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4" r:id="rId2"/>
    <p:sldId id="295" r:id="rId3"/>
    <p:sldId id="296" r:id="rId4"/>
    <p:sldId id="297" r:id="rId5"/>
    <p:sldId id="300" r:id="rId6"/>
    <p:sldId id="298" r:id="rId7"/>
    <p:sldId id="320" r:id="rId8"/>
    <p:sldId id="299" r:id="rId9"/>
    <p:sldId id="301" r:id="rId10"/>
    <p:sldId id="307" r:id="rId11"/>
    <p:sldId id="302" r:id="rId12"/>
    <p:sldId id="303" r:id="rId13"/>
    <p:sldId id="304" r:id="rId14"/>
    <p:sldId id="306" r:id="rId15"/>
    <p:sldId id="308" r:id="rId16"/>
    <p:sldId id="309" r:id="rId17"/>
    <p:sldId id="310" r:id="rId18"/>
    <p:sldId id="311" r:id="rId19"/>
    <p:sldId id="312" r:id="rId20"/>
    <p:sldId id="313" r:id="rId21"/>
    <p:sldId id="314" r:id="rId22"/>
    <p:sldId id="315" r:id="rId23"/>
    <p:sldId id="316" r:id="rId24"/>
    <p:sldId id="318" r:id="rId25"/>
    <p:sldId id="321" r:id="rId26"/>
    <p:sldId id="317" r:id="rId27"/>
    <p:sldId id="31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430D7F9-B252-4F78-A688-77FA42C33618}" type="datetimeFigureOut">
              <a:rPr lang="en-IN" smtClean="0"/>
              <a:t>06-04-2021</a:t>
            </a:fld>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000A5CE-5428-4FAA-86A8-54DB97A5CD2F}" type="slidenum">
              <a:rPr lang="en-IN" smtClean="0"/>
              <a:t>‹#›</a:t>
            </a:fld>
            <a:endParaRPr lang="en-IN"/>
          </a:p>
        </p:txBody>
      </p:sp>
    </p:spTree>
    <p:extLst>
      <p:ext uri="{BB962C8B-B14F-4D97-AF65-F5344CB8AC3E}">
        <p14:creationId xmlns:p14="http://schemas.microsoft.com/office/powerpoint/2010/main" val="809341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430D7F9-B252-4F78-A688-77FA42C33618}" type="datetimeFigureOut">
              <a:rPr lang="en-IN" smtClean="0"/>
              <a:t>06-04-2021</a:t>
            </a:fld>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000A5CE-5428-4FAA-86A8-54DB97A5CD2F}" type="slidenum">
              <a:rPr lang="en-IN" smtClean="0"/>
              <a:t>‹#›</a:t>
            </a:fld>
            <a:endParaRPr lang="en-IN"/>
          </a:p>
        </p:txBody>
      </p:sp>
    </p:spTree>
    <p:extLst>
      <p:ext uri="{BB962C8B-B14F-4D97-AF65-F5344CB8AC3E}">
        <p14:creationId xmlns:p14="http://schemas.microsoft.com/office/powerpoint/2010/main" val="2364515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430D7F9-B252-4F78-A688-77FA42C33618}" type="datetimeFigureOut">
              <a:rPr lang="en-IN" smtClean="0"/>
              <a:t>06-04-2021</a:t>
            </a:fld>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000A5CE-5428-4FAA-86A8-54DB97A5CD2F}" type="slidenum">
              <a:rPr lang="en-IN" smtClean="0"/>
              <a:t>‹#›</a:t>
            </a:fld>
            <a:endParaRPr lang="en-IN"/>
          </a:p>
        </p:txBody>
      </p:sp>
    </p:spTree>
    <p:extLst>
      <p:ext uri="{BB962C8B-B14F-4D97-AF65-F5344CB8AC3E}">
        <p14:creationId xmlns:p14="http://schemas.microsoft.com/office/powerpoint/2010/main" val="1299214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430D7F9-B252-4F78-A688-77FA42C33618}" type="datetimeFigureOut">
              <a:rPr lang="en-IN" smtClean="0"/>
              <a:t>06-04-2021</a:t>
            </a:fld>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000A5CE-5428-4FAA-86A8-54DB97A5CD2F}" type="slidenum">
              <a:rPr lang="en-IN" smtClean="0"/>
              <a:t>‹#›</a:t>
            </a:fld>
            <a:endParaRPr lang="en-IN"/>
          </a:p>
        </p:txBody>
      </p:sp>
    </p:spTree>
    <p:extLst>
      <p:ext uri="{BB962C8B-B14F-4D97-AF65-F5344CB8AC3E}">
        <p14:creationId xmlns:p14="http://schemas.microsoft.com/office/powerpoint/2010/main" val="2014828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430D7F9-B252-4F78-A688-77FA42C33618}" type="datetimeFigureOut">
              <a:rPr lang="en-IN" smtClean="0"/>
              <a:t>06-04-2021</a:t>
            </a:fld>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000A5CE-5428-4FAA-86A8-54DB97A5CD2F}" type="slidenum">
              <a:rPr lang="en-IN" smtClean="0"/>
              <a:t>‹#›</a:t>
            </a:fld>
            <a:endParaRPr lang="en-IN"/>
          </a:p>
        </p:txBody>
      </p:sp>
    </p:spTree>
    <p:extLst>
      <p:ext uri="{BB962C8B-B14F-4D97-AF65-F5344CB8AC3E}">
        <p14:creationId xmlns:p14="http://schemas.microsoft.com/office/powerpoint/2010/main" val="20060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D430D7F9-B252-4F78-A688-77FA42C33618}" type="datetimeFigureOut">
              <a:rPr lang="en-IN" smtClean="0"/>
              <a:t>06-04-2021</a:t>
            </a:fld>
            <a:endParaRPr lang="en-IN"/>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000A5CE-5428-4FAA-86A8-54DB97A5CD2F}" type="slidenum">
              <a:rPr lang="en-IN" smtClean="0"/>
              <a:t>‹#›</a:t>
            </a:fld>
            <a:endParaRPr lang="en-IN"/>
          </a:p>
        </p:txBody>
      </p:sp>
    </p:spTree>
    <p:extLst>
      <p:ext uri="{BB962C8B-B14F-4D97-AF65-F5344CB8AC3E}">
        <p14:creationId xmlns:p14="http://schemas.microsoft.com/office/powerpoint/2010/main" val="1590261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D430D7F9-B252-4F78-A688-77FA42C33618}" type="datetimeFigureOut">
              <a:rPr lang="en-IN" smtClean="0"/>
              <a:t>06-04-2021</a:t>
            </a:fld>
            <a:endParaRPr lang="en-IN"/>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B000A5CE-5428-4FAA-86A8-54DB97A5CD2F}" type="slidenum">
              <a:rPr lang="en-IN" smtClean="0"/>
              <a:t>‹#›</a:t>
            </a:fld>
            <a:endParaRPr lang="en-IN"/>
          </a:p>
        </p:txBody>
      </p:sp>
    </p:spTree>
    <p:extLst>
      <p:ext uri="{BB962C8B-B14F-4D97-AF65-F5344CB8AC3E}">
        <p14:creationId xmlns:p14="http://schemas.microsoft.com/office/powerpoint/2010/main" val="159399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D430D7F9-B252-4F78-A688-77FA42C33618}" type="datetimeFigureOut">
              <a:rPr lang="en-IN" smtClean="0"/>
              <a:t>06-04-2021</a:t>
            </a:fld>
            <a:endParaRPr lang="en-IN"/>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B000A5CE-5428-4FAA-86A8-54DB97A5CD2F}" type="slidenum">
              <a:rPr lang="en-IN" smtClean="0"/>
              <a:t>‹#›</a:t>
            </a:fld>
            <a:endParaRPr lang="en-IN"/>
          </a:p>
        </p:txBody>
      </p:sp>
    </p:spTree>
    <p:extLst>
      <p:ext uri="{BB962C8B-B14F-4D97-AF65-F5344CB8AC3E}">
        <p14:creationId xmlns:p14="http://schemas.microsoft.com/office/powerpoint/2010/main" val="3845225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D430D7F9-B252-4F78-A688-77FA42C33618}" type="datetimeFigureOut">
              <a:rPr lang="en-IN" smtClean="0"/>
              <a:t>06-04-2021</a:t>
            </a:fld>
            <a:endParaRPr lang="en-IN"/>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B000A5CE-5428-4FAA-86A8-54DB97A5CD2F}" type="slidenum">
              <a:rPr lang="en-IN" smtClean="0"/>
              <a:t>‹#›</a:t>
            </a:fld>
            <a:endParaRPr lang="en-IN"/>
          </a:p>
        </p:txBody>
      </p:sp>
    </p:spTree>
    <p:extLst>
      <p:ext uri="{BB962C8B-B14F-4D97-AF65-F5344CB8AC3E}">
        <p14:creationId xmlns:p14="http://schemas.microsoft.com/office/powerpoint/2010/main" val="1026577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D430D7F9-B252-4F78-A688-77FA42C33618}" type="datetimeFigureOut">
              <a:rPr lang="en-IN" smtClean="0"/>
              <a:t>06-04-2021</a:t>
            </a:fld>
            <a:endParaRPr lang="en-IN"/>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000A5CE-5428-4FAA-86A8-54DB97A5CD2F}" type="slidenum">
              <a:rPr lang="en-IN" smtClean="0"/>
              <a:t>‹#›</a:t>
            </a:fld>
            <a:endParaRPr lang="en-IN"/>
          </a:p>
        </p:txBody>
      </p:sp>
    </p:spTree>
    <p:extLst>
      <p:ext uri="{BB962C8B-B14F-4D97-AF65-F5344CB8AC3E}">
        <p14:creationId xmlns:p14="http://schemas.microsoft.com/office/powerpoint/2010/main" val="163091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D430D7F9-B252-4F78-A688-77FA42C33618}" type="datetimeFigureOut">
              <a:rPr lang="en-IN" smtClean="0"/>
              <a:t>06-04-2021</a:t>
            </a:fld>
            <a:endParaRPr lang="en-IN"/>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000A5CE-5428-4FAA-86A8-54DB97A5CD2F}" type="slidenum">
              <a:rPr lang="en-IN" smtClean="0"/>
              <a:t>‹#›</a:t>
            </a:fld>
            <a:endParaRPr lang="en-IN"/>
          </a:p>
        </p:txBody>
      </p:sp>
    </p:spTree>
    <p:extLst>
      <p:ext uri="{BB962C8B-B14F-4D97-AF65-F5344CB8AC3E}">
        <p14:creationId xmlns:p14="http://schemas.microsoft.com/office/powerpoint/2010/main" val="2149284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276764" y="23813"/>
            <a:ext cx="1731996" cy="1188287"/>
          </a:xfrm>
          <a:prstGeom prst="rect">
            <a:avLst/>
          </a:prstGeom>
        </p:spPr>
      </p:pic>
      <p:sp>
        <p:nvSpPr>
          <p:cNvPr id="65" name="TextBox 64"/>
          <p:cNvSpPr txBox="1"/>
          <p:nvPr userDrawn="1"/>
        </p:nvSpPr>
        <p:spPr>
          <a:xfrm flipH="1">
            <a:off x="887102" y="6352190"/>
            <a:ext cx="11778020" cy="400110"/>
          </a:xfrm>
          <a:prstGeom prst="rect">
            <a:avLst/>
          </a:prstGeom>
          <a:noFill/>
        </p:spPr>
        <p:txBody>
          <a:bodyPr wrap="square" rtlCol="0">
            <a:spAutoFit/>
          </a:bodyPr>
          <a:lstStyle/>
          <a:p>
            <a:r>
              <a:rPr lang="en-US" sz="2000" b="1" dirty="0">
                <a:solidFill>
                  <a:srgbClr val="7030A0"/>
                </a:solidFill>
              </a:rPr>
              <a:t>ML Labs</a:t>
            </a:r>
            <a:r>
              <a:rPr lang="en-US" sz="2000" b="1" baseline="0" dirty="0">
                <a:solidFill>
                  <a:srgbClr val="7030A0"/>
                </a:solidFill>
              </a:rPr>
              <a:t> Pvt Ltd || WhatsApp : 91-7338339898 || www.analytics6.com  || bharath@themllabs.com</a:t>
            </a:r>
            <a:endParaRPr lang="en-IN" sz="2000" b="1" dirty="0">
              <a:solidFill>
                <a:srgbClr val="7030A0"/>
              </a:solidFill>
            </a:endParaRPr>
          </a:p>
        </p:txBody>
      </p:sp>
    </p:spTree>
    <p:extLst>
      <p:ext uri="{BB962C8B-B14F-4D97-AF65-F5344CB8AC3E}">
        <p14:creationId xmlns:p14="http://schemas.microsoft.com/office/powerpoint/2010/main" val="1432716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emf"/><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B19959-1B75-446B-9536-DC6E624DD98C}"/>
              </a:ext>
            </a:extLst>
          </p:cNvPr>
          <p:cNvSpPr/>
          <p:nvPr/>
        </p:nvSpPr>
        <p:spPr>
          <a:xfrm>
            <a:off x="-145774" y="6094849"/>
            <a:ext cx="12470296"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7030A0"/>
                </a:solidFill>
                <a:effectLst/>
                <a:uLnTx/>
                <a:uFillTx/>
                <a:latin typeface="Calibri" panose="020F0502020204030204"/>
                <a:ea typeface="+mn-ea"/>
                <a:cs typeface="+mn-cs"/>
              </a:rPr>
              <a:t>==========================================================================================================</a:t>
            </a:r>
          </a:p>
        </p:txBody>
      </p:sp>
      <p:pic>
        <p:nvPicPr>
          <p:cNvPr id="4" name="Picture 3" descr="Text, logo&#10;&#10;Description automatically generated">
            <a:extLst>
              <a:ext uri="{FF2B5EF4-FFF2-40B4-BE49-F238E27FC236}">
                <a16:creationId xmlns:a16="http://schemas.microsoft.com/office/drawing/2014/main" id="{0E73F8EE-527A-4406-9B86-A45AF8D2CE82}"/>
              </a:ext>
            </a:extLst>
          </p:cNvPr>
          <p:cNvPicPr>
            <a:picLocks noChangeAspect="1"/>
          </p:cNvPicPr>
          <p:nvPr/>
        </p:nvPicPr>
        <p:blipFill rotWithShape="1">
          <a:blip r:embed="rId2">
            <a:extLst>
              <a:ext uri="{28A0092B-C50C-407E-A947-70E740481C1C}">
                <a14:useLocalDpi xmlns:a14="http://schemas.microsoft.com/office/drawing/2010/main" val="0"/>
              </a:ext>
            </a:extLst>
          </a:blip>
          <a:srcRect l="4430" t="12486" r="77764" b="11655"/>
          <a:stretch/>
        </p:blipFill>
        <p:spPr>
          <a:xfrm>
            <a:off x="436098" y="6358596"/>
            <a:ext cx="365760" cy="369333"/>
          </a:xfrm>
          <a:prstGeom prst="rect">
            <a:avLst/>
          </a:prstGeom>
        </p:spPr>
      </p:pic>
      <p:sp>
        <p:nvSpPr>
          <p:cNvPr id="7" name="TextBox 6">
            <a:extLst>
              <a:ext uri="{FF2B5EF4-FFF2-40B4-BE49-F238E27FC236}">
                <a16:creationId xmlns:a16="http://schemas.microsoft.com/office/drawing/2014/main" id="{2D04FA13-A14C-4D9C-AFE7-05F5FFD6FB0F}"/>
              </a:ext>
            </a:extLst>
          </p:cNvPr>
          <p:cNvSpPr txBox="1"/>
          <p:nvPr/>
        </p:nvSpPr>
        <p:spPr>
          <a:xfrm>
            <a:off x="1" y="2226363"/>
            <a:ext cx="12191999" cy="116955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7000" b="1" dirty="0">
                <a:solidFill>
                  <a:prstClr val="black"/>
                </a:solidFill>
                <a:latin typeface="Aharoni" panose="02010803020104030203" pitchFamily="2" charset="-79"/>
                <a:cs typeface="Aharoni" panose="02010803020104030203" pitchFamily="2" charset="-79"/>
              </a:rPr>
              <a:t>K- MEANS CLUSTERING</a:t>
            </a:r>
            <a:endParaRPr kumimoji="0" lang="en-US" sz="7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0836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491E-BDB0-4DC3-979F-0B36921D45E0}"/>
              </a:ext>
            </a:extLst>
          </p:cNvPr>
          <p:cNvSpPr>
            <a:spLocks noGrp="1"/>
          </p:cNvSpPr>
          <p:nvPr>
            <p:ph type="title"/>
          </p:nvPr>
        </p:nvSpPr>
        <p:spPr>
          <a:xfrm>
            <a:off x="0" y="145775"/>
            <a:ext cx="11436626" cy="1049980"/>
          </a:xfrm>
        </p:spPr>
        <p:txBody>
          <a:bodyPr/>
          <a:lstStyle/>
          <a:p>
            <a:r>
              <a:rPr lang="en-US" b="1" dirty="0">
                <a:solidFill>
                  <a:srgbClr val="7030A0"/>
                </a:solidFill>
                <a:latin typeface="Aharoni" panose="02010803020104030203" pitchFamily="2" charset="-79"/>
                <a:cs typeface="Aharoni" panose="02010803020104030203" pitchFamily="2" charset="-79"/>
              </a:rPr>
              <a:t>How the K-Mean Clustering algorithm works?</a:t>
            </a:r>
            <a:endParaRPr lang="en-US" dirty="0">
              <a:solidFill>
                <a:srgbClr val="7030A0"/>
              </a:solidFill>
              <a:latin typeface="Aharoni" panose="02010803020104030203" pitchFamily="2" charset="-79"/>
              <a:cs typeface="Aharoni" panose="02010803020104030203" pitchFamily="2" charset="-79"/>
            </a:endParaRPr>
          </a:p>
        </p:txBody>
      </p:sp>
      <p:pic>
        <p:nvPicPr>
          <p:cNvPr id="6" name="Picture 5" descr="K means clustering algorithm">
            <a:extLst>
              <a:ext uri="{FF2B5EF4-FFF2-40B4-BE49-F238E27FC236}">
                <a16:creationId xmlns:a16="http://schemas.microsoft.com/office/drawing/2014/main" id="{81137141-CBE5-4B47-AE28-B982F856F0CB}"/>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809462" y="947530"/>
            <a:ext cx="6944138" cy="5181600"/>
          </a:xfrm>
          <a:noFill/>
        </p:spPr>
      </p:pic>
    </p:spTree>
    <p:extLst>
      <p:ext uri="{BB962C8B-B14F-4D97-AF65-F5344CB8AC3E}">
        <p14:creationId xmlns:p14="http://schemas.microsoft.com/office/powerpoint/2010/main" val="383118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491E-BDB0-4DC3-979F-0B36921D45E0}"/>
              </a:ext>
            </a:extLst>
          </p:cNvPr>
          <p:cNvSpPr>
            <a:spLocks noGrp="1"/>
          </p:cNvSpPr>
          <p:nvPr>
            <p:ph type="title"/>
          </p:nvPr>
        </p:nvSpPr>
        <p:spPr>
          <a:xfrm>
            <a:off x="0" y="145775"/>
            <a:ext cx="11436626" cy="1049980"/>
          </a:xfrm>
        </p:spPr>
        <p:txBody>
          <a:bodyPr/>
          <a:lstStyle/>
          <a:p>
            <a:r>
              <a:rPr lang="en-US" b="1" dirty="0">
                <a:solidFill>
                  <a:srgbClr val="7030A0"/>
                </a:solidFill>
                <a:latin typeface="Aharoni" panose="02010803020104030203" pitchFamily="2" charset="-79"/>
                <a:cs typeface="Aharoni" panose="02010803020104030203" pitchFamily="2" charset="-79"/>
              </a:rPr>
              <a:t>HOW THE K MEAN CLUSTERING ALGORITHM WORKS?</a:t>
            </a:r>
            <a:endParaRPr lang="en-US" dirty="0">
              <a:solidFill>
                <a:srgbClr val="7030A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3B244159-B20A-445D-AD06-1E9C9ECDA314}"/>
              </a:ext>
            </a:extLst>
          </p:cNvPr>
          <p:cNvSpPr>
            <a:spLocks noGrp="1"/>
          </p:cNvSpPr>
          <p:nvPr>
            <p:ph idx="1"/>
          </p:nvPr>
        </p:nvSpPr>
        <p:spPr>
          <a:xfrm>
            <a:off x="755374" y="1524000"/>
            <a:ext cx="11092070" cy="4652964"/>
          </a:xfrm>
        </p:spPr>
        <p:txBody>
          <a:bodyPr/>
          <a:lstStyle/>
          <a:p>
            <a:r>
              <a:rPr lang="en-IN" sz="3600" b="1" dirty="0"/>
              <a:t>Step 1: Begin with a decision on the value of </a:t>
            </a:r>
            <a:r>
              <a:rPr lang="en-IN" sz="3600" b="1" dirty="0">
                <a:solidFill>
                  <a:srgbClr val="7030A0"/>
                </a:solidFill>
              </a:rPr>
              <a:t>k = number of clusters</a:t>
            </a:r>
            <a:r>
              <a:rPr lang="en-IN" sz="3600" b="1" dirty="0"/>
              <a:t>(</a:t>
            </a:r>
            <a:r>
              <a:rPr lang="en-US" sz="3600" b="1" dirty="0"/>
              <a:t>randomly select initial cluster seeds)</a:t>
            </a:r>
            <a:r>
              <a:rPr lang="en-IN" sz="3600" b="1" dirty="0"/>
              <a:t>.</a:t>
            </a:r>
            <a:endParaRPr lang="en-US" sz="3600" b="1" dirty="0"/>
          </a:p>
        </p:txBody>
      </p:sp>
      <p:graphicFrame>
        <p:nvGraphicFramePr>
          <p:cNvPr id="4" name="Object 3">
            <a:extLst>
              <a:ext uri="{FF2B5EF4-FFF2-40B4-BE49-F238E27FC236}">
                <a16:creationId xmlns:a16="http://schemas.microsoft.com/office/drawing/2014/main" id="{B6099968-36E0-4EB3-A22F-B1E1A5F24216}"/>
              </a:ext>
            </a:extLst>
          </p:cNvPr>
          <p:cNvGraphicFramePr>
            <a:graphicFrameLocks noChangeAspect="1"/>
          </p:cNvGraphicFramePr>
          <p:nvPr>
            <p:extLst>
              <p:ext uri="{D42A27DB-BD31-4B8C-83A1-F6EECF244321}">
                <p14:modId xmlns:p14="http://schemas.microsoft.com/office/powerpoint/2010/main" val="118895390"/>
              </p:ext>
            </p:extLst>
          </p:nvPr>
        </p:nvGraphicFramePr>
        <p:xfrm>
          <a:off x="2627243" y="2595564"/>
          <a:ext cx="3581400" cy="3581400"/>
        </p:xfrm>
        <a:graphic>
          <a:graphicData uri="http://schemas.openxmlformats.org/presentationml/2006/ole">
            <mc:AlternateContent xmlns:mc="http://schemas.openxmlformats.org/markup-compatibility/2006">
              <mc:Choice xmlns:v="urn:schemas-microsoft-com:vml" Requires="v">
                <p:oleObj spid="_x0000_s1036" name="Acrobat Document" r:id="rId3" imgW="4114665" imgH="4114800" progId="AcroExch.Document.7">
                  <p:embed/>
                </p:oleObj>
              </mc:Choice>
              <mc:Fallback>
                <p:oleObj name="Acrobat Document" r:id="rId3" imgW="4114665" imgH="4114800" progId="AcroExch.Document.7">
                  <p:embed/>
                  <p:pic>
                    <p:nvPicPr>
                      <p:cNvPr id="4" name="Object 3"/>
                      <p:cNvPicPr/>
                      <p:nvPr/>
                    </p:nvPicPr>
                    <p:blipFill>
                      <a:blip r:embed="rId4"/>
                      <a:stretch>
                        <a:fillRect/>
                      </a:stretch>
                    </p:blipFill>
                    <p:spPr>
                      <a:xfrm>
                        <a:off x="2627243" y="2595564"/>
                        <a:ext cx="3581400" cy="3581400"/>
                      </a:xfrm>
                      <a:prstGeom prst="rect">
                        <a:avLst/>
                      </a:prstGeom>
                    </p:spPr>
                  </p:pic>
                </p:oleObj>
              </mc:Fallback>
            </mc:AlternateContent>
          </a:graphicData>
        </a:graphic>
      </p:graphicFrame>
      <p:grpSp>
        <p:nvGrpSpPr>
          <p:cNvPr id="5" name="Group 4">
            <a:extLst>
              <a:ext uri="{FF2B5EF4-FFF2-40B4-BE49-F238E27FC236}">
                <a16:creationId xmlns:a16="http://schemas.microsoft.com/office/drawing/2014/main" id="{5690C700-D9BF-4376-89CC-B98F548A9328}"/>
              </a:ext>
            </a:extLst>
          </p:cNvPr>
          <p:cNvGrpSpPr/>
          <p:nvPr/>
        </p:nvGrpSpPr>
        <p:grpSpPr>
          <a:xfrm>
            <a:off x="5980045" y="2894012"/>
            <a:ext cx="2743200" cy="2121932"/>
            <a:chOff x="5410200" y="3516868"/>
            <a:chExt cx="2743200" cy="2121932"/>
          </a:xfrm>
        </p:grpSpPr>
        <p:cxnSp>
          <p:nvCxnSpPr>
            <p:cNvPr id="6" name="Straight Arrow Connector 5">
              <a:extLst>
                <a:ext uri="{FF2B5EF4-FFF2-40B4-BE49-F238E27FC236}">
                  <a16:creationId xmlns:a16="http://schemas.microsoft.com/office/drawing/2014/main" id="{5AE59591-77A6-4300-9C63-8E0188CD46A8}"/>
                </a:ext>
              </a:extLst>
            </p:cNvPr>
            <p:cNvCxnSpPr/>
            <p:nvPr/>
          </p:nvCxnSpPr>
          <p:spPr>
            <a:xfrm flipH="1">
              <a:off x="5410200" y="3657600"/>
              <a:ext cx="1676400" cy="990600"/>
            </a:xfrm>
            <a:prstGeom prst="straightConnector1">
              <a:avLst/>
            </a:prstGeom>
            <a:ln w="25400">
              <a:solidFill>
                <a:srgbClr val="3211F5"/>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10FFE4E-8FE2-4617-BAC9-0EAB0748D001}"/>
                </a:ext>
              </a:extLst>
            </p:cNvPr>
            <p:cNvCxnSpPr/>
            <p:nvPr/>
          </p:nvCxnSpPr>
          <p:spPr>
            <a:xfrm flipH="1">
              <a:off x="5410200" y="4648200"/>
              <a:ext cx="1676400" cy="9906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CAFF772-1259-4F53-BC31-D127C16C44D8}"/>
                </a:ext>
              </a:extLst>
            </p:cNvPr>
            <p:cNvSpPr txBox="1"/>
            <p:nvPr/>
          </p:nvSpPr>
          <p:spPr>
            <a:xfrm>
              <a:off x="7162800" y="3516868"/>
              <a:ext cx="990600" cy="369332"/>
            </a:xfrm>
            <a:prstGeom prst="rect">
              <a:avLst/>
            </a:prstGeom>
            <a:noFill/>
          </p:spPr>
          <p:txBody>
            <a:bodyPr wrap="square" rtlCol="0">
              <a:spAutoFit/>
            </a:bodyPr>
            <a:lstStyle/>
            <a:p>
              <a:r>
                <a:rPr lang="en-US" dirty="0"/>
                <a:t>Seed 1 </a:t>
              </a:r>
            </a:p>
          </p:txBody>
        </p:sp>
        <p:sp>
          <p:nvSpPr>
            <p:cNvPr id="9" name="TextBox 8">
              <a:extLst>
                <a:ext uri="{FF2B5EF4-FFF2-40B4-BE49-F238E27FC236}">
                  <a16:creationId xmlns:a16="http://schemas.microsoft.com/office/drawing/2014/main" id="{81D767A4-7DCE-459D-AB5C-66FD2FE66948}"/>
                </a:ext>
              </a:extLst>
            </p:cNvPr>
            <p:cNvSpPr txBox="1"/>
            <p:nvPr/>
          </p:nvSpPr>
          <p:spPr>
            <a:xfrm>
              <a:off x="7162800" y="4507468"/>
              <a:ext cx="990600" cy="369332"/>
            </a:xfrm>
            <a:prstGeom prst="rect">
              <a:avLst/>
            </a:prstGeom>
            <a:noFill/>
          </p:spPr>
          <p:txBody>
            <a:bodyPr wrap="square" rtlCol="0">
              <a:spAutoFit/>
            </a:bodyPr>
            <a:lstStyle/>
            <a:p>
              <a:r>
                <a:rPr lang="en-US" dirty="0"/>
                <a:t>Seed 2 </a:t>
              </a:r>
            </a:p>
          </p:txBody>
        </p:sp>
      </p:grpSp>
    </p:spTree>
    <p:extLst>
      <p:ext uri="{BB962C8B-B14F-4D97-AF65-F5344CB8AC3E}">
        <p14:creationId xmlns:p14="http://schemas.microsoft.com/office/powerpoint/2010/main" val="369677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491E-BDB0-4DC3-979F-0B36921D45E0}"/>
              </a:ext>
            </a:extLst>
          </p:cNvPr>
          <p:cNvSpPr>
            <a:spLocks noGrp="1"/>
          </p:cNvSpPr>
          <p:nvPr>
            <p:ph type="title"/>
          </p:nvPr>
        </p:nvSpPr>
        <p:spPr>
          <a:xfrm>
            <a:off x="0" y="145775"/>
            <a:ext cx="11118574" cy="1049980"/>
          </a:xfrm>
        </p:spPr>
        <p:txBody>
          <a:bodyPr/>
          <a:lstStyle/>
          <a:p>
            <a:r>
              <a:rPr lang="en-US" b="1" dirty="0">
                <a:solidFill>
                  <a:srgbClr val="7030A0"/>
                </a:solidFill>
                <a:latin typeface="Aharoni" panose="02010803020104030203" pitchFamily="2" charset="-79"/>
                <a:cs typeface="Aharoni" panose="02010803020104030203" pitchFamily="2" charset="-79"/>
              </a:rPr>
              <a:t>HOW THE K MEAN CLUSTERING ALGORITHM WORKS?</a:t>
            </a:r>
            <a:endParaRPr lang="en-US" dirty="0">
              <a:solidFill>
                <a:srgbClr val="7030A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3B244159-B20A-445D-AD06-1E9C9ECDA314}"/>
              </a:ext>
            </a:extLst>
          </p:cNvPr>
          <p:cNvSpPr>
            <a:spLocks noGrp="1"/>
          </p:cNvSpPr>
          <p:nvPr>
            <p:ph idx="1"/>
          </p:nvPr>
        </p:nvSpPr>
        <p:spPr>
          <a:xfrm>
            <a:off x="927652" y="1524000"/>
            <a:ext cx="10919792" cy="4652964"/>
          </a:xfrm>
        </p:spPr>
        <p:txBody>
          <a:bodyPr/>
          <a:lstStyle/>
          <a:p>
            <a:r>
              <a:rPr lang="en-IN" sz="3600" b="1" dirty="0"/>
              <a:t>Step 2: Put any initial partition that classifies the data into </a:t>
            </a:r>
            <a:r>
              <a:rPr lang="en-IN" sz="3600" b="1" dirty="0">
                <a:solidFill>
                  <a:srgbClr val="7030A0"/>
                </a:solidFill>
              </a:rPr>
              <a:t>k clusters</a:t>
            </a:r>
            <a:r>
              <a:rPr lang="en-IN" sz="3600" b="1" dirty="0"/>
              <a:t>. You may assign the training samples </a:t>
            </a:r>
            <a:r>
              <a:rPr lang="en-IN" sz="3600" b="1" dirty="0">
                <a:solidFill>
                  <a:srgbClr val="7030A0"/>
                </a:solidFill>
              </a:rPr>
              <a:t>randomly</a:t>
            </a:r>
            <a:r>
              <a:rPr lang="en-IN" sz="3600" b="1" dirty="0"/>
              <a:t>, or </a:t>
            </a:r>
            <a:r>
              <a:rPr lang="en-IN" sz="3600" b="1" dirty="0">
                <a:solidFill>
                  <a:srgbClr val="7030A0"/>
                </a:solidFill>
              </a:rPr>
              <a:t>systematically</a:t>
            </a:r>
            <a:r>
              <a:rPr lang="en-IN" sz="3600" b="1" dirty="0"/>
              <a:t> as the following: </a:t>
            </a:r>
            <a:endParaRPr lang="en-US" sz="3600" b="1" dirty="0"/>
          </a:p>
          <a:p>
            <a:pPr marL="457200" lvl="1" indent="0">
              <a:buNone/>
            </a:pPr>
            <a:r>
              <a:rPr lang="en-IN" sz="3200" dirty="0"/>
              <a:t>       1.</a:t>
            </a:r>
            <a:r>
              <a:rPr lang="en-IN" sz="3200" b="1" dirty="0"/>
              <a:t>Take the first </a:t>
            </a:r>
            <a:r>
              <a:rPr lang="en-IN" sz="3200" b="1" dirty="0">
                <a:solidFill>
                  <a:srgbClr val="7030A0"/>
                </a:solidFill>
              </a:rPr>
              <a:t>k</a:t>
            </a:r>
            <a:r>
              <a:rPr lang="en-IN" sz="3200" b="1" dirty="0"/>
              <a:t> training sample as single-element clusters      </a:t>
            </a:r>
            <a:endParaRPr lang="en-US" sz="3200" b="1" dirty="0"/>
          </a:p>
          <a:p>
            <a:pPr marL="457200" lvl="1" indent="0">
              <a:buNone/>
            </a:pPr>
            <a:r>
              <a:rPr lang="en-IN" sz="3200" dirty="0"/>
              <a:t>       2. </a:t>
            </a:r>
            <a:r>
              <a:rPr lang="en-IN" sz="3200" b="1" dirty="0"/>
              <a:t>Assign each of the remaining </a:t>
            </a:r>
            <a:r>
              <a:rPr lang="en-IN" sz="3200" b="1" dirty="0">
                <a:solidFill>
                  <a:srgbClr val="7030A0"/>
                </a:solidFill>
              </a:rPr>
              <a:t>(N-k)</a:t>
            </a:r>
            <a:r>
              <a:rPr lang="en-IN" sz="3200" b="1" dirty="0"/>
              <a:t> training sample to the cluster with the nearest centroid. After each assignment, recomputed the </a:t>
            </a:r>
            <a:r>
              <a:rPr lang="en-IN" sz="3200" b="1" dirty="0">
                <a:solidFill>
                  <a:srgbClr val="7030A0"/>
                </a:solidFill>
              </a:rPr>
              <a:t>centroid of the gaining cluster</a:t>
            </a:r>
            <a:r>
              <a:rPr lang="en-IN" sz="3200" b="1" dirty="0"/>
              <a:t>. </a:t>
            </a:r>
            <a:endParaRPr lang="en-US" sz="3200" b="1" dirty="0"/>
          </a:p>
        </p:txBody>
      </p:sp>
    </p:spTree>
    <p:extLst>
      <p:ext uri="{BB962C8B-B14F-4D97-AF65-F5344CB8AC3E}">
        <p14:creationId xmlns:p14="http://schemas.microsoft.com/office/powerpoint/2010/main" val="1139205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491E-BDB0-4DC3-979F-0B36921D45E0}"/>
              </a:ext>
            </a:extLst>
          </p:cNvPr>
          <p:cNvSpPr>
            <a:spLocks noGrp="1"/>
          </p:cNvSpPr>
          <p:nvPr>
            <p:ph type="title"/>
          </p:nvPr>
        </p:nvSpPr>
        <p:spPr>
          <a:xfrm>
            <a:off x="0" y="145775"/>
            <a:ext cx="11436626" cy="1049980"/>
          </a:xfrm>
        </p:spPr>
        <p:txBody>
          <a:bodyPr/>
          <a:lstStyle/>
          <a:p>
            <a:r>
              <a:rPr lang="en-US" b="1" dirty="0">
                <a:solidFill>
                  <a:srgbClr val="7030A0"/>
                </a:solidFill>
                <a:latin typeface="Aharoni" panose="02010803020104030203" pitchFamily="2" charset="-79"/>
                <a:cs typeface="Aharoni" panose="02010803020104030203" pitchFamily="2" charset="-79"/>
              </a:rPr>
              <a:t>HOW THE K MEAN CLUSTERING ALGORITHM WORKS?</a:t>
            </a:r>
            <a:endParaRPr lang="en-US" dirty="0">
              <a:solidFill>
                <a:srgbClr val="7030A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3B244159-B20A-445D-AD06-1E9C9ECDA314}"/>
              </a:ext>
            </a:extLst>
          </p:cNvPr>
          <p:cNvSpPr>
            <a:spLocks noGrp="1"/>
          </p:cNvSpPr>
          <p:nvPr>
            <p:ph idx="1"/>
          </p:nvPr>
        </p:nvSpPr>
        <p:spPr>
          <a:xfrm>
            <a:off x="755374" y="1656522"/>
            <a:ext cx="10681252" cy="4520442"/>
          </a:xfrm>
        </p:spPr>
        <p:txBody>
          <a:bodyPr/>
          <a:lstStyle/>
          <a:p>
            <a:pPr algn="just"/>
            <a:r>
              <a:rPr lang="en-IN" sz="3600" b="1" dirty="0"/>
              <a:t>Step 3: Take each sample in sequence and compute its </a:t>
            </a:r>
            <a:r>
              <a:rPr lang="en-IN" sz="3600" b="1" dirty="0">
                <a:solidFill>
                  <a:srgbClr val="7030A0"/>
                </a:solidFill>
              </a:rPr>
              <a:t>distance </a:t>
            </a:r>
            <a:r>
              <a:rPr lang="en-IN" sz="3600" b="1" dirty="0"/>
              <a:t>from the </a:t>
            </a:r>
            <a:r>
              <a:rPr lang="en-IN" sz="3600" b="1" dirty="0">
                <a:solidFill>
                  <a:srgbClr val="7030A0"/>
                </a:solidFill>
              </a:rPr>
              <a:t>centroid of each of the clusters</a:t>
            </a:r>
            <a:r>
              <a:rPr lang="en-IN" sz="3600" b="1" dirty="0"/>
              <a:t>. </a:t>
            </a:r>
          </a:p>
          <a:p>
            <a:pPr marL="0" indent="0" algn="just">
              <a:buNone/>
            </a:pPr>
            <a:r>
              <a:rPr lang="en-IN" sz="3600" b="1" dirty="0"/>
              <a:t>		If a sample is not currently in the cluster with the </a:t>
            </a:r>
            <a:r>
              <a:rPr lang="en-IN" sz="3600" b="1" dirty="0">
                <a:solidFill>
                  <a:srgbClr val="7030A0"/>
                </a:solidFill>
              </a:rPr>
              <a:t>closest centroid</a:t>
            </a:r>
            <a:r>
              <a:rPr lang="en-IN" sz="3600" b="1" dirty="0"/>
              <a:t>, switch this sample to that cluster and update the centroid of the cluster gaining the new sample and the cluster losing the sample. </a:t>
            </a:r>
            <a:endParaRPr lang="en-US" sz="3600" b="1" dirty="0"/>
          </a:p>
        </p:txBody>
      </p:sp>
    </p:spTree>
    <p:extLst>
      <p:ext uri="{BB962C8B-B14F-4D97-AF65-F5344CB8AC3E}">
        <p14:creationId xmlns:p14="http://schemas.microsoft.com/office/powerpoint/2010/main" val="2554369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581BEB2A-0BB9-4C54-9B17-736FB4DBE993}"/>
              </a:ext>
            </a:extLst>
          </p:cNvPr>
          <p:cNvGraphicFramePr>
            <a:graphicFrameLocks noChangeAspect="1"/>
          </p:cNvGraphicFramePr>
          <p:nvPr>
            <p:extLst>
              <p:ext uri="{D42A27DB-BD31-4B8C-83A1-F6EECF244321}">
                <p14:modId xmlns:p14="http://schemas.microsoft.com/office/powerpoint/2010/main" val="810411612"/>
              </p:ext>
            </p:extLst>
          </p:nvPr>
        </p:nvGraphicFramePr>
        <p:xfrm>
          <a:off x="4111487" y="2536183"/>
          <a:ext cx="3969026" cy="3969026"/>
        </p:xfrm>
        <a:graphic>
          <a:graphicData uri="http://schemas.openxmlformats.org/presentationml/2006/ole">
            <mc:AlternateContent xmlns:mc="http://schemas.openxmlformats.org/markup-compatibility/2006">
              <mc:Choice xmlns:v="urn:schemas-microsoft-com:vml" Requires="v">
                <p:oleObj spid="_x0000_s2059" name="Acrobat Document" r:id="rId3" imgW="4114665" imgH="4114800" progId="AcroExch.Document.7">
                  <p:embed/>
                </p:oleObj>
              </mc:Choice>
              <mc:Fallback>
                <p:oleObj name="Acrobat Document" r:id="rId3" imgW="4114665" imgH="4114800" progId="AcroExch.Document.7">
                  <p:embed/>
                  <p:pic>
                    <p:nvPicPr>
                      <p:cNvPr id="4" name="Object 3"/>
                      <p:cNvPicPr/>
                      <p:nvPr/>
                    </p:nvPicPr>
                    <p:blipFill>
                      <a:blip r:embed="rId4"/>
                      <a:stretch>
                        <a:fillRect/>
                      </a:stretch>
                    </p:blipFill>
                    <p:spPr>
                      <a:xfrm>
                        <a:off x="4111487" y="2536183"/>
                        <a:ext cx="3969026" cy="3969026"/>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4DE491E-BDB0-4DC3-979F-0B36921D45E0}"/>
              </a:ext>
            </a:extLst>
          </p:cNvPr>
          <p:cNvSpPr>
            <a:spLocks noGrp="1"/>
          </p:cNvSpPr>
          <p:nvPr>
            <p:ph type="title"/>
          </p:nvPr>
        </p:nvSpPr>
        <p:spPr>
          <a:xfrm>
            <a:off x="0" y="145775"/>
            <a:ext cx="11436626" cy="1049980"/>
          </a:xfrm>
        </p:spPr>
        <p:txBody>
          <a:bodyPr/>
          <a:lstStyle/>
          <a:p>
            <a:r>
              <a:rPr lang="en-US" b="1" dirty="0">
                <a:solidFill>
                  <a:srgbClr val="7030A0"/>
                </a:solidFill>
                <a:latin typeface="Aharoni" panose="02010803020104030203" pitchFamily="2" charset="-79"/>
                <a:cs typeface="Aharoni" panose="02010803020104030203" pitchFamily="2" charset="-79"/>
              </a:rPr>
              <a:t>HOW THE K MEAN CLUSTERING ALGORITHM WORKS?</a:t>
            </a:r>
            <a:endParaRPr lang="en-US" dirty="0">
              <a:solidFill>
                <a:srgbClr val="7030A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3B244159-B20A-445D-AD06-1E9C9ECDA314}"/>
              </a:ext>
            </a:extLst>
          </p:cNvPr>
          <p:cNvSpPr>
            <a:spLocks noGrp="1"/>
          </p:cNvSpPr>
          <p:nvPr>
            <p:ph idx="1"/>
          </p:nvPr>
        </p:nvSpPr>
        <p:spPr>
          <a:xfrm>
            <a:off x="755374" y="1524000"/>
            <a:ext cx="11092070" cy="4652964"/>
          </a:xfrm>
        </p:spPr>
        <p:txBody>
          <a:bodyPr/>
          <a:lstStyle/>
          <a:p>
            <a:r>
              <a:rPr lang="en-IN" sz="3600" b="1" dirty="0"/>
              <a:t>Step 4 :</a:t>
            </a:r>
            <a:r>
              <a:rPr lang="en-IN" sz="3600" b="1" dirty="0">
                <a:solidFill>
                  <a:srgbClr val="7030A0"/>
                </a:solidFill>
              </a:rPr>
              <a:t>Repeat step 3 </a:t>
            </a:r>
            <a:r>
              <a:rPr lang="en-IN" sz="3600" b="1" dirty="0"/>
              <a:t>until convergence is achieved, that is until a pass through the training sample causes no </a:t>
            </a:r>
            <a:r>
              <a:rPr lang="en-IN" sz="3600" b="1" dirty="0">
                <a:solidFill>
                  <a:srgbClr val="7030A0"/>
                </a:solidFill>
              </a:rPr>
              <a:t>new assignments</a:t>
            </a:r>
            <a:r>
              <a:rPr lang="en-IN" sz="3600" b="1" dirty="0"/>
              <a:t>. </a:t>
            </a:r>
            <a:endParaRPr lang="en-US" sz="3600" b="1" dirty="0"/>
          </a:p>
        </p:txBody>
      </p:sp>
      <p:grpSp>
        <p:nvGrpSpPr>
          <p:cNvPr id="6" name="Group 5">
            <a:extLst>
              <a:ext uri="{FF2B5EF4-FFF2-40B4-BE49-F238E27FC236}">
                <a16:creationId xmlns:a16="http://schemas.microsoft.com/office/drawing/2014/main" id="{F5B0C34B-6C05-4C59-B4AC-81814AB7621B}"/>
              </a:ext>
            </a:extLst>
          </p:cNvPr>
          <p:cNvGrpSpPr/>
          <p:nvPr/>
        </p:nvGrpSpPr>
        <p:grpSpPr>
          <a:xfrm>
            <a:off x="7782341" y="2522953"/>
            <a:ext cx="2743200" cy="2121932"/>
            <a:chOff x="5410200" y="3516868"/>
            <a:chExt cx="2743200" cy="2121932"/>
          </a:xfrm>
        </p:grpSpPr>
        <p:cxnSp>
          <p:nvCxnSpPr>
            <p:cNvPr id="7" name="Straight Arrow Connector 6">
              <a:extLst>
                <a:ext uri="{FF2B5EF4-FFF2-40B4-BE49-F238E27FC236}">
                  <a16:creationId xmlns:a16="http://schemas.microsoft.com/office/drawing/2014/main" id="{9672251C-8D04-4A5C-A8F2-6F4AC660B514}"/>
                </a:ext>
              </a:extLst>
            </p:cNvPr>
            <p:cNvCxnSpPr/>
            <p:nvPr/>
          </p:nvCxnSpPr>
          <p:spPr>
            <a:xfrm flipH="1">
              <a:off x="5410200" y="3657600"/>
              <a:ext cx="1676400" cy="990600"/>
            </a:xfrm>
            <a:prstGeom prst="straightConnector1">
              <a:avLst/>
            </a:prstGeom>
            <a:ln w="25400">
              <a:solidFill>
                <a:srgbClr val="3211F5"/>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F2B040D-3C8B-43A0-95E1-F2CADD84CA0F}"/>
                </a:ext>
              </a:extLst>
            </p:cNvPr>
            <p:cNvCxnSpPr/>
            <p:nvPr/>
          </p:nvCxnSpPr>
          <p:spPr>
            <a:xfrm flipH="1">
              <a:off x="5410200" y="4648200"/>
              <a:ext cx="1676400" cy="9906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7D6F3BC-6AE1-4362-8DF9-F0AD0B707694}"/>
                </a:ext>
              </a:extLst>
            </p:cNvPr>
            <p:cNvSpPr txBox="1"/>
            <p:nvPr/>
          </p:nvSpPr>
          <p:spPr>
            <a:xfrm>
              <a:off x="7162800" y="3516868"/>
              <a:ext cx="990600" cy="369332"/>
            </a:xfrm>
            <a:prstGeom prst="rect">
              <a:avLst/>
            </a:prstGeom>
            <a:noFill/>
          </p:spPr>
          <p:txBody>
            <a:bodyPr wrap="square" rtlCol="0">
              <a:spAutoFit/>
            </a:bodyPr>
            <a:lstStyle/>
            <a:p>
              <a:r>
                <a:rPr lang="en-US" dirty="0"/>
                <a:t>Seed 1 </a:t>
              </a:r>
            </a:p>
          </p:txBody>
        </p:sp>
        <p:sp>
          <p:nvSpPr>
            <p:cNvPr id="10" name="TextBox 9">
              <a:extLst>
                <a:ext uri="{FF2B5EF4-FFF2-40B4-BE49-F238E27FC236}">
                  <a16:creationId xmlns:a16="http://schemas.microsoft.com/office/drawing/2014/main" id="{FFCFDF0E-969A-487C-8828-467D8B4B7D04}"/>
                </a:ext>
              </a:extLst>
            </p:cNvPr>
            <p:cNvSpPr txBox="1"/>
            <p:nvPr/>
          </p:nvSpPr>
          <p:spPr>
            <a:xfrm>
              <a:off x="7162800" y="4507468"/>
              <a:ext cx="990600" cy="369332"/>
            </a:xfrm>
            <a:prstGeom prst="rect">
              <a:avLst/>
            </a:prstGeom>
            <a:noFill/>
          </p:spPr>
          <p:txBody>
            <a:bodyPr wrap="square" rtlCol="0">
              <a:spAutoFit/>
            </a:bodyPr>
            <a:lstStyle/>
            <a:p>
              <a:r>
                <a:rPr lang="en-US" dirty="0"/>
                <a:t>Seed 2 </a:t>
              </a:r>
            </a:p>
          </p:txBody>
        </p:sp>
      </p:grpSp>
    </p:spTree>
    <p:extLst>
      <p:ext uri="{BB962C8B-B14F-4D97-AF65-F5344CB8AC3E}">
        <p14:creationId xmlns:p14="http://schemas.microsoft.com/office/powerpoint/2010/main" val="37876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491E-BDB0-4DC3-979F-0B36921D45E0}"/>
              </a:ext>
            </a:extLst>
          </p:cNvPr>
          <p:cNvSpPr>
            <a:spLocks noGrp="1"/>
          </p:cNvSpPr>
          <p:nvPr>
            <p:ph type="title"/>
          </p:nvPr>
        </p:nvSpPr>
        <p:spPr>
          <a:xfrm>
            <a:off x="424070" y="145775"/>
            <a:ext cx="10694504" cy="1749286"/>
          </a:xfrm>
        </p:spPr>
        <p:txBody>
          <a:bodyPr/>
          <a:lstStyle/>
          <a:p>
            <a:r>
              <a:rPr lang="en-US" sz="4000" b="1" dirty="0">
                <a:solidFill>
                  <a:srgbClr val="7030A0"/>
                </a:solidFill>
                <a:latin typeface="Aharoni" panose="02010803020104030203" pitchFamily="2" charset="-79"/>
                <a:cs typeface="Aharoni" panose="02010803020104030203" pitchFamily="2" charset="-79"/>
              </a:rPr>
              <a:t>A Simple example showing the implementation of k-means algorithm </a:t>
            </a:r>
            <a:br>
              <a:rPr lang="en-US" sz="4000" b="1" dirty="0">
                <a:solidFill>
                  <a:srgbClr val="7030A0"/>
                </a:solidFill>
                <a:latin typeface="Aharoni" panose="02010803020104030203" pitchFamily="2" charset="-79"/>
                <a:cs typeface="Aharoni" panose="02010803020104030203" pitchFamily="2" charset="-79"/>
              </a:rPr>
            </a:br>
            <a:r>
              <a:rPr lang="en-US" sz="4000" b="1" dirty="0">
                <a:solidFill>
                  <a:srgbClr val="7030A0"/>
                </a:solidFill>
                <a:latin typeface="Aharoni" panose="02010803020104030203" pitchFamily="2" charset="-79"/>
                <a:cs typeface="Aharoni" panose="02010803020104030203" pitchFamily="2" charset="-79"/>
              </a:rPr>
              <a:t>(using K=2)</a:t>
            </a:r>
            <a:endParaRPr lang="en-US" sz="4000" dirty="0">
              <a:solidFill>
                <a:srgbClr val="7030A0"/>
              </a:solidFill>
              <a:latin typeface="Aharoni" panose="02010803020104030203" pitchFamily="2" charset="-79"/>
              <a:cs typeface="Aharoni" panose="02010803020104030203" pitchFamily="2" charset="-79"/>
            </a:endParaRPr>
          </a:p>
        </p:txBody>
      </p:sp>
      <p:pic>
        <p:nvPicPr>
          <p:cNvPr id="11" name="Picture 5">
            <a:extLst>
              <a:ext uri="{FF2B5EF4-FFF2-40B4-BE49-F238E27FC236}">
                <a16:creationId xmlns:a16="http://schemas.microsoft.com/office/drawing/2014/main" id="{6F5075FA-D709-407C-BB82-83A0A6CAA2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7547" y="1895061"/>
            <a:ext cx="8229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7298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491E-BDB0-4DC3-979F-0B36921D45E0}"/>
              </a:ext>
            </a:extLst>
          </p:cNvPr>
          <p:cNvSpPr>
            <a:spLocks noGrp="1"/>
          </p:cNvSpPr>
          <p:nvPr>
            <p:ph type="title"/>
          </p:nvPr>
        </p:nvSpPr>
        <p:spPr>
          <a:xfrm>
            <a:off x="424071" y="145774"/>
            <a:ext cx="9647582" cy="2428593"/>
          </a:xfrm>
        </p:spPr>
        <p:txBody>
          <a:bodyPr/>
          <a:lstStyle/>
          <a:p>
            <a:pPr lvl="0" fontAlgn="base">
              <a:lnSpc>
                <a:spcPct val="100000"/>
              </a:lnSpc>
              <a:spcAft>
                <a:spcPct val="0"/>
              </a:spcAft>
            </a:pPr>
            <a:r>
              <a:rPr lang="en-US" altLang="en-US" sz="3000" b="1" u="sng" dirty="0">
                <a:solidFill>
                  <a:srgbClr val="000000"/>
                </a:solidFill>
                <a:latin typeface="+mn-lt"/>
                <a:ea typeface="+mn-ea"/>
                <a:cs typeface="+mn-cs"/>
              </a:rPr>
              <a:t>Step 1:</a:t>
            </a:r>
            <a:br>
              <a:rPr lang="en-US" altLang="en-US" sz="3000" b="1" dirty="0">
                <a:solidFill>
                  <a:srgbClr val="000000"/>
                </a:solidFill>
                <a:latin typeface="+mn-lt"/>
                <a:ea typeface="+mn-ea"/>
                <a:cs typeface="+mn-cs"/>
              </a:rPr>
            </a:br>
            <a:r>
              <a:rPr lang="en-US" altLang="en-US" sz="3000" b="1" u="sng" dirty="0">
                <a:solidFill>
                  <a:srgbClr val="000000"/>
                </a:solidFill>
                <a:latin typeface="+mn-lt"/>
                <a:ea typeface="+mn-ea"/>
                <a:cs typeface="+mn-cs"/>
              </a:rPr>
              <a:t>Initialization</a:t>
            </a:r>
            <a:r>
              <a:rPr lang="en-US" altLang="en-US" sz="3000" b="1" dirty="0">
                <a:solidFill>
                  <a:srgbClr val="000000"/>
                </a:solidFill>
                <a:latin typeface="+mn-lt"/>
                <a:ea typeface="+mn-ea"/>
                <a:cs typeface="+mn-cs"/>
              </a:rPr>
              <a:t>: Randomly we choose following </a:t>
            </a:r>
            <a:r>
              <a:rPr lang="en-US" altLang="en-US" sz="3000" b="1" dirty="0">
                <a:solidFill>
                  <a:srgbClr val="7030A0"/>
                </a:solidFill>
                <a:latin typeface="+mn-lt"/>
                <a:ea typeface="+mn-ea"/>
                <a:cs typeface="+mn-cs"/>
              </a:rPr>
              <a:t>two centroids </a:t>
            </a:r>
            <a:r>
              <a:rPr lang="en-US" altLang="en-US" sz="3000" b="1" dirty="0">
                <a:solidFill>
                  <a:srgbClr val="000000"/>
                </a:solidFill>
                <a:latin typeface="+mn-lt"/>
                <a:ea typeface="+mn-ea"/>
                <a:cs typeface="+mn-cs"/>
              </a:rPr>
              <a:t>(k=2) for </a:t>
            </a:r>
            <a:r>
              <a:rPr lang="en-US" altLang="en-US" sz="3000" b="1" dirty="0">
                <a:solidFill>
                  <a:srgbClr val="7030A0"/>
                </a:solidFill>
                <a:latin typeface="+mn-lt"/>
                <a:ea typeface="+mn-ea"/>
                <a:cs typeface="+mn-cs"/>
              </a:rPr>
              <a:t>two clusters</a:t>
            </a:r>
            <a:r>
              <a:rPr lang="en-US" altLang="en-US" sz="3000" b="1" dirty="0">
                <a:solidFill>
                  <a:srgbClr val="000000"/>
                </a:solidFill>
                <a:latin typeface="+mn-lt"/>
                <a:ea typeface="+mn-ea"/>
                <a:cs typeface="+mn-cs"/>
              </a:rPr>
              <a:t>.</a:t>
            </a:r>
            <a:br>
              <a:rPr lang="en-US" altLang="en-US" sz="3000" b="1" dirty="0">
                <a:solidFill>
                  <a:srgbClr val="000000"/>
                </a:solidFill>
                <a:latin typeface="+mn-lt"/>
                <a:ea typeface="+mn-ea"/>
                <a:cs typeface="+mn-cs"/>
              </a:rPr>
            </a:br>
            <a:r>
              <a:rPr lang="en-US" altLang="en-US" sz="3000" b="1" dirty="0">
                <a:solidFill>
                  <a:srgbClr val="000000"/>
                </a:solidFill>
                <a:latin typeface="+mn-lt"/>
                <a:ea typeface="+mn-ea"/>
                <a:cs typeface="+mn-cs"/>
              </a:rPr>
              <a:t>In this case the 2 centroid are: m1=(1.0,1.0) and m2=(5.0,7.0).</a:t>
            </a:r>
          </a:p>
        </p:txBody>
      </p:sp>
      <p:pic>
        <p:nvPicPr>
          <p:cNvPr id="4" name="Picture 7">
            <a:extLst>
              <a:ext uri="{FF2B5EF4-FFF2-40B4-BE49-F238E27FC236}">
                <a16:creationId xmlns:a16="http://schemas.microsoft.com/office/drawing/2014/main" id="{308488D2-F72A-4D8E-86A2-17F26FF1A4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539" y="2574368"/>
            <a:ext cx="6122506" cy="3183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a:extLst>
              <a:ext uri="{FF2B5EF4-FFF2-40B4-BE49-F238E27FC236}">
                <a16:creationId xmlns:a16="http://schemas.microsoft.com/office/drawing/2014/main" id="{0197176B-2AC6-4459-8DAE-9FA00AC88F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1045" y="3144550"/>
            <a:ext cx="5715000" cy="1632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4665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Distance Formula - ChiliMath">
            <a:extLst>
              <a:ext uri="{FF2B5EF4-FFF2-40B4-BE49-F238E27FC236}">
                <a16:creationId xmlns:a16="http://schemas.microsoft.com/office/drawing/2014/main" id="{CCA5DA64-E1B3-43A9-8A55-0A638D7FDD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9557" y="4194313"/>
            <a:ext cx="4543425" cy="20764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4DE491E-BDB0-4DC3-979F-0B36921D45E0}"/>
              </a:ext>
            </a:extLst>
          </p:cNvPr>
          <p:cNvSpPr>
            <a:spLocks noGrp="1"/>
          </p:cNvSpPr>
          <p:nvPr>
            <p:ph type="title"/>
          </p:nvPr>
        </p:nvSpPr>
        <p:spPr>
          <a:xfrm>
            <a:off x="424071" y="145775"/>
            <a:ext cx="6997146" cy="1749286"/>
          </a:xfrm>
        </p:spPr>
        <p:txBody>
          <a:bodyPr/>
          <a:lstStyle/>
          <a:p>
            <a:br>
              <a:rPr lang="en-US" altLang="en-US" sz="3000" b="1" dirty="0">
                <a:latin typeface="+mn-lt"/>
              </a:rPr>
            </a:br>
            <a:r>
              <a:rPr lang="en-US" altLang="en-US" sz="3000" b="1" u="sng" dirty="0">
                <a:latin typeface="+mn-lt"/>
              </a:rPr>
              <a:t>Step 2:</a:t>
            </a:r>
            <a:br>
              <a:rPr lang="en-US" altLang="en-US" sz="3000" b="1" u="sng" dirty="0">
                <a:latin typeface="+mn-lt"/>
              </a:rPr>
            </a:br>
            <a:r>
              <a:rPr lang="en-US" altLang="en-US" sz="3000" b="1" dirty="0">
                <a:latin typeface="+mn-lt"/>
              </a:rPr>
              <a:t>Thus, we obtain two clusters containing:</a:t>
            </a:r>
            <a:br>
              <a:rPr lang="en-US" altLang="en-US" sz="3000" b="1" dirty="0">
                <a:latin typeface="+mn-lt"/>
              </a:rPr>
            </a:br>
            <a:r>
              <a:rPr lang="en-US" altLang="en-US" sz="3000" b="1" dirty="0">
                <a:latin typeface="+mn-lt"/>
              </a:rPr>
              <a:t>	</a:t>
            </a:r>
            <a:r>
              <a:rPr lang="en-US" altLang="en-US" sz="3000" b="1" dirty="0">
                <a:solidFill>
                  <a:srgbClr val="7030A0"/>
                </a:solidFill>
                <a:latin typeface="+mn-lt"/>
              </a:rPr>
              <a:t>{1,2,3} </a:t>
            </a:r>
            <a:r>
              <a:rPr lang="en-US" altLang="en-US" sz="3000" b="1" dirty="0">
                <a:latin typeface="+mn-lt"/>
              </a:rPr>
              <a:t>and </a:t>
            </a:r>
            <a:r>
              <a:rPr lang="en-US" altLang="en-US" sz="3000" b="1" dirty="0">
                <a:solidFill>
                  <a:srgbClr val="7030A0"/>
                </a:solidFill>
                <a:latin typeface="+mn-lt"/>
              </a:rPr>
              <a:t>{4,5,6,7}.</a:t>
            </a:r>
            <a:br>
              <a:rPr lang="en-US" altLang="en-US" sz="3000" b="1" dirty="0">
                <a:latin typeface="+mn-lt"/>
              </a:rPr>
            </a:br>
            <a:r>
              <a:rPr lang="en-US" altLang="en-US" sz="3000" b="1" dirty="0">
                <a:latin typeface="+mn-lt"/>
              </a:rPr>
              <a:t>Their new centroids are:</a:t>
            </a:r>
            <a:br>
              <a:rPr lang="en-US" altLang="en-US" sz="3000" b="1" dirty="0">
                <a:latin typeface="+mn-lt"/>
              </a:rPr>
            </a:br>
            <a:r>
              <a:rPr lang="en-US" altLang="en-US" sz="3000" b="1" dirty="0">
                <a:latin typeface="+mn-lt"/>
              </a:rPr>
              <a:t>                                                         </a:t>
            </a:r>
          </a:p>
        </p:txBody>
      </p:sp>
      <p:pic>
        <p:nvPicPr>
          <p:cNvPr id="7" name="Picture 13">
            <a:extLst>
              <a:ext uri="{FF2B5EF4-FFF2-40B4-BE49-F238E27FC236}">
                <a16:creationId xmlns:a16="http://schemas.microsoft.com/office/drawing/2014/main" id="{2DEC2A97-B1F8-44F5-9A17-5AD9B4158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348" y="2552700"/>
            <a:ext cx="5029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B9106B2D-AFA4-48C1-9C75-A1690CB50F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348" y="3291923"/>
            <a:ext cx="50292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a:extLst>
              <a:ext uri="{FF2B5EF4-FFF2-40B4-BE49-F238E27FC236}">
                <a16:creationId xmlns:a16="http://schemas.microsoft.com/office/drawing/2014/main" id="{3379865C-9676-4C83-B84A-BCD432D92C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7957" y="4194313"/>
            <a:ext cx="13716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a:extLst>
              <a:ext uri="{FF2B5EF4-FFF2-40B4-BE49-F238E27FC236}">
                <a16:creationId xmlns:a16="http://schemas.microsoft.com/office/drawing/2014/main" id="{48585457-686B-4F81-9A4C-B8EFE39F9E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a:xfrm>
            <a:off x="6775173" y="4962940"/>
            <a:ext cx="4343400" cy="1295400"/>
          </a:xfrm>
          <a:prstGeom prst="rect">
            <a:avLst/>
          </a:prstGeom>
          <a:noFill/>
        </p:spPr>
      </p:pic>
      <p:pic>
        <p:nvPicPr>
          <p:cNvPr id="11" name="Picture 11">
            <a:extLst>
              <a:ext uri="{FF2B5EF4-FFF2-40B4-BE49-F238E27FC236}">
                <a16:creationId xmlns:a16="http://schemas.microsoft.com/office/drawing/2014/main" id="{F74BF569-4CB5-49E5-B485-DBCB7AC5BE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a:xfrm>
            <a:off x="7421217" y="1562100"/>
            <a:ext cx="3379305" cy="3175138"/>
          </a:xfrm>
          <a:prstGeom prst="rect">
            <a:avLst/>
          </a:prstGeom>
          <a:noFill/>
        </p:spPr>
      </p:pic>
    </p:spTree>
    <p:extLst>
      <p:ext uri="{BB962C8B-B14F-4D97-AF65-F5344CB8AC3E}">
        <p14:creationId xmlns:p14="http://schemas.microsoft.com/office/powerpoint/2010/main" val="2632528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491E-BDB0-4DC3-979F-0B36921D45E0}"/>
              </a:ext>
            </a:extLst>
          </p:cNvPr>
          <p:cNvSpPr>
            <a:spLocks noGrp="1"/>
          </p:cNvSpPr>
          <p:nvPr>
            <p:ph type="title"/>
          </p:nvPr>
        </p:nvSpPr>
        <p:spPr>
          <a:xfrm>
            <a:off x="424071" y="145775"/>
            <a:ext cx="6997146" cy="5751442"/>
          </a:xfrm>
        </p:spPr>
        <p:txBody>
          <a:bodyPr/>
          <a:lstStyle/>
          <a:p>
            <a:br>
              <a:rPr lang="en-US" altLang="en-US" sz="3000" b="1" dirty="0">
                <a:latin typeface="+mn-lt"/>
              </a:rPr>
            </a:br>
            <a:br>
              <a:rPr lang="en-US" altLang="en-US" sz="3200" b="1" u="sng" dirty="0">
                <a:latin typeface="+mn-lt"/>
              </a:rPr>
            </a:br>
            <a:r>
              <a:rPr lang="en-US" altLang="en-US" sz="3200" b="1" u="sng" dirty="0">
                <a:latin typeface="+mn-lt"/>
              </a:rPr>
              <a:t>Step 3:</a:t>
            </a:r>
            <a:br>
              <a:rPr lang="en-US" altLang="en-US" sz="3200" b="1" u="sng" dirty="0">
                <a:latin typeface="+mn-lt"/>
              </a:rPr>
            </a:br>
            <a:r>
              <a:rPr lang="en-US" altLang="en-US" sz="3200" b="1" dirty="0">
                <a:latin typeface="+mn-lt"/>
              </a:rPr>
              <a:t>Now using these centroids, we compute the </a:t>
            </a:r>
            <a:r>
              <a:rPr lang="en-US" altLang="en-US" sz="3200" b="1" dirty="0">
                <a:solidFill>
                  <a:srgbClr val="7030A0"/>
                </a:solidFill>
                <a:latin typeface="+mn-lt"/>
              </a:rPr>
              <a:t>Euclidean distance </a:t>
            </a:r>
            <a:r>
              <a:rPr lang="en-US" altLang="en-US" sz="3200" b="1" dirty="0">
                <a:latin typeface="+mn-lt"/>
              </a:rPr>
              <a:t>of each object, as shown in table.</a:t>
            </a:r>
            <a:br>
              <a:rPr lang="en-US" altLang="en-US" sz="3200" b="1" dirty="0">
                <a:latin typeface="+mn-lt"/>
              </a:rPr>
            </a:br>
            <a:br>
              <a:rPr lang="en-US" altLang="en-US" sz="3200" b="1" dirty="0">
                <a:latin typeface="+mn-lt"/>
              </a:rPr>
            </a:br>
            <a:r>
              <a:rPr lang="en-US" altLang="en-US" sz="3200" b="1" dirty="0">
                <a:latin typeface="+mn-lt"/>
              </a:rPr>
              <a:t>Therefore, the new clusters are:</a:t>
            </a:r>
            <a:br>
              <a:rPr lang="en-US" altLang="en-US" sz="3200" b="1" dirty="0">
                <a:latin typeface="+mn-lt"/>
              </a:rPr>
            </a:br>
            <a:r>
              <a:rPr lang="en-US" altLang="en-US" sz="3200" b="1" dirty="0">
                <a:latin typeface="+mn-lt"/>
              </a:rPr>
              <a:t>	</a:t>
            </a:r>
            <a:r>
              <a:rPr lang="en-US" altLang="en-US" sz="3200" b="1" dirty="0">
                <a:solidFill>
                  <a:srgbClr val="7030A0"/>
                </a:solidFill>
                <a:latin typeface="+mn-lt"/>
              </a:rPr>
              <a:t>{1,2} </a:t>
            </a:r>
            <a:r>
              <a:rPr lang="en-US" altLang="en-US" sz="3200" b="1" dirty="0">
                <a:latin typeface="+mn-lt"/>
              </a:rPr>
              <a:t>and </a:t>
            </a:r>
            <a:r>
              <a:rPr lang="en-US" altLang="en-US" sz="3200" b="1" dirty="0">
                <a:solidFill>
                  <a:srgbClr val="7030A0"/>
                </a:solidFill>
                <a:latin typeface="+mn-lt"/>
              </a:rPr>
              <a:t>{3,4,5,6,7} </a:t>
            </a:r>
            <a:br>
              <a:rPr lang="en-US" altLang="en-US" sz="3200" b="1" dirty="0">
                <a:latin typeface="+mn-lt"/>
              </a:rPr>
            </a:br>
            <a:br>
              <a:rPr lang="en-US" altLang="en-US" sz="3200" b="1" dirty="0">
                <a:latin typeface="+mn-lt"/>
              </a:rPr>
            </a:br>
            <a:r>
              <a:rPr lang="en-US" altLang="en-US" sz="3200" b="1" dirty="0">
                <a:latin typeface="+mn-lt"/>
              </a:rPr>
              <a:t>Next centroids are: </a:t>
            </a:r>
            <a:r>
              <a:rPr lang="en-US" altLang="en-US" sz="3200" b="1" dirty="0">
                <a:solidFill>
                  <a:srgbClr val="7030A0"/>
                </a:solidFill>
                <a:latin typeface="+mn-lt"/>
              </a:rPr>
              <a:t>m1=(1.25,1.5) </a:t>
            </a:r>
            <a:r>
              <a:rPr lang="en-US" altLang="en-US" sz="3200" b="1" dirty="0">
                <a:latin typeface="+mn-lt"/>
              </a:rPr>
              <a:t>and m2 = </a:t>
            </a:r>
            <a:r>
              <a:rPr lang="en-US" altLang="en-US" sz="3200" b="1" dirty="0">
                <a:solidFill>
                  <a:srgbClr val="7030A0"/>
                </a:solidFill>
                <a:latin typeface="+mn-lt"/>
              </a:rPr>
              <a:t>(3.9,5.1)</a:t>
            </a:r>
            <a:br>
              <a:rPr lang="en-US" altLang="en-US" sz="3200" b="1" dirty="0">
                <a:solidFill>
                  <a:srgbClr val="7030A0"/>
                </a:solidFill>
                <a:latin typeface="+mn-lt"/>
              </a:rPr>
            </a:br>
            <a:br>
              <a:rPr lang="en-US" altLang="en-US" sz="3000" b="1" dirty="0">
                <a:latin typeface="+mn-lt"/>
              </a:rPr>
            </a:br>
            <a:r>
              <a:rPr lang="en-US" altLang="en-US" sz="3000" b="1" dirty="0">
                <a:latin typeface="+mn-lt"/>
              </a:rPr>
              <a:t>                                                         </a:t>
            </a:r>
          </a:p>
        </p:txBody>
      </p:sp>
      <p:pic>
        <p:nvPicPr>
          <p:cNvPr id="12" name="Picture 7">
            <a:extLst>
              <a:ext uri="{FF2B5EF4-FFF2-40B4-BE49-F238E27FC236}">
                <a16:creationId xmlns:a16="http://schemas.microsoft.com/office/drawing/2014/main" id="{5490965A-EAD7-4986-BF77-C13ECAE294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6557"/>
          <a:stretch>
            <a:fillRect/>
          </a:stretch>
        </p:blipFill>
        <p:spPr bwMode="auto">
          <a:xfrm>
            <a:off x="7421217" y="1510747"/>
            <a:ext cx="4038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3017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491E-BDB0-4DC3-979F-0B36921D45E0}"/>
              </a:ext>
            </a:extLst>
          </p:cNvPr>
          <p:cNvSpPr>
            <a:spLocks noGrp="1"/>
          </p:cNvSpPr>
          <p:nvPr>
            <p:ph type="title"/>
          </p:nvPr>
        </p:nvSpPr>
        <p:spPr>
          <a:xfrm>
            <a:off x="424070" y="675861"/>
            <a:ext cx="6997147" cy="5221356"/>
          </a:xfrm>
        </p:spPr>
        <p:txBody>
          <a:bodyPr/>
          <a:lstStyle/>
          <a:p>
            <a:r>
              <a:rPr lang="en-US" altLang="en-US" sz="3200" b="1" u="sng" dirty="0">
                <a:latin typeface="+mn-lt"/>
              </a:rPr>
              <a:t>Step 4 </a:t>
            </a:r>
            <a:r>
              <a:rPr lang="en-US" altLang="en-US" sz="3200" b="1" dirty="0">
                <a:latin typeface="+mn-lt"/>
              </a:rPr>
              <a:t>:</a:t>
            </a:r>
            <a:br>
              <a:rPr lang="en-US" altLang="en-US" sz="3200" b="1" dirty="0">
                <a:latin typeface="+mn-lt"/>
              </a:rPr>
            </a:br>
            <a:r>
              <a:rPr lang="en-US" altLang="en-US" sz="3200" b="1" dirty="0">
                <a:latin typeface="+mn-lt"/>
              </a:rPr>
              <a:t>	The clusters obtained are:</a:t>
            </a:r>
            <a:br>
              <a:rPr lang="en-US" altLang="en-US" sz="3200" b="1" dirty="0">
                <a:latin typeface="+mn-lt"/>
              </a:rPr>
            </a:br>
            <a:r>
              <a:rPr lang="en-US" altLang="en-US" sz="3200" b="1" dirty="0">
                <a:latin typeface="+mn-lt"/>
              </a:rPr>
              <a:t>	</a:t>
            </a:r>
            <a:r>
              <a:rPr lang="en-US" altLang="en-US" sz="3200" b="1" dirty="0">
                <a:solidFill>
                  <a:srgbClr val="7030A0"/>
                </a:solidFill>
                <a:latin typeface="+mn-lt"/>
              </a:rPr>
              <a:t>{1,2} </a:t>
            </a:r>
            <a:r>
              <a:rPr lang="en-US" altLang="en-US" sz="3200" b="1" dirty="0">
                <a:latin typeface="+mn-lt"/>
              </a:rPr>
              <a:t>and </a:t>
            </a:r>
            <a:r>
              <a:rPr lang="en-US" altLang="en-US" sz="3200" b="1" dirty="0">
                <a:solidFill>
                  <a:srgbClr val="7030A0"/>
                </a:solidFill>
                <a:latin typeface="+mn-lt"/>
              </a:rPr>
              <a:t>{3,4,5,6,7}</a:t>
            </a:r>
            <a:br>
              <a:rPr lang="en-US" altLang="en-US" sz="3200" b="1" dirty="0">
                <a:solidFill>
                  <a:srgbClr val="7030A0"/>
                </a:solidFill>
                <a:latin typeface="+mn-lt"/>
              </a:rPr>
            </a:br>
            <a:br>
              <a:rPr lang="en-US" altLang="en-US" sz="3200" b="1" dirty="0">
                <a:latin typeface="+mn-lt"/>
              </a:rPr>
            </a:br>
            <a:r>
              <a:rPr lang="en-US" altLang="en-US" sz="3200" b="1" dirty="0">
                <a:latin typeface="+mn-lt"/>
              </a:rPr>
              <a:t>Therefore, there is </a:t>
            </a:r>
            <a:r>
              <a:rPr lang="en-US" altLang="en-US" sz="3200" b="1" dirty="0">
                <a:solidFill>
                  <a:srgbClr val="7030A0"/>
                </a:solidFill>
                <a:latin typeface="+mn-lt"/>
              </a:rPr>
              <a:t>no change </a:t>
            </a:r>
            <a:r>
              <a:rPr lang="en-US" altLang="en-US" sz="3200" b="1" dirty="0">
                <a:latin typeface="+mn-lt"/>
              </a:rPr>
              <a:t>in the cluster. </a:t>
            </a:r>
            <a:br>
              <a:rPr lang="en-US" altLang="en-US" sz="3200" b="1" dirty="0">
                <a:latin typeface="+mn-lt"/>
              </a:rPr>
            </a:br>
            <a:r>
              <a:rPr lang="en-US" altLang="en-US" sz="3200" b="1" dirty="0">
                <a:latin typeface="+mn-lt"/>
              </a:rPr>
              <a:t>Thus, the algorithm comes to a halt here and </a:t>
            </a:r>
            <a:r>
              <a:rPr lang="en-US" altLang="en-US" sz="3200" b="1" dirty="0">
                <a:solidFill>
                  <a:srgbClr val="7030A0"/>
                </a:solidFill>
                <a:latin typeface="+mn-lt"/>
              </a:rPr>
              <a:t>final result consist of 2 clusters {1,2} and {3,4,5,6,7}. </a:t>
            </a:r>
          </a:p>
        </p:txBody>
      </p:sp>
      <p:pic>
        <p:nvPicPr>
          <p:cNvPr id="4" name="Picture 7">
            <a:extLst>
              <a:ext uri="{FF2B5EF4-FFF2-40B4-BE49-F238E27FC236}">
                <a16:creationId xmlns:a16="http://schemas.microsoft.com/office/drawing/2014/main" id="{FEEAA5CF-5EAE-4F5D-AE89-E745B27DB6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357" t="4225" r="3572" b="8450"/>
          <a:stretch>
            <a:fillRect/>
          </a:stretch>
        </p:blipFill>
        <p:spPr>
          <a:xfrm>
            <a:off x="7881730" y="1172817"/>
            <a:ext cx="3886200" cy="4724400"/>
          </a:xfrm>
          <a:prstGeom prst="rect">
            <a:avLst/>
          </a:prstGeom>
          <a:noFill/>
        </p:spPr>
      </p:pic>
    </p:spTree>
    <p:extLst>
      <p:ext uri="{BB962C8B-B14F-4D97-AF65-F5344CB8AC3E}">
        <p14:creationId xmlns:p14="http://schemas.microsoft.com/office/powerpoint/2010/main" val="3878621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2DDD-848E-4F22-8556-678C3B896803}"/>
              </a:ext>
            </a:extLst>
          </p:cNvPr>
          <p:cNvSpPr>
            <a:spLocks noGrp="1"/>
          </p:cNvSpPr>
          <p:nvPr>
            <p:ph type="title"/>
          </p:nvPr>
        </p:nvSpPr>
        <p:spPr>
          <a:xfrm>
            <a:off x="106017" y="198783"/>
            <a:ext cx="11807688" cy="834887"/>
          </a:xfrm>
        </p:spPr>
        <p:txBody>
          <a:bodyPr/>
          <a:lstStyle/>
          <a:p>
            <a:r>
              <a:rPr lang="en-US" altLang="en-US" b="1" kern="0" dirty="0">
                <a:solidFill>
                  <a:srgbClr val="7030A0"/>
                </a:solidFill>
                <a:latin typeface="Aharoni" panose="02010803020104030203" pitchFamily="2" charset="-79"/>
                <a:cs typeface="Aharoni" panose="02010803020104030203" pitchFamily="2" charset="-79"/>
              </a:rPr>
              <a:t>INTRODUCTION-What is clustering?</a:t>
            </a:r>
            <a:endParaRPr lang="en-US" dirty="0">
              <a:solidFill>
                <a:srgbClr val="7030A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54D7F236-D59E-4A71-99C8-4E0D64D6426F}"/>
              </a:ext>
            </a:extLst>
          </p:cNvPr>
          <p:cNvSpPr>
            <a:spLocks noGrp="1"/>
          </p:cNvSpPr>
          <p:nvPr>
            <p:ph idx="1"/>
          </p:nvPr>
        </p:nvSpPr>
        <p:spPr>
          <a:xfrm>
            <a:off x="993913" y="1457739"/>
            <a:ext cx="10243930" cy="4028661"/>
          </a:xfrm>
        </p:spPr>
        <p:txBody>
          <a:bodyPr/>
          <a:lstStyle/>
          <a:p>
            <a:pPr marL="0" marR="0" indent="0" algn="just">
              <a:spcBef>
                <a:spcPts val="0"/>
              </a:spcBef>
              <a:spcAft>
                <a:spcPts val="1575"/>
              </a:spcAft>
              <a:buNone/>
            </a:pPr>
            <a:r>
              <a:rPr lang="en-IN" sz="3600" b="1" dirty="0">
                <a:solidFill>
                  <a:srgbClr val="7030A0"/>
                </a:solidFill>
                <a:ea typeface="Times New Roman" panose="02020603050405020304" pitchFamily="18" charset="0"/>
              </a:rPr>
              <a:t>	Clustering</a:t>
            </a:r>
            <a:r>
              <a:rPr lang="en-IN" sz="3600" b="1" dirty="0">
                <a:ea typeface="Times New Roman" panose="02020603050405020304" pitchFamily="18" charset="0"/>
              </a:rPr>
              <a:t> is the task of dividing the population or data points into a number of groups such that data points in the </a:t>
            </a:r>
            <a:r>
              <a:rPr lang="en-IN" sz="3600" b="1" dirty="0">
                <a:solidFill>
                  <a:srgbClr val="7030A0"/>
                </a:solidFill>
                <a:ea typeface="Times New Roman" panose="02020603050405020304" pitchFamily="18" charset="0"/>
              </a:rPr>
              <a:t>same groups</a:t>
            </a:r>
            <a:r>
              <a:rPr lang="en-IN" sz="3600" b="1" dirty="0">
                <a:ea typeface="Times New Roman" panose="02020603050405020304" pitchFamily="18" charset="0"/>
              </a:rPr>
              <a:t> are more similar to other data points in the </a:t>
            </a:r>
            <a:r>
              <a:rPr lang="en-IN" sz="3600" b="1" dirty="0">
                <a:solidFill>
                  <a:srgbClr val="7030A0"/>
                </a:solidFill>
                <a:ea typeface="Times New Roman" panose="02020603050405020304" pitchFamily="18" charset="0"/>
              </a:rPr>
              <a:t>same group</a:t>
            </a:r>
            <a:r>
              <a:rPr lang="en-IN" sz="3600" b="1" dirty="0">
                <a:ea typeface="Times New Roman" panose="02020603050405020304" pitchFamily="18" charset="0"/>
              </a:rPr>
              <a:t> than those in </a:t>
            </a:r>
            <a:r>
              <a:rPr lang="en-IN" sz="3600" b="1" dirty="0">
                <a:solidFill>
                  <a:srgbClr val="7030A0"/>
                </a:solidFill>
                <a:ea typeface="Times New Roman" panose="02020603050405020304" pitchFamily="18" charset="0"/>
              </a:rPr>
              <a:t>other groups</a:t>
            </a:r>
            <a:r>
              <a:rPr lang="en-IN" sz="3600" b="1" dirty="0">
                <a:ea typeface="Times New Roman" panose="02020603050405020304" pitchFamily="18" charset="0"/>
              </a:rPr>
              <a:t>. </a:t>
            </a:r>
          </a:p>
          <a:p>
            <a:pPr marL="0" marR="0" indent="0" algn="just">
              <a:spcBef>
                <a:spcPts val="0"/>
              </a:spcBef>
              <a:spcAft>
                <a:spcPts val="1575"/>
              </a:spcAft>
              <a:buNone/>
            </a:pPr>
            <a:r>
              <a:rPr lang="en-IN" sz="3600" b="1" dirty="0">
                <a:ea typeface="Times New Roman" panose="02020603050405020304" pitchFamily="18" charset="0"/>
              </a:rPr>
              <a:t>	In </a:t>
            </a:r>
            <a:r>
              <a:rPr lang="en-IN" sz="3600" b="1" dirty="0">
                <a:solidFill>
                  <a:srgbClr val="7030A0"/>
                </a:solidFill>
                <a:ea typeface="Times New Roman" panose="02020603050405020304" pitchFamily="18" charset="0"/>
              </a:rPr>
              <a:t>simple words</a:t>
            </a:r>
            <a:r>
              <a:rPr lang="en-IN" sz="3600" b="1" dirty="0">
                <a:ea typeface="Times New Roman" panose="02020603050405020304" pitchFamily="18" charset="0"/>
              </a:rPr>
              <a:t>, the aim is to segregate groups with similar traits and assign them into </a:t>
            </a:r>
            <a:r>
              <a:rPr lang="en-IN" sz="3600" b="1" dirty="0">
                <a:solidFill>
                  <a:srgbClr val="7030A0"/>
                </a:solidFill>
                <a:ea typeface="Times New Roman" panose="02020603050405020304" pitchFamily="18" charset="0"/>
              </a:rPr>
              <a:t>clusters.</a:t>
            </a:r>
            <a:endParaRPr lang="en-US" sz="3600" b="1" dirty="0">
              <a:solidFill>
                <a:srgbClr val="7030A0"/>
              </a:solidFill>
              <a:ea typeface="Times New Roman" panose="02020603050405020304" pitchFamily="18" charset="0"/>
            </a:endParaRPr>
          </a:p>
          <a:p>
            <a:endParaRPr lang="en-US" sz="3600" dirty="0"/>
          </a:p>
        </p:txBody>
      </p:sp>
    </p:spTree>
    <p:extLst>
      <p:ext uri="{BB962C8B-B14F-4D97-AF65-F5344CB8AC3E}">
        <p14:creationId xmlns:p14="http://schemas.microsoft.com/office/powerpoint/2010/main" val="3679673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a:extLst>
              <a:ext uri="{FF2B5EF4-FFF2-40B4-BE49-F238E27FC236}">
                <a16:creationId xmlns:a16="http://schemas.microsoft.com/office/drawing/2014/main" id="{FEEAA5CF-5EAE-4F5D-AE89-E745B27DB6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357" t="4225" r="3572" b="8450"/>
          <a:stretch>
            <a:fillRect/>
          </a:stretch>
        </p:blipFill>
        <p:spPr>
          <a:xfrm>
            <a:off x="7881730" y="1172817"/>
            <a:ext cx="3886200" cy="4724400"/>
          </a:xfrm>
          <a:prstGeom prst="rect">
            <a:avLst/>
          </a:prstGeom>
          <a:noFill/>
        </p:spPr>
      </p:pic>
      <p:sp>
        <p:nvSpPr>
          <p:cNvPr id="5" name="Title 4">
            <a:extLst>
              <a:ext uri="{FF2B5EF4-FFF2-40B4-BE49-F238E27FC236}">
                <a16:creationId xmlns:a16="http://schemas.microsoft.com/office/drawing/2014/main" id="{7F8A0D11-52E5-4636-B250-4B6848A48A63}"/>
              </a:ext>
            </a:extLst>
          </p:cNvPr>
          <p:cNvSpPr>
            <a:spLocks noGrp="1"/>
          </p:cNvSpPr>
          <p:nvPr>
            <p:ph type="title"/>
          </p:nvPr>
        </p:nvSpPr>
        <p:spPr/>
        <p:txBody>
          <a:bodyPr/>
          <a:lstStyle/>
          <a:p>
            <a:r>
              <a:rPr lang="en-US" b="1" dirty="0">
                <a:solidFill>
                  <a:srgbClr val="7030A0"/>
                </a:solidFill>
                <a:latin typeface="Aharoni" panose="02010803020104030203" pitchFamily="2" charset="-79"/>
                <a:cs typeface="Aharoni" panose="02010803020104030203" pitchFamily="2" charset="-79"/>
              </a:rPr>
              <a:t>Plot:</a:t>
            </a:r>
          </a:p>
        </p:txBody>
      </p:sp>
      <p:pic>
        <p:nvPicPr>
          <p:cNvPr id="6" name="Picture 6">
            <a:extLst>
              <a:ext uri="{FF2B5EF4-FFF2-40B4-BE49-F238E27FC236}">
                <a16:creationId xmlns:a16="http://schemas.microsoft.com/office/drawing/2014/main" id="{84D016F7-CF29-4DA5-8590-6C5B61661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672" t="1755" r="20561" b="5263"/>
          <a:stretch>
            <a:fillRect/>
          </a:stretch>
        </p:blipFill>
        <p:spPr bwMode="auto">
          <a:xfrm>
            <a:off x="1262271" y="1409700"/>
            <a:ext cx="6096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8181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8A0D11-52E5-4636-B250-4B6848A48A63}"/>
              </a:ext>
            </a:extLst>
          </p:cNvPr>
          <p:cNvSpPr>
            <a:spLocks noGrp="1"/>
          </p:cNvSpPr>
          <p:nvPr>
            <p:ph type="title"/>
          </p:nvPr>
        </p:nvSpPr>
        <p:spPr/>
        <p:txBody>
          <a:bodyPr/>
          <a:lstStyle/>
          <a:p>
            <a:r>
              <a:rPr lang="en-US" b="1" dirty="0">
                <a:solidFill>
                  <a:srgbClr val="7030A0"/>
                </a:solidFill>
                <a:latin typeface="Aharoni" panose="02010803020104030203" pitchFamily="2" charset="-79"/>
                <a:cs typeface="Aharoni" panose="02010803020104030203" pitchFamily="2" charset="-79"/>
              </a:rPr>
              <a:t>K-Means(Strengths and Weakness):</a:t>
            </a:r>
          </a:p>
        </p:txBody>
      </p:sp>
      <p:sp>
        <p:nvSpPr>
          <p:cNvPr id="3" name="Rectangle 2">
            <a:extLst>
              <a:ext uri="{FF2B5EF4-FFF2-40B4-BE49-F238E27FC236}">
                <a16:creationId xmlns:a16="http://schemas.microsoft.com/office/drawing/2014/main" id="{BC5DB74B-125B-45BD-9C65-C441D5387EFB}"/>
              </a:ext>
            </a:extLst>
          </p:cNvPr>
          <p:cNvSpPr/>
          <p:nvPr/>
        </p:nvSpPr>
        <p:spPr>
          <a:xfrm>
            <a:off x="1934817" y="1378226"/>
            <a:ext cx="7209183" cy="3970318"/>
          </a:xfrm>
          <a:prstGeom prst="rect">
            <a:avLst/>
          </a:prstGeom>
        </p:spPr>
        <p:txBody>
          <a:bodyPr wrap="square">
            <a:spAutoFit/>
          </a:bodyPr>
          <a:lstStyle/>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600" b="1" i="0" u="none" strike="noStrike" kern="0" cap="none" spc="0" normalizeH="0" baseline="0" noProof="0" dirty="0">
                <a:ln>
                  <a:noFill/>
                </a:ln>
                <a:solidFill>
                  <a:prstClr val="black"/>
                </a:solidFill>
                <a:effectLst/>
                <a:uLnTx/>
                <a:uFillTx/>
              </a:rPr>
              <a:t>Strengths</a:t>
            </a:r>
          </a:p>
          <a:p>
            <a:pPr marL="742950" marR="0" lvl="1" indent="-28575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600" b="1" i="0" u="none" strike="noStrike" kern="0" cap="none" spc="0" normalizeH="0" baseline="0" noProof="0" dirty="0">
                <a:ln>
                  <a:noFill/>
                </a:ln>
                <a:solidFill>
                  <a:srgbClr val="7030A0"/>
                </a:solidFill>
                <a:effectLst/>
                <a:uLnTx/>
                <a:uFillTx/>
              </a:rPr>
              <a:t>Simple iterative method</a:t>
            </a:r>
          </a:p>
          <a:p>
            <a:pPr marL="742950" marR="0" lvl="1" indent="-28575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600" b="1" i="0" u="none" strike="noStrike" kern="0" cap="none" spc="0" normalizeH="0" baseline="0" noProof="0" dirty="0">
                <a:ln>
                  <a:noFill/>
                </a:ln>
                <a:solidFill>
                  <a:srgbClr val="7030A0"/>
                </a:solidFill>
                <a:effectLst/>
                <a:uLnTx/>
                <a:uFillTx/>
              </a:rPr>
              <a:t>User provides “K”</a:t>
            </a:r>
          </a:p>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600" b="1" i="0" u="none" strike="noStrike" kern="0" cap="none" spc="0" normalizeH="0" baseline="0" noProof="0" dirty="0">
                <a:ln>
                  <a:noFill/>
                </a:ln>
                <a:solidFill>
                  <a:prstClr val="black"/>
                </a:solidFill>
                <a:effectLst/>
                <a:uLnTx/>
                <a:uFillTx/>
              </a:rPr>
              <a:t>Weaknesses</a:t>
            </a:r>
          </a:p>
          <a:p>
            <a:pPr marL="742950" marR="0" lvl="1" indent="-28575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600" b="1" i="0" u="none" strike="noStrike" kern="0" cap="none" spc="0" normalizeH="0" baseline="0" noProof="0" dirty="0">
                <a:ln>
                  <a:noFill/>
                </a:ln>
                <a:solidFill>
                  <a:srgbClr val="7030A0"/>
                </a:solidFill>
                <a:effectLst/>
                <a:uLnTx/>
                <a:uFillTx/>
              </a:rPr>
              <a:t>Often too simple </a:t>
            </a:r>
            <a:r>
              <a:rPr kumimoji="0" lang="en-US" sz="3600" b="1" i="0" u="none" strike="noStrike" kern="0" cap="none" spc="0" normalizeH="0" baseline="0" noProof="0" dirty="0">
                <a:ln>
                  <a:noFill/>
                </a:ln>
                <a:solidFill>
                  <a:srgbClr val="7030A0"/>
                </a:solidFill>
                <a:effectLst/>
                <a:uLnTx/>
                <a:uFillTx/>
                <a:sym typeface="Wingdings" panose="05000000000000000000" pitchFamily="2" charset="2"/>
              </a:rPr>
              <a:t> bad results</a:t>
            </a:r>
          </a:p>
          <a:p>
            <a:pPr marL="742950" marR="0" lvl="1" indent="-28575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600" b="1" i="0" u="none" strike="noStrike" kern="0" cap="none" spc="0" normalizeH="0" baseline="0" noProof="0" dirty="0">
                <a:ln>
                  <a:noFill/>
                </a:ln>
                <a:solidFill>
                  <a:srgbClr val="7030A0"/>
                </a:solidFill>
                <a:effectLst/>
                <a:uLnTx/>
                <a:uFillTx/>
                <a:sym typeface="Wingdings" panose="05000000000000000000" pitchFamily="2" charset="2"/>
              </a:rPr>
              <a:t>Difficult to guess the correct “K”</a:t>
            </a:r>
            <a:endParaRPr kumimoji="0" lang="en-US" sz="3600" b="1" i="0" u="none" strike="noStrike" kern="0" cap="none" spc="0" normalizeH="0" baseline="0" noProof="0" dirty="0">
              <a:ln>
                <a:noFill/>
              </a:ln>
              <a:solidFill>
                <a:srgbClr val="7030A0"/>
              </a:solidFill>
              <a:effectLst/>
              <a:uLnTx/>
              <a:uFillTx/>
            </a:endParaRPr>
          </a:p>
        </p:txBody>
      </p:sp>
    </p:spTree>
    <p:extLst>
      <p:ext uri="{BB962C8B-B14F-4D97-AF65-F5344CB8AC3E}">
        <p14:creationId xmlns:p14="http://schemas.microsoft.com/office/powerpoint/2010/main" val="2790483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8A0D11-52E5-4636-B250-4B6848A48A63}"/>
              </a:ext>
            </a:extLst>
          </p:cNvPr>
          <p:cNvSpPr>
            <a:spLocks noGrp="1"/>
          </p:cNvSpPr>
          <p:nvPr>
            <p:ph type="title"/>
          </p:nvPr>
        </p:nvSpPr>
        <p:spPr/>
        <p:txBody>
          <a:bodyPr/>
          <a:lstStyle/>
          <a:p>
            <a:r>
              <a:rPr lang="en-US" b="1" dirty="0">
                <a:solidFill>
                  <a:srgbClr val="7030A0"/>
                </a:solidFill>
                <a:latin typeface="Aharoni" panose="02010803020104030203" pitchFamily="2" charset="-79"/>
                <a:cs typeface="Aharoni" panose="02010803020104030203" pitchFamily="2" charset="-79"/>
              </a:rPr>
              <a:t>K-Means(Bottom Line):</a:t>
            </a:r>
          </a:p>
        </p:txBody>
      </p:sp>
      <p:sp>
        <p:nvSpPr>
          <p:cNvPr id="3" name="Rectangle 2">
            <a:extLst>
              <a:ext uri="{FF2B5EF4-FFF2-40B4-BE49-F238E27FC236}">
                <a16:creationId xmlns:a16="http://schemas.microsoft.com/office/drawing/2014/main" id="{BC5DB74B-125B-45BD-9C65-C441D5387EFB}"/>
              </a:ext>
            </a:extLst>
          </p:cNvPr>
          <p:cNvSpPr/>
          <p:nvPr/>
        </p:nvSpPr>
        <p:spPr>
          <a:xfrm>
            <a:off x="1245704" y="1046922"/>
            <a:ext cx="9117495" cy="5299912"/>
          </a:xfrm>
          <a:prstGeom prst="rect">
            <a:avLst/>
          </a:prstGeom>
        </p:spPr>
        <p:txBody>
          <a:bodyPr wrap="square">
            <a:spAutoFit/>
          </a:bodyPr>
          <a:lstStyle/>
          <a:p>
            <a:pPr marL="342900" lvl="0" indent="-342900">
              <a:spcBef>
                <a:spcPct val="20000"/>
              </a:spcBef>
              <a:buFont typeface="Arial" panose="020B0604020202020204" pitchFamily="34" charset="0"/>
              <a:buChar char="•"/>
            </a:pPr>
            <a:r>
              <a:rPr lang="en-US" sz="3600" b="1" dirty="0">
                <a:solidFill>
                  <a:prstClr val="black"/>
                </a:solidFill>
              </a:rPr>
              <a:t>K-means</a:t>
            </a:r>
          </a:p>
          <a:p>
            <a:pPr marL="742950" lvl="1" indent="-285750">
              <a:spcBef>
                <a:spcPct val="20000"/>
              </a:spcBef>
              <a:buFont typeface="Arial" panose="020B0604020202020204" pitchFamily="34" charset="0"/>
              <a:buChar char="–"/>
            </a:pPr>
            <a:r>
              <a:rPr lang="en-US" sz="3600" b="1" dirty="0">
                <a:solidFill>
                  <a:srgbClr val="7030A0"/>
                </a:solidFill>
              </a:rPr>
              <a:t>Easy to use</a:t>
            </a:r>
          </a:p>
          <a:p>
            <a:pPr marL="742950" lvl="1" indent="-285750">
              <a:spcBef>
                <a:spcPct val="20000"/>
              </a:spcBef>
              <a:buFont typeface="Arial" panose="020B0604020202020204" pitchFamily="34" charset="0"/>
              <a:buChar char="–"/>
            </a:pPr>
            <a:r>
              <a:rPr lang="en-US" sz="3600" b="1" dirty="0">
                <a:solidFill>
                  <a:srgbClr val="7030A0"/>
                </a:solidFill>
              </a:rPr>
              <a:t>Need to know K</a:t>
            </a:r>
          </a:p>
          <a:p>
            <a:pPr marL="742950" lvl="1" indent="-285750">
              <a:spcBef>
                <a:spcPct val="20000"/>
              </a:spcBef>
              <a:buFont typeface="Arial" panose="020B0604020202020204" pitchFamily="34" charset="0"/>
              <a:buChar char="–"/>
            </a:pPr>
            <a:r>
              <a:rPr lang="en-US" sz="3600" b="1" dirty="0">
                <a:solidFill>
                  <a:srgbClr val="7030A0"/>
                </a:solidFill>
              </a:rPr>
              <a:t>May need to scale data</a:t>
            </a:r>
          </a:p>
          <a:p>
            <a:pPr marL="742950" lvl="1" indent="-285750">
              <a:spcBef>
                <a:spcPct val="20000"/>
              </a:spcBef>
              <a:buFont typeface="Arial" panose="020B0604020202020204" pitchFamily="34" charset="0"/>
              <a:buChar char="–"/>
            </a:pPr>
            <a:r>
              <a:rPr lang="en-US" sz="3600" b="1" dirty="0">
                <a:solidFill>
                  <a:srgbClr val="7030A0"/>
                </a:solidFill>
              </a:rPr>
              <a:t>Good initial method</a:t>
            </a:r>
          </a:p>
          <a:p>
            <a:pPr marL="342900" lvl="0" indent="-342900">
              <a:spcBef>
                <a:spcPct val="20000"/>
              </a:spcBef>
              <a:buFont typeface="Arial" panose="020B0604020202020204" pitchFamily="34" charset="0"/>
              <a:buChar char="•"/>
            </a:pPr>
            <a:r>
              <a:rPr lang="en-US" sz="3600" b="1" dirty="0">
                <a:solidFill>
                  <a:prstClr val="black"/>
                </a:solidFill>
              </a:rPr>
              <a:t>Local optima</a:t>
            </a:r>
          </a:p>
          <a:p>
            <a:pPr marL="742950" lvl="1" indent="-285750">
              <a:spcBef>
                <a:spcPct val="20000"/>
              </a:spcBef>
              <a:buFont typeface="Arial" panose="020B0604020202020204" pitchFamily="34" charset="0"/>
              <a:buChar char="–"/>
            </a:pPr>
            <a:r>
              <a:rPr lang="en-US" sz="3600" b="1" dirty="0">
                <a:solidFill>
                  <a:srgbClr val="7030A0"/>
                </a:solidFill>
              </a:rPr>
              <a:t>No guarantee of optimal solution</a:t>
            </a:r>
          </a:p>
          <a:p>
            <a:pPr marL="742950" lvl="1" indent="-285750">
              <a:spcBef>
                <a:spcPct val="20000"/>
              </a:spcBef>
              <a:buFont typeface="Arial" panose="020B0604020202020204" pitchFamily="34" charset="0"/>
              <a:buChar char="–"/>
            </a:pPr>
            <a:r>
              <a:rPr lang="en-US" sz="3600" b="1" dirty="0">
                <a:solidFill>
                  <a:srgbClr val="7030A0"/>
                </a:solidFill>
              </a:rPr>
              <a:t>Repeat with different starting values</a:t>
            </a:r>
            <a:endParaRPr kumimoji="0" lang="en-US" sz="3600" b="1" i="0" u="none" strike="noStrike" kern="0" cap="none" spc="0" normalizeH="0" baseline="0" noProof="0" dirty="0">
              <a:ln>
                <a:noFill/>
              </a:ln>
              <a:solidFill>
                <a:srgbClr val="7030A0"/>
              </a:solidFill>
              <a:effectLst/>
              <a:uLnTx/>
              <a:uFillTx/>
            </a:endParaRPr>
          </a:p>
        </p:txBody>
      </p:sp>
    </p:spTree>
    <p:extLst>
      <p:ext uri="{BB962C8B-B14F-4D97-AF65-F5344CB8AC3E}">
        <p14:creationId xmlns:p14="http://schemas.microsoft.com/office/powerpoint/2010/main" val="2332265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8A0D11-52E5-4636-B250-4B6848A48A63}"/>
              </a:ext>
            </a:extLst>
          </p:cNvPr>
          <p:cNvSpPr>
            <a:spLocks noGrp="1"/>
          </p:cNvSpPr>
          <p:nvPr>
            <p:ph type="title"/>
          </p:nvPr>
        </p:nvSpPr>
        <p:spPr>
          <a:xfrm>
            <a:off x="198783" y="238539"/>
            <a:ext cx="11155017" cy="1452149"/>
          </a:xfrm>
        </p:spPr>
        <p:txBody>
          <a:bodyPr/>
          <a:lstStyle/>
          <a:p>
            <a:r>
              <a:rPr lang="en-US" b="1" dirty="0">
                <a:solidFill>
                  <a:srgbClr val="7030A0"/>
                </a:solidFill>
                <a:latin typeface="Aharoni" panose="02010803020104030203" pitchFamily="2" charset="-79"/>
                <a:cs typeface="Aharoni" panose="02010803020104030203" pitchFamily="2" charset="-79"/>
              </a:rPr>
              <a:t>Business Uses:</a:t>
            </a:r>
            <a:br>
              <a:rPr lang="en-US" b="1" dirty="0">
                <a:solidFill>
                  <a:srgbClr val="7030A0"/>
                </a:solidFill>
                <a:latin typeface="Aharoni" panose="02010803020104030203" pitchFamily="2" charset="-79"/>
                <a:cs typeface="Aharoni" panose="02010803020104030203" pitchFamily="2" charset="-79"/>
              </a:rPr>
            </a:br>
            <a:endParaRPr lang="en-US" b="1" dirty="0">
              <a:solidFill>
                <a:srgbClr val="7030A0"/>
              </a:solidFill>
              <a:latin typeface="Aharoni" panose="02010803020104030203" pitchFamily="2" charset="-79"/>
              <a:cs typeface="Aharoni" panose="02010803020104030203" pitchFamily="2" charset="-79"/>
            </a:endParaRPr>
          </a:p>
        </p:txBody>
      </p:sp>
      <p:sp>
        <p:nvSpPr>
          <p:cNvPr id="3" name="Rectangle 2">
            <a:extLst>
              <a:ext uri="{FF2B5EF4-FFF2-40B4-BE49-F238E27FC236}">
                <a16:creationId xmlns:a16="http://schemas.microsoft.com/office/drawing/2014/main" id="{BC5DB74B-125B-45BD-9C65-C441D5387EFB}"/>
              </a:ext>
            </a:extLst>
          </p:cNvPr>
          <p:cNvSpPr/>
          <p:nvPr/>
        </p:nvSpPr>
        <p:spPr>
          <a:xfrm>
            <a:off x="1144657" y="1417983"/>
            <a:ext cx="9669119" cy="4524315"/>
          </a:xfrm>
          <a:prstGeom prst="rect">
            <a:avLst/>
          </a:prstGeom>
        </p:spPr>
        <p:txBody>
          <a:bodyPr wrap="square">
            <a:spAutoFit/>
          </a:bodyPr>
          <a:lstStyle/>
          <a:p>
            <a:pPr lvl="0" algn="just">
              <a:spcBef>
                <a:spcPct val="20000"/>
              </a:spcBef>
            </a:pPr>
            <a:r>
              <a:rPr lang="en-US" sz="3600" b="1" dirty="0">
                <a:solidFill>
                  <a:prstClr val="black"/>
                </a:solidFill>
              </a:rPr>
              <a:t>The </a:t>
            </a:r>
            <a:r>
              <a:rPr lang="en-US" sz="3600" b="1" dirty="0">
                <a:solidFill>
                  <a:srgbClr val="7030A0"/>
                </a:solidFill>
              </a:rPr>
              <a:t>K-means clustering algorithm</a:t>
            </a:r>
            <a:r>
              <a:rPr lang="en-US" sz="3600" b="1" dirty="0">
                <a:solidFill>
                  <a:prstClr val="black"/>
                </a:solidFill>
              </a:rPr>
              <a:t> is used to find groups which have not been explicitly labeled in the data. This can be used to confirm business assumptions about what types of groups exist or to identify unknown groups in </a:t>
            </a:r>
            <a:r>
              <a:rPr lang="en-US" sz="3600" b="1" dirty="0">
                <a:solidFill>
                  <a:srgbClr val="7030A0"/>
                </a:solidFill>
              </a:rPr>
              <a:t>complex data sets</a:t>
            </a:r>
            <a:r>
              <a:rPr lang="en-US" sz="3600" b="1" dirty="0">
                <a:solidFill>
                  <a:prstClr val="black"/>
                </a:solidFill>
              </a:rPr>
              <a:t>. Once the algorithm has been run and the groups are defined, any </a:t>
            </a:r>
            <a:r>
              <a:rPr lang="en-US" sz="3600" b="1" dirty="0">
                <a:solidFill>
                  <a:srgbClr val="7030A0"/>
                </a:solidFill>
              </a:rPr>
              <a:t>new data can be easily assigned to the correct group.</a:t>
            </a:r>
            <a:endParaRPr kumimoji="0" lang="en-US" sz="3600" b="1" i="0" u="none" strike="noStrike" kern="0" cap="none" spc="0" normalizeH="0" baseline="0" noProof="0" dirty="0">
              <a:ln>
                <a:noFill/>
              </a:ln>
              <a:solidFill>
                <a:srgbClr val="7030A0"/>
              </a:solidFill>
              <a:effectLst/>
              <a:uLnTx/>
              <a:uFillTx/>
            </a:endParaRPr>
          </a:p>
        </p:txBody>
      </p:sp>
    </p:spTree>
    <p:extLst>
      <p:ext uri="{BB962C8B-B14F-4D97-AF65-F5344CB8AC3E}">
        <p14:creationId xmlns:p14="http://schemas.microsoft.com/office/powerpoint/2010/main" val="3214829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8A0D11-52E5-4636-B250-4B6848A48A63}"/>
              </a:ext>
            </a:extLst>
          </p:cNvPr>
          <p:cNvSpPr>
            <a:spLocks noGrp="1"/>
          </p:cNvSpPr>
          <p:nvPr>
            <p:ph type="title"/>
          </p:nvPr>
        </p:nvSpPr>
        <p:spPr>
          <a:xfrm>
            <a:off x="198783" y="238539"/>
            <a:ext cx="11155017" cy="1452149"/>
          </a:xfrm>
        </p:spPr>
        <p:txBody>
          <a:bodyPr/>
          <a:lstStyle/>
          <a:p>
            <a:r>
              <a:rPr lang="en-US" b="1" dirty="0">
                <a:solidFill>
                  <a:srgbClr val="7030A0"/>
                </a:solidFill>
                <a:latin typeface="Aharoni" panose="02010803020104030203" pitchFamily="2" charset="-79"/>
                <a:cs typeface="Aharoni" panose="02010803020104030203" pitchFamily="2" charset="-79"/>
              </a:rPr>
              <a:t>Business use cases:</a:t>
            </a:r>
            <a:br>
              <a:rPr lang="en-US" b="1" dirty="0">
                <a:solidFill>
                  <a:srgbClr val="7030A0"/>
                </a:solidFill>
                <a:latin typeface="Aharoni" panose="02010803020104030203" pitchFamily="2" charset="-79"/>
                <a:cs typeface="Aharoni" panose="02010803020104030203" pitchFamily="2" charset="-79"/>
              </a:rPr>
            </a:br>
            <a:endParaRPr lang="en-US" b="1" dirty="0">
              <a:solidFill>
                <a:srgbClr val="7030A0"/>
              </a:solidFill>
              <a:latin typeface="Aharoni" panose="02010803020104030203" pitchFamily="2" charset="-79"/>
              <a:cs typeface="Aharoni" panose="02010803020104030203" pitchFamily="2" charset="-79"/>
            </a:endParaRPr>
          </a:p>
        </p:txBody>
      </p:sp>
      <p:sp>
        <p:nvSpPr>
          <p:cNvPr id="3" name="Rectangle 2">
            <a:extLst>
              <a:ext uri="{FF2B5EF4-FFF2-40B4-BE49-F238E27FC236}">
                <a16:creationId xmlns:a16="http://schemas.microsoft.com/office/drawing/2014/main" id="{BC5DB74B-125B-45BD-9C65-C441D5387EFB}"/>
              </a:ext>
            </a:extLst>
          </p:cNvPr>
          <p:cNvSpPr/>
          <p:nvPr/>
        </p:nvSpPr>
        <p:spPr>
          <a:xfrm>
            <a:off x="0" y="914401"/>
            <a:ext cx="12192000" cy="1015663"/>
          </a:xfrm>
          <a:prstGeom prst="rect">
            <a:avLst/>
          </a:prstGeom>
        </p:spPr>
        <p:txBody>
          <a:bodyPr wrap="square">
            <a:spAutoFit/>
          </a:bodyPr>
          <a:lstStyle/>
          <a:p>
            <a:pPr lvl="0" algn="just">
              <a:spcBef>
                <a:spcPct val="20000"/>
              </a:spcBef>
            </a:pPr>
            <a:r>
              <a:rPr lang="en-US" sz="3000" b="1" dirty="0">
                <a:solidFill>
                  <a:prstClr val="black"/>
                </a:solidFill>
              </a:rPr>
              <a:t>	This is a </a:t>
            </a:r>
            <a:r>
              <a:rPr lang="en-US" sz="3000" b="1" dirty="0">
                <a:solidFill>
                  <a:srgbClr val="7030A0"/>
                </a:solidFill>
              </a:rPr>
              <a:t>versatile algorithm </a:t>
            </a:r>
            <a:r>
              <a:rPr lang="en-US" sz="3000" b="1" dirty="0">
                <a:solidFill>
                  <a:prstClr val="black"/>
                </a:solidFill>
              </a:rPr>
              <a:t>that can be used for any type of grouping. Some examples of use cases are:</a:t>
            </a:r>
            <a:endParaRPr lang="en-US" sz="3000" b="1" kern="0" dirty="0">
              <a:solidFill>
                <a:prstClr val="black"/>
              </a:solidFill>
            </a:endParaRPr>
          </a:p>
        </p:txBody>
      </p:sp>
      <p:sp>
        <p:nvSpPr>
          <p:cNvPr id="8" name="Rectangle 7">
            <a:extLst>
              <a:ext uri="{FF2B5EF4-FFF2-40B4-BE49-F238E27FC236}">
                <a16:creationId xmlns:a16="http://schemas.microsoft.com/office/drawing/2014/main" id="{596DFA38-1E92-4E94-AE1E-99F7DE82698D}"/>
              </a:ext>
            </a:extLst>
          </p:cNvPr>
          <p:cNvSpPr/>
          <p:nvPr/>
        </p:nvSpPr>
        <p:spPr>
          <a:xfrm>
            <a:off x="874643" y="1930065"/>
            <a:ext cx="11065565" cy="430079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R="0" lvl="0">
              <a:lnSpc>
                <a:spcPts val="1920"/>
              </a:lnSpc>
              <a:spcBef>
                <a:spcPts val="0"/>
              </a:spcBef>
              <a:spcAft>
                <a:spcPts val="1500"/>
              </a:spcAft>
              <a:buSzPts val="1000"/>
              <a:tabLst>
                <a:tab pos="457200" algn="l"/>
              </a:tabLst>
            </a:pPr>
            <a:endParaRPr lang="en-IN" sz="3000" b="1" dirty="0">
              <a:ea typeface="Times New Roman" panose="02020603050405020304" pitchFamily="18" charset="0"/>
              <a:cs typeface="Aharoni" panose="02010803020104030203" pitchFamily="2" charset="-79"/>
            </a:endParaRPr>
          </a:p>
          <a:p>
            <a:pPr marR="0" lvl="0">
              <a:lnSpc>
                <a:spcPts val="1920"/>
              </a:lnSpc>
              <a:spcBef>
                <a:spcPts val="0"/>
              </a:spcBef>
              <a:spcAft>
                <a:spcPts val="1500"/>
              </a:spcAft>
              <a:buSzPts val="1000"/>
              <a:tabLst>
                <a:tab pos="457200" algn="l"/>
              </a:tabLst>
            </a:pPr>
            <a:r>
              <a:rPr lang="en-IN" sz="3000" b="1" dirty="0">
                <a:ea typeface="Times New Roman" panose="02020603050405020304" pitchFamily="18" charset="0"/>
                <a:cs typeface="Aharoni" panose="02010803020104030203" pitchFamily="2" charset="-79"/>
              </a:rPr>
              <a:t>Behavioural segmentation:</a:t>
            </a:r>
            <a:endParaRPr lang="en-US" sz="3000" b="1" dirty="0">
              <a:ea typeface="Calibri" panose="020F0502020204030204" pitchFamily="34" charset="0"/>
              <a:cs typeface="Aharoni" panose="02010803020104030203" pitchFamily="2" charset="-79"/>
            </a:endParaRPr>
          </a:p>
          <a:p>
            <a:pPr marL="3028950" lvl="6" indent="-285750">
              <a:lnSpc>
                <a:spcPts val="1920"/>
              </a:lnSpc>
              <a:spcAft>
                <a:spcPts val="1500"/>
              </a:spcAft>
              <a:buSzPts val="1000"/>
              <a:buFont typeface="Symbol" panose="05050102010706020507" pitchFamily="18" charset="2"/>
              <a:buChar char=""/>
              <a:tabLst>
                <a:tab pos="914400" algn="l"/>
              </a:tabLst>
            </a:pPr>
            <a:r>
              <a:rPr lang="en-IN" sz="3000" b="1" dirty="0">
                <a:solidFill>
                  <a:srgbClr val="7030A0"/>
                </a:solidFill>
                <a:ea typeface="Times New Roman" panose="02020603050405020304" pitchFamily="18" charset="0"/>
                <a:cs typeface="Aharoni" panose="02010803020104030203" pitchFamily="2" charset="-79"/>
              </a:rPr>
              <a:t>Segment by purchase history</a:t>
            </a:r>
            <a:endParaRPr lang="en-US" sz="3000" b="1" dirty="0">
              <a:solidFill>
                <a:srgbClr val="7030A0"/>
              </a:solidFill>
              <a:ea typeface="Calibri" panose="020F0502020204030204" pitchFamily="34" charset="0"/>
              <a:cs typeface="Aharoni" panose="02010803020104030203" pitchFamily="2" charset="-79"/>
            </a:endParaRPr>
          </a:p>
          <a:p>
            <a:pPr marL="3028950" lvl="6" indent="-285750">
              <a:lnSpc>
                <a:spcPts val="1920"/>
              </a:lnSpc>
              <a:spcAft>
                <a:spcPts val="1500"/>
              </a:spcAft>
              <a:buSzPts val="1000"/>
              <a:buFont typeface="Symbol" panose="05050102010706020507" pitchFamily="18" charset="2"/>
              <a:buChar char=""/>
              <a:tabLst>
                <a:tab pos="914400" algn="l"/>
              </a:tabLst>
            </a:pPr>
            <a:r>
              <a:rPr lang="en-IN" sz="3000" b="1" dirty="0">
                <a:solidFill>
                  <a:srgbClr val="7030A0"/>
                </a:solidFill>
                <a:ea typeface="Times New Roman" panose="02020603050405020304" pitchFamily="18" charset="0"/>
                <a:cs typeface="Aharoni" panose="02010803020104030203" pitchFamily="2" charset="-79"/>
              </a:rPr>
              <a:t>Segment by activities on </a:t>
            </a:r>
          </a:p>
          <a:p>
            <a:pPr lvl="6">
              <a:lnSpc>
                <a:spcPts val="1920"/>
              </a:lnSpc>
              <a:spcAft>
                <a:spcPts val="1500"/>
              </a:spcAft>
              <a:buSzPts val="1000"/>
              <a:tabLst>
                <a:tab pos="914400" algn="l"/>
              </a:tabLst>
            </a:pPr>
            <a:r>
              <a:rPr lang="en-IN" sz="3000" b="1" dirty="0">
                <a:solidFill>
                  <a:srgbClr val="7030A0"/>
                </a:solidFill>
                <a:ea typeface="Times New Roman" panose="02020603050405020304" pitchFamily="18" charset="0"/>
                <a:cs typeface="Aharoni" panose="02010803020104030203" pitchFamily="2" charset="-79"/>
              </a:rPr>
              <a:t>   application,</a:t>
            </a:r>
          </a:p>
          <a:p>
            <a:pPr lvl="6">
              <a:lnSpc>
                <a:spcPts val="1920"/>
              </a:lnSpc>
              <a:spcAft>
                <a:spcPts val="1500"/>
              </a:spcAft>
              <a:buSzPts val="1000"/>
              <a:tabLst>
                <a:tab pos="914400" algn="l"/>
              </a:tabLst>
            </a:pPr>
            <a:r>
              <a:rPr lang="en-IN" sz="3000" b="1" dirty="0">
                <a:solidFill>
                  <a:srgbClr val="7030A0"/>
                </a:solidFill>
                <a:ea typeface="Times New Roman" panose="02020603050405020304" pitchFamily="18" charset="0"/>
                <a:cs typeface="Aharoni" panose="02010803020104030203" pitchFamily="2" charset="-79"/>
              </a:rPr>
              <a:t>   website, or platform</a:t>
            </a:r>
            <a:endParaRPr lang="en-US" sz="3000" b="1" dirty="0">
              <a:solidFill>
                <a:srgbClr val="7030A0"/>
              </a:solidFill>
              <a:ea typeface="Calibri" panose="020F0502020204030204" pitchFamily="34" charset="0"/>
              <a:cs typeface="Aharoni" panose="02010803020104030203" pitchFamily="2" charset="-79"/>
            </a:endParaRPr>
          </a:p>
          <a:p>
            <a:pPr marL="3028950" lvl="6" indent="-285750">
              <a:lnSpc>
                <a:spcPts val="1920"/>
              </a:lnSpc>
              <a:spcAft>
                <a:spcPts val="1500"/>
              </a:spcAft>
              <a:buSzPts val="1000"/>
              <a:buFont typeface="Symbol" panose="05050102010706020507" pitchFamily="18" charset="2"/>
              <a:buChar char=""/>
              <a:tabLst>
                <a:tab pos="914400" algn="l"/>
              </a:tabLst>
            </a:pPr>
            <a:r>
              <a:rPr lang="en-IN" sz="3000" b="1" dirty="0">
                <a:solidFill>
                  <a:srgbClr val="7030A0"/>
                </a:solidFill>
                <a:ea typeface="Times New Roman" panose="02020603050405020304" pitchFamily="18" charset="0"/>
                <a:cs typeface="Aharoni" panose="02010803020104030203" pitchFamily="2" charset="-79"/>
              </a:rPr>
              <a:t>Define personas based on </a:t>
            </a:r>
          </a:p>
          <a:p>
            <a:pPr lvl="6">
              <a:lnSpc>
                <a:spcPts val="1920"/>
              </a:lnSpc>
              <a:spcAft>
                <a:spcPts val="1500"/>
              </a:spcAft>
              <a:buSzPts val="1000"/>
              <a:tabLst>
                <a:tab pos="914400" algn="l"/>
              </a:tabLst>
            </a:pPr>
            <a:r>
              <a:rPr lang="en-IN" sz="3000" b="1" dirty="0">
                <a:solidFill>
                  <a:srgbClr val="7030A0"/>
                </a:solidFill>
                <a:ea typeface="Times New Roman" panose="02020603050405020304" pitchFamily="18" charset="0"/>
                <a:cs typeface="Aharoni" panose="02010803020104030203" pitchFamily="2" charset="-79"/>
              </a:rPr>
              <a:t>   interests</a:t>
            </a:r>
            <a:endParaRPr lang="en-US" sz="3000" b="1" dirty="0">
              <a:solidFill>
                <a:srgbClr val="7030A0"/>
              </a:solidFill>
              <a:ea typeface="Calibri" panose="020F0502020204030204" pitchFamily="34" charset="0"/>
              <a:cs typeface="Aharoni" panose="02010803020104030203" pitchFamily="2" charset="-79"/>
            </a:endParaRPr>
          </a:p>
          <a:p>
            <a:pPr marL="3028950" lvl="6" indent="-285750">
              <a:lnSpc>
                <a:spcPts val="1920"/>
              </a:lnSpc>
              <a:spcAft>
                <a:spcPts val="1500"/>
              </a:spcAft>
              <a:buSzPts val="1000"/>
              <a:buFont typeface="Symbol" panose="05050102010706020507" pitchFamily="18" charset="2"/>
              <a:buChar char=""/>
              <a:tabLst>
                <a:tab pos="914400" algn="l"/>
              </a:tabLst>
            </a:pPr>
            <a:r>
              <a:rPr lang="en-IN" sz="3000" b="1" dirty="0">
                <a:solidFill>
                  <a:srgbClr val="7030A0"/>
                </a:solidFill>
                <a:ea typeface="Times New Roman" panose="02020603050405020304" pitchFamily="18" charset="0"/>
                <a:cs typeface="Aharoni" panose="02010803020104030203" pitchFamily="2" charset="-79"/>
              </a:rPr>
              <a:t>Create profiles based on activity </a:t>
            </a:r>
          </a:p>
          <a:p>
            <a:pPr lvl="6">
              <a:lnSpc>
                <a:spcPts val="1920"/>
              </a:lnSpc>
              <a:spcAft>
                <a:spcPts val="1500"/>
              </a:spcAft>
              <a:buSzPts val="1000"/>
              <a:tabLst>
                <a:tab pos="914400" algn="l"/>
              </a:tabLst>
            </a:pPr>
            <a:r>
              <a:rPr lang="en-IN" sz="3000" b="1" dirty="0">
                <a:solidFill>
                  <a:srgbClr val="7030A0"/>
                </a:solidFill>
                <a:ea typeface="Times New Roman" panose="02020603050405020304" pitchFamily="18" charset="0"/>
                <a:cs typeface="Aharoni" panose="02010803020104030203" pitchFamily="2" charset="-79"/>
              </a:rPr>
              <a:t>   monitoring</a:t>
            </a:r>
            <a:endParaRPr lang="en-US" sz="3000" b="1" dirty="0">
              <a:solidFill>
                <a:srgbClr val="7030A0"/>
              </a:solidFill>
              <a:ea typeface="Calibri" panose="020F0502020204030204" pitchFamily="34" charset="0"/>
              <a:cs typeface="Aharoni" panose="02010803020104030203" pitchFamily="2" charset="-79"/>
            </a:endParaRPr>
          </a:p>
        </p:txBody>
      </p:sp>
    </p:spTree>
    <p:extLst>
      <p:ext uri="{BB962C8B-B14F-4D97-AF65-F5344CB8AC3E}">
        <p14:creationId xmlns:p14="http://schemas.microsoft.com/office/powerpoint/2010/main" val="1626503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8A0D11-52E5-4636-B250-4B6848A48A63}"/>
              </a:ext>
            </a:extLst>
          </p:cNvPr>
          <p:cNvSpPr>
            <a:spLocks noGrp="1"/>
          </p:cNvSpPr>
          <p:nvPr>
            <p:ph type="title"/>
          </p:nvPr>
        </p:nvSpPr>
        <p:spPr>
          <a:xfrm>
            <a:off x="198783" y="238539"/>
            <a:ext cx="11155017" cy="1452149"/>
          </a:xfrm>
        </p:spPr>
        <p:txBody>
          <a:bodyPr/>
          <a:lstStyle/>
          <a:p>
            <a:r>
              <a:rPr lang="en-US" b="1" dirty="0">
                <a:solidFill>
                  <a:srgbClr val="7030A0"/>
                </a:solidFill>
                <a:latin typeface="Aharoni" panose="02010803020104030203" pitchFamily="2" charset="-79"/>
                <a:cs typeface="Aharoni" panose="02010803020104030203" pitchFamily="2" charset="-79"/>
              </a:rPr>
              <a:t>Business use cases:</a:t>
            </a:r>
            <a:br>
              <a:rPr lang="en-US" b="1" dirty="0">
                <a:solidFill>
                  <a:srgbClr val="7030A0"/>
                </a:solidFill>
                <a:latin typeface="Aharoni" panose="02010803020104030203" pitchFamily="2" charset="-79"/>
                <a:cs typeface="Aharoni" panose="02010803020104030203" pitchFamily="2" charset="-79"/>
              </a:rPr>
            </a:br>
            <a:endParaRPr lang="en-US" b="1" dirty="0">
              <a:solidFill>
                <a:srgbClr val="7030A0"/>
              </a:solidFill>
              <a:latin typeface="Aharoni" panose="02010803020104030203" pitchFamily="2" charset="-79"/>
              <a:cs typeface="Aharoni" panose="02010803020104030203" pitchFamily="2" charset="-79"/>
            </a:endParaRPr>
          </a:p>
        </p:txBody>
      </p:sp>
      <p:sp>
        <p:nvSpPr>
          <p:cNvPr id="3" name="Rectangle 2">
            <a:extLst>
              <a:ext uri="{FF2B5EF4-FFF2-40B4-BE49-F238E27FC236}">
                <a16:creationId xmlns:a16="http://schemas.microsoft.com/office/drawing/2014/main" id="{BC5DB74B-125B-45BD-9C65-C441D5387EFB}"/>
              </a:ext>
            </a:extLst>
          </p:cNvPr>
          <p:cNvSpPr/>
          <p:nvPr/>
        </p:nvSpPr>
        <p:spPr>
          <a:xfrm>
            <a:off x="0" y="914401"/>
            <a:ext cx="12192000" cy="1015663"/>
          </a:xfrm>
          <a:prstGeom prst="rect">
            <a:avLst/>
          </a:prstGeom>
        </p:spPr>
        <p:txBody>
          <a:bodyPr wrap="square">
            <a:spAutoFit/>
          </a:bodyPr>
          <a:lstStyle/>
          <a:p>
            <a:pPr lvl="0" algn="just">
              <a:spcBef>
                <a:spcPct val="20000"/>
              </a:spcBef>
            </a:pPr>
            <a:r>
              <a:rPr lang="en-US" sz="3000" b="1" dirty="0">
                <a:solidFill>
                  <a:prstClr val="black"/>
                </a:solidFill>
              </a:rPr>
              <a:t>	This is a </a:t>
            </a:r>
            <a:r>
              <a:rPr lang="en-US" sz="3000" b="1" dirty="0">
                <a:solidFill>
                  <a:srgbClr val="7030A0"/>
                </a:solidFill>
              </a:rPr>
              <a:t>versatile algorithm </a:t>
            </a:r>
            <a:r>
              <a:rPr lang="en-US" sz="3000" b="1" dirty="0">
                <a:solidFill>
                  <a:prstClr val="black"/>
                </a:solidFill>
              </a:rPr>
              <a:t>that can be used for any type of grouping. Some examples of use cases are:</a:t>
            </a:r>
            <a:endParaRPr lang="en-US" sz="3000" b="1" kern="0" dirty="0">
              <a:solidFill>
                <a:prstClr val="black"/>
              </a:solidFill>
            </a:endParaRPr>
          </a:p>
        </p:txBody>
      </p:sp>
      <p:sp>
        <p:nvSpPr>
          <p:cNvPr id="9" name="Rectangle 8">
            <a:extLst>
              <a:ext uri="{FF2B5EF4-FFF2-40B4-BE49-F238E27FC236}">
                <a16:creationId xmlns:a16="http://schemas.microsoft.com/office/drawing/2014/main" id="{BBEB0E79-BD9B-4429-BAD2-47F23C8EEC13}"/>
              </a:ext>
            </a:extLst>
          </p:cNvPr>
          <p:cNvSpPr/>
          <p:nvPr/>
        </p:nvSpPr>
        <p:spPr>
          <a:xfrm>
            <a:off x="344557" y="1930064"/>
            <a:ext cx="11781181" cy="39703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3600" b="1" dirty="0"/>
              <a:t>  Inventory categorization:</a:t>
            </a:r>
          </a:p>
          <a:p>
            <a:pPr marL="2286000" lvl="4" indent="-457200">
              <a:buFont typeface="Arial" panose="020B0604020202020204" pitchFamily="34" charset="0"/>
              <a:buChar char="•"/>
            </a:pPr>
            <a:r>
              <a:rPr lang="en-US" sz="3000" b="1" dirty="0">
                <a:solidFill>
                  <a:srgbClr val="7030A0"/>
                </a:solidFill>
              </a:rPr>
              <a:t>Group inventory by sales activity</a:t>
            </a:r>
          </a:p>
          <a:p>
            <a:pPr marL="2286000" lvl="4" indent="-457200">
              <a:buFont typeface="Arial" panose="020B0604020202020204" pitchFamily="34" charset="0"/>
              <a:buChar char="•"/>
            </a:pPr>
            <a:r>
              <a:rPr lang="en-US" sz="3000" b="1" dirty="0">
                <a:solidFill>
                  <a:srgbClr val="7030A0"/>
                </a:solidFill>
              </a:rPr>
              <a:t>Group inventory by manufacturing metrics</a:t>
            </a:r>
          </a:p>
          <a:p>
            <a:r>
              <a:rPr lang="en-US" sz="3600" b="1" dirty="0"/>
              <a:t>  Sorting sensor measurements:</a:t>
            </a:r>
          </a:p>
          <a:p>
            <a:pPr marL="2286000" lvl="4" indent="-457200">
              <a:buFont typeface="Arial" panose="020B0604020202020204" pitchFamily="34" charset="0"/>
              <a:buChar char="•"/>
            </a:pPr>
            <a:r>
              <a:rPr lang="en-US" sz="3000" b="1" dirty="0">
                <a:solidFill>
                  <a:srgbClr val="7030A0"/>
                </a:solidFill>
              </a:rPr>
              <a:t>Detect activity types in motion sensors</a:t>
            </a:r>
          </a:p>
          <a:p>
            <a:pPr marL="2286000" lvl="4" indent="-457200">
              <a:buFont typeface="Arial" panose="020B0604020202020204" pitchFamily="34" charset="0"/>
              <a:buChar char="•"/>
            </a:pPr>
            <a:r>
              <a:rPr lang="en-US" sz="3000" b="1" dirty="0">
                <a:solidFill>
                  <a:srgbClr val="7030A0"/>
                </a:solidFill>
              </a:rPr>
              <a:t>Group images</a:t>
            </a:r>
          </a:p>
          <a:p>
            <a:pPr marL="2286000" lvl="4" indent="-457200">
              <a:buFont typeface="Arial" panose="020B0604020202020204" pitchFamily="34" charset="0"/>
              <a:buChar char="•"/>
            </a:pPr>
            <a:r>
              <a:rPr lang="en-US" sz="3000" b="1" dirty="0">
                <a:solidFill>
                  <a:srgbClr val="7030A0"/>
                </a:solidFill>
              </a:rPr>
              <a:t>Separate audio</a:t>
            </a:r>
          </a:p>
          <a:p>
            <a:pPr marL="2286000" lvl="4" indent="-457200">
              <a:buFont typeface="Arial" panose="020B0604020202020204" pitchFamily="34" charset="0"/>
              <a:buChar char="•"/>
            </a:pPr>
            <a:r>
              <a:rPr lang="en-US" sz="3000" b="1" dirty="0">
                <a:solidFill>
                  <a:srgbClr val="7030A0"/>
                </a:solidFill>
              </a:rPr>
              <a:t>Identify groups in health monitoring</a:t>
            </a:r>
          </a:p>
        </p:txBody>
      </p:sp>
    </p:spTree>
    <p:extLst>
      <p:ext uri="{BB962C8B-B14F-4D97-AF65-F5344CB8AC3E}">
        <p14:creationId xmlns:p14="http://schemas.microsoft.com/office/powerpoint/2010/main" val="1742921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8A0D11-52E5-4636-B250-4B6848A48A63}"/>
              </a:ext>
            </a:extLst>
          </p:cNvPr>
          <p:cNvSpPr>
            <a:spLocks noGrp="1"/>
          </p:cNvSpPr>
          <p:nvPr>
            <p:ph type="title"/>
          </p:nvPr>
        </p:nvSpPr>
        <p:spPr>
          <a:xfrm>
            <a:off x="198783" y="238539"/>
            <a:ext cx="11155017" cy="1452149"/>
          </a:xfrm>
        </p:spPr>
        <p:txBody>
          <a:bodyPr/>
          <a:lstStyle/>
          <a:p>
            <a:r>
              <a:rPr lang="en-US" b="1" dirty="0">
                <a:solidFill>
                  <a:srgbClr val="7030A0"/>
                </a:solidFill>
                <a:latin typeface="Aharoni" panose="02010803020104030203" pitchFamily="2" charset="-79"/>
                <a:cs typeface="Aharoni" panose="02010803020104030203" pitchFamily="2" charset="-79"/>
              </a:rPr>
              <a:t>Business use cases:</a:t>
            </a:r>
            <a:br>
              <a:rPr lang="en-US" b="1" dirty="0">
                <a:solidFill>
                  <a:srgbClr val="7030A0"/>
                </a:solidFill>
                <a:latin typeface="Aharoni" panose="02010803020104030203" pitchFamily="2" charset="-79"/>
                <a:cs typeface="Aharoni" panose="02010803020104030203" pitchFamily="2" charset="-79"/>
              </a:rPr>
            </a:br>
            <a:endParaRPr lang="en-US" b="1" dirty="0">
              <a:solidFill>
                <a:srgbClr val="7030A0"/>
              </a:solidFill>
              <a:latin typeface="Aharoni" panose="02010803020104030203" pitchFamily="2" charset="-79"/>
              <a:cs typeface="Aharoni" panose="02010803020104030203" pitchFamily="2" charset="-79"/>
            </a:endParaRPr>
          </a:p>
        </p:txBody>
      </p:sp>
      <p:sp>
        <p:nvSpPr>
          <p:cNvPr id="13" name="Rectangle 12">
            <a:extLst>
              <a:ext uri="{FF2B5EF4-FFF2-40B4-BE49-F238E27FC236}">
                <a16:creationId xmlns:a16="http://schemas.microsoft.com/office/drawing/2014/main" id="{5F8CBA4E-8095-468D-88C7-2679B26C6CA3}"/>
              </a:ext>
            </a:extLst>
          </p:cNvPr>
          <p:cNvSpPr/>
          <p:nvPr/>
        </p:nvSpPr>
        <p:spPr>
          <a:xfrm>
            <a:off x="583098" y="4161183"/>
            <a:ext cx="11489632" cy="1754326"/>
          </a:xfrm>
          <a:prstGeom prst="rect">
            <a:avLst/>
          </a:prstGeom>
        </p:spPr>
        <p:txBody>
          <a:bodyPr wrap="square">
            <a:spAutoFit/>
          </a:bodyPr>
          <a:lstStyle/>
          <a:p>
            <a:pPr algn="just"/>
            <a:r>
              <a:rPr lang="en-US" sz="3600" b="1" dirty="0"/>
              <a:t>		In addition, monitoring if a tracked data point switches between groups over time can be used to detect meaningful changes in the data.</a:t>
            </a:r>
          </a:p>
        </p:txBody>
      </p:sp>
      <p:sp>
        <p:nvSpPr>
          <p:cNvPr id="15" name="Rectangle 14">
            <a:extLst>
              <a:ext uri="{FF2B5EF4-FFF2-40B4-BE49-F238E27FC236}">
                <a16:creationId xmlns:a16="http://schemas.microsoft.com/office/drawing/2014/main" id="{DDA24A4B-9AFC-426E-B8EC-60D8ACBE86BA}"/>
              </a:ext>
            </a:extLst>
          </p:cNvPr>
          <p:cNvSpPr/>
          <p:nvPr/>
        </p:nvSpPr>
        <p:spPr>
          <a:xfrm>
            <a:off x="583098" y="1272208"/>
            <a:ext cx="10959546"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3600" b="1" dirty="0"/>
              <a:t>Detecting bots or anomalies:</a:t>
            </a:r>
          </a:p>
          <a:p>
            <a:pPr marL="1485900" lvl="2" indent="-571500">
              <a:buFont typeface="Arial" panose="020B0604020202020204" pitchFamily="34" charset="0"/>
              <a:buChar char="•"/>
            </a:pPr>
            <a:r>
              <a:rPr lang="en-US" sz="3600" b="1" dirty="0">
                <a:solidFill>
                  <a:srgbClr val="7030A0"/>
                </a:solidFill>
              </a:rPr>
              <a:t>Separate valid activity groups from bots</a:t>
            </a:r>
          </a:p>
          <a:p>
            <a:pPr marL="1485900" lvl="2" indent="-571500">
              <a:buFont typeface="Arial" panose="020B0604020202020204" pitchFamily="34" charset="0"/>
              <a:buChar char="•"/>
            </a:pPr>
            <a:r>
              <a:rPr lang="en-US" sz="3600" b="1" dirty="0">
                <a:solidFill>
                  <a:srgbClr val="7030A0"/>
                </a:solidFill>
              </a:rPr>
              <a:t>Group valid activity to clean up outlier detection</a:t>
            </a:r>
          </a:p>
        </p:txBody>
      </p:sp>
    </p:spTree>
    <p:extLst>
      <p:ext uri="{BB962C8B-B14F-4D97-AF65-F5344CB8AC3E}">
        <p14:creationId xmlns:p14="http://schemas.microsoft.com/office/powerpoint/2010/main" val="1521770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57044-9AC0-450A-9317-05D85358350C}"/>
              </a:ext>
            </a:extLst>
          </p:cNvPr>
          <p:cNvSpPr>
            <a:spLocks noGrp="1"/>
          </p:cNvSpPr>
          <p:nvPr>
            <p:ph type="title"/>
          </p:nvPr>
        </p:nvSpPr>
        <p:spPr>
          <a:xfrm>
            <a:off x="159024" y="365125"/>
            <a:ext cx="11194776" cy="668545"/>
          </a:xfrm>
        </p:spPr>
        <p:txBody>
          <a:bodyPr/>
          <a:lstStyle/>
          <a:p>
            <a:r>
              <a:rPr lang="en-US" altLang="en-US" b="1" u="sng" kern="0" dirty="0">
                <a:solidFill>
                  <a:srgbClr val="7030A0"/>
                </a:solidFill>
                <a:latin typeface="Aharoni" panose="02010803020104030203" pitchFamily="2" charset="-79"/>
                <a:cs typeface="Aharoni" panose="02010803020104030203" pitchFamily="2" charset="-79"/>
              </a:rPr>
              <a:t>CONCLUSION:</a:t>
            </a:r>
            <a:endParaRPr lang="en-US" dirty="0">
              <a:solidFill>
                <a:srgbClr val="7030A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25353B09-37F2-4AEF-A45B-435FB088EA8B}"/>
              </a:ext>
            </a:extLst>
          </p:cNvPr>
          <p:cNvSpPr>
            <a:spLocks noGrp="1"/>
          </p:cNvSpPr>
          <p:nvPr>
            <p:ph idx="1"/>
          </p:nvPr>
        </p:nvSpPr>
        <p:spPr>
          <a:xfrm>
            <a:off x="838200" y="1510748"/>
            <a:ext cx="10373139" cy="4228893"/>
          </a:xfrm>
        </p:spPr>
        <p:txBody>
          <a:bodyPr/>
          <a:lstStyle/>
          <a:p>
            <a:pPr marL="0" indent="0" algn="just">
              <a:buNone/>
            </a:pPr>
            <a:r>
              <a:rPr lang="en-US" sz="3600" b="1" dirty="0">
                <a:solidFill>
                  <a:srgbClr val="7030A0"/>
                </a:solidFill>
              </a:rPr>
              <a:t>	K-means algorithm </a:t>
            </a:r>
            <a:r>
              <a:rPr lang="en-US" sz="3600" b="1" dirty="0"/>
              <a:t>is useful for undirected knowledge discovery and is relatively simple. </a:t>
            </a:r>
            <a:r>
              <a:rPr lang="en-US" sz="3600" b="1" dirty="0">
                <a:solidFill>
                  <a:srgbClr val="7030A0"/>
                </a:solidFill>
              </a:rPr>
              <a:t>K-means</a:t>
            </a:r>
            <a:r>
              <a:rPr lang="en-US" sz="3600" b="1" dirty="0"/>
              <a:t> has found widespread usage in lot of fields, ranging from unsupervised learning of </a:t>
            </a:r>
            <a:r>
              <a:rPr lang="en-US" sz="3600" b="1" dirty="0">
                <a:solidFill>
                  <a:srgbClr val="7030A0"/>
                </a:solidFill>
              </a:rPr>
              <a:t>neural network</a:t>
            </a:r>
            <a:r>
              <a:rPr lang="en-US" sz="3600" b="1" dirty="0"/>
              <a:t>, </a:t>
            </a:r>
            <a:r>
              <a:rPr lang="en-US" sz="3600" b="1" dirty="0">
                <a:solidFill>
                  <a:srgbClr val="7030A0"/>
                </a:solidFill>
              </a:rPr>
              <a:t>Pattern recognitions</a:t>
            </a:r>
            <a:r>
              <a:rPr lang="en-US" sz="3600" b="1" dirty="0"/>
              <a:t>, </a:t>
            </a:r>
            <a:r>
              <a:rPr lang="en-US" sz="3600" b="1" dirty="0">
                <a:solidFill>
                  <a:srgbClr val="7030A0"/>
                </a:solidFill>
              </a:rPr>
              <a:t>Classification analysis</a:t>
            </a:r>
            <a:r>
              <a:rPr lang="en-US" sz="3600" b="1" dirty="0"/>
              <a:t>, </a:t>
            </a:r>
            <a:r>
              <a:rPr lang="en-US" sz="3600" b="1" dirty="0">
                <a:solidFill>
                  <a:srgbClr val="7030A0"/>
                </a:solidFill>
              </a:rPr>
              <a:t>Artificial intelligence</a:t>
            </a:r>
            <a:r>
              <a:rPr lang="en-US" sz="3600" b="1" dirty="0"/>
              <a:t>, </a:t>
            </a:r>
            <a:r>
              <a:rPr lang="en-US" sz="3600" b="1" dirty="0">
                <a:solidFill>
                  <a:srgbClr val="7030A0"/>
                </a:solidFill>
              </a:rPr>
              <a:t>image processing, machine vision, and many others.</a:t>
            </a:r>
          </a:p>
          <a:p>
            <a:endParaRPr lang="en-US" b="1" dirty="0"/>
          </a:p>
        </p:txBody>
      </p:sp>
    </p:spTree>
    <p:extLst>
      <p:ext uri="{BB962C8B-B14F-4D97-AF65-F5344CB8AC3E}">
        <p14:creationId xmlns:p14="http://schemas.microsoft.com/office/powerpoint/2010/main" val="2777416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2DDD-848E-4F22-8556-678C3B896803}"/>
              </a:ext>
            </a:extLst>
          </p:cNvPr>
          <p:cNvSpPr>
            <a:spLocks noGrp="1"/>
          </p:cNvSpPr>
          <p:nvPr>
            <p:ph type="title"/>
          </p:nvPr>
        </p:nvSpPr>
        <p:spPr>
          <a:xfrm>
            <a:off x="106017" y="198783"/>
            <a:ext cx="11807688" cy="834887"/>
          </a:xfrm>
        </p:spPr>
        <p:txBody>
          <a:bodyPr/>
          <a:lstStyle/>
          <a:p>
            <a:r>
              <a:rPr lang="en-US" altLang="en-US" b="1" kern="0" dirty="0">
                <a:solidFill>
                  <a:srgbClr val="7030A0"/>
                </a:solidFill>
                <a:latin typeface="Aharoni" panose="02010803020104030203" pitchFamily="2" charset="-79"/>
                <a:cs typeface="Aharoni" panose="02010803020104030203" pitchFamily="2" charset="-79"/>
              </a:rPr>
              <a:t>INTRODUCTION-What is clustering?</a:t>
            </a:r>
            <a:endParaRPr lang="en-US" dirty="0">
              <a:solidFill>
                <a:srgbClr val="7030A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54D7F236-D59E-4A71-99C8-4E0D64D6426F}"/>
              </a:ext>
            </a:extLst>
          </p:cNvPr>
          <p:cNvSpPr>
            <a:spLocks noGrp="1"/>
          </p:cNvSpPr>
          <p:nvPr>
            <p:ph idx="1"/>
          </p:nvPr>
        </p:nvSpPr>
        <p:spPr>
          <a:xfrm>
            <a:off x="450574" y="1033670"/>
            <a:ext cx="11463131" cy="5088834"/>
          </a:xfrm>
        </p:spPr>
        <p:txBody>
          <a:bodyPr/>
          <a:lstStyle/>
          <a:p>
            <a:pPr marL="0" marR="0" indent="0" algn="just">
              <a:spcBef>
                <a:spcPts val="0"/>
              </a:spcBef>
              <a:spcAft>
                <a:spcPts val="1575"/>
              </a:spcAft>
              <a:buNone/>
            </a:pPr>
            <a:r>
              <a:rPr lang="en-US" sz="3600" b="1" dirty="0">
                <a:ea typeface="Times New Roman" panose="02020603050405020304" pitchFamily="18" charset="0"/>
              </a:rPr>
              <a:t>	Let’s understand this with an </a:t>
            </a:r>
            <a:r>
              <a:rPr lang="en-US" sz="3600" b="1" dirty="0">
                <a:solidFill>
                  <a:srgbClr val="7030A0"/>
                </a:solidFill>
                <a:ea typeface="Times New Roman" panose="02020603050405020304" pitchFamily="18" charset="0"/>
              </a:rPr>
              <a:t>example</a:t>
            </a:r>
            <a:r>
              <a:rPr lang="en-US" sz="3600" b="1" dirty="0">
                <a:ea typeface="Times New Roman" panose="02020603050405020304" pitchFamily="18" charset="0"/>
              </a:rPr>
              <a:t>. Suppose, you are the head of a </a:t>
            </a:r>
            <a:r>
              <a:rPr lang="en-US" sz="3600" b="1" dirty="0">
                <a:solidFill>
                  <a:srgbClr val="7030A0"/>
                </a:solidFill>
                <a:ea typeface="Times New Roman" panose="02020603050405020304" pitchFamily="18" charset="0"/>
              </a:rPr>
              <a:t>rental store </a:t>
            </a:r>
            <a:r>
              <a:rPr lang="en-US" sz="3600" b="1" dirty="0">
                <a:ea typeface="Times New Roman" panose="02020603050405020304" pitchFamily="18" charset="0"/>
              </a:rPr>
              <a:t>and wish to understand preferences of your costumers to scale up your </a:t>
            </a:r>
            <a:r>
              <a:rPr lang="en-US" sz="3600" b="1" dirty="0">
                <a:solidFill>
                  <a:srgbClr val="7030A0"/>
                </a:solidFill>
                <a:ea typeface="Times New Roman" panose="02020603050405020304" pitchFamily="18" charset="0"/>
              </a:rPr>
              <a:t>business</a:t>
            </a:r>
            <a:r>
              <a:rPr lang="en-US" sz="3600" b="1" dirty="0">
                <a:ea typeface="Times New Roman" panose="02020603050405020304" pitchFamily="18" charset="0"/>
              </a:rPr>
              <a:t>. Is it possible for you to look at details of each costumer and devise a unique business strategy for each one of them? </a:t>
            </a:r>
            <a:r>
              <a:rPr lang="en-US" sz="3600" b="1" dirty="0">
                <a:solidFill>
                  <a:srgbClr val="7030A0"/>
                </a:solidFill>
                <a:ea typeface="Times New Roman" panose="02020603050405020304" pitchFamily="18" charset="0"/>
              </a:rPr>
              <a:t>Not. </a:t>
            </a:r>
          </a:p>
          <a:p>
            <a:pPr marL="0" marR="0" indent="0" algn="just">
              <a:spcBef>
                <a:spcPts val="0"/>
              </a:spcBef>
              <a:spcAft>
                <a:spcPts val="1575"/>
              </a:spcAft>
              <a:buNone/>
            </a:pPr>
            <a:r>
              <a:rPr lang="en-US" sz="3600" b="1" dirty="0">
                <a:ea typeface="Times New Roman" panose="02020603050405020304" pitchFamily="18" charset="0"/>
              </a:rPr>
              <a:t>	But what you can do is to cluster all of your costumers into say 10 groups based on their purchasing habits and use a separate strategy for costumers in each of these 10 groups. And this is what we call clustering.</a:t>
            </a:r>
            <a:endParaRPr lang="en-US" sz="3600" dirty="0"/>
          </a:p>
        </p:txBody>
      </p:sp>
    </p:spTree>
    <p:extLst>
      <p:ext uri="{BB962C8B-B14F-4D97-AF65-F5344CB8AC3E}">
        <p14:creationId xmlns:p14="http://schemas.microsoft.com/office/powerpoint/2010/main" val="2052725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0EE78-1C1F-4B22-8C56-BB596B3AD65E}"/>
              </a:ext>
            </a:extLst>
          </p:cNvPr>
          <p:cNvSpPr>
            <a:spLocks noGrp="1"/>
          </p:cNvSpPr>
          <p:nvPr>
            <p:ph type="title"/>
          </p:nvPr>
        </p:nvSpPr>
        <p:spPr>
          <a:xfrm>
            <a:off x="477078" y="172278"/>
            <a:ext cx="10876722" cy="940906"/>
          </a:xfrm>
        </p:spPr>
        <p:txBody>
          <a:bodyPr/>
          <a:lstStyle/>
          <a:p>
            <a:r>
              <a:rPr lang="en-IN" b="1" dirty="0">
                <a:solidFill>
                  <a:srgbClr val="7030A0"/>
                </a:solidFill>
                <a:latin typeface="Aharoni" panose="02010803020104030203" pitchFamily="2" charset="-79"/>
                <a:cs typeface="Aharoni" panose="02010803020104030203" pitchFamily="2" charset="-79"/>
              </a:rPr>
              <a:t>Types of clusters </a:t>
            </a:r>
            <a:r>
              <a:rPr lang="en-IN" b="1" dirty="0">
                <a:solidFill>
                  <a:srgbClr val="7030A0"/>
                </a:solidFill>
                <a:latin typeface="Times New Roman" panose="02020603050405020304" pitchFamily="18" charset="0"/>
                <a:cs typeface="Times New Roman" panose="02020603050405020304" pitchFamily="18" charset="0"/>
              </a:rPr>
              <a:t>?</a:t>
            </a:r>
            <a:r>
              <a:rPr lang="en-IN" b="1" dirty="0">
                <a:solidFill>
                  <a:srgbClr val="7030A0"/>
                </a:solidFill>
                <a:latin typeface="Aharoni" panose="02010803020104030203" pitchFamily="2" charset="-79"/>
                <a:cs typeface="Aharoni" panose="02010803020104030203" pitchFamily="2" charset="-79"/>
              </a:rPr>
              <a:t> </a:t>
            </a:r>
            <a:endParaRPr lang="en-US" dirty="0">
              <a:solidFill>
                <a:srgbClr val="7030A0"/>
              </a:solidFill>
              <a:latin typeface="Aharoni" panose="02010803020104030203" pitchFamily="2" charset="-79"/>
              <a:cs typeface="Aharoni" panose="02010803020104030203" pitchFamily="2" charset="-79"/>
            </a:endParaRPr>
          </a:p>
        </p:txBody>
      </p:sp>
      <p:pic>
        <p:nvPicPr>
          <p:cNvPr id="4" name="Picture 3">
            <a:extLst>
              <a:ext uri="{FF2B5EF4-FFF2-40B4-BE49-F238E27FC236}">
                <a16:creationId xmlns:a16="http://schemas.microsoft.com/office/drawing/2014/main" id="{266FF542-8506-4D30-982D-F402195C5E2B}"/>
              </a:ext>
            </a:extLst>
          </p:cNvPr>
          <p:cNvPicPr/>
          <p:nvPr/>
        </p:nvPicPr>
        <p:blipFill rotWithShape="1">
          <a:blip r:embed="rId2"/>
          <a:srcRect l="13827" t="4255" r="14474" b="3565"/>
          <a:stretch/>
        </p:blipFill>
        <p:spPr bwMode="auto">
          <a:xfrm>
            <a:off x="838200" y="1113184"/>
            <a:ext cx="10247141" cy="48374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49921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0EE78-1C1F-4B22-8C56-BB596B3AD65E}"/>
              </a:ext>
            </a:extLst>
          </p:cNvPr>
          <p:cNvSpPr>
            <a:spLocks noGrp="1"/>
          </p:cNvSpPr>
          <p:nvPr>
            <p:ph type="title"/>
          </p:nvPr>
        </p:nvSpPr>
        <p:spPr>
          <a:xfrm>
            <a:off x="477078" y="172278"/>
            <a:ext cx="10876722" cy="940906"/>
          </a:xfrm>
        </p:spPr>
        <p:txBody>
          <a:bodyPr/>
          <a:lstStyle/>
          <a:p>
            <a:r>
              <a:rPr lang="en-IN" b="1" dirty="0">
                <a:solidFill>
                  <a:srgbClr val="7030A0"/>
                </a:solidFill>
                <a:latin typeface="Aharoni" panose="02010803020104030203" pitchFamily="2" charset="-79"/>
                <a:cs typeface="Aharoni" panose="02010803020104030203" pitchFamily="2" charset="-79"/>
              </a:rPr>
              <a:t>Types of clusters </a:t>
            </a:r>
            <a:r>
              <a:rPr lang="en-IN" b="1" dirty="0">
                <a:solidFill>
                  <a:srgbClr val="7030A0"/>
                </a:solidFill>
                <a:latin typeface="Times New Roman" panose="02020603050405020304" pitchFamily="18" charset="0"/>
                <a:cs typeface="Times New Roman" panose="02020603050405020304" pitchFamily="18" charset="0"/>
              </a:rPr>
              <a:t>?</a:t>
            </a:r>
            <a:r>
              <a:rPr lang="en-IN" b="1" dirty="0">
                <a:solidFill>
                  <a:srgbClr val="7030A0"/>
                </a:solidFill>
                <a:latin typeface="Aharoni" panose="02010803020104030203" pitchFamily="2" charset="-79"/>
                <a:cs typeface="Aharoni" panose="02010803020104030203" pitchFamily="2" charset="-79"/>
              </a:rPr>
              <a:t> </a:t>
            </a:r>
            <a:endParaRPr lang="en-US" dirty="0">
              <a:solidFill>
                <a:srgbClr val="7030A0"/>
              </a:solidFill>
              <a:latin typeface="Aharoni" panose="02010803020104030203" pitchFamily="2" charset="-79"/>
              <a:cs typeface="Aharoni" panose="02010803020104030203" pitchFamily="2" charset="-79"/>
            </a:endParaRPr>
          </a:p>
        </p:txBody>
      </p:sp>
      <p:sp>
        <p:nvSpPr>
          <p:cNvPr id="5" name="Rectangle 4">
            <a:extLst>
              <a:ext uri="{FF2B5EF4-FFF2-40B4-BE49-F238E27FC236}">
                <a16:creationId xmlns:a16="http://schemas.microsoft.com/office/drawing/2014/main" id="{2919FF5A-5CFF-44D8-8780-75E0DA1EBB71}"/>
              </a:ext>
            </a:extLst>
          </p:cNvPr>
          <p:cNvSpPr/>
          <p:nvPr/>
        </p:nvSpPr>
        <p:spPr>
          <a:xfrm>
            <a:off x="838201" y="795131"/>
            <a:ext cx="10515600" cy="5139869"/>
          </a:xfrm>
          <a:prstGeom prst="rect">
            <a:avLst/>
          </a:prstGeom>
        </p:spPr>
        <p:txBody>
          <a:bodyPr wrap="square">
            <a:spAutoFit/>
          </a:bodyPr>
          <a:lstStyle/>
          <a:p>
            <a:r>
              <a:rPr lang="en-US" sz="4000" b="1" i="0" dirty="0">
                <a:solidFill>
                  <a:srgbClr val="7030A0"/>
                </a:solidFill>
                <a:effectLst/>
              </a:rPr>
              <a:t>The various types of clustering are:</a:t>
            </a:r>
          </a:p>
          <a:p>
            <a:pPr lvl="1">
              <a:buFont typeface="+mj-lt"/>
              <a:buAutoNum type="arabicPeriod"/>
            </a:pPr>
            <a:r>
              <a:rPr lang="en-US" sz="3600" b="1" i="0" dirty="0">
                <a:effectLst/>
              </a:rPr>
              <a:t>Connectivity-based Clustering (</a:t>
            </a:r>
            <a:r>
              <a:rPr lang="en-US" sz="3600" b="1" i="0" dirty="0">
                <a:solidFill>
                  <a:srgbClr val="7030A0"/>
                </a:solidFill>
                <a:effectLst/>
              </a:rPr>
              <a:t>Hierarchical clustering</a:t>
            </a:r>
            <a:r>
              <a:rPr lang="en-US" sz="3600" b="1" i="0" dirty="0">
                <a:effectLst/>
              </a:rPr>
              <a:t>)</a:t>
            </a:r>
          </a:p>
          <a:p>
            <a:pPr lvl="1">
              <a:buFont typeface="+mj-lt"/>
              <a:buAutoNum type="arabicPeriod"/>
            </a:pPr>
            <a:r>
              <a:rPr lang="en-US" sz="3600" b="1" i="0" dirty="0">
                <a:effectLst/>
              </a:rPr>
              <a:t>Centroids-based Clustering (</a:t>
            </a:r>
            <a:r>
              <a:rPr lang="en-US" sz="3600" b="1" i="0" dirty="0">
                <a:solidFill>
                  <a:srgbClr val="7030A0"/>
                </a:solidFill>
                <a:effectLst/>
              </a:rPr>
              <a:t>Partitioning methods</a:t>
            </a:r>
            <a:r>
              <a:rPr lang="en-US" sz="3600" b="1" i="0" dirty="0">
                <a:effectLst/>
              </a:rPr>
              <a:t>)     </a:t>
            </a:r>
          </a:p>
          <a:p>
            <a:pPr lvl="1">
              <a:buFont typeface="+mj-lt"/>
              <a:buAutoNum type="arabicPeriod"/>
            </a:pPr>
            <a:r>
              <a:rPr lang="en-US" sz="3600" b="1" i="0" dirty="0">
                <a:effectLst/>
              </a:rPr>
              <a:t>Distribution-based Clustering</a:t>
            </a:r>
          </a:p>
          <a:p>
            <a:pPr lvl="1">
              <a:buFont typeface="+mj-lt"/>
              <a:buAutoNum type="arabicPeriod"/>
            </a:pPr>
            <a:r>
              <a:rPr lang="en-US" sz="3600" b="1" i="0" dirty="0">
                <a:effectLst/>
              </a:rPr>
              <a:t>Density-based Clustering (</a:t>
            </a:r>
            <a:r>
              <a:rPr lang="en-US" sz="3600" b="1" i="0" dirty="0">
                <a:solidFill>
                  <a:srgbClr val="7030A0"/>
                </a:solidFill>
                <a:effectLst/>
              </a:rPr>
              <a:t>Model-based methods</a:t>
            </a:r>
            <a:r>
              <a:rPr lang="en-US" sz="3600" b="1" i="0" dirty="0">
                <a:effectLst/>
              </a:rPr>
              <a:t>)</a:t>
            </a:r>
          </a:p>
          <a:p>
            <a:pPr lvl="1">
              <a:buFont typeface="+mj-lt"/>
              <a:buAutoNum type="arabicPeriod"/>
            </a:pPr>
            <a:r>
              <a:rPr lang="en-US" sz="3600" b="1" i="0" dirty="0">
                <a:effectLst/>
              </a:rPr>
              <a:t>Fuzzy Clustering</a:t>
            </a:r>
          </a:p>
          <a:p>
            <a:pPr lvl="1">
              <a:buFont typeface="+mj-lt"/>
              <a:buAutoNum type="arabicPeriod"/>
            </a:pPr>
            <a:r>
              <a:rPr lang="en-US" sz="3600" b="1" i="0" dirty="0">
                <a:effectLst/>
              </a:rPr>
              <a:t>Constraint-based (</a:t>
            </a:r>
            <a:r>
              <a:rPr lang="en-US" sz="3600" b="1" i="0" dirty="0">
                <a:solidFill>
                  <a:srgbClr val="7030A0"/>
                </a:solidFill>
                <a:effectLst/>
              </a:rPr>
              <a:t>Supervised Clustering</a:t>
            </a:r>
            <a:r>
              <a:rPr lang="en-US" sz="3600" b="1" i="0" dirty="0">
                <a:effectLst/>
              </a:rPr>
              <a:t>)</a:t>
            </a:r>
          </a:p>
        </p:txBody>
      </p:sp>
    </p:spTree>
    <p:extLst>
      <p:ext uri="{BB962C8B-B14F-4D97-AF65-F5344CB8AC3E}">
        <p14:creationId xmlns:p14="http://schemas.microsoft.com/office/powerpoint/2010/main" val="3180682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491E-BDB0-4DC3-979F-0B36921D45E0}"/>
              </a:ext>
            </a:extLst>
          </p:cNvPr>
          <p:cNvSpPr>
            <a:spLocks noGrp="1"/>
          </p:cNvSpPr>
          <p:nvPr>
            <p:ph type="title"/>
          </p:nvPr>
        </p:nvSpPr>
        <p:spPr>
          <a:xfrm>
            <a:off x="0" y="145775"/>
            <a:ext cx="11012557" cy="1049980"/>
          </a:xfrm>
        </p:spPr>
        <p:txBody>
          <a:bodyPr/>
          <a:lstStyle/>
          <a:p>
            <a:r>
              <a:rPr lang="en-IN" b="1" dirty="0">
                <a:solidFill>
                  <a:srgbClr val="7030A0"/>
                </a:solidFill>
                <a:latin typeface="Aharoni" panose="02010803020104030203" pitchFamily="2" charset="-79"/>
                <a:cs typeface="Aharoni" panose="02010803020104030203" pitchFamily="2" charset="-79"/>
              </a:rPr>
              <a:t>What is Hard Clustering &amp; Soft Clustering?</a:t>
            </a:r>
            <a:endParaRPr lang="en-US" dirty="0">
              <a:solidFill>
                <a:srgbClr val="7030A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3B244159-B20A-445D-AD06-1E9C9ECDA314}"/>
              </a:ext>
            </a:extLst>
          </p:cNvPr>
          <p:cNvSpPr>
            <a:spLocks noGrp="1"/>
          </p:cNvSpPr>
          <p:nvPr>
            <p:ph idx="1"/>
          </p:nvPr>
        </p:nvSpPr>
        <p:spPr>
          <a:xfrm>
            <a:off x="861392" y="2332383"/>
            <a:ext cx="10151166" cy="3844580"/>
          </a:xfrm>
        </p:spPr>
        <p:txBody>
          <a:bodyPr/>
          <a:lstStyle/>
          <a:p>
            <a:pPr marL="0" lvl="0" indent="0" algn="just">
              <a:buNone/>
            </a:pPr>
            <a:r>
              <a:rPr lang="en-IN" sz="4000" b="1" dirty="0">
                <a:solidFill>
                  <a:srgbClr val="7030A0"/>
                </a:solidFill>
              </a:rPr>
              <a:t>Hard Clustering</a:t>
            </a:r>
            <a:r>
              <a:rPr lang="en-IN" sz="3600" b="1" dirty="0"/>
              <a:t>: In hard clustering, each data point either belongs to a cluster </a:t>
            </a:r>
            <a:r>
              <a:rPr lang="en-IN" sz="3600" b="1" dirty="0">
                <a:solidFill>
                  <a:srgbClr val="7030A0"/>
                </a:solidFill>
              </a:rPr>
              <a:t>completely or not</a:t>
            </a:r>
            <a:r>
              <a:rPr lang="en-IN" sz="3600" b="1" dirty="0"/>
              <a:t>. For example, in the above example each customer is put into one group out of the 10 groups.</a:t>
            </a:r>
            <a:endParaRPr lang="en-US" sz="3600" b="1" dirty="0"/>
          </a:p>
          <a:p>
            <a:endParaRPr lang="en-US" b="1" dirty="0"/>
          </a:p>
        </p:txBody>
      </p:sp>
    </p:spTree>
    <p:extLst>
      <p:ext uri="{BB962C8B-B14F-4D97-AF65-F5344CB8AC3E}">
        <p14:creationId xmlns:p14="http://schemas.microsoft.com/office/powerpoint/2010/main" val="637573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491E-BDB0-4DC3-979F-0B36921D45E0}"/>
              </a:ext>
            </a:extLst>
          </p:cNvPr>
          <p:cNvSpPr>
            <a:spLocks noGrp="1"/>
          </p:cNvSpPr>
          <p:nvPr>
            <p:ph type="title"/>
          </p:nvPr>
        </p:nvSpPr>
        <p:spPr>
          <a:xfrm>
            <a:off x="0" y="145775"/>
            <a:ext cx="11012557" cy="1049980"/>
          </a:xfrm>
        </p:spPr>
        <p:txBody>
          <a:bodyPr/>
          <a:lstStyle/>
          <a:p>
            <a:r>
              <a:rPr lang="en-IN" b="1" dirty="0">
                <a:solidFill>
                  <a:srgbClr val="7030A0"/>
                </a:solidFill>
                <a:latin typeface="Aharoni" panose="02010803020104030203" pitchFamily="2" charset="-79"/>
                <a:cs typeface="Aharoni" panose="02010803020104030203" pitchFamily="2" charset="-79"/>
              </a:rPr>
              <a:t>What is Hard Clustering &amp; Soft Clustering?</a:t>
            </a:r>
            <a:endParaRPr lang="en-US" dirty="0">
              <a:solidFill>
                <a:srgbClr val="7030A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3B244159-B20A-445D-AD06-1E9C9ECDA314}"/>
              </a:ext>
            </a:extLst>
          </p:cNvPr>
          <p:cNvSpPr>
            <a:spLocks noGrp="1"/>
          </p:cNvSpPr>
          <p:nvPr>
            <p:ph idx="1"/>
          </p:nvPr>
        </p:nvSpPr>
        <p:spPr>
          <a:xfrm>
            <a:off x="1192697" y="1895061"/>
            <a:ext cx="10310190" cy="4281901"/>
          </a:xfrm>
        </p:spPr>
        <p:txBody>
          <a:bodyPr/>
          <a:lstStyle/>
          <a:p>
            <a:pPr marL="0" lvl="0" indent="0" algn="just">
              <a:buNone/>
            </a:pPr>
            <a:r>
              <a:rPr lang="en-IN" sz="4000" b="1" dirty="0">
                <a:solidFill>
                  <a:srgbClr val="7030A0"/>
                </a:solidFill>
              </a:rPr>
              <a:t>Soft Clustering</a:t>
            </a:r>
            <a:r>
              <a:rPr lang="en-IN" sz="3600" b="1" dirty="0"/>
              <a:t>: In soft clustering, instead of putting each data point into a </a:t>
            </a:r>
            <a:r>
              <a:rPr lang="en-IN" sz="3600" b="1" dirty="0">
                <a:solidFill>
                  <a:srgbClr val="7030A0"/>
                </a:solidFill>
              </a:rPr>
              <a:t>separate cluster</a:t>
            </a:r>
            <a:r>
              <a:rPr lang="en-IN" sz="3600" b="1" dirty="0"/>
              <a:t>, a probability or likelihood of that data point to be in those clusters is assigned. </a:t>
            </a:r>
          </a:p>
          <a:p>
            <a:pPr marL="0" lvl="0" indent="0" algn="just">
              <a:buNone/>
            </a:pPr>
            <a:r>
              <a:rPr lang="en-IN" sz="3600" b="1" dirty="0">
                <a:solidFill>
                  <a:srgbClr val="7030A0"/>
                </a:solidFill>
              </a:rPr>
              <a:t>For example</a:t>
            </a:r>
            <a:r>
              <a:rPr lang="en-IN" sz="3600" b="1" dirty="0"/>
              <a:t>, from the above scenario each costumer is assigned a probability to be in either of 10 clusters of the retail store.</a:t>
            </a:r>
            <a:endParaRPr lang="en-US" sz="3600" b="1" dirty="0"/>
          </a:p>
          <a:p>
            <a:pPr algn="just"/>
            <a:endParaRPr lang="en-US" dirty="0"/>
          </a:p>
        </p:txBody>
      </p:sp>
    </p:spTree>
    <p:extLst>
      <p:ext uri="{BB962C8B-B14F-4D97-AF65-F5344CB8AC3E}">
        <p14:creationId xmlns:p14="http://schemas.microsoft.com/office/powerpoint/2010/main" val="2242759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descr="K-Means Clustering Algorithm - Javatpoint">
            <a:extLst>
              <a:ext uri="{FF2B5EF4-FFF2-40B4-BE49-F238E27FC236}">
                <a16:creationId xmlns:a16="http://schemas.microsoft.com/office/drawing/2014/main" id="{11373488-CB14-4B01-BF6E-5B649618F1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271" y="3429000"/>
            <a:ext cx="9263269" cy="30248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4DE491E-BDB0-4DC3-979F-0B36921D45E0}"/>
              </a:ext>
            </a:extLst>
          </p:cNvPr>
          <p:cNvSpPr>
            <a:spLocks noGrp="1"/>
          </p:cNvSpPr>
          <p:nvPr>
            <p:ph type="title"/>
          </p:nvPr>
        </p:nvSpPr>
        <p:spPr>
          <a:xfrm>
            <a:off x="344557" y="145775"/>
            <a:ext cx="10668000" cy="1049980"/>
          </a:xfrm>
        </p:spPr>
        <p:txBody>
          <a:bodyPr/>
          <a:lstStyle/>
          <a:p>
            <a:r>
              <a:rPr lang="en-IN" b="1" dirty="0">
                <a:solidFill>
                  <a:srgbClr val="7030A0"/>
                </a:solidFill>
                <a:latin typeface="Aharoni" panose="02010803020104030203" pitchFamily="2" charset="-79"/>
                <a:cs typeface="Aharoni" panose="02010803020104030203" pitchFamily="2" charset="-79"/>
              </a:rPr>
              <a:t>Introduction to K-means Clustering:</a:t>
            </a:r>
            <a:endParaRPr lang="en-US" dirty="0">
              <a:solidFill>
                <a:srgbClr val="7030A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3B244159-B20A-445D-AD06-1E9C9ECDA314}"/>
              </a:ext>
            </a:extLst>
          </p:cNvPr>
          <p:cNvSpPr>
            <a:spLocks noGrp="1"/>
          </p:cNvSpPr>
          <p:nvPr>
            <p:ph idx="1"/>
          </p:nvPr>
        </p:nvSpPr>
        <p:spPr>
          <a:xfrm>
            <a:off x="492369" y="1033670"/>
            <a:ext cx="11355074" cy="5143294"/>
          </a:xfrm>
        </p:spPr>
        <p:txBody>
          <a:bodyPr/>
          <a:lstStyle/>
          <a:p>
            <a:pPr marL="0" indent="0" algn="just">
              <a:buNone/>
            </a:pPr>
            <a:r>
              <a:rPr lang="en-US" sz="3600" b="1" i="1" dirty="0">
                <a:solidFill>
                  <a:srgbClr val="7030A0"/>
                </a:solidFill>
              </a:rPr>
              <a:t>K</a:t>
            </a:r>
            <a:r>
              <a:rPr lang="en-US" sz="3600" b="1" dirty="0">
                <a:solidFill>
                  <a:srgbClr val="7030A0"/>
                </a:solidFill>
              </a:rPr>
              <a:t>-means</a:t>
            </a:r>
            <a:r>
              <a:rPr lang="en-US" sz="3600" b="1" dirty="0"/>
              <a:t> clustering is a type of </a:t>
            </a:r>
            <a:r>
              <a:rPr lang="en-US" sz="3600" b="1" dirty="0">
                <a:solidFill>
                  <a:srgbClr val="7030A0"/>
                </a:solidFill>
              </a:rPr>
              <a:t>unsupervised learning</a:t>
            </a:r>
            <a:r>
              <a:rPr lang="en-US" sz="3600" b="1" dirty="0"/>
              <a:t>, which is used when you have </a:t>
            </a:r>
            <a:r>
              <a:rPr lang="en-US" sz="3600" b="1" dirty="0">
                <a:solidFill>
                  <a:srgbClr val="7030A0"/>
                </a:solidFill>
              </a:rPr>
              <a:t>unlabeled data </a:t>
            </a:r>
            <a:r>
              <a:rPr lang="en-US" sz="3600" b="1" dirty="0"/>
              <a:t>(i.e., data without defined categories or groups). The goal of this algorithm is to find groups in the data, with the number of groups represented by the variable </a:t>
            </a:r>
            <a:r>
              <a:rPr lang="en-US" sz="3600" b="1" i="1" dirty="0">
                <a:solidFill>
                  <a:srgbClr val="7030A0"/>
                </a:solidFill>
              </a:rPr>
              <a:t>K</a:t>
            </a:r>
            <a:r>
              <a:rPr lang="en-US" sz="3600" b="1" dirty="0"/>
              <a:t>. </a:t>
            </a:r>
          </a:p>
        </p:txBody>
      </p:sp>
    </p:spTree>
    <p:extLst>
      <p:ext uri="{BB962C8B-B14F-4D97-AF65-F5344CB8AC3E}">
        <p14:creationId xmlns:p14="http://schemas.microsoft.com/office/powerpoint/2010/main" val="22371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491E-BDB0-4DC3-979F-0B36921D45E0}"/>
              </a:ext>
            </a:extLst>
          </p:cNvPr>
          <p:cNvSpPr>
            <a:spLocks noGrp="1"/>
          </p:cNvSpPr>
          <p:nvPr>
            <p:ph type="title"/>
          </p:nvPr>
        </p:nvSpPr>
        <p:spPr>
          <a:xfrm>
            <a:off x="344557" y="145775"/>
            <a:ext cx="10668000" cy="1049980"/>
          </a:xfrm>
        </p:spPr>
        <p:txBody>
          <a:bodyPr/>
          <a:lstStyle/>
          <a:p>
            <a:r>
              <a:rPr lang="en-IN" b="1" dirty="0">
                <a:solidFill>
                  <a:srgbClr val="7030A0"/>
                </a:solidFill>
                <a:latin typeface="Aharoni" panose="02010803020104030203" pitchFamily="2" charset="-79"/>
                <a:cs typeface="Aharoni" panose="02010803020104030203" pitchFamily="2" charset="-79"/>
              </a:rPr>
              <a:t>Introduction to K-means Clustering:</a:t>
            </a:r>
            <a:endParaRPr lang="en-US" dirty="0">
              <a:solidFill>
                <a:srgbClr val="7030A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3B244159-B20A-445D-AD06-1E9C9ECDA314}"/>
              </a:ext>
            </a:extLst>
          </p:cNvPr>
          <p:cNvSpPr>
            <a:spLocks noGrp="1"/>
          </p:cNvSpPr>
          <p:nvPr>
            <p:ph idx="1"/>
          </p:nvPr>
        </p:nvSpPr>
        <p:spPr>
          <a:xfrm>
            <a:off x="755374" y="1272209"/>
            <a:ext cx="11092070" cy="4652964"/>
          </a:xfrm>
        </p:spPr>
        <p:txBody>
          <a:bodyPr/>
          <a:lstStyle/>
          <a:p>
            <a:pPr marL="0" indent="0" algn="just">
              <a:buNone/>
            </a:pPr>
            <a:r>
              <a:rPr lang="en-US" sz="3600" b="1" dirty="0"/>
              <a:t>The algorithm works iteratively to assign each data point to one of </a:t>
            </a:r>
            <a:r>
              <a:rPr lang="en-US" sz="3600" b="1" i="1" dirty="0"/>
              <a:t>K</a:t>
            </a:r>
            <a:r>
              <a:rPr lang="en-US" sz="3600" b="1" dirty="0"/>
              <a:t> groups based on the features that are provided. Data points are clustered based on feature similarity. The results of the </a:t>
            </a:r>
            <a:r>
              <a:rPr lang="en-US" sz="3600" b="1" i="1" dirty="0"/>
              <a:t>K</a:t>
            </a:r>
            <a:r>
              <a:rPr lang="en-US" sz="3600" b="1" dirty="0"/>
              <a:t>-means clustering algorithm are:</a:t>
            </a:r>
          </a:p>
          <a:p>
            <a:pPr lvl="1"/>
            <a:r>
              <a:rPr lang="en-US" sz="3600" b="1" dirty="0">
                <a:solidFill>
                  <a:srgbClr val="7030A0"/>
                </a:solidFill>
              </a:rPr>
              <a:t>The centroids of the </a:t>
            </a:r>
            <a:r>
              <a:rPr lang="en-US" sz="3600" b="1" i="1" dirty="0">
                <a:solidFill>
                  <a:srgbClr val="7030A0"/>
                </a:solidFill>
              </a:rPr>
              <a:t>K</a:t>
            </a:r>
            <a:r>
              <a:rPr lang="en-US" sz="3600" b="1" dirty="0">
                <a:solidFill>
                  <a:srgbClr val="7030A0"/>
                </a:solidFill>
              </a:rPr>
              <a:t> clusters, which can be used to label new data</a:t>
            </a:r>
          </a:p>
          <a:p>
            <a:pPr lvl="1"/>
            <a:r>
              <a:rPr lang="en-US" sz="3600" b="1" dirty="0">
                <a:solidFill>
                  <a:srgbClr val="7030A0"/>
                </a:solidFill>
              </a:rPr>
              <a:t>Labels for the training data (each data point is assigned to a single cluster)</a:t>
            </a:r>
          </a:p>
        </p:txBody>
      </p:sp>
    </p:spTree>
    <p:extLst>
      <p:ext uri="{BB962C8B-B14F-4D97-AF65-F5344CB8AC3E}">
        <p14:creationId xmlns:p14="http://schemas.microsoft.com/office/powerpoint/2010/main" val="362809427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1188</TotalTime>
  <Words>1261</Words>
  <Application>Microsoft Office PowerPoint</Application>
  <PresentationFormat>Widescreen</PresentationFormat>
  <Paragraphs>97</Paragraphs>
  <Slides>27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5" baseType="lpstr">
      <vt:lpstr>Aharoni</vt:lpstr>
      <vt:lpstr>Arial</vt:lpstr>
      <vt:lpstr>Calibri</vt:lpstr>
      <vt:lpstr>Calibri Light</vt:lpstr>
      <vt:lpstr>Symbol</vt:lpstr>
      <vt:lpstr>Times New Roman</vt:lpstr>
      <vt:lpstr>1_Office Theme</vt:lpstr>
      <vt:lpstr>Acrobat Document</vt:lpstr>
      <vt:lpstr>PowerPoint Presentation</vt:lpstr>
      <vt:lpstr>INTRODUCTION-What is clustering?</vt:lpstr>
      <vt:lpstr>INTRODUCTION-What is clustering?</vt:lpstr>
      <vt:lpstr>Types of clusters ? </vt:lpstr>
      <vt:lpstr>Types of clusters ? </vt:lpstr>
      <vt:lpstr>What is Hard Clustering &amp; Soft Clustering?</vt:lpstr>
      <vt:lpstr>What is Hard Clustering &amp; Soft Clustering?</vt:lpstr>
      <vt:lpstr>Introduction to K-means Clustering:</vt:lpstr>
      <vt:lpstr>Introduction to K-means Clustering:</vt:lpstr>
      <vt:lpstr>How the K-Mean Clustering algorithm works?</vt:lpstr>
      <vt:lpstr>HOW THE K MEAN CLUSTERING ALGORITHM WORKS?</vt:lpstr>
      <vt:lpstr>HOW THE K MEAN CLUSTERING ALGORITHM WORKS?</vt:lpstr>
      <vt:lpstr>HOW THE K MEAN CLUSTERING ALGORITHM WORKS?</vt:lpstr>
      <vt:lpstr>HOW THE K MEAN CLUSTERING ALGORITHM WORKS?</vt:lpstr>
      <vt:lpstr>A Simple example showing the implementation of k-means algorithm  (using K=2)</vt:lpstr>
      <vt:lpstr>Step 1: Initialization: Randomly we choose following two centroids (k=2) for two clusters. In this case the 2 centroid are: m1=(1.0,1.0) and m2=(5.0,7.0).</vt:lpstr>
      <vt:lpstr> Step 2: Thus, we obtain two clusters containing:  {1,2,3} and {4,5,6,7}. Their new centroids are:                                                          </vt:lpstr>
      <vt:lpstr>  Step 3: Now using these centroids, we compute the Euclidean distance of each object, as shown in table.  Therefore, the new clusters are:  {1,2} and {3,4,5,6,7}   Next centroids are: m1=(1.25,1.5) and m2 = (3.9,5.1)                                                           </vt:lpstr>
      <vt:lpstr>Step 4 :  The clusters obtained are:  {1,2} and {3,4,5,6,7}  Therefore, there is no change in the cluster.  Thus, the algorithm comes to a halt here and final result consist of 2 clusters {1,2} and {3,4,5,6,7}. </vt:lpstr>
      <vt:lpstr>Plot:</vt:lpstr>
      <vt:lpstr>K-Means(Strengths and Weakness):</vt:lpstr>
      <vt:lpstr>K-Means(Bottom Line):</vt:lpstr>
      <vt:lpstr>Business Uses: </vt:lpstr>
      <vt:lpstr>Business use cases: </vt:lpstr>
      <vt:lpstr>Business use cases: </vt:lpstr>
      <vt:lpstr>Business use cases: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Chinna Kumar</dc:creator>
  <cp:lastModifiedBy>Chinna Kumar</cp:lastModifiedBy>
  <cp:revision>19</cp:revision>
  <dcterms:created xsi:type="dcterms:W3CDTF">2021-04-06T09:43:27Z</dcterms:created>
  <dcterms:modified xsi:type="dcterms:W3CDTF">2021-04-07T05:31:32Z</dcterms:modified>
</cp:coreProperties>
</file>