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HAFnF5usn/pX09unklPe2FL43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76764" y="23813"/>
            <a:ext cx="1731996" cy="118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/>
        </p:nvSpPr>
        <p:spPr>
          <a:xfrm flipH="1">
            <a:off x="887102" y="6352190"/>
            <a:ext cx="11778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ML Labs Pvt Ltd || WhatsApp : 91-7338339898 || www.analytics6.com  || bharath@themllabs.com</a:t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pic>
        <p:nvPicPr>
          <p:cNvPr descr="Text, logo&#10;&#10;Description automatically generated" id="82" name="Google Shape;82;p1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1" y="2226363"/>
            <a:ext cx="1219199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haroni"/>
              <a:buNone/>
            </a:pPr>
            <a:r>
              <a:rPr b="1" i="0" lang="en-US" sz="7000" u="none" cap="none" strike="noStrik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K- MODES CLUSTERING</a:t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185530" y="0"/>
            <a:ext cx="10442713" cy="128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HOW THE K-MODE CLUSTERING ALGORITHM WORKS?</a:t>
            </a: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649356" y="1285462"/>
            <a:ext cx="11224591" cy="516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The k-modes clustering algorithm is described as</a:t>
            </a:r>
            <a:r>
              <a:rPr b="1" lang="en-US" sz="3600"/>
              <a:t>,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Input: Data objects </a:t>
            </a:r>
            <a:r>
              <a:rPr b="1" lang="en-US" sz="3600">
                <a:solidFill>
                  <a:srgbClr val="7030A0"/>
                </a:solidFill>
              </a:rPr>
              <a:t>X</a:t>
            </a:r>
            <a:r>
              <a:rPr b="1" lang="en-US" sz="3600"/>
              <a:t>, Number of clusters </a:t>
            </a:r>
            <a:r>
              <a:rPr b="1" lang="en-US" sz="3600">
                <a:solidFill>
                  <a:srgbClr val="7030A0"/>
                </a:solidFill>
              </a:rPr>
              <a:t>K</a:t>
            </a:r>
            <a:r>
              <a:rPr b="1" lang="en-US" sz="3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Step 1: </a:t>
            </a:r>
            <a:r>
              <a:rPr b="1" lang="en-US" sz="3600"/>
              <a:t>Randomly select the </a:t>
            </a:r>
            <a:r>
              <a:rPr b="1" lang="en-US" sz="3600">
                <a:solidFill>
                  <a:srgbClr val="7030A0"/>
                </a:solidFill>
              </a:rPr>
              <a:t>K</a:t>
            </a:r>
            <a:r>
              <a:rPr b="1" lang="en-US" sz="3600"/>
              <a:t> initial modes from the data objects such that Cj, j = 1,2,…,K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Step 2: </a:t>
            </a:r>
            <a:r>
              <a:rPr b="1" lang="en-US" sz="3600"/>
              <a:t>Find the matching dissimilarity between the </a:t>
            </a:r>
            <a:r>
              <a:rPr b="1" lang="en-US" sz="3600">
                <a:solidFill>
                  <a:srgbClr val="7030A0"/>
                </a:solidFill>
              </a:rPr>
              <a:t>each K initial cluster modes </a:t>
            </a:r>
            <a:r>
              <a:rPr b="1" lang="en-US" sz="3600"/>
              <a:t>and each data objects using the </a:t>
            </a:r>
            <a:r>
              <a:rPr b="1" lang="en-US" sz="3600">
                <a:solidFill>
                  <a:srgbClr val="7030A0"/>
                </a:solidFill>
              </a:rPr>
              <a:t>Eq.(2).</a:t>
            </a:r>
            <a:endParaRPr b="1" sz="3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0" y="0"/>
            <a:ext cx="11025809" cy="128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Aharoni"/>
              <a:buNone/>
            </a:pPr>
            <a:r>
              <a:rPr b="1" lang="en-US" sz="4000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HOW THE K-MODE CLUSTERING ALGORITHM WORKS?</a:t>
            </a:r>
            <a:endParaRPr sz="4000"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649356" y="1285462"/>
            <a:ext cx="11025809" cy="4744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Step 3: </a:t>
            </a:r>
            <a:r>
              <a:rPr b="1" lang="en-US" sz="3600"/>
              <a:t>Evaluate the fitness using the </a:t>
            </a:r>
            <a:r>
              <a:rPr b="1" lang="en-US" sz="3600">
                <a:solidFill>
                  <a:srgbClr val="7030A0"/>
                </a:solidFill>
              </a:rPr>
              <a:t>Eq.(1)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7030A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Step 4: </a:t>
            </a:r>
            <a:r>
              <a:rPr b="1" lang="en-US" sz="3600"/>
              <a:t>Find the minimum mode values in each data object i.e., finding the objects </a:t>
            </a:r>
            <a:r>
              <a:rPr b="1" lang="en-US" sz="3600">
                <a:solidFill>
                  <a:srgbClr val="7030A0"/>
                </a:solidFill>
              </a:rPr>
              <a:t>nearest</a:t>
            </a:r>
            <a:r>
              <a:rPr b="1" lang="en-US" sz="3600"/>
              <a:t> to the </a:t>
            </a:r>
            <a:r>
              <a:rPr b="1" lang="en-US" sz="3600">
                <a:solidFill>
                  <a:srgbClr val="7030A0"/>
                </a:solidFill>
              </a:rPr>
              <a:t>initial cluster modes.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None/>
            </a:pPr>
            <a:r>
              <a:rPr b="1" lang="en-US" sz="3200">
                <a:solidFill>
                  <a:srgbClr val="7030A0"/>
                </a:solidFill>
              </a:rPr>
              <a:t>Step 5: </a:t>
            </a:r>
            <a:r>
              <a:rPr b="1" lang="en-US" sz="3200"/>
              <a:t>Assign the data objects to the </a:t>
            </a:r>
            <a:r>
              <a:rPr b="1" lang="en-US" sz="3200">
                <a:solidFill>
                  <a:srgbClr val="7030A0"/>
                </a:solidFill>
              </a:rPr>
              <a:t>nearest cluster centroid modes.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0" y="0"/>
            <a:ext cx="11025809" cy="128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Aharoni"/>
              <a:buNone/>
            </a:pPr>
            <a:r>
              <a:rPr b="1" lang="en-US" sz="4000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HOW THE K-MODE CLUSTERING ALGORITHM WORKS?</a:t>
            </a:r>
            <a:endParaRPr sz="4000"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410819" y="1179443"/>
            <a:ext cx="11290851" cy="515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Step 6: </a:t>
            </a:r>
            <a:r>
              <a:rPr b="1" lang="en-US" sz="3600"/>
              <a:t>Update the modes by apply the frequency-based method on </a:t>
            </a:r>
            <a:r>
              <a:rPr b="1" lang="en-US" sz="3600">
                <a:solidFill>
                  <a:srgbClr val="7030A0"/>
                </a:solidFill>
              </a:rPr>
              <a:t>newly formed clusters.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Step 7: </a:t>
            </a:r>
            <a:r>
              <a:rPr b="1" lang="en-US" sz="3600"/>
              <a:t>Recalculate the similarity between the data objects and the updated modes.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Step 8: </a:t>
            </a:r>
            <a:r>
              <a:rPr b="1" lang="en-US" sz="3600"/>
              <a:t>Repeat the </a:t>
            </a:r>
            <a:r>
              <a:rPr b="1" lang="en-US" sz="3600">
                <a:solidFill>
                  <a:srgbClr val="7030A0"/>
                </a:solidFill>
              </a:rPr>
              <a:t>step 4</a:t>
            </a:r>
            <a:r>
              <a:rPr b="1" lang="en-US" sz="3600"/>
              <a:t> and </a:t>
            </a:r>
            <a:r>
              <a:rPr b="1" lang="en-US" sz="3600">
                <a:solidFill>
                  <a:srgbClr val="7030A0"/>
                </a:solidFill>
              </a:rPr>
              <a:t>step 5</a:t>
            </a:r>
            <a:r>
              <a:rPr b="1" lang="en-US" sz="3600"/>
              <a:t> until no changes in the cluster ship of data objects. </a:t>
            </a:r>
            <a:r>
              <a:rPr b="1" lang="en-US" sz="3600">
                <a:solidFill>
                  <a:srgbClr val="7030A0"/>
                </a:solidFill>
              </a:rPr>
              <a:t>Output: Clustered data objects</a:t>
            </a:r>
            <a:endParaRPr b="1" sz="3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0" y="185532"/>
            <a:ext cx="10283687" cy="675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K-Modes: Clustering Categorical Data</a:t>
            </a: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569843" y="1285461"/>
            <a:ext cx="10933044" cy="5685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K-Means cannot handle </a:t>
            </a:r>
            <a:r>
              <a:rPr b="1" lang="en-US" sz="3600">
                <a:solidFill>
                  <a:srgbClr val="7030A0"/>
                </a:solidFill>
              </a:rPr>
              <a:t>non-numerical</a:t>
            </a:r>
            <a:r>
              <a:rPr b="1" lang="en-US" sz="3600"/>
              <a:t> (categorical) data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Mapping categorical value to </a:t>
            </a:r>
            <a:r>
              <a:rPr b="1" lang="en-US" sz="3600">
                <a:solidFill>
                  <a:srgbClr val="7030A0"/>
                </a:solidFill>
              </a:rPr>
              <a:t>1/0 </a:t>
            </a:r>
            <a:r>
              <a:rPr b="1" lang="en-US" sz="3600"/>
              <a:t>cannot generate quality clusters for high-dimensional data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K-Modes: An extension to K-Means by replacing means of clusters with modes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Dissimilarity measure between </a:t>
            </a:r>
            <a:r>
              <a:rPr b="1" lang="en-US" sz="3600">
                <a:solidFill>
                  <a:srgbClr val="7030A0"/>
                </a:solidFill>
              </a:rPr>
              <a:t>object X and the center of a cluster 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0" y="185532"/>
            <a:ext cx="10283687" cy="675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K-Modes: Clustering Categorical Data</a:t>
            </a:r>
            <a:endParaRPr/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556591" y="1298713"/>
            <a:ext cx="10999305" cy="56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This dissimilarity measure (distance function) is </a:t>
            </a:r>
            <a:r>
              <a:rPr b="1" lang="en-US" sz="3600">
                <a:solidFill>
                  <a:srgbClr val="7030A0"/>
                </a:solidFill>
              </a:rPr>
              <a:t>frequency-based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Algorithm is still based on iterative object cluster assignment and </a:t>
            </a:r>
            <a:r>
              <a:rPr b="1" lang="en-US" sz="3600">
                <a:solidFill>
                  <a:srgbClr val="7030A0"/>
                </a:solidFill>
              </a:rPr>
              <a:t>centroid update</a:t>
            </a:r>
            <a:r>
              <a:rPr b="1" lang="en-US" sz="3600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Char char="•"/>
            </a:pPr>
            <a:r>
              <a:rPr b="1" lang="en-US" sz="3600">
                <a:solidFill>
                  <a:srgbClr val="7030A0"/>
                </a:solidFill>
              </a:rPr>
              <a:t>A fuzzy K-Modes method </a:t>
            </a:r>
            <a:r>
              <a:rPr b="1" lang="en-US" sz="3600"/>
              <a:t>is proposed to calculate a fuzzy cluster membership value for each object to each cluster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mixture of categorical and numerical data: Using a </a:t>
            </a:r>
            <a:r>
              <a:rPr b="1" lang="en-US" sz="3600">
                <a:solidFill>
                  <a:srgbClr val="7030A0"/>
                </a:solidFill>
              </a:rPr>
              <a:t>K-Prototype method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92765" y="365126"/>
            <a:ext cx="10111409" cy="92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K-Modes Clustering(Introductions):</a:t>
            </a:r>
            <a:b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</a:b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21635" y="1404730"/>
            <a:ext cx="10283688" cy="466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Whenever we talk about </a:t>
            </a:r>
            <a:r>
              <a:rPr b="1" lang="en-US" sz="3600">
                <a:solidFill>
                  <a:srgbClr val="7030A0"/>
                </a:solidFill>
              </a:rPr>
              <a:t>unsupervised learning algorithm</a:t>
            </a:r>
            <a:r>
              <a:rPr b="1" lang="en-US" sz="3600"/>
              <a:t>, the term which pops our mind first is </a:t>
            </a:r>
            <a:r>
              <a:rPr b="1" lang="en-US" sz="3600">
                <a:solidFill>
                  <a:srgbClr val="7030A0"/>
                </a:solidFill>
              </a:rPr>
              <a:t>K-Means Clustering!!!</a:t>
            </a:r>
            <a:r>
              <a:rPr b="1" lang="en-US" sz="3600"/>
              <a:t> However, we often forget that </a:t>
            </a:r>
            <a:r>
              <a:rPr b="1" lang="en-US" sz="3600">
                <a:solidFill>
                  <a:srgbClr val="7030A0"/>
                </a:solidFill>
              </a:rPr>
              <a:t>K-means</a:t>
            </a:r>
            <a:r>
              <a:rPr b="1" lang="en-US" sz="3600"/>
              <a:t> clustering works efficiently only for “</a:t>
            </a:r>
            <a:r>
              <a:rPr b="1" lang="en-US" sz="3600">
                <a:solidFill>
                  <a:srgbClr val="7030A0"/>
                </a:solidFill>
              </a:rPr>
              <a:t>numerical dataset”</a:t>
            </a:r>
            <a:r>
              <a:rPr b="1" lang="en-US" sz="3600"/>
              <a:t>. We don’t get proper results for the “</a:t>
            </a:r>
            <a:r>
              <a:rPr b="1" lang="en-US" sz="3600">
                <a:solidFill>
                  <a:srgbClr val="7030A0"/>
                </a:solidFill>
              </a:rPr>
              <a:t>categorical data” </a:t>
            </a:r>
            <a:r>
              <a:rPr b="1" lang="en-US" sz="3600"/>
              <a:t>because of the improper spatial representation. </a:t>
            </a:r>
            <a:r>
              <a:rPr b="1" lang="en-US" sz="3600">
                <a:solidFill>
                  <a:srgbClr val="7030A0"/>
                </a:solidFill>
              </a:rPr>
              <a:t>K-Means</a:t>
            </a:r>
            <a:r>
              <a:rPr b="1" lang="en-US" sz="3600"/>
              <a:t> Clustering fails to find patterns in the </a:t>
            </a:r>
            <a:r>
              <a:rPr b="1" lang="en-US" sz="3600">
                <a:solidFill>
                  <a:srgbClr val="7030A0"/>
                </a:solidFill>
              </a:rPr>
              <a:t>categorical dataset</a:t>
            </a:r>
            <a:r>
              <a:rPr b="1" lang="en-US" sz="3600"/>
              <a:t>. Hence, comes in picture </a:t>
            </a:r>
            <a:r>
              <a:rPr b="1" lang="en-US" sz="3600" u="sng">
                <a:solidFill>
                  <a:srgbClr val="7030A0"/>
                </a:solidFill>
              </a:rPr>
              <a:t>K-Modes Clustering</a:t>
            </a:r>
            <a:r>
              <a:rPr b="1" lang="en-US" sz="3600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92765" y="365126"/>
            <a:ext cx="10111409" cy="92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K-Modes Clustering(Introductions):</a:t>
            </a:r>
            <a:b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</a:b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48139" y="1656522"/>
            <a:ext cx="10111410" cy="376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K-means clustering can’t handle non-numerical (categorical) data. But we can map categorical value to </a:t>
            </a:r>
            <a:r>
              <a:rPr b="1" lang="en-US" sz="3600">
                <a:solidFill>
                  <a:srgbClr val="7030A0"/>
                </a:solidFill>
              </a:rPr>
              <a:t>1/0</a:t>
            </a:r>
            <a:r>
              <a:rPr b="1" lang="en-US" sz="3600"/>
              <a:t>. However, this mapping can’t generate quality clusters for high-dimensional data. Then people requesting the K-Modes method by replacing the means of the clusters with modes, which is called </a:t>
            </a:r>
            <a:r>
              <a:rPr b="1" lang="en-US" sz="3600">
                <a:solidFill>
                  <a:srgbClr val="7030A0"/>
                </a:solidFill>
              </a:rPr>
              <a:t>k-modes clustering</a:t>
            </a:r>
            <a:r>
              <a:rPr b="1" lang="en-US" sz="3600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92765" y="365126"/>
            <a:ext cx="10111409" cy="92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K-Modes Clustering:</a:t>
            </a:r>
            <a:b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</a:b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1325217" y="1497496"/>
            <a:ext cx="9634332" cy="4956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Most of the real-world datasets are in </a:t>
            </a:r>
            <a:r>
              <a:rPr b="1" lang="en-US" sz="3600">
                <a:solidFill>
                  <a:srgbClr val="7030A0"/>
                </a:solidFill>
              </a:rPr>
              <a:t>categorical form</a:t>
            </a:r>
            <a:r>
              <a:rPr b="1" lang="en-US" sz="3600"/>
              <a:t>. Let’s say, if we are working on analyzing the social media, we have categorical data like </a:t>
            </a:r>
            <a:r>
              <a:rPr b="1" lang="en-US" sz="3600">
                <a:solidFill>
                  <a:srgbClr val="7030A0"/>
                </a:solidFill>
              </a:rPr>
              <a:t>gender (male or female), profession and so on</a:t>
            </a:r>
            <a:r>
              <a:rPr b="1" lang="en-US" sz="3600"/>
              <a:t>. So, deal with all this categorical data or cluster the categorical variables we use </a:t>
            </a:r>
            <a:r>
              <a:rPr b="1" lang="en-US" sz="3600">
                <a:solidFill>
                  <a:srgbClr val="7030A0"/>
                </a:solidFill>
              </a:rPr>
              <a:t>K Modes Clustering.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92765" y="365126"/>
            <a:ext cx="10111409" cy="92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K-Modes Clustering:</a:t>
            </a:r>
            <a:b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</a:b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1258957" y="1643271"/>
            <a:ext cx="9700592" cy="4386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		It is widely used algorithm for grouping the </a:t>
            </a:r>
            <a:r>
              <a:rPr b="1" lang="en-US" sz="3600">
                <a:solidFill>
                  <a:srgbClr val="7030A0"/>
                </a:solidFill>
              </a:rPr>
              <a:t>categorical data </a:t>
            </a:r>
            <a:r>
              <a:rPr b="1" lang="en-US" sz="3600"/>
              <a:t>because it is easy to implement and efficiently handles large amount of data. . It defines clusters based on the number of matching categories between data points. (This contrasts with the more well-known k-means algorithm, which clusters numerical data based on </a:t>
            </a:r>
            <a:r>
              <a:rPr b="1" lang="en-US" sz="3600">
                <a:solidFill>
                  <a:srgbClr val="7030A0"/>
                </a:solidFill>
              </a:rPr>
              <a:t>Euclidean distance.</a:t>
            </a:r>
            <a:r>
              <a:rPr b="1" lang="en-US" sz="3600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92765" y="365126"/>
            <a:ext cx="10111409" cy="92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How is it used???</a:t>
            </a: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1258957" y="1643271"/>
            <a:ext cx="9806608" cy="4386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		The </a:t>
            </a:r>
            <a:r>
              <a:rPr b="1" lang="en-US" sz="3600">
                <a:solidFill>
                  <a:srgbClr val="7030A0"/>
                </a:solidFill>
              </a:rPr>
              <a:t>k-modes clustering algorithm</a:t>
            </a:r>
            <a:r>
              <a:rPr b="1" lang="en-US" sz="3600"/>
              <a:t> is an extension of </a:t>
            </a:r>
            <a:r>
              <a:rPr b="1" lang="en-US" sz="3600">
                <a:solidFill>
                  <a:srgbClr val="7030A0"/>
                </a:solidFill>
              </a:rPr>
              <a:t>k-means clustering algorithm</a:t>
            </a:r>
            <a:r>
              <a:rPr b="1" lang="en-US" sz="3600"/>
              <a:t>. The k-means algorithm is the most widely used Centre based partitional clustering algorithm. </a:t>
            </a:r>
            <a:r>
              <a:rPr b="1" lang="en-US" sz="3600">
                <a:solidFill>
                  <a:srgbClr val="7030A0"/>
                </a:solidFill>
              </a:rPr>
              <a:t>Huang</a:t>
            </a:r>
            <a:r>
              <a:rPr b="1" lang="en-US" sz="3600"/>
              <a:t> extends the k-means clustering algorithm to k-modes clustering algorithm to group the </a:t>
            </a:r>
            <a:r>
              <a:rPr b="1" lang="en-US" sz="3600">
                <a:solidFill>
                  <a:srgbClr val="7030A0"/>
                </a:solidFill>
              </a:rPr>
              <a:t>categorical data</a:t>
            </a:r>
            <a:r>
              <a:rPr b="1" lang="en-US" sz="3600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92765" y="365126"/>
            <a:ext cx="10111409" cy="92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How is it used???</a:t>
            </a: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742122" y="1285462"/>
            <a:ext cx="10721007" cy="4744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The modifications done in the </a:t>
            </a:r>
            <a:r>
              <a:rPr b="1" lang="en-US" sz="4000">
                <a:solidFill>
                  <a:srgbClr val="7030A0"/>
                </a:solidFill>
              </a:rPr>
              <a:t>k-means</a:t>
            </a:r>
            <a:r>
              <a:rPr b="1" lang="en-US" sz="4000"/>
              <a:t> are -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/>
          </a:p>
          <a:p>
            <a:pPr indent="0" lvl="3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(i) </a:t>
            </a:r>
            <a:r>
              <a:rPr b="1" lang="en-US" sz="3600">
                <a:solidFill>
                  <a:srgbClr val="7030A0"/>
                </a:solidFill>
              </a:rPr>
              <a:t>using a simple matching dissimilarity measure for categorical objects,</a:t>
            </a:r>
            <a:endParaRPr/>
          </a:p>
          <a:p>
            <a:pPr indent="0" lvl="3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(ii)   </a:t>
            </a:r>
            <a:r>
              <a:rPr b="1" lang="en-US" sz="3600">
                <a:solidFill>
                  <a:srgbClr val="7030A0"/>
                </a:solidFill>
              </a:rPr>
              <a:t>replacing means of clusters by modes, and</a:t>
            </a:r>
            <a:endParaRPr/>
          </a:p>
          <a:p>
            <a:pPr indent="0" lvl="3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(iii) </a:t>
            </a:r>
            <a:r>
              <a:rPr b="1" lang="en-US" sz="3600">
                <a:solidFill>
                  <a:srgbClr val="7030A0"/>
                </a:solidFill>
              </a:rPr>
              <a:t>using a frequency-based method to update the modes.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132522" y="185530"/>
            <a:ext cx="10071652" cy="1099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How is it used???</a:t>
            </a: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742123" y="1285462"/>
            <a:ext cx="10760764" cy="4744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 u="sng">
                <a:solidFill>
                  <a:srgbClr val="7030A0"/>
                </a:solidFill>
              </a:rPr>
              <a:t>Statistics behind!!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	Let X, x11, x12,…,xnm be the data set consists of n number of objects with m number of attributes.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	The main objective of the k-modes clustering algorithm is to group the data objects X into K-clusters by minimize the cost function Eq.(1) below.</a:t>
            </a:r>
            <a:endParaRPr b="1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2393" r="13995" t="12983"/>
          <a:stretch/>
        </p:blipFill>
        <p:spPr>
          <a:xfrm>
            <a:off x="834886" y="825294"/>
            <a:ext cx="9263270" cy="5406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 txBox="1"/>
          <p:nvPr>
            <p:ph type="title"/>
          </p:nvPr>
        </p:nvSpPr>
        <p:spPr>
          <a:xfrm>
            <a:off x="278296" y="145774"/>
            <a:ext cx="9925878" cy="113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Aharoni"/>
              <a:buNone/>
            </a:pPr>
            <a:r>
              <a:rPr b="1" lang="en-US">
                <a:solidFill>
                  <a:srgbClr val="7030A0"/>
                </a:solidFill>
                <a:latin typeface="Aharoni"/>
                <a:ea typeface="Aharoni"/>
                <a:cs typeface="Aharoni"/>
                <a:sym typeface="Aharoni"/>
              </a:rPr>
              <a:t>How is it used???</a:t>
            </a: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2021-04-06T11:53:07Z</dcterms:created>
  <dc:creator>Chinna Kumar</dc:creator>
</cp:coreProperties>
</file>