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xb00vcM7wsC+NqFly2+0AOhrZ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276764" y="23813"/>
            <a:ext cx="1731996" cy="118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3"/>
          <p:cNvSpPr txBox="1"/>
          <p:nvPr/>
        </p:nvSpPr>
        <p:spPr>
          <a:xfrm flipH="1">
            <a:off x="887102" y="6352190"/>
            <a:ext cx="117780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ML Labs Pvt Ltd || WhatsApp : 91-7338339898 || www.analytics6.com  || bharath@themllabs.com</a:t>
            </a:r>
            <a:endParaRPr b="1" sz="2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==========================================================================================================</a:t>
            </a:r>
            <a:endParaRPr/>
          </a:p>
        </p:txBody>
      </p:sp>
      <p:pic>
        <p:nvPicPr>
          <p:cNvPr descr="Text, logo&#10;&#10;Description automatically generated" id="82" name="Google Shape;82;p1"/>
          <p:cNvPicPr preferRelativeResize="0"/>
          <p:nvPr/>
        </p:nvPicPr>
        <p:blipFill rotWithShape="1">
          <a:blip r:embed="rId3">
            <a:alphaModFix/>
          </a:blip>
          <a:srcRect b="11654" l="4430" r="77763" t="12486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/>
        </p:nvSpPr>
        <p:spPr>
          <a:xfrm>
            <a:off x="1" y="2226363"/>
            <a:ext cx="1219199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Agglomerative   clustering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==========================================================================================================</a:t>
            </a:r>
            <a:endParaRPr/>
          </a:p>
        </p:txBody>
      </p:sp>
      <p:sp>
        <p:nvSpPr>
          <p:cNvPr id="348" name="Google Shape;348;p10"/>
          <p:cNvSpPr txBox="1"/>
          <p:nvPr/>
        </p:nvSpPr>
        <p:spPr>
          <a:xfrm>
            <a:off x="889000" y="2108200"/>
            <a:ext cx="10972800" cy="3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Variance methods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generate clusters to minimize the </a:t>
            </a:r>
            <a:r>
              <a:rPr lang="en-US" sz="3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within-cluster variance.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   Ward's procedure</a:t>
            </a:r>
            <a:r>
              <a:rPr lang="en-US" sz="36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commonly used </a:t>
            </a:r>
            <a:r>
              <a:rPr lang="en-US" sz="3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variance method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For each cluster, the </a:t>
            </a:r>
            <a:r>
              <a:rPr lang="en-US" sz="3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sum of squares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calculated.  The two clusters with the smallest increase in the overall sum of squares within cluster distances are combined. 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0"/>
          <p:cNvSpPr txBox="1"/>
          <p:nvPr>
            <p:ph type="title"/>
          </p:nvPr>
        </p:nvSpPr>
        <p:spPr>
          <a:xfrm>
            <a:off x="889000" y="393819"/>
            <a:ext cx="8686800" cy="1574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haroni"/>
              <a:buNone/>
            </a:pPr>
            <a:r>
              <a:rPr lang="en-US">
                <a:latin typeface="Aharoni"/>
                <a:ea typeface="Aharoni"/>
                <a:cs typeface="Aharoni"/>
                <a:sym typeface="Aharoni"/>
              </a:rPr>
              <a:t>Agglomerative Clustering-Variance Method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==========================================================================================================</a:t>
            </a:r>
            <a:endParaRPr/>
          </a:p>
        </p:txBody>
      </p:sp>
      <p:sp>
        <p:nvSpPr>
          <p:cNvPr id="355" name="Google Shape;355;p11"/>
          <p:cNvSpPr txBox="1"/>
          <p:nvPr/>
        </p:nvSpPr>
        <p:spPr>
          <a:xfrm>
            <a:off x="1079500" y="17526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b="1" lang="en-US" sz="36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centroid methods</a:t>
            </a:r>
            <a:r>
              <a:rPr lang="en-US" sz="36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distance between two clusters is the distance between their centroids.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all the hierarchical methods, </a:t>
            </a:r>
            <a:r>
              <a:rPr b="1" lang="en-US" sz="3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average linkage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3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Ward's methods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been shown to </a:t>
            </a:r>
            <a:r>
              <a:rPr lang="en-US" sz="3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perform better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other procedures. </a:t>
            </a:r>
            <a:endParaRPr/>
          </a:p>
        </p:txBody>
      </p:sp>
      <p:sp>
        <p:nvSpPr>
          <p:cNvPr id="356" name="Google Shape;356;p11"/>
          <p:cNvSpPr txBox="1"/>
          <p:nvPr>
            <p:ph type="title"/>
          </p:nvPr>
        </p:nvSpPr>
        <p:spPr>
          <a:xfrm>
            <a:off x="889000" y="279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haroni"/>
              <a:buNone/>
            </a:pPr>
            <a:r>
              <a:rPr lang="en-US">
                <a:latin typeface="Aharoni"/>
                <a:ea typeface="Aharoni"/>
                <a:cs typeface="Aharoni"/>
                <a:sym typeface="Aharoni"/>
              </a:rPr>
              <a:t>Agglomerative Clustering-Centroid Method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"/>
          <p:cNvSpPr/>
          <p:nvPr/>
        </p:nvSpPr>
        <p:spPr>
          <a:xfrm>
            <a:off x="-139148" y="61837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==========================================================================================================</a:t>
            </a:r>
            <a:endParaRPr/>
          </a:p>
        </p:txBody>
      </p:sp>
      <p:sp>
        <p:nvSpPr>
          <p:cNvPr id="362" name="Google Shape;362;p12"/>
          <p:cNvSpPr txBox="1"/>
          <p:nvPr>
            <p:ph type="title"/>
          </p:nvPr>
        </p:nvSpPr>
        <p:spPr>
          <a:xfrm>
            <a:off x="781327" y="241300"/>
            <a:ext cx="9693276" cy="1255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haroni"/>
              <a:buNone/>
            </a:pPr>
            <a:r>
              <a:rPr lang="en-US">
                <a:latin typeface="Aharoni"/>
                <a:ea typeface="Aharoni"/>
                <a:cs typeface="Aharoni"/>
                <a:sym typeface="Aharoni"/>
              </a:rPr>
              <a:t>Agglomerative Clustering-Variance and Centroid Methods	</a:t>
            </a:r>
            <a:endParaRPr/>
          </a:p>
        </p:txBody>
      </p:sp>
      <p:grpSp>
        <p:nvGrpSpPr>
          <p:cNvPr id="363" name="Google Shape;363;p12"/>
          <p:cNvGrpSpPr/>
          <p:nvPr/>
        </p:nvGrpSpPr>
        <p:grpSpPr>
          <a:xfrm>
            <a:off x="1670326" y="1943100"/>
            <a:ext cx="5854700" cy="4025900"/>
            <a:chOff x="1067" y="672"/>
            <a:chExt cx="4273" cy="3425"/>
          </a:xfrm>
        </p:grpSpPr>
        <p:sp>
          <p:nvSpPr>
            <p:cNvPr id="364" name="Google Shape;364;p12"/>
            <p:cNvSpPr/>
            <p:nvPr/>
          </p:nvSpPr>
          <p:spPr>
            <a:xfrm>
              <a:off x="2160" y="672"/>
              <a:ext cx="2020" cy="3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Ward’s Procedure</a:t>
              </a:r>
              <a:endParaRPr/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1067" y="960"/>
              <a:ext cx="1753" cy="1452"/>
            </a:xfrm>
            <a:custGeom>
              <a:rect b="b" l="l" r="r" t="t"/>
              <a:pathLst>
                <a:path extrusionOk="0" h="1452" w="1753">
                  <a:moveTo>
                    <a:pt x="505" y="43"/>
                  </a:moveTo>
                  <a:lnTo>
                    <a:pt x="1039" y="0"/>
                  </a:lnTo>
                  <a:lnTo>
                    <a:pt x="1471" y="85"/>
                  </a:lnTo>
                  <a:lnTo>
                    <a:pt x="1737" y="437"/>
                  </a:lnTo>
                  <a:lnTo>
                    <a:pt x="1752" y="564"/>
                  </a:lnTo>
                  <a:lnTo>
                    <a:pt x="1634" y="1042"/>
                  </a:lnTo>
                  <a:lnTo>
                    <a:pt x="1440" y="1324"/>
                  </a:lnTo>
                  <a:lnTo>
                    <a:pt x="981" y="1451"/>
                  </a:lnTo>
                  <a:lnTo>
                    <a:pt x="564" y="1437"/>
                  </a:lnTo>
                  <a:lnTo>
                    <a:pt x="386" y="1324"/>
                  </a:lnTo>
                  <a:lnTo>
                    <a:pt x="147" y="901"/>
                  </a:lnTo>
                  <a:lnTo>
                    <a:pt x="0" y="760"/>
                  </a:lnTo>
                  <a:lnTo>
                    <a:pt x="74" y="592"/>
                  </a:lnTo>
                  <a:lnTo>
                    <a:pt x="132" y="564"/>
                  </a:lnTo>
                  <a:lnTo>
                    <a:pt x="222" y="409"/>
                  </a:lnTo>
                  <a:lnTo>
                    <a:pt x="296" y="240"/>
                  </a:lnTo>
                  <a:lnTo>
                    <a:pt x="505" y="43"/>
                  </a:lnTo>
                </a:path>
              </a:pathLst>
            </a:custGeom>
            <a:solidFill>
              <a:srgbClr val="CCEC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1462" y="1251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2459" y="1776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3587" y="960"/>
              <a:ext cx="1753" cy="1452"/>
            </a:xfrm>
            <a:custGeom>
              <a:rect b="b" l="l" r="r" t="t"/>
              <a:pathLst>
                <a:path extrusionOk="0" h="1452" w="1753">
                  <a:moveTo>
                    <a:pt x="1247" y="43"/>
                  </a:moveTo>
                  <a:lnTo>
                    <a:pt x="713" y="0"/>
                  </a:lnTo>
                  <a:lnTo>
                    <a:pt x="281" y="85"/>
                  </a:lnTo>
                  <a:lnTo>
                    <a:pt x="15" y="437"/>
                  </a:lnTo>
                  <a:lnTo>
                    <a:pt x="0" y="564"/>
                  </a:lnTo>
                  <a:lnTo>
                    <a:pt x="118" y="1042"/>
                  </a:lnTo>
                  <a:lnTo>
                    <a:pt x="312" y="1324"/>
                  </a:lnTo>
                  <a:lnTo>
                    <a:pt x="771" y="1451"/>
                  </a:lnTo>
                  <a:lnTo>
                    <a:pt x="1188" y="1437"/>
                  </a:lnTo>
                  <a:lnTo>
                    <a:pt x="1366" y="1324"/>
                  </a:lnTo>
                  <a:lnTo>
                    <a:pt x="1605" y="901"/>
                  </a:lnTo>
                  <a:lnTo>
                    <a:pt x="1752" y="760"/>
                  </a:lnTo>
                  <a:lnTo>
                    <a:pt x="1678" y="592"/>
                  </a:lnTo>
                  <a:lnTo>
                    <a:pt x="1620" y="564"/>
                  </a:lnTo>
                  <a:lnTo>
                    <a:pt x="1530" y="409"/>
                  </a:lnTo>
                  <a:lnTo>
                    <a:pt x="1456" y="240"/>
                  </a:lnTo>
                  <a:lnTo>
                    <a:pt x="1247" y="43"/>
                  </a:lnTo>
                </a:path>
              </a:pathLst>
            </a:custGeom>
            <a:solidFill>
              <a:srgbClr val="CCEC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2240" y="1175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2150" y="2155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2"/>
            <p:cNvSpPr/>
            <p:nvPr/>
          </p:nvSpPr>
          <p:spPr>
            <a:xfrm>
              <a:off x="1560" y="2056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2"/>
            <p:cNvSpPr/>
            <p:nvPr/>
          </p:nvSpPr>
          <p:spPr>
            <a:xfrm>
              <a:off x="1286" y="1683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1918" y="1599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4" name="Google Shape;374;p12"/>
            <p:cNvCxnSpPr/>
            <p:nvPr/>
          </p:nvCxnSpPr>
          <p:spPr>
            <a:xfrm>
              <a:off x="1595" y="1344"/>
              <a:ext cx="336" cy="288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12"/>
            <p:cNvCxnSpPr/>
            <p:nvPr/>
          </p:nvCxnSpPr>
          <p:spPr>
            <a:xfrm flipH="1">
              <a:off x="2027" y="1296"/>
              <a:ext cx="240" cy="288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12"/>
            <p:cNvCxnSpPr/>
            <p:nvPr/>
          </p:nvCxnSpPr>
          <p:spPr>
            <a:xfrm>
              <a:off x="2027" y="1680"/>
              <a:ext cx="480" cy="144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12"/>
            <p:cNvCxnSpPr/>
            <p:nvPr/>
          </p:nvCxnSpPr>
          <p:spPr>
            <a:xfrm>
              <a:off x="2027" y="1728"/>
              <a:ext cx="144" cy="432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12"/>
            <p:cNvCxnSpPr/>
            <p:nvPr/>
          </p:nvCxnSpPr>
          <p:spPr>
            <a:xfrm flipH="1">
              <a:off x="1691" y="1728"/>
              <a:ext cx="240" cy="336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12"/>
            <p:cNvCxnSpPr/>
            <p:nvPr/>
          </p:nvCxnSpPr>
          <p:spPr>
            <a:xfrm flipH="1">
              <a:off x="1403" y="1680"/>
              <a:ext cx="528" cy="48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0" name="Google Shape;380;p12"/>
            <p:cNvSpPr/>
            <p:nvPr/>
          </p:nvSpPr>
          <p:spPr>
            <a:xfrm rot="-3960000">
              <a:off x="3823" y="1859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 rot="-3960000">
              <a:off x="4766" y="1102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 rot="-3960000">
              <a:off x="4070" y="1116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 rot="-3960000">
              <a:off x="4928" y="1597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 rot="-3960000">
              <a:off x="4599" y="2095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 rot="-3960000">
              <a:off x="4145" y="2194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 rot="-3960000">
              <a:off x="4325" y="1583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7" name="Google Shape;387;p12"/>
            <p:cNvCxnSpPr/>
            <p:nvPr/>
          </p:nvCxnSpPr>
          <p:spPr>
            <a:xfrm flipH="1" rot="10800000">
              <a:off x="3947" y="1680"/>
              <a:ext cx="384" cy="192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12"/>
            <p:cNvCxnSpPr/>
            <p:nvPr/>
          </p:nvCxnSpPr>
          <p:spPr>
            <a:xfrm>
              <a:off x="4187" y="1248"/>
              <a:ext cx="144" cy="336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12"/>
            <p:cNvCxnSpPr/>
            <p:nvPr/>
          </p:nvCxnSpPr>
          <p:spPr>
            <a:xfrm flipH="1" rot="10800000">
              <a:off x="4427" y="1248"/>
              <a:ext cx="336" cy="336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12"/>
            <p:cNvCxnSpPr/>
            <p:nvPr/>
          </p:nvCxnSpPr>
          <p:spPr>
            <a:xfrm>
              <a:off x="4475" y="1632"/>
              <a:ext cx="480" cy="48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12"/>
            <p:cNvCxnSpPr/>
            <p:nvPr/>
          </p:nvCxnSpPr>
          <p:spPr>
            <a:xfrm>
              <a:off x="4427" y="1728"/>
              <a:ext cx="192" cy="384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12"/>
            <p:cNvCxnSpPr/>
            <p:nvPr/>
          </p:nvCxnSpPr>
          <p:spPr>
            <a:xfrm flipH="1">
              <a:off x="4235" y="1728"/>
              <a:ext cx="144" cy="480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3" name="Google Shape;393;p12"/>
            <p:cNvSpPr/>
            <p:nvPr/>
          </p:nvSpPr>
          <p:spPr>
            <a:xfrm>
              <a:off x="2304" y="2352"/>
              <a:ext cx="1875" cy="3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Centroid Method</a:t>
              </a:r>
              <a:endParaRPr/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1091" y="2645"/>
              <a:ext cx="1753" cy="1452"/>
            </a:xfrm>
            <a:custGeom>
              <a:rect b="b" l="l" r="r" t="t"/>
              <a:pathLst>
                <a:path extrusionOk="0" h="1452" w="1753">
                  <a:moveTo>
                    <a:pt x="505" y="43"/>
                  </a:moveTo>
                  <a:lnTo>
                    <a:pt x="1039" y="0"/>
                  </a:lnTo>
                  <a:lnTo>
                    <a:pt x="1471" y="85"/>
                  </a:lnTo>
                  <a:lnTo>
                    <a:pt x="1737" y="437"/>
                  </a:lnTo>
                  <a:lnTo>
                    <a:pt x="1752" y="564"/>
                  </a:lnTo>
                  <a:lnTo>
                    <a:pt x="1634" y="1042"/>
                  </a:lnTo>
                  <a:lnTo>
                    <a:pt x="1440" y="1324"/>
                  </a:lnTo>
                  <a:lnTo>
                    <a:pt x="981" y="1451"/>
                  </a:lnTo>
                  <a:lnTo>
                    <a:pt x="564" y="1437"/>
                  </a:lnTo>
                  <a:lnTo>
                    <a:pt x="386" y="1324"/>
                  </a:lnTo>
                  <a:lnTo>
                    <a:pt x="147" y="901"/>
                  </a:lnTo>
                  <a:lnTo>
                    <a:pt x="0" y="760"/>
                  </a:lnTo>
                  <a:lnTo>
                    <a:pt x="74" y="592"/>
                  </a:lnTo>
                  <a:lnTo>
                    <a:pt x="132" y="564"/>
                  </a:lnTo>
                  <a:lnTo>
                    <a:pt x="222" y="409"/>
                  </a:lnTo>
                  <a:lnTo>
                    <a:pt x="296" y="240"/>
                  </a:lnTo>
                  <a:lnTo>
                    <a:pt x="505" y="43"/>
                  </a:lnTo>
                </a:path>
              </a:pathLst>
            </a:custGeom>
            <a:solidFill>
              <a:srgbClr val="CCEC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1462" y="2931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2536" y="3485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2"/>
            <p:cNvSpPr/>
            <p:nvPr/>
          </p:nvSpPr>
          <p:spPr>
            <a:xfrm>
              <a:off x="3587" y="2640"/>
              <a:ext cx="1753" cy="1452"/>
            </a:xfrm>
            <a:custGeom>
              <a:rect b="b" l="l" r="r" t="t"/>
              <a:pathLst>
                <a:path extrusionOk="0" h="1452" w="1753">
                  <a:moveTo>
                    <a:pt x="1247" y="43"/>
                  </a:moveTo>
                  <a:lnTo>
                    <a:pt x="713" y="0"/>
                  </a:lnTo>
                  <a:lnTo>
                    <a:pt x="281" y="85"/>
                  </a:lnTo>
                  <a:lnTo>
                    <a:pt x="15" y="437"/>
                  </a:lnTo>
                  <a:lnTo>
                    <a:pt x="0" y="564"/>
                  </a:lnTo>
                  <a:lnTo>
                    <a:pt x="118" y="1042"/>
                  </a:lnTo>
                  <a:lnTo>
                    <a:pt x="312" y="1324"/>
                  </a:lnTo>
                  <a:lnTo>
                    <a:pt x="771" y="1451"/>
                  </a:lnTo>
                  <a:lnTo>
                    <a:pt x="1188" y="1437"/>
                  </a:lnTo>
                  <a:lnTo>
                    <a:pt x="1366" y="1324"/>
                  </a:lnTo>
                  <a:lnTo>
                    <a:pt x="1605" y="901"/>
                  </a:lnTo>
                  <a:lnTo>
                    <a:pt x="1752" y="760"/>
                  </a:lnTo>
                  <a:lnTo>
                    <a:pt x="1678" y="592"/>
                  </a:lnTo>
                  <a:lnTo>
                    <a:pt x="1620" y="564"/>
                  </a:lnTo>
                  <a:lnTo>
                    <a:pt x="1530" y="409"/>
                  </a:lnTo>
                  <a:lnTo>
                    <a:pt x="1456" y="240"/>
                  </a:lnTo>
                  <a:lnTo>
                    <a:pt x="1247" y="43"/>
                  </a:lnTo>
                </a:path>
              </a:pathLst>
            </a:custGeom>
            <a:solidFill>
              <a:srgbClr val="CCEC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2"/>
            <p:cNvSpPr/>
            <p:nvPr/>
          </p:nvSpPr>
          <p:spPr>
            <a:xfrm>
              <a:off x="2240" y="2855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2"/>
            <p:cNvSpPr/>
            <p:nvPr/>
          </p:nvSpPr>
          <p:spPr>
            <a:xfrm>
              <a:off x="2150" y="3835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2"/>
            <p:cNvSpPr/>
            <p:nvPr/>
          </p:nvSpPr>
          <p:spPr>
            <a:xfrm>
              <a:off x="1560" y="3736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2"/>
            <p:cNvSpPr/>
            <p:nvPr/>
          </p:nvSpPr>
          <p:spPr>
            <a:xfrm>
              <a:off x="1286" y="3363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2"/>
            <p:cNvSpPr/>
            <p:nvPr/>
          </p:nvSpPr>
          <p:spPr>
            <a:xfrm>
              <a:off x="1918" y="3270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2"/>
            <p:cNvSpPr/>
            <p:nvPr/>
          </p:nvSpPr>
          <p:spPr>
            <a:xfrm rot="-3960000">
              <a:off x="3823" y="3539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2"/>
            <p:cNvSpPr/>
            <p:nvPr/>
          </p:nvSpPr>
          <p:spPr>
            <a:xfrm rot="-3960000">
              <a:off x="4730" y="2809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2"/>
            <p:cNvSpPr/>
            <p:nvPr/>
          </p:nvSpPr>
          <p:spPr>
            <a:xfrm rot="-3960000">
              <a:off x="4070" y="2796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 rot="-3960000">
              <a:off x="4928" y="3277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2"/>
            <p:cNvSpPr/>
            <p:nvPr/>
          </p:nvSpPr>
          <p:spPr>
            <a:xfrm rot="-3960000">
              <a:off x="4599" y="3775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2"/>
            <p:cNvSpPr/>
            <p:nvPr/>
          </p:nvSpPr>
          <p:spPr>
            <a:xfrm rot="-3960000">
              <a:off x="4145" y="3874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2"/>
            <p:cNvSpPr/>
            <p:nvPr/>
          </p:nvSpPr>
          <p:spPr>
            <a:xfrm rot="-3960000">
              <a:off x="4325" y="3263"/>
              <a:ext cx="135" cy="13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0" name="Google Shape;410;p12"/>
            <p:cNvCxnSpPr/>
            <p:nvPr/>
          </p:nvCxnSpPr>
          <p:spPr>
            <a:xfrm>
              <a:off x="2027" y="3324"/>
              <a:ext cx="2304" cy="0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-601274" y="250785"/>
            <a:ext cx="10659674" cy="772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haroni"/>
              <a:buNone/>
            </a:pPr>
            <a:r>
              <a:rPr lang="en-US" sz="4400">
                <a:latin typeface="Aharoni"/>
                <a:ea typeface="Aharoni"/>
                <a:cs typeface="Aharoni"/>
                <a:sym typeface="Aharoni"/>
              </a:rPr>
              <a:t>        What is Agglomerative Clustering?</a:t>
            </a:r>
            <a:br>
              <a:rPr lang="en-US" sz="4400">
                <a:latin typeface="Aharoni"/>
                <a:ea typeface="Aharoni"/>
                <a:cs typeface="Aharoni"/>
                <a:sym typeface="Aharoni"/>
              </a:rPr>
            </a:br>
            <a:endParaRPr>
              <a:solidFill>
                <a:srgbClr val="7030A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89" name="Google Shape;89;p2"/>
          <p:cNvSpPr txBox="1"/>
          <p:nvPr>
            <p:ph idx="1" type="body"/>
          </p:nvPr>
        </p:nvSpPr>
        <p:spPr>
          <a:xfrm>
            <a:off x="422413" y="1781954"/>
            <a:ext cx="11333921" cy="3831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600"/>
              <a:buChar char="•"/>
            </a:pPr>
            <a:r>
              <a:rPr b="0" i="0" lang="en-US" sz="3600">
                <a:solidFill>
                  <a:srgbClr val="202124"/>
                </a:solidFill>
              </a:rPr>
              <a:t>The </a:t>
            </a:r>
            <a:r>
              <a:rPr b="1" i="0" lang="en-US" sz="3600">
                <a:solidFill>
                  <a:srgbClr val="202124"/>
                </a:solidFill>
              </a:rPr>
              <a:t>agglomerative clustering</a:t>
            </a:r>
            <a:r>
              <a:rPr b="0" i="0" lang="en-US" sz="3600">
                <a:solidFill>
                  <a:srgbClr val="202124"/>
                </a:solidFill>
              </a:rPr>
              <a:t> is the most common type of </a:t>
            </a:r>
            <a:r>
              <a:rPr b="1" i="0" lang="en-US" sz="3600">
                <a:solidFill>
                  <a:srgbClr val="7030A0"/>
                </a:solidFill>
              </a:rPr>
              <a:t>hierarchical clustering</a:t>
            </a:r>
            <a:r>
              <a:rPr b="0" i="0" lang="en-US" sz="3600">
                <a:solidFill>
                  <a:srgbClr val="7030A0"/>
                </a:solidFill>
              </a:rPr>
              <a:t> </a:t>
            </a:r>
            <a:r>
              <a:rPr b="0" i="0" lang="en-US" sz="3600">
                <a:solidFill>
                  <a:srgbClr val="202124"/>
                </a:solidFill>
              </a:rPr>
              <a:t>used to group objects in clusters based on their </a:t>
            </a:r>
            <a:r>
              <a:rPr b="1" i="0" lang="en-US" sz="3600">
                <a:solidFill>
                  <a:srgbClr val="7030A0"/>
                </a:solidFill>
              </a:rPr>
              <a:t>similarity</a:t>
            </a:r>
            <a:r>
              <a:rPr b="0" i="0" lang="en-US" sz="3600">
                <a:solidFill>
                  <a:srgbClr val="202124"/>
                </a:solidFill>
              </a:rPr>
              <a:t>. </a:t>
            </a:r>
            <a:endParaRPr sz="3600">
              <a:solidFill>
                <a:srgbClr val="20212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3600"/>
              <a:buChar char="•"/>
            </a:pPr>
            <a:r>
              <a:rPr b="0" i="0" lang="en-US" sz="3600">
                <a:solidFill>
                  <a:srgbClr val="202124"/>
                </a:solidFill>
              </a:rPr>
              <a:t>It's also known as AGNES (</a:t>
            </a:r>
            <a:r>
              <a:rPr b="1" i="0" lang="en-US" sz="3600">
                <a:solidFill>
                  <a:srgbClr val="202124"/>
                </a:solidFill>
              </a:rPr>
              <a:t>Agglomerative</a:t>
            </a:r>
            <a:r>
              <a:rPr b="0" i="0" lang="en-US" sz="3600">
                <a:solidFill>
                  <a:srgbClr val="202124"/>
                </a:solidFill>
              </a:rPr>
              <a:t> Nesting). </a:t>
            </a:r>
            <a:endParaRPr sz="3600">
              <a:solidFill>
                <a:srgbClr val="20212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3600"/>
              <a:buChar char="•"/>
            </a:pPr>
            <a:r>
              <a:rPr b="0" i="0" lang="en-US" sz="3600">
                <a:solidFill>
                  <a:srgbClr val="202124"/>
                </a:solidFill>
              </a:rPr>
              <a:t>Pairs of clusters are </a:t>
            </a:r>
            <a:r>
              <a:rPr b="0" i="0" lang="en-US" sz="3600">
                <a:solidFill>
                  <a:srgbClr val="7030A0"/>
                </a:solidFill>
              </a:rPr>
              <a:t>successively merged </a:t>
            </a:r>
            <a:r>
              <a:rPr b="0" i="0" lang="en-US" sz="3600">
                <a:solidFill>
                  <a:srgbClr val="202124"/>
                </a:solidFill>
              </a:rPr>
              <a:t>until all clusters have been merged into </a:t>
            </a:r>
            <a:r>
              <a:rPr b="0" i="0" lang="en-US" sz="3600">
                <a:solidFill>
                  <a:srgbClr val="7030A0"/>
                </a:solidFill>
              </a:rPr>
              <a:t>one big </a:t>
            </a:r>
            <a:r>
              <a:rPr b="1" i="0" lang="en-US" sz="3600">
                <a:solidFill>
                  <a:srgbClr val="7030A0"/>
                </a:solidFill>
              </a:rPr>
              <a:t>cluster</a:t>
            </a:r>
            <a:r>
              <a:rPr b="0" i="0" lang="en-US" sz="3600">
                <a:solidFill>
                  <a:srgbClr val="7030A0"/>
                </a:solidFill>
              </a:rPr>
              <a:t> </a:t>
            </a:r>
            <a:r>
              <a:rPr b="0" i="0" lang="en-US" sz="3600">
                <a:solidFill>
                  <a:srgbClr val="202124"/>
                </a:solidFill>
              </a:rPr>
              <a:t>containing all objects.</a:t>
            </a:r>
            <a:endParaRPr sz="36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/>
          </a:p>
        </p:txBody>
      </p:sp>
      <p:sp>
        <p:nvSpPr>
          <p:cNvPr id="90" name="Google Shape;90;p2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==========================================================================================================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535983" y="149178"/>
            <a:ext cx="105792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haroni"/>
              <a:buNone/>
            </a:pPr>
            <a:r>
              <a:rPr lang="en-US" sz="4400">
                <a:latin typeface="Aharoni"/>
                <a:ea typeface="Aharoni"/>
                <a:cs typeface="Aharoni"/>
                <a:sym typeface="Aharoni"/>
              </a:rPr>
              <a:t>Classification of Clustering Procedures</a:t>
            </a:r>
            <a:endParaRPr>
              <a:solidFill>
                <a:srgbClr val="7030A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==========================================================================================================</a:t>
            </a:r>
            <a:endParaRPr/>
          </a:p>
        </p:txBody>
      </p:sp>
      <p:cxnSp>
        <p:nvCxnSpPr>
          <p:cNvPr id="97" name="Google Shape;97;p3"/>
          <p:cNvCxnSpPr/>
          <p:nvPr/>
        </p:nvCxnSpPr>
        <p:spPr>
          <a:xfrm>
            <a:off x="6835775" y="1304875"/>
            <a:ext cx="1588" cy="382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3"/>
          <p:cNvSpPr/>
          <p:nvPr/>
        </p:nvSpPr>
        <p:spPr>
          <a:xfrm>
            <a:off x="7683501" y="1681111"/>
            <a:ext cx="73025" cy="463550"/>
          </a:xfrm>
          <a:custGeom>
            <a:rect b="b" l="l" r="r" t="t"/>
            <a:pathLst>
              <a:path extrusionOk="0" h="1376" w="200">
                <a:moveTo>
                  <a:pt x="116" y="16"/>
                </a:moveTo>
                <a:lnTo>
                  <a:pt x="116" y="1210"/>
                </a:lnTo>
                <a:cubicBezTo>
                  <a:pt x="116" y="1219"/>
                  <a:pt x="109" y="1226"/>
                  <a:pt x="100" y="1226"/>
                </a:cubicBezTo>
                <a:cubicBezTo>
                  <a:pt x="91" y="1226"/>
                  <a:pt x="83" y="1219"/>
                  <a:pt x="83" y="1210"/>
                </a:cubicBezTo>
                <a:lnTo>
                  <a:pt x="83" y="16"/>
                </a:lnTo>
                <a:cubicBezTo>
                  <a:pt x="83" y="7"/>
                  <a:pt x="91" y="0"/>
                  <a:pt x="100" y="0"/>
                </a:cubicBezTo>
                <a:cubicBezTo>
                  <a:pt x="109" y="0"/>
                  <a:pt x="116" y="7"/>
                  <a:pt x="116" y="16"/>
                </a:cubicBezTo>
                <a:close/>
                <a:moveTo>
                  <a:pt x="200" y="1176"/>
                </a:moveTo>
                <a:lnTo>
                  <a:pt x="100" y="1376"/>
                </a:lnTo>
                <a:lnTo>
                  <a:pt x="0" y="1176"/>
                </a:lnTo>
                <a:lnTo>
                  <a:pt x="200" y="1176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4608514" y="1681111"/>
            <a:ext cx="73025" cy="463550"/>
          </a:xfrm>
          <a:custGeom>
            <a:rect b="b" l="l" r="r" t="t"/>
            <a:pathLst>
              <a:path extrusionOk="0" h="5506" w="800">
                <a:moveTo>
                  <a:pt x="466" y="66"/>
                </a:moveTo>
                <a:lnTo>
                  <a:pt x="466" y="4840"/>
                </a:lnTo>
                <a:cubicBezTo>
                  <a:pt x="466" y="4877"/>
                  <a:pt x="437" y="4906"/>
                  <a:pt x="400" y="4906"/>
                </a:cubicBezTo>
                <a:cubicBezTo>
                  <a:pt x="363" y="4906"/>
                  <a:pt x="333" y="4877"/>
                  <a:pt x="333" y="4840"/>
                </a:cubicBezTo>
                <a:lnTo>
                  <a:pt x="333" y="66"/>
                </a:lnTo>
                <a:cubicBezTo>
                  <a:pt x="333" y="30"/>
                  <a:pt x="363" y="0"/>
                  <a:pt x="400" y="0"/>
                </a:cubicBezTo>
                <a:cubicBezTo>
                  <a:pt x="437" y="0"/>
                  <a:pt x="466" y="30"/>
                  <a:pt x="466" y="66"/>
                </a:cubicBezTo>
                <a:close/>
                <a:moveTo>
                  <a:pt x="800" y="4706"/>
                </a:moveTo>
                <a:lnTo>
                  <a:pt x="400" y="5506"/>
                </a:lnTo>
                <a:lnTo>
                  <a:pt x="0" y="4706"/>
                </a:lnTo>
                <a:lnTo>
                  <a:pt x="800" y="4706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6921500" y="2144662"/>
            <a:ext cx="1676400" cy="5064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7811832" y="2190700"/>
            <a:ext cx="528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7034434" y="2239911"/>
            <a:ext cx="14775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Nonhierarchical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8283319" y="2351036"/>
            <a:ext cx="529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4040188" y="2149424"/>
            <a:ext cx="1281112" cy="5064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774944" y="2197050"/>
            <a:ext cx="529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4135862" y="2239911"/>
            <a:ext cx="11072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Hierarchical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5135307" y="2355800"/>
            <a:ext cx="528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08" name="Google Shape;108;p3"/>
          <p:cNvCxnSpPr/>
          <p:nvPr/>
        </p:nvCxnSpPr>
        <p:spPr>
          <a:xfrm>
            <a:off x="4583113" y="2652662"/>
            <a:ext cx="4762" cy="1571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3"/>
          <p:cNvSpPr/>
          <p:nvPr/>
        </p:nvSpPr>
        <p:spPr>
          <a:xfrm>
            <a:off x="2501900" y="3013024"/>
            <a:ext cx="1600200" cy="3032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2606786" y="3001911"/>
            <a:ext cx="13888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Agglomerative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4058982" y="3063825"/>
            <a:ext cx="528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12" name="Google Shape;112;p3"/>
          <p:cNvCxnSpPr/>
          <p:nvPr/>
        </p:nvCxnSpPr>
        <p:spPr>
          <a:xfrm>
            <a:off x="3382963" y="2811411"/>
            <a:ext cx="252095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3"/>
          <p:cNvSpPr/>
          <p:nvPr/>
        </p:nvSpPr>
        <p:spPr>
          <a:xfrm>
            <a:off x="5867401" y="2805062"/>
            <a:ext cx="73025" cy="207963"/>
          </a:xfrm>
          <a:custGeom>
            <a:rect b="b" l="l" r="r" t="t"/>
            <a:pathLst>
              <a:path extrusionOk="0" h="1233" w="400">
                <a:moveTo>
                  <a:pt x="234" y="33"/>
                </a:moveTo>
                <a:lnTo>
                  <a:pt x="234" y="900"/>
                </a:lnTo>
                <a:cubicBezTo>
                  <a:pt x="234" y="919"/>
                  <a:pt x="219" y="933"/>
                  <a:pt x="200" y="933"/>
                </a:cubicBezTo>
                <a:cubicBezTo>
                  <a:pt x="182" y="933"/>
                  <a:pt x="167" y="919"/>
                  <a:pt x="167" y="900"/>
                </a:cubicBezTo>
                <a:lnTo>
                  <a:pt x="167" y="33"/>
                </a:lnTo>
                <a:cubicBezTo>
                  <a:pt x="167" y="15"/>
                  <a:pt x="182" y="0"/>
                  <a:pt x="200" y="0"/>
                </a:cubicBezTo>
                <a:cubicBezTo>
                  <a:pt x="219" y="0"/>
                  <a:pt x="234" y="15"/>
                  <a:pt x="234" y="33"/>
                </a:cubicBezTo>
                <a:close/>
                <a:moveTo>
                  <a:pt x="400" y="833"/>
                </a:moveTo>
                <a:lnTo>
                  <a:pt x="200" y="1233"/>
                </a:lnTo>
                <a:lnTo>
                  <a:pt x="0" y="833"/>
                </a:lnTo>
                <a:lnTo>
                  <a:pt x="400" y="833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346451" y="2805062"/>
            <a:ext cx="73025" cy="207963"/>
          </a:xfrm>
          <a:custGeom>
            <a:rect b="b" l="l" r="r" t="t"/>
            <a:pathLst>
              <a:path extrusionOk="0" h="2466" w="800">
                <a:moveTo>
                  <a:pt x="467" y="66"/>
                </a:moveTo>
                <a:lnTo>
                  <a:pt x="467" y="1800"/>
                </a:lnTo>
                <a:cubicBezTo>
                  <a:pt x="467" y="1837"/>
                  <a:pt x="437" y="1866"/>
                  <a:pt x="400" y="1866"/>
                </a:cubicBezTo>
                <a:cubicBezTo>
                  <a:pt x="364" y="1866"/>
                  <a:pt x="334" y="1837"/>
                  <a:pt x="334" y="1800"/>
                </a:cubicBezTo>
                <a:lnTo>
                  <a:pt x="334" y="66"/>
                </a:lnTo>
                <a:cubicBezTo>
                  <a:pt x="334" y="30"/>
                  <a:pt x="364" y="0"/>
                  <a:pt x="400" y="0"/>
                </a:cubicBezTo>
                <a:cubicBezTo>
                  <a:pt x="437" y="0"/>
                  <a:pt x="467" y="30"/>
                  <a:pt x="467" y="66"/>
                </a:cubicBezTo>
                <a:close/>
                <a:moveTo>
                  <a:pt x="800" y="1666"/>
                </a:moveTo>
                <a:lnTo>
                  <a:pt x="400" y="2466"/>
                </a:lnTo>
                <a:lnTo>
                  <a:pt x="0" y="1666"/>
                </a:lnTo>
                <a:lnTo>
                  <a:pt x="800" y="1666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321300" y="3013024"/>
            <a:ext cx="1314450" cy="3032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5649959" y="3001911"/>
            <a:ext cx="7126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Divisive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6060819" y="3063825"/>
            <a:ext cx="529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18" name="Google Shape;118;p3"/>
          <p:cNvCxnSpPr/>
          <p:nvPr/>
        </p:nvCxnSpPr>
        <p:spPr>
          <a:xfrm>
            <a:off x="8054975" y="2687587"/>
            <a:ext cx="1588" cy="1146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3"/>
          <p:cNvCxnSpPr/>
          <p:nvPr/>
        </p:nvCxnSpPr>
        <p:spPr>
          <a:xfrm>
            <a:off x="6561139" y="3822650"/>
            <a:ext cx="296068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3"/>
          <p:cNvSpPr/>
          <p:nvPr/>
        </p:nvSpPr>
        <p:spPr>
          <a:xfrm>
            <a:off x="9485314" y="3816299"/>
            <a:ext cx="73025" cy="207962"/>
          </a:xfrm>
          <a:custGeom>
            <a:rect b="b" l="l" r="r" t="t"/>
            <a:pathLst>
              <a:path extrusionOk="0" h="616" w="200">
                <a:moveTo>
                  <a:pt x="117" y="16"/>
                </a:moveTo>
                <a:lnTo>
                  <a:pt x="117" y="450"/>
                </a:lnTo>
                <a:cubicBezTo>
                  <a:pt x="117" y="459"/>
                  <a:pt x="110" y="466"/>
                  <a:pt x="100" y="466"/>
                </a:cubicBezTo>
                <a:cubicBezTo>
                  <a:pt x="91" y="466"/>
                  <a:pt x="84" y="459"/>
                  <a:pt x="84" y="450"/>
                </a:cubicBezTo>
                <a:lnTo>
                  <a:pt x="84" y="16"/>
                </a:lnTo>
                <a:cubicBezTo>
                  <a:pt x="84" y="7"/>
                  <a:pt x="91" y="0"/>
                  <a:pt x="100" y="0"/>
                </a:cubicBezTo>
                <a:cubicBezTo>
                  <a:pt x="110" y="0"/>
                  <a:pt x="117" y="7"/>
                  <a:pt x="117" y="16"/>
                </a:cubicBezTo>
                <a:close/>
                <a:moveTo>
                  <a:pt x="200" y="416"/>
                </a:moveTo>
                <a:lnTo>
                  <a:pt x="100" y="616"/>
                </a:lnTo>
                <a:lnTo>
                  <a:pt x="0" y="416"/>
                </a:lnTo>
                <a:lnTo>
                  <a:pt x="200" y="416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6524626" y="3816299"/>
            <a:ext cx="73025" cy="207962"/>
          </a:xfrm>
          <a:custGeom>
            <a:rect b="b" l="l" r="r" t="t"/>
            <a:pathLst>
              <a:path extrusionOk="0" h="1233" w="400">
                <a:moveTo>
                  <a:pt x="234" y="33"/>
                </a:moveTo>
                <a:lnTo>
                  <a:pt x="234" y="900"/>
                </a:lnTo>
                <a:cubicBezTo>
                  <a:pt x="234" y="919"/>
                  <a:pt x="219" y="933"/>
                  <a:pt x="200" y="933"/>
                </a:cubicBezTo>
                <a:cubicBezTo>
                  <a:pt x="182" y="933"/>
                  <a:pt x="167" y="919"/>
                  <a:pt x="167" y="900"/>
                </a:cubicBezTo>
                <a:lnTo>
                  <a:pt x="167" y="33"/>
                </a:lnTo>
                <a:cubicBezTo>
                  <a:pt x="167" y="15"/>
                  <a:pt x="182" y="0"/>
                  <a:pt x="200" y="0"/>
                </a:cubicBezTo>
                <a:cubicBezTo>
                  <a:pt x="219" y="0"/>
                  <a:pt x="234" y="15"/>
                  <a:pt x="234" y="33"/>
                </a:cubicBezTo>
                <a:close/>
                <a:moveTo>
                  <a:pt x="400" y="833"/>
                </a:moveTo>
                <a:lnTo>
                  <a:pt x="200" y="1233"/>
                </a:lnTo>
                <a:lnTo>
                  <a:pt x="0" y="833"/>
                </a:lnTo>
                <a:lnTo>
                  <a:pt x="400" y="833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5684838" y="4024261"/>
            <a:ext cx="1314450" cy="577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5859677" y="4068712"/>
            <a:ext cx="9933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Sequential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6670419" y="4070300"/>
            <a:ext cx="529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5889772" y="4325886"/>
            <a:ext cx="93474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Threshold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6657719" y="4230636"/>
            <a:ext cx="529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7731126" y="3816299"/>
            <a:ext cx="73025" cy="207962"/>
          </a:xfrm>
          <a:custGeom>
            <a:rect b="b" l="l" r="r" t="t"/>
            <a:pathLst>
              <a:path extrusionOk="0" h="616" w="200">
                <a:moveTo>
                  <a:pt x="117" y="16"/>
                </a:moveTo>
                <a:lnTo>
                  <a:pt x="117" y="450"/>
                </a:lnTo>
                <a:cubicBezTo>
                  <a:pt x="117" y="459"/>
                  <a:pt x="110" y="466"/>
                  <a:pt x="100" y="466"/>
                </a:cubicBezTo>
                <a:cubicBezTo>
                  <a:pt x="91" y="466"/>
                  <a:pt x="84" y="459"/>
                  <a:pt x="84" y="450"/>
                </a:cubicBezTo>
                <a:lnTo>
                  <a:pt x="84" y="16"/>
                </a:lnTo>
                <a:cubicBezTo>
                  <a:pt x="84" y="7"/>
                  <a:pt x="91" y="0"/>
                  <a:pt x="100" y="0"/>
                </a:cubicBezTo>
                <a:cubicBezTo>
                  <a:pt x="110" y="0"/>
                  <a:pt x="117" y="7"/>
                  <a:pt x="117" y="16"/>
                </a:cubicBezTo>
                <a:close/>
                <a:moveTo>
                  <a:pt x="200" y="416"/>
                </a:moveTo>
                <a:lnTo>
                  <a:pt x="100" y="616"/>
                </a:lnTo>
                <a:lnTo>
                  <a:pt x="0" y="416"/>
                </a:lnTo>
                <a:lnTo>
                  <a:pt x="200" y="416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7219950" y="4024261"/>
            <a:ext cx="1314450" cy="577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7554017" y="4068711"/>
            <a:ext cx="6844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Parallel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8119807" y="4070300"/>
            <a:ext cx="528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7424886" y="4325886"/>
            <a:ext cx="93474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Threshold</a:t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8192832" y="4230637"/>
            <a:ext cx="528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8863014" y="4024261"/>
            <a:ext cx="1335087" cy="577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9042762" y="4068711"/>
            <a:ext cx="10152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Optimizing</a:t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9820019" y="4070300"/>
            <a:ext cx="529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9004641" y="4325886"/>
            <a:ext cx="10915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Partitioning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9831132" y="4230637"/>
            <a:ext cx="528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38" name="Google Shape;138;p3"/>
          <p:cNvCxnSpPr/>
          <p:nvPr/>
        </p:nvCxnSpPr>
        <p:spPr>
          <a:xfrm>
            <a:off x="3263900" y="3316237"/>
            <a:ext cx="1588" cy="523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3"/>
          <p:cNvSpPr/>
          <p:nvPr/>
        </p:nvSpPr>
        <p:spPr>
          <a:xfrm>
            <a:off x="2068514" y="4068711"/>
            <a:ext cx="985837" cy="53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2218040" y="4098875"/>
            <a:ext cx="7058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2773107" y="3965525"/>
            <a:ext cx="528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2143726" y="4327475"/>
            <a:ext cx="8608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2787394" y="4097286"/>
            <a:ext cx="529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44" name="Google Shape;144;p3"/>
          <p:cNvCxnSpPr/>
          <p:nvPr/>
        </p:nvCxnSpPr>
        <p:spPr>
          <a:xfrm>
            <a:off x="2397125" y="3846461"/>
            <a:ext cx="2630488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3"/>
          <p:cNvSpPr/>
          <p:nvPr/>
        </p:nvSpPr>
        <p:spPr>
          <a:xfrm>
            <a:off x="2360614" y="3840112"/>
            <a:ext cx="73025" cy="207963"/>
          </a:xfrm>
          <a:custGeom>
            <a:rect b="b" l="l" r="r" t="t"/>
            <a:pathLst>
              <a:path extrusionOk="0" h="1233" w="400">
                <a:moveTo>
                  <a:pt x="234" y="33"/>
                </a:moveTo>
                <a:lnTo>
                  <a:pt x="234" y="900"/>
                </a:lnTo>
                <a:cubicBezTo>
                  <a:pt x="234" y="919"/>
                  <a:pt x="219" y="933"/>
                  <a:pt x="200" y="933"/>
                </a:cubicBezTo>
                <a:cubicBezTo>
                  <a:pt x="182" y="933"/>
                  <a:pt x="167" y="919"/>
                  <a:pt x="167" y="900"/>
                </a:cubicBezTo>
                <a:lnTo>
                  <a:pt x="167" y="33"/>
                </a:lnTo>
                <a:cubicBezTo>
                  <a:pt x="167" y="15"/>
                  <a:pt x="182" y="0"/>
                  <a:pt x="200" y="0"/>
                </a:cubicBezTo>
                <a:cubicBezTo>
                  <a:pt x="219" y="0"/>
                  <a:pt x="234" y="15"/>
                  <a:pt x="234" y="33"/>
                </a:cubicBezTo>
                <a:close/>
                <a:moveTo>
                  <a:pt x="400" y="833"/>
                </a:moveTo>
                <a:lnTo>
                  <a:pt x="200" y="1233"/>
                </a:lnTo>
                <a:lnTo>
                  <a:pt x="0" y="833"/>
                </a:lnTo>
                <a:lnTo>
                  <a:pt x="400" y="833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4991101" y="3840112"/>
            <a:ext cx="73025" cy="207963"/>
          </a:xfrm>
          <a:custGeom>
            <a:rect b="b" l="l" r="r" t="t"/>
            <a:pathLst>
              <a:path extrusionOk="0" h="1233" w="400">
                <a:moveTo>
                  <a:pt x="234" y="33"/>
                </a:moveTo>
                <a:lnTo>
                  <a:pt x="234" y="900"/>
                </a:lnTo>
                <a:cubicBezTo>
                  <a:pt x="234" y="919"/>
                  <a:pt x="219" y="933"/>
                  <a:pt x="200" y="933"/>
                </a:cubicBezTo>
                <a:cubicBezTo>
                  <a:pt x="182" y="933"/>
                  <a:pt x="167" y="919"/>
                  <a:pt x="167" y="900"/>
                </a:cubicBezTo>
                <a:lnTo>
                  <a:pt x="167" y="33"/>
                </a:lnTo>
                <a:cubicBezTo>
                  <a:pt x="167" y="15"/>
                  <a:pt x="182" y="0"/>
                  <a:pt x="200" y="0"/>
                </a:cubicBezTo>
                <a:cubicBezTo>
                  <a:pt x="219" y="0"/>
                  <a:pt x="234" y="15"/>
                  <a:pt x="234" y="33"/>
                </a:cubicBezTo>
                <a:close/>
                <a:moveTo>
                  <a:pt x="400" y="833"/>
                </a:moveTo>
                <a:lnTo>
                  <a:pt x="200" y="1233"/>
                </a:lnTo>
                <a:lnTo>
                  <a:pt x="0" y="833"/>
                </a:lnTo>
                <a:lnTo>
                  <a:pt x="400" y="833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3675064" y="3840112"/>
            <a:ext cx="73025" cy="207963"/>
          </a:xfrm>
          <a:custGeom>
            <a:rect b="b" l="l" r="r" t="t"/>
            <a:pathLst>
              <a:path extrusionOk="0" h="1233" w="400">
                <a:moveTo>
                  <a:pt x="234" y="33"/>
                </a:moveTo>
                <a:lnTo>
                  <a:pt x="234" y="900"/>
                </a:lnTo>
                <a:cubicBezTo>
                  <a:pt x="234" y="919"/>
                  <a:pt x="219" y="933"/>
                  <a:pt x="200" y="933"/>
                </a:cubicBezTo>
                <a:cubicBezTo>
                  <a:pt x="182" y="933"/>
                  <a:pt x="167" y="919"/>
                  <a:pt x="167" y="900"/>
                </a:cubicBezTo>
                <a:lnTo>
                  <a:pt x="167" y="33"/>
                </a:lnTo>
                <a:cubicBezTo>
                  <a:pt x="167" y="15"/>
                  <a:pt x="182" y="0"/>
                  <a:pt x="200" y="0"/>
                </a:cubicBezTo>
                <a:cubicBezTo>
                  <a:pt x="219" y="0"/>
                  <a:pt x="234" y="15"/>
                  <a:pt x="234" y="33"/>
                </a:cubicBezTo>
                <a:close/>
                <a:moveTo>
                  <a:pt x="400" y="833"/>
                </a:moveTo>
                <a:lnTo>
                  <a:pt x="200" y="1233"/>
                </a:lnTo>
                <a:lnTo>
                  <a:pt x="0" y="833"/>
                </a:lnTo>
                <a:lnTo>
                  <a:pt x="400" y="833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4054219" y="3965525"/>
            <a:ext cx="529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3187700" y="4068711"/>
            <a:ext cx="990600" cy="53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3278251" y="4098875"/>
            <a:ext cx="8079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3251801" y="4327475"/>
            <a:ext cx="8608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sp>
        <p:nvSpPr>
          <p:cNvPr id="152" name="Google Shape;152;p3"/>
          <p:cNvSpPr/>
          <p:nvPr/>
        </p:nvSpPr>
        <p:spPr>
          <a:xfrm>
            <a:off x="3893882" y="4097287"/>
            <a:ext cx="528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3" name="Google Shape;153;p3"/>
          <p:cNvSpPr/>
          <p:nvPr/>
        </p:nvSpPr>
        <p:spPr>
          <a:xfrm>
            <a:off x="4406900" y="4068711"/>
            <a:ext cx="1066800" cy="53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5227382" y="3965525"/>
            <a:ext cx="528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4506687" y="4068711"/>
            <a:ext cx="8084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Centroid</a:t>
            </a: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4486275" y="4297311"/>
            <a:ext cx="85248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5198807" y="4097287"/>
            <a:ext cx="528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58" name="Google Shape;158;p3"/>
          <p:cNvCxnSpPr/>
          <p:nvPr/>
        </p:nvCxnSpPr>
        <p:spPr>
          <a:xfrm>
            <a:off x="2725739" y="4602111"/>
            <a:ext cx="1587" cy="83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3"/>
          <p:cNvSpPr/>
          <p:nvPr/>
        </p:nvSpPr>
        <p:spPr>
          <a:xfrm>
            <a:off x="3675064" y="4602112"/>
            <a:ext cx="73025" cy="207963"/>
          </a:xfrm>
          <a:custGeom>
            <a:rect b="b" l="l" r="r" t="t"/>
            <a:pathLst>
              <a:path extrusionOk="0" h="1233" w="400">
                <a:moveTo>
                  <a:pt x="234" y="33"/>
                </a:moveTo>
                <a:lnTo>
                  <a:pt x="234" y="900"/>
                </a:lnTo>
                <a:cubicBezTo>
                  <a:pt x="234" y="919"/>
                  <a:pt x="219" y="933"/>
                  <a:pt x="200" y="933"/>
                </a:cubicBezTo>
                <a:cubicBezTo>
                  <a:pt x="182" y="933"/>
                  <a:pt x="167" y="919"/>
                  <a:pt x="167" y="900"/>
                </a:cubicBezTo>
                <a:lnTo>
                  <a:pt x="167" y="33"/>
                </a:lnTo>
                <a:cubicBezTo>
                  <a:pt x="167" y="15"/>
                  <a:pt x="182" y="0"/>
                  <a:pt x="200" y="0"/>
                </a:cubicBezTo>
                <a:cubicBezTo>
                  <a:pt x="219" y="0"/>
                  <a:pt x="234" y="15"/>
                  <a:pt x="234" y="33"/>
                </a:cubicBezTo>
                <a:close/>
                <a:moveTo>
                  <a:pt x="400" y="833"/>
                </a:moveTo>
                <a:lnTo>
                  <a:pt x="200" y="1233"/>
                </a:lnTo>
                <a:lnTo>
                  <a:pt x="0" y="833"/>
                </a:lnTo>
                <a:lnTo>
                  <a:pt x="400" y="833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3340100" y="4808487"/>
            <a:ext cx="990600" cy="555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3513822" y="4830711"/>
            <a:ext cx="6399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Ward’s</a:t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4012944" y="4983111"/>
            <a:ext cx="529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3457575" y="5059311"/>
            <a:ext cx="75088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4024057" y="5114875"/>
            <a:ext cx="528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1739900" y="5641925"/>
            <a:ext cx="990600" cy="5603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1929291" y="5668911"/>
            <a:ext cx="5578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2455607" y="5691137"/>
            <a:ext cx="528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8" name="Google Shape;168;p3"/>
          <p:cNvSpPr/>
          <p:nvPr/>
        </p:nvSpPr>
        <p:spPr>
          <a:xfrm>
            <a:off x="1851327" y="5905450"/>
            <a:ext cx="7058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/>
          </a:p>
        </p:txBody>
      </p:sp>
      <p:sp>
        <p:nvSpPr>
          <p:cNvPr id="169" name="Google Shape;169;p3"/>
          <p:cNvSpPr/>
          <p:nvPr/>
        </p:nvSpPr>
        <p:spPr>
          <a:xfrm>
            <a:off x="2498469" y="5822900"/>
            <a:ext cx="529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70" name="Google Shape;170;p3"/>
          <p:cNvCxnSpPr/>
          <p:nvPr/>
        </p:nvCxnSpPr>
        <p:spPr>
          <a:xfrm>
            <a:off x="2178051" y="5443486"/>
            <a:ext cx="2849563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3"/>
          <p:cNvSpPr/>
          <p:nvPr/>
        </p:nvSpPr>
        <p:spPr>
          <a:xfrm>
            <a:off x="4991101" y="5440312"/>
            <a:ext cx="73025" cy="206375"/>
          </a:xfrm>
          <a:custGeom>
            <a:rect b="b" l="l" r="r" t="t"/>
            <a:pathLst>
              <a:path extrusionOk="0" h="1233" w="400">
                <a:moveTo>
                  <a:pt x="234" y="33"/>
                </a:moveTo>
                <a:lnTo>
                  <a:pt x="234" y="900"/>
                </a:lnTo>
                <a:cubicBezTo>
                  <a:pt x="234" y="919"/>
                  <a:pt x="219" y="933"/>
                  <a:pt x="200" y="933"/>
                </a:cubicBezTo>
                <a:cubicBezTo>
                  <a:pt x="182" y="933"/>
                  <a:pt x="167" y="919"/>
                  <a:pt x="167" y="900"/>
                </a:cubicBezTo>
                <a:lnTo>
                  <a:pt x="167" y="33"/>
                </a:lnTo>
                <a:cubicBezTo>
                  <a:pt x="167" y="15"/>
                  <a:pt x="182" y="0"/>
                  <a:pt x="200" y="0"/>
                </a:cubicBezTo>
                <a:cubicBezTo>
                  <a:pt x="219" y="0"/>
                  <a:pt x="234" y="15"/>
                  <a:pt x="234" y="33"/>
                </a:cubicBezTo>
                <a:close/>
                <a:moveTo>
                  <a:pt x="400" y="833"/>
                </a:moveTo>
                <a:lnTo>
                  <a:pt x="200" y="1233"/>
                </a:lnTo>
                <a:lnTo>
                  <a:pt x="0" y="833"/>
                </a:lnTo>
                <a:lnTo>
                  <a:pt x="400" y="833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2141539" y="5440312"/>
            <a:ext cx="73025" cy="206375"/>
          </a:xfrm>
          <a:custGeom>
            <a:rect b="b" l="l" r="r" t="t"/>
            <a:pathLst>
              <a:path extrusionOk="0" h="1233" w="400">
                <a:moveTo>
                  <a:pt x="234" y="33"/>
                </a:moveTo>
                <a:lnTo>
                  <a:pt x="234" y="900"/>
                </a:lnTo>
                <a:cubicBezTo>
                  <a:pt x="234" y="919"/>
                  <a:pt x="219" y="933"/>
                  <a:pt x="200" y="933"/>
                </a:cubicBezTo>
                <a:cubicBezTo>
                  <a:pt x="182" y="933"/>
                  <a:pt x="167" y="919"/>
                  <a:pt x="167" y="900"/>
                </a:cubicBezTo>
                <a:lnTo>
                  <a:pt x="167" y="33"/>
                </a:lnTo>
                <a:cubicBezTo>
                  <a:pt x="167" y="15"/>
                  <a:pt x="182" y="0"/>
                  <a:pt x="200" y="0"/>
                </a:cubicBezTo>
                <a:cubicBezTo>
                  <a:pt x="219" y="0"/>
                  <a:pt x="234" y="15"/>
                  <a:pt x="234" y="33"/>
                </a:cubicBezTo>
                <a:close/>
                <a:moveTo>
                  <a:pt x="400" y="833"/>
                </a:moveTo>
                <a:lnTo>
                  <a:pt x="200" y="1233"/>
                </a:lnTo>
                <a:lnTo>
                  <a:pt x="0" y="833"/>
                </a:lnTo>
                <a:lnTo>
                  <a:pt x="400" y="833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3675064" y="5440312"/>
            <a:ext cx="73025" cy="206375"/>
          </a:xfrm>
          <a:custGeom>
            <a:rect b="b" l="l" r="r" t="t"/>
            <a:pathLst>
              <a:path extrusionOk="0" h="1233" w="400">
                <a:moveTo>
                  <a:pt x="234" y="33"/>
                </a:moveTo>
                <a:lnTo>
                  <a:pt x="234" y="900"/>
                </a:lnTo>
                <a:cubicBezTo>
                  <a:pt x="234" y="919"/>
                  <a:pt x="219" y="933"/>
                  <a:pt x="200" y="933"/>
                </a:cubicBezTo>
                <a:cubicBezTo>
                  <a:pt x="182" y="933"/>
                  <a:pt x="167" y="919"/>
                  <a:pt x="167" y="900"/>
                </a:cubicBezTo>
                <a:lnTo>
                  <a:pt x="167" y="33"/>
                </a:lnTo>
                <a:cubicBezTo>
                  <a:pt x="167" y="15"/>
                  <a:pt x="182" y="0"/>
                  <a:pt x="200" y="0"/>
                </a:cubicBezTo>
                <a:cubicBezTo>
                  <a:pt x="219" y="0"/>
                  <a:pt x="234" y="15"/>
                  <a:pt x="234" y="33"/>
                </a:cubicBezTo>
                <a:close/>
                <a:moveTo>
                  <a:pt x="400" y="833"/>
                </a:moveTo>
                <a:lnTo>
                  <a:pt x="200" y="1233"/>
                </a:lnTo>
                <a:lnTo>
                  <a:pt x="0" y="833"/>
                </a:lnTo>
                <a:lnTo>
                  <a:pt x="400" y="833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3163889" y="5641925"/>
            <a:ext cx="985837" cy="5603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3212932" y="5668911"/>
            <a:ext cx="9083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Complete</a:t>
            </a: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3906582" y="5691137"/>
            <a:ext cx="528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7" name="Google Shape;177;p3"/>
          <p:cNvSpPr/>
          <p:nvPr/>
        </p:nvSpPr>
        <p:spPr>
          <a:xfrm>
            <a:off x="3315002" y="5905450"/>
            <a:ext cx="7058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3868482" y="5822900"/>
            <a:ext cx="528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4370388" y="5641925"/>
            <a:ext cx="1204912" cy="5603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4605848" y="5668911"/>
            <a:ext cx="7546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Average</a:t>
            </a: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5190869" y="5691136"/>
            <a:ext cx="529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4629452" y="5905450"/>
            <a:ext cx="7058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/>
          </a:p>
        </p:txBody>
      </p:sp>
      <p:sp>
        <p:nvSpPr>
          <p:cNvPr id="183" name="Google Shape;183;p3"/>
          <p:cNvSpPr/>
          <p:nvPr/>
        </p:nvSpPr>
        <p:spPr>
          <a:xfrm>
            <a:off x="5184519" y="5822900"/>
            <a:ext cx="529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9518394" y="2190700"/>
            <a:ext cx="529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9685082" y="2346275"/>
            <a:ext cx="528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6" name="Google Shape;186;p3"/>
          <p:cNvSpPr/>
          <p:nvPr/>
        </p:nvSpPr>
        <p:spPr>
          <a:xfrm>
            <a:off x="9518394" y="2501850"/>
            <a:ext cx="529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7" name="Google Shape;187;p3"/>
          <p:cNvSpPr/>
          <p:nvPr/>
        </p:nvSpPr>
        <p:spPr>
          <a:xfrm>
            <a:off x="9518394" y="2955875"/>
            <a:ext cx="529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8" name="Google Shape;188;p3"/>
          <p:cNvSpPr/>
          <p:nvPr/>
        </p:nvSpPr>
        <p:spPr>
          <a:xfrm>
            <a:off x="9783507" y="3114625"/>
            <a:ext cx="528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9" name="Google Shape;189;p3"/>
          <p:cNvSpPr/>
          <p:nvPr/>
        </p:nvSpPr>
        <p:spPr>
          <a:xfrm>
            <a:off x="5549900" y="944511"/>
            <a:ext cx="2438400" cy="3571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5753008" y="944511"/>
            <a:ext cx="20480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Procedures</a:t>
            </a: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7443532" y="1049287"/>
            <a:ext cx="528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92" name="Google Shape;192;p3"/>
          <p:cNvCxnSpPr/>
          <p:nvPr/>
        </p:nvCxnSpPr>
        <p:spPr>
          <a:xfrm>
            <a:off x="4648200" y="1706511"/>
            <a:ext cx="304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haroni"/>
              <a:buNone/>
            </a:pPr>
            <a:r>
              <a:rPr lang="en-US" sz="4400">
                <a:latin typeface="Aharoni"/>
                <a:ea typeface="Aharoni"/>
                <a:cs typeface="Aharoni"/>
                <a:sym typeface="Aharoni"/>
              </a:rPr>
              <a:t>How is Agglomerative Clustering performed?</a:t>
            </a:r>
            <a:endParaRPr/>
          </a:p>
        </p:txBody>
      </p:sp>
      <p:sp>
        <p:nvSpPr>
          <p:cNvPr id="198" name="Google Shape;198;p4"/>
          <p:cNvSpPr txBox="1"/>
          <p:nvPr>
            <p:ph idx="1" type="body"/>
          </p:nvPr>
        </p:nvSpPr>
        <p:spPr>
          <a:xfrm>
            <a:off x="940904" y="2083980"/>
            <a:ext cx="10412896" cy="354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lang="en-US" sz="3600"/>
              <a:t> When ‘n’ objects or samples present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lang="en-US" sz="3600"/>
              <a:t> Start with partition P</a:t>
            </a:r>
            <a:r>
              <a:rPr baseline="-25000" lang="en-US" sz="3600"/>
              <a:t>n</a:t>
            </a:r>
            <a:r>
              <a:rPr lang="en-US" sz="3600"/>
              <a:t>, where each object forms its  own cluster.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lang="en-US" sz="3600"/>
              <a:t> Merge the two closest clusters, obtaining P</a:t>
            </a:r>
            <a:r>
              <a:rPr baseline="-25000" lang="en-US" sz="3600"/>
              <a:t>n-1</a:t>
            </a:r>
            <a:r>
              <a:rPr lang="en-US" sz="3600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lang="en-US" sz="3600"/>
              <a:t> Repeat merging until only one cluster is left.</a:t>
            </a:r>
            <a:endParaRPr/>
          </a:p>
        </p:txBody>
      </p:sp>
      <p:sp>
        <p:nvSpPr>
          <p:cNvPr id="199" name="Google Shape;199;p4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==========================================================================================================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/>
          <p:nvPr/>
        </p:nvSpPr>
        <p:spPr>
          <a:xfrm>
            <a:off x="-1076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==========================================================================================================</a:t>
            </a:r>
            <a:endParaRPr/>
          </a:p>
        </p:txBody>
      </p:sp>
      <p:grpSp>
        <p:nvGrpSpPr>
          <p:cNvPr id="205" name="Google Shape;205;p5"/>
          <p:cNvGrpSpPr/>
          <p:nvPr/>
        </p:nvGrpSpPr>
        <p:grpSpPr>
          <a:xfrm>
            <a:off x="1152525" y="736600"/>
            <a:ext cx="8458200" cy="4191000"/>
            <a:chOff x="288" y="816"/>
            <a:chExt cx="5328" cy="2880"/>
          </a:xfrm>
        </p:grpSpPr>
        <p:grpSp>
          <p:nvGrpSpPr>
            <p:cNvPr id="206" name="Google Shape;206;p5"/>
            <p:cNvGrpSpPr/>
            <p:nvPr/>
          </p:nvGrpSpPr>
          <p:grpSpPr>
            <a:xfrm>
              <a:off x="288" y="1104"/>
              <a:ext cx="1296" cy="1200"/>
              <a:chOff x="240" y="960"/>
              <a:chExt cx="1296" cy="1200"/>
            </a:xfrm>
          </p:grpSpPr>
          <p:sp>
            <p:nvSpPr>
              <p:cNvPr id="207" name="Google Shape;207;p5"/>
              <p:cNvSpPr/>
              <p:nvPr/>
            </p:nvSpPr>
            <p:spPr>
              <a:xfrm>
                <a:off x="576" y="14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64" y="134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768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1200" y="15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240" y="960"/>
                <a:ext cx="1296" cy="1200"/>
              </a:xfrm>
              <a:prstGeom prst="rect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5"/>
            <p:cNvGrpSpPr/>
            <p:nvPr/>
          </p:nvGrpSpPr>
          <p:grpSpPr>
            <a:xfrm>
              <a:off x="288" y="2496"/>
              <a:ext cx="1296" cy="1200"/>
              <a:chOff x="240" y="960"/>
              <a:chExt cx="1296" cy="1200"/>
            </a:xfrm>
          </p:grpSpPr>
          <p:sp>
            <p:nvSpPr>
              <p:cNvPr id="213" name="Google Shape;213;p5"/>
              <p:cNvSpPr/>
              <p:nvPr/>
            </p:nvSpPr>
            <p:spPr>
              <a:xfrm>
                <a:off x="576" y="14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864" y="134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768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1200" y="15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240" y="960"/>
                <a:ext cx="1296" cy="1200"/>
              </a:xfrm>
              <a:prstGeom prst="rect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" name="Google Shape;218;p5"/>
            <p:cNvGrpSpPr/>
            <p:nvPr/>
          </p:nvGrpSpPr>
          <p:grpSpPr>
            <a:xfrm>
              <a:off x="1632" y="1104"/>
              <a:ext cx="1296" cy="1200"/>
              <a:chOff x="240" y="960"/>
              <a:chExt cx="1296" cy="1200"/>
            </a:xfrm>
          </p:grpSpPr>
          <p:sp>
            <p:nvSpPr>
              <p:cNvPr id="219" name="Google Shape;219;p5"/>
              <p:cNvSpPr/>
              <p:nvPr/>
            </p:nvSpPr>
            <p:spPr>
              <a:xfrm>
                <a:off x="576" y="14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864" y="134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768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1200" y="15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240" y="960"/>
                <a:ext cx="1296" cy="1200"/>
              </a:xfrm>
              <a:prstGeom prst="rect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1632" y="2496"/>
              <a:ext cx="1296" cy="1200"/>
              <a:chOff x="240" y="960"/>
              <a:chExt cx="1296" cy="12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76" y="14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864" y="134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768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1200" y="15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240" y="960"/>
                <a:ext cx="1296" cy="1200"/>
              </a:xfrm>
              <a:prstGeom prst="rect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" name="Google Shape;230;p5"/>
            <p:cNvGrpSpPr/>
            <p:nvPr/>
          </p:nvGrpSpPr>
          <p:grpSpPr>
            <a:xfrm>
              <a:off x="2976" y="2496"/>
              <a:ext cx="1296" cy="1200"/>
              <a:chOff x="240" y="960"/>
              <a:chExt cx="1296" cy="1200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576" y="14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864" y="134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768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1200" y="15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240" y="960"/>
                <a:ext cx="1296" cy="1200"/>
              </a:xfrm>
              <a:prstGeom prst="rect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5"/>
            <p:cNvGrpSpPr/>
            <p:nvPr/>
          </p:nvGrpSpPr>
          <p:grpSpPr>
            <a:xfrm>
              <a:off x="4320" y="2496"/>
              <a:ext cx="1296" cy="1200"/>
              <a:chOff x="240" y="960"/>
              <a:chExt cx="1296" cy="1200"/>
            </a:xfrm>
          </p:grpSpPr>
          <p:sp>
            <p:nvSpPr>
              <p:cNvPr id="237" name="Google Shape;237;p5"/>
              <p:cNvSpPr/>
              <p:nvPr/>
            </p:nvSpPr>
            <p:spPr>
              <a:xfrm>
                <a:off x="576" y="14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864" y="134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768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1200" y="15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240" y="960"/>
                <a:ext cx="1296" cy="1200"/>
              </a:xfrm>
              <a:prstGeom prst="rect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5"/>
            <p:cNvGrpSpPr/>
            <p:nvPr/>
          </p:nvGrpSpPr>
          <p:grpSpPr>
            <a:xfrm>
              <a:off x="2976" y="1104"/>
              <a:ext cx="1296" cy="1200"/>
              <a:chOff x="240" y="960"/>
              <a:chExt cx="1296" cy="1200"/>
            </a:xfrm>
          </p:grpSpPr>
          <p:sp>
            <p:nvSpPr>
              <p:cNvPr id="243" name="Google Shape;243;p5"/>
              <p:cNvSpPr/>
              <p:nvPr/>
            </p:nvSpPr>
            <p:spPr>
              <a:xfrm>
                <a:off x="576" y="14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864" y="134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768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1200" y="15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240" y="960"/>
                <a:ext cx="1296" cy="1200"/>
              </a:xfrm>
              <a:prstGeom prst="rect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5"/>
            <p:cNvGrpSpPr/>
            <p:nvPr/>
          </p:nvGrpSpPr>
          <p:grpSpPr>
            <a:xfrm>
              <a:off x="4320" y="1104"/>
              <a:ext cx="1296" cy="1200"/>
              <a:chOff x="240" y="960"/>
              <a:chExt cx="1296" cy="1200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576" y="14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864" y="134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768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1200" y="15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240" y="960"/>
                <a:ext cx="1296" cy="1200"/>
              </a:xfrm>
              <a:prstGeom prst="rect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4" name="Google Shape;254;p5"/>
            <p:cNvSpPr/>
            <p:nvPr/>
          </p:nvSpPr>
          <p:spPr>
            <a:xfrm>
              <a:off x="1872" y="1392"/>
              <a:ext cx="528" cy="336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1872" y="2784"/>
              <a:ext cx="528" cy="336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264" y="1392"/>
              <a:ext cx="480" cy="528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408" y="2832"/>
              <a:ext cx="672" cy="528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4560" y="1392"/>
              <a:ext cx="864" cy="528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4560" y="2784"/>
              <a:ext cx="864" cy="528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5"/>
            <p:cNvSpPr txBox="1"/>
            <p:nvPr/>
          </p:nvSpPr>
          <p:spPr>
            <a:xfrm>
              <a:off x="552" y="816"/>
              <a:ext cx="76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P4</a:t>
              </a:r>
              <a:endParaRPr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" name="Google Shape;261;p5"/>
            <p:cNvSpPr txBox="1"/>
            <p:nvPr/>
          </p:nvSpPr>
          <p:spPr>
            <a:xfrm>
              <a:off x="1872" y="816"/>
              <a:ext cx="76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P3</a:t>
              </a:r>
              <a:endParaRPr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" name="Google Shape;262;p5"/>
            <p:cNvSpPr txBox="1"/>
            <p:nvPr/>
          </p:nvSpPr>
          <p:spPr>
            <a:xfrm>
              <a:off x="3216" y="816"/>
              <a:ext cx="76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P2</a:t>
              </a:r>
              <a:endParaRPr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3" name="Google Shape;263;p5"/>
            <p:cNvSpPr txBox="1"/>
            <p:nvPr/>
          </p:nvSpPr>
          <p:spPr>
            <a:xfrm>
              <a:off x="4560" y="816"/>
              <a:ext cx="76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P1</a:t>
              </a:r>
              <a:endParaRPr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4" name="Google Shape;264;p5"/>
          <p:cNvSpPr txBox="1"/>
          <p:nvPr/>
        </p:nvSpPr>
        <p:spPr>
          <a:xfrm>
            <a:off x="1270000" y="5016500"/>
            <a:ext cx="8534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Top: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sequence of partitions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Bottom: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non-hierarchical sequence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5"/>
          <p:cNvSpPr/>
          <p:nvPr/>
        </p:nvSpPr>
        <p:spPr>
          <a:xfrm>
            <a:off x="2565400" y="1955800"/>
            <a:ext cx="304800" cy="3048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5"/>
          <p:cNvSpPr/>
          <p:nvPr/>
        </p:nvSpPr>
        <p:spPr>
          <a:xfrm>
            <a:off x="1879600" y="4013200"/>
            <a:ext cx="304800" cy="3048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5"/>
          <p:cNvSpPr/>
          <p:nvPr/>
        </p:nvSpPr>
        <p:spPr>
          <a:xfrm>
            <a:off x="1574800" y="3784600"/>
            <a:ext cx="304800" cy="3048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"/>
          <p:cNvSpPr/>
          <p:nvPr/>
        </p:nvSpPr>
        <p:spPr>
          <a:xfrm>
            <a:off x="2565400" y="4013200"/>
            <a:ext cx="304800" cy="3048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5"/>
          <p:cNvSpPr/>
          <p:nvPr/>
        </p:nvSpPr>
        <p:spPr>
          <a:xfrm>
            <a:off x="2032000" y="3632200"/>
            <a:ext cx="304800" cy="3048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5"/>
          <p:cNvSpPr/>
          <p:nvPr/>
        </p:nvSpPr>
        <p:spPr>
          <a:xfrm>
            <a:off x="1879600" y="2032000"/>
            <a:ext cx="304800" cy="3048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5"/>
          <p:cNvSpPr/>
          <p:nvPr/>
        </p:nvSpPr>
        <p:spPr>
          <a:xfrm>
            <a:off x="1574800" y="1727200"/>
            <a:ext cx="304800" cy="3048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/>
          <p:nvPr/>
        </p:nvSpPr>
        <p:spPr>
          <a:xfrm>
            <a:off x="2032000" y="1574800"/>
            <a:ext cx="304800" cy="3048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5"/>
          <p:cNvSpPr/>
          <p:nvPr/>
        </p:nvSpPr>
        <p:spPr>
          <a:xfrm>
            <a:off x="6832600" y="1955800"/>
            <a:ext cx="304800" cy="3048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5"/>
          <p:cNvSpPr/>
          <p:nvPr/>
        </p:nvSpPr>
        <p:spPr>
          <a:xfrm>
            <a:off x="4699000" y="4013200"/>
            <a:ext cx="304800" cy="3048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5"/>
          <p:cNvSpPr/>
          <p:nvPr/>
        </p:nvSpPr>
        <p:spPr>
          <a:xfrm>
            <a:off x="4013200" y="4089400"/>
            <a:ext cx="304800" cy="3048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5"/>
          <p:cNvSpPr/>
          <p:nvPr/>
        </p:nvSpPr>
        <p:spPr>
          <a:xfrm>
            <a:off x="4013200" y="2108200"/>
            <a:ext cx="304800" cy="3048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5"/>
          <p:cNvSpPr/>
          <p:nvPr/>
        </p:nvSpPr>
        <p:spPr>
          <a:xfrm>
            <a:off x="4699000" y="1955800"/>
            <a:ext cx="304800" cy="3048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5"/>
          <p:cNvSpPr/>
          <p:nvPr/>
        </p:nvSpPr>
        <p:spPr>
          <a:xfrm>
            <a:off x="5842000" y="3708400"/>
            <a:ext cx="304800" cy="3048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==========================================================================================================</a:t>
            </a:r>
            <a:endParaRPr/>
          </a:p>
        </p:txBody>
      </p:sp>
      <p:sp>
        <p:nvSpPr>
          <p:cNvPr id="284" name="Google Shape;284;p6"/>
          <p:cNvSpPr txBox="1"/>
          <p:nvPr/>
        </p:nvSpPr>
        <p:spPr>
          <a:xfrm>
            <a:off x="1016000" y="1255513"/>
            <a:ext cx="10655300" cy="483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-Hierarchical clustering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characterized by the development of a hierarchy or tree-like structure. 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1. Agglomerative clustering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2. Divisive clustering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-</a:t>
            </a:r>
            <a:r>
              <a:rPr b="1" lang="en-US" sz="36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Agglomerative clustering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starts with each object in a separate cluster.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Clusters are formed by grouping objects into bigger and bigger clusters.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6"/>
          <p:cNvSpPr txBox="1"/>
          <p:nvPr>
            <p:ph type="title"/>
          </p:nvPr>
        </p:nvSpPr>
        <p:spPr>
          <a:xfrm>
            <a:off x="1155700" y="3048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haroni"/>
              <a:buNone/>
            </a:pPr>
            <a:r>
              <a:rPr lang="en-US">
                <a:latin typeface="Aharoni"/>
                <a:ea typeface="Aharoni"/>
                <a:cs typeface="Aharoni"/>
                <a:sym typeface="Aharoni"/>
              </a:rPr>
              <a:t>Hierarchical Clustering Methods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==========================================================================================================</a:t>
            </a:r>
            <a:endParaRPr/>
          </a:p>
        </p:txBody>
      </p:sp>
      <p:sp>
        <p:nvSpPr>
          <p:cNvPr id="291" name="Google Shape;291;p7"/>
          <p:cNvSpPr txBox="1"/>
          <p:nvPr/>
        </p:nvSpPr>
        <p:spPr>
          <a:xfrm>
            <a:off x="1155700" y="1143000"/>
            <a:ext cx="10655300" cy="4951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b="1" lang="en-US" sz="36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Divisive clustering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starts with all the objects grouped in a single cluster.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Clusters are </a:t>
            </a:r>
            <a:r>
              <a:rPr b="1" lang="en-US" sz="3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divided or split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until each object is in a separate cluster.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Agglomerative methods are commonly used in </a:t>
            </a:r>
            <a:r>
              <a:rPr b="1" lang="en-US" sz="3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marketing research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consist of </a:t>
            </a:r>
            <a:r>
              <a:rPr lang="en-US" sz="3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linkage methods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variance methods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3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centroid methods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7"/>
          <p:cNvSpPr txBox="1"/>
          <p:nvPr>
            <p:ph type="title"/>
          </p:nvPr>
        </p:nvSpPr>
        <p:spPr>
          <a:xfrm>
            <a:off x="1155700" y="3048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haroni"/>
              <a:buNone/>
            </a:pPr>
            <a:r>
              <a:rPr lang="en-US">
                <a:latin typeface="Aharoni"/>
                <a:ea typeface="Aharoni"/>
                <a:cs typeface="Aharoni"/>
                <a:sym typeface="Aharoni"/>
              </a:rPr>
              <a:t>Hierarchical Clustering Methods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==========================================================================================================</a:t>
            </a:r>
            <a:endParaRPr/>
          </a:p>
        </p:txBody>
      </p:sp>
      <p:sp>
        <p:nvSpPr>
          <p:cNvPr id="298" name="Google Shape;298;p8"/>
          <p:cNvSpPr txBox="1"/>
          <p:nvPr/>
        </p:nvSpPr>
        <p:spPr>
          <a:xfrm>
            <a:off x="431800" y="1225034"/>
            <a:ext cx="116459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36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single linkage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is based on minimum distance, or the nearest neighbor rule.  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36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complete linkage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is based on the maximum distance or the furthest neighbor approach.  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36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average linkage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the distance between two clusters is defined as the average of the distances between all pairs of objects</a:t>
            </a:r>
            <a:endParaRPr/>
          </a:p>
        </p:txBody>
      </p:sp>
      <p:sp>
        <p:nvSpPr>
          <p:cNvPr id="299" name="Google Shape;299;p8"/>
          <p:cNvSpPr txBox="1"/>
          <p:nvPr>
            <p:ph type="title"/>
          </p:nvPr>
        </p:nvSpPr>
        <p:spPr>
          <a:xfrm>
            <a:off x="571500" y="-209888"/>
            <a:ext cx="9563100" cy="1207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haroni"/>
              <a:buNone/>
            </a:pPr>
            <a:r>
              <a:rPr lang="en-US">
                <a:latin typeface="Aharoni"/>
                <a:ea typeface="Aharoni"/>
                <a:cs typeface="Aharoni"/>
                <a:sym typeface="Aharoni"/>
              </a:rPr>
              <a:t>Agglomerative-Linkage Methods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==========================================================================================================</a:t>
            </a:r>
            <a:endParaRPr/>
          </a:p>
        </p:txBody>
      </p:sp>
      <p:sp>
        <p:nvSpPr>
          <p:cNvPr id="305" name="Google Shape;305;p9"/>
          <p:cNvSpPr txBox="1"/>
          <p:nvPr>
            <p:ph type="title"/>
          </p:nvPr>
        </p:nvSpPr>
        <p:spPr>
          <a:xfrm>
            <a:off x="1244600" y="48998"/>
            <a:ext cx="7793038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-US">
                <a:latin typeface="Aharoni"/>
                <a:ea typeface="Aharoni"/>
                <a:cs typeface="Aharoni"/>
                <a:sym typeface="Aharoni"/>
              </a:rPr>
              <a:t>Linkage Methods of Clustering</a:t>
            </a:r>
            <a:endParaRPr/>
          </a:p>
        </p:txBody>
      </p:sp>
      <p:grpSp>
        <p:nvGrpSpPr>
          <p:cNvPr id="306" name="Google Shape;306;p9"/>
          <p:cNvGrpSpPr/>
          <p:nvPr/>
        </p:nvGrpSpPr>
        <p:grpSpPr>
          <a:xfrm>
            <a:off x="2971800" y="846138"/>
            <a:ext cx="5638800" cy="5395094"/>
            <a:chOff x="1536" y="626"/>
            <a:chExt cx="3585" cy="3551"/>
          </a:xfrm>
        </p:grpSpPr>
        <p:sp>
          <p:nvSpPr>
            <p:cNvPr id="307" name="Google Shape;307;p9"/>
            <p:cNvSpPr/>
            <p:nvPr/>
          </p:nvSpPr>
          <p:spPr>
            <a:xfrm>
              <a:off x="1639" y="3024"/>
              <a:ext cx="1025" cy="896"/>
            </a:xfrm>
            <a:custGeom>
              <a:rect b="b" l="l" r="r" t="t"/>
              <a:pathLst>
                <a:path extrusionOk="0" h="938" w="1073">
                  <a:moveTo>
                    <a:pt x="309" y="28"/>
                  </a:moveTo>
                  <a:lnTo>
                    <a:pt x="636" y="0"/>
                  </a:lnTo>
                  <a:lnTo>
                    <a:pt x="900" y="55"/>
                  </a:lnTo>
                  <a:lnTo>
                    <a:pt x="1063" y="282"/>
                  </a:lnTo>
                  <a:lnTo>
                    <a:pt x="1072" y="364"/>
                  </a:lnTo>
                  <a:lnTo>
                    <a:pt x="1000" y="673"/>
                  </a:lnTo>
                  <a:lnTo>
                    <a:pt x="881" y="855"/>
                  </a:lnTo>
                  <a:lnTo>
                    <a:pt x="600" y="937"/>
                  </a:lnTo>
                  <a:lnTo>
                    <a:pt x="345" y="928"/>
                  </a:lnTo>
                  <a:lnTo>
                    <a:pt x="236" y="855"/>
                  </a:lnTo>
                  <a:lnTo>
                    <a:pt x="90" y="582"/>
                  </a:lnTo>
                  <a:lnTo>
                    <a:pt x="0" y="491"/>
                  </a:lnTo>
                  <a:lnTo>
                    <a:pt x="45" y="382"/>
                  </a:lnTo>
                  <a:lnTo>
                    <a:pt x="81" y="364"/>
                  </a:lnTo>
                  <a:lnTo>
                    <a:pt x="136" y="264"/>
                  </a:lnTo>
                  <a:lnTo>
                    <a:pt x="181" y="155"/>
                  </a:lnTo>
                  <a:lnTo>
                    <a:pt x="309" y="28"/>
                  </a:lnTo>
                </a:path>
              </a:pathLst>
            </a:custGeom>
            <a:solidFill>
              <a:srgbClr val="CCEC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2183" y="626"/>
              <a:ext cx="2258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Single Linkage</a:t>
              </a: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1536" y="640"/>
              <a:ext cx="1025" cy="896"/>
            </a:xfrm>
            <a:custGeom>
              <a:rect b="b" l="l" r="r" t="t"/>
              <a:pathLst>
                <a:path extrusionOk="0" h="938" w="1073">
                  <a:moveTo>
                    <a:pt x="309" y="28"/>
                  </a:moveTo>
                  <a:lnTo>
                    <a:pt x="636" y="0"/>
                  </a:lnTo>
                  <a:lnTo>
                    <a:pt x="900" y="55"/>
                  </a:lnTo>
                  <a:lnTo>
                    <a:pt x="1063" y="282"/>
                  </a:lnTo>
                  <a:lnTo>
                    <a:pt x="1072" y="364"/>
                  </a:lnTo>
                  <a:lnTo>
                    <a:pt x="1000" y="673"/>
                  </a:lnTo>
                  <a:lnTo>
                    <a:pt x="881" y="855"/>
                  </a:lnTo>
                  <a:lnTo>
                    <a:pt x="600" y="937"/>
                  </a:lnTo>
                  <a:lnTo>
                    <a:pt x="345" y="928"/>
                  </a:lnTo>
                  <a:lnTo>
                    <a:pt x="236" y="855"/>
                  </a:lnTo>
                  <a:lnTo>
                    <a:pt x="90" y="582"/>
                  </a:lnTo>
                  <a:lnTo>
                    <a:pt x="0" y="491"/>
                  </a:lnTo>
                  <a:lnTo>
                    <a:pt x="45" y="382"/>
                  </a:lnTo>
                  <a:lnTo>
                    <a:pt x="81" y="364"/>
                  </a:lnTo>
                  <a:lnTo>
                    <a:pt x="136" y="264"/>
                  </a:lnTo>
                  <a:lnTo>
                    <a:pt x="181" y="155"/>
                  </a:lnTo>
                  <a:lnTo>
                    <a:pt x="309" y="28"/>
                  </a:lnTo>
                </a:path>
              </a:pathLst>
            </a:custGeom>
            <a:solidFill>
              <a:srgbClr val="CCEC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1828" y="770"/>
              <a:ext cx="147" cy="146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2224" y="1157"/>
              <a:ext cx="147" cy="146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3984" y="655"/>
              <a:ext cx="1008" cy="881"/>
            </a:xfrm>
            <a:custGeom>
              <a:rect b="b" l="l" r="r" t="t"/>
              <a:pathLst>
                <a:path extrusionOk="0" h="938" w="1073">
                  <a:moveTo>
                    <a:pt x="763" y="28"/>
                  </a:moveTo>
                  <a:lnTo>
                    <a:pt x="436" y="0"/>
                  </a:lnTo>
                  <a:lnTo>
                    <a:pt x="172" y="55"/>
                  </a:lnTo>
                  <a:lnTo>
                    <a:pt x="9" y="282"/>
                  </a:lnTo>
                  <a:lnTo>
                    <a:pt x="0" y="364"/>
                  </a:lnTo>
                  <a:lnTo>
                    <a:pt x="72" y="673"/>
                  </a:lnTo>
                  <a:lnTo>
                    <a:pt x="191" y="855"/>
                  </a:lnTo>
                  <a:lnTo>
                    <a:pt x="472" y="937"/>
                  </a:lnTo>
                  <a:lnTo>
                    <a:pt x="727" y="928"/>
                  </a:lnTo>
                  <a:lnTo>
                    <a:pt x="836" y="855"/>
                  </a:lnTo>
                  <a:lnTo>
                    <a:pt x="982" y="582"/>
                  </a:lnTo>
                  <a:lnTo>
                    <a:pt x="1072" y="491"/>
                  </a:lnTo>
                  <a:lnTo>
                    <a:pt x="1027" y="382"/>
                  </a:lnTo>
                  <a:lnTo>
                    <a:pt x="991" y="364"/>
                  </a:lnTo>
                  <a:lnTo>
                    <a:pt x="936" y="264"/>
                  </a:lnTo>
                  <a:lnTo>
                    <a:pt x="891" y="155"/>
                  </a:lnTo>
                  <a:lnTo>
                    <a:pt x="763" y="28"/>
                  </a:lnTo>
                </a:path>
              </a:pathLst>
            </a:custGeom>
            <a:solidFill>
              <a:srgbClr val="CCEC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4569" y="765"/>
              <a:ext cx="147" cy="146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4173" y="1152"/>
              <a:ext cx="147" cy="146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631" y="1026"/>
              <a:ext cx="1304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Minimum Distance</a:t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2217" y="1682"/>
              <a:ext cx="2258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Complete Linkage</a:t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1552" y="1831"/>
              <a:ext cx="1025" cy="896"/>
            </a:xfrm>
            <a:custGeom>
              <a:rect b="b" l="l" r="r" t="t"/>
              <a:pathLst>
                <a:path extrusionOk="0" h="938" w="1073">
                  <a:moveTo>
                    <a:pt x="309" y="28"/>
                  </a:moveTo>
                  <a:lnTo>
                    <a:pt x="636" y="0"/>
                  </a:lnTo>
                  <a:lnTo>
                    <a:pt x="900" y="55"/>
                  </a:lnTo>
                  <a:lnTo>
                    <a:pt x="1063" y="282"/>
                  </a:lnTo>
                  <a:lnTo>
                    <a:pt x="1072" y="364"/>
                  </a:lnTo>
                  <a:lnTo>
                    <a:pt x="1000" y="673"/>
                  </a:lnTo>
                  <a:lnTo>
                    <a:pt x="881" y="855"/>
                  </a:lnTo>
                  <a:lnTo>
                    <a:pt x="600" y="937"/>
                  </a:lnTo>
                  <a:lnTo>
                    <a:pt x="345" y="928"/>
                  </a:lnTo>
                  <a:lnTo>
                    <a:pt x="236" y="855"/>
                  </a:lnTo>
                  <a:lnTo>
                    <a:pt x="90" y="582"/>
                  </a:lnTo>
                  <a:lnTo>
                    <a:pt x="0" y="491"/>
                  </a:lnTo>
                  <a:lnTo>
                    <a:pt x="45" y="382"/>
                  </a:lnTo>
                  <a:lnTo>
                    <a:pt x="81" y="364"/>
                  </a:lnTo>
                  <a:lnTo>
                    <a:pt x="136" y="264"/>
                  </a:lnTo>
                  <a:lnTo>
                    <a:pt x="181" y="155"/>
                  </a:lnTo>
                  <a:lnTo>
                    <a:pt x="309" y="28"/>
                  </a:lnTo>
                </a:path>
              </a:pathLst>
            </a:custGeom>
            <a:solidFill>
              <a:srgbClr val="CCEC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2258" y="2372"/>
              <a:ext cx="147" cy="146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4018" y="1839"/>
              <a:ext cx="1073" cy="938"/>
            </a:xfrm>
            <a:custGeom>
              <a:rect b="b" l="l" r="r" t="t"/>
              <a:pathLst>
                <a:path extrusionOk="0" h="938" w="1073">
                  <a:moveTo>
                    <a:pt x="763" y="28"/>
                  </a:moveTo>
                  <a:lnTo>
                    <a:pt x="436" y="0"/>
                  </a:lnTo>
                  <a:lnTo>
                    <a:pt x="172" y="55"/>
                  </a:lnTo>
                  <a:lnTo>
                    <a:pt x="9" y="282"/>
                  </a:lnTo>
                  <a:lnTo>
                    <a:pt x="0" y="364"/>
                  </a:lnTo>
                  <a:lnTo>
                    <a:pt x="72" y="673"/>
                  </a:lnTo>
                  <a:lnTo>
                    <a:pt x="191" y="855"/>
                  </a:lnTo>
                  <a:lnTo>
                    <a:pt x="472" y="937"/>
                  </a:lnTo>
                  <a:lnTo>
                    <a:pt x="727" y="928"/>
                  </a:lnTo>
                  <a:lnTo>
                    <a:pt x="836" y="855"/>
                  </a:lnTo>
                  <a:lnTo>
                    <a:pt x="982" y="582"/>
                  </a:lnTo>
                  <a:lnTo>
                    <a:pt x="1072" y="491"/>
                  </a:lnTo>
                  <a:lnTo>
                    <a:pt x="1027" y="382"/>
                  </a:lnTo>
                  <a:lnTo>
                    <a:pt x="991" y="364"/>
                  </a:lnTo>
                  <a:lnTo>
                    <a:pt x="936" y="264"/>
                  </a:lnTo>
                  <a:lnTo>
                    <a:pt x="891" y="155"/>
                  </a:lnTo>
                  <a:lnTo>
                    <a:pt x="763" y="28"/>
                  </a:lnTo>
                </a:path>
              </a:pathLst>
            </a:custGeom>
            <a:solidFill>
              <a:srgbClr val="CCEC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4603" y="1980"/>
              <a:ext cx="147" cy="146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4207" y="2367"/>
              <a:ext cx="147" cy="146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2" name="Google Shape;322;p9"/>
            <p:cNvCxnSpPr/>
            <p:nvPr/>
          </p:nvCxnSpPr>
          <p:spPr>
            <a:xfrm>
              <a:off x="1989" y="2062"/>
              <a:ext cx="2613" cy="2"/>
            </a:xfrm>
            <a:prstGeom prst="straightConnector1">
              <a:avLst/>
            </a:prstGeom>
            <a:noFill/>
            <a:ln cap="flat" cmpd="sng" w="127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3" name="Google Shape;323;p9"/>
            <p:cNvSpPr/>
            <p:nvPr/>
          </p:nvSpPr>
          <p:spPr>
            <a:xfrm>
              <a:off x="2665" y="2043"/>
              <a:ext cx="1304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Maximum Distance</a:t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247" y="2832"/>
              <a:ext cx="2258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Average Linkage</a:t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4048" y="3045"/>
              <a:ext cx="1073" cy="938"/>
            </a:xfrm>
            <a:custGeom>
              <a:rect b="b" l="l" r="r" t="t"/>
              <a:pathLst>
                <a:path extrusionOk="0" h="938" w="1073">
                  <a:moveTo>
                    <a:pt x="763" y="28"/>
                  </a:moveTo>
                  <a:lnTo>
                    <a:pt x="436" y="0"/>
                  </a:lnTo>
                  <a:lnTo>
                    <a:pt x="172" y="55"/>
                  </a:lnTo>
                  <a:lnTo>
                    <a:pt x="9" y="282"/>
                  </a:lnTo>
                  <a:lnTo>
                    <a:pt x="0" y="364"/>
                  </a:lnTo>
                  <a:lnTo>
                    <a:pt x="72" y="673"/>
                  </a:lnTo>
                  <a:lnTo>
                    <a:pt x="191" y="855"/>
                  </a:lnTo>
                  <a:lnTo>
                    <a:pt x="472" y="937"/>
                  </a:lnTo>
                  <a:lnTo>
                    <a:pt x="727" y="928"/>
                  </a:lnTo>
                  <a:lnTo>
                    <a:pt x="836" y="855"/>
                  </a:lnTo>
                  <a:lnTo>
                    <a:pt x="982" y="582"/>
                  </a:lnTo>
                  <a:lnTo>
                    <a:pt x="1072" y="491"/>
                  </a:lnTo>
                  <a:lnTo>
                    <a:pt x="1027" y="382"/>
                  </a:lnTo>
                  <a:lnTo>
                    <a:pt x="991" y="364"/>
                  </a:lnTo>
                  <a:lnTo>
                    <a:pt x="936" y="264"/>
                  </a:lnTo>
                  <a:lnTo>
                    <a:pt x="891" y="155"/>
                  </a:lnTo>
                  <a:lnTo>
                    <a:pt x="763" y="28"/>
                  </a:lnTo>
                </a:path>
              </a:pathLst>
            </a:custGeom>
            <a:solidFill>
              <a:srgbClr val="CCEC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4633" y="3186"/>
              <a:ext cx="147" cy="146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4237" y="3573"/>
              <a:ext cx="147" cy="146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8" name="Google Shape;328;p9"/>
            <p:cNvCxnSpPr/>
            <p:nvPr/>
          </p:nvCxnSpPr>
          <p:spPr>
            <a:xfrm>
              <a:off x="2428" y="3659"/>
              <a:ext cx="1838" cy="37"/>
            </a:xfrm>
            <a:prstGeom prst="straightConnector1">
              <a:avLst/>
            </a:prstGeom>
            <a:noFill/>
            <a:ln cap="flat" cmpd="sng" w="127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9" name="Google Shape;329;p9"/>
            <p:cNvSpPr/>
            <p:nvPr/>
          </p:nvSpPr>
          <p:spPr>
            <a:xfrm>
              <a:off x="2695" y="3753"/>
              <a:ext cx="1304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Average Distance</a:t>
              </a:r>
              <a:endParaRPr/>
            </a:p>
          </p:txBody>
        </p:sp>
        <p:cxnSp>
          <p:nvCxnSpPr>
            <p:cNvPr id="330" name="Google Shape;330;p9"/>
            <p:cNvCxnSpPr/>
            <p:nvPr/>
          </p:nvCxnSpPr>
          <p:spPr>
            <a:xfrm flipH="1" rot="10800000">
              <a:off x="2022" y="3264"/>
              <a:ext cx="2628" cy="7"/>
            </a:xfrm>
            <a:prstGeom prst="straightConnector1">
              <a:avLst/>
            </a:prstGeom>
            <a:noFill/>
            <a:ln cap="flat" cmpd="sng" w="127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9"/>
            <p:cNvCxnSpPr/>
            <p:nvPr/>
          </p:nvCxnSpPr>
          <p:spPr>
            <a:xfrm>
              <a:off x="2028" y="3307"/>
              <a:ext cx="2238" cy="293"/>
            </a:xfrm>
            <a:prstGeom prst="straightConnector1">
              <a:avLst/>
            </a:prstGeom>
            <a:noFill/>
            <a:ln cap="flat" cmpd="sng" w="127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9"/>
            <p:cNvCxnSpPr/>
            <p:nvPr/>
          </p:nvCxnSpPr>
          <p:spPr>
            <a:xfrm flipH="1">
              <a:off x="2394" y="3312"/>
              <a:ext cx="2304" cy="288"/>
            </a:xfrm>
            <a:prstGeom prst="straightConnector1">
              <a:avLst/>
            </a:prstGeom>
            <a:noFill/>
            <a:ln cap="flat" cmpd="sng" w="127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3" name="Google Shape;333;p9"/>
            <p:cNvSpPr/>
            <p:nvPr/>
          </p:nvSpPr>
          <p:spPr>
            <a:xfrm>
              <a:off x="1608" y="1499"/>
              <a:ext cx="888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Cluster 1</a:t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4080" y="1488"/>
              <a:ext cx="888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Cluster 2</a:t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1614" y="2688"/>
              <a:ext cx="888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Cluster 1</a:t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4166" y="2736"/>
              <a:ext cx="888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Cluster 2</a:t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1704" y="3888"/>
              <a:ext cx="888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Cluster 1</a:t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118" y="3936"/>
              <a:ext cx="888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Cluster 2</a:t>
              </a:r>
              <a:endParaRPr/>
            </a:p>
          </p:txBody>
        </p:sp>
        <p:cxnSp>
          <p:nvCxnSpPr>
            <p:cNvPr id="339" name="Google Shape;339;p9"/>
            <p:cNvCxnSpPr/>
            <p:nvPr/>
          </p:nvCxnSpPr>
          <p:spPr>
            <a:xfrm>
              <a:off x="2394" y="1248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0" name="Google Shape;340;p9"/>
            <p:cNvSpPr/>
            <p:nvPr/>
          </p:nvSpPr>
          <p:spPr>
            <a:xfrm>
              <a:off x="1949" y="3178"/>
              <a:ext cx="147" cy="146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345" y="3565"/>
              <a:ext cx="147" cy="146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1862" y="1985"/>
              <a:ext cx="147" cy="146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2021-04-02T07:25:59Z</dcterms:created>
  <dc:creator>Chinna Kumar</dc:creator>
</cp:coreProperties>
</file>