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4" r:id="rId2"/>
    <p:sldId id="295" r:id="rId3"/>
    <p:sldId id="312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08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30D7F9-B252-4F78-A688-77FA42C33618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00A5CE-5428-4FAA-86A8-54DB97A5C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9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30D7F9-B252-4F78-A688-77FA42C33618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00A5CE-5428-4FAA-86A8-54DB97A5C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86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30D7F9-B252-4F78-A688-77FA42C33618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00A5CE-5428-4FAA-86A8-54DB97A5C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24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30D7F9-B252-4F78-A688-77FA42C33618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00A5CE-5428-4FAA-86A8-54DB97A5C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07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30D7F9-B252-4F78-A688-77FA42C33618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00A5CE-5428-4FAA-86A8-54DB97A5C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44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30D7F9-B252-4F78-A688-77FA42C33618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00A5CE-5428-4FAA-86A8-54DB97A5C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83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30D7F9-B252-4F78-A688-77FA42C33618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00A5CE-5428-4FAA-86A8-54DB97A5C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79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30D7F9-B252-4F78-A688-77FA42C33618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00A5CE-5428-4FAA-86A8-54DB97A5C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47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30D7F9-B252-4F78-A688-77FA42C33618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00A5CE-5428-4FAA-86A8-54DB97A5C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29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30D7F9-B252-4F78-A688-77FA42C33618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00A5CE-5428-4FAA-86A8-54DB97A5C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38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30D7F9-B252-4F78-A688-77FA42C33618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00A5CE-5428-4FAA-86A8-54DB97A5C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53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764" y="23813"/>
            <a:ext cx="1731996" cy="1188287"/>
          </a:xfrm>
          <a:prstGeom prst="rect">
            <a:avLst/>
          </a:prstGeom>
        </p:spPr>
      </p:pic>
      <p:sp>
        <p:nvSpPr>
          <p:cNvPr id="65" name="TextBox 64"/>
          <p:cNvSpPr txBox="1"/>
          <p:nvPr userDrawn="1"/>
        </p:nvSpPr>
        <p:spPr>
          <a:xfrm flipH="1">
            <a:off x="887102" y="6352190"/>
            <a:ext cx="11778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ML Labs</a:t>
            </a:r>
            <a:r>
              <a:rPr lang="en-US" sz="2000" b="1" baseline="0" dirty="0">
                <a:solidFill>
                  <a:srgbClr val="7030A0"/>
                </a:solidFill>
              </a:rPr>
              <a:t> Pvt Ltd || WhatsApp : 91-7338339898 || www.analytics6.com  || bharath@themllabs.com</a:t>
            </a:r>
            <a:endParaRPr lang="en-IN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19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B19959-1B75-446B-9536-DC6E624DD98C}"/>
              </a:ext>
            </a:extLst>
          </p:cNvPr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==========================================================================================================</a:t>
            </a:r>
          </a:p>
        </p:txBody>
      </p:sp>
      <p:pic>
        <p:nvPicPr>
          <p:cNvPr id="4" name="Picture 3" descr="Text, logo&#10;&#10;Description automatically generated">
            <a:extLst>
              <a:ext uri="{FF2B5EF4-FFF2-40B4-BE49-F238E27FC236}">
                <a16:creationId xmlns:a16="http://schemas.microsoft.com/office/drawing/2014/main" id="{0E73F8EE-527A-4406-9B86-A45AF8D2CE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04FA13-A14C-4D9C-AFE7-05F5FFD6FB0F}"/>
              </a:ext>
            </a:extLst>
          </p:cNvPr>
          <p:cNvSpPr txBox="1"/>
          <p:nvPr/>
        </p:nvSpPr>
        <p:spPr>
          <a:xfrm>
            <a:off x="1" y="2226363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dirty="0">
                <a:solidFill>
                  <a:srgbClr val="7030A0"/>
                </a:solidFill>
                <a:latin typeface="Algerian" panose="04020705040A02060702" pitchFamily="82" charset="0"/>
                <a:cs typeface="Aldhabi" panose="020B0604020202020204" pitchFamily="2" charset="-78"/>
              </a:rPr>
              <a:t>DBSCAN Clustering</a:t>
            </a:r>
          </a:p>
        </p:txBody>
      </p:sp>
    </p:spTree>
    <p:extLst>
      <p:ext uri="{BB962C8B-B14F-4D97-AF65-F5344CB8AC3E}">
        <p14:creationId xmlns:p14="http://schemas.microsoft.com/office/powerpoint/2010/main" val="1850836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7F9558-C194-4419-8FC6-D9D4E541B863}"/>
              </a:ext>
            </a:extLst>
          </p:cNvPr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==========================================================================================================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D5C068BE-6C34-4FFC-9E01-03CB2FC2B8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73620" y="469482"/>
            <a:ext cx="7236626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DBS</a:t>
            </a:r>
            <a:r>
              <a:rPr lang="en-IN"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CAN</a:t>
            </a:r>
            <a:r>
              <a:rPr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:</a:t>
            </a:r>
            <a:r>
              <a:rPr b="1" spc="-75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Reachability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285988AF-92F3-4C3E-9640-F7EC953CBB3C}"/>
              </a:ext>
            </a:extLst>
          </p:cNvPr>
          <p:cNvSpPr txBox="1"/>
          <p:nvPr/>
        </p:nvSpPr>
        <p:spPr>
          <a:xfrm>
            <a:off x="659220" y="1388911"/>
            <a:ext cx="10621924" cy="1880065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355600" indent="-342900">
              <a:spcBef>
                <a:spcPts val="43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600" b="1" spc="-10" dirty="0">
                <a:cs typeface="Times New Roman"/>
              </a:rPr>
              <a:t>Directly</a:t>
            </a:r>
            <a:r>
              <a:rPr sz="3600" b="1" dirty="0">
                <a:cs typeface="Times New Roman"/>
              </a:rPr>
              <a:t> </a:t>
            </a:r>
            <a:r>
              <a:rPr sz="3600" b="1" spc="-5" dirty="0">
                <a:cs typeface="Times New Roman"/>
              </a:rPr>
              <a:t>density-reachable</a:t>
            </a:r>
            <a:endParaRPr sz="3600" dirty="0">
              <a:cs typeface="Times New Roman"/>
            </a:endParaRPr>
          </a:p>
          <a:p>
            <a:pPr marL="756285" marR="5080" indent="-287020">
              <a:lnSpc>
                <a:spcPts val="3020"/>
              </a:lnSpc>
              <a:spcBef>
                <a:spcPts val="720"/>
              </a:spcBef>
            </a:pPr>
            <a:r>
              <a:rPr sz="3600" spc="-5" dirty="0">
                <a:cs typeface="Arial"/>
              </a:rPr>
              <a:t>– </a:t>
            </a:r>
            <a:r>
              <a:rPr sz="3600" spc="-5" dirty="0">
                <a:cs typeface="Times New Roman"/>
              </a:rPr>
              <a:t>An object q is directly density-reachable from  object p if q is within </a:t>
            </a:r>
            <a:r>
              <a:rPr sz="3600" dirty="0">
                <a:cs typeface="Times New Roman"/>
              </a:rPr>
              <a:t>the ε-Neighborhood </a:t>
            </a:r>
            <a:r>
              <a:rPr sz="3600" spc="-5" dirty="0">
                <a:cs typeface="Times New Roman"/>
              </a:rPr>
              <a:t>of p and  p is a core</a:t>
            </a:r>
            <a:r>
              <a:rPr sz="3600" spc="-10" dirty="0">
                <a:cs typeface="Times New Roman"/>
              </a:rPr>
              <a:t> </a:t>
            </a:r>
            <a:r>
              <a:rPr sz="3600" spc="-5" dirty="0">
                <a:cs typeface="Times New Roman"/>
              </a:rPr>
              <a:t>object.</a:t>
            </a:r>
            <a:endParaRPr sz="3600" dirty="0">
              <a:cs typeface="Times New Roman"/>
            </a:endParaRPr>
          </a:p>
        </p:txBody>
      </p:sp>
      <p:grpSp>
        <p:nvGrpSpPr>
          <p:cNvPr id="6" name="object 9">
            <a:extLst>
              <a:ext uri="{FF2B5EF4-FFF2-40B4-BE49-F238E27FC236}">
                <a16:creationId xmlns:a16="http://schemas.microsoft.com/office/drawing/2014/main" id="{73D0721A-5430-4751-A20C-ADDCDA9D4F7D}"/>
              </a:ext>
            </a:extLst>
          </p:cNvPr>
          <p:cNvGrpSpPr/>
          <p:nvPr/>
        </p:nvGrpSpPr>
        <p:grpSpPr>
          <a:xfrm>
            <a:off x="2357438" y="4414838"/>
            <a:ext cx="2143125" cy="1533525"/>
            <a:chOff x="833437" y="4414837"/>
            <a:chExt cx="2143125" cy="1533525"/>
          </a:xfrm>
        </p:grpSpPr>
        <p:sp>
          <p:nvSpPr>
            <p:cNvPr id="7" name="object 10">
              <a:extLst>
                <a:ext uri="{FF2B5EF4-FFF2-40B4-BE49-F238E27FC236}">
                  <a16:creationId xmlns:a16="http://schemas.microsoft.com/office/drawing/2014/main" id="{E753151C-7CE8-4909-B452-7A194214DA98}"/>
                </a:ext>
              </a:extLst>
            </p:cNvPr>
            <p:cNvSpPr/>
            <p:nvPr/>
          </p:nvSpPr>
          <p:spPr>
            <a:xfrm>
              <a:off x="838200" y="4419600"/>
              <a:ext cx="2133600" cy="1524000"/>
            </a:xfrm>
            <a:custGeom>
              <a:avLst/>
              <a:gdLst/>
              <a:ahLst/>
              <a:cxnLst/>
              <a:rect l="l" t="t" r="r" b="b"/>
              <a:pathLst>
                <a:path w="2133600" h="1524000">
                  <a:moveTo>
                    <a:pt x="0" y="800100"/>
                  </a:moveTo>
                  <a:lnTo>
                    <a:pt x="1539" y="752503"/>
                  </a:lnTo>
                  <a:lnTo>
                    <a:pt x="6095" y="705729"/>
                  </a:lnTo>
                  <a:lnTo>
                    <a:pt x="13572" y="659872"/>
                  </a:lnTo>
                  <a:lnTo>
                    <a:pt x="23873" y="615028"/>
                  </a:lnTo>
                  <a:lnTo>
                    <a:pt x="36905" y="571292"/>
                  </a:lnTo>
                  <a:lnTo>
                    <a:pt x="52571" y="528760"/>
                  </a:lnTo>
                  <a:lnTo>
                    <a:pt x="70776" y="487527"/>
                  </a:lnTo>
                  <a:lnTo>
                    <a:pt x="91424" y="447688"/>
                  </a:lnTo>
                  <a:lnTo>
                    <a:pt x="114421" y="409339"/>
                  </a:lnTo>
                  <a:lnTo>
                    <a:pt x="139671" y="372575"/>
                  </a:lnTo>
                  <a:lnTo>
                    <a:pt x="167078" y="337491"/>
                  </a:lnTo>
                  <a:lnTo>
                    <a:pt x="196548" y="304184"/>
                  </a:lnTo>
                  <a:lnTo>
                    <a:pt x="227984" y="272748"/>
                  </a:lnTo>
                  <a:lnTo>
                    <a:pt x="261291" y="243278"/>
                  </a:lnTo>
                  <a:lnTo>
                    <a:pt x="296375" y="215871"/>
                  </a:lnTo>
                  <a:lnTo>
                    <a:pt x="333139" y="190621"/>
                  </a:lnTo>
                  <a:lnTo>
                    <a:pt x="371488" y="167624"/>
                  </a:lnTo>
                  <a:lnTo>
                    <a:pt x="411327" y="146976"/>
                  </a:lnTo>
                  <a:lnTo>
                    <a:pt x="452560" y="128771"/>
                  </a:lnTo>
                  <a:lnTo>
                    <a:pt x="495092" y="113105"/>
                  </a:lnTo>
                  <a:lnTo>
                    <a:pt x="538828" y="100073"/>
                  </a:lnTo>
                  <a:lnTo>
                    <a:pt x="583672" y="89772"/>
                  </a:lnTo>
                  <a:lnTo>
                    <a:pt x="629529" y="82295"/>
                  </a:lnTo>
                  <a:lnTo>
                    <a:pt x="676303" y="77739"/>
                  </a:lnTo>
                  <a:lnTo>
                    <a:pt x="723900" y="76200"/>
                  </a:lnTo>
                  <a:lnTo>
                    <a:pt x="771496" y="77739"/>
                  </a:lnTo>
                  <a:lnTo>
                    <a:pt x="818270" y="82295"/>
                  </a:lnTo>
                  <a:lnTo>
                    <a:pt x="864127" y="89772"/>
                  </a:lnTo>
                  <a:lnTo>
                    <a:pt x="908971" y="100073"/>
                  </a:lnTo>
                  <a:lnTo>
                    <a:pt x="952707" y="113105"/>
                  </a:lnTo>
                  <a:lnTo>
                    <a:pt x="995239" y="128771"/>
                  </a:lnTo>
                  <a:lnTo>
                    <a:pt x="1036472" y="146976"/>
                  </a:lnTo>
                  <a:lnTo>
                    <a:pt x="1076311" y="167624"/>
                  </a:lnTo>
                  <a:lnTo>
                    <a:pt x="1114660" y="190621"/>
                  </a:lnTo>
                  <a:lnTo>
                    <a:pt x="1151424" y="215871"/>
                  </a:lnTo>
                  <a:lnTo>
                    <a:pt x="1186508" y="243278"/>
                  </a:lnTo>
                  <a:lnTo>
                    <a:pt x="1219815" y="272748"/>
                  </a:lnTo>
                  <a:lnTo>
                    <a:pt x="1251251" y="304184"/>
                  </a:lnTo>
                  <a:lnTo>
                    <a:pt x="1280721" y="337491"/>
                  </a:lnTo>
                  <a:lnTo>
                    <a:pt x="1308128" y="372575"/>
                  </a:lnTo>
                  <a:lnTo>
                    <a:pt x="1333378" y="409339"/>
                  </a:lnTo>
                  <a:lnTo>
                    <a:pt x="1356375" y="447688"/>
                  </a:lnTo>
                  <a:lnTo>
                    <a:pt x="1377023" y="487527"/>
                  </a:lnTo>
                  <a:lnTo>
                    <a:pt x="1395228" y="528760"/>
                  </a:lnTo>
                  <a:lnTo>
                    <a:pt x="1410894" y="571292"/>
                  </a:lnTo>
                  <a:lnTo>
                    <a:pt x="1423926" y="615028"/>
                  </a:lnTo>
                  <a:lnTo>
                    <a:pt x="1434227" y="659872"/>
                  </a:lnTo>
                  <a:lnTo>
                    <a:pt x="1441704" y="705729"/>
                  </a:lnTo>
                  <a:lnTo>
                    <a:pt x="1446260" y="752503"/>
                  </a:lnTo>
                  <a:lnTo>
                    <a:pt x="1447800" y="800100"/>
                  </a:lnTo>
                  <a:lnTo>
                    <a:pt x="1446260" y="847696"/>
                  </a:lnTo>
                  <a:lnTo>
                    <a:pt x="1441704" y="894470"/>
                  </a:lnTo>
                  <a:lnTo>
                    <a:pt x="1434227" y="940327"/>
                  </a:lnTo>
                  <a:lnTo>
                    <a:pt x="1423926" y="985171"/>
                  </a:lnTo>
                  <a:lnTo>
                    <a:pt x="1410894" y="1028907"/>
                  </a:lnTo>
                  <a:lnTo>
                    <a:pt x="1395228" y="1071439"/>
                  </a:lnTo>
                  <a:lnTo>
                    <a:pt x="1377023" y="1112672"/>
                  </a:lnTo>
                  <a:lnTo>
                    <a:pt x="1356375" y="1152511"/>
                  </a:lnTo>
                  <a:lnTo>
                    <a:pt x="1333378" y="1190860"/>
                  </a:lnTo>
                  <a:lnTo>
                    <a:pt x="1308128" y="1227624"/>
                  </a:lnTo>
                  <a:lnTo>
                    <a:pt x="1280721" y="1262708"/>
                  </a:lnTo>
                  <a:lnTo>
                    <a:pt x="1251251" y="1296015"/>
                  </a:lnTo>
                  <a:lnTo>
                    <a:pt x="1219815" y="1327451"/>
                  </a:lnTo>
                  <a:lnTo>
                    <a:pt x="1186508" y="1356921"/>
                  </a:lnTo>
                  <a:lnTo>
                    <a:pt x="1151424" y="1384328"/>
                  </a:lnTo>
                  <a:lnTo>
                    <a:pt x="1114660" y="1409578"/>
                  </a:lnTo>
                  <a:lnTo>
                    <a:pt x="1076311" y="1432575"/>
                  </a:lnTo>
                  <a:lnTo>
                    <a:pt x="1036472" y="1453223"/>
                  </a:lnTo>
                  <a:lnTo>
                    <a:pt x="995239" y="1471428"/>
                  </a:lnTo>
                  <a:lnTo>
                    <a:pt x="952707" y="1487094"/>
                  </a:lnTo>
                  <a:lnTo>
                    <a:pt x="908971" y="1500126"/>
                  </a:lnTo>
                  <a:lnTo>
                    <a:pt x="864127" y="1510427"/>
                  </a:lnTo>
                  <a:lnTo>
                    <a:pt x="818270" y="1517904"/>
                  </a:lnTo>
                  <a:lnTo>
                    <a:pt x="771496" y="1522460"/>
                  </a:lnTo>
                  <a:lnTo>
                    <a:pt x="723900" y="1524000"/>
                  </a:lnTo>
                  <a:lnTo>
                    <a:pt x="676303" y="1522460"/>
                  </a:lnTo>
                  <a:lnTo>
                    <a:pt x="629529" y="1517904"/>
                  </a:lnTo>
                  <a:lnTo>
                    <a:pt x="583672" y="1510427"/>
                  </a:lnTo>
                  <a:lnTo>
                    <a:pt x="538828" y="1500126"/>
                  </a:lnTo>
                  <a:lnTo>
                    <a:pt x="495092" y="1487094"/>
                  </a:lnTo>
                  <a:lnTo>
                    <a:pt x="452560" y="1471428"/>
                  </a:lnTo>
                  <a:lnTo>
                    <a:pt x="411327" y="1453223"/>
                  </a:lnTo>
                  <a:lnTo>
                    <a:pt x="371488" y="1432575"/>
                  </a:lnTo>
                  <a:lnTo>
                    <a:pt x="333139" y="1409578"/>
                  </a:lnTo>
                  <a:lnTo>
                    <a:pt x="296375" y="1384328"/>
                  </a:lnTo>
                  <a:lnTo>
                    <a:pt x="261291" y="1356921"/>
                  </a:lnTo>
                  <a:lnTo>
                    <a:pt x="227984" y="1327451"/>
                  </a:lnTo>
                  <a:lnTo>
                    <a:pt x="196548" y="1296015"/>
                  </a:lnTo>
                  <a:lnTo>
                    <a:pt x="167078" y="1262708"/>
                  </a:lnTo>
                  <a:lnTo>
                    <a:pt x="139671" y="1227624"/>
                  </a:lnTo>
                  <a:lnTo>
                    <a:pt x="114421" y="1190860"/>
                  </a:lnTo>
                  <a:lnTo>
                    <a:pt x="91424" y="1152511"/>
                  </a:lnTo>
                  <a:lnTo>
                    <a:pt x="70776" y="1112672"/>
                  </a:lnTo>
                  <a:lnTo>
                    <a:pt x="52571" y="1071439"/>
                  </a:lnTo>
                  <a:lnTo>
                    <a:pt x="36905" y="1028907"/>
                  </a:lnTo>
                  <a:lnTo>
                    <a:pt x="23873" y="985171"/>
                  </a:lnTo>
                  <a:lnTo>
                    <a:pt x="13572" y="940327"/>
                  </a:lnTo>
                  <a:lnTo>
                    <a:pt x="6095" y="894470"/>
                  </a:lnTo>
                  <a:lnTo>
                    <a:pt x="1539" y="847696"/>
                  </a:lnTo>
                  <a:lnTo>
                    <a:pt x="0" y="800100"/>
                  </a:lnTo>
                  <a:close/>
                </a:path>
                <a:path w="2133600" h="1524000">
                  <a:moveTo>
                    <a:pt x="685800" y="723900"/>
                  </a:moveTo>
                  <a:lnTo>
                    <a:pt x="687339" y="676303"/>
                  </a:lnTo>
                  <a:lnTo>
                    <a:pt x="691895" y="629529"/>
                  </a:lnTo>
                  <a:lnTo>
                    <a:pt x="699372" y="583672"/>
                  </a:lnTo>
                  <a:lnTo>
                    <a:pt x="709673" y="538828"/>
                  </a:lnTo>
                  <a:lnTo>
                    <a:pt x="722705" y="495092"/>
                  </a:lnTo>
                  <a:lnTo>
                    <a:pt x="738371" y="452560"/>
                  </a:lnTo>
                  <a:lnTo>
                    <a:pt x="756576" y="411327"/>
                  </a:lnTo>
                  <a:lnTo>
                    <a:pt x="777224" y="371488"/>
                  </a:lnTo>
                  <a:lnTo>
                    <a:pt x="800221" y="333139"/>
                  </a:lnTo>
                  <a:lnTo>
                    <a:pt x="825471" y="296375"/>
                  </a:lnTo>
                  <a:lnTo>
                    <a:pt x="852878" y="261291"/>
                  </a:lnTo>
                  <a:lnTo>
                    <a:pt x="882348" y="227984"/>
                  </a:lnTo>
                  <a:lnTo>
                    <a:pt x="913784" y="196548"/>
                  </a:lnTo>
                  <a:lnTo>
                    <a:pt x="947091" y="167078"/>
                  </a:lnTo>
                  <a:lnTo>
                    <a:pt x="982175" y="139671"/>
                  </a:lnTo>
                  <a:lnTo>
                    <a:pt x="1018939" y="114421"/>
                  </a:lnTo>
                  <a:lnTo>
                    <a:pt x="1057288" y="91424"/>
                  </a:lnTo>
                  <a:lnTo>
                    <a:pt x="1097127" y="70776"/>
                  </a:lnTo>
                  <a:lnTo>
                    <a:pt x="1138360" y="52571"/>
                  </a:lnTo>
                  <a:lnTo>
                    <a:pt x="1180892" y="36905"/>
                  </a:lnTo>
                  <a:lnTo>
                    <a:pt x="1224628" y="23873"/>
                  </a:lnTo>
                  <a:lnTo>
                    <a:pt x="1269472" y="13572"/>
                  </a:lnTo>
                  <a:lnTo>
                    <a:pt x="1315329" y="6095"/>
                  </a:lnTo>
                  <a:lnTo>
                    <a:pt x="1362103" y="1539"/>
                  </a:lnTo>
                  <a:lnTo>
                    <a:pt x="1409700" y="0"/>
                  </a:lnTo>
                  <a:lnTo>
                    <a:pt x="1457296" y="1539"/>
                  </a:lnTo>
                  <a:lnTo>
                    <a:pt x="1504070" y="6095"/>
                  </a:lnTo>
                  <a:lnTo>
                    <a:pt x="1549927" y="13572"/>
                  </a:lnTo>
                  <a:lnTo>
                    <a:pt x="1594771" y="23873"/>
                  </a:lnTo>
                  <a:lnTo>
                    <a:pt x="1638507" y="36905"/>
                  </a:lnTo>
                  <a:lnTo>
                    <a:pt x="1681039" y="52571"/>
                  </a:lnTo>
                  <a:lnTo>
                    <a:pt x="1722272" y="70776"/>
                  </a:lnTo>
                  <a:lnTo>
                    <a:pt x="1762111" y="91424"/>
                  </a:lnTo>
                  <a:lnTo>
                    <a:pt x="1800460" y="114421"/>
                  </a:lnTo>
                  <a:lnTo>
                    <a:pt x="1837224" y="139671"/>
                  </a:lnTo>
                  <a:lnTo>
                    <a:pt x="1872308" y="167078"/>
                  </a:lnTo>
                  <a:lnTo>
                    <a:pt x="1905615" y="196548"/>
                  </a:lnTo>
                  <a:lnTo>
                    <a:pt x="1937051" y="227984"/>
                  </a:lnTo>
                  <a:lnTo>
                    <a:pt x="1966521" y="261291"/>
                  </a:lnTo>
                  <a:lnTo>
                    <a:pt x="1993928" y="296375"/>
                  </a:lnTo>
                  <a:lnTo>
                    <a:pt x="2019178" y="333139"/>
                  </a:lnTo>
                  <a:lnTo>
                    <a:pt x="2042175" y="371488"/>
                  </a:lnTo>
                  <a:lnTo>
                    <a:pt x="2062823" y="411327"/>
                  </a:lnTo>
                  <a:lnTo>
                    <a:pt x="2081028" y="452560"/>
                  </a:lnTo>
                  <a:lnTo>
                    <a:pt x="2096694" y="495092"/>
                  </a:lnTo>
                  <a:lnTo>
                    <a:pt x="2109726" y="538828"/>
                  </a:lnTo>
                  <a:lnTo>
                    <a:pt x="2120027" y="583672"/>
                  </a:lnTo>
                  <a:lnTo>
                    <a:pt x="2127504" y="629529"/>
                  </a:lnTo>
                  <a:lnTo>
                    <a:pt x="2132060" y="676303"/>
                  </a:lnTo>
                  <a:lnTo>
                    <a:pt x="2133600" y="723900"/>
                  </a:lnTo>
                  <a:lnTo>
                    <a:pt x="2132060" y="771496"/>
                  </a:lnTo>
                  <a:lnTo>
                    <a:pt x="2127504" y="818270"/>
                  </a:lnTo>
                  <a:lnTo>
                    <a:pt x="2120027" y="864127"/>
                  </a:lnTo>
                  <a:lnTo>
                    <a:pt x="2109726" y="908971"/>
                  </a:lnTo>
                  <a:lnTo>
                    <a:pt x="2096694" y="952707"/>
                  </a:lnTo>
                  <a:lnTo>
                    <a:pt x="2081028" y="995239"/>
                  </a:lnTo>
                  <a:lnTo>
                    <a:pt x="2062823" y="1036472"/>
                  </a:lnTo>
                  <a:lnTo>
                    <a:pt x="2042175" y="1076311"/>
                  </a:lnTo>
                  <a:lnTo>
                    <a:pt x="2019178" y="1114660"/>
                  </a:lnTo>
                  <a:lnTo>
                    <a:pt x="1993928" y="1151424"/>
                  </a:lnTo>
                  <a:lnTo>
                    <a:pt x="1966521" y="1186508"/>
                  </a:lnTo>
                  <a:lnTo>
                    <a:pt x="1937051" y="1219815"/>
                  </a:lnTo>
                  <a:lnTo>
                    <a:pt x="1905615" y="1251251"/>
                  </a:lnTo>
                  <a:lnTo>
                    <a:pt x="1872308" y="1280721"/>
                  </a:lnTo>
                  <a:lnTo>
                    <a:pt x="1837224" y="1308128"/>
                  </a:lnTo>
                  <a:lnTo>
                    <a:pt x="1800460" y="1333378"/>
                  </a:lnTo>
                  <a:lnTo>
                    <a:pt x="1762111" y="1356375"/>
                  </a:lnTo>
                  <a:lnTo>
                    <a:pt x="1722272" y="1377023"/>
                  </a:lnTo>
                  <a:lnTo>
                    <a:pt x="1681039" y="1395228"/>
                  </a:lnTo>
                  <a:lnTo>
                    <a:pt x="1638507" y="1410894"/>
                  </a:lnTo>
                  <a:lnTo>
                    <a:pt x="1594771" y="1423926"/>
                  </a:lnTo>
                  <a:lnTo>
                    <a:pt x="1549927" y="1434227"/>
                  </a:lnTo>
                  <a:lnTo>
                    <a:pt x="1504070" y="1441704"/>
                  </a:lnTo>
                  <a:lnTo>
                    <a:pt x="1457296" y="1446260"/>
                  </a:lnTo>
                  <a:lnTo>
                    <a:pt x="1409700" y="1447800"/>
                  </a:lnTo>
                  <a:lnTo>
                    <a:pt x="1362103" y="1446260"/>
                  </a:lnTo>
                  <a:lnTo>
                    <a:pt x="1315329" y="1441704"/>
                  </a:lnTo>
                  <a:lnTo>
                    <a:pt x="1269472" y="1434227"/>
                  </a:lnTo>
                  <a:lnTo>
                    <a:pt x="1224628" y="1423926"/>
                  </a:lnTo>
                  <a:lnTo>
                    <a:pt x="1180892" y="1410894"/>
                  </a:lnTo>
                  <a:lnTo>
                    <a:pt x="1138360" y="1395228"/>
                  </a:lnTo>
                  <a:lnTo>
                    <a:pt x="1097127" y="1377023"/>
                  </a:lnTo>
                  <a:lnTo>
                    <a:pt x="1057288" y="1356375"/>
                  </a:lnTo>
                  <a:lnTo>
                    <a:pt x="1018939" y="1333378"/>
                  </a:lnTo>
                  <a:lnTo>
                    <a:pt x="982175" y="1308128"/>
                  </a:lnTo>
                  <a:lnTo>
                    <a:pt x="947091" y="1280721"/>
                  </a:lnTo>
                  <a:lnTo>
                    <a:pt x="913784" y="1251251"/>
                  </a:lnTo>
                  <a:lnTo>
                    <a:pt x="882348" y="1219815"/>
                  </a:lnTo>
                  <a:lnTo>
                    <a:pt x="852878" y="1186508"/>
                  </a:lnTo>
                  <a:lnTo>
                    <a:pt x="825471" y="1151424"/>
                  </a:lnTo>
                  <a:lnTo>
                    <a:pt x="800221" y="1114660"/>
                  </a:lnTo>
                  <a:lnTo>
                    <a:pt x="777224" y="1076311"/>
                  </a:lnTo>
                  <a:lnTo>
                    <a:pt x="756576" y="1036472"/>
                  </a:lnTo>
                  <a:lnTo>
                    <a:pt x="738371" y="995239"/>
                  </a:lnTo>
                  <a:lnTo>
                    <a:pt x="722705" y="952707"/>
                  </a:lnTo>
                  <a:lnTo>
                    <a:pt x="709673" y="908971"/>
                  </a:lnTo>
                  <a:lnTo>
                    <a:pt x="699372" y="864127"/>
                  </a:lnTo>
                  <a:lnTo>
                    <a:pt x="691895" y="818270"/>
                  </a:lnTo>
                  <a:lnTo>
                    <a:pt x="687339" y="771496"/>
                  </a:lnTo>
                  <a:lnTo>
                    <a:pt x="685800" y="7239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1">
              <a:extLst>
                <a:ext uri="{FF2B5EF4-FFF2-40B4-BE49-F238E27FC236}">
                  <a16:creationId xmlns:a16="http://schemas.microsoft.com/office/drawing/2014/main" id="{AE9F6919-BF0A-4F88-9945-1C7AFECE9D16}"/>
                </a:ext>
              </a:extLst>
            </p:cNvPr>
            <p:cNvSpPr/>
            <p:nvPr/>
          </p:nvSpPr>
          <p:spPr>
            <a:xfrm>
              <a:off x="2077211" y="4463796"/>
              <a:ext cx="240792" cy="2407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2">
              <a:extLst>
                <a:ext uri="{FF2B5EF4-FFF2-40B4-BE49-F238E27FC236}">
                  <a16:creationId xmlns:a16="http://schemas.microsoft.com/office/drawing/2014/main" id="{27E0D995-21EC-4941-A65C-73855755045A}"/>
                </a:ext>
              </a:extLst>
            </p:cNvPr>
            <p:cNvSpPr/>
            <p:nvPr/>
          </p:nvSpPr>
          <p:spPr>
            <a:xfrm>
              <a:off x="2129027" y="4491227"/>
              <a:ext cx="237744" cy="2377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B8274461-1C43-4699-8A76-6C7F26FA77CD}"/>
                </a:ext>
              </a:extLst>
            </p:cNvPr>
            <p:cNvSpPr/>
            <p:nvPr/>
          </p:nvSpPr>
          <p:spPr>
            <a:xfrm>
              <a:off x="1391412" y="5073395"/>
              <a:ext cx="240792" cy="2407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83B30C6E-ABB6-4ED3-B2AA-6ED73CBE2242}"/>
                </a:ext>
              </a:extLst>
            </p:cNvPr>
            <p:cNvSpPr/>
            <p:nvPr/>
          </p:nvSpPr>
          <p:spPr>
            <a:xfrm>
              <a:off x="1251204" y="5065776"/>
              <a:ext cx="521208" cy="6431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5">
              <a:extLst>
                <a:ext uri="{FF2B5EF4-FFF2-40B4-BE49-F238E27FC236}">
                  <a16:creationId xmlns:a16="http://schemas.microsoft.com/office/drawing/2014/main" id="{45DB05F1-7A09-4539-911C-0B7BEFE0EABE}"/>
                </a:ext>
              </a:extLst>
            </p:cNvPr>
            <p:cNvSpPr/>
            <p:nvPr/>
          </p:nvSpPr>
          <p:spPr>
            <a:xfrm>
              <a:off x="1443227" y="5100827"/>
              <a:ext cx="237744" cy="2377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6">
            <a:extLst>
              <a:ext uri="{FF2B5EF4-FFF2-40B4-BE49-F238E27FC236}">
                <a16:creationId xmlns:a16="http://schemas.microsoft.com/office/drawing/2014/main" id="{C168295E-75BD-4E29-B3E6-E1DFE9D8CE69}"/>
              </a:ext>
            </a:extLst>
          </p:cNvPr>
          <p:cNvSpPr txBox="1"/>
          <p:nvPr/>
        </p:nvSpPr>
        <p:spPr>
          <a:xfrm>
            <a:off x="2997454" y="5161865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4" name="object 17">
            <a:extLst>
              <a:ext uri="{FF2B5EF4-FFF2-40B4-BE49-F238E27FC236}">
                <a16:creationId xmlns:a16="http://schemas.microsoft.com/office/drawing/2014/main" id="{0C20B164-CAAC-4E2C-8BB3-16F6F8EA59CE}"/>
              </a:ext>
            </a:extLst>
          </p:cNvPr>
          <p:cNvGrpSpPr/>
          <p:nvPr/>
        </p:nvGrpSpPr>
        <p:grpSpPr>
          <a:xfrm>
            <a:off x="3296411" y="4747260"/>
            <a:ext cx="1203960" cy="896619"/>
            <a:chOff x="1772411" y="4747259"/>
            <a:chExt cx="1203960" cy="896619"/>
          </a:xfrm>
        </p:grpSpPr>
        <p:sp>
          <p:nvSpPr>
            <p:cNvPr id="15" name="object 18">
              <a:extLst>
                <a:ext uri="{FF2B5EF4-FFF2-40B4-BE49-F238E27FC236}">
                  <a16:creationId xmlns:a16="http://schemas.microsoft.com/office/drawing/2014/main" id="{F936ECE9-BD9F-4E8A-A2AD-62712FA0E2E4}"/>
                </a:ext>
              </a:extLst>
            </p:cNvPr>
            <p:cNvSpPr/>
            <p:nvPr/>
          </p:nvSpPr>
          <p:spPr>
            <a:xfrm>
              <a:off x="1772411" y="5225795"/>
              <a:ext cx="240792" cy="2407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9">
              <a:extLst>
                <a:ext uri="{FF2B5EF4-FFF2-40B4-BE49-F238E27FC236}">
                  <a16:creationId xmlns:a16="http://schemas.microsoft.com/office/drawing/2014/main" id="{2C29AF67-C4CD-4130-B484-3AEDB98E5056}"/>
                </a:ext>
              </a:extLst>
            </p:cNvPr>
            <p:cNvSpPr/>
            <p:nvPr/>
          </p:nvSpPr>
          <p:spPr>
            <a:xfrm>
              <a:off x="1824227" y="5253227"/>
              <a:ext cx="237744" cy="2377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0">
              <a:extLst>
                <a:ext uri="{FF2B5EF4-FFF2-40B4-BE49-F238E27FC236}">
                  <a16:creationId xmlns:a16="http://schemas.microsoft.com/office/drawing/2014/main" id="{F89882C3-0CDD-41AB-BE58-6A1A87310C24}"/>
                </a:ext>
              </a:extLst>
            </p:cNvPr>
            <p:cNvSpPr/>
            <p:nvPr/>
          </p:nvSpPr>
          <p:spPr>
            <a:xfrm>
              <a:off x="2686811" y="5378195"/>
              <a:ext cx="240792" cy="2407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1">
              <a:extLst>
                <a:ext uri="{FF2B5EF4-FFF2-40B4-BE49-F238E27FC236}">
                  <a16:creationId xmlns:a16="http://schemas.microsoft.com/office/drawing/2014/main" id="{682C6394-8009-425D-BECC-FD7F89F03AAC}"/>
                </a:ext>
              </a:extLst>
            </p:cNvPr>
            <p:cNvSpPr/>
            <p:nvPr/>
          </p:nvSpPr>
          <p:spPr>
            <a:xfrm>
              <a:off x="2738627" y="5405627"/>
              <a:ext cx="237744" cy="2377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2">
              <a:extLst>
                <a:ext uri="{FF2B5EF4-FFF2-40B4-BE49-F238E27FC236}">
                  <a16:creationId xmlns:a16="http://schemas.microsoft.com/office/drawing/2014/main" id="{B1E92CBE-A9BA-4DD9-AB22-948AE94B5BB1}"/>
                </a:ext>
              </a:extLst>
            </p:cNvPr>
            <p:cNvSpPr/>
            <p:nvPr/>
          </p:nvSpPr>
          <p:spPr>
            <a:xfrm>
              <a:off x="2077211" y="4997195"/>
              <a:ext cx="240792" cy="2407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3">
              <a:extLst>
                <a:ext uri="{FF2B5EF4-FFF2-40B4-BE49-F238E27FC236}">
                  <a16:creationId xmlns:a16="http://schemas.microsoft.com/office/drawing/2014/main" id="{D6B40007-7B83-469D-8D7F-D99E1B8B3A3D}"/>
                </a:ext>
              </a:extLst>
            </p:cNvPr>
            <p:cNvSpPr/>
            <p:nvPr/>
          </p:nvSpPr>
          <p:spPr>
            <a:xfrm>
              <a:off x="1937003" y="4989575"/>
              <a:ext cx="521207" cy="6431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4">
              <a:extLst>
                <a:ext uri="{FF2B5EF4-FFF2-40B4-BE49-F238E27FC236}">
                  <a16:creationId xmlns:a16="http://schemas.microsoft.com/office/drawing/2014/main" id="{CEAFC278-21C8-4AEB-80F9-20FF57FCA62E}"/>
                </a:ext>
              </a:extLst>
            </p:cNvPr>
            <p:cNvSpPr/>
            <p:nvPr/>
          </p:nvSpPr>
          <p:spPr>
            <a:xfrm>
              <a:off x="2129027" y="5024627"/>
              <a:ext cx="237744" cy="2377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5">
              <a:extLst>
                <a:ext uri="{FF2B5EF4-FFF2-40B4-BE49-F238E27FC236}">
                  <a16:creationId xmlns:a16="http://schemas.microsoft.com/office/drawing/2014/main" id="{146540A1-2A4C-4175-A53E-4716F078C2BA}"/>
                </a:ext>
              </a:extLst>
            </p:cNvPr>
            <p:cNvSpPr/>
            <p:nvPr/>
          </p:nvSpPr>
          <p:spPr>
            <a:xfrm>
              <a:off x="2340863" y="4747259"/>
              <a:ext cx="534924" cy="67970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6">
            <a:extLst>
              <a:ext uri="{FF2B5EF4-FFF2-40B4-BE49-F238E27FC236}">
                <a16:creationId xmlns:a16="http://schemas.microsoft.com/office/drawing/2014/main" id="{BFEED8F2-05B7-42D1-BE98-3D893944DA2C}"/>
              </a:ext>
            </a:extLst>
          </p:cNvPr>
          <p:cNvSpPr txBox="1"/>
          <p:nvPr/>
        </p:nvSpPr>
        <p:spPr>
          <a:xfrm>
            <a:off x="3683254" y="4823536"/>
            <a:ext cx="825500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>
              <a:lnSpc>
                <a:spcPts val="2470"/>
              </a:lnSpc>
              <a:spcBef>
                <a:spcPts val="100"/>
              </a:spcBef>
              <a:tabLst>
                <a:tab pos="812165" algn="l"/>
              </a:tabLst>
            </a:pPr>
            <a:r>
              <a:rPr sz="2400" strike="sngStrike" dirty="0">
                <a:solidFill>
                  <a:srgbClr val="22228E"/>
                </a:solidFill>
                <a:latin typeface="Times New Roman"/>
                <a:cs typeface="Times New Roman"/>
              </a:rPr>
              <a:t> </a:t>
            </a:r>
            <a:r>
              <a:rPr sz="2400" strike="sngStrike" spc="125" dirty="0">
                <a:solidFill>
                  <a:srgbClr val="22228E"/>
                </a:solidFill>
                <a:latin typeface="Times New Roman"/>
                <a:cs typeface="Times New Roman"/>
              </a:rPr>
              <a:t> </a:t>
            </a:r>
            <a:r>
              <a:rPr sz="2400" b="1" strike="sngStrike" dirty="0">
                <a:solidFill>
                  <a:srgbClr val="22228E"/>
                </a:solidFill>
                <a:latin typeface="Times New Roman"/>
                <a:cs typeface="Times New Roman"/>
              </a:rPr>
              <a:t>ε	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470"/>
              </a:lnSpc>
            </a:pP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7">
            <a:extLst>
              <a:ext uri="{FF2B5EF4-FFF2-40B4-BE49-F238E27FC236}">
                <a16:creationId xmlns:a16="http://schemas.microsoft.com/office/drawing/2014/main" id="{8F941FC1-558E-4E06-9131-FC5CBD40AF40}"/>
              </a:ext>
            </a:extLst>
          </p:cNvPr>
          <p:cNvSpPr/>
          <p:nvPr/>
        </p:nvSpPr>
        <p:spPr>
          <a:xfrm>
            <a:off x="2406397" y="4747259"/>
            <a:ext cx="534923" cy="6797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8">
            <a:extLst>
              <a:ext uri="{FF2B5EF4-FFF2-40B4-BE49-F238E27FC236}">
                <a16:creationId xmlns:a16="http://schemas.microsoft.com/office/drawing/2014/main" id="{A788E0A9-534F-4A21-B286-0C1150AF9297}"/>
              </a:ext>
            </a:extLst>
          </p:cNvPr>
          <p:cNvSpPr txBox="1"/>
          <p:nvPr/>
        </p:nvSpPr>
        <p:spPr>
          <a:xfrm>
            <a:off x="2349500" y="4823537"/>
            <a:ext cx="6350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47015" algn="l"/>
                <a:tab pos="621665" algn="l"/>
              </a:tabLst>
            </a:pPr>
            <a:r>
              <a:rPr sz="2400" u="sng" dirty="0">
                <a:solidFill>
                  <a:srgbClr val="22228E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b="1" u="sng" dirty="0">
                <a:solidFill>
                  <a:srgbClr val="22228E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ε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9">
            <a:extLst>
              <a:ext uri="{FF2B5EF4-FFF2-40B4-BE49-F238E27FC236}">
                <a16:creationId xmlns:a16="http://schemas.microsoft.com/office/drawing/2014/main" id="{361DAD3D-EB5D-4ED7-872C-D49AEA416B84}"/>
              </a:ext>
            </a:extLst>
          </p:cNvPr>
          <p:cNvSpPr txBox="1"/>
          <p:nvPr/>
        </p:nvSpPr>
        <p:spPr>
          <a:xfrm>
            <a:off x="5260976" y="3907916"/>
            <a:ext cx="6743182" cy="2317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0375" marR="549275" indent="-448309">
              <a:spcBef>
                <a:spcPts val="95"/>
              </a:spcBef>
              <a:buClr>
                <a:srgbClr val="4F81BC"/>
              </a:buClr>
              <a:buSzPct val="69642"/>
              <a:buFont typeface="Wingdings"/>
              <a:buChar char=""/>
              <a:tabLst>
                <a:tab pos="460375" algn="l"/>
                <a:tab pos="461009" algn="l"/>
              </a:tabLst>
            </a:pPr>
            <a:r>
              <a:rPr sz="3600" spc="-5" dirty="0">
                <a:cs typeface="Times New Roman"/>
              </a:rPr>
              <a:t>q is directly</a:t>
            </a:r>
            <a:r>
              <a:rPr sz="3600" spc="-75" dirty="0">
                <a:cs typeface="Times New Roman"/>
              </a:rPr>
              <a:t> </a:t>
            </a:r>
            <a:r>
              <a:rPr sz="3600" dirty="0">
                <a:cs typeface="Times New Roman"/>
              </a:rPr>
              <a:t>density-  </a:t>
            </a:r>
            <a:r>
              <a:rPr sz="3600" spc="-5" dirty="0">
                <a:cs typeface="Times New Roman"/>
              </a:rPr>
              <a:t>reachable from</a:t>
            </a:r>
            <a:r>
              <a:rPr sz="3600" spc="-15" dirty="0">
                <a:cs typeface="Times New Roman"/>
              </a:rPr>
              <a:t> </a:t>
            </a:r>
            <a:r>
              <a:rPr sz="3600" spc="-5" dirty="0">
                <a:cs typeface="Times New Roman"/>
              </a:rPr>
              <a:t>p</a:t>
            </a:r>
            <a:endParaRPr sz="3600" dirty="0">
              <a:cs typeface="Times New Roman"/>
            </a:endParaRPr>
          </a:p>
          <a:p>
            <a:pPr marL="460375" marR="5080" indent="-448309">
              <a:spcBef>
                <a:spcPts val="670"/>
              </a:spcBef>
              <a:buClr>
                <a:srgbClr val="4F81BC"/>
              </a:buClr>
              <a:buSzPct val="69642"/>
              <a:buFont typeface="Wingdings"/>
              <a:buChar char=""/>
              <a:tabLst>
                <a:tab pos="460375" algn="l"/>
                <a:tab pos="461009" algn="l"/>
              </a:tabLst>
            </a:pPr>
            <a:r>
              <a:rPr sz="3600" spc="-5" dirty="0">
                <a:cs typeface="Times New Roman"/>
              </a:rPr>
              <a:t>p is </a:t>
            </a:r>
            <a:r>
              <a:rPr sz="3600" dirty="0">
                <a:cs typeface="Times New Roman"/>
              </a:rPr>
              <a:t>not </a:t>
            </a:r>
            <a:r>
              <a:rPr sz="3600" spc="-5" dirty="0">
                <a:cs typeface="Times New Roman"/>
              </a:rPr>
              <a:t>directly</a:t>
            </a:r>
            <a:r>
              <a:rPr sz="3600" spc="-55" dirty="0">
                <a:cs typeface="Times New Roman"/>
              </a:rPr>
              <a:t> </a:t>
            </a:r>
            <a:r>
              <a:rPr sz="3600" dirty="0">
                <a:cs typeface="Times New Roman"/>
              </a:rPr>
              <a:t>density-  </a:t>
            </a:r>
            <a:r>
              <a:rPr sz="3600" spc="-5" dirty="0">
                <a:cs typeface="Times New Roman"/>
              </a:rPr>
              <a:t>reachable from q.</a:t>
            </a:r>
            <a:endParaRPr sz="36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6713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7F9558-C194-4419-8FC6-D9D4E541B863}"/>
              </a:ext>
            </a:extLst>
          </p:cNvPr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==========================================================================================================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E72F8C6E-E679-4A79-89DD-A288F852DE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1694" y="892774"/>
            <a:ext cx="6352352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DBS</a:t>
            </a:r>
            <a:r>
              <a:rPr lang="en-IN"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CAN</a:t>
            </a:r>
            <a:r>
              <a:rPr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:</a:t>
            </a:r>
            <a:r>
              <a:rPr b="1" spc="-75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Reachability</a:t>
            </a:r>
          </a:p>
        </p:txBody>
      </p:sp>
      <p:grpSp>
        <p:nvGrpSpPr>
          <p:cNvPr id="8" name="object 3">
            <a:extLst>
              <a:ext uri="{FF2B5EF4-FFF2-40B4-BE49-F238E27FC236}">
                <a16:creationId xmlns:a16="http://schemas.microsoft.com/office/drawing/2014/main" id="{294ABF2F-37CC-4EBE-B448-AB7936924FAE}"/>
              </a:ext>
            </a:extLst>
          </p:cNvPr>
          <p:cNvGrpSpPr/>
          <p:nvPr/>
        </p:nvGrpSpPr>
        <p:grpSpPr>
          <a:xfrm>
            <a:off x="3957638" y="2662238"/>
            <a:ext cx="2676525" cy="1990725"/>
            <a:chOff x="2433637" y="2662237"/>
            <a:chExt cx="2676525" cy="1990725"/>
          </a:xfrm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99E1028A-BD7C-4FC5-AE36-C37E4A748373}"/>
                </a:ext>
              </a:extLst>
            </p:cNvPr>
            <p:cNvSpPr/>
            <p:nvPr/>
          </p:nvSpPr>
          <p:spPr>
            <a:xfrm>
              <a:off x="2971800" y="3124200"/>
              <a:ext cx="2133600" cy="1524000"/>
            </a:xfrm>
            <a:custGeom>
              <a:avLst/>
              <a:gdLst/>
              <a:ahLst/>
              <a:cxnLst/>
              <a:rect l="l" t="t" r="r" b="b"/>
              <a:pathLst>
                <a:path w="2133600" h="1524000">
                  <a:moveTo>
                    <a:pt x="0" y="800100"/>
                  </a:moveTo>
                  <a:lnTo>
                    <a:pt x="1539" y="752503"/>
                  </a:lnTo>
                  <a:lnTo>
                    <a:pt x="6095" y="705729"/>
                  </a:lnTo>
                  <a:lnTo>
                    <a:pt x="13572" y="659872"/>
                  </a:lnTo>
                  <a:lnTo>
                    <a:pt x="23873" y="615028"/>
                  </a:lnTo>
                  <a:lnTo>
                    <a:pt x="36905" y="571292"/>
                  </a:lnTo>
                  <a:lnTo>
                    <a:pt x="52571" y="528760"/>
                  </a:lnTo>
                  <a:lnTo>
                    <a:pt x="70776" y="487527"/>
                  </a:lnTo>
                  <a:lnTo>
                    <a:pt x="91424" y="447688"/>
                  </a:lnTo>
                  <a:lnTo>
                    <a:pt x="114421" y="409339"/>
                  </a:lnTo>
                  <a:lnTo>
                    <a:pt x="139671" y="372575"/>
                  </a:lnTo>
                  <a:lnTo>
                    <a:pt x="167078" y="337491"/>
                  </a:lnTo>
                  <a:lnTo>
                    <a:pt x="196548" y="304184"/>
                  </a:lnTo>
                  <a:lnTo>
                    <a:pt x="227984" y="272748"/>
                  </a:lnTo>
                  <a:lnTo>
                    <a:pt x="261291" y="243278"/>
                  </a:lnTo>
                  <a:lnTo>
                    <a:pt x="296375" y="215871"/>
                  </a:lnTo>
                  <a:lnTo>
                    <a:pt x="333139" y="190621"/>
                  </a:lnTo>
                  <a:lnTo>
                    <a:pt x="371488" y="167624"/>
                  </a:lnTo>
                  <a:lnTo>
                    <a:pt x="411327" y="146976"/>
                  </a:lnTo>
                  <a:lnTo>
                    <a:pt x="452560" y="128771"/>
                  </a:lnTo>
                  <a:lnTo>
                    <a:pt x="495092" y="113105"/>
                  </a:lnTo>
                  <a:lnTo>
                    <a:pt x="538828" y="100073"/>
                  </a:lnTo>
                  <a:lnTo>
                    <a:pt x="583672" y="89772"/>
                  </a:lnTo>
                  <a:lnTo>
                    <a:pt x="629529" y="82295"/>
                  </a:lnTo>
                  <a:lnTo>
                    <a:pt x="676303" y="77739"/>
                  </a:lnTo>
                  <a:lnTo>
                    <a:pt x="723900" y="76200"/>
                  </a:lnTo>
                  <a:lnTo>
                    <a:pt x="771496" y="77739"/>
                  </a:lnTo>
                  <a:lnTo>
                    <a:pt x="818270" y="82295"/>
                  </a:lnTo>
                  <a:lnTo>
                    <a:pt x="864127" y="89772"/>
                  </a:lnTo>
                  <a:lnTo>
                    <a:pt x="908971" y="100073"/>
                  </a:lnTo>
                  <a:lnTo>
                    <a:pt x="952707" y="113105"/>
                  </a:lnTo>
                  <a:lnTo>
                    <a:pt x="995239" y="128771"/>
                  </a:lnTo>
                  <a:lnTo>
                    <a:pt x="1036472" y="146976"/>
                  </a:lnTo>
                  <a:lnTo>
                    <a:pt x="1076311" y="167624"/>
                  </a:lnTo>
                  <a:lnTo>
                    <a:pt x="1114660" y="190621"/>
                  </a:lnTo>
                  <a:lnTo>
                    <a:pt x="1151424" y="215871"/>
                  </a:lnTo>
                  <a:lnTo>
                    <a:pt x="1186508" y="243278"/>
                  </a:lnTo>
                  <a:lnTo>
                    <a:pt x="1219815" y="272748"/>
                  </a:lnTo>
                  <a:lnTo>
                    <a:pt x="1251251" y="304184"/>
                  </a:lnTo>
                  <a:lnTo>
                    <a:pt x="1280721" y="337491"/>
                  </a:lnTo>
                  <a:lnTo>
                    <a:pt x="1308128" y="372575"/>
                  </a:lnTo>
                  <a:lnTo>
                    <a:pt x="1333378" y="409339"/>
                  </a:lnTo>
                  <a:lnTo>
                    <a:pt x="1356375" y="447688"/>
                  </a:lnTo>
                  <a:lnTo>
                    <a:pt x="1377023" y="487527"/>
                  </a:lnTo>
                  <a:lnTo>
                    <a:pt x="1395228" y="528760"/>
                  </a:lnTo>
                  <a:lnTo>
                    <a:pt x="1410894" y="571292"/>
                  </a:lnTo>
                  <a:lnTo>
                    <a:pt x="1423926" y="615028"/>
                  </a:lnTo>
                  <a:lnTo>
                    <a:pt x="1434227" y="659872"/>
                  </a:lnTo>
                  <a:lnTo>
                    <a:pt x="1441704" y="705729"/>
                  </a:lnTo>
                  <a:lnTo>
                    <a:pt x="1446260" y="752503"/>
                  </a:lnTo>
                  <a:lnTo>
                    <a:pt x="1447800" y="800100"/>
                  </a:lnTo>
                  <a:lnTo>
                    <a:pt x="1446260" y="847696"/>
                  </a:lnTo>
                  <a:lnTo>
                    <a:pt x="1441704" y="894470"/>
                  </a:lnTo>
                  <a:lnTo>
                    <a:pt x="1434227" y="940327"/>
                  </a:lnTo>
                  <a:lnTo>
                    <a:pt x="1423926" y="985171"/>
                  </a:lnTo>
                  <a:lnTo>
                    <a:pt x="1410894" y="1028907"/>
                  </a:lnTo>
                  <a:lnTo>
                    <a:pt x="1395228" y="1071439"/>
                  </a:lnTo>
                  <a:lnTo>
                    <a:pt x="1377023" y="1112672"/>
                  </a:lnTo>
                  <a:lnTo>
                    <a:pt x="1356375" y="1152511"/>
                  </a:lnTo>
                  <a:lnTo>
                    <a:pt x="1333378" y="1190860"/>
                  </a:lnTo>
                  <a:lnTo>
                    <a:pt x="1308128" y="1227624"/>
                  </a:lnTo>
                  <a:lnTo>
                    <a:pt x="1280721" y="1262708"/>
                  </a:lnTo>
                  <a:lnTo>
                    <a:pt x="1251251" y="1296015"/>
                  </a:lnTo>
                  <a:lnTo>
                    <a:pt x="1219815" y="1327451"/>
                  </a:lnTo>
                  <a:lnTo>
                    <a:pt x="1186508" y="1356921"/>
                  </a:lnTo>
                  <a:lnTo>
                    <a:pt x="1151424" y="1384328"/>
                  </a:lnTo>
                  <a:lnTo>
                    <a:pt x="1114660" y="1409578"/>
                  </a:lnTo>
                  <a:lnTo>
                    <a:pt x="1076311" y="1432575"/>
                  </a:lnTo>
                  <a:lnTo>
                    <a:pt x="1036472" y="1453223"/>
                  </a:lnTo>
                  <a:lnTo>
                    <a:pt x="995239" y="1471428"/>
                  </a:lnTo>
                  <a:lnTo>
                    <a:pt x="952707" y="1487094"/>
                  </a:lnTo>
                  <a:lnTo>
                    <a:pt x="908971" y="1500126"/>
                  </a:lnTo>
                  <a:lnTo>
                    <a:pt x="864127" y="1510427"/>
                  </a:lnTo>
                  <a:lnTo>
                    <a:pt x="818270" y="1517904"/>
                  </a:lnTo>
                  <a:lnTo>
                    <a:pt x="771496" y="1522460"/>
                  </a:lnTo>
                  <a:lnTo>
                    <a:pt x="723900" y="1524000"/>
                  </a:lnTo>
                  <a:lnTo>
                    <a:pt x="676303" y="1522460"/>
                  </a:lnTo>
                  <a:lnTo>
                    <a:pt x="629529" y="1517904"/>
                  </a:lnTo>
                  <a:lnTo>
                    <a:pt x="583672" y="1510427"/>
                  </a:lnTo>
                  <a:lnTo>
                    <a:pt x="538828" y="1500126"/>
                  </a:lnTo>
                  <a:lnTo>
                    <a:pt x="495092" y="1487094"/>
                  </a:lnTo>
                  <a:lnTo>
                    <a:pt x="452560" y="1471428"/>
                  </a:lnTo>
                  <a:lnTo>
                    <a:pt x="411327" y="1453223"/>
                  </a:lnTo>
                  <a:lnTo>
                    <a:pt x="371488" y="1432575"/>
                  </a:lnTo>
                  <a:lnTo>
                    <a:pt x="333139" y="1409578"/>
                  </a:lnTo>
                  <a:lnTo>
                    <a:pt x="296375" y="1384328"/>
                  </a:lnTo>
                  <a:lnTo>
                    <a:pt x="261291" y="1356921"/>
                  </a:lnTo>
                  <a:lnTo>
                    <a:pt x="227984" y="1327451"/>
                  </a:lnTo>
                  <a:lnTo>
                    <a:pt x="196548" y="1296015"/>
                  </a:lnTo>
                  <a:lnTo>
                    <a:pt x="167078" y="1262708"/>
                  </a:lnTo>
                  <a:lnTo>
                    <a:pt x="139671" y="1227624"/>
                  </a:lnTo>
                  <a:lnTo>
                    <a:pt x="114421" y="1190860"/>
                  </a:lnTo>
                  <a:lnTo>
                    <a:pt x="91424" y="1152511"/>
                  </a:lnTo>
                  <a:lnTo>
                    <a:pt x="70776" y="1112672"/>
                  </a:lnTo>
                  <a:lnTo>
                    <a:pt x="52571" y="1071439"/>
                  </a:lnTo>
                  <a:lnTo>
                    <a:pt x="36905" y="1028907"/>
                  </a:lnTo>
                  <a:lnTo>
                    <a:pt x="23873" y="985171"/>
                  </a:lnTo>
                  <a:lnTo>
                    <a:pt x="13572" y="940327"/>
                  </a:lnTo>
                  <a:lnTo>
                    <a:pt x="6095" y="894470"/>
                  </a:lnTo>
                  <a:lnTo>
                    <a:pt x="1539" y="847696"/>
                  </a:lnTo>
                  <a:lnTo>
                    <a:pt x="0" y="800100"/>
                  </a:lnTo>
                  <a:close/>
                </a:path>
                <a:path w="2133600" h="1524000">
                  <a:moveTo>
                    <a:pt x="685800" y="723900"/>
                  </a:moveTo>
                  <a:lnTo>
                    <a:pt x="687339" y="676303"/>
                  </a:lnTo>
                  <a:lnTo>
                    <a:pt x="691895" y="629529"/>
                  </a:lnTo>
                  <a:lnTo>
                    <a:pt x="699372" y="583672"/>
                  </a:lnTo>
                  <a:lnTo>
                    <a:pt x="709673" y="538828"/>
                  </a:lnTo>
                  <a:lnTo>
                    <a:pt x="722705" y="495092"/>
                  </a:lnTo>
                  <a:lnTo>
                    <a:pt x="738371" y="452560"/>
                  </a:lnTo>
                  <a:lnTo>
                    <a:pt x="756576" y="411327"/>
                  </a:lnTo>
                  <a:lnTo>
                    <a:pt x="777224" y="371488"/>
                  </a:lnTo>
                  <a:lnTo>
                    <a:pt x="800221" y="333139"/>
                  </a:lnTo>
                  <a:lnTo>
                    <a:pt x="825471" y="296375"/>
                  </a:lnTo>
                  <a:lnTo>
                    <a:pt x="852878" y="261291"/>
                  </a:lnTo>
                  <a:lnTo>
                    <a:pt x="882348" y="227984"/>
                  </a:lnTo>
                  <a:lnTo>
                    <a:pt x="913784" y="196548"/>
                  </a:lnTo>
                  <a:lnTo>
                    <a:pt x="947091" y="167078"/>
                  </a:lnTo>
                  <a:lnTo>
                    <a:pt x="982175" y="139671"/>
                  </a:lnTo>
                  <a:lnTo>
                    <a:pt x="1018939" y="114421"/>
                  </a:lnTo>
                  <a:lnTo>
                    <a:pt x="1057288" y="91424"/>
                  </a:lnTo>
                  <a:lnTo>
                    <a:pt x="1097127" y="70776"/>
                  </a:lnTo>
                  <a:lnTo>
                    <a:pt x="1138360" y="52571"/>
                  </a:lnTo>
                  <a:lnTo>
                    <a:pt x="1180892" y="36905"/>
                  </a:lnTo>
                  <a:lnTo>
                    <a:pt x="1224628" y="23873"/>
                  </a:lnTo>
                  <a:lnTo>
                    <a:pt x="1269472" y="13572"/>
                  </a:lnTo>
                  <a:lnTo>
                    <a:pt x="1315329" y="6095"/>
                  </a:lnTo>
                  <a:lnTo>
                    <a:pt x="1362103" y="1539"/>
                  </a:lnTo>
                  <a:lnTo>
                    <a:pt x="1409700" y="0"/>
                  </a:lnTo>
                  <a:lnTo>
                    <a:pt x="1457296" y="1539"/>
                  </a:lnTo>
                  <a:lnTo>
                    <a:pt x="1504070" y="6095"/>
                  </a:lnTo>
                  <a:lnTo>
                    <a:pt x="1549927" y="13572"/>
                  </a:lnTo>
                  <a:lnTo>
                    <a:pt x="1594771" y="23873"/>
                  </a:lnTo>
                  <a:lnTo>
                    <a:pt x="1638507" y="36905"/>
                  </a:lnTo>
                  <a:lnTo>
                    <a:pt x="1681039" y="52571"/>
                  </a:lnTo>
                  <a:lnTo>
                    <a:pt x="1722272" y="70776"/>
                  </a:lnTo>
                  <a:lnTo>
                    <a:pt x="1762111" y="91424"/>
                  </a:lnTo>
                  <a:lnTo>
                    <a:pt x="1800460" y="114421"/>
                  </a:lnTo>
                  <a:lnTo>
                    <a:pt x="1837224" y="139671"/>
                  </a:lnTo>
                  <a:lnTo>
                    <a:pt x="1872308" y="167078"/>
                  </a:lnTo>
                  <a:lnTo>
                    <a:pt x="1905615" y="196548"/>
                  </a:lnTo>
                  <a:lnTo>
                    <a:pt x="1937051" y="227984"/>
                  </a:lnTo>
                  <a:lnTo>
                    <a:pt x="1966521" y="261291"/>
                  </a:lnTo>
                  <a:lnTo>
                    <a:pt x="1993928" y="296375"/>
                  </a:lnTo>
                  <a:lnTo>
                    <a:pt x="2019178" y="333139"/>
                  </a:lnTo>
                  <a:lnTo>
                    <a:pt x="2042175" y="371488"/>
                  </a:lnTo>
                  <a:lnTo>
                    <a:pt x="2062823" y="411327"/>
                  </a:lnTo>
                  <a:lnTo>
                    <a:pt x="2081028" y="452560"/>
                  </a:lnTo>
                  <a:lnTo>
                    <a:pt x="2096694" y="495092"/>
                  </a:lnTo>
                  <a:lnTo>
                    <a:pt x="2109726" y="538828"/>
                  </a:lnTo>
                  <a:lnTo>
                    <a:pt x="2120027" y="583672"/>
                  </a:lnTo>
                  <a:lnTo>
                    <a:pt x="2127504" y="629529"/>
                  </a:lnTo>
                  <a:lnTo>
                    <a:pt x="2132060" y="676303"/>
                  </a:lnTo>
                  <a:lnTo>
                    <a:pt x="2133600" y="723900"/>
                  </a:lnTo>
                  <a:lnTo>
                    <a:pt x="2132060" y="771496"/>
                  </a:lnTo>
                  <a:lnTo>
                    <a:pt x="2127504" y="818270"/>
                  </a:lnTo>
                  <a:lnTo>
                    <a:pt x="2120027" y="864127"/>
                  </a:lnTo>
                  <a:lnTo>
                    <a:pt x="2109726" y="908971"/>
                  </a:lnTo>
                  <a:lnTo>
                    <a:pt x="2096694" y="952707"/>
                  </a:lnTo>
                  <a:lnTo>
                    <a:pt x="2081028" y="995239"/>
                  </a:lnTo>
                  <a:lnTo>
                    <a:pt x="2062823" y="1036472"/>
                  </a:lnTo>
                  <a:lnTo>
                    <a:pt x="2042175" y="1076311"/>
                  </a:lnTo>
                  <a:lnTo>
                    <a:pt x="2019178" y="1114660"/>
                  </a:lnTo>
                  <a:lnTo>
                    <a:pt x="1993928" y="1151424"/>
                  </a:lnTo>
                  <a:lnTo>
                    <a:pt x="1966521" y="1186508"/>
                  </a:lnTo>
                  <a:lnTo>
                    <a:pt x="1937051" y="1219815"/>
                  </a:lnTo>
                  <a:lnTo>
                    <a:pt x="1905615" y="1251251"/>
                  </a:lnTo>
                  <a:lnTo>
                    <a:pt x="1872308" y="1280721"/>
                  </a:lnTo>
                  <a:lnTo>
                    <a:pt x="1837224" y="1308128"/>
                  </a:lnTo>
                  <a:lnTo>
                    <a:pt x="1800460" y="1333378"/>
                  </a:lnTo>
                  <a:lnTo>
                    <a:pt x="1762111" y="1356375"/>
                  </a:lnTo>
                  <a:lnTo>
                    <a:pt x="1722272" y="1377023"/>
                  </a:lnTo>
                  <a:lnTo>
                    <a:pt x="1681039" y="1395228"/>
                  </a:lnTo>
                  <a:lnTo>
                    <a:pt x="1638507" y="1410894"/>
                  </a:lnTo>
                  <a:lnTo>
                    <a:pt x="1594771" y="1423926"/>
                  </a:lnTo>
                  <a:lnTo>
                    <a:pt x="1549927" y="1434227"/>
                  </a:lnTo>
                  <a:lnTo>
                    <a:pt x="1504070" y="1441704"/>
                  </a:lnTo>
                  <a:lnTo>
                    <a:pt x="1457296" y="1446260"/>
                  </a:lnTo>
                  <a:lnTo>
                    <a:pt x="1409700" y="1447800"/>
                  </a:lnTo>
                  <a:lnTo>
                    <a:pt x="1362103" y="1446260"/>
                  </a:lnTo>
                  <a:lnTo>
                    <a:pt x="1315329" y="1441704"/>
                  </a:lnTo>
                  <a:lnTo>
                    <a:pt x="1269472" y="1434227"/>
                  </a:lnTo>
                  <a:lnTo>
                    <a:pt x="1224628" y="1423926"/>
                  </a:lnTo>
                  <a:lnTo>
                    <a:pt x="1180892" y="1410894"/>
                  </a:lnTo>
                  <a:lnTo>
                    <a:pt x="1138360" y="1395228"/>
                  </a:lnTo>
                  <a:lnTo>
                    <a:pt x="1097127" y="1377023"/>
                  </a:lnTo>
                  <a:lnTo>
                    <a:pt x="1057288" y="1356375"/>
                  </a:lnTo>
                  <a:lnTo>
                    <a:pt x="1018939" y="1333378"/>
                  </a:lnTo>
                  <a:lnTo>
                    <a:pt x="982175" y="1308128"/>
                  </a:lnTo>
                  <a:lnTo>
                    <a:pt x="947091" y="1280721"/>
                  </a:lnTo>
                  <a:lnTo>
                    <a:pt x="913784" y="1251251"/>
                  </a:lnTo>
                  <a:lnTo>
                    <a:pt x="882348" y="1219815"/>
                  </a:lnTo>
                  <a:lnTo>
                    <a:pt x="852878" y="1186508"/>
                  </a:lnTo>
                  <a:lnTo>
                    <a:pt x="825471" y="1151424"/>
                  </a:lnTo>
                  <a:lnTo>
                    <a:pt x="800221" y="1114660"/>
                  </a:lnTo>
                  <a:lnTo>
                    <a:pt x="777224" y="1076311"/>
                  </a:lnTo>
                  <a:lnTo>
                    <a:pt x="756576" y="1036472"/>
                  </a:lnTo>
                  <a:lnTo>
                    <a:pt x="738371" y="995239"/>
                  </a:lnTo>
                  <a:lnTo>
                    <a:pt x="722705" y="952707"/>
                  </a:lnTo>
                  <a:lnTo>
                    <a:pt x="709673" y="908971"/>
                  </a:lnTo>
                  <a:lnTo>
                    <a:pt x="699372" y="864127"/>
                  </a:lnTo>
                  <a:lnTo>
                    <a:pt x="691895" y="818270"/>
                  </a:lnTo>
                  <a:lnTo>
                    <a:pt x="687339" y="771496"/>
                  </a:lnTo>
                  <a:lnTo>
                    <a:pt x="685800" y="7239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B1427084-A9FB-4C29-BDC4-394A1BCDB202}"/>
                </a:ext>
              </a:extLst>
            </p:cNvPr>
            <p:cNvSpPr/>
            <p:nvPr/>
          </p:nvSpPr>
          <p:spPr>
            <a:xfrm>
              <a:off x="4210811" y="3168395"/>
              <a:ext cx="240791" cy="2407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60F90C12-CE2C-456B-A661-FCBFB395BDB5}"/>
                </a:ext>
              </a:extLst>
            </p:cNvPr>
            <p:cNvSpPr/>
            <p:nvPr/>
          </p:nvSpPr>
          <p:spPr>
            <a:xfrm>
              <a:off x="4262627" y="3195827"/>
              <a:ext cx="237744" cy="2377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75A3F474-D413-48EA-9446-FF450598166B}"/>
                </a:ext>
              </a:extLst>
            </p:cNvPr>
            <p:cNvSpPr/>
            <p:nvPr/>
          </p:nvSpPr>
          <p:spPr>
            <a:xfrm>
              <a:off x="3906011" y="3930396"/>
              <a:ext cx="240791" cy="2407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5F7CACCF-A1E0-45D3-9B61-6904F970F950}"/>
                </a:ext>
              </a:extLst>
            </p:cNvPr>
            <p:cNvSpPr/>
            <p:nvPr/>
          </p:nvSpPr>
          <p:spPr>
            <a:xfrm>
              <a:off x="3957827" y="3957827"/>
              <a:ext cx="237744" cy="2377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DFAEDB86-E8A9-40A2-9BFB-9130616321D0}"/>
                </a:ext>
              </a:extLst>
            </p:cNvPr>
            <p:cNvSpPr/>
            <p:nvPr/>
          </p:nvSpPr>
          <p:spPr>
            <a:xfrm>
              <a:off x="4820411" y="4082796"/>
              <a:ext cx="240791" cy="2407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76815E39-5657-48AF-ACE7-6E10432A82A1}"/>
                </a:ext>
              </a:extLst>
            </p:cNvPr>
            <p:cNvSpPr/>
            <p:nvPr/>
          </p:nvSpPr>
          <p:spPr>
            <a:xfrm>
              <a:off x="4872227" y="4110227"/>
              <a:ext cx="237744" cy="2377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1">
              <a:extLst>
                <a:ext uri="{FF2B5EF4-FFF2-40B4-BE49-F238E27FC236}">
                  <a16:creationId xmlns:a16="http://schemas.microsoft.com/office/drawing/2014/main" id="{BE768B5C-3005-4522-8D2D-8DAD9A1A8AC9}"/>
                </a:ext>
              </a:extLst>
            </p:cNvPr>
            <p:cNvSpPr/>
            <p:nvPr/>
          </p:nvSpPr>
          <p:spPr>
            <a:xfrm>
              <a:off x="4210811" y="3701796"/>
              <a:ext cx="240791" cy="2407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2">
              <a:extLst>
                <a:ext uri="{FF2B5EF4-FFF2-40B4-BE49-F238E27FC236}">
                  <a16:creationId xmlns:a16="http://schemas.microsoft.com/office/drawing/2014/main" id="{4C2D33F7-C6C0-474A-9C4B-3D459DCEC399}"/>
                </a:ext>
              </a:extLst>
            </p:cNvPr>
            <p:cNvSpPr/>
            <p:nvPr/>
          </p:nvSpPr>
          <p:spPr>
            <a:xfrm>
              <a:off x="4070604" y="3694175"/>
              <a:ext cx="521208" cy="6431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C61A2647-68C3-421F-AB9D-1ABAEA9899E4}"/>
                </a:ext>
              </a:extLst>
            </p:cNvPr>
            <p:cNvSpPr/>
            <p:nvPr/>
          </p:nvSpPr>
          <p:spPr>
            <a:xfrm>
              <a:off x="4262627" y="3729227"/>
              <a:ext cx="237744" cy="2377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8058A0EB-7DD0-42ED-8443-90C0BC8F20D2}"/>
                </a:ext>
              </a:extLst>
            </p:cNvPr>
            <p:cNvSpPr/>
            <p:nvPr/>
          </p:nvSpPr>
          <p:spPr>
            <a:xfrm>
              <a:off x="3448811" y="3092195"/>
              <a:ext cx="240791" cy="2407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5">
              <a:extLst>
                <a:ext uri="{FF2B5EF4-FFF2-40B4-BE49-F238E27FC236}">
                  <a16:creationId xmlns:a16="http://schemas.microsoft.com/office/drawing/2014/main" id="{AE493B63-B35A-4B81-9EB4-7A122CA3C1E1}"/>
                </a:ext>
              </a:extLst>
            </p:cNvPr>
            <p:cNvSpPr/>
            <p:nvPr/>
          </p:nvSpPr>
          <p:spPr>
            <a:xfrm>
              <a:off x="3500627" y="3119627"/>
              <a:ext cx="237744" cy="2377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918C2DF3-6DF9-49E2-AEB7-606345381DF7}"/>
                </a:ext>
              </a:extLst>
            </p:cNvPr>
            <p:cNvSpPr/>
            <p:nvPr/>
          </p:nvSpPr>
          <p:spPr>
            <a:xfrm>
              <a:off x="2438400" y="2667000"/>
              <a:ext cx="1447800" cy="1447800"/>
            </a:xfrm>
            <a:custGeom>
              <a:avLst/>
              <a:gdLst/>
              <a:ahLst/>
              <a:cxnLst/>
              <a:rect l="l" t="t" r="r" b="b"/>
              <a:pathLst>
                <a:path w="1447800" h="1447800">
                  <a:moveTo>
                    <a:pt x="0" y="723900"/>
                  </a:moveTo>
                  <a:lnTo>
                    <a:pt x="1539" y="676303"/>
                  </a:lnTo>
                  <a:lnTo>
                    <a:pt x="6095" y="629529"/>
                  </a:lnTo>
                  <a:lnTo>
                    <a:pt x="13572" y="583672"/>
                  </a:lnTo>
                  <a:lnTo>
                    <a:pt x="23873" y="538828"/>
                  </a:lnTo>
                  <a:lnTo>
                    <a:pt x="36905" y="495092"/>
                  </a:lnTo>
                  <a:lnTo>
                    <a:pt x="52571" y="452560"/>
                  </a:lnTo>
                  <a:lnTo>
                    <a:pt x="70776" y="411327"/>
                  </a:lnTo>
                  <a:lnTo>
                    <a:pt x="91424" y="371488"/>
                  </a:lnTo>
                  <a:lnTo>
                    <a:pt x="114421" y="333139"/>
                  </a:lnTo>
                  <a:lnTo>
                    <a:pt x="139671" y="296375"/>
                  </a:lnTo>
                  <a:lnTo>
                    <a:pt x="167078" y="261291"/>
                  </a:lnTo>
                  <a:lnTo>
                    <a:pt x="196548" y="227984"/>
                  </a:lnTo>
                  <a:lnTo>
                    <a:pt x="227984" y="196548"/>
                  </a:lnTo>
                  <a:lnTo>
                    <a:pt x="261291" y="167078"/>
                  </a:lnTo>
                  <a:lnTo>
                    <a:pt x="296375" y="139671"/>
                  </a:lnTo>
                  <a:lnTo>
                    <a:pt x="333139" y="114421"/>
                  </a:lnTo>
                  <a:lnTo>
                    <a:pt x="371488" y="91424"/>
                  </a:lnTo>
                  <a:lnTo>
                    <a:pt x="411327" y="70776"/>
                  </a:lnTo>
                  <a:lnTo>
                    <a:pt x="452560" y="52571"/>
                  </a:lnTo>
                  <a:lnTo>
                    <a:pt x="495092" y="36905"/>
                  </a:lnTo>
                  <a:lnTo>
                    <a:pt x="538828" y="23873"/>
                  </a:lnTo>
                  <a:lnTo>
                    <a:pt x="583672" y="13572"/>
                  </a:lnTo>
                  <a:lnTo>
                    <a:pt x="629529" y="6095"/>
                  </a:lnTo>
                  <a:lnTo>
                    <a:pt x="676303" y="1539"/>
                  </a:lnTo>
                  <a:lnTo>
                    <a:pt x="723900" y="0"/>
                  </a:lnTo>
                  <a:lnTo>
                    <a:pt x="771496" y="1539"/>
                  </a:lnTo>
                  <a:lnTo>
                    <a:pt x="818270" y="6095"/>
                  </a:lnTo>
                  <a:lnTo>
                    <a:pt x="864127" y="13572"/>
                  </a:lnTo>
                  <a:lnTo>
                    <a:pt x="908971" y="23873"/>
                  </a:lnTo>
                  <a:lnTo>
                    <a:pt x="952707" y="36905"/>
                  </a:lnTo>
                  <a:lnTo>
                    <a:pt x="995239" y="52571"/>
                  </a:lnTo>
                  <a:lnTo>
                    <a:pt x="1036472" y="70776"/>
                  </a:lnTo>
                  <a:lnTo>
                    <a:pt x="1076311" y="91424"/>
                  </a:lnTo>
                  <a:lnTo>
                    <a:pt x="1114660" y="114421"/>
                  </a:lnTo>
                  <a:lnTo>
                    <a:pt x="1151424" y="139671"/>
                  </a:lnTo>
                  <a:lnTo>
                    <a:pt x="1186508" y="167078"/>
                  </a:lnTo>
                  <a:lnTo>
                    <a:pt x="1219815" y="196548"/>
                  </a:lnTo>
                  <a:lnTo>
                    <a:pt x="1251251" y="227984"/>
                  </a:lnTo>
                  <a:lnTo>
                    <a:pt x="1280721" y="261291"/>
                  </a:lnTo>
                  <a:lnTo>
                    <a:pt x="1308128" y="296375"/>
                  </a:lnTo>
                  <a:lnTo>
                    <a:pt x="1333378" y="333139"/>
                  </a:lnTo>
                  <a:lnTo>
                    <a:pt x="1356375" y="371488"/>
                  </a:lnTo>
                  <a:lnTo>
                    <a:pt x="1377023" y="411327"/>
                  </a:lnTo>
                  <a:lnTo>
                    <a:pt x="1395228" y="452560"/>
                  </a:lnTo>
                  <a:lnTo>
                    <a:pt x="1410894" y="495092"/>
                  </a:lnTo>
                  <a:lnTo>
                    <a:pt x="1423926" y="538828"/>
                  </a:lnTo>
                  <a:lnTo>
                    <a:pt x="1434227" y="583672"/>
                  </a:lnTo>
                  <a:lnTo>
                    <a:pt x="1441704" y="629529"/>
                  </a:lnTo>
                  <a:lnTo>
                    <a:pt x="1446260" y="676303"/>
                  </a:lnTo>
                  <a:lnTo>
                    <a:pt x="1447800" y="723900"/>
                  </a:lnTo>
                  <a:lnTo>
                    <a:pt x="1446260" y="771496"/>
                  </a:lnTo>
                  <a:lnTo>
                    <a:pt x="1441704" y="818270"/>
                  </a:lnTo>
                  <a:lnTo>
                    <a:pt x="1434227" y="864127"/>
                  </a:lnTo>
                  <a:lnTo>
                    <a:pt x="1423926" y="908971"/>
                  </a:lnTo>
                  <a:lnTo>
                    <a:pt x="1410894" y="952707"/>
                  </a:lnTo>
                  <a:lnTo>
                    <a:pt x="1395228" y="995239"/>
                  </a:lnTo>
                  <a:lnTo>
                    <a:pt x="1377023" y="1036472"/>
                  </a:lnTo>
                  <a:lnTo>
                    <a:pt x="1356375" y="1076311"/>
                  </a:lnTo>
                  <a:lnTo>
                    <a:pt x="1333378" y="1114660"/>
                  </a:lnTo>
                  <a:lnTo>
                    <a:pt x="1308128" y="1151424"/>
                  </a:lnTo>
                  <a:lnTo>
                    <a:pt x="1280721" y="1186508"/>
                  </a:lnTo>
                  <a:lnTo>
                    <a:pt x="1251251" y="1219815"/>
                  </a:lnTo>
                  <a:lnTo>
                    <a:pt x="1219815" y="1251251"/>
                  </a:lnTo>
                  <a:lnTo>
                    <a:pt x="1186508" y="1280721"/>
                  </a:lnTo>
                  <a:lnTo>
                    <a:pt x="1151424" y="1308128"/>
                  </a:lnTo>
                  <a:lnTo>
                    <a:pt x="1114660" y="1333378"/>
                  </a:lnTo>
                  <a:lnTo>
                    <a:pt x="1076311" y="1356375"/>
                  </a:lnTo>
                  <a:lnTo>
                    <a:pt x="1036472" y="1377023"/>
                  </a:lnTo>
                  <a:lnTo>
                    <a:pt x="995239" y="1395228"/>
                  </a:lnTo>
                  <a:lnTo>
                    <a:pt x="952707" y="1410894"/>
                  </a:lnTo>
                  <a:lnTo>
                    <a:pt x="908971" y="1423926"/>
                  </a:lnTo>
                  <a:lnTo>
                    <a:pt x="864127" y="1434227"/>
                  </a:lnTo>
                  <a:lnTo>
                    <a:pt x="818270" y="1441704"/>
                  </a:lnTo>
                  <a:lnTo>
                    <a:pt x="771496" y="1446260"/>
                  </a:lnTo>
                  <a:lnTo>
                    <a:pt x="723900" y="1447800"/>
                  </a:lnTo>
                  <a:lnTo>
                    <a:pt x="676303" y="1446260"/>
                  </a:lnTo>
                  <a:lnTo>
                    <a:pt x="629529" y="1441704"/>
                  </a:lnTo>
                  <a:lnTo>
                    <a:pt x="583672" y="1434227"/>
                  </a:lnTo>
                  <a:lnTo>
                    <a:pt x="538828" y="1423926"/>
                  </a:lnTo>
                  <a:lnTo>
                    <a:pt x="495092" y="1410894"/>
                  </a:lnTo>
                  <a:lnTo>
                    <a:pt x="452560" y="1395228"/>
                  </a:lnTo>
                  <a:lnTo>
                    <a:pt x="411327" y="1377023"/>
                  </a:lnTo>
                  <a:lnTo>
                    <a:pt x="371488" y="1356375"/>
                  </a:lnTo>
                  <a:lnTo>
                    <a:pt x="333139" y="1333378"/>
                  </a:lnTo>
                  <a:lnTo>
                    <a:pt x="296375" y="1308128"/>
                  </a:lnTo>
                  <a:lnTo>
                    <a:pt x="261291" y="1280721"/>
                  </a:lnTo>
                  <a:lnTo>
                    <a:pt x="227984" y="1251251"/>
                  </a:lnTo>
                  <a:lnTo>
                    <a:pt x="196548" y="1219815"/>
                  </a:lnTo>
                  <a:lnTo>
                    <a:pt x="167078" y="1186508"/>
                  </a:lnTo>
                  <a:lnTo>
                    <a:pt x="139671" y="1151424"/>
                  </a:lnTo>
                  <a:lnTo>
                    <a:pt x="114421" y="1114660"/>
                  </a:lnTo>
                  <a:lnTo>
                    <a:pt x="91424" y="1076311"/>
                  </a:lnTo>
                  <a:lnTo>
                    <a:pt x="70776" y="1036472"/>
                  </a:lnTo>
                  <a:lnTo>
                    <a:pt x="52571" y="995239"/>
                  </a:lnTo>
                  <a:lnTo>
                    <a:pt x="36905" y="952707"/>
                  </a:lnTo>
                  <a:lnTo>
                    <a:pt x="23873" y="908971"/>
                  </a:lnTo>
                  <a:lnTo>
                    <a:pt x="13572" y="864127"/>
                  </a:lnTo>
                  <a:lnTo>
                    <a:pt x="6095" y="818270"/>
                  </a:lnTo>
                  <a:lnTo>
                    <a:pt x="1539" y="771496"/>
                  </a:lnTo>
                  <a:lnTo>
                    <a:pt x="0" y="7239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7">
              <a:extLst>
                <a:ext uri="{FF2B5EF4-FFF2-40B4-BE49-F238E27FC236}">
                  <a16:creationId xmlns:a16="http://schemas.microsoft.com/office/drawing/2014/main" id="{EBB28FAD-15D1-4E6E-B039-ED53009EB4ED}"/>
                </a:ext>
              </a:extLst>
            </p:cNvPr>
            <p:cNvSpPr/>
            <p:nvPr/>
          </p:nvSpPr>
          <p:spPr>
            <a:xfrm>
              <a:off x="3144012" y="4387595"/>
              <a:ext cx="240791" cy="2407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8">
              <a:extLst>
                <a:ext uri="{FF2B5EF4-FFF2-40B4-BE49-F238E27FC236}">
                  <a16:creationId xmlns:a16="http://schemas.microsoft.com/office/drawing/2014/main" id="{D4E8A8BB-E980-4583-8FE0-2F5498AD4B0D}"/>
                </a:ext>
              </a:extLst>
            </p:cNvPr>
            <p:cNvSpPr/>
            <p:nvPr/>
          </p:nvSpPr>
          <p:spPr>
            <a:xfrm>
              <a:off x="3195827" y="4415027"/>
              <a:ext cx="237744" cy="2377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9">
              <a:extLst>
                <a:ext uri="{FF2B5EF4-FFF2-40B4-BE49-F238E27FC236}">
                  <a16:creationId xmlns:a16="http://schemas.microsoft.com/office/drawing/2014/main" id="{C2292A29-68C8-4E8A-9E70-5F2B8AEB05F7}"/>
                </a:ext>
              </a:extLst>
            </p:cNvPr>
            <p:cNvSpPr/>
            <p:nvPr/>
          </p:nvSpPr>
          <p:spPr>
            <a:xfrm>
              <a:off x="2991612" y="3244595"/>
              <a:ext cx="240792" cy="2407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0">
              <a:extLst>
                <a:ext uri="{FF2B5EF4-FFF2-40B4-BE49-F238E27FC236}">
                  <a16:creationId xmlns:a16="http://schemas.microsoft.com/office/drawing/2014/main" id="{391B1D2A-505B-47F1-A94E-B7CBBCE99DFC}"/>
                </a:ext>
              </a:extLst>
            </p:cNvPr>
            <p:cNvSpPr/>
            <p:nvPr/>
          </p:nvSpPr>
          <p:spPr>
            <a:xfrm>
              <a:off x="2851404" y="3236976"/>
              <a:ext cx="521207" cy="6431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1">
              <a:extLst>
                <a:ext uri="{FF2B5EF4-FFF2-40B4-BE49-F238E27FC236}">
                  <a16:creationId xmlns:a16="http://schemas.microsoft.com/office/drawing/2014/main" id="{BDA6B558-25BA-4706-B41F-2CB946D63589}"/>
                </a:ext>
              </a:extLst>
            </p:cNvPr>
            <p:cNvSpPr/>
            <p:nvPr/>
          </p:nvSpPr>
          <p:spPr>
            <a:xfrm>
              <a:off x="3043427" y="3272027"/>
              <a:ext cx="237744" cy="2377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2">
            <a:extLst>
              <a:ext uri="{FF2B5EF4-FFF2-40B4-BE49-F238E27FC236}">
                <a16:creationId xmlns:a16="http://schemas.microsoft.com/office/drawing/2014/main" id="{1A3E8D17-C37E-4E20-8870-A957E2C70988}"/>
              </a:ext>
            </a:extLst>
          </p:cNvPr>
          <p:cNvSpPr txBox="1"/>
          <p:nvPr/>
        </p:nvSpPr>
        <p:spPr>
          <a:xfrm>
            <a:off x="4598035" y="3241421"/>
            <a:ext cx="1397000" cy="94043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spcBef>
                <a:spcPts val="819"/>
              </a:spcBef>
            </a:pP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  <a:p>
            <a:pPr marL="1231900">
              <a:spcBef>
                <a:spcPts val="725"/>
              </a:spcBef>
            </a:pP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8" name="object 23">
            <a:extLst>
              <a:ext uri="{FF2B5EF4-FFF2-40B4-BE49-F238E27FC236}">
                <a16:creationId xmlns:a16="http://schemas.microsoft.com/office/drawing/2014/main" id="{A4306FAD-C42E-4A4F-A8D4-175FD7170972}"/>
              </a:ext>
            </a:extLst>
          </p:cNvPr>
          <p:cNvGrpSpPr/>
          <p:nvPr/>
        </p:nvGrpSpPr>
        <p:grpSpPr>
          <a:xfrm>
            <a:off x="5049011" y="3777996"/>
            <a:ext cx="289560" cy="265430"/>
            <a:chOff x="3525011" y="3777996"/>
            <a:chExt cx="289560" cy="265430"/>
          </a:xfrm>
        </p:grpSpPr>
        <p:sp>
          <p:nvSpPr>
            <p:cNvPr id="29" name="object 24">
              <a:extLst>
                <a:ext uri="{FF2B5EF4-FFF2-40B4-BE49-F238E27FC236}">
                  <a16:creationId xmlns:a16="http://schemas.microsoft.com/office/drawing/2014/main" id="{7D3ACDE9-924F-4BC1-9523-7FF1B8206211}"/>
                </a:ext>
              </a:extLst>
            </p:cNvPr>
            <p:cNvSpPr/>
            <p:nvPr/>
          </p:nvSpPr>
          <p:spPr>
            <a:xfrm>
              <a:off x="3525011" y="3777996"/>
              <a:ext cx="240791" cy="2407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5">
              <a:extLst>
                <a:ext uri="{FF2B5EF4-FFF2-40B4-BE49-F238E27FC236}">
                  <a16:creationId xmlns:a16="http://schemas.microsoft.com/office/drawing/2014/main" id="{43A21F49-4076-45A1-9BAC-FED927B4CB2B}"/>
                </a:ext>
              </a:extLst>
            </p:cNvPr>
            <p:cNvSpPr/>
            <p:nvPr/>
          </p:nvSpPr>
          <p:spPr>
            <a:xfrm>
              <a:off x="3576827" y="3805428"/>
              <a:ext cx="237744" cy="2377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50677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7F9558-C194-4419-8FC6-D9D4E541B863}"/>
              </a:ext>
            </a:extLst>
          </p:cNvPr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==========================================================================================================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183BA661-5F85-4BF4-938C-E87FC4620E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1405" y="161133"/>
            <a:ext cx="6292595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DBS</a:t>
            </a:r>
            <a:r>
              <a:rPr lang="en-IN"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CAN</a:t>
            </a:r>
            <a:r>
              <a:rPr b="1" spc="-75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:Connectivity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3326A354-B3D7-439B-A95A-6A613B605330}"/>
              </a:ext>
            </a:extLst>
          </p:cNvPr>
          <p:cNvSpPr txBox="1"/>
          <p:nvPr/>
        </p:nvSpPr>
        <p:spPr>
          <a:xfrm>
            <a:off x="691076" y="1299078"/>
            <a:ext cx="10796595" cy="2405146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spcBef>
                <a:spcPts val="7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600" b="1" spc="-5" dirty="0">
                <a:cs typeface="Times New Roman"/>
              </a:rPr>
              <a:t>Density-connectivity</a:t>
            </a:r>
            <a:endParaRPr sz="3600" dirty="0">
              <a:cs typeface="Times New Roman"/>
            </a:endParaRPr>
          </a:p>
          <a:p>
            <a:pPr marL="756285" marR="5080" indent="-287020">
              <a:spcBef>
                <a:spcPts val="675"/>
              </a:spcBef>
              <a:tabLst>
                <a:tab pos="6732270" algn="l"/>
                <a:tab pos="7520940" algn="l"/>
              </a:tabLst>
            </a:pPr>
            <a:r>
              <a:rPr sz="3600" spc="-5" dirty="0">
                <a:cs typeface="Arial"/>
              </a:rPr>
              <a:t>– </a:t>
            </a:r>
            <a:r>
              <a:rPr sz="3600" spc="-5" dirty="0">
                <a:cs typeface="Times New Roman"/>
              </a:rPr>
              <a:t>Object </a:t>
            </a:r>
            <a:r>
              <a:rPr sz="3600" i="1" spc="-5" dirty="0">
                <a:cs typeface="Times New Roman"/>
              </a:rPr>
              <a:t>p </a:t>
            </a:r>
            <a:r>
              <a:rPr sz="3600" spc="-5" dirty="0">
                <a:cs typeface="Times New Roman"/>
              </a:rPr>
              <a:t>is density-connected to</a:t>
            </a:r>
            <a:r>
              <a:rPr sz="3600" dirty="0">
                <a:cs typeface="Times New Roman"/>
              </a:rPr>
              <a:t> </a:t>
            </a:r>
            <a:r>
              <a:rPr sz="3600" spc="-5" dirty="0">
                <a:cs typeface="Times New Roman"/>
              </a:rPr>
              <a:t>object</a:t>
            </a:r>
            <a:r>
              <a:rPr sz="3600" spc="15" dirty="0">
                <a:cs typeface="Times New Roman"/>
              </a:rPr>
              <a:t> </a:t>
            </a:r>
            <a:r>
              <a:rPr sz="3600" i="1" spc="-5" dirty="0">
                <a:cs typeface="Times New Roman"/>
              </a:rPr>
              <a:t>q</a:t>
            </a:r>
            <a:r>
              <a:rPr lang="en-IN" sz="3600" i="1" spc="-5" dirty="0">
                <a:cs typeface="Times New Roman"/>
              </a:rPr>
              <a:t> </a:t>
            </a:r>
            <a:r>
              <a:rPr sz="3600" spc="-70" dirty="0">
                <a:cs typeface="Times New Roman"/>
              </a:rPr>
              <a:t>w.r.t</a:t>
            </a:r>
            <a:r>
              <a:rPr lang="en-IN" sz="3600" spc="-70" dirty="0">
                <a:cs typeface="Times New Roman"/>
              </a:rPr>
              <a:t>  </a:t>
            </a:r>
            <a:r>
              <a:rPr sz="3600" spc="-5" dirty="0">
                <a:cs typeface="Times New Roman"/>
              </a:rPr>
              <a:t>ε  and </a:t>
            </a:r>
            <a:r>
              <a:rPr sz="3600" i="1" spc="-5" dirty="0">
                <a:cs typeface="Times New Roman"/>
              </a:rPr>
              <a:t>MinPts </a:t>
            </a:r>
            <a:r>
              <a:rPr sz="3600" spc="-5" dirty="0">
                <a:cs typeface="Times New Roman"/>
              </a:rPr>
              <a:t>if </a:t>
            </a:r>
            <a:r>
              <a:rPr sz="3600" dirty="0">
                <a:cs typeface="Times New Roman"/>
              </a:rPr>
              <a:t>there </a:t>
            </a:r>
            <a:r>
              <a:rPr sz="3600" spc="-5" dirty="0">
                <a:cs typeface="Times New Roman"/>
              </a:rPr>
              <a:t>is an </a:t>
            </a:r>
            <a:r>
              <a:rPr sz="3600" dirty="0">
                <a:cs typeface="Times New Roman"/>
              </a:rPr>
              <a:t>object </a:t>
            </a:r>
            <a:r>
              <a:rPr lang="en-IN" sz="3600" i="1" spc="-5" dirty="0">
                <a:cs typeface="Times New Roman"/>
              </a:rPr>
              <a:t>r</a:t>
            </a:r>
            <a:r>
              <a:rPr sz="3600" i="1" spc="-5" dirty="0">
                <a:cs typeface="Times New Roman"/>
              </a:rPr>
              <a:t> </a:t>
            </a:r>
            <a:r>
              <a:rPr sz="3600" spc="-5" dirty="0">
                <a:cs typeface="Times New Roman"/>
              </a:rPr>
              <a:t>such that both </a:t>
            </a:r>
            <a:r>
              <a:rPr sz="3600" i="1" spc="-5" dirty="0">
                <a:cs typeface="Times New Roman"/>
              </a:rPr>
              <a:t>p  </a:t>
            </a:r>
            <a:r>
              <a:rPr sz="3600" spc="-5" dirty="0">
                <a:cs typeface="Times New Roman"/>
              </a:rPr>
              <a:t>and </a:t>
            </a:r>
            <a:r>
              <a:rPr sz="3600" i="1" spc="-5" dirty="0">
                <a:cs typeface="Times New Roman"/>
              </a:rPr>
              <a:t>q </a:t>
            </a:r>
            <a:r>
              <a:rPr sz="3600" spc="-5" dirty="0">
                <a:cs typeface="Times New Roman"/>
              </a:rPr>
              <a:t>are density-reachable from </a:t>
            </a:r>
            <a:r>
              <a:rPr lang="en-IN" sz="3600" i="1" spc="-5" dirty="0">
                <a:cs typeface="Times New Roman"/>
              </a:rPr>
              <a:t>r</a:t>
            </a:r>
            <a:r>
              <a:rPr sz="3600" i="1" spc="-5" dirty="0">
                <a:cs typeface="Times New Roman"/>
              </a:rPr>
              <a:t> </a:t>
            </a:r>
            <a:r>
              <a:rPr sz="3600" spc="-70" dirty="0">
                <a:cs typeface="Times New Roman"/>
              </a:rPr>
              <a:t>w.r.t </a:t>
            </a:r>
            <a:r>
              <a:rPr lang="en-IN" sz="3600" spc="-70" dirty="0">
                <a:cs typeface="Times New Roman"/>
              </a:rPr>
              <a:t> </a:t>
            </a:r>
            <a:r>
              <a:rPr sz="3600" spc="-5" dirty="0">
                <a:cs typeface="Times New Roman"/>
              </a:rPr>
              <a:t>ε and  </a:t>
            </a:r>
            <a:r>
              <a:rPr sz="3600" i="1" spc="-5" dirty="0">
                <a:cs typeface="Times New Roman"/>
              </a:rPr>
              <a:t>MinPts</a:t>
            </a:r>
            <a:endParaRPr sz="3600" dirty="0">
              <a:cs typeface="Times New Roman"/>
            </a:endParaRPr>
          </a:p>
        </p:txBody>
      </p:sp>
      <p:grpSp>
        <p:nvGrpSpPr>
          <p:cNvPr id="6" name="object 9">
            <a:extLst>
              <a:ext uri="{FF2B5EF4-FFF2-40B4-BE49-F238E27FC236}">
                <a16:creationId xmlns:a16="http://schemas.microsoft.com/office/drawing/2014/main" id="{4A7B1593-4584-4D6F-9162-7781D8CB5A02}"/>
              </a:ext>
            </a:extLst>
          </p:cNvPr>
          <p:cNvGrpSpPr/>
          <p:nvPr/>
        </p:nvGrpSpPr>
        <p:grpSpPr>
          <a:xfrm>
            <a:off x="2586038" y="4563689"/>
            <a:ext cx="2143125" cy="1533525"/>
            <a:chOff x="1062037" y="4872037"/>
            <a:chExt cx="2143125" cy="1533525"/>
          </a:xfrm>
        </p:grpSpPr>
        <p:sp>
          <p:nvSpPr>
            <p:cNvPr id="7" name="object 10">
              <a:extLst>
                <a:ext uri="{FF2B5EF4-FFF2-40B4-BE49-F238E27FC236}">
                  <a16:creationId xmlns:a16="http://schemas.microsoft.com/office/drawing/2014/main" id="{DD0E804E-441C-4F52-81D3-0AD36361BA73}"/>
                </a:ext>
              </a:extLst>
            </p:cNvPr>
            <p:cNvSpPr/>
            <p:nvPr/>
          </p:nvSpPr>
          <p:spPr>
            <a:xfrm>
              <a:off x="1066800" y="4876800"/>
              <a:ext cx="2133600" cy="1524000"/>
            </a:xfrm>
            <a:custGeom>
              <a:avLst/>
              <a:gdLst/>
              <a:ahLst/>
              <a:cxnLst/>
              <a:rect l="l" t="t" r="r" b="b"/>
              <a:pathLst>
                <a:path w="2133600" h="1524000">
                  <a:moveTo>
                    <a:pt x="0" y="800100"/>
                  </a:moveTo>
                  <a:lnTo>
                    <a:pt x="1539" y="752503"/>
                  </a:lnTo>
                  <a:lnTo>
                    <a:pt x="6095" y="705729"/>
                  </a:lnTo>
                  <a:lnTo>
                    <a:pt x="13572" y="659872"/>
                  </a:lnTo>
                  <a:lnTo>
                    <a:pt x="23873" y="615028"/>
                  </a:lnTo>
                  <a:lnTo>
                    <a:pt x="36905" y="571292"/>
                  </a:lnTo>
                  <a:lnTo>
                    <a:pt x="52571" y="528760"/>
                  </a:lnTo>
                  <a:lnTo>
                    <a:pt x="70776" y="487527"/>
                  </a:lnTo>
                  <a:lnTo>
                    <a:pt x="91424" y="447688"/>
                  </a:lnTo>
                  <a:lnTo>
                    <a:pt x="114421" y="409339"/>
                  </a:lnTo>
                  <a:lnTo>
                    <a:pt x="139671" y="372575"/>
                  </a:lnTo>
                  <a:lnTo>
                    <a:pt x="167078" y="337491"/>
                  </a:lnTo>
                  <a:lnTo>
                    <a:pt x="196548" y="304184"/>
                  </a:lnTo>
                  <a:lnTo>
                    <a:pt x="227984" y="272748"/>
                  </a:lnTo>
                  <a:lnTo>
                    <a:pt x="261291" y="243278"/>
                  </a:lnTo>
                  <a:lnTo>
                    <a:pt x="296375" y="215871"/>
                  </a:lnTo>
                  <a:lnTo>
                    <a:pt x="333139" y="190621"/>
                  </a:lnTo>
                  <a:lnTo>
                    <a:pt x="371488" y="167624"/>
                  </a:lnTo>
                  <a:lnTo>
                    <a:pt x="411327" y="146976"/>
                  </a:lnTo>
                  <a:lnTo>
                    <a:pt x="452560" y="128771"/>
                  </a:lnTo>
                  <a:lnTo>
                    <a:pt x="495092" y="113105"/>
                  </a:lnTo>
                  <a:lnTo>
                    <a:pt x="538828" y="100073"/>
                  </a:lnTo>
                  <a:lnTo>
                    <a:pt x="583672" y="89772"/>
                  </a:lnTo>
                  <a:lnTo>
                    <a:pt x="629529" y="82295"/>
                  </a:lnTo>
                  <a:lnTo>
                    <a:pt x="676303" y="77739"/>
                  </a:lnTo>
                  <a:lnTo>
                    <a:pt x="723900" y="76200"/>
                  </a:lnTo>
                  <a:lnTo>
                    <a:pt x="771496" y="77739"/>
                  </a:lnTo>
                  <a:lnTo>
                    <a:pt x="818270" y="82295"/>
                  </a:lnTo>
                  <a:lnTo>
                    <a:pt x="864127" y="89772"/>
                  </a:lnTo>
                  <a:lnTo>
                    <a:pt x="908971" y="100073"/>
                  </a:lnTo>
                  <a:lnTo>
                    <a:pt x="952707" y="113105"/>
                  </a:lnTo>
                  <a:lnTo>
                    <a:pt x="995239" y="128771"/>
                  </a:lnTo>
                  <a:lnTo>
                    <a:pt x="1036472" y="146976"/>
                  </a:lnTo>
                  <a:lnTo>
                    <a:pt x="1076311" y="167624"/>
                  </a:lnTo>
                  <a:lnTo>
                    <a:pt x="1114660" y="190621"/>
                  </a:lnTo>
                  <a:lnTo>
                    <a:pt x="1151424" y="215871"/>
                  </a:lnTo>
                  <a:lnTo>
                    <a:pt x="1186508" y="243278"/>
                  </a:lnTo>
                  <a:lnTo>
                    <a:pt x="1219815" y="272748"/>
                  </a:lnTo>
                  <a:lnTo>
                    <a:pt x="1251251" y="304184"/>
                  </a:lnTo>
                  <a:lnTo>
                    <a:pt x="1280721" y="337491"/>
                  </a:lnTo>
                  <a:lnTo>
                    <a:pt x="1308128" y="372575"/>
                  </a:lnTo>
                  <a:lnTo>
                    <a:pt x="1333378" y="409339"/>
                  </a:lnTo>
                  <a:lnTo>
                    <a:pt x="1356375" y="447688"/>
                  </a:lnTo>
                  <a:lnTo>
                    <a:pt x="1377023" y="487527"/>
                  </a:lnTo>
                  <a:lnTo>
                    <a:pt x="1395228" y="528760"/>
                  </a:lnTo>
                  <a:lnTo>
                    <a:pt x="1410894" y="571292"/>
                  </a:lnTo>
                  <a:lnTo>
                    <a:pt x="1423926" y="615028"/>
                  </a:lnTo>
                  <a:lnTo>
                    <a:pt x="1434227" y="659872"/>
                  </a:lnTo>
                  <a:lnTo>
                    <a:pt x="1441704" y="705729"/>
                  </a:lnTo>
                  <a:lnTo>
                    <a:pt x="1446260" y="752503"/>
                  </a:lnTo>
                  <a:lnTo>
                    <a:pt x="1447800" y="800100"/>
                  </a:lnTo>
                  <a:lnTo>
                    <a:pt x="1446260" y="847696"/>
                  </a:lnTo>
                  <a:lnTo>
                    <a:pt x="1441704" y="894470"/>
                  </a:lnTo>
                  <a:lnTo>
                    <a:pt x="1434227" y="940327"/>
                  </a:lnTo>
                  <a:lnTo>
                    <a:pt x="1423926" y="985171"/>
                  </a:lnTo>
                  <a:lnTo>
                    <a:pt x="1410894" y="1028907"/>
                  </a:lnTo>
                  <a:lnTo>
                    <a:pt x="1395228" y="1071439"/>
                  </a:lnTo>
                  <a:lnTo>
                    <a:pt x="1377023" y="1112672"/>
                  </a:lnTo>
                  <a:lnTo>
                    <a:pt x="1356375" y="1152511"/>
                  </a:lnTo>
                  <a:lnTo>
                    <a:pt x="1333378" y="1190860"/>
                  </a:lnTo>
                  <a:lnTo>
                    <a:pt x="1308128" y="1227624"/>
                  </a:lnTo>
                  <a:lnTo>
                    <a:pt x="1280721" y="1262708"/>
                  </a:lnTo>
                  <a:lnTo>
                    <a:pt x="1251251" y="1296015"/>
                  </a:lnTo>
                  <a:lnTo>
                    <a:pt x="1219815" y="1327451"/>
                  </a:lnTo>
                  <a:lnTo>
                    <a:pt x="1186508" y="1356921"/>
                  </a:lnTo>
                  <a:lnTo>
                    <a:pt x="1151424" y="1384328"/>
                  </a:lnTo>
                  <a:lnTo>
                    <a:pt x="1114660" y="1409578"/>
                  </a:lnTo>
                  <a:lnTo>
                    <a:pt x="1076311" y="1432575"/>
                  </a:lnTo>
                  <a:lnTo>
                    <a:pt x="1036472" y="1453223"/>
                  </a:lnTo>
                  <a:lnTo>
                    <a:pt x="995239" y="1471428"/>
                  </a:lnTo>
                  <a:lnTo>
                    <a:pt x="952707" y="1487094"/>
                  </a:lnTo>
                  <a:lnTo>
                    <a:pt x="908971" y="1500126"/>
                  </a:lnTo>
                  <a:lnTo>
                    <a:pt x="864127" y="1510427"/>
                  </a:lnTo>
                  <a:lnTo>
                    <a:pt x="818270" y="1517904"/>
                  </a:lnTo>
                  <a:lnTo>
                    <a:pt x="771496" y="1522460"/>
                  </a:lnTo>
                  <a:lnTo>
                    <a:pt x="723900" y="1524000"/>
                  </a:lnTo>
                  <a:lnTo>
                    <a:pt x="676303" y="1522460"/>
                  </a:lnTo>
                  <a:lnTo>
                    <a:pt x="629529" y="1517904"/>
                  </a:lnTo>
                  <a:lnTo>
                    <a:pt x="583672" y="1510427"/>
                  </a:lnTo>
                  <a:lnTo>
                    <a:pt x="538828" y="1500126"/>
                  </a:lnTo>
                  <a:lnTo>
                    <a:pt x="495092" y="1487094"/>
                  </a:lnTo>
                  <a:lnTo>
                    <a:pt x="452560" y="1471428"/>
                  </a:lnTo>
                  <a:lnTo>
                    <a:pt x="411327" y="1453223"/>
                  </a:lnTo>
                  <a:lnTo>
                    <a:pt x="371488" y="1432575"/>
                  </a:lnTo>
                  <a:lnTo>
                    <a:pt x="333139" y="1409578"/>
                  </a:lnTo>
                  <a:lnTo>
                    <a:pt x="296375" y="1384328"/>
                  </a:lnTo>
                  <a:lnTo>
                    <a:pt x="261291" y="1356921"/>
                  </a:lnTo>
                  <a:lnTo>
                    <a:pt x="227984" y="1327451"/>
                  </a:lnTo>
                  <a:lnTo>
                    <a:pt x="196548" y="1296015"/>
                  </a:lnTo>
                  <a:lnTo>
                    <a:pt x="167078" y="1262708"/>
                  </a:lnTo>
                  <a:lnTo>
                    <a:pt x="139671" y="1227624"/>
                  </a:lnTo>
                  <a:lnTo>
                    <a:pt x="114421" y="1190860"/>
                  </a:lnTo>
                  <a:lnTo>
                    <a:pt x="91424" y="1152511"/>
                  </a:lnTo>
                  <a:lnTo>
                    <a:pt x="70776" y="1112672"/>
                  </a:lnTo>
                  <a:lnTo>
                    <a:pt x="52571" y="1071439"/>
                  </a:lnTo>
                  <a:lnTo>
                    <a:pt x="36905" y="1028907"/>
                  </a:lnTo>
                  <a:lnTo>
                    <a:pt x="23873" y="985171"/>
                  </a:lnTo>
                  <a:lnTo>
                    <a:pt x="13572" y="940327"/>
                  </a:lnTo>
                  <a:lnTo>
                    <a:pt x="6095" y="894470"/>
                  </a:lnTo>
                  <a:lnTo>
                    <a:pt x="1539" y="847696"/>
                  </a:lnTo>
                  <a:lnTo>
                    <a:pt x="0" y="800100"/>
                  </a:lnTo>
                  <a:close/>
                </a:path>
                <a:path w="2133600" h="1524000">
                  <a:moveTo>
                    <a:pt x="685800" y="723900"/>
                  </a:moveTo>
                  <a:lnTo>
                    <a:pt x="687339" y="676303"/>
                  </a:lnTo>
                  <a:lnTo>
                    <a:pt x="691895" y="629529"/>
                  </a:lnTo>
                  <a:lnTo>
                    <a:pt x="699372" y="583672"/>
                  </a:lnTo>
                  <a:lnTo>
                    <a:pt x="709673" y="538828"/>
                  </a:lnTo>
                  <a:lnTo>
                    <a:pt x="722705" y="495092"/>
                  </a:lnTo>
                  <a:lnTo>
                    <a:pt x="738371" y="452560"/>
                  </a:lnTo>
                  <a:lnTo>
                    <a:pt x="756576" y="411327"/>
                  </a:lnTo>
                  <a:lnTo>
                    <a:pt x="777224" y="371488"/>
                  </a:lnTo>
                  <a:lnTo>
                    <a:pt x="800221" y="333139"/>
                  </a:lnTo>
                  <a:lnTo>
                    <a:pt x="825471" y="296375"/>
                  </a:lnTo>
                  <a:lnTo>
                    <a:pt x="852878" y="261291"/>
                  </a:lnTo>
                  <a:lnTo>
                    <a:pt x="882348" y="227984"/>
                  </a:lnTo>
                  <a:lnTo>
                    <a:pt x="913784" y="196548"/>
                  </a:lnTo>
                  <a:lnTo>
                    <a:pt x="947091" y="167078"/>
                  </a:lnTo>
                  <a:lnTo>
                    <a:pt x="982175" y="139671"/>
                  </a:lnTo>
                  <a:lnTo>
                    <a:pt x="1018939" y="114421"/>
                  </a:lnTo>
                  <a:lnTo>
                    <a:pt x="1057288" y="91424"/>
                  </a:lnTo>
                  <a:lnTo>
                    <a:pt x="1097127" y="70776"/>
                  </a:lnTo>
                  <a:lnTo>
                    <a:pt x="1138360" y="52571"/>
                  </a:lnTo>
                  <a:lnTo>
                    <a:pt x="1180892" y="36905"/>
                  </a:lnTo>
                  <a:lnTo>
                    <a:pt x="1224628" y="23873"/>
                  </a:lnTo>
                  <a:lnTo>
                    <a:pt x="1269472" y="13572"/>
                  </a:lnTo>
                  <a:lnTo>
                    <a:pt x="1315329" y="6095"/>
                  </a:lnTo>
                  <a:lnTo>
                    <a:pt x="1362103" y="1539"/>
                  </a:lnTo>
                  <a:lnTo>
                    <a:pt x="1409700" y="0"/>
                  </a:lnTo>
                  <a:lnTo>
                    <a:pt x="1457296" y="1539"/>
                  </a:lnTo>
                  <a:lnTo>
                    <a:pt x="1504070" y="6095"/>
                  </a:lnTo>
                  <a:lnTo>
                    <a:pt x="1549927" y="13572"/>
                  </a:lnTo>
                  <a:lnTo>
                    <a:pt x="1594771" y="23873"/>
                  </a:lnTo>
                  <a:lnTo>
                    <a:pt x="1638507" y="36905"/>
                  </a:lnTo>
                  <a:lnTo>
                    <a:pt x="1681039" y="52571"/>
                  </a:lnTo>
                  <a:lnTo>
                    <a:pt x="1722272" y="70776"/>
                  </a:lnTo>
                  <a:lnTo>
                    <a:pt x="1762111" y="91424"/>
                  </a:lnTo>
                  <a:lnTo>
                    <a:pt x="1800460" y="114421"/>
                  </a:lnTo>
                  <a:lnTo>
                    <a:pt x="1837224" y="139671"/>
                  </a:lnTo>
                  <a:lnTo>
                    <a:pt x="1872308" y="167078"/>
                  </a:lnTo>
                  <a:lnTo>
                    <a:pt x="1905615" y="196548"/>
                  </a:lnTo>
                  <a:lnTo>
                    <a:pt x="1937051" y="227984"/>
                  </a:lnTo>
                  <a:lnTo>
                    <a:pt x="1966521" y="261291"/>
                  </a:lnTo>
                  <a:lnTo>
                    <a:pt x="1993928" y="296375"/>
                  </a:lnTo>
                  <a:lnTo>
                    <a:pt x="2019178" y="333139"/>
                  </a:lnTo>
                  <a:lnTo>
                    <a:pt x="2042175" y="371488"/>
                  </a:lnTo>
                  <a:lnTo>
                    <a:pt x="2062823" y="411327"/>
                  </a:lnTo>
                  <a:lnTo>
                    <a:pt x="2081028" y="452560"/>
                  </a:lnTo>
                  <a:lnTo>
                    <a:pt x="2096694" y="495092"/>
                  </a:lnTo>
                  <a:lnTo>
                    <a:pt x="2109726" y="538828"/>
                  </a:lnTo>
                  <a:lnTo>
                    <a:pt x="2120027" y="583672"/>
                  </a:lnTo>
                  <a:lnTo>
                    <a:pt x="2127504" y="629529"/>
                  </a:lnTo>
                  <a:lnTo>
                    <a:pt x="2132060" y="676303"/>
                  </a:lnTo>
                  <a:lnTo>
                    <a:pt x="2133600" y="723900"/>
                  </a:lnTo>
                  <a:lnTo>
                    <a:pt x="2132060" y="771496"/>
                  </a:lnTo>
                  <a:lnTo>
                    <a:pt x="2127504" y="818270"/>
                  </a:lnTo>
                  <a:lnTo>
                    <a:pt x="2120027" y="864127"/>
                  </a:lnTo>
                  <a:lnTo>
                    <a:pt x="2109726" y="908971"/>
                  </a:lnTo>
                  <a:lnTo>
                    <a:pt x="2096694" y="952707"/>
                  </a:lnTo>
                  <a:lnTo>
                    <a:pt x="2081028" y="995239"/>
                  </a:lnTo>
                  <a:lnTo>
                    <a:pt x="2062823" y="1036472"/>
                  </a:lnTo>
                  <a:lnTo>
                    <a:pt x="2042175" y="1076311"/>
                  </a:lnTo>
                  <a:lnTo>
                    <a:pt x="2019178" y="1114660"/>
                  </a:lnTo>
                  <a:lnTo>
                    <a:pt x="1993928" y="1151424"/>
                  </a:lnTo>
                  <a:lnTo>
                    <a:pt x="1966521" y="1186508"/>
                  </a:lnTo>
                  <a:lnTo>
                    <a:pt x="1937051" y="1219815"/>
                  </a:lnTo>
                  <a:lnTo>
                    <a:pt x="1905615" y="1251251"/>
                  </a:lnTo>
                  <a:lnTo>
                    <a:pt x="1872308" y="1280721"/>
                  </a:lnTo>
                  <a:lnTo>
                    <a:pt x="1837224" y="1308128"/>
                  </a:lnTo>
                  <a:lnTo>
                    <a:pt x="1800460" y="1333378"/>
                  </a:lnTo>
                  <a:lnTo>
                    <a:pt x="1762111" y="1356375"/>
                  </a:lnTo>
                  <a:lnTo>
                    <a:pt x="1722272" y="1377023"/>
                  </a:lnTo>
                  <a:lnTo>
                    <a:pt x="1681039" y="1395228"/>
                  </a:lnTo>
                  <a:lnTo>
                    <a:pt x="1638507" y="1410894"/>
                  </a:lnTo>
                  <a:lnTo>
                    <a:pt x="1594771" y="1423926"/>
                  </a:lnTo>
                  <a:lnTo>
                    <a:pt x="1549927" y="1434227"/>
                  </a:lnTo>
                  <a:lnTo>
                    <a:pt x="1504070" y="1441704"/>
                  </a:lnTo>
                  <a:lnTo>
                    <a:pt x="1457296" y="1446260"/>
                  </a:lnTo>
                  <a:lnTo>
                    <a:pt x="1409700" y="1447800"/>
                  </a:lnTo>
                  <a:lnTo>
                    <a:pt x="1362103" y="1446260"/>
                  </a:lnTo>
                  <a:lnTo>
                    <a:pt x="1315329" y="1441704"/>
                  </a:lnTo>
                  <a:lnTo>
                    <a:pt x="1269472" y="1434227"/>
                  </a:lnTo>
                  <a:lnTo>
                    <a:pt x="1224628" y="1423926"/>
                  </a:lnTo>
                  <a:lnTo>
                    <a:pt x="1180892" y="1410894"/>
                  </a:lnTo>
                  <a:lnTo>
                    <a:pt x="1138360" y="1395228"/>
                  </a:lnTo>
                  <a:lnTo>
                    <a:pt x="1097127" y="1377023"/>
                  </a:lnTo>
                  <a:lnTo>
                    <a:pt x="1057288" y="1356375"/>
                  </a:lnTo>
                  <a:lnTo>
                    <a:pt x="1018939" y="1333378"/>
                  </a:lnTo>
                  <a:lnTo>
                    <a:pt x="982175" y="1308128"/>
                  </a:lnTo>
                  <a:lnTo>
                    <a:pt x="947091" y="1280721"/>
                  </a:lnTo>
                  <a:lnTo>
                    <a:pt x="913784" y="1251251"/>
                  </a:lnTo>
                  <a:lnTo>
                    <a:pt x="882348" y="1219815"/>
                  </a:lnTo>
                  <a:lnTo>
                    <a:pt x="852878" y="1186508"/>
                  </a:lnTo>
                  <a:lnTo>
                    <a:pt x="825471" y="1151424"/>
                  </a:lnTo>
                  <a:lnTo>
                    <a:pt x="800221" y="1114660"/>
                  </a:lnTo>
                  <a:lnTo>
                    <a:pt x="777224" y="1076311"/>
                  </a:lnTo>
                  <a:lnTo>
                    <a:pt x="756576" y="1036472"/>
                  </a:lnTo>
                  <a:lnTo>
                    <a:pt x="738371" y="995239"/>
                  </a:lnTo>
                  <a:lnTo>
                    <a:pt x="722705" y="952707"/>
                  </a:lnTo>
                  <a:lnTo>
                    <a:pt x="709673" y="908971"/>
                  </a:lnTo>
                  <a:lnTo>
                    <a:pt x="699372" y="864127"/>
                  </a:lnTo>
                  <a:lnTo>
                    <a:pt x="691895" y="818270"/>
                  </a:lnTo>
                  <a:lnTo>
                    <a:pt x="687339" y="771496"/>
                  </a:lnTo>
                  <a:lnTo>
                    <a:pt x="685800" y="7239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1">
              <a:extLst>
                <a:ext uri="{FF2B5EF4-FFF2-40B4-BE49-F238E27FC236}">
                  <a16:creationId xmlns:a16="http://schemas.microsoft.com/office/drawing/2014/main" id="{3CC475BB-18F1-401A-8B6D-9FD2920B9FD4}"/>
                </a:ext>
              </a:extLst>
            </p:cNvPr>
            <p:cNvSpPr/>
            <p:nvPr/>
          </p:nvSpPr>
          <p:spPr>
            <a:xfrm>
              <a:off x="2305811" y="4920996"/>
              <a:ext cx="240792" cy="2407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2">
              <a:extLst>
                <a:ext uri="{FF2B5EF4-FFF2-40B4-BE49-F238E27FC236}">
                  <a16:creationId xmlns:a16="http://schemas.microsoft.com/office/drawing/2014/main" id="{D1F7198C-F72A-43D5-AFFF-978D9EE41A5F}"/>
                </a:ext>
              </a:extLst>
            </p:cNvPr>
            <p:cNvSpPr/>
            <p:nvPr/>
          </p:nvSpPr>
          <p:spPr>
            <a:xfrm>
              <a:off x="2357627" y="4948427"/>
              <a:ext cx="237744" cy="2377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1759E7F8-3798-48D9-BE59-AF7438E77545}"/>
                </a:ext>
              </a:extLst>
            </p:cNvPr>
            <p:cNvSpPr/>
            <p:nvPr/>
          </p:nvSpPr>
          <p:spPr>
            <a:xfrm>
              <a:off x="2001011" y="5682995"/>
              <a:ext cx="240792" cy="2407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38D74A8F-17D8-491B-ABFB-4D62EED6194D}"/>
                </a:ext>
              </a:extLst>
            </p:cNvPr>
            <p:cNvSpPr/>
            <p:nvPr/>
          </p:nvSpPr>
          <p:spPr>
            <a:xfrm>
              <a:off x="2052827" y="5710427"/>
              <a:ext cx="237744" cy="2377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5">
              <a:extLst>
                <a:ext uri="{FF2B5EF4-FFF2-40B4-BE49-F238E27FC236}">
                  <a16:creationId xmlns:a16="http://schemas.microsoft.com/office/drawing/2014/main" id="{7A973AC6-99D5-405D-BA88-BA2F350A8B11}"/>
                </a:ext>
              </a:extLst>
            </p:cNvPr>
            <p:cNvSpPr/>
            <p:nvPr/>
          </p:nvSpPr>
          <p:spPr>
            <a:xfrm>
              <a:off x="2915411" y="5835396"/>
              <a:ext cx="240792" cy="2407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6">
              <a:extLst>
                <a:ext uri="{FF2B5EF4-FFF2-40B4-BE49-F238E27FC236}">
                  <a16:creationId xmlns:a16="http://schemas.microsoft.com/office/drawing/2014/main" id="{A4610E5F-EE63-45FD-B7B6-6D9822104318}"/>
                </a:ext>
              </a:extLst>
            </p:cNvPr>
            <p:cNvSpPr/>
            <p:nvPr/>
          </p:nvSpPr>
          <p:spPr>
            <a:xfrm>
              <a:off x="2967227" y="5862827"/>
              <a:ext cx="237744" cy="2377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7">
              <a:extLst>
                <a:ext uri="{FF2B5EF4-FFF2-40B4-BE49-F238E27FC236}">
                  <a16:creationId xmlns:a16="http://schemas.microsoft.com/office/drawing/2014/main" id="{45AF5704-4F4B-4EC5-929B-FEFD56584882}"/>
                </a:ext>
              </a:extLst>
            </p:cNvPr>
            <p:cNvSpPr/>
            <p:nvPr/>
          </p:nvSpPr>
          <p:spPr>
            <a:xfrm>
              <a:off x="2305811" y="5454395"/>
              <a:ext cx="240792" cy="2407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8">
              <a:extLst>
                <a:ext uri="{FF2B5EF4-FFF2-40B4-BE49-F238E27FC236}">
                  <a16:creationId xmlns:a16="http://schemas.microsoft.com/office/drawing/2014/main" id="{C624BCBE-52A6-4BE0-B7A4-AFDA156F34C2}"/>
                </a:ext>
              </a:extLst>
            </p:cNvPr>
            <p:cNvSpPr/>
            <p:nvPr/>
          </p:nvSpPr>
          <p:spPr>
            <a:xfrm>
              <a:off x="2165603" y="5446776"/>
              <a:ext cx="521207" cy="6431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9">
              <a:extLst>
                <a:ext uri="{FF2B5EF4-FFF2-40B4-BE49-F238E27FC236}">
                  <a16:creationId xmlns:a16="http://schemas.microsoft.com/office/drawing/2014/main" id="{65AC34D2-95EF-41D2-9682-71281CFCEFDC}"/>
                </a:ext>
              </a:extLst>
            </p:cNvPr>
            <p:cNvSpPr/>
            <p:nvPr/>
          </p:nvSpPr>
          <p:spPr>
            <a:xfrm>
              <a:off x="2357627" y="5481827"/>
              <a:ext cx="237744" cy="2377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20">
            <a:extLst>
              <a:ext uri="{FF2B5EF4-FFF2-40B4-BE49-F238E27FC236}">
                <a16:creationId xmlns:a16="http://schemas.microsoft.com/office/drawing/2014/main" id="{133BDAB4-7C6E-4963-953B-E14F4E848F72}"/>
              </a:ext>
            </a:extLst>
          </p:cNvPr>
          <p:cNvSpPr txBox="1"/>
          <p:nvPr/>
        </p:nvSpPr>
        <p:spPr>
          <a:xfrm>
            <a:off x="3911854" y="523515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8" name="object 21">
            <a:extLst>
              <a:ext uri="{FF2B5EF4-FFF2-40B4-BE49-F238E27FC236}">
                <a16:creationId xmlns:a16="http://schemas.microsoft.com/office/drawing/2014/main" id="{6CECF2DE-438D-47E5-889A-DA13393B7457}"/>
              </a:ext>
            </a:extLst>
          </p:cNvPr>
          <p:cNvGrpSpPr/>
          <p:nvPr/>
        </p:nvGrpSpPr>
        <p:grpSpPr>
          <a:xfrm>
            <a:off x="2052638" y="4106489"/>
            <a:ext cx="1457325" cy="1990725"/>
            <a:chOff x="528637" y="4414837"/>
            <a:chExt cx="1457325" cy="1990725"/>
          </a:xfrm>
        </p:grpSpPr>
        <p:sp>
          <p:nvSpPr>
            <p:cNvPr id="19" name="object 22">
              <a:extLst>
                <a:ext uri="{FF2B5EF4-FFF2-40B4-BE49-F238E27FC236}">
                  <a16:creationId xmlns:a16="http://schemas.microsoft.com/office/drawing/2014/main" id="{5EC0A64C-FEF1-4AAC-9F65-E6D2D02E6CB1}"/>
                </a:ext>
              </a:extLst>
            </p:cNvPr>
            <p:cNvSpPr/>
            <p:nvPr/>
          </p:nvSpPr>
          <p:spPr>
            <a:xfrm>
              <a:off x="1543811" y="4844795"/>
              <a:ext cx="240792" cy="2407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3">
              <a:extLst>
                <a:ext uri="{FF2B5EF4-FFF2-40B4-BE49-F238E27FC236}">
                  <a16:creationId xmlns:a16="http://schemas.microsoft.com/office/drawing/2014/main" id="{41662EAC-0DCA-44AA-963D-A525B0CC3547}"/>
                </a:ext>
              </a:extLst>
            </p:cNvPr>
            <p:cNvSpPr/>
            <p:nvPr/>
          </p:nvSpPr>
          <p:spPr>
            <a:xfrm>
              <a:off x="1595627" y="4872227"/>
              <a:ext cx="237744" cy="2377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4">
              <a:extLst>
                <a:ext uri="{FF2B5EF4-FFF2-40B4-BE49-F238E27FC236}">
                  <a16:creationId xmlns:a16="http://schemas.microsoft.com/office/drawing/2014/main" id="{BD0B94BD-31DA-4AD1-AF60-605266CAB404}"/>
                </a:ext>
              </a:extLst>
            </p:cNvPr>
            <p:cNvSpPr/>
            <p:nvPr/>
          </p:nvSpPr>
          <p:spPr>
            <a:xfrm>
              <a:off x="533400" y="4419600"/>
              <a:ext cx="1447800" cy="1447800"/>
            </a:xfrm>
            <a:custGeom>
              <a:avLst/>
              <a:gdLst/>
              <a:ahLst/>
              <a:cxnLst/>
              <a:rect l="l" t="t" r="r" b="b"/>
              <a:pathLst>
                <a:path w="1447800" h="1447800">
                  <a:moveTo>
                    <a:pt x="0" y="723900"/>
                  </a:moveTo>
                  <a:lnTo>
                    <a:pt x="1539" y="676303"/>
                  </a:lnTo>
                  <a:lnTo>
                    <a:pt x="6095" y="629529"/>
                  </a:lnTo>
                  <a:lnTo>
                    <a:pt x="13572" y="583672"/>
                  </a:lnTo>
                  <a:lnTo>
                    <a:pt x="23873" y="538828"/>
                  </a:lnTo>
                  <a:lnTo>
                    <a:pt x="36905" y="495092"/>
                  </a:lnTo>
                  <a:lnTo>
                    <a:pt x="52571" y="452560"/>
                  </a:lnTo>
                  <a:lnTo>
                    <a:pt x="70776" y="411327"/>
                  </a:lnTo>
                  <a:lnTo>
                    <a:pt x="91424" y="371488"/>
                  </a:lnTo>
                  <a:lnTo>
                    <a:pt x="114421" y="333139"/>
                  </a:lnTo>
                  <a:lnTo>
                    <a:pt x="139671" y="296375"/>
                  </a:lnTo>
                  <a:lnTo>
                    <a:pt x="167078" y="261291"/>
                  </a:lnTo>
                  <a:lnTo>
                    <a:pt x="196548" y="227984"/>
                  </a:lnTo>
                  <a:lnTo>
                    <a:pt x="227984" y="196548"/>
                  </a:lnTo>
                  <a:lnTo>
                    <a:pt x="261291" y="167078"/>
                  </a:lnTo>
                  <a:lnTo>
                    <a:pt x="296375" y="139671"/>
                  </a:lnTo>
                  <a:lnTo>
                    <a:pt x="333139" y="114421"/>
                  </a:lnTo>
                  <a:lnTo>
                    <a:pt x="371488" y="91424"/>
                  </a:lnTo>
                  <a:lnTo>
                    <a:pt x="411327" y="70776"/>
                  </a:lnTo>
                  <a:lnTo>
                    <a:pt x="452560" y="52571"/>
                  </a:lnTo>
                  <a:lnTo>
                    <a:pt x="495092" y="36905"/>
                  </a:lnTo>
                  <a:lnTo>
                    <a:pt x="538828" y="23873"/>
                  </a:lnTo>
                  <a:lnTo>
                    <a:pt x="583672" y="13572"/>
                  </a:lnTo>
                  <a:lnTo>
                    <a:pt x="629529" y="6095"/>
                  </a:lnTo>
                  <a:lnTo>
                    <a:pt x="676303" y="1539"/>
                  </a:lnTo>
                  <a:lnTo>
                    <a:pt x="723900" y="0"/>
                  </a:lnTo>
                  <a:lnTo>
                    <a:pt x="771496" y="1539"/>
                  </a:lnTo>
                  <a:lnTo>
                    <a:pt x="818270" y="6095"/>
                  </a:lnTo>
                  <a:lnTo>
                    <a:pt x="864127" y="13572"/>
                  </a:lnTo>
                  <a:lnTo>
                    <a:pt x="908971" y="23873"/>
                  </a:lnTo>
                  <a:lnTo>
                    <a:pt x="952707" y="36905"/>
                  </a:lnTo>
                  <a:lnTo>
                    <a:pt x="995239" y="52571"/>
                  </a:lnTo>
                  <a:lnTo>
                    <a:pt x="1036472" y="70776"/>
                  </a:lnTo>
                  <a:lnTo>
                    <a:pt x="1076311" y="91424"/>
                  </a:lnTo>
                  <a:lnTo>
                    <a:pt x="1114660" y="114421"/>
                  </a:lnTo>
                  <a:lnTo>
                    <a:pt x="1151424" y="139671"/>
                  </a:lnTo>
                  <a:lnTo>
                    <a:pt x="1186508" y="167078"/>
                  </a:lnTo>
                  <a:lnTo>
                    <a:pt x="1219815" y="196548"/>
                  </a:lnTo>
                  <a:lnTo>
                    <a:pt x="1251251" y="227984"/>
                  </a:lnTo>
                  <a:lnTo>
                    <a:pt x="1280721" y="261291"/>
                  </a:lnTo>
                  <a:lnTo>
                    <a:pt x="1308128" y="296375"/>
                  </a:lnTo>
                  <a:lnTo>
                    <a:pt x="1333378" y="333139"/>
                  </a:lnTo>
                  <a:lnTo>
                    <a:pt x="1356375" y="371488"/>
                  </a:lnTo>
                  <a:lnTo>
                    <a:pt x="1377023" y="411327"/>
                  </a:lnTo>
                  <a:lnTo>
                    <a:pt x="1395228" y="452560"/>
                  </a:lnTo>
                  <a:lnTo>
                    <a:pt x="1410894" y="495092"/>
                  </a:lnTo>
                  <a:lnTo>
                    <a:pt x="1423926" y="538828"/>
                  </a:lnTo>
                  <a:lnTo>
                    <a:pt x="1434227" y="583672"/>
                  </a:lnTo>
                  <a:lnTo>
                    <a:pt x="1441704" y="629529"/>
                  </a:lnTo>
                  <a:lnTo>
                    <a:pt x="1446260" y="676303"/>
                  </a:lnTo>
                  <a:lnTo>
                    <a:pt x="1447800" y="723900"/>
                  </a:lnTo>
                  <a:lnTo>
                    <a:pt x="1446260" y="771496"/>
                  </a:lnTo>
                  <a:lnTo>
                    <a:pt x="1441704" y="818270"/>
                  </a:lnTo>
                  <a:lnTo>
                    <a:pt x="1434227" y="864127"/>
                  </a:lnTo>
                  <a:lnTo>
                    <a:pt x="1423926" y="908971"/>
                  </a:lnTo>
                  <a:lnTo>
                    <a:pt x="1410894" y="952707"/>
                  </a:lnTo>
                  <a:lnTo>
                    <a:pt x="1395228" y="995239"/>
                  </a:lnTo>
                  <a:lnTo>
                    <a:pt x="1377023" y="1036472"/>
                  </a:lnTo>
                  <a:lnTo>
                    <a:pt x="1356375" y="1076311"/>
                  </a:lnTo>
                  <a:lnTo>
                    <a:pt x="1333378" y="1114660"/>
                  </a:lnTo>
                  <a:lnTo>
                    <a:pt x="1308128" y="1151424"/>
                  </a:lnTo>
                  <a:lnTo>
                    <a:pt x="1280721" y="1186508"/>
                  </a:lnTo>
                  <a:lnTo>
                    <a:pt x="1251251" y="1219815"/>
                  </a:lnTo>
                  <a:lnTo>
                    <a:pt x="1219815" y="1251251"/>
                  </a:lnTo>
                  <a:lnTo>
                    <a:pt x="1186508" y="1280721"/>
                  </a:lnTo>
                  <a:lnTo>
                    <a:pt x="1151424" y="1308128"/>
                  </a:lnTo>
                  <a:lnTo>
                    <a:pt x="1114660" y="1333378"/>
                  </a:lnTo>
                  <a:lnTo>
                    <a:pt x="1076311" y="1356375"/>
                  </a:lnTo>
                  <a:lnTo>
                    <a:pt x="1036472" y="1377023"/>
                  </a:lnTo>
                  <a:lnTo>
                    <a:pt x="995239" y="1395228"/>
                  </a:lnTo>
                  <a:lnTo>
                    <a:pt x="952707" y="1410894"/>
                  </a:lnTo>
                  <a:lnTo>
                    <a:pt x="908971" y="1423926"/>
                  </a:lnTo>
                  <a:lnTo>
                    <a:pt x="864127" y="1434227"/>
                  </a:lnTo>
                  <a:lnTo>
                    <a:pt x="818270" y="1441704"/>
                  </a:lnTo>
                  <a:lnTo>
                    <a:pt x="771496" y="1446260"/>
                  </a:lnTo>
                  <a:lnTo>
                    <a:pt x="723900" y="1447800"/>
                  </a:lnTo>
                  <a:lnTo>
                    <a:pt x="676303" y="1446260"/>
                  </a:lnTo>
                  <a:lnTo>
                    <a:pt x="629529" y="1441704"/>
                  </a:lnTo>
                  <a:lnTo>
                    <a:pt x="583672" y="1434227"/>
                  </a:lnTo>
                  <a:lnTo>
                    <a:pt x="538828" y="1423926"/>
                  </a:lnTo>
                  <a:lnTo>
                    <a:pt x="495092" y="1410894"/>
                  </a:lnTo>
                  <a:lnTo>
                    <a:pt x="452560" y="1395228"/>
                  </a:lnTo>
                  <a:lnTo>
                    <a:pt x="411327" y="1377023"/>
                  </a:lnTo>
                  <a:lnTo>
                    <a:pt x="371488" y="1356375"/>
                  </a:lnTo>
                  <a:lnTo>
                    <a:pt x="333139" y="1333378"/>
                  </a:lnTo>
                  <a:lnTo>
                    <a:pt x="296375" y="1308128"/>
                  </a:lnTo>
                  <a:lnTo>
                    <a:pt x="261291" y="1280721"/>
                  </a:lnTo>
                  <a:lnTo>
                    <a:pt x="227984" y="1251251"/>
                  </a:lnTo>
                  <a:lnTo>
                    <a:pt x="196548" y="1219815"/>
                  </a:lnTo>
                  <a:lnTo>
                    <a:pt x="167078" y="1186508"/>
                  </a:lnTo>
                  <a:lnTo>
                    <a:pt x="139671" y="1151424"/>
                  </a:lnTo>
                  <a:lnTo>
                    <a:pt x="114421" y="1114660"/>
                  </a:lnTo>
                  <a:lnTo>
                    <a:pt x="91424" y="1076311"/>
                  </a:lnTo>
                  <a:lnTo>
                    <a:pt x="70776" y="1036472"/>
                  </a:lnTo>
                  <a:lnTo>
                    <a:pt x="52571" y="995239"/>
                  </a:lnTo>
                  <a:lnTo>
                    <a:pt x="36905" y="952707"/>
                  </a:lnTo>
                  <a:lnTo>
                    <a:pt x="23873" y="908971"/>
                  </a:lnTo>
                  <a:lnTo>
                    <a:pt x="13572" y="864127"/>
                  </a:lnTo>
                  <a:lnTo>
                    <a:pt x="6095" y="818270"/>
                  </a:lnTo>
                  <a:lnTo>
                    <a:pt x="1539" y="771496"/>
                  </a:lnTo>
                  <a:lnTo>
                    <a:pt x="0" y="7239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5">
              <a:extLst>
                <a:ext uri="{FF2B5EF4-FFF2-40B4-BE49-F238E27FC236}">
                  <a16:creationId xmlns:a16="http://schemas.microsoft.com/office/drawing/2014/main" id="{96A3B02A-74FC-48D4-8F10-C77399B54D65}"/>
                </a:ext>
              </a:extLst>
            </p:cNvPr>
            <p:cNvSpPr/>
            <p:nvPr/>
          </p:nvSpPr>
          <p:spPr>
            <a:xfrm>
              <a:off x="1239012" y="6140195"/>
              <a:ext cx="240792" cy="2407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6">
              <a:extLst>
                <a:ext uri="{FF2B5EF4-FFF2-40B4-BE49-F238E27FC236}">
                  <a16:creationId xmlns:a16="http://schemas.microsoft.com/office/drawing/2014/main" id="{CC4336ED-6AD0-4D52-A2CE-AD715DADDAB4}"/>
                </a:ext>
              </a:extLst>
            </p:cNvPr>
            <p:cNvSpPr/>
            <p:nvPr/>
          </p:nvSpPr>
          <p:spPr>
            <a:xfrm>
              <a:off x="1290827" y="6167627"/>
              <a:ext cx="237744" cy="2377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7">
              <a:extLst>
                <a:ext uri="{FF2B5EF4-FFF2-40B4-BE49-F238E27FC236}">
                  <a16:creationId xmlns:a16="http://schemas.microsoft.com/office/drawing/2014/main" id="{A4FCCAD5-06E5-4AA3-B29A-13197D2B75C4}"/>
                </a:ext>
              </a:extLst>
            </p:cNvPr>
            <p:cNvSpPr/>
            <p:nvPr/>
          </p:nvSpPr>
          <p:spPr>
            <a:xfrm>
              <a:off x="1086612" y="4997195"/>
              <a:ext cx="240792" cy="2407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8">
              <a:extLst>
                <a:ext uri="{FF2B5EF4-FFF2-40B4-BE49-F238E27FC236}">
                  <a16:creationId xmlns:a16="http://schemas.microsoft.com/office/drawing/2014/main" id="{33D9EFB3-1B00-4DA2-888F-6BF054E9A668}"/>
                </a:ext>
              </a:extLst>
            </p:cNvPr>
            <p:cNvSpPr/>
            <p:nvPr/>
          </p:nvSpPr>
          <p:spPr>
            <a:xfrm>
              <a:off x="946404" y="4989576"/>
              <a:ext cx="521208" cy="6431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9">
              <a:extLst>
                <a:ext uri="{FF2B5EF4-FFF2-40B4-BE49-F238E27FC236}">
                  <a16:creationId xmlns:a16="http://schemas.microsoft.com/office/drawing/2014/main" id="{380663B8-F93B-4BC3-A355-592AD038AF9D}"/>
                </a:ext>
              </a:extLst>
            </p:cNvPr>
            <p:cNvSpPr/>
            <p:nvPr/>
          </p:nvSpPr>
          <p:spPr>
            <a:xfrm>
              <a:off x="1138427" y="5024627"/>
              <a:ext cx="237744" cy="2377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30">
            <a:extLst>
              <a:ext uri="{FF2B5EF4-FFF2-40B4-BE49-F238E27FC236}">
                <a16:creationId xmlns:a16="http://schemas.microsoft.com/office/drawing/2014/main" id="{C1C00ECB-EFF3-428A-93FD-30E379128823}"/>
              </a:ext>
            </a:extLst>
          </p:cNvPr>
          <p:cNvSpPr txBox="1"/>
          <p:nvPr/>
        </p:nvSpPr>
        <p:spPr>
          <a:xfrm>
            <a:off x="2692705" y="4777316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8" name="object 31">
            <a:extLst>
              <a:ext uri="{FF2B5EF4-FFF2-40B4-BE49-F238E27FC236}">
                <a16:creationId xmlns:a16="http://schemas.microsoft.com/office/drawing/2014/main" id="{95596686-AB02-42D4-ABD5-B06AC905F315}"/>
              </a:ext>
            </a:extLst>
          </p:cNvPr>
          <p:cNvGrpSpPr/>
          <p:nvPr/>
        </p:nvGrpSpPr>
        <p:grpSpPr>
          <a:xfrm>
            <a:off x="3020567" y="5214628"/>
            <a:ext cx="487680" cy="643255"/>
            <a:chOff x="1496567" y="5522976"/>
            <a:chExt cx="487680" cy="643255"/>
          </a:xfrm>
        </p:grpSpPr>
        <p:sp>
          <p:nvSpPr>
            <p:cNvPr id="29" name="object 32">
              <a:extLst>
                <a:ext uri="{FF2B5EF4-FFF2-40B4-BE49-F238E27FC236}">
                  <a16:creationId xmlns:a16="http://schemas.microsoft.com/office/drawing/2014/main" id="{0824FD3A-B186-41C7-95EC-C91B5AB027C1}"/>
                </a:ext>
              </a:extLst>
            </p:cNvPr>
            <p:cNvSpPr/>
            <p:nvPr/>
          </p:nvSpPr>
          <p:spPr>
            <a:xfrm>
              <a:off x="1620011" y="5530596"/>
              <a:ext cx="240792" cy="2407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3">
              <a:extLst>
                <a:ext uri="{FF2B5EF4-FFF2-40B4-BE49-F238E27FC236}">
                  <a16:creationId xmlns:a16="http://schemas.microsoft.com/office/drawing/2014/main" id="{39F837EF-DE45-42BE-A220-C3DEBA05408B}"/>
                </a:ext>
              </a:extLst>
            </p:cNvPr>
            <p:cNvSpPr/>
            <p:nvPr/>
          </p:nvSpPr>
          <p:spPr>
            <a:xfrm>
              <a:off x="1496567" y="5522976"/>
              <a:ext cx="487680" cy="64312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4">
              <a:extLst>
                <a:ext uri="{FF2B5EF4-FFF2-40B4-BE49-F238E27FC236}">
                  <a16:creationId xmlns:a16="http://schemas.microsoft.com/office/drawing/2014/main" id="{001FB9EE-0F17-4D94-ABE5-F67C08957CA9}"/>
                </a:ext>
              </a:extLst>
            </p:cNvPr>
            <p:cNvSpPr/>
            <p:nvPr/>
          </p:nvSpPr>
          <p:spPr>
            <a:xfrm>
              <a:off x="1671827" y="5558028"/>
              <a:ext cx="237744" cy="2377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5">
            <a:extLst>
              <a:ext uri="{FF2B5EF4-FFF2-40B4-BE49-F238E27FC236}">
                <a16:creationId xmlns:a16="http://schemas.microsoft.com/office/drawing/2014/main" id="{5A0D95D8-4019-4C16-B14B-F043E089D076}"/>
              </a:ext>
            </a:extLst>
          </p:cNvPr>
          <p:cNvSpPr txBox="1"/>
          <p:nvPr/>
        </p:nvSpPr>
        <p:spPr>
          <a:xfrm>
            <a:off x="3242818" y="5311350"/>
            <a:ext cx="144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3" name="object 36">
            <a:extLst>
              <a:ext uri="{FF2B5EF4-FFF2-40B4-BE49-F238E27FC236}">
                <a16:creationId xmlns:a16="http://schemas.microsoft.com/office/drawing/2014/main" id="{88EEE58E-4A2A-419F-B7C4-2514FBF5F7EC}"/>
              </a:ext>
            </a:extLst>
          </p:cNvPr>
          <p:cNvGrpSpPr/>
          <p:nvPr/>
        </p:nvGrpSpPr>
        <p:grpSpPr>
          <a:xfrm>
            <a:off x="2153412" y="4612647"/>
            <a:ext cx="822960" cy="798830"/>
            <a:chOff x="629412" y="4920996"/>
            <a:chExt cx="822960" cy="798830"/>
          </a:xfrm>
        </p:grpSpPr>
        <p:sp>
          <p:nvSpPr>
            <p:cNvPr id="34" name="object 37">
              <a:extLst>
                <a:ext uri="{FF2B5EF4-FFF2-40B4-BE49-F238E27FC236}">
                  <a16:creationId xmlns:a16="http://schemas.microsoft.com/office/drawing/2014/main" id="{95AB686B-6F56-4456-B810-701C84127D7F}"/>
                </a:ext>
              </a:extLst>
            </p:cNvPr>
            <p:cNvSpPr/>
            <p:nvPr/>
          </p:nvSpPr>
          <p:spPr>
            <a:xfrm>
              <a:off x="1162812" y="5454396"/>
              <a:ext cx="240792" cy="2407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8">
              <a:extLst>
                <a:ext uri="{FF2B5EF4-FFF2-40B4-BE49-F238E27FC236}">
                  <a16:creationId xmlns:a16="http://schemas.microsoft.com/office/drawing/2014/main" id="{84E817D1-E412-4FF0-8B46-CDC9E9AC695F}"/>
                </a:ext>
              </a:extLst>
            </p:cNvPr>
            <p:cNvSpPr/>
            <p:nvPr/>
          </p:nvSpPr>
          <p:spPr>
            <a:xfrm>
              <a:off x="1214628" y="5481828"/>
              <a:ext cx="237744" cy="2377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9">
              <a:extLst>
                <a:ext uri="{FF2B5EF4-FFF2-40B4-BE49-F238E27FC236}">
                  <a16:creationId xmlns:a16="http://schemas.microsoft.com/office/drawing/2014/main" id="{EE509E1D-12C2-43A5-A908-A3ADCCE24976}"/>
                </a:ext>
              </a:extLst>
            </p:cNvPr>
            <p:cNvSpPr/>
            <p:nvPr/>
          </p:nvSpPr>
          <p:spPr>
            <a:xfrm>
              <a:off x="629412" y="4920996"/>
              <a:ext cx="240792" cy="2407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40">
              <a:extLst>
                <a:ext uri="{FF2B5EF4-FFF2-40B4-BE49-F238E27FC236}">
                  <a16:creationId xmlns:a16="http://schemas.microsoft.com/office/drawing/2014/main" id="{05E41107-8DBB-41B0-92AA-1D858B716236}"/>
                </a:ext>
              </a:extLst>
            </p:cNvPr>
            <p:cNvSpPr/>
            <p:nvPr/>
          </p:nvSpPr>
          <p:spPr>
            <a:xfrm>
              <a:off x="681228" y="4948428"/>
              <a:ext cx="237744" cy="23774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41">
            <a:extLst>
              <a:ext uri="{FF2B5EF4-FFF2-40B4-BE49-F238E27FC236}">
                <a16:creationId xmlns:a16="http://schemas.microsoft.com/office/drawing/2014/main" id="{4A010484-C5E5-4971-AB21-597157929899}"/>
              </a:ext>
            </a:extLst>
          </p:cNvPr>
          <p:cNvSpPr txBox="1"/>
          <p:nvPr/>
        </p:nvSpPr>
        <p:spPr>
          <a:xfrm>
            <a:off x="5565776" y="3980567"/>
            <a:ext cx="6130038" cy="2317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0375" marR="5080" indent="-448309">
              <a:spcBef>
                <a:spcPts val="95"/>
              </a:spcBef>
              <a:buClr>
                <a:srgbClr val="4F81BC"/>
              </a:buClr>
              <a:buSzPct val="69642"/>
              <a:buFont typeface="Wingdings"/>
              <a:buChar char=""/>
              <a:tabLst>
                <a:tab pos="460375" algn="l"/>
                <a:tab pos="461009" algn="l"/>
              </a:tabLst>
            </a:pPr>
            <a:r>
              <a:rPr sz="3600" i="1" spc="-5" dirty="0">
                <a:cs typeface="Times New Roman"/>
              </a:rPr>
              <a:t>P </a:t>
            </a:r>
            <a:r>
              <a:rPr sz="3600" spc="-5" dirty="0">
                <a:cs typeface="Times New Roman"/>
              </a:rPr>
              <a:t>and </a:t>
            </a:r>
            <a:r>
              <a:rPr sz="3600" i="1" spc="-5" dirty="0">
                <a:cs typeface="Times New Roman"/>
              </a:rPr>
              <a:t>q </a:t>
            </a:r>
            <a:r>
              <a:rPr sz="3600" spc="-5" dirty="0">
                <a:cs typeface="Times New Roman"/>
              </a:rPr>
              <a:t>are </a:t>
            </a:r>
            <a:r>
              <a:rPr sz="3600" dirty="0">
                <a:cs typeface="Times New Roman"/>
              </a:rPr>
              <a:t>density-  </a:t>
            </a:r>
            <a:r>
              <a:rPr sz="3600" spc="-5" dirty="0">
                <a:cs typeface="Times New Roman"/>
              </a:rPr>
              <a:t>connected to </a:t>
            </a:r>
            <a:r>
              <a:rPr sz="3600" spc="-10" dirty="0">
                <a:cs typeface="Times New Roman"/>
              </a:rPr>
              <a:t>each </a:t>
            </a:r>
            <a:r>
              <a:rPr sz="3600" dirty="0">
                <a:cs typeface="Times New Roman"/>
              </a:rPr>
              <a:t>other</a:t>
            </a:r>
            <a:r>
              <a:rPr sz="3600" spc="-65" dirty="0">
                <a:cs typeface="Times New Roman"/>
              </a:rPr>
              <a:t> </a:t>
            </a:r>
            <a:r>
              <a:rPr sz="3600" spc="-5" dirty="0">
                <a:cs typeface="Times New Roman"/>
              </a:rPr>
              <a:t>by  </a:t>
            </a:r>
            <a:r>
              <a:rPr sz="3600" i="1" spc="-5" dirty="0">
                <a:cs typeface="Times New Roman"/>
              </a:rPr>
              <a:t>r</a:t>
            </a:r>
            <a:endParaRPr sz="3600" dirty="0">
              <a:cs typeface="Times New Roman"/>
            </a:endParaRPr>
          </a:p>
          <a:p>
            <a:pPr marL="460375" marR="501650" indent="-448309">
              <a:spcBef>
                <a:spcPts val="675"/>
              </a:spcBef>
              <a:buClr>
                <a:srgbClr val="4F81BC"/>
              </a:buClr>
              <a:buSzPct val="69642"/>
              <a:buFont typeface="Wingdings"/>
              <a:buChar char=""/>
              <a:tabLst>
                <a:tab pos="460375" algn="l"/>
                <a:tab pos="461009" algn="l"/>
              </a:tabLst>
            </a:pPr>
            <a:r>
              <a:rPr sz="3600" spc="-5" dirty="0">
                <a:cs typeface="Times New Roman"/>
              </a:rPr>
              <a:t>Density-connectivity is  symmetric</a:t>
            </a:r>
            <a:endParaRPr sz="36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8855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7F9558-C194-4419-8FC6-D9D4E541B863}"/>
              </a:ext>
            </a:extLst>
          </p:cNvPr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==========================================================================================================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AB87A8A0-4A13-474E-8453-117222F2F7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0092" y="249683"/>
            <a:ext cx="9314121" cy="136715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425575" marR="5080" indent="-1413510">
              <a:lnSpc>
                <a:spcPct val="100000"/>
              </a:lnSpc>
              <a:spcBef>
                <a:spcPts val="100"/>
              </a:spcBef>
            </a:pPr>
            <a:r>
              <a:rPr b="1" spc="-15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Core, </a:t>
            </a:r>
            <a:r>
              <a:rPr b="1" spc="-60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Border, </a:t>
            </a:r>
            <a:r>
              <a:rPr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Noise points  </a:t>
            </a:r>
            <a:r>
              <a:rPr b="1" spc="-15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representation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B3EBB93-8C88-4BC4-A5B5-750F30C8CD04}"/>
              </a:ext>
            </a:extLst>
          </p:cNvPr>
          <p:cNvSpPr/>
          <p:nvPr/>
        </p:nvSpPr>
        <p:spPr>
          <a:xfrm>
            <a:off x="2212783" y="2488777"/>
            <a:ext cx="3371407" cy="25813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B4870135-5789-400B-A9D4-1389CBB1F95A}"/>
              </a:ext>
            </a:extLst>
          </p:cNvPr>
          <p:cNvSpPr txBox="1"/>
          <p:nvPr/>
        </p:nvSpPr>
        <p:spPr>
          <a:xfrm>
            <a:off x="2288539" y="5429199"/>
            <a:ext cx="203891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solidFill>
                  <a:schemeClr val="accent5"/>
                </a:solidFill>
                <a:cs typeface="Carlito"/>
              </a:rPr>
              <a:t>Original</a:t>
            </a:r>
            <a:r>
              <a:rPr sz="2400" spc="-45" dirty="0">
                <a:solidFill>
                  <a:schemeClr val="accent5"/>
                </a:solidFill>
                <a:cs typeface="Carlito"/>
              </a:rPr>
              <a:t> </a:t>
            </a:r>
            <a:r>
              <a:rPr sz="2400" spc="-15" dirty="0">
                <a:solidFill>
                  <a:schemeClr val="accent5"/>
                </a:solidFill>
                <a:cs typeface="Carlito"/>
              </a:rPr>
              <a:t>Points</a:t>
            </a:r>
            <a:endParaRPr sz="2400" dirty="0">
              <a:solidFill>
                <a:schemeClr val="accent5"/>
              </a:solidFill>
              <a:cs typeface="Carlito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A29B83E5-9F55-472E-8D08-F526CD3C0628}"/>
              </a:ext>
            </a:extLst>
          </p:cNvPr>
          <p:cNvSpPr txBox="1"/>
          <p:nvPr/>
        </p:nvSpPr>
        <p:spPr>
          <a:xfrm>
            <a:off x="4636897" y="5196745"/>
            <a:ext cx="5219065" cy="1044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08300" marR="5080">
              <a:spcBef>
                <a:spcPts val="100"/>
              </a:spcBef>
            </a:pPr>
            <a:r>
              <a:rPr sz="2400" spc="-15" dirty="0">
                <a:latin typeface="Carlito"/>
                <a:cs typeface="Carlito"/>
              </a:rPr>
              <a:t>Point </a:t>
            </a:r>
            <a:r>
              <a:rPr sz="2400" dirty="0">
                <a:latin typeface="Carlito"/>
                <a:cs typeface="Carlito"/>
              </a:rPr>
              <a:t>types: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core</a:t>
            </a:r>
            <a:r>
              <a:rPr sz="2400" spc="-10" dirty="0">
                <a:latin typeface="Carlito"/>
                <a:cs typeface="Carlito"/>
              </a:rPr>
              <a:t>, </a:t>
            </a:r>
            <a:r>
              <a:rPr sz="2400" spc="-10" dirty="0">
                <a:solidFill>
                  <a:srgbClr val="003399"/>
                </a:solidFill>
                <a:latin typeface="Carlito"/>
                <a:cs typeface="Carlito"/>
              </a:rPr>
              <a:t>border 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noise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ts val="2155"/>
              </a:lnSpc>
            </a:pPr>
            <a:r>
              <a:rPr sz="2400" spc="-10" dirty="0">
                <a:latin typeface="Carlito"/>
                <a:cs typeface="Carlito"/>
              </a:rPr>
              <a:t>Eps </a:t>
            </a:r>
            <a:r>
              <a:rPr sz="2400" dirty="0">
                <a:latin typeface="Carlito"/>
                <a:cs typeface="Carlito"/>
              </a:rPr>
              <a:t>= 10, </a:t>
            </a:r>
            <a:r>
              <a:rPr sz="2400" spc="-5" dirty="0">
                <a:latin typeface="Carlito"/>
                <a:cs typeface="Carlito"/>
              </a:rPr>
              <a:t>MinPts </a:t>
            </a:r>
            <a:r>
              <a:rPr sz="2400" dirty="0">
                <a:latin typeface="Carlito"/>
                <a:cs typeface="Carlito"/>
              </a:rPr>
              <a:t>=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4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C907B1C1-F185-4BAB-9246-19813D9C7C45}"/>
              </a:ext>
            </a:extLst>
          </p:cNvPr>
          <p:cNvSpPr/>
          <p:nvPr/>
        </p:nvSpPr>
        <p:spPr>
          <a:xfrm>
            <a:off x="6484555" y="2564977"/>
            <a:ext cx="3371407" cy="25813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5454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7F9558-C194-4419-8FC6-D9D4E541B863}"/>
              </a:ext>
            </a:extLst>
          </p:cNvPr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==========================================================================================================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3B16B000-CDF5-4C90-8A1B-FEEC7215C442}"/>
              </a:ext>
            </a:extLst>
          </p:cNvPr>
          <p:cNvSpPr/>
          <p:nvPr/>
        </p:nvSpPr>
        <p:spPr>
          <a:xfrm>
            <a:off x="2212783" y="1650577"/>
            <a:ext cx="3371407" cy="25813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EC3B4FF4-F23C-428C-9C58-E57FCDAC00A6}"/>
              </a:ext>
            </a:extLst>
          </p:cNvPr>
          <p:cNvSpPr txBox="1"/>
          <p:nvPr/>
        </p:nvSpPr>
        <p:spPr>
          <a:xfrm>
            <a:off x="2593643" y="4452620"/>
            <a:ext cx="157431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5" dirty="0">
                <a:cs typeface="Carlito"/>
              </a:rPr>
              <a:t>Original</a:t>
            </a:r>
            <a:r>
              <a:rPr sz="2000" spc="-45" dirty="0">
                <a:cs typeface="Carlito"/>
              </a:rPr>
              <a:t> </a:t>
            </a:r>
            <a:r>
              <a:rPr sz="2000" spc="-15" dirty="0">
                <a:cs typeface="Carlito"/>
              </a:rPr>
              <a:t>Points</a:t>
            </a:r>
            <a:endParaRPr sz="2000" dirty="0">
              <a:cs typeface="Carlito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04958E71-48AA-424B-971B-CA444EE2CE25}"/>
              </a:ext>
            </a:extLst>
          </p:cNvPr>
          <p:cNvSpPr/>
          <p:nvPr/>
        </p:nvSpPr>
        <p:spPr>
          <a:xfrm>
            <a:off x="6484555" y="1650577"/>
            <a:ext cx="3371407" cy="25813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EBBAD5B2-A1C3-4320-A999-68E4AF534D3F}"/>
              </a:ext>
            </a:extLst>
          </p:cNvPr>
          <p:cNvSpPr txBox="1"/>
          <p:nvPr/>
        </p:nvSpPr>
        <p:spPr>
          <a:xfrm>
            <a:off x="2212341" y="4666869"/>
            <a:ext cx="5407025" cy="157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spcBef>
                <a:spcPts val="100"/>
              </a:spcBef>
            </a:pPr>
            <a:endParaRPr sz="2000" dirty="0">
              <a:cs typeface="Carlito"/>
            </a:endParaRPr>
          </a:p>
          <a:p>
            <a:pPr>
              <a:lnSpc>
                <a:spcPct val="100000"/>
              </a:lnSpc>
            </a:pPr>
            <a:endParaRPr sz="2000" dirty="0">
              <a:cs typeface="Carlito"/>
            </a:endParaRPr>
          </a:p>
          <a:p>
            <a:pPr marL="178435" indent="-166370">
              <a:spcBef>
                <a:spcPts val="1505"/>
              </a:spcBef>
              <a:buChar char="•"/>
              <a:tabLst>
                <a:tab pos="179070" algn="l"/>
              </a:tabLst>
            </a:pPr>
            <a:r>
              <a:rPr sz="2000" spc="-15" dirty="0">
                <a:cs typeface="Carlito"/>
              </a:rPr>
              <a:t>Resistant </a:t>
            </a:r>
            <a:r>
              <a:rPr sz="2000" spc="-10" dirty="0">
                <a:cs typeface="Carlito"/>
              </a:rPr>
              <a:t>to</a:t>
            </a:r>
            <a:r>
              <a:rPr sz="2000" spc="10" dirty="0">
                <a:cs typeface="Carlito"/>
              </a:rPr>
              <a:t> </a:t>
            </a:r>
            <a:r>
              <a:rPr sz="2000" dirty="0">
                <a:cs typeface="Carlito"/>
              </a:rPr>
              <a:t>Noise</a:t>
            </a:r>
          </a:p>
          <a:p>
            <a:pPr marL="178435" indent="-166370">
              <a:spcBef>
                <a:spcPts val="1080"/>
              </a:spcBef>
              <a:buChar char="•"/>
              <a:tabLst>
                <a:tab pos="179070" algn="l"/>
              </a:tabLst>
            </a:pPr>
            <a:r>
              <a:rPr sz="2000" spc="-5" dirty="0">
                <a:cs typeface="Carlito"/>
              </a:rPr>
              <a:t>Can handle </a:t>
            </a:r>
            <a:r>
              <a:rPr sz="2000" spc="-15" dirty="0">
                <a:cs typeface="Carlito"/>
              </a:rPr>
              <a:t>clusters </a:t>
            </a:r>
            <a:r>
              <a:rPr sz="2000" spc="-5" dirty="0">
                <a:cs typeface="Carlito"/>
              </a:rPr>
              <a:t>of </a:t>
            </a:r>
            <a:r>
              <a:rPr sz="2000" spc="-15" dirty="0">
                <a:cs typeface="Carlito"/>
              </a:rPr>
              <a:t>different </a:t>
            </a:r>
            <a:r>
              <a:rPr sz="2000" dirty="0">
                <a:cs typeface="Carlito"/>
              </a:rPr>
              <a:t>shapes and</a:t>
            </a:r>
            <a:r>
              <a:rPr sz="2000" spc="85" dirty="0">
                <a:cs typeface="Carlito"/>
              </a:rPr>
              <a:t> </a:t>
            </a:r>
            <a:r>
              <a:rPr sz="2000" spc="-15" dirty="0">
                <a:cs typeface="Carlito"/>
              </a:rPr>
              <a:t>sizes</a:t>
            </a:r>
            <a:endParaRPr sz="2000" dirty="0">
              <a:cs typeface="Carli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D9E732-9475-41A0-A72F-FB4646DAB669}"/>
              </a:ext>
            </a:extLst>
          </p:cNvPr>
          <p:cNvSpPr txBox="1"/>
          <p:nvPr/>
        </p:nvSpPr>
        <p:spPr>
          <a:xfrm>
            <a:off x="2052085" y="393819"/>
            <a:ext cx="51895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DBSCAN Clustering</a:t>
            </a:r>
            <a:endParaRPr lang="en-IN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1FFE15-5F18-44F6-90A3-E388B5832034}"/>
              </a:ext>
            </a:extLst>
          </p:cNvPr>
          <p:cNvSpPr txBox="1"/>
          <p:nvPr/>
        </p:nvSpPr>
        <p:spPr>
          <a:xfrm>
            <a:off x="7619366" y="4482203"/>
            <a:ext cx="1315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spc="-5" dirty="0">
                <a:cs typeface="Carlito"/>
              </a:rPr>
              <a:t>C</a:t>
            </a:r>
            <a:r>
              <a:rPr lang="en-IN" sz="1800" spc="-10" dirty="0">
                <a:cs typeface="Carlito"/>
              </a:rPr>
              <a:t>l</a:t>
            </a:r>
            <a:r>
              <a:rPr lang="en-IN" sz="1800" spc="-5" dirty="0">
                <a:cs typeface="Carlito"/>
              </a:rPr>
              <a:t>u</a:t>
            </a:r>
            <a:r>
              <a:rPr lang="en-IN" sz="1800" spc="-20" dirty="0">
                <a:cs typeface="Carlito"/>
              </a:rPr>
              <a:t>s</a:t>
            </a:r>
            <a:r>
              <a:rPr lang="en-IN" sz="1800" spc="-30" dirty="0">
                <a:cs typeface="Carlito"/>
              </a:rPr>
              <a:t>t</a:t>
            </a:r>
            <a:r>
              <a:rPr lang="en-IN" sz="1800" dirty="0">
                <a:cs typeface="Carlito"/>
              </a:rPr>
              <a:t>e</a:t>
            </a:r>
            <a:r>
              <a:rPr lang="en-IN" sz="1800" spc="-40" dirty="0">
                <a:cs typeface="Carlito"/>
              </a:rPr>
              <a:t>r</a:t>
            </a:r>
            <a:r>
              <a:rPr lang="en-IN" sz="1800" dirty="0">
                <a:cs typeface="Carlito"/>
              </a:rPr>
              <a:t>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5213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7F9558-C194-4419-8FC6-D9D4E541B863}"/>
              </a:ext>
            </a:extLst>
          </p:cNvPr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==========================================================================================================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C93596CE-E58E-43A8-A1DD-E61CEB5075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33833" y="292074"/>
            <a:ext cx="5395854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DBScan</a:t>
            </a:r>
            <a:r>
              <a:rPr b="1" spc="-310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D2D6E67-2EF1-4365-B5E1-3C4B68CACBB4}"/>
              </a:ext>
            </a:extLst>
          </p:cNvPr>
          <p:cNvSpPr/>
          <p:nvPr/>
        </p:nvSpPr>
        <p:spPr>
          <a:xfrm>
            <a:off x="1633833" y="1379552"/>
            <a:ext cx="8392668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2904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7F9558-C194-4419-8FC6-D9D4E541B863}"/>
              </a:ext>
            </a:extLst>
          </p:cNvPr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==========================================================================================================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26FBA4CB-2ED3-4CEA-864C-AAC551464314}"/>
              </a:ext>
            </a:extLst>
          </p:cNvPr>
          <p:cNvSpPr txBox="1"/>
          <p:nvPr/>
        </p:nvSpPr>
        <p:spPr>
          <a:xfrm>
            <a:off x="3501009" y="191771"/>
            <a:ext cx="628094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DBScan</a:t>
            </a:r>
            <a:r>
              <a:rPr sz="4400" b="1" spc="-75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sz="4400"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:Flowchart</a:t>
            </a:r>
            <a:endParaRPr sz="4400" dirty="0">
              <a:solidFill>
                <a:srgbClr val="7030A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5713F7E5-EC57-44E3-A5E5-BEFA512E8C49}"/>
              </a:ext>
            </a:extLst>
          </p:cNvPr>
          <p:cNvGrpSpPr/>
          <p:nvPr/>
        </p:nvGrpSpPr>
        <p:grpSpPr>
          <a:xfrm>
            <a:off x="3874675" y="1050635"/>
            <a:ext cx="3223831" cy="4756730"/>
            <a:chOff x="2133782" y="1067562"/>
            <a:chExt cx="3734125" cy="5302378"/>
          </a:xfrm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E5ED04C9-9C55-4CD1-AB98-7168E1973246}"/>
                </a:ext>
              </a:extLst>
            </p:cNvPr>
            <p:cNvSpPr/>
            <p:nvPr/>
          </p:nvSpPr>
          <p:spPr>
            <a:xfrm>
              <a:off x="2133782" y="1435228"/>
              <a:ext cx="3734125" cy="49347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67B317F7-E988-4AB9-9ECE-595141918CBA}"/>
                </a:ext>
              </a:extLst>
            </p:cNvPr>
            <p:cNvSpPr/>
            <p:nvPr/>
          </p:nvSpPr>
          <p:spPr>
            <a:xfrm>
              <a:off x="3582161" y="1067562"/>
              <a:ext cx="762000" cy="381000"/>
            </a:xfrm>
            <a:custGeom>
              <a:avLst/>
              <a:gdLst/>
              <a:ahLst/>
              <a:cxnLst/>
              <a:rect l="l" t="t" r="r" b="b"/>
              <a:pathLst>
                <a:path w="762000" h="381000">
                  <a:moveTo>
                    <a:pt x="0" y="63500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698500" y="0"/>
                  </a:lnTo>
                  <a:lnTo>
                    <a:pt x="723209" y="4992"/>
                  </a:lnTo>
                  <a:lnTo>
                    <a:pt x="743394" y="18605"/>
                  </a:lnTo>
                  <a:lnTo>
                    <a:pt x="757007" y="38790"/>
                  </a:lnTo>
                  <a:lnTo>
                    <a:pt x="762000" y="63500"/>
                  </a:lnTo>
                  <a:lnTo>
                    <a:pt x="762000" y="317500"/>
                  </a:lnTo>
                  <a:lnTo>
                    <a:pt x="757007" y="342209"/>
                  </a:lnTo>
                  <a:lnTo>
                    <a:pt x="743394" y="362394"/>
                  </a:lnTo>
                  <a:lnTo>
                    <a:pt x="723209" y="376007"/>
                  </a:lnTo>
                  <a:lnTo>
                    <a:pt x="698500" y="381000"/>
                  </a:lnTo>
                  <a:lnTo>
                    <a:pt x="63500" y="381000"/>
                  </a:lnTo>
                  <a:lnTo>
                    <a:pt x="38790" y="376007"/>
                  </a:lnTo>
                  <a:lnTo>
                    <a:pt x="18605" y="362394"/>
                  </a:lnTo>
                  <a:lnTo>
                    <a:pt x="4992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6">
            <a:extLst>
              <a:ext uri="{FF2B5EF4-FFF2-40B4-BE49-F238E27FC236}">
                <a16:creationId xmlns:a16="http://schemas.microsoft.com/office/drawing/2014/main" id="{A17FC95D-9DA0-469A-8F05-7104DDEFF2AA}"/>
              </a:ext>
            </a:extLst>
          </p:cNvPr>
          <p:cNvSpPr txBox="1"/>
          <p:nvPr/>
        </p:nvSpPr>
        <p:spPr>
          <a:xfrm>
            <a:off x="5244845" y="1092453"/>
            <a:ext cx="65786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Carlito"/>
                <a:cs typeface="Carlito"/>
              </a:rPr>
              <a:t>S</a:t>
            </a:r>
            <a:r>
              <a:rPr b="1" spc="-15" dirty="0">
                <a:latin typeface="Carlito"/>
                <a:cs typeface="Carlito"/>
              </a:rPr>
              <a:t>t</a:t>
            </a:r>
            <a:r>
              <a:rPr b="1" dirty="0">
                <a:latin typeface="Carlito"/>
                <a:cs typeface="Carlito"/>
              </a:rPr>
              <a:t>art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E382025F-C131-4A5B-A477-FD49843BFBB5}"/>
              </a:ext>
            </a:extLst>
          </p:cNvPr>
          <p:cNvSpPr/>
          <p:nvPr/>
        </p:nvSpPr>
        <p:spPr>
          <a:xfrm>
            <a:off x="5105590" y="5807365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0" y="63499"/>
                </a:moveTo>
                <a:lnTo>
                  <a:pt x="4992" y="38785"/>
                </a:lnTo>
                <a:lnTo>
                  <a:pt x="18605" y="18600"/>
                </a:lnTo>
                <a:lnTo>
                  <a:pt x="38790" y="4990"/>
                </a:lnTo>
                <a:lnTo>
                  <a:pt x="63500" y="0"/>
                </a:lnTo>
                <a:lnTo>
                  <a:pt x="698500" y="0"/>
                </a:lnTo>
                <a:lnTo>
                  <a:pt x="723209" y="4990"/>
                </a:lnTo>
                <a:lnTo>
                  <a:pt x="743394" y="18600"/>
                </a:lnTo>
                <a:lnTo>
                  <a:pt x="757007" y="38785"/>
                </a:lnTo>
                <a:lnTo>
                  <a:pt x="762000" y="63499"/>
                </a:lnTo>
                <a:lnTo>
                  <a:pt x="762000" y="317498"/>
                </a:lnTo>
                <a:lnTo>
                  <a:pt x="757007" y="342216"/>
                </a:lnTo>
                <a:lnTo>
                  <a:pt x="743394" y="362400"/>
                </a:lnTo>
                <a:lnTo>
                  <a:pt x="723209" y="376009"/>
                </a:lnTo>
                <a:lnTo>
                  <a:pt x="698500" y="380999"/>
                </a:lnTo>
                <a:lnTo>
                  <a:pt x="63500" y="380999"/>
                </a:lnTo>
                <a:lnTo>
                  <a:pt x="38790" y="376009"/>
                </a:lnTo>
                <a:lnTo>
                  <a:pt x="18605" y="362400"/>
                </a:lnTo>
                <a:lnTo>
                  <a:pt x="4992" y="342216"/>
                </a:lnTo>
                <a:lnTo>
                  <a:pt x="0" y="317498"/>
                </a:lnTo>
                <a:lnTo>
                  <a:pt x="0" y="63499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EDB723AB-8C31-450B-9D85-18157397A63F}"/>
              </a:ext>
            </a:extLst>
          </p:cNvPr>
          <p:cNvSpPr txBox="1"/>
          <p:nvPr/>
        </p:nvSpPr>
        <p:spPr>
          <a:xfrm>
            <a:off x="5244845" y="5876693"/>
            <a:ext cx="382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Carlito"/>
                <a:cs typeface="Carlito"/>
              </a:rPr>
              <a:t>End</a:t>
            </a:r>
            <a:endParaRPr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592146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7F9558-C194-4419-8FC6-D9D4E541B863}"/>
              </a:ext>
            </a:extLst>
          </p:cNvPr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==========================================================================================================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5D76A77E-4F59-48F7-BE7D-382B799D2F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30191" y="98901"/>
            <a:ext cx="5111789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DBScan :</a:t>
            </a:r>
            <a:r>
              <a:rPr b="1" spc="-75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B7346C4F-15BB-4EFB-8CD8-A124A34A32FC}"/>
              </a:ext>
            </a:extLst>
          </p:cNvPr>
          <p:cNvSpPr/>
          <p:nvPr/>
        </p:nvSpPr>
        <p:spPr>
          <a:xfrm>
            <a:off x="2364154" y="1107896"/>
            <a:ext cx="7871211" cy="48870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1927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7F9558-C194-4419-8FC6-D9D4E541B863}"/>
              </a:ext>
            </a:extLst>
          </p:cNvPr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==========================================================================================================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7E2D2F21-6D0D-472C-A648-C9DDB34109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2472" y="365766"/>
            <a:ext cx="6942289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DBSCAN :</a:t>
            </a:r>
            <a:r>
              <a:rPr b="1" spc="-335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Advantages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A37E8AB-6E8E-49BD-B75D-82B2D582A0B3}"/>
              </a:ext>
            </a:extLst>
          </p:cNvPr>
          <p:cNvSpPr/>
          <p:nvPr/>
        </p:nvSpPr>
        <p:spPr>
          <a:xfrm>
            <a:off x="1139337" y="1219196"/>
            <a:ext cx="9535752" cy="4712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317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7F9558-C194-4419-8FC6-D9D4E541B863}"/>
              </a:ext>
            </a:extLst>
          </p:cNvPr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==========================================================================================================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3F537FBD-A9E0-43D8-8E40-1D6421BB83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1285" y="-111447"/>
            <a:ext cx="6758855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DBSCAN :</a:t>
            </a:r>
            <a:r>
              <a:rPr b="1" spc="-80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Disadvantages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F0F2C21-2E6E-4DBB-9470-30E160AFC886}"/>
              </a:ext>
            </a:extLst>
          </p:cNvPr>
          <p:cNvSpPr txBox="1"/>
          <p:nvPr/>
        </p:nvSpPr>
        <p:spPr>
          <a:xfrm>
            <a:off x="233916" y="701706"/>
            <a:ext cx="11724167" cy="55778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  <a:tab pos="6055360" algn="l"/>
              </a:tabLst>
            </a:pPr>
            <a:r>
              <a:rPr sz="3600" spc="-10" dirty="0">
                <a:cs typeface="Times New Roman"/>
              </a:rPr>
              <a:t>DBSCAN </a:t>
            </a:r>
            <a:r>
              <a:rPr sz="3600" spc="-5" dirty="0">
                <a:cs typeface="Times New Roman"/>
              </a:rPr>
              <a:t>is </a:t>
            </a:r>
            <a:r>
              <a:rPr sz="3600" dirty="0">
                <a:cs typeface="Times New Roman"/>
              </a:rPr>
              <a:t>not</a:t>
            </a:r>
            <a:r>
              <a:rPr sz="3600" spc="80" dirty="0">
                <a:cs typeface="Times New Roman"/>
              </a:rPr>
              <a:t> </a:t>
            </a:r>
            <a:r>
              <a:rPr sz="3600" spc="-5" dirty="0">
                <a:cs typeface="Times New Roman"/>
              </a:rPr>
              <a:t>entirely</a:t>
            </a:r>
            <a:r>
              <a:rPr sz="3600" dirty="0">
                <a:cs typeface="Times New Roman"/>
              </a:rPr>
              <a:t> </a:t>
            </a:r>
            <a:r>
              <a:rPr sz="3600" spc="-5" dirty="0">
                <a:cs typeface="Times New Roman"/>
              </a:rPr>
              <a:t>deterministic:	Border</a:t>
            </a:r>
            <a:r>
              <a:rPr sz="3600" spc="-80" dirty="0">
                <a:cs typeface="Times New Roman"/>
              </a:rPr>
              <a:t> </a:t>
            </a:r>
            <a:r>
              <a:rPr sz="3600" dirty="0">
                <a:cs typeface="Times New Roman"/>
              </a:rPr>
              <a:t>points  </a:t>
            </a:r>
            <a:endParaRPr lang="en-IN" sz="3600" dirty="0">
              <a:cs typeface="Times New Roman"/>
            </a:endParaRPr>
          </a:p>
          <a:p>
            <a:pPr marL="12700" marR="5080">
              <a:spcBef>
                <a:spcPts val="95"/>
              </a:spcBef>
              <a:tabLst>
                <a:tab pos="354965" algn="l"/>
                <a:tab pos="355600" algn="l"/>
                <a:tab pos="6055360" algn="l"/>
              </a:tabLst>
            </a:pPr>
            <a:r>
              <a:rPr sz="3600" spc="-5" dirty="0">
                <a:cs typeface="Times New Roman"/>
              </a:rPr>
              <a:t>that are reachable from more than one cluster </a:t>
            </a:r>
            <a:r>
              <a:rPr sz="3600" spc="-10" dirty="0">
                <a:cs typeface="Times New Roman"/>
              </a:rPr>
              <a:t>can </a:t>
            </a:r>
            <a:r>
              <a:rPr sz="3600" spc="-5" dirty="0">
                <a:cs typeface="Times New Roman"/>
              </a:rPr>
              <a:t>be  part </a:t>
            </a:r>
            <a:r>
              <a:rPr sz="3600" dirty="0">
                <a:cs typeface="Times New Roman"/>
              </a:rPr>
              <a:t>of </a:t>
            </a:r>
            <a:r>
              <a:rPr sz="3600" spc="-5" dirty="0">
                <a:cs typeface="Times New Roman"/>
              </a:rPr>
              <a:t>either </a:t>
            </a:r>
            <a:r>
              <a:rPr sz="3600" spc="-15" dirty="0">
                <a:cs typeface="Times New Roman"/>
              </a:rPr>
              <a:t>cluster, </a:t>
            </a:r>
            <a:r>
              <a:rPr sz="3600" spc="-5" dirty="0">
                <a:cs typeface="Times New Roman"/>
              </a:rPr>
              <a:t>depending on the order </a:t>
            </a:r>
            <a:r>
              <a:rPr sz="3600" dirty="0">
                <a:cs typeface="Times New Roman"/>
              </a:rPr>
              <a:t>the </a:t>
            </a:r>
            <a:r>
              <a:rPr sz="3600" spc="-5" dirty="0">
                <a:cs typeface="Times New Roman"/>
              </a:rPr>
              <a:t>data  is</a:t>
            </a:r>
            <a:r>
              <a:rPr sz="3600" spc="-10" dirty="0">
                <a:cs typeface="Times New Roman"/>
              </a:rPr>
              <a:t> </a:t>
            </a:r>
            <a:r>
              <a:rPr sz="3600" spc="-5" dirty="0">
                <a:cs typeface="Times New Roman"/>
              </a:rPr>
              <a:t>processed.</a:t>
            </a:r>
            <a:endParaRPr sz="3600" dirty="0">
              <a:cs typeface="Times New Roman"/>
            </a:endParaRPr>
          </a:p>
          <a:p>
            <a:pPr>
              <a:spcBef>
                <a:spcPts val="50"/>
              </a:spcBef>
              <a:buFont typeface="Arial"/>
              <a:buChar char="•"/>
            </a:pPr>
            <a:endParaRPr sz="3600" dirty="0">
              <a:cs typeface="Times New Roman"/>
            </a:endParaRPr>
          </a:p>
          <a:p>
            <a:pPr marL="355600" marR="371475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600" spc="-5" dirty="0">
                <a:cs typeface="Times New Roman"/>
              </a:rPr>
              <a:t>The </a:t>
            </a:r>
            <a:r>
              <a:rPr sz="3600" dirty="0">
                <a:cs typeface="Times New Roman"/>
              </a:rPr>
              <a:t>quality </a:t>
            </a:r>
            <a:r>
              <a:rPr sz="3600" spc="-5" dirty="0">
                <a:cs typeface="Times New Roman"/>
              </a:rPr>
              <a:t>of DBSCAN depends on the distance  </a:t>
            </a:r>
            <a:r>
              <a:rPr sz="3600" spc="-10" dirty="0">
                <a:cs typeface="Times New Roman"/>
              </a:rPr>
              <a:t>measure </a:t>
            </a:r>
            <a:r>
              <a:rPr sz="3600" spc="-5" dirty="0">
                <a:cs typeface="Times New Roman"/>
              </a:rPr>
              <a:t>used in </a:t>
            </a:r>
            <a:r>
              <a:rPr sz="3600" dirty="0">
                <a:cs typeface="Times New Roman"/>
              </a:rPr>
              <a:t>the </a:t>
            </a:r>
            <a:r>
              <a:rPr sz="3600" spc="-5" dirty="0">
                <a:cs typeface="Times New Roman"/>
              </a:rPr>
              <a:t>function </a:t>
            </a:r>
            <a:r>
              <a:rPr sz="3600" spc="-20" dirty="0">
                <a:cs typeface="Times New Roman"/>
              </a:rPr>
              <a:t>regionQuery. </a:t>
            </a:r>
            <a:r>
              <a:rPr sz="3600" spc="-5" dirty="0">
                <a:cs typeface="Times New Roman"/>
              </a:rPr>
              <a:t>(such as  Euclidean</a:t>
            </a:r>
            <a:r>
              <a:rPr sz="3600" spc="-10" dirty="0">
                <a:cs typeface="Times New Roman"/>
              </a:rPr>
              <a:t> </a:t>
            </a:r>
            <a:r>
              <a:rPr sz="3600" spc="-5" dirty="0">
                <a:cs typeface="Times New Roman"/>
              </a:rPr>
              <a:t>distance)</a:t>
            </a:r>
            <a:endParaRPr sz="3600" dirty="0">
              <a:cs typeface="Times New Roman"/>
            </a:endParaRPr>
          </a:p>
          <a:p>
            <a:pPr>
              <a:spcBef>
                <a:spcPts val="50"/>
              </a:spcBef>
              <a:buFont typeface="Arial"/>
              <a:buChar char="•"/>
            </a:pPr>
            <a:endParaRPr sz="3600" dirty="0">
              <a:cs typeface="Times New Roman"/>
            </a:endParaRPr>
          </a:p>
          <a:p>
            <a:pPr marL="355600" marR="513715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600" spc="-5" dirty="0">
                <a:cs typeface="Times New Roman"/>
              </a:rPr>
              <a:t>If </a:t>
            </a:r>
            <a:r>
              <a:rPr sz="3600" dirty="0">
                <a:cs typeface="Times New Roman"/>
              </a:rPr>
              <a:t>the </a:t>
            </a:r>
            <a:r>
              <a:rPr sz="3600" spc="-5" dirty="0">
                <a:cs typeface="Times New Roman"/>
              </a:rPr>
              <a:t>data </a:t>
            </a:r>
            <a:r>
              <a:rPr sz="3600" spc="-10" dirty="0">
                <a:cs typeface="Times New Roman"/>
              </a:rPr>
              <a:t>and </a:t>
            </a:r>
            <a:r>
              <a:rPr sz="3600" spc="-5" dirty="0">
                <a:cs typeface="Times New Roman"/>
              </a:rPr>
              <a:t>scale </a:t>
            </a:r>
            <a:r>
              <a:rPr sz="3600" spc="-10" dirty="0">
                <a:cs typeface="Times New Roman"/>
              </a:rPr>
              <a:t>are </a:t>
            </a:r>
            <a:r>
              <a:rPr sz="3600" dirty="0">
                <a:cs typeface="Times New Roman"/>
              </a:rPr>
              <a:t>not </a:t>
            </a:r>
            <a:r>
              <a:rPr sz="3600" spc="-5" dirty="0">
                <a:cs typeface="Times New Roman"/>
              </a:rPr>
              <a:t>well understood,  choosing a meaningful distance </a:t>
            </a:r>
            <a:r>
              <a:rPr sz="3600" dirty="0">
                <a:cs typeface="Times New Roman"/>
              </a:rPr>
              <a:t>threshold </a:t>
            </a:r>
            <a:r>
              <a:rPr sz="3600" spc="-5" dirty="0">
                <a:cs typeface="Times New Roman"/>
              </a:rPr>
              <a:t>ε </a:t>
            </a:r>
            <a:r>
              <a:rPr sz="3600" spc="-10" dirty="0">
                <a:cs typeface="Times New Roman"/>
              </a:rPr>
              <a:t>can </a:t>
            </a:r>
            <a:r>
              <a:rPr sz="3600" spc="-5" dirty="0">
                <a:cs typeface="Times New Roman"/>
              </a:rPr>
              <a:t>be  difficult.</a:t>
            </a:r>
            <a:endParaRPr sz="36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4687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7F9558-C194-4419-8FC6-D9D4E541B863}"/>
              </a:ext>
            </a:extLst>
          </p:cNvPr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==========================================================================================================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30430C-F213-4B52-A5B4-AC1942B17F62}"/>
              </a:ext>
            </a:extLst>
          </p:cNvPr>
          <p:cNvSpPr txBox="1"/>
          <p:nvPr/>
        </p:nvSpPr>
        <p:spPr>
          <a:xfrm>
            <a:off x="899258" y="2491763"/>
            <a:ext cx="111793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dirty="0">
                <a:solidFill>
                  <a:srgbClr val="7030A0"/>
                </a:solidFill>
                <a:effectLst/>
              </a:rPr>
              <a:t>DBSCAN---</a:t>
            </a:r>
            <a:r>
              <a:rPr lang="en-US" sz="36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3600" b="1" i="0" u="none" strike="noStrike" baseline="0" dirty="0">
                <a:solidFill>
                  <a:srgbClr val="7030A0"/>
                </a:solidFill>
              </a:rPr>
              <a:t>D</a:t>
            </a:r>
            <a:r>
              <a:rPr lang="en-US" sz="3600" b="0" i="0" u="none" strike="noStrike" baseline="0" dirty="0">
                <a:solidFill>
                  <a:srgbClr val="000000"/>
                </a:solidFill>
              </a:rPr>
              <a:t>ensity </a:t>
            </a:r>
            <a:r>
              <a:rPr lang="en-US" sz="3600" b="1" i="0" u="none" strike="noStrike" baseline="0" dirty="0">
                <a:solidFill>
                  <a:srgbClr val="7030A0"/>
                </a:solidFill>
              </a:rPr>
              <a:t>B</a:t>
            </a:r>
            <a:r>
              <a:rPr lang="en-US" sz="3600" b="0" i="0" u="none" strike="noStrike" baseline="0" dirty="0">
                <a:solidFill>
                  <a:srgbClr val="000000"/>
                </a:solidFill>
              </a:rPr>
              <a:t>ased </a:t>
            </a:r>
            <a:r>
              <a:rPr lang="en-US" sz="3600" b="1" i="0" u="none" strike="noStrike" baseline="0" dirty="0">
                <a:solidFill>
                  <a:srgbClr val="7030A0"/>
                </a:solidFill>
              </a:rPr>
              <a:t>S</a:t>
            </a:r>
            <a:r>
              <a:rPr lang="en-US" sz="3600" b="0" i="0" u="none" strike="noStrike" baseline="0" dirty="0">
                <a:solidFill>
                  <a:srgbClr val="000000"/>
                </a:solidFill>
              </a:rPr>
              <a:t>patial </a:t>
            </a:r>
            <a:r>
              <a:rPr lang="en-US" sz="3600" b="1" i="0" u="none" strike="noStrike" baseline="0" dirty="0">
                <a:solidFill>
                  <a:srgbClr val="7030A0"/>
                </a:solidFill>
              </a:rPr>
              <a:t>C</a:t>
            </a:r>
            <a:r>
              <a:rPr lang="en-US" sz="3600" b="0" i="0" u="none" strike="noStrike" baseline="0" dirty="0">
                <a:solidFill>
                  <a:srgbClr val="000000"/>
                </a:solidFill>
              </a:rPr>
              <a:t>lustering of </a:t>
            </a:r>
            <a:r>
              <a:rPr lang="en-US" sz="3600" b="1" i="0" u="none" strike="noStrike" baseline="0" dirty="0">
                <a:solidFill>
                  <a:srgbClr val="7030A0"/>
                </a:solidFill>
              </a:rPr>
              <a:t>A</a:t>
            </a:r>
            <a:r>
              <a:rPr lang="en-US" sz="3600" b="0" i="0" u="none" strike="noStrike" baseline="0" dirty="0">
                <a:solidFill>
                  <a:srgbClr val="000000"/>
                </a:solidFill>
              </a:rPr>
              <a:t>pplications with </a:t>
            </a:r>
            <a:r>
              <a:rPr lang="en-US" sz="3600" b="1" i="0" u="none" strike="noStrike" baseline="0" dirty="0">
                <a:solidFill>
                  <a:srgbClr val="7030A0"/>
                </a:solidFill>
              </a:rPr>
              <a:t>N</a:t>
            </a:r>
            <a:r>
              <a:rPr lang="en-US" sz="3600" b="0" i="0" u="none" strike="noStrike" baseline="0" dirty="0">
                <a:solidFill>
                  <a:srgbClr val="000000"/>
                </a:solidFill>
              </a:rPr>
              <a:t>oise</a:t>
            </a:r>
          </a:p>
          <a:p>
            <a:endParaRPr lang="en-US" sz="3600" b="1" i="0" dirty="0">
              <a:solidFill>
                <a:srgbClr val="7030A0"/>
              </a:solidFill>
              <a:effectLst/>
            </a:endParaRPr>
          </a:p>
          <a:p>
            <a:r>
              <a:rPr lang="en-US" sz="3600" b="1" i="0" dirty="0">
                <a:solidFill>
                  <a:srgbClr val="7030A0"/>
                </a:solidFill>
                <a:effectLst/>
              </a:rPr>
              <a:t>DBSCAN</a:t>
            </a:r>
            <a:r>
              <a:rPr lang="en-US" sz="3600" b="0" i="0" dirty="0">
                <a:solidFill>
                  <a:srgbClr val="202124"/>
                </a:solidFill>
                <a:effectLst/>
              </a:rPr>
              <a:t> is a </a:t>
            </a:r>
            <a:r>
              <a:rPr lang="en-US" sz="3600" dirty="0">
                <a:solidFill>
                  <a:srgbClr val="7030A0"/>
                </a:solidFill>
              </a:rPr>
              <a:t>density-based</a:t>
            </a:r>
            <a:r>
              <a:rPr lang="en-US" sz="3600" b="0" i="0" dirty="0">
                <a:solidFill>
                  <a:srgbClr val="7030A0"/>
                </a:solidFill>
                <a:effectLst/>
              </a:rPr>
              <a:t> </a:t>
            </a:r>
            <a:r>
              <a:rPr lang="en-US" sz="3600" b="0" i="0" dirty="0">
                <a:solidFill>
                  <a:srgbClr val="202124"/>
                </a:solidFill>
                <a:effectLst/>
              </a:rPr>
              <a:t>clustering method </a:t>
            </a:r>
            <a:r>
              <a:rPr lang="en-US" sz="3600" i="0" dirty="0">
                <a:solidFill>
                  <a:srgbClr val="202124"/>
                </a:solidFill>
                <a:effectLst/>
              </a:rPr>
              <a:t>used</a:t>
            </a:r>
            <a:r>
              <a:rPr lang="en-US" sz="3600" b="0" i="0" dirty="0">
                <a:solidFill>
                  <a:srgbClr val="202124"/>
                </a:solidFill>
                <a:effectLst/>
              </a:rPr>
              <a:t> in machine learning to </a:t>
            </a:r>
            <a:r>
              <a:rPr lang="en-US" sz="3600" b="0" i="0" dirty="0">
                <a:solidFill>
                  <a:srgbClr val="7030A0"/>
                </a:solidFill>
                <a:effectLst/>
              </a:rPr>
              <a:t>separate</a:t>
            </a:r>
            <a:r>
              <a:rPr lang="en-US" sz="3600" b="0" i="0" dirty="0">
                <a:solidFill>
                  <a:srgbClr val="202124"/>
                </a:solidFill>
                <a:effectLst/>
              </a:rPr>
              <a:t> clusters of </a:t>
            </a:r>
            <a:r>
              <a:rPr lang="en-US" sz="3600" b="0" i="0" dirty="0">
                <a:solidFill>
                  <a:srgbClr val="7030A0"/>
                </a:solidFill>
                <a:effectLst/>
              </a:rPr>
              <a:t>high density </a:t>
            </a:r>
            <a:r>
              <a:rPr lang="en-US" sz="3600" b="0" i="0" dirty="0">
                <a:solidFill>
                  <a:srgbClr val="202124"/>
                </a:solidFill>
                <a:effectLst/>
              </a:rPr>
              <a:t>from clusters of </a:t>
            </a:r>
            <a:r>
              <a:rPr lang="en-US" sz="3600" b="0" i="0" dirty="0">
                <a:solidFill>
                  <a:srgbClr val="7030A0"/>
                </a:solidFill>
                <a:effectLst/>
              </a:rPr>
              <a:t>low density</a:t>
            </a:r>
            <a:r>
              <a:rPr lang="en-US" sz="3600" b="0" i="0" dirty="0">
                <a:solidFill>
                  <a:srgbClr val="202124"/>
                </a:solidFill>
                <a:effectLst/>
              </a:rPr>
              <a:t>.</a:t>
            </a:r>
            <a:endParaRPr lang="en-IN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EA021A-7CE1-4311-A634-F3C5C130DF3B}"/>
              </a:ext>
            </a:extLst>
          </p:cNvPr>
          <p:cNvSpPr txBox="1"/>
          <p:nvPr/>
        </p:nvSpPr>
        <p:spPr>
          <a:xfrm>
            <a:off x="899257" y="850608"/>
            <a:ext cx="10934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is DBSCAN Clustering Algorithm?</a:t>
            </a:r>
          </a:p>
        </p:txBody>
      </p:sp>
    </p:spTree>
    <p:extLst>
      <p:ext uri="{BB962C8B-B14F-4D97-AF65-F5344CB8AC3E}">
        <p14:creationId xmlns:p14="http://schemas.microsoft.com/office/powerpoint/2010/main" val="3214327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7F9558-C194-4419-8FC6-D9D4E541B863}"/>
              </a:ext>
            </a:extLst>
          </p:cNvPr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==========================================================================================================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00444154-5229-453A-BA8E-A030C1FBF7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8882" y="393819"/>
            <a:ext cx="6240504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DBSCAN :</a:t>
            </a:r>
            <a:r>
              <a:rPr lang="en-IN" b="1" spc="-75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N"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Complexity</a:t>
            </a:r>
            <a:endParaRPr b="1" dirty="0">
              <a:solidFill>
                <a:srgbClr val="7030A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46B0766-FC37-4B15-82E8-D9672C36D9BA}"/>
              </a:ext>
            </a:extLst>
          </p:cNvPr>
          <p:cNvSpPr txBox="1">
            <a:spLocks/>
          </p:cNvSpPr>
          <p:nvPr/>
        </p:nvSpPr>
        <p:spPr>
          <a:xfrm>
            <a:off x="552893" y="1825626"/>
            <a:ext cx="11483163" cy="3250121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8490" indent="-534035">
              <a:lnSpc>
                <a:spcPct val="100000"/>
              </a:lnSpc>
              <a:spcBef>
                <a:spcPts val="440"/>
              </a:spcBef>
              <a:buFont typeface="Wingdings"/>
              <a:buChar char=""/>
              <a:tabLst>
                <a:tab pos="618490" algn="l"/>
                <a:tab pos="619125" algn="l"/>
                <a:tab pos="3546475" algn="l"/>
              </a:tabLst>
            </a:pPr>
            <a:r>
              <a:rPr lang="en-US" sz="3600" spc="-15" dirty="0"/>
              <a:t>Time</a:t>
            </a:r>
            <a:r>
              <a:rPr lang="en-US" sz="3600" dirty="0"/>
              <a:t> Complexity: </a:t>
            </a:r>
            <a:r>
              <a:rPr lang="en-US" sz="3600" dirty="0">
                <a:cs typeface="Times New Roman"/>
              </a:rPr>
              <a:t>O(n</a:t>
            </a:r>
            <a:r>
              <a:rPr lang="en-US" sz="3600" baseline="25525" dirty="0">
                <a:cs typeface="Times New Roman"/>
              </a:rPr>
              <a:t>2</a:t>
            </a:r>
            <a:r>
              <a:rPr lang="en-US" sz="3600" dirty="0">
                <a:cs typeface="Times New Roman"/>
              </a:rPr>
              <a:t>)</a:t>
            </a:r>
          </a:p>
          <a:p>
            <a:pPr marL="568325" marR="68580" indent="-483870">
              <a:lnSpc>
                <a:spcPts val="3020"/>
              </a:lnSpc>
              <a:spcBef>
                <a:spcPts val="725"/>
              </a:spcBef>
              <a:buFont typeface="Wingdings"/>
              <a:buChar char=""/>
              <a:tabLst>
                <a:tab pos="618490" algn="l"/>
                <a:tab pos="619125" algn="l"/>
              </a:tabLst>
            </a:pPr>
            <a:r>
              <a:rPr lang="en-US" sz="3600" dirty="0"/>
              <a:t>	</a:t>
            </a:r>
            <a:r>
              <a:rPr lang="en-US" sz="3600" dirty="0">
                <a:cs typeface="Times New Roman"/>
              </a:rPr>
              <a:t>for </a:t>
            </a:r>
            <a:r>
              <a:rPr lang="en-US" sz="3600" spc="-5" dirty="0">
                <a:cs typeface="Times New Roman"/>
              </a:rPr>
              <a:t>each </a:t>
            </a:r>
            <a:r>
              <a:rPr lang="en-US" sz="3600" dirty="0">
                <a:cs typeface="Times New Roman"/>
              </a:rPr>
              <a:t>point </a:t>
            </a:r>
            <a:r>
              <a:rPr lang="en-US" sz="3600" spc="-5" dirty="0">
                <a:cs typeface="Times New Roman"/>
              </a:rPr>
              <a:t>it has to be determined if it is a core  </a:t>
            </a:r>
            <a:r>
              <a:rPr lang="en-US" sz="3600" dirty="0">
                <a:cs typeface="Times New Roman"/>
              </a:rPr>
              <a:t>point.</a:t>
            </a:r>
          </a:p>
          <a:p>
            <a:pPr marL="568325" marR="1221105" indent="-483870">
              <a:spcBef>
                <a:spcPts val="630"/>
              </a:spcBef>
              <a:buFont typeface="Wingdings"/>
              <a:buChar char=""/>
              <a:tabLst>
                <a:tab pos="618490" algn="l"/>
                <a:tab pos="619125" algn="l"/>
              </a:tabLst>
            </a:pPr>
            <a:r>
              <a:rPr lang="en-US" sz="3600" dirty="0"/>
              <a:t>	</a:t>
            </a:r>
            <a:r>
              <a:rPr lang="en-US" sz="3600" spc="-10" dirty="0">
                <a:cs typeface="Times New Roman"/>
              </a:rPr>
              <a:t>can </a:t>
            </a:r>
            <a:r>
              <a:rPr lang="en-US" sz="3600" dirty="0">
                <a:cs typeface="Times New Roman"/>
              </a:rPr>
              <a:t>be </a:t>
            </a:r>
            <a:r>
              <a:rPr lang="en-US" sz="3600" spc="-5" dirty="0">
                <a:cs typeface="Times New Roman"/>
              </a:rPr>
              <a:t>reduced to </a:t>
            </a:r>
            <a:r>
              <a:rPr lang="en-US" sz="3600" dirty="0">
                <a:cs typeface="Times New Roman"/>
              </a:rPr>
              <a:t>O(n*log(n)) </a:t>
            </a:r>
            <a:r>
              <a:rPr lang="en-US" sz="3600" spc="-5" dirty="0">
                <a:cs typeface="Times New Roman"/>
              </a:rPr>
              <a:t>in lower dimensional spaces by </a:t>
            </a:r>
            <a:r>
              <a:rPr lang="en-US" sz="3600" dirty="0">
                <a:cs typeface="Times New Roman"/>
              </a:rPr>
              <a:t>using </a:t>
            </a:r>
            <a:r>
              <a:rPr lang="en-US" sz="3600" spc="-10" dirty="0">
                <a:cs typeface="Times New Roman"/>
              </a:rPr>
              <a:t>efficient </a:t>
            </a:r>
            <a:r>
              <a:rPr lang="en-US" sz="3600" spc="-5" dirty="0">
                <a:cs typeface="Times New Roman"/>
              </a:rPr>
              <a:t>data  structures (n is </a:t>
            </a:r>
            <a:r>
              <a:rPr lang="en-US" sz="3600" dirty="0">
                <a:cs typeface="Times New Roman"/>
              </a:rPr>
              <a:t>the </a:t>
            </a:r>
            <a:r>
              <a:rPr lang="en-US" sz="3600" spc="-5" dirty="0">
                <a:cs typeface="Times New Roman"/>
              </a:rPr>
              <a:t>number of objects to be  clustered);</a:t>
            </a:r>
          </a:p>
          <a:p>
            <a:pPr marL="618490" indent="-534035">
              <a:lnSpc>
                <a:spcPct val="100000"/>
              </a:lnSpc>
              <a:spcBef>
                <a:spcPts val="335"/>
              </a:spcBef>
              <a:buFont typeface="Wingdings"/>
              <a:buChar char=""/>
              <a:tabLst>
                <a:tab pos="618490" algn="l"/>
                <a:tab pos="619125" algn="l"/>
                <a:tab pos="3653154" algn="l"/>
              </a:tabLst>
            </a:pPr>
            <a:r>
              <a:rPr lang="en-US" sz="3600" spc="-5" dirty="0"/>
              <a:t>Space</a:t>
            </a:r>
            <a:r>
              <a:rPr lang="en-US" sz="3600" dirty="0"/>
              <a:t> Complexity: </a:t>
            </a:r>
            <a:r>
              <a:rPr lang="en-US" sz="3600" dirty="0">
                <a:cs typeface="Times New Roman"/>
              </a:rPr>
              <a:t>O(n).</a:t>
            </a:r>
          </a:p>
        </p:txBody>
      </p:sp>
    </p:spTree>
    <p:extLst>
      <p:ext uri="{BB962C8B-B14F-4D97-AF65-F5344CB8AC3E}">
        <p14:creationId xmlns:p14="http://schemas.microsoft.com/office/powerpoint/2010/main" val="2229930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7F9558-C194-4419-8FC6-D9D4E541B863}"/>
              </a:ext>
            </a:extLst>
          </p:cNvPr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==========================================================================================================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46F2B443-5A87-46B8-9680-F9A78364F4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3766" y="328547"/>
            <a:ext cx="7035469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Summary of</a:t>
            </a:r>
            <a:r>
              <a:rPr b="1" spc="-105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DBSCAN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7C5F7DC-75D3-497F-AD4E-3D8885EB1A69}"/>
              </a:ext>
            </a:extLst>
          </p:cNvPr>
          <p:cNvSpPr txBox="1"/>
          <p:nvPr/>
        </p:nvSpPr>
        <p:spPr>
          <a:xfrm>
            <a:off x="903766" y="1600808"/>
            <a:ext cx="11288233" cy="3567067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spcBef>
                <a:spcPts val="465"/>
              </a:spcBef>
            </a:pPr>
            <a:r>
              <a:rPr lang="en-IN" sz="3600" u="heavy" dirty="0">
                <a:uFill>
                  <a:solidFill>
                    <a:srgbClr val="000000"/>
                  </a:solidFill>
                </a:uFill>
                <a:cs typeface="Times New Roman"/>
              </a:rPr>
              <a:t>Advantages</a:t>
            </a:r>
            <a:r>
              <a:rPr sz="3600" u="heavy" dirty="0">
                <a:uFill>
                  <a:solidFill>
                    <a:srgbClr val="000000"/>
                  </a:solidFill>
                </a:uFill>
                <a:cs typeface="Times New Roman"/>
              </a:rPr>
              <a:t>:</a:t>
            </a:r>
            <a:endParaRPr sz="3600" dirty="0">
              <a:cs typeface="Times New Roman"/>
            </a:endParaRPr>
          </a:p>
          <a:p>
            <a:pPr marL="546100" indent="-534035">
              <a:spcBef>
                <a:spcPts val="360"/>
              </a:spcBef>
              <a:buFont typeface="Arial"/>
              <a:buChar char="•"/>
              <a:tabLst>
                <a:tab pos="546100" algn="l"/>
                <a:tab pos="546735" algn="l"/>
              </a:tabLst>
            </a:pPr>
            <a:r>
              <a:rPr sz="3600" dirty="0">
                <a:cs typeface="Times New Roman"/>
              </a:rPr>
              <a:t>can detect </a:t>
            </a:r>
            <a:r>
              <a:rPr sz="3600" spc="-5" dirty="0">
                <a:cs typeface="Times New Roman"/>
              </a:rPr>
              <a:t>arbitrary</a:t>
            </a:r>
            <a:r>
              <a:rPr sz="3600" spc="50" dirty="0">
                <a:cs typeface="Times New Roman"/>
              </a:rPr>
              <a:t> </a:t>
            </a:r>
            <a:r>
              <a:rPr sz="3600" spc="-5" dirty="0">
                <a:cs typeface="Times New Roman"/>
              </a:rPr>
              <a:t>shapes</a:t>
            </a:r>
            <a:endParaRPr sz="3600" dirty="0">
              <a:cs typeface="Times New Roman"/>
            </a:endParaRPr>
          </a:p>
          <a:p>
            <a:pPr marL="546100" indent="-534035">
              <a:spcBef>
                <a:spcPts val="360"/>
              </a:spcBef>
              <a:buFont typeface="Arial"/>
              <a:buChar char="•"/>
              <a:tabLst>
                <a:tab pos="546100" algn="l"/>
                <a:tab pos="546735" algn="l"/>
              </a:tabLst>
            </a:pPr>
            <a:r>
              <a:rPr sz="3600" dirty="0">
                <a:cs typeface="Times New Roman"/>
              </a:rPr>
              <a:t>not very </a:t>
            </a:r>
            <a:r>
              <a:rPr sz="3600" spc="-5" dirty="0">
                <a:cs typeface="Times New Roman"/>
              </a:rPr>
              <a:t>sensitive </a:t>
            </a:r>
            <a:r>
              <a:rPr sz="3600" dirty="0">
                <a:cs typeface="Times New Roman"/>
              </a:rPr>
              <a:t>to</a:t>
            </a:r>
            <a:r>
              <a:rPr sz="3600" spc="20" dirty="0">
                <a:cs typeface="Times New Roman"/>
              </a:rPr>
              <a:t> </a:t>
            </a:r>
            <a:r>
              <a:rPr sz="3600" dirty="0">
                <a:cs typeface="Times New Roman"/>
              </a:rPr>
              <a:t>noise</a:t>
            </a:r>
          </a:p>
          <a:p>
            <a:pPr marL="546100" indent="-534035">
              <a:spcBef>
                <a:spcPts val="360"/>
              </a:spcBef>
              <a:buFont typeface="Arial"/>
              <a:buChar char="•"/>
              <a:tabLst>
                <a:tab pos="546100" algn="l"/>
                <a:tab pos="546735" algn="l"/>
              </a:tabLst>
            </a:pPr>
            <a:r>
              <a:rPr sz="3600" spc="-5" dirty="0">
                <a:cs typeface="Times New Roman"/>
              </a:rPr>
              <a:t>supports outlier</a:t>
            </a:r>
            <a:r>
              <a:rPr sz="3600" spc="10" dirty="0">
                <a:cs typeface="Times New Roman"/>
              </a:rPr>
              <a:t> </a:t>
            </a:r>
            <a:r>
              <a:rPr sz="3600" spc="-5" dirty="0">
                <a:cs typeface="Times New Roman"/>
              </a:rPr>
              <a:t>detection</a:t>
            </a:r>
            <a:endParaRPr sz="3600" dirty="0">
              <a:cs typeface="Times New Roman"/>
            </a:endParaRPr>
          </a:p>
          <a:p>
            <a:pPr marL="546100" indent="-534035">
              <a:spcBef>
                <a:spcPts val="365"/>
              </a:spcBef>
              <a:buFont typeface="Arial"/>
              <a:buChar char="•"/>
              <a:tabLst>
                <a:tab pos="546100" algn="l"/>
                <a:tab pos="546735" algn="l"/>
              </a:tabLst>
            </a:pPr>
            <a:r>
              <a:rPr sz="3600" spc="-5" dirty="0">
                <a:cs typeface="Times New Roman"/>
              </a:rPr>
              <a:t>complexity is </a:t>
            </a:r>
            <a:r>
              <a:rPr sz="3600" dirty="0">
                <a:cs typeface="Times New Roman"/>
              </a:rPr>
              <a:t>kind of</a:t>
            </a:r>
            <a:r>
              <a:rPr sz="3600" spc="40" dirty="0">
                <a:cs typeface="Times New Roman"/>
              </a:rPr>
              <a:t> </a:t>
            </a:r>
            <a:r>
              <a:rPr sz="3600" spc="-40" dirty="0">
                <a:cs typeface="Times New Roman"/>
              </a:rPr>
              <a:t>okay</a:t>
            </a:r>
            <a:endParaRPr sz="3600" dirty="0">
              <a:cs typeface="Times New Roman"/>
            </a:endParaRPr>
          </a:p>
          <a:p>
            <a:pPr marL="495934" marR="5080" indent="-483870">
              <a:lnSpc>
                <a:spcPts val="3240"/>
              </a:lnSpc>
              <a:spcBef>
                <a:spcPts val="765"/>
              </a:spcBef>
              <a:buFont typeface="Arial"/>
              <a:buChar char="•"/>
              <a:tabLst>
                <a:tab pos="546100" algn="l"/>
                <a:tab pos="546735" algn="l"/>
              </a:tabLst>
            </a:pPr>
            <a:r>
              <a:rPr sz="3600" dirty="0"/>
              <a:t>	</a:t>
            </a:r>
            <a:r>
              <a:rPr sz="3600" dirty="0">
                <a:cs typeface="Times New Roman"/>
              </a:rPr>
              <a:t>the second </a:t>
            </a:r>
            <a:r>
              <a:rPr sz="3600" spc="-5" dirty="0">
                <a:cs typeface="Times New Roman"/>
              </a:rPr>
              <a:t>most</a:t>
            </a:r>
            <a:r>
              <a:rPr sz="3600" spc="-30" dirty="0">
                <a:cs typeface="Times New Roman"/>
              </a:rPr>
              <a:t> </a:t>
            </a:r>
            <a:r>
              <a:rPr sz="3600" dirty="0">
                <a:cs typeface="Times New Roman"/>
              </a:rPr>
              <a:t>used  </a:t>
            </a:r>
            <a:r>
              <a:rPr sz="3600" spc="-5" dirty="0">
                <a:cs typeface="Times New Roman"/>
              </a:rPr>
              <a:t>clustering</a:t>
            </a:r>
            <a:r>
              <a:rPr sz="3600" spc="25" dirty="0">
                <a:cs typeface="Times New Roman"/>
              </a:rPr>
              <a:t> </a:t>
            </a:r>
            <a:r>
              <a:rPr sz="3600" spc="-5" dirty="0">
                <a:cs typeface="Times New Roman"/>
              </a:rPr>
              <a:t>algorithm</a:t>
            </a:r>
            <a:r>
              <a:rPr lang="en-IN" sz="3600" spc="-5" dirty="0">
                <a:cs typeface="Times New Roman"/>
              </a:rPr>
              <a:t> after </a:t>
            </a:r>
            <a:r>
              <a:rPr lang="en-IN" sz="3600" dirty="0">
                <a:cs typeface="Times New Roman"/>
              </a:rPr>
              <a:t>K-means </a:t>
            </a:r>
            <a:endParaRPr sz="36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9915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7F9558-C194-4419-8FC6-D9D4E541B863}"/>
              </a:ext>
            </a:extLst>
          </p:cNvPr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==========================================================================================================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8782CD08-2E00-4F46-8192-D100067F324D}"/>
              </a:ext>
            </a:extLst>
          </p:cNvPr>
          <p:cNvSpPr txBox="1"/>
          <p:nvPr/>
        </p:nvSpPr>
        <p:spPr>
          <a:xfrm>
            <a:off x="933893" y="1213112"/>
            <a:ext cx="10324214" cy="4794773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spcBef>
                <a:spcPts val="484"/>
              </a:spcBef>
            </a:pPr>
            <a:r>
              <a:rPr lang="en-IN" sz="3600" u="heavy" dirty="0">
                <a:uFill>
                  <a:solidFill>
                    <a:srgbClr val="000000"/>
                  </a:solidFill>
                </a:uFill>
                <a:cs typeface="Times New Roman"/>
              </a:rPr>
              <a:t>Disadvantages</a:t>
            </a:r>
            <a:r>
              <a:rPr sz="3600" dirty="0">
                <a:cs typeface="Times New Roman"/>
              </a:rPr>
              <a:t>:</a:t>
            </a:r>
          </a:p>
          <a:p>
            <a:pPr marL="355600" marR="1205230" indent="-342900">
              <a:lnSpc>
                <a:spcPts val="3460"/>
              </a:lnSpc>
              <a:spcBef>
                <a:spcPts val="81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600" dirty="0">
                <a:cs typeface="Times New Roman"/>
              </a:rPr>
              <a:t>does </a:t>
            </a:r>
            <a:r>
              <a:rPr sz="3600" spc="5" dirty="0">
                <a:cs typeface="Times New Roman"/>
              </a:rPr>
              <a:t>not </a:t>
            </a:r>
            <a:r>
              <a:rPr sz="3600" dirty="0">
                <a:cs typeface="Times New Roman"/>
              </a:rPr>
              <a:t>work well in</a:t>
            </a:r>
            <a:r>
              <a:rPr sz="3600" spc="-100" dirty="0">
                <a:cs typeface="Times New Roman"/>
              </a:rPr>
              <a:t> </a:t>
            </a:r>
            <a:r>
              <a:rPr sz="3600" dirty="0">
                <a:cs typeface="Times New Roman"/>
              </a:rPr>
              <a:t>high-dimensional  datasets</a:t>
            </a:r>
          </a:p>
          <a:p>
            <a:pPr marL="457834" indent="-445770">
              <a:spcBef>
                <a:spcPts val="330"/>
              </a:spcBef>
              <a:buFont typeface="Arial"/>
              <a:buChar char="•"/>
              <a:tabLst>
                <a:tab pos="457834" algn="l"/>
                <a:tab pos="458470" algn="l"/>
              </a:tabLst>
            </a:pPr>
            <a:r>
              <a:rPr sz="3600" dirty="0">
                <a:cs typeface="Times New Roman"/>
              </a:rPr>
              <a:t>parameter selection is</a:t>
            </a:r>
            <a:r>
              <a:rPr sz="3600" spc="-80" dirty="0">
                <a:cs typeface="Times New Roman"/>
              </a:rPr>
              <a:t> </a:t>
            </a:r>
            <a:r>
              <a:rPr sz="3600" spc="-30" dirty="0">
                <a:cs typeface="Times New Roman"/>
              </a:rPr>
              <a:t>tricky</a:t>
            </a:r>
            <a:endParaRPr sz="3600" dirty="0">
              <a:cs typeface="Times New Roman"/>
            </a:endParaRPr>
          </a:p>
          <a:p>
            <a:pPr marL="355600" marR="62230" indent="-342900">
              <a:lnSpc>
                <a:spcPts val="3460"/>
              </a:lnSpc>
              <a:spcBef>
                <a:spcPts val="8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600" dirty="0">
                <a:cs typeface="Times New Roman"/>
              </a:rPr>
              <a:t>has problems of identifying clusters of</a:t>
            </a:r>
            <a:r>
              <a:rPr sz="3600" spc="-65" dirty="0">
                <a:cs typeface="Times New Roman"/>
              </a:rPr>
              <a:t> </a:t>
            </a:r>
            <a:r>
              <a:rPr sz="3600" dirty="0">
                <a:cs typeface="Times New Roman"/>
              </a:rPr>
              <a:t>varying  densities (SSN</a:t>
            </a:r>
            <a:r>
              <a:rPr sz="3600" spc="-45" dirty="0">
                <a:cs typeface="Times New Roman"/>
              </a:rPr>
              <a:t> </a:t>
            </a:r>
            <a:r>
              <a:rPr sz="3600" dirty="0">
                <a:cs typeface="Times New Roman"/>
              </a:rPr>
              <a:t>algorithm)</a:t>
            </a:r>
          </a:p>
          <a:p>
            <a:pPr marL="355600" marR="5080" indent="-342900">
              <a:lnSpc>
                <a:spcPct val="90000"/>
              </a:lnSpc>
              <a:spcBef>
                <a:spcPts val="7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600" dirty="0">
                <a:cs typeface="Times New Roman"/>
              </a:rPr>
              <a:t>density estimation is kind of simplistic</a:t>
            </a:r>
            <a:r>
              <a:rPr sz="3600" spc="-85" dirty="0">
                <a:cs typeface="Times New Roman"/>
              </a:rPr>
              <a:t> </a:t>
            </a:r>
            <a:r>
              <a:rPr sz="3600" dirty="0">
                <a:cs typeface="Times New Roman"/>
              </a:rPr>
              <a:t>(does  </a:t>
            </a:r>
            <a:r>
              <a:rPr sz="3600" spc="5" dirty="0">
                <a:cs typeface="Times New Roman"/>
              </a:rPr>
              <a:t>not </a:t>
            </a:r>
            <a:r>
              <a:rPr sz="3600" dirty="0">
                <a:cs typeface="Times New Roman"/>
              </a:rPr>
              <a:t>create a real density function, </a:t>
            </a:r>
            <a:r>
              <a:rPr sz="3600" spc="5" dirty="0">
                <a:cs typeface="Times New Roman"/>
              </a:rPr>
              <a:t>but </a:t>
            </a:r>
            <a:r>
              <a:rPr sz="3600" dirty="0">
                <a:cs typeface="Times New Roman"/>
              </a:rPr>
              <a:t>rather a  graph of density-connected</a:t>
            </a:r>
            <a:r>
              <a:rPr sz="3600" spc="-85" dirty="0">
                <a:cs typeface="Times New Roman"/>
              </a:rPr>
              <a:t> </a:t>
            </a:r>
            <a:r>
              <a:rPr sz="3600" dirty="0">
                <a:cs typeface="Times New Roman"/>
              </a:rPr>
              <a:t>points)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AAF1E86-600A-4696-81FB-517C222E5A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1990" y="341071"/>
            <a:ext cx="7345769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Summary of</a:t>
            </a:r>
            <a:r>
              <a:rPr b="1" spc="-110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DBSCAN</a:t>
            </a:r>
          </a:p>
        </p:txBody>
      </p:sp>
    </p:spTree>
    <p:extLst>
      <p:ext uri="{BB962C8B-B14F-4D97-AF65-F5344CB8AC3E}">
        <p14:creationId xmlns:p14="http://schemas.microsoft.com/office/powerpoint/2010/main" val="134359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7F9558-C194-4419-8FC6-D9D4E541B863}"/>
              </a:ext>
            </a:extLst>
          </p:cNvPr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==========================================================================================================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8A0315-DCCC-4D55-A688-1E37EAD6AB67}"/>
              </a:ext>
            </a:extLst>
          </p:cNvPr>
          <p:cNvSpPr txBox="1"/>
          <p:nvPr/>
        </p:nvSpPr>
        <p:spPr>
          <a:xfrm>
            <a:off x="654708" y="1449925"/>
            <a:ext cx="1117932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3600" b="0" i="0" u="none" strike="noStrike" baseline="0" dirty="0">
              <a:solidFill>
                <a:srgbClr val="000000"/>
              </a:solidFill>
            </a:endParaRPr>
          </a:p>
          <a:p>
            <a:pPr marR="0" algn="l"/>
            <a:r>
              <a:rPr lang="en-US" sz="3600" b="0" i="0" u="none" strike="noStrike" baseline="0" dirty="0">
                <a:solidFill>
                  <a:srgbClr val="000000"/>
                </a:solidFill>
              </a:rPr>
              <a:t>▪ A dense cluster is a region in which the density of points is greater than a minimum. </a:t>
            </a:r>
          </a:p>
          <a:p>
            <a:pPr marR="0" algn="l"/>
            <a:endParaRPr lang="en-US" sz="3600" b="0" i="0" u="none" strike="noStrike" baseline="0" dirty="0">
              <a:solidFill>
                <a:srgbClr val="000000"/>
              </a:solidFill>
            </a:endParaRPr>
          </a:p>
          <a:p>
            <a:pPr marR="0" algn="l"/>
            <a:r>
              <a:rPr lang="en-US" sz="3600" b="0" i="0" u="none" strike="noStrike" baseline="0" dirty="0">
                <a:solidFill>
                  <a:srgbClr val="000000"/>
                </a:solidFill>
              </a:rPr>
              <a:t>▪ Since DBSCAN algorithm expand clusters based on density, they form clusters of arbitrary shapes. </a:t>
            </a:r>
          </a:p>
          <a:p>
            <a:pPr marR="0" algn="l"/>
            <a:r>
              <a:rPr lang="en-US" sz="3600" b="0" i="0" u="none" strike="noStrike" baseline="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FB5B97-D4C7-4454-8D72-68B91206959F}"/>
              </a:ext>
            </a:extLst>
          </p:cNvPr>
          <p:cNvSpPr txBox="1"/>
          <p:nvPr/>
        </p:nvSpPr>
        <p:spPr>
          <a:xfrm>
            <a:off x="899257" y="680484"/>
            <a:ext cx="10934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DBSCAN Clustering</a:t>
            </a:r>
          </a:p>
        </p:txBody>
      </p:sp>
    </p:spTree>
    <p:extLst>
      <p:ext uri="{BB962C8B-B14F-4D97-AF65-F5344CB8AC3E}">
        <p14:creationId xmlns:p14="http://schemas.microsoft.com/office/powerpoint/2010/main" val="88866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7F9558-C194-4419-8FC6-D9D4E541B863}"/>
              </a:ext>
            </a:extLst>
          </p:cNvPr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==========================================================================================================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5D23320-1CAB-4CA8-AFEA-EE26BC7C5C62}"/>
              </a:ext>
            </a:extLst>
          </p:cNvPr>
          <p:cNvSpPr txBox="1"/>
          <p:nvPr/>
        </p:nvSpPr>
        <p:spPr>
          <a:xfrm>
            <a:off x="849831" y="2139121"/>
            <a:ext cx="10479086" cy="353500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9085" marR="738505" indent="-287020">
              <a:lnSpc>
                <a:spcPts val="2590"/>
              </a:lnSpc>
              <a:spcBef>
                <a:spcPts val="42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n-IN" sz="3600" b="1" dirty="0">
                <a:cs typeface="Times New Roman"/>
              </a:rPr>
              <a:t>A </a:t>
            </a:r>
            <a:r>
              <a:rPr lang="en-IN" sz="3600" b="1" dirty="0">
                <a:solidFill>
                  <a:srgbClr val="7030A0"/>
                </a:solidFill>
                <a:cs typeface="Times New Roman"/>
              </a:rPr>
              <a:t>C</a:t>
            </a:r>
            <a:r>
              <a:rPr sz="3600" b="1" dirty="0">
                <a:solidFill>
                  <a:srgbClr val="7030A0"/>
                </a:solidFill>
                <a:cs typeface="Times New Roman"/>
              </a:rPr>
              <a:t>ore point </a:t>
            </a:r>
            <a:r>
              <a:rPr lang="en-IN" sz="3600" dirty="0">
                <a:cs typeface="Times New Roman"/>
              </a:rPr>
              <a:t>has </a:t>
            </a:r>
            <a:r>
              <a:rPr sz="3600" spc="-5" dirty="0">
                <a:cs typeface="Times New Roman"/>
              </a:rPr>
              <a:t>more </a:t>
            </a:r>
            <a:r>
              <a:rPr sz="3600" dirty="0">
                <a:cs typeface="Times New Roman"/>
              </a:rPr>
              <a:t>than a</a:t>
            </a:r>
            <a:r>
              <a:rPr lang="en-IN" sz="3600" dirty="0">
                <a:cs typeface="Times New Roman"/>
              </a:rPr>
              <a:t> certain</a:t>
            </a:r>
            <a:r>
              <a:rPr sz="3600" dirty="0">
                <a:cs typeface="Times New Roman"/>
              </a:rPr>
              <a:t>  </a:t>
            </a:r>
            <a:r>
              <a:rPr sz="3600" spc="-5" dirty="0">
                <a:cs typeface="Times New Roman"/>
              </a:rPr>
              <a:t>number </a:t>
            </a:r>
            <a:r>
              <a:rPr sz="3600" dirty="0">
                <a:cs typeface="Times New Roman"/>
              </a:rPr>
              <a:t>of points (MinPts) within</a:t>
            </a:r>
            <a:r>
              <a:rPr sz="3600" spc="-45" dirty="0">
                <a:cs typeface="Times New Roman"/>
              </a:rPr>
              <a:t> </a:t>
            </a:r>
            <a:r>
              <a:rPr sz="3600" dirty="0">
                <a:cs typeface="Times New Roman"/>
              </a:rPr>
              <a:t>Eps</a:t>
            </a:r>
            <a:r>
              <a:rPr lang="en-IN" sz="3600" dirty="0">
                <a:cs typeface="Times New Roman"/>
              </a:rPr>
              <a:t>.Core </a:t>
            </a:r>
            <a:r>
              <a:rPr sz="3600" dirty="0">
                <a:cs typeface="Times New Roman"/>
              </a:rPr>
              <a:t>points are at the interior of a</a:t>
            </a:r>
            <a:r>
              <a:rPr sz="3600" spc="-165" dirty="0">
                <a:cs typeface="Times New Roman"/>
              </a:rPr>
              <a:t> </a:t>
            </a:r>
            <a:r>
              <a:rPr sz="3600" dirty="0">
                <a:cs typeface="Times New Roman"/>
              </a:rPr>
              <a:t>cluster</a:t>
            </a: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3600" dirty="0">
              <a:cs typeface="Times New Roman"/>
            </a:endParaRPr>
          </a:p>
          <a:p>
            <a:pPr marL="299085" marR="5080" indent="-287020">
              <a:lnSpc>
                <a:spcPts val="259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3600" spc="-5" dirty="0">
                <a:cs typeface="Times New Roman"/>
              </a:rPr>
              <a:t>A </a:t>
            </a:r>
            <a:r>
              <a:rPr sz="3600" b="1" dirty="0">
                <a:solidFill>
                  <a:srgbClr val="7030A0"/>
                </a:solidFill>
                <a:cs typeface="Times New Roman"/>
              </a:rPr>
              <a:t>border point </a:t>
            </a:r>
            <a:r>
              <a:rPr sz="3600" spc="-5" dirty="0">
                <a:cs typeface="Times New Roman"/>
              </a:rPr>
              <a:t>has </a:t>
            </a:r>
            <a:r>
              <a:rPr sz="3600" dirty="0">
                <a:cs typeface="Times New Roman"/>
              </a:rPr>
              <a:t>fewer than MinPts within </a:t>
            </a:r>
            <a:r>
              <a:rPr sz="3600" spc="-5" dirty="0">
                <a:cs typeface="Times New Roman"/>
              </a:rPr>
              <a:t>Eps, </a:t>
            </a:r>
            <a:r>
              <a:rPr sz="3600" dirty="0">
                <a:cs typeface="Times New Roman"/>
              </a:rPr>
              <a:t>but</a:t>
            </a:r>
            <a:endParaRPr lang="en-IN" sz="3600" dirty="0">
              <a:cs typeface="Times New Roman"/>
            </a:endParaRPr>
          </a:p>
          <a:p>
            <a:pPr marL="12065" marR="5080">
              <a:lnSpc>
                <a:spcPts val="2590"/>
              </a:lnSpc>
              <a:spcBef>
                <a:spcPts val="5"/>
              </a:spcBef>
              <a:tabLst>
                <a:tab pos="299085" algn="l"/>
                <a:tab pos="299720" algn="l"/>
              </a:tabLst>
            </a:pPr>
            <a:r>
              <a:rPr sz="3600" dirty="0">
                <a:cs typeface="Times New Roman"/>
              </a:rPr>
              <a:t> </a:t>
            </a:r>
            <a:r>
              <a:rPr sz="3600" spc="-5" dirty="0">
                <a:cs typeface="Times New Roman"/>
              </a:rPr>
              <a:t>is</a:t>
            </a:r>
            <a:r>
              <a:rPr sz="3600" spc="-215" dirty="0">
                <a:cs typeface="Times New Roman"/>
              </a:rPr>
              <a:t> </a:t>
            </a:r>
            <a:r>
              <a:rPr sz="3600" dirty="0">
                <a:cs typeface="Times New Roman"/>
              </a:rPr>
              <a:t>in  the neighborhood of a core</a:t>
            </a:r>
            <a:r>
              <a:rPr sz="3600" spc="-65" dirty="0">
                <a:cs typeface="Times New Roman"/>
              </a:rPr>
              <a:t> </a:t>
            </a:r>
            <a:r>
              <a:rPr sz="3600" spc="-5" dirty="0">
                <a:cs typeface="Times New Roman"/>
              </a:rPr>
              <a:t>point</a:t>
            </a:r>
            <a:endParaRPr sz="36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3600" dirty="0">
              <a:cs typeface="Times New Roman"/>
            </a:endParaRPr>
          </a:p>
          <a:p>
            <a:pPr marL="299085" marR="659130" indent="-287020">
              <a:lnSpc>
                <a:spcPts val="259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3600" spc="-5" dirty="0">
                <a:cs typeface="Times New Roman"/>
              </a:rPr>
              <a:t>A </a:t>
            </a:r>
            <a:r>
              <a:rPr sz="3600" b="1" dirty="0">
                <a:solidFill>
                  <a:srgbClr val="7030A0"/>
                </a:solidFill>
                <a:cs typeface="Times New Roman"/>
              </a:rPr>
              <a:t>noise point </a:t>
            </a:r>
            <a:r>
              <a:rPr sz="3600" spc="-5" dirty="0">
                <a:cs typeface="Times New Roman"/>
              </a:rPr>
              <a:t>is </a:t>
            </a:r>
            <a:r>
              <a:rPr sz="3600" dirty="0">
                <a:cs typeface="Times New Roman"/>
              </a:rPr>
              <a:t>any point that </a:t>
            </a:r>
            <a:r>
              <a:rPr sz="3600" spc="-5" dirty="0">
                <a:cs typeface="Times New Roman"/>
              </a:rPr>
              <a:t>is </a:t>
            </a:r>
            <a:r>
              <a:rPr sz="3600" dirty="0">
                <a:cs typeface="Times New Roman"/>
              </a:rPr>
              <a:t>n</a:t>
            </a:r>
            <a:r>
              <a:rPr lang="en-IN" sz="3600" dirty="0">
                <a:cs typeface="Times New Roman"/>
              </a:rPr>
              <a:t>either</a:t>
            </a:r>
            <a:r>
              <a:rPr sz="3600" dirty="0">
                <a:cs typeface="Times New Roman"/>
              </a:rPr>
              <a:t> a core point </a:t>
            </a:r>
            <a:r>
              <a:rPr lang="en-IN" sz="3600" dirty="0">
                <a:cs typeface="Times New Roman"/>
              </a:rPr>
              <a:t>n</a:t>
            </a:r>
            <a:r>
              <a:rPr sz="3600" dirty="0">
                <a:cs typeface="Times New Roman"/>
              </a:rPr>
              <a:t>or</a:t>
            </a:r>
            <a:r>
              <a:rPr sz="3600" spc="-260" dirty="0">
                <a:cs typeface="Times New Roman"/>
              </a:rPr>
              <a:t> </a:t>
            </a:r>
            <a:r>
              <a:rPr sz="3600" dirty="0">
                <a:cs typeface="Times New Roman"/>
              </a:rPr>
              <a:t>a  border</a:t>
            </a:r>
            <a:r>
              <a:rPr sz="3600" spc="-15" dirty="0">
                <a:cs typeface="Times New Roman"/>
              </a:rPr>
              <a:t> </a:t>
            </a:r>
            <a:r>
              <a:rPr sz="3600" dirty="0">
                <a:cs typeface="Times New Roman"/>
              </a:rPr>
              <a:t>point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BE20EFC9-C3DE-4C2B-A19F-718F20FA02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9831" y="343743"/>
            <a:ext cx="9460471" cy="136768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400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DBSCAN Clustering:</a:t>
            </a:r>
            <a:br>
              <a:rPr lang="en-IN" sz="4400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b="1" spc="-15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Core, </a:t>
            </a:r>
            <a:r>
              <a:rPr b="1" spc="-60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Border,</a:t>
            </a:r>
            <a:r>
              <a:rPr b="1" spc="-105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Noise</a:t>
            </a:r>
            <a:r>
              <a:rPr lang="en-IN"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points</a:t>
            </a:r>
            <a:endParaRPr b="1" dirty="0">
              <a:solidFill>
                <a:srgbClr val="7030A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64039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7F9558-C194-4419-8FC6-D9D4E541B863}"/>
              </a:ext>
            </a:extLst>
          </p:cNvPr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==========================================================================================================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4B31021-D835-4C32-994D-4B364717F80B}"/>
              </a:ext>
            </a:extLst>
          </p:cNvPr>
          <p:cNvSpPr/>
          <p:nvPr/>
        </p:nvSpPr>
        <p:spPr>
          <a:xfrm>
            <a:off x="1124719" y="1768277"/>
            <a:ext cx="3744995" cy="2958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72BCE52-4B53-4355-839C-C9C1C49AA491}"/>
              </a:ext>
            </a:extLst>
          </p:cNvPr>
          <p:cNvSpPr txBox="1"/>
          <p:nvPr/>
        </p:nvSpPr>
        <p:spPr>
          <a:xfrm>
            <a:off x="1867084" y="4810633"/>
            <a:ext cx="404228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cs typeface="Times New Roman"/>
              </a:rPr>
              <a:t>Original</a:t>
            </a:r>
            <a:r>
              <a:rPr sz="2400" spc="-8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Points</a:t>
            </a:r>
            <a:endParaRPr sz="2400">
              <a:cs typeface="Times New Roman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99D42CC1-6001-4A8E-BF9F-1F98B1935F8E}"/>
              </a:ext>
            </a:extLst>
          </p:cNvPr>
          <p:cNvSpPr txBox="1"/>
          <p:nvPr/>
        </p:nvSpPr>
        <p:spPr>
          <a:xfrm>
            <a:off x="6134867" y="4886833"/>
            <a:ext cx="441263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cs typeface="Times New Roman"/>
              </a:rPr>
              <a:t>Point </a:t>
            </a:r>
            <a:r>
              <a:rPr sz="2400" dirty="0">
                <a:cs typeface="Times New Roman"/>
              </a:rPr>
              <a:t>types: </a:t>
            </a:r>
            <a:r>
              <a:rPr sz="2400" dirty="0">
                <a:solidFill>
                  <a:srgbClr val="00B050"/>
                </a:solidFill>
                <a:cs typeface="Times New Roman"/>
              </a:rPr>
              <a:t>core</a:t>
            </a:r>
            <a:r>
              <a:rPr sz="2400" dirty="0">
                <a:cs typeface="Times New Roman"/>
              </a:rPr>
              <a:t>,</a:t>
            </a:r>
            <a:r>
              <a:rPr sz="2400" spc="-80" dirty="0"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cs typeface="Times New Roman"/>
              </a:rPr>
              <a:t>border</a:t>
            </a:r>
            <a:r>
              <a:rPr lang="en-IN" sz="2400" dirty="0">
                <a:solidFill>
                  <a:srgbClr val="0070C0"/>
                </a:solidFill>
                <a:cs typeface="Times New Roman"/>
              </a:rPr>
              <a:t> </a:t>
            </a:r>
            <a:r>
              <a:rPr sz="2400" dirty="0">
                <a:cs typeface="Times New Roman"/>
              </a:rPr>
              <a:t>and</a:t>
            </a:r>
            <a:r>
              <a:rPr sz="2400" spc="-5" dirty="0"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cs typeface="Times New Roman"/>
              </a:rPr>
              <a:t>noise</a:t>
            </a: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35FF9DDB-2D7B-4143-9F29-5B11FAF4FDBF}"/>
              </a:ext>
            </a:extLst>
          </p:cNvPr>
          <p:cNvSpPr/>
          <p:nvPr/>
        </p:nvSpPr>
        <p:spPr>
          <a:xfrm>
            <a:off x="6143287" y="1768277"/>
            <a:ext cx="3744995" cy="30343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3EAB498-3059-4DC6-91E0-BD71E108F5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9831" y="343743"/>
            <a:ext cx="9460471" cy="136768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400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DBSCAN Clustering:</a:t>
            </a:r>
            <a:br>
              <a:rPr lang="en-IN" sz="4400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b="1" spc="-15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Core, </a:t>
            </a:r>
            <a:r>
              <a:rPr b="1" spc="-60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Border,</a:t>
            </a:r>
            <a:r>
              <a:rPr b="1" spc="-105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Noise</a:t>
            </a:r>
            <a:r>
              <a:rPr lang="en-IN"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points</a:t>
            </a:r>
            <a:endParaRPr b="1" dirty="0">
              <a:solidFill>
                <a:srgbClr val="7030A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81647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7F9558-C194-4419-8FC6-D9D4E541B863}"/>
              </a:ext>
            </a:extLst>
          </p:cNvPr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==========================================================================================================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EC216-700C-46DE-A720-8A33CAEC52DF}"/>
              </a:ext>
            </a:extLst>
          </p:cNvPr>
          <p:cNvSpPr txBox="1"/>
          <p:nvPr/>
        </p:nvSpPr>
        <p:spPr>
          <a:xfrm>
            <a:off x="264041" y="2106908"/>
            <a:ext cx="11663917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5465" indent="-533400">
              <a:lnSpc>
                <a:spcPts val="2735"/>
              </a:lnSpc>
              <a:spcBef>
                <a:spcPts val="100"/>
              </a:spcBef>
              <a:buFont typeface="Wingdings"/>
              <a:buChar char=""/>
              <a:tabLst>
                <a:tab pos="545465" algn="l"/>
                <a:tab pos="546100" algn="l"/>
              </a:tabLst>
            </a:pPr>
            <a:r>
              <a:rPr lang="en-US" sz="3600" dirty="0">
                <a:cs typeface="Times New Roman"/>
              </a:rPr>
              <a:t>Any </a:t>
            </a:r>
            <a:r>
              <a:rPr lang="en-US" sz="3600" spc="-5" dirty="0">
                <a:cs typeface="Times New Roman"/>
              </a:rPr>
              <a:t>two </a:t>
            </a:r>
            <a:r>
              <a:rPr lang="en-US" sz="3600" dirty="0">
                <a:cs typeface="Times New Roman"/>
              </a:rPr>
              <a:t>core points close enough– within a</a:t>
            </a:r>
            <a:r>
              <a:rPr lang="en-US" sz="3600" spc="-130" dirty="0">
                <a:cs typeface="Times New Roman"/>
              </a:rPr>
              <a:t> </a:t>
            </a:r>
            <a:r>
              <a:rPr lang="en-US" sz="3600" dirty="0">
                <a:cs typeface="Times New Roman"/>
              </a:rPr>
              <a:t>distance </a:t>
            </a:r>
            <a:r>
              <a:rPr lang="en-US" sz="3600" i="1" dirty="0">
                <a:cs typeface="Times New Roman"/>
              </a:rPr>
              <a:t>Eps </a:t>
            </a:r>
            <a:r>
              <a:rPr lang="en-US" sz="3600" dirty="0">
                <a:cs typeface="Times New Roman"/>
              </a:rPr>
              <a:t>of one another – are </a:t>
            </a:r>
            <a:r>
              <a:rPr lang="en-US" sz="3600" spc="-5" dirty="0">
                <a:cs typeface="Times New Roman"/>
              </a:rPr>
              <a:t>put </a:t>
            </a:r>
            <a:r>
              <a:rPr lang="en-US" sz="3600" dirty="0">
                <a:cs typeface="Times New Roman"/>
              </a:rPr>
              <a:t>in the </a:t>
            </a:r>
            <a:r>
              <a:rPr lang="en-US" sz="3600" spc="-5" dirty="0">
                <a:cs typeface="Times New Roman"/>
              </a:rPr>
              <a:t>same </a:t>
            </a:r>
            <a:r>
              <a:rPr lang="en-US" sz="3600" dirty="0">
                <a:cs typeface="Times New Roman"/>
              </a:rPr>
              <a:t>cluster</a:t>
            </a:r>
          </a:p>
          <a:p>
            <a:pPr marL="12065" marR="137160">
              <a:lnSpc>
                <a:spcPts val="2590"/>
              </a:lnSpc>
              <a:spcBef>
                <a:spcPts val="5"/>
              </a:spcBef>
              <a:tabLst>
                <a:tab pos="545465" algn="l"/>
                <a:tab pos="546100" algn="l"/>
                <a:tab pos="2795270" algn="l"/>
              </a:tabLst>
            </a:pPr>
            <a:endParaRPr lang="en-US" sz="3600" dirty="0">
              <a:cs typeface="Times New Roman"/>
            </a:endParaRPr>
          </a:p>
          <a:p>
            <a:pPr marL="545465" marR="137160" indent="-533400">
              <a:lnSpc>
                <a:spcPts val="2590"/>
              </a:lnSpc>
              <a:spcBef>
                <a:spcPts val="5"/>
              </a:spcBef>
              <a:buFont typeface="Wingdings"/>
              <a:buChar char=""/>
              <a:tabLst>
                <a:tab pos="545465" algn="l"/>
                <a:tab pos="546100" algn="l"/>
                <a:tab pos="2795270" algn="l"/>
              </a:tabLst>
            </a:pPr>
            <a:r>
              <a:rPr lang="en-US" sz="3600" dirty="0">
                <a:cs typeface="Times New Roman"/>
              </a:rPr>
              <a:t>Any border</a:t>
            </a:r>
            <a:r>
              <a:rPr lang="en-US" sz="3600" spc="-10" dirty="0">
                <a:cs typeface="Times New Roman"/>
              </a:rPr>
              <a:t> </a:t>
            </a:r>
            <a:r>
              <a:rPr lang="en-US" sz="3600" dirty="0">
                <a:cs typeface="Times New Roman"/>
              </a:rPr>
              <a:t>point that </a:t>
            </a:r>
            <a:r>
              <a:rPr lang="en-US" sz="3600" spc="-5" dirty="0">
                <a:cs typeface="Times New Roman"/>
              </a:rPr>
              <a:t>is </a:t>
            </a:r>
            <a:r>
              <a:rPr lang="en-US" sz="3600" dirty="0">
                <a:cs typeface="Times New Roman"/>
              </a:rPr>
              <a:t>close enough to a core point</a:t>
            </a:r>
            <a:r>
              <a:rPr lang="en-US" sz="3600" spc="-140" dirty="0">
                <a:cs typeface="Times New Roman"/>
              </a:rPr>
              <a:t> </a:t>
            </a:r>
            <a:r>
              <a:rPr lang="en-US" sz="3600" spc="-5" dirty="0">
                <a:cs typeface="Times New Roman"/>
              </a:rPr>
              <a:t>is  </a:t>
            </a:r>
            <a:r>
              <a:rPr lang="en-US" sz="3600" dirty="0">
                <a:cs typeface="Times New Roman"/>
              </a:rPr>
              <a:t>put in the </a:t>
            </a:r>
            <a:r>
              <a:rPr lang="en-US" sz="3600" spc="-5" dirty="0">
                <a:cs typeface="Times New Roman"/>
              </a:rPr>
              <a:t>same </a:t>
            </a:r>
            <a:r>
              <a:rPr lang="en-US" sz="3600" dirty="0">
                <a:cs typeface="Times New Roman"/>
              </a:rPr>
              <a:t>cluster </a:t>
            </a:r>
            <a:r>
              <a:rPr lang="en-US" sz="3600" spc="-5" dirty="0">
                <a:cs typeface="Times New Roman"/>
              </a:rPr>
              <a:t>as </a:t>
            </a:r>
            <a:r>
              <a:rPr lang="en-US" sz="3600" dirty="0">
                <a:cs typeface="Times New Roman"/>
              </a:rPr>
              <a:t>the core</a:t>
            </a:r>
            <a:r>
              <a:rPr lang="en-US" sz="3600" spc="-85" dirty="0">
                <a:cs typeface="Times New Roman"/>
              </a:rPr>
              <a:t> </a:t>
            </a:r>
            <a:r>
              <a:rPr lang="en-US" sz="3600" dirty="0">
                <a:cs typeface="Times New Roman"/>
              </a:rPr>
              <a:t>point</a:t>
            </a:r>
          </a:p>
          <a:p>
            <a:pPr>
              <a:spcBef>
                <a:spcPts val="25"/>
              </a:spcBef>
              <a:buFont typeface="Wingdings"/>
              <a:buChar char=""/>
            </a:pPr>
            <a:endParaRPr lang="en-US" sz="3600" dirty="0">
              <a:cs typeface="Times New Roman"/>
            </a:endParaRPr>
          </a:p>
          <a:p>
            <a:pPr marL="545465" indent="-533400">
              <a:spcBef>
                <a:spcPts val="5"/>
              </a:spcBef>
              <a:buFont typeface="Wingdings"/>
              <a:buChar char=""/>
              <a:tabLst>
                <a:tab pos="545465" algn="l"/>
                <a:tab pos="546100" algn="l"/>
              </a:tabLst>
            </a:pPr>
            <a:r>
              <a:rPr lang="en-US" sz="3600" spc="-5" dirty="0">
                <a:cs typeface="Times New Roman"/>
              </a:rPr>
              <a:t>Noise </a:t>
            </a:r>
            <a:r>
              <a:rPr lang="en-US" sz="3600" dirty="0">
                <a:cs typeface="Times New Roman"/>
              </a:rPr>
              <a:t>points are</a:t>
            </a:r>
            <a:r>
              <a:rPr lang="en-US" sz="3600" spc="-25" dirty="0">
                <a:cs typeface="Times New Roman"/>
              </a:rPr>
              <a:t> </a:t>
            </a:r>
            <a:r>
              <a:rPr lang="en-US" sz="3600" dirty="0">
                <a:cs typeface="Times New Roman"/>
              </a:rPr>
              <a:t>discarded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E14EE0CE-6459-498E-AB59-F70E16DCCF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9831" y="682297"/>
            <a:ext cx="9460471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400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DBSCAN Clustering: </a:t>
            </a:r>
            <a:r>
              <a:rPr lang="en-IN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Process</a:t>
            </a:r>
            <a:endParaRPr b="1" dirty="0">
              <a:solidFill>
                <a:srgbClr val="7030A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165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7F9558-C194-4419-8FC6-D9D4E541B863}"/>
              </a:ext>
            </a:extLst>
          </p:cNvPr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==========================================================================================================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52BE9E39-8F49-49A9-8292-A74EFA1C69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6782" y="117486"/>
            <a:ext cx="8067605" cy="136768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400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DBSCAN Clustering:</a:t>
            </a:r>
            <a:br>
              <a:rPr lang="en-IN" sz="4400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b="1" spc="-15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Core, </a:t>
            </a:r>
            <a:r>
              <a:rPr b="1" spc="-60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Border,</a:t>
            </a:r>
            <a:r>
              <a:rPr b="1" spc="-105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Noise</a:t>
            </a:r>
            <a:r>
              <a:rPr lang="en-IN"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points</a:t>
            </a:r>
            <a:endParaRPr b="1" dirty="0">
              <a:solidFill>
                <a:srgbClr val="7030A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5ADB7C3-217D-4A61-90A8-521175215D20}"/>
              </a:ext>
            </a:extLst>
          </p:cNvPr>
          <p:cNvSpPr/>
          <p:nvPr/>
        </p:nvSpPr>
        <p:spPr>
          <a:xfrm>
            <a:off x="3189767" y="1722473"/>
            <a:ext cx="6354282" cy="4429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136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7F9558-C194-4419-8FC6-D9D4E541B863}"/>
              </a:ext>
            </a:extLst>
          </p:cNvPr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==========================================================================================================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920079BA-8C49-40FC-AC8E-1CFBAE6884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41574" y="481675"/>
            <a:ext cx="5989505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Parameter</a:t>
            </a:r>
            <a:r>
              <a:rPr b="1" spc="-180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Estimation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1EC96F73-0765-4A2F-9D8C-CE01D17D0335}"/>
              </a:ext>
            </a:extLst>
          </p:cNvPr>
          <p:cNvSpPr/>
          <p:nvPr/>
        </p:nvSpPr>
        <p:spPr>
          <a:xfrm>
            <a:off x="1669313" y="1172249"/>
            <a:ext cx="9005776" cy="4781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589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7F9558-C194-4419-8FC6-D9D4E541B863}"/>
              </a:ext>
            </a:extLst>
          </p:cNvPr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==========================================================================================================</a:t>
            </a:r>
          </a:p>
        </p:txBody>
      </p:sp>
      <p:grpSp>
        <p:nvGrpSpPr>
          <p:cNvPr id="3" name="object 2">
            <a:extLst>
              <a:ext uri="{FF2B5EF4-FFF2-40B4-BE49-F238E27FC236}">
                <a16:creationId xmlns:a16="http://schemas.microsoft.com/office/drawing/2014/main" id="{351350C1-3215-4C0C-A813-5E14F5EE3BD1}"/>
              </a:ext>
            </a:extLst>
          </p:cNvPr>
          <p:cNvGrpSpPr/>
          <p:nvPr/>
        </p:nvGrpSpPr>
        <p:grpSpPr>
          <a:xfrm>
            <a:off x="2357438" y="4223444"/>
            <a:ext cx="2143125" cy="1533525"/>
            <a:chOff x="833437" y="4414837"/>
            <a:chExt cx="2143125" cy="1533525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0911703D-BCE1-42E8-B256-81E9868A6C46}"/>
                </a:ext>
              </a:extLst>
            </p:cNvPr>
            <p:cNvSpPr/>
            <p:nvPr/>
          </p:nvSpPr>
          <p:spPr>
            <a:xfrm>
              <a:off x="838200" y="4419600"/>
              <a:ext cx="2133600" cy="1524000"/>
            </a:xfrm>
            <a:custGeom>
              <a:avLst/>
              <a:gdLst/>
              <a:ahLst/>
              <a:cxnLst/>
              <a:rect l="l" t="t" r="r" b="b"/>
              <a:pathLst>
                <a:path w="2133600" h="1524000">
                  <a:moveTo>
                    <a:pt x="0" y="800100"/>
                  </a:moveTo>
                  <a:lnTo>
                    <a:pt x="1539" y="752503"/>
                  </a:lnTo>
                  <a:lnTo>
                    <a:pt x="6095" y="705729"/>
                  </a:lnTo>
                  <a:lnTo>
                    <a:pt x="13572" y="659872"/>
                  </a:lnTo>
                  <a:lnTo>
                    <a:pt x="23873" y="615028"/>
                  </a:lnTo>
                  <a:lnTo>
                    <a:pt x="36905" y="571292"/>
                  </a:lnTo>
                  <a:lnTo>
                    <a:pt x="52571" y="528760"/>
                  </a:lnTo>
                  <a:lnTo>
                    <a:pt x="70776" y="487527"/>
                  </a:lnTo>
                  <a:lnTo>
                    <a:pt x="91424" y="447688"/>
                  </a:lnTo>
                  <a:lnTo>
                    <a:pt x="114421" y="409339"/>
                  </a:lnTo>
                  <a:lnTo>
                    <a:pt x="139671" y="372575"/>
                  </a:lnTo>
                  <a:lnTo>
                    <a:pt x="167078" y="337491"/>
                  </a:lnTo>
                  <a:lnTo>
                    <a:pt x="196548" y="304184"/>
                  </a:lnTo>
                  <a:lnTo>
                    <a:pt x="227984" y="272748"/>
                  </a:lnTo>
                  <a:lnTo>
                    <a:pt x="261291" y="243278"/>
                  </a:lnTo>
                  <a:lnTo>
                    <a:pt x="296375" y="215871"/>
                  </a:lnTo>
                  <a:lnTo>
                    <a:pt x="333139" y="190621"/>
                  </a:lnTo>
                  <a:lnTo>
                    <a:pt x="371488" y="167624"/>
                  </a:lnTo>
                  <a:lnTo>
                    <a:pt x="411327" y="146976"/>
                  </a:lnTo>
                  <a:lnTo>
                    <a:pt x="452560" y="128771"/>
                  </a:lnTo>
                  <a:lnTo>
                    <a:pt x="495092" y="113105"/>
                  </a:lnTo>
                  <a:lnTo>
                    <a:pt x="538828" y="100073"/>
                  </a:lnTo>
                  <a:lnTo>
                    <a:pt x="583672" y="89772"/>
                  </a:lnTo>
                  <a:lnTo>
                    <a:pt x="629529" y="82295"/>
                  </a:lnTo>
                  <a:lnTo>
                    <a:pt x="676303" y="77739"/>
                  </a:lnTo>
                  <a:lnTo>
                    <a:pt x="723900" y="76200"/>
                  </a:lnTo>
                  <a:lnTo>
                    <a:pt x="771496" y="77739"/>
                  </a:lnTo>
                  <a:lnTo>
                    <a:pt x="818270" y="82295"/>
                  </a:lnTo>
                  <a:lnTo>
                    <a:pt x="864127" y="89772"/>
                  </a:lnTo>
                  <a:lnTo>
                    <a:pt x="908971" y="100073"/>
                  </a:lnTo>
                  <a:lnTo>
                    <a:pt x="952707" y="113105"/>
                  </a:lnTo>
                  <a:lnTo>
                    <a:pt x="995239" y="128771"/>
                  </a:lnTo>
                  <a:lnTo>
                    <a:pt x="1036472" y="146976"/>
                  </a:lnTo>
                  <a:lnTo>
                    <a:pt x="1076311" y="167624"/>
                  </a:lnTo>
                  <a:lnTo>
                    <a:pt x="1114660" y="190621"/>
                  </a:lnTo>
                  <a:lnTo>
                    <a:pt x="1151424" y="215871"/>
                  </a:lnTo>
                  <a:lnTo>
                    <a:pt x="1186508" y="243278"/>
                  </a:lnTo>
                  <a:lnTo>
                    <a:pt x="1219815" y="272748"/>
                  </a:lnTo>
                  <a:lnTo>
                    <a:pt x="1251251" y="304184"/>
                  </a:lnTo>
                  <a:lnTo>
                    <a:pt x="1280721" y="337491"/>
                  </a:lnTo>
                  <a:lnTo>
                    <a:pt x="1308128" y="372575"/>
                  </a:lnTo>
                  <a:lnTo>
                    <a:pt x="1333378" y="409339"/>
                  </a:lnTo>
                  <a:lnTo>
                    <a:pt x="1356375" y="447688"/>
                  </a:lnTo>
                  <a:lnTo>
                    <a:pt x="1377023" y="487527"/>
                  </a:lnTo>
                  <a:lnTo>
                    <a:pt x="1395228" y="528760"/>
                  </a:lnTo>
                  <a:lnTo>
                    <a:pt x="1410894" y="571292"/>
                  </a:lnTo>
                  <a:lnTo>
                    <a:pt x="1423926" y="615028"/>
                  </a:lnTo>
                  <a:lnTo>
                    <a:pt x="1434227" y="659872"/>
                  </a:lnTo>
                  <a:lnTo>
                    <a:pt x="1441704" y="705729"/>
                  </a:lnTo>
                  <a:lnTo>
                    <a:pt x="1446260" y="752503"/>
                  </a:lnTo>
                  <a:lnTo>
                    <a:pt x="1447800" y="800100"/>
                  </a:lnTo>
                  <a:lnTo>
                    <a:pt x="1446260" y="847696"/>
                  </a:lnTo>
                  <a:lnTo>
                    <a:pt x="1441704" y="894470"/>
                  </a:lnTo>
                  <a:lnTo>
                    <a:pt x="1434227" y="940327"/>
                  </a:lnTo>
                  <a:lnTo>
                    <a:pt x="1423926" y="985171"/>
                  </a:lnTo>
                  <a:lnTo>
                    <a:pt x="1410894" y="1028907"/>
                  </a:lnTo>
                  <a:lnTo>
                    <a:pt x="1395228" y="1071439"/>
                  </a:lnTo>
                  <a:lnTo>
                    <a:pt x="1377023" y="1112672"/>
                  </a:lnTo>
                  <a:lnTo>
                    <a:pt x="1356375" y="1152511"/>
                  </a:lnTo>
                  <a:lnTo>
                    <a:pt x="1333378" y="1190860"/>
                  </a:lnTo>
                  <a:lnTo>
                    <a:pt x="1308128" y="1227624"/>
                  </a:lnTo>
                  <a:lnTo>
                    <a:pt x="1280721" y="1262708"/>
                  </a:lnTo>
                  <a:lnTo>
                    <a:pt x="1251251" y="1296015"/>
                  </a:lnTo>
                  <a:lnTo>
                    <a:pt x="1219815" y="1327451"/>
                  </a:lnTo>
                  <a:lnTo>
                    <a:pt x="1186508" y="1356921"/>
                  </a:lnTo>
                  <a:lnTo>
                    <a:pt x="1151424" y="1384328"/>
                  </a:lnTo>
                  <a:lnTo>
                    <a:pt x="1114660" y="1409578"/>
                  </a:lnTo>
                  <a:lnTo>
                    <a:pt x="1076311" y="1432575"/>
                  </a:lnTo>
                  <a:lnTo>
                    <a:pt x="1036472" y="1453223"/>
                  </a:lnTo>
                  <a:lnTo>
                    <a:pt x="995239" y="1471428"/>
                  </a:lnTo>
                  <a:lnTo>
                    <a:pt x="952707" y="1487094"/>
                  </a:lnTo>
                  <a:lnTo>
                    <a:pt x="908971" y="1500126"/>
                  </a:lnTo>
                  <a:lnTo>
                    <a:pt x="864127" y="1510427"/>
                  </a:lnTo>
                  <a:lnTo>
                    <a:pt x="818270" y="1517904"/>
                  </a:lnTo>
                  <a:lnTo>
                    <a:pt x="771496" y="1522460"/>
                  </a:lnTo>
                  <a:lnTo>
                    <a:pt x="723900" y="1524000"/>
                  </a:lnTo>
                  <a:lnTo>
                    <a:pt x="676303" y="1522460"/>
                  </a:lnTo>
                  <a:lnTo>
                    <a:pt x="629529" y="1517904"/>
                  </a:lnTo>
                  <a:lnTo>
                    <a:pt x="583672" y="1510427"/>
                  </a:lnTo>
                  <a:lnTo>
                    <a:pt x="538828" y="1500126"/>
                  </a:lnTo>
                  <a:lnTo>
                    <a:pt x="495092" y="1487094"/>
                  </a:lnTo>
                  <a:lnTo>
                    <a:pt x="452560" y="1471428"/>
                  </a:lnTo>
                  <a:lnTo>
                    <a:pt x="411327" y="1453223"/>
                  </a:lnTo>
                  <a:lnTo>
                    <a:pt x="371488" y="1432575"/>
                  </a:lnTo>
                  <a:lnTo>
                    <a:pt x="333139" y="1409578"/>
                  </a:lnTo>
                  <a:lnTo>
                    <a:pt x="296375" y="1384328"/>
                  </a:lnTo>
                  <a:lnTo>
                    <a:pt x="261291" y="1356921"/>
                  </a:lnTo>
                  <a:lnTo>
                    <a:pt x="227984" y="1327451"/>
                  </a:lnTo>
                  <a:lnTo>
                    <a:pt x="196548" y="1296015"/>
                  </a:lnTo>
                  <a:lnTo>
                    <a:pt x="167078" y="1262708"/>
                  </a:lnTo>
                  <a:lnTo>
                    <a:pt x="139671" y="1227624"/>
                  </a:lnTo>
                  <a:lnTo>
                    <a:pt x="114421" y="1190860"/>
                  </a:lnTo>
                  <a:lnTo>
                    <a:pt x="91424" y="1152511"/>
                  </a:lnTo>
                  <a:lnTo>
                    <a:pt x="70776" y="1112672"/>
                  </a:lnTo>
                  <a:lnTo>
                    <a:pt x="52571" y="1071439"/>
                  </a:lnTo>
                  <a:lnTo>
                    <a:pt x="36905" y="1028907"/>
                  </a:lnTo>
                  <a:lnTo>
                    <a:pt x="23873" y="985171"/>
                  </a:lnTo>
                  <a:lnTo>
                    <a:pt x="13572" y="940327"/>
                  </a:lnTo>
                  <a:lnTo>
                    <a:pt x="6095" y="894470"/>
                  </a:lnTo>
                  <a:lnTo>
                    <a:pt x="1539" y="847696"/>
                  </a:lnTo>
                  <a:lnTo>
                    <a:pt x="0" y="800100"/>
                  </a:lnTo>
                  <a:close/>
                </a:path>
                <a:path w="2133600" h="1524000">
                  <a:moveTo>
                    <a:pt x="685800" y="723900"/>
                  </a:moveTo>
                  <a:lnTo>
                    <a:pt x="687339" y="676303"/>
                  </a:lnTo>
                  <a:lnTo>
                    <a:pt x="691895" y="629529"/>
                  </a:lnTo>
                  <a:lnTo>
                    <a:pt x="699372" y="583672"/>
                  </a:lnTo>
                  <a:lnTo>
                    <a:pt x="709673" y="538828"/>
                  </a:lnTo>
                  <a:lnTo>
                    <a:pt x="722705" y="495092"/>
                  </a:lnTo>
                  <a:lnTo>
                    <a:pt x="738371" y="452560"/>
                  </a:lnTo>
                  <a:lnTo>
                    <a:pt x="756576" y="411327"/>
                  </a:lnTo>
                  <a:lnTo>
                    <a:pt x="777224" y="371488"/>
                  </a:lnTo>
                  <a:lnTo>
                    <a:pt x="800221" y="333139"/>
                  </a:lnTo>
                  <a:lnTo>
                    <a:pt x="825471" y="296375"/>
                  </a:lnTo>
                  <a:lnTo>
                    <a:pt x="852878" y="261291"/>
                  </a:lnTo>
                  <a:lnTo>
                    <a:pt x="882348" y="227984"/>
                  </a:lnTo>
                  <a:lnTo>
                    <a:pt x="913784" y="196548"/>
                  </a:lnTo>
                  <a:lnTo>
                    <a:pt x="947091" y="167078"/>
                  </a:lnTo>
                  <a:lnTo>
                    <a:pt x="982175" y="139671"/>
                  </a:lnTo>
                  <a:lnTo>
                    <a:pt x="1018939" y="114421"/>
                  </a:lnTo>
                  <a:lnTo>
                    <a:pt x="1057288" y="91424"/>
                  </a:lnTo>
                  <a:lnTo>
                    <a:pt x="1097127" y="70776"/>
                  </a:lnTo>
                  <a:lnTo>
                    <a:pt x="1138360" y="52571"/>
                  </a:lnTo>
                  <a:lnTo>
                    <a:pt x="1180892" y="36905"/>
                  </a:lnTo>
                  <a:lnTo>
                    <a:pt x="1224628" y="23873"/>
                  </a:lnTo>
                  <a:lnTo>
                    <a:pt x="1269472" y="13572"/>
                  </a:lnTo>
                  <a:lnTo>
                    <a:pt x="1315329" y="6095"/>
                  </a:lnTo>
                  <a:lnTo>
                    <a:pt x="1362103" y="1539"/>
                  </a:lnTo>
                  <a:lnTo>
                    <a:pt x="1409700" y="0"/>
                  </a:lnTo>
                  <a:lnTo>
                    <a:pt x="1457296" y="1539"/>
                  </a:lnTo>
                  <a:lnTo>
                    <a:pt x="1504070" y="6095"/>
                  </a:lnTo>
                  <a:lnTo>
                    <a:pt x="1549927" y="13572"/>
                  </a:lnTo>
                  <a:lnTo>
                    <a:pt x="1594771" y="23873"/>
                  </a:lnTo>
                  <a:lnTo>
                    <a:pt x="1638507" y="36905"/>
                  </a:lnTo>
                  <a:lnTo>
                    <a:pt x="1681039" y="52571"/>
                  </a:lnTo>
                  <a:lnTo>
                    <a:pt x="1722272" y="70776"/>
                  </a:lnTo>
                  <a:lnTo>
                    <a:pt x="1762111" y="91424"/>
                  </a:lnTo>
                  <a:lnTo>
                    <a:pt x="1800460" y="114421"/>
                  </a:lnTo>
                  <a:lnTo>
                    <a:pt x="1837224" y="139671"/>
                  </a:lnTo>
                  <a:lnTo>
                    <a:pt x="1872308" y="167078"/>
                  </a:lnTo>
                  <a:lnTo>
                    <a:pt x="1905615" y="196548"/>
                  </a:lnTo>
                  <a:lnTo>
                    <a:pt x="1937051" y="227984"/>
                  </a:lnTo>
                  <a:lnTo>
                    <a:pt x="1966521" y="261291"/>
                  </a:lnTo>
                  <a:lnTo>
                    <a:pt x="1993928" y="296375"/>
                  </a:lnTo>
                  <a:lnTo>
                    <a:pt x="2019178" y="333139"/>
                  </a:lnTo>
                  <a:lnTo>
                    <a:pt x="2042175" y="371488"/>
                  </a:lnTo>
                  <a:lnTo>
                    <a:pt x="2062823" y="411327"/>
                  </a:lnTo>
                  <a:lnTo>
                    <a:pt x="2081028" y="452560"/>
                  </a:lnTo>
                  <a:lnTo>
                    <a:pt x="2096694" y="495092"/>
                  </a:lnTo>
                  <a:lnTo>
                    <a:pt x="2109726" y="538828"/>
                  </a:lnTo>
                  <a:lnTo>
                    <a:pt x="2120027" y="583672"/>
                  </a:lnTo>
                  <a:lnTo>
                    <a:pt x="2127504" y="629529"/>
                  </a:lnTo>
                  <a:lnTo>
                    <a:pt x="2132060" y="676303"/>
                  </a:lnTo>
                  <a:lnTo>
                    <a:pt x="2133600" y="723900"/>
                  </a:lnTo>
                  <a:lnTo>
                    <a:pt x="2132060" y="771496"/>
                  </a:lnTo>
                  <a:lnTo>
                    <a:pt x="2127504" y="818270"/>
                  </a:lnTo>
                  <a:lnTo>
                    <a:pt x="2120027" y="864127"/>
                  </a:lnTo>
                  <a:lnTo>
                    <a:pt x="2109726" y="908971"/>
                  </a:lnTo>
                  <a:lnTo>
                    <a:pt x="2096694" y="952707"/>
                  </a:lnTo>
                  <a:lnTo>
                    <a:pt x="2081028" y="995239"/>
                  </a:lnTo>
                  <a:lnTo>
                    <a:pt x="2062823" y="1036472"/>
                  </a:lnTo>
                  <a:lnTo>
                    <a:pt x="2042175" y="1076311"/>
                  </a:lnTo>
                  <a:lnTo>
                    <a:pt x="2019178" y="1114660"/>
                  </a:lnTo>
                  <a:lnTo>
                    <a:pt x="1993928" y="1151424"/>
                  </a:lnTo>
                  <a:lnTo>
                    <a:pt x="1966521" y="1186508"/>
                  </a:lnTo>
                  <a:lnTo>
                    <a:pt x="1937051" y="1219815"/>
                  </a:lnTo>
                  <a:lnTo>
                    <a:pt x="1905615" y="1251251"/>
                  </a:lnTo>
                  <a:lnTo>
                    <a:pt x="1872308" y="1280721"/>
                  </a:lnTo>
                  <a:lnTo>
                    <a:pt x="1837224" y="1308128"/>
                  </a:lnTo>
                  <a:lnTo>
                    <a:pt x="1800460" y="1333378"/>
                  </a:lnTo>
                  <a:lnTo>
                    <a:pt x="1762111" y="1356375"/>
                  </a:lnTo>
                  <a:lnTo>
                    <a:pt x="1722272" y="1377023"/>
                  </a:lnTo>
                  <a:lnTo>
                    <a:pt x="1681039" y="1395228"/>
                  </a:lnTo>
                  <a:lnTo>
                    <a:pt x="1638507" y="1410894"/>
                  </a:lnTo>
                  <a:lnTo>
                    <a:pt x="1594771" y="1423926"/>
                  </a:lnTo>
                  <a:lnTo>
                    <a:pt x="1549927" y="1434227"/>
                  </a:lnTo>
                  <a:lnTo>
                    <a:pt x="1504070" y="1441704"/>
                  </a:lnTo>
                  <a:lnTo>
                    <a:pt x="1457296" y="1446260"/>
                  </a:lnTo>
                  <a:lnTo>
                    <a:pt x="1409700" y="1447800"/>
                  </a:lnTo>
                  <a:lnTo>
                    <a:pt x="1362103" y="1446260"/>
                  </a:lnTo>
                  <a:lnTo>
                    <a:pt x="1315329" y="1441704"/>
                  </a:lnTo>
                  <a:lnTo>
                    <a:pt x="1269472" y="1434227"/>
                  </a:lnTo>
                  <a:lnTo>
                    <a:pt x="1224628" y="1423926"/>
                  </a:lnTo>
                  <a:lnTo>
                    <a:pt x="1180892" y="1410894"/>
                  </a:lnTo>
                  <a:lnTo>
                    <a:pt x="1138360" y="1395228"/>
                  </a:lnTo>
                  <a:lnTo>
                    <a:pt x="1097127" y="1377023"/>
                  </a:lnTo>
                  <a:lnTo>
                    <a:pt x="1057288" y="1356375"/>
                  </a:lnTo>
                  <a:lnTo>
                    <a:pt x="1018939" y="1333378"/>
                  </a:lnTo>
                  <a:lnTo>
                    <a:pt x="982175" y="1308128"/>
                  </a:lnTo>
                  <a:lnTo>
                    <a:pt x="947091" y="1280721"/>
                  </a:lnTo>
                  <a:lnTo>
                    <a:pt x="913784" y="1251251"/>
                  </a:lnTo>
                  <a:lnTo>
                    <a:pt x="882348" y="1219815"/>
                  </a:lnTo>
                  <a:lnTo>
                    <a:pt x="852878" y="1186508"/>
                  </a:lnTo>
                  <a:lnTo>
                    <a:pt x="825471" y="1151424"/>
                  </a:lnTo>
                  <a:lnTo>
                    <a:pt x="800221" y="1114660"/>
                  </a:lnTo>
                  <a:lnTo>
                    <a:pt x="777224" y="1076311"/>
                  </a:lnTo>
                  <a:lnTo>
                    <a:pt x="756576" y="1036472"/>
                  </a:lnTo>
                  <a:lnTo>
                    <a:pt x="738371" y="995239"/>
                  </a:lnTo>
                  <a:lnTo>
                    <a:pt x="722705" y="952707"/>
                  </a:lnTo>
                  <a:lnTo>
                    <a:pt x="709673" y="908971"/>
                  </a:lnTo>
                  <a:lnTo>
                    <a:pt x="699372" y="864127"/>
                  </a:lnTo>
                  <a:lnTo>
                    <a:pt x="691895" y="818270"/>
                  </a:lnTo>
                  <a:lnTo>
                    <a:pt x="687339" y="771496"/>
                  </a:lnTo>
                  <a:lnTo>
                    <a:pt x="685800" y="7239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29E9D4B1-125A-4E8D-A7EA-2EBB392E73B8}"/>
                </a:ext>
              </a:extLst>
            </p:cNvPr>
            <p:cNvSpPr/>
            <p:nvPr/>
          </p:nvSpPr>
          <p:spPr>
            <a:xfrm>
              <a:off x="1391412" y="5073395"/>
              <a:ext cx="240792" cy="2407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38440D4E-CAC4-45B2-8890-3096DA0C52F4}"/>
                </a:ext>
              </a:extLst>
            </p:cNvPr>
            <p:cNvSpPr/>
            <p:nvPr/>
          </p:nvSpPr>
          <p:spPr>
            <a:xfrm>
              <a:off x="1251204" y="5065776"/>
              <a:ext cx="521208" cy="6431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BCAC223B-6F7E-4DAC-BBF9-DF8E342BE41C}"/>
                </a:ext>
              </a:extLst>
            </p:cNvPr>
            <p:cNvSpPr/>
            <p:nvPr/>
          </p:nvSpPr>
          <p:spPr>
            <a:xfrm>
              <a:off x="1443227" y="5100827"/>
              <a:ext cx="237744" cy="2377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7">
            <a:extLst>
              <a:ext uri="{FF2B5EF4-FFF2-40B4-BE49-F238E27FC236}">
                <a16:creationId xmlns:a16="http://schemas.microsoft.com/office/drawing/2014/main" id="{DBA9C0F5-6ABB-48A2-A58D-298CB95B7F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79122" y="273517"/>
            <a:ext cx="7323553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Concepts:</a:t>
            </a:r>
            <a:r>
              <a:rPr b="1" spc="-90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ε-Neighborhood</a:t>
            </a:r>
          </a:p>
        </p:txBody>
      </p:sp>
      <p:sp>
        <p:nvSpPr>
          <p:cNvPr id="10" name="object 17">
            <a:extLst>
              <a:ext uri="{FF2B5EF4-FFF2-40B4-BE49-F238E27FC236}">
                <a16:creationId xmlns:a16="http://schemas.microsoft.com/office/drawing/2014/main" id="{A1073BC8-DD3E-4B96-862D-78D52C219C81}"/>
              </a:ext>
            </a:extLst>
          </p:cNvPr>
          <p:cNvSpPr txBox="1"/>
          <p:nvPr/>
        </p:nvSpPr>
        <p:spPr>
          <a:xfrm>
            <a:off x="680484" y="1279885"/>
            <a:ext cx="10366744" cy="2317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600" spc="-5" dirty="0">
                <a:cs typeface="Times New Roman"/>
              </a:rPr>
              <a:t>ε-Neighborhood - </a:t>
            </a:r>
            <a:r>
              <a:rPr sz="3600" spc="-10" dirty="0">
                <a:cs typeface="Times New Roman"/>
              </a:rPr>
              <a:t>Objects </a:t>
            </a:r>
            <a:r>
              <a:rPr sz="3600" spc="-5" dirty="0">
                <a:cs typeface="Times New Roman"/>
              </a:rPr>
              <a:t>within a </a:t>
            </a:r>
            <a:r>
              <a:rPr sz="3600" dirty="0">
                <a:cs typeface="Times New Roman"/>
              </a:rPr>
              <a:t>radius </a:t>
            </a:r>
            <a:r>
              <a:rPr sz="3600" spc="-5" dirty="0">
                <a:cs typeface="Times New Roman"/>
              </a:rPr>
              <a:t>of ε  from an object.</a:t>
            </a:r>
            <a:r>
              <a:rPr sz="3600" spc="-25" dirty="0">
                <a:cs typeface="Times New Roman"/>
              </a:rPr>
              <a:t> </a:t>
            </a:r>
            <a:r>
              <a:rPr sz="3600" dirty="0">
                <a:cs typeface="Times New Roman"/>
              </a:rPr>
              <a:t>(epsilon-neighborhood)</a:t>
            </a:r>
          </a:p>
          <a:p>
            <a:pPr marL="355600" marR="363220" indent="-342900"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600" spc="-5" dirty="0">
                <a:cs typeface="Times New Roman"/>
              </a:rPr>
              <a:t>Core objects - ε-Neighborhood of </a:t>
            </a:r>
            <a:r>
              <a:rPr sz="3600" spc="-10" dirty="0">
                <a:cs typeface="Times New Roman"/>
              </a:rPr>
              <a:t>an </a:t>
            </a:r>
            <a:r>
              <a:rPr sz="3600" spc="-5" dirty="0">
                <a:cs typeface="Times New Roman"/>
              </a:rPr>
              <a:t>object  contains at least MinPts of</a:t>
            </a:r>
            <a:r>
              <a:rPr sz="3600" spc="-10" dirty="0">
                <a:cs typeface="Times New Roman"/>
              </a:rPr>
              <a:t> </a:t>
            </a:r>
            <a:r>
              <a:rPr sz="3600" spc="-5" dirty="0">
                <a:cs typeface="Times New Roman"/>
              </a:rPr>
              <a:t>objects</a:t>
            </a:r>
            <a:endParaRPr sz="3600" dirty="0">
              <a:cs typeface="Times New Roman"/>
            </a:endParaRPr>
          </a:p>
        </p:txBody>
      </p:sp>
      <p:sp>
        <p:nvSpPr>
          <p:cNvPr id="11" name="object 18">
            <a:extLst>
              <a:ext uri="{FF2B5EF4-FFF2-40B4-BE49-F238E27FC236}">
                <a16:creationId xmlns:a16="http://schemas.microsoft.com/office/drawing/2014/main" id="{2EBB9C70-E802-426D-B18D-F5095F85DD46}"/>
              </a:ext>
            </a:extLst>
          </p:cNvPr>
          <p:cNvSpPr txBox="1"/>
          <p:nvPr/>
        </p:nvSpPr>
        <p:spPr>
          <a:xfrm>
            <a:off x="2997454" y="4970471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2" name="object 19">
            <a:extLst>
              <a:ext uri="{FF2B5EF4-FFF2-40B4-BE49-F238E27FC236}">
                <a16:creationId xmlns:a16="http://schemas.microsoft.com/office/drawing/2014/main" id="{AA9AE77A-C0A7-4C76-8407-7520FE029777}"/>
              </a:ext>
            </a:extLst>
          </p:cNvPr>
          <p:cNvGrpSpPr/>
          <p:nvPr/>
        </p:nvGrpSpPr>
        <p:grpSpPr>
          <a:xfrm>
            <a:off x="3296411" y="4555866"/>
            <a:ext cx="1203960" cy="896619"/>
            <a:chOff x="1772411" y="4747259"/>
            <a:chExt cx="1203960" cy="896619"/>
          </a:xfrm>
        </p:grpSpPr>
        <p:sp>
          <p:nvSpPr>
            <p:cNvPr id="13" name="object 20">
              <a:extLst>
                <a:ext uri="{FF2B5EF4-FFF2-40B4-BE49-F238E27FC236}">
                  <a16:creationId xmlns:a16="http://schemas.microsoft.com/office/drawing/2014/main" id="{4A364C6C-C1F2-4CA2-99D0-78AFE26F875D}"/>
                </a:ext>
              </a:extLst>
            </p:cNvPr>
            <p:cNvSpPr/>
            <p:nvPr/>
          </p:nvSpPr>
          <p:spPr>
            <a:xfrm>
              <a:off x="1772411" y="5225795"/>
              <a:ext cx="240792" cy="2407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1">
              <a:extLst>
                <a:ext uri="{FF2B5EF4-FFF2-40B4-BE49-F238E27FC236}">
                  <a16:creationId xmlns:a16="http://schemas.microsoft.com/office/drawing/2014/main" id="{4B63FF87-3723-43DB-8D91-F49F10D62E49}"/>
                </a:ext>
              </a:extLst>
            </p:cNvPr>
            <p:cNvSpPr/>
            <p:nvPr/>
          </p:nvSpPr>
          <p:spPr>
            <a:xfrm>
              <a:off x="1824227" y="5253227"/>
              <a:ext cx="237744" cy="2377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2">
              <a:extLst>
                <a:ext uri="{FF2B5EF4-FFF2-40B4-BE49-F238E27FC236}">
                  <a16:creationId xmlns:a16="http://schemas.microsoft.com/office/drawing/2014/main" id="{80E89C90-0244-4DA1-BE2C-F099FB04BFFA}"/>
                </a:ext>
              </a:extLst>
            </p:cNvPr>
            <p:cNvSpPr/>
            <p:nvPr/>
          </p:nvSpPr>
          <p:spPr>
            <a:xfrm>
              <a:off x="2686811" y="5378195"/>
              <a:ext cx="240792" cy="2407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3">
              <a:extLst>
                <a:ext uri="{FF2B5EF4-FFF2-40B4-BE49-F238E27FC236}">
                  <a16:creationId xmlns:a16="http://schemas.microsoft.com/office/drawing/2014/main" id="{D2CFD537-BCA5-4BDD-AC48-5C46917B2FE4}"/>
                </a:ext>
              </a:extLst>
            </p:cNvPr>
            <p:cNvSpPr/>
            <p:nvPr/>
          </p:nvSpPr>
          <p:spPr>
            <a:xfrm>
              <a:off x="2738627" y="5405627"/>
              <a:ext cx="237744" cy="2377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7F187C4C-E21C-4D32-9A7C-34F4E075B2A4}"/>
                </a:ext>
              </a:extLst>
            </p:cNvPr>
            <p:cNvSpPr/>
            <p:nvPr/>
          </p:nvSpPr>
          <p:spPr>
            <a:xfrm>
              <a:off x="2077211" y="4997195"/>
              <a:ext cx="240792" cy="2407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5">
              <a:extLst>
                <a:ext uri="{FF2B5EF4-FFF2-40B4-BE49-F238E27FC236}">
                  <a16:creationId xmlns:a16="http://schemas.microsoft.com/office/drawing/2014/main" id="{E288DEBA-BC09-4524-93F2-DDCB1CC97E0D}"/>
                </a:ext>
              </a:extLst>
            </p:cNvPr>
            <p:cNvSpPr/>
            <p:nvPr/>
          </p:nvSpPr>
          <p:spPr>
            <a:xfrm>
              <a:off x="1937003" y="4989575"/>
              <a:ext cx="521207" cy="6431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6">
              <a:extLst>
                <a:ext uri="{FF2B5EF4-FFF2-40B4-BE49-F238E27FC236}">
                  <a16:creationId xmlns:a16="http://schemas.microsoft.com/office/drawing/2014/main" id="{B23DF7CB-DBBD-4FCD-A2CB-8BD5ED4B98DA}"/>
                </a:ext>
              </a:extLst>
            </p:cNvPr>
            <p:cNvSpPr/>
            <p:nvPr/>
          </p:nvSpPr>
          <p:spPr>
            <a:xfrm>
              <a:off x="2129027" y="5024627"/>
              <a:ext cx="237744" cy="2377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7">
              <a:extLst>
                <a:ext uri="{FF2B5EF4-FFF2-40B4-BE49-F238E27FC236}">
                  <a16:creationId xmlns:a16="http://schemas.microsoft.com/office/drawing/2014/main" id="{9E17E463-CC9E-439F-8DDD-34273AA338AB}"/>
                </a:ext>
              </a:extLst>
            </p:cNvPr>
            <p:cNvSpPr/>
            <p:nvPr/>
          </p:nvSpPr>
          <p:spPr>
            <a:xfrm>
              <a:off x="2340863" y="4747259"/>
              <a:ext cx="534924" cy="67970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8">
            <a:extLst>
              <a:ext uri="{FF2B5EF4-FFF2-40B4-BE49-F238E27FC236}">
                <a16:creationId xmlns:a16="http://schemas.microsoft.com/office/drawing/2014/main" id="{4139FD7E-52E8-4134-9C2D-17059EE0D795}"/>
              </a:ext>
            </a:extLst>
          </p:cNvPr>
          <p:cNvSpPr txBox="1"/>
          <p:nvPr/>
        </p:nvSpPr>
        <p:spPr>
          <a:xfrm>
            <a:off x="3683254" y="4632142"/>
            <a:ext cx="825500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>
              <a:lnSpc>
                <a:spcPts val="2470"/>
              </a:lnSpc>
              <a:spcBef>
                <a:spcPts val="100"/>
              </a:spcBef>
              <a:tabLst>
                <a:tab pos="812165" algn="l"/>
              </a:tabLst>
            </a:pPr>
            <a:r>
              <a:rPr sz="2400" strike="sngStrike" dirty="0">
                <a:solidFill>
                  <a:srgbClr val="22228E"/>
                </a:solidFill>
                <a:latin typeface="Times New Roman"/>
                <a:cs typeface="Times New Roman"/>
              </a:rPr>
              <a:t> </a:t>
            </a:r>
            <a:r>
              <a:rPr sz="2400" strike="sngStrike" spc="125" dirty="0">
                <a:solidFill>
                  <a:srgbClr val="22228E"/>
                </a:solidFill>
                <a:latin typeface="Times New Roman"/>
                <a:cs typeface="Times New Roman"/>
              </a:rPr>
              <a:t> </a:t>
            </a:r>
            <a:r>
              <a:rPr sz="2400" b="1" strike="sngStrike" dirty="0">
                <a:solidFill>
                  <a:srgbClr val="22228E"/>
                </a:solidFill>
                <a:latin typeface="Times New Roman"/>
                <a:cs typeface="Times New Roman"/>
              </a:rPr>
              <a:t>ε	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470"/>
              </a:lnSpc>
            </a:pP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9">
            <a:extLst>
              <a:ext uri="{FF2B5EF4-FFF2-40B4-BE49-F238E27FC236}">
                <a16:creationId xmlns:a16="http://schemas.microsoft.com/office/drawing/2014/main" id="{2B7B03FF-DD7B-44B2-88ED-CC4FEE4A5A77}"/>
              </a:ext>
            </a:extLst>
          </p:cNvPr>
          <p:cNvSpPr/>
          <p:nvPr/>
        </p:nvSpPr>
        <p:spPr>
          <a:xfrm>
            <a:off x="2406397" y="4555865"/>
            <a:ext cx="534923" cy="6797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30">
            <a:extLst>
              <a:ext uri="{FF2B5EF4-FFF2-40B4-BE49-F238E27FC236}">
                <a16:creationId xmlns:a16="http://schemas.microsoft.com/office/drawing/2014/main" id="{C2CC0ACD-6897-476B-90E3-76AFB28EBB65}"/>
              </a:ext>
            </a:extLst>
          </p:cNvPr>
          <p:cNvSpPr txBox="1"/>
          <p:nvPr/>
        </p:nvSpPr>
        <p:spPr>
          <a:xfrm>
            <a:off x="2349500" y="4632143"/>
            <a:ext cx="6350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47015" algn="l"/>
                <a:tab pos="621665" algn="l"/>
              </a:tabLst>
            </a:pPr>
            <a:r>
              <a:rPr sz="2400" u="sng" dirty="0">
                <a:solidFill>
                  <a:srgbClr val="22228E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b="1" u="sng" dirty="0">
                <a:solidFill>
                  <a:srgbClr val="22228E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ε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31">
            <a:extLst>
              <a:ext uri="{FF2B5EF4-FFF2-40B4-BE49-F238E27FC236}">
                <a16:creationId xmlns:a16="http://schemas.microsoft.com/office/drawing/2014/main" id="{DE83837F-7277-4859-814D-DC5D4C4553FA}"/>
              </a:ext>
            </a:extLst>
          </p:cNvPr>
          <p:cNvSpPr txBox="1"/>
          <p:nvPr/>
        </p:nvSpPr>
        <p:spPr>
          <a:xfrm>
            <a:off x="5595365" y="4296986"/>
            <a:ext cx="3723004" cy="180911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45720" algn="ctr">
              <a:spcBef>
                <a:spcPts val="280"/>
              </a:spcBef>
            </a:pPr>
            <a:r>
              <a:rPr sz="2400" dirty="0">
                <a:solidFill>
                  <a:srgbClr val="22228E"/>
                </a:solidFill>
                <a:latin typeface="Times New Roman"/>
                <a:cs typeface="Times New Roman"/>
              </a:rPr>
              <a:t>ε-Neighborhood of</a:t>
            </a:r>
            <a:r>
              <a:rPr sz="2400" spc="-105" dirty="0">
                <a:solidFill>
                  <a:srgbClr val="22228E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22228E"/>
                </a:solidFill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  <a:p>
            <a:pPr marL="1905" algn="ctr">
              <a:spcBef>
                <a:spcPts val="180"/>
              </a:spcBef>
            </a:pPr>
            <a:r>
              <a:rPr sz="2400" dirty="0">
                <a:solidFill>
                  <a:srgbClr val="22228E"/>
                </a:solidFill>
                <a:latin typeface="Times New Roman"/>
                <a:cs typeface="Times New Roman"/>
              </a:rPr>
              <a:t>ε-Neighborhood of</a:t>
            </a:r>
            <a:r>
              <a:rPr sz="2400" spc="-114" dirty="0">
                <a:solidFill>
                  <a:srgbClr val="22228E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22228E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  <a:p>
            <a:pPr algn="ctr">
              <a:spcBef>
                <a:spcPts val="725"/>
              </a:spcBef>
            </a:pPr>
            <a:r>
              <a:rPr sz="2400" i="1" dirty="0">
                <a:solidFill>
                  <a:srgbClr val="22228E"/>
                </a:solidFill>
                <a:latin typeface="Times New Roman"/>
                <a:cs typeface="Times New Roman"/>
              </a:rPr>
              <a:t>p </a:t>
            </a:r>
            <a:r>
              <a:rPr sz="2400" spc="-5" dirty="0">
                <a:solidFill>
                  <a:srgbClr val="22228E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22228E"/>
                </a:solidFill>
                <a:latin typeface="Times New Roman"/>
                <a:cs typeface="Times New Roman"/>
              </a:rPr>
              <a:t>a core object (MinPts =</a:t>
            </a:r>
            <a:r>
              <a:rPr sz="2400" spc="-130" dirty="0">
                <a:solidFill>
                  <a:srgbClr val="22228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2228E"/>
                </a:solidFill>
                <a:latin typeface="Times New Roman"/>
                <a:cs typeface="Times New Roman"/>
              </a:rPr>
              <a:t>4)</a:t>
            </a:r>
            <a:endParaRPr sz="2400">
              <a:latin typeface="Times New Roman"/>
              <a:cs typeface="Times New Roman"/>
            </a:endParaRPr>
          </a:p>
          <a:p>
            <a:pPr marL="1905" algn="ctr">
              <a:spcBef>
                <a:spcPts val="1440"/>
              </a:spcBef>
            </a:pPr>
            <a:r>
              <a:rPr sz="2400" i="1" dirty="0">
                <a:solidFill>
                  <a:srgbClr val="22228E"/>
                </a:solidFill>
                <a:latin typeface="Times New Roman"/>
                <a:cs typeface="Times New Roman"/>
              </a:rPr>
              <a:t>q </a:t>
            </a:r>
            <a:r>
              <a:rPr sz="2400" spc="-5" dirty="0">
                <a:solidFill>
                  <a:srgbClr val="22228E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22228E"/>
                </a:solidFill>
                <a:latin typeface="Times New Roman"/>
                <a:cs typeface="Times New Roman"/>
              </a:rPr>
              <a:t>not a core</a:t>
            </a:r>
            <a:r>
              <a:rPr sz="2400" spc="-40" dirty="0">
                <a:solidFill>
                  <a:srgbClr val="22228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2228E"/>
                </a:solidFill>
                <a:latin typeface="Times New Roman"/>
                <a:cs typeface="Times New Roman"/>
              </a:rPr>
              <a:t>object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599602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4872</TotalTime>
  <Words>722</Words>
  <Application>Microsoft Office PowerPoint</Application>
  <PresentationFormat>Widescreen</PresentationFormat>
  <Paragraphs>124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Aharoni</vt:lpstr>
      <vt:lpstr>Algerian</vt:lpstr>
      <vt:lpstr>Arial</vt:lpstr>
      <vt:lpstr>Calibri</vt:lpstr>
      <vt:lpstr>Calibri Light</vt:lpstr>
      <vt:lpstr>Carlito</vt:lpstr>
      <vt:lpstr>Times New Roman</vt:lpstr>
      <vt:lpstr>Wingdings</vt:lpstr>
      <vt:lpstr>1_Office Theme</vt:lpstr>
      <vt:lpstr>PowerPoint Presentation</vt:lpstr>
      <vt:lpstr>PowerPoint Presentation</vt:lpstr>
      <vt:lpstr>PowerPoint Presentation</vt:lpstr>
      <vt:lpstr>DBSCAN Clustering: Core, Border, Noise points</vt:lpstr>
      <vt:lpstr>DBSCAN Clustering: Core, Border, Noise points</vt:lpstr>
      <vt:lpstr>DBSCAN Clustering: Process</vt:lpstr>
      <vt:lpstr>DBSCAN Clustering: Core, Border, Noise points</vt:lpstr>
      <vt:lpstr>Parameter Estimation</vt:lpstr>
      <vt:lpstr>Concepts: ε-Neighborhood</vt:lpstr>
      <vt:lpstr>DBSCAN : Reachability</vt:lpstr>
      <vt:lpstr>DBSCAN : Reachability</vt:lpstr>
      <vt:lpstr>DBSCAN :Connectivity</vt:lpstr>
      <vt:lpstr>Core, Border, Noise points  representation</vt:lpstr>
      <vt:lpstr>PowerPoint Presentation</vt:lpstr>
      <vt:lpstr>DBScan Algorithm</vt:lpstr>
      <vt:lpstr>PowerPoint Presentation</vt:lpstr>
      <vt:lpstr>DBScan : Example</vt:lpstr>
      <vt:lpstr>DBSCAN : Advantages</vt:lpstr>
      <vt:lpstr>DBSCAN : Disadvantages</vt:lpstr>
      <vt:lpstr>DBSCAN : Complexity</vt:lpstr>
      <vt:lpstr>Summary of DBSCAN</vt:lpstr>
      <vt:lpstr>Summary of DBSCAN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Chinna Kumar</dc:creator>
  <cp:lastModifiedBy>dwarakanath reddy</cp:lastModifiedBy>
  <cp:revision>81</cp:revision>
  <dcterms:created xsi:type="dcterms:W3CDTF">2021-04-02T07:25:59Z</dcterms:created>
  <dcterms:modified xsi:type="dcterms:W3CDTF">2021-04-08T12:31:00Z</dcterms:modified>
</cp:coreProperties>
</file>