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5"/>
              <a:t>localhost:8888/notebooks/Downloads/Bayesian_Inference.ipynb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5"/>
              <a:t>/23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5"/>
              <a:t>localhost:8888/notebooks/Downloads/Bayesian_Inference.ipynb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5"/>
              <a:t>/23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5"/>
              <a:t>localhost:8888/notebooks/Downloads/Bayesian_Inference.ipynb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5"/>
              <a:t>/23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5"/>
              <a:t>localhost:8888/notebooks/Downloads/Bayesian_Inference.ipynb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5"/>
              <a:t>/23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5"/>
              <a:t>localhost:8888/notebooks/Downloads/Bayesian_Inference.ipynb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5"/>
              <a:t>/23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1056" y="10384146"/>
            <a:ext cx="2902585" cy="139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5"/>
              <a:t>localhost:8888/notebooks/Downloads/Bayesian_Inference.ipynb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937459" y="10384146"/>
            <a:ext cx="342900" cy="139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5"/>
              <a:t>/23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archive.ics.uci.edu/ml/datasets/SMS%2BSpam%2BCollection" TargetMode="External"/><Relationship Id="rId3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scikit-learn.org/stable/modules/generated/sklearn.feature_extraction.text.TfidfVectorizer.html#sklearn.feature_extraction.text.TfidfVectorizer" TargetMode="External"/><Relationship Id="rId3" Type="http://schemas.openxmlformats.org/officeDocument/2006/relationships/image" Target="../media/image1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archive.ics.uci.edu/ml/datasets/SMS%2BSpam%2BCollection" TargetMode="External"/><Relationship Id="rId3" Type="http://schemas.openxmlformats.org/officeDocument/2006/relationships/hyperlink" Target="https://archive.ics.uci.edu/ml/machine-learning-databases/00228/" TargetMode="External"/><Relationship Id="rId4" Type="http://schemas.openxmlformats.org/officeDocument/2006/relationships/image" Target="../media/image1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hyperlink" Target="http://scikit-learn.org/stable/modules/generated/sklearn.feature_extraction.text.CountVectorizer.html#sklearn.feature_extraction.text.CountVectorizer" TargetMode="External"/><Relationship Id="rId4" Type="http://schemas.openxmlformats.org/officeDocument/2006/relationships/image" Target="../media/image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1056" y="161857"/>
            <a:ext cx="85471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 MT"/>
                <a:cs typeface="Arial MT"/>
              </a:rPr>
              <a:t>10/16/23,</a:t>
            </a:r>
            <a:r>
              <a:rPr dirty="0" sz="800" spc="-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2:45</a:t>
            </a:r>
            <a:r>
              <a:rPr dirty="0" sz="800" spc="-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85118" y="161857"/>
            <a:ext cx="180784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 MT"/>
                <a:cs typeface="Arial MT"/>
              </a:rPr>
              <a:t>Bayesian_Inference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-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Jupyter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Notebook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0160" y="758920"/>
            <a:ext cx="1235710" cy="276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b="1">
                <a:latin typeface="Arial"/>
                <a:cs typeface="Arial"/>
              </a:rPr>
              <a:t>Our</a:t>
            </a:r>
            <a:r>
              <a:rPr dirty="0" sz="1650" spc="-90" b="1">
                <a:latin typeface="Arial"/>
                <a:cs typeface="Arial"/>
              </a:rPr>
              <a:t> </a:t>
            </a:r>
            <a:r>
              <a:rPr dirty="0" sz="1650" b="1">
                <a:latin typeface="Arial"/>
                <a:cs typeface="Arial"/>
              </a:rPr>
              <a:t>Mission</a:t>
            </a:r>
            <a:endParaRPr sz="16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81149" y="552449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9"/>
                </a:moveTo>
                <a:lnTo>
                  <a:pt x="16523" y="38099"/>
                </a:lnTo>
                <a:lnTo>
                  <a:pt x="14093" y="37615"/>
                </a:lnTo>
                <a:lnTo>
                  <a:pt x="0" y="21576"/>
                </a:lnTo>
                <a:lnTo>
                  <a:pt x="0" y="16523"/>
                </a:lnTo>
                <a:lnTo>
                  <a:pt x="16523" y="0"/>
                </a:lnTo>
                <a:lnTo>
                  <a:pt x="21576" y="0"/>
                </a:lnTo>
                <a:lnTo>
                  <a:pt x="38100" y="19049"/>
                </a:lnTo>
                <a:lnTo>
                  <a:pt x="38099" y="21576"/>
                </a:lnTo>
                <a:lnTo>
                  <a:pt x="21576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81149" y="571499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9"/>
                </a:moveTo>
                <a:lnTo>
                  <a:pt x="16523" y="38099"/>
                </a:lnTo>
                <a:lnTo>
                  <a:pt x="14093" y="37615"/>
                </a:lnTo>
                <a:lnTo>
                  <a:pt x="0" y="21576"/>
                </a:lnTo>
                <a:lnTo>
                  <a:pt x="0" y="16523"/>
                </a:lnTo>
                <a:lnTo>
                  <a:pt x="16523" y="0"/>
                </a:lnTo>
                <a:lnTo>
                  <a:pt x="21576" y="0"/>
                </a:lnTo>
                <a:lnTo>
                  <a:pt x="38100" y="19049"/>
                </a:lnTo>
                <a:lnTo>
                  <a:pt x="38099" y="21576"/>
                </a:lnTo>
                <a:lnTo>
                  <a:pt x="21576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81149" y="590549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9"/>
                </a:moveTo>
                <a:lnTo>
                  <a:pt x="16523" y="38099"/>
                </a:lnTo>
                <a:lnTo>
                  <a:pt x="14093" y="37615"/>
                </a:lnTo>
                <a:lnTo>
                  <a:pt x="0" y="21576"/>
                </a:lnTo>
                <a:lnTo>
                  <a:pt x="0" y="16523"/>
                </a:lnTo>
                <a:lnTo>
                  <a:pt x="16523" y="0"/>
                </a:lnTo>
                <a:lnTo>
                  <a:pt x="21576" y="0"/>
                </a:lnTo>
                <a:lnTo>
                  <a:pt x="38100" y="19049"/>
                </a:lnTo>
                <a:lnTo>
                  <a:pt x="38099" y="21576"/>
                </a:lnTo>
                <a:lnTo>
                  <a:pt x="21576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81149" y="609599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9"/>
                </a:moveTo>
                <a:lnTo>
                  <a:pt x="16523" y="38099"/>
                </a:lnTo>
                <a:lnTo>
                  <a:pt x="14093" y="37616"/>
                </a:lnTo>
                <a:lnTo>
                  <a:pt x="0" y="21576"/>
                </a:lnTo>
                <a:lnTo>
                  <a:pt x="0" y="16523"/>
                </a:lnTo>
                <a:lnTo>
                  <a:pt x="16523" y="0"/>
                </a:lnTo>
                <a:lnTo>
                  <a:pt x="21576" y="0"/>
                </a:lnTo>
                <a:lnTo>
                  <a:pt x="38100" y="19049"/>
                </a:lnTo>
                <a:lnTo>
                  <a:pt x="38099" y="21576"/>
                </a:lnTo>
                <a:lnTo>
                  <a:pt x="21576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81149" y="628649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9"/>
                </a:moveTo>
                <a:lnTo>
                  <a:pt x="16523" y="38099"/>
                </a:lnTo>
                <a:lnTo>
                  <a:pt x="14093" y="37616"/>
                </a:lnTo>
                <a:lnTo>
                  <a:pt x="0" y="21575"/>
                </a:lnTo>
                <a:lnTo>
                  <a:pt x="0" y="16523"/>
                </a:lnTo>
                <a:lnTo>
                  <a:pt x="16523" y="0"/>
                </a:lnTo>
                <a:lnTo>
                  <a:pt x="21576" y="0"/>
                </a:lnTo>
                <a:lnTo>
                  <a:pt x="38100" y="19049"/>
                </a:lnTo>
                <a:lnTo>
                  <a:pt x="38099" y="21575"/>
                </a:lnTo>
                <a:lnTo>
                  <a:pt x="21576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581149" y="647699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9"/>
                </a:moveTo>
                <a:lnTo>
                  <a:pt x="16523" y="38099"/>
                </a:lnTo>
                <a:lnTo>
                  <a:pt x="14093" y="37615"/>
                </a:lnTo>
                <a:lnTo>
                  <a:pt x="0" y="21576"/>
                </a:lnTo>
                <a:lnTo>
                  <a:pt x="0" y="16523"/>
                </a:lnTo>
                <a:lnTo>
                  <a:pt x="16523" y="0"/>
                </a:lnTo>
                <a:lnTo>
                  <a:pt x="21576" y="0"/>
                </a:lnTo>
                <a:lnTo>
                  <a:pt x="38100" y="19049"/>
                </a:lnTo>
                <a:lnTo>
                  <a:pt x="38099" y="21576"/>
                </a:lnTo>
                <a:lnTo>
                  <a:pt x="21576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581149" y="666749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9"/>
                </a:moveTo>
                <a:lnTo>
                  <a:pt x="16523" y="38099"/>
                </a:lnTo>
                <a:lnTo>
                  <a:pt x="14093" y="37615"/>
                </a:lnTo>
                <a:lnTo>
                  <a:pt x="0" y="21575"/>
                </a:lnTo>
                <a:lnTo>
                  <a:pt x="0" y="16523"/>
                </a:lnTo>
                <a:lnTo>
                  <a:pt x="16523" y="0"/>
                </a:lnTo>
                <a:lnTo>
                  <a:pt x="21576" y="0"/>
                </a:lnTo>
                <a:lnTo>
                  <a:pt x="38100" y="19049"/>
                </a:lnTo>
                <a:lnTo>
                  <a:pt x="38099" y="21575"/>
                </a:lnTo>
                <a:lnTo>
                  <a:pt x="21576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581149" y="685799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9"/>
                </a:moveTo>
                <a:lnTo>
                  <a:pt x="16523" y="38099"/>
                </a:lnTo>
                <a:lnTo>
                  <a:pt x="14093" y="37615"/>
                </a:lnTo>
                <a:lnTo>
                  <a:pt x="0" y="21576"/>
                </a:lnTo>
                <a:lnTo>
                  <a:pt x="0" y="16523"/>
                </a:lnTo>
                <a:lnTo>
                  <a:pt x="16523" y="0"/>
                </a:lnTo>
                <a:lnTo>
                  <a:pt x="21576" y="0"/>
                </a:lnTo>
                <a:lnTo>
                  <a:pt x="38100" y="19049"/>
                </a:lnTo>
                <a:lnTo>
                  <a:pt x="38099" y="21576"/>
                </a:lnTo>
                <a:lnTo>
                  <a:pt x="21576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581149" y="704849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9"/>
                </a:moveTo>
                <a:lnTo>
                  <a:pt x="16523" y="38099"/>
                </a:lnTo>
                <a:lnTo>
                  <a:pt x="14093" y="37616"/>
                </a:lnTo>
                <a:lnTo>
                  <a:pt x="0" y="21576"/>
                </a:lnTo>
                <a:lnTo>
                  <a:pt x="0" y="16522"/>
                </a:lnTo>
                <a:lnTo>
                  <a:pt x="16523" y="0"/>
                </a:lnTo>
                <a:lnTo>
                  <a:pt x="21576" y="0"/>
                </a:lnTo>
                <a:lnTo>
                  <a:pt x="38100" y="19049"/>
                </a:lnTo>
                <a:lnTo>
                  <a:pt x="38099" y="21576"/>
                </a:lnTo>
                <a:lnTo>
                  <a:pt x="21576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581149" y="723899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9"/>
                </a:moveTo>
                <a:lnTo>
                  <a:pt x="16523" y="38099"/>
                </a:lnTo>
                <a:lnTo>
                  <a:pt x="14093" y="37615"/>
                </a:lnTo>
                <a:lnTo>
                  <a:pt x="0" y="21575"/>
                </a:lnTo>
                <a:lnTo>
                  <a:pt x="0" y="16523"/>
                </a:lnTo>
                <a:lnTo>
                  <a:pt x="16523" y="0"/>
                </a:lnTo>
                <a:lnTo>
                  <a:pt x="21576" y="0"/>
                </a:lnTo>
                <a:lnTo>
                  <a:pt x="38100" y="19049"/>
                </a:lnTo>
                <a:lnTo>
                  <a:pt x="38099" y="21575"/>
                </a:lnTo>
                <a:lnTo>
                  <a:pt x="21576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581149" y="742949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9"/>
                </a:moveTo>
                <a:lnTo>
                  <a:pt x="16523" y="38099"/>
                </a:lnTo>
                <a:lnTo>
                  <a:pt x="14093" y="37615"/>
                </a:lnTo>
                <a:lnTo>
                  <a:pt x="0" y="21576"/>
                </a:lnTo>
                <a:lnTo>
                  <a:pt x="0" y="16523"/>
                </a:lnTo>
                <a:lnTo>
                  <a:pt x="16523" y="0"/>
                </a:lnTo>
                <a:lnTo>
                  <a:pt x="21576" y="0"/>
                </a:lnTo>
                <a:lnTo>
                  <a:pt x="38100" y="19049"/>
                </a:lnTo>
                <a:lnTo>
                  <a:pt x="38099" y="21576"/>
                </a:lnTo>
                <a:lnTo>
                  <a:pt x="21576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581149" y="761999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9"/>
                </a:moveTo>
                <a:lnTo>
                  <a:pt x="16523" y="38099"/>
                </a:lnTo>
                <a:lnTo>
                  <a:pt x="14093" y="37615"/>
                </a:lnTo>
                <a:lnTo>
                  <a:pt x="0" y="21576"/>
                </a:lnTo>
                <a:lnTo>
                  <a:pt x="0" y="16523"/>
                </a:lnTo>
                <a:lnTo>
                  <a:pt x="16523" y="0"/>
                </a:lnTo>
                <a:lnTo>
                  <a:pt x="21576" y="0"/>
                </a:lnTo>
                <a:lnTo>
                  <a:pt x="38100" y="19049"/>
                </a:lnTo>
                <a:lnTo>
                  <a:pt x="38099" y="21576"/>
                </a:lnTo>
                <a:lnTo>
                  <a:pt x="21576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581149" y="781049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9"/>
                </a:moveTo>
                <a:lnTo>
                  <a:pt x="16523" y="38099"/>
                </a:lnTo>
                <a:lnTo>
                  <a:pt x="14093" y="37615"/>
                </a:lnTo>
                <a:lnTo>
                  <a:pt x="0" y="21576"/>
                </a:lnTo>
                <a:lnTo>
                  <a:pt x="0" y="16523"/>
                </a:lnTo>
                <a:lnTo>
                  <a:pt x="16523" y="0"/>
                </a:lnTo>
                <a:lnTo>
                  <a:pt x="21576" y="0"/>
                </a:lnTo>
                <a:lnTo>
                  <a:pt x="38100" y="19049"/>
                </a:lnTo>
                <a:lnTo>
                  <a:pt x="38099" y="21576"/>
                </a:lnTo>
                <a:lnTo>
                  <a:pt x="21576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440160" y="1118869"/>
            <a:ext cx="5434330" cy="6788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dirty="0" sz="1050">
                <a:latin typeface="Arial MT"/>
                <a:cs typeface="Arial MT"/>
              </a:rPr>
              <a:t>Spam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detection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one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major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applications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Machine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Learning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interwebs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 spc="-15">
                <a:latin typeface="Arial MT"/>
                <a:cs typeface="Arial MT"/>
              </a:rPr>
              <a:t>today. </a:t>
            </a:r>
            <a:r>
              <a:rPr dirty="0" sz="1050" spc="-28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Pretty much all of the major email service providers have spam detection systems built in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and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automatically classify such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mail as 'Junk Mail'.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 MT"/>
              <a:cs typeface="Arial MT"/>
            </a:endParaRPr>
          </a:p>
          <a:p>
            <a:pPr marL="12700" marR="69215">
              <a:lnSpc>
                <a:spcPct val="119000"/>
              </a:lnSpc>
            </a:pPr>
            <a:r>
              <a:rPr dirty="0" sz="1050">
                <a:latin typeface="Arial MT"/>
                <a:cs typeface="Arial MT"/>
              </a:rPr>
              <a:t>In this mission we will be using the Naive Bayes algorithm to create a model that can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classify </a:t>
            </a:r>
            <a:r>
              <a:rPr dirty="0" u="sng" sz="1050">
                <a:solidFill>
                  <a:srgbClr val="296EAA"/>
                </a:solidFill>
                <a:uFill>
                  <a:solidFill>
                    <a:srgbClr val="296EAA"/>
                  </a:solidFill>
                </a:uFill>
                <a:latin typeface="Arial MT"/>
                <a:cs typeface="Arial MT"/>
                <a:hlinkClick r:id="rId2"/>
              </a:rPr>
              <a:t>datase</a:t>
            </a:r>
            <a:r>
              <a:rPr dirty="0" u="sng" sz="1050">
                <a:solidFill>
                  <a:srgbClr val="296EAA"/>
                </a:solidFill>
                <a:uFill>
                  <a:solidFill>
                    <a:srgbClr val="296EAA"/>
                  </a:solidFill>
                </a:uFill>
                <a:latin typeface="Arial MT"/>
                <a:cs typeface="Arial MT"/>
              </a:rPr>
              <a:t>t </a:t>
            </a:r>
            <a:r>
              <a:rPr dirty="0" u="sng" sz="1050">
                <a:solidFill>
                  <a:srgbClr val="296EAA"/>
                </a:solidFill>
                <a:uFill>
                  <a:solidFill>
                    <a:srgbClr val="296EAA"/>
                  </a:solidFill>
                </a:uFill>
                <a:latin typeface="Arial MT"/>
                <a:cs typeface="Arial MT"/>
                <a:hlinkClick r:id="rId2"/>
              </a:rPr>
              <a:t>(https://archive.ics.uci.edu/ml/datasets/SMS+Spam+Collection)</a:t>
            </a:r>
            <a:r>
              <a:rPr dirty="0" sz="1050">
                <a:solidFill>
                  <a:srgbClr val="296EAA"/>
                </a:solidFill>
                <a:latin typeface="Arial MT"/>
                <a:cs typeface="Arial MT"/>
                <a:hlinkClick r:id="rId2"/>
              </a:rPr>
              <a:t> </a:t>
            </a:r>
            <a:r>
              <a:rPr dirty="0" sz="1050">
                <a:latin typeface="Arial MT"/>
                <a:cs typeface="Arial MT"/>
              </a:rPr>
              <a:t>SMS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messages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spam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or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not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spam,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based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training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give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to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model.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important </a:t>
            </a:r>
            <a:r>
              <a:rPr dirty="0" sz="1050" spc="-28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to have some level of intuition as to what a spammy text message might look like. Usually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they have words like 'free', 'win', 'winner', 'cash', 'prize' and the like in them as these texts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are designed to catch your eye and in some sense tempt you to open them. Also, spam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messages tend to have words written in all capitals and also tend to use a lot of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exclamation marks. </a:t>
            </a:r>
            <a:r>
              <a:rPr dirty="0" sz="1050" spc="-60">
                <a:latin typeface="Arial MT"/>
                <a:cs typeface="Arial MT"/>
              </a:rPr>
              <a:t>To </a:t>
            </a:r>
            <a:r>
              <a:rPr dirty="0" sz="1050">
                <a:latin typeface="Arial MT"/>
                <a:cs typeface="Arial MT"/>
              </a:rPr>
              <a:t>the recipient, it is usually pretty straightforward to identify a spam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text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and our objective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here is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to train a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model to do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that for us!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 MT"/>
              <a:cs typeface="Arial MT"/>
            </a:endParaRPr>
          </a:p>
          <a:p>
            <a:pPr marL="12700" marR="158750">
              <a:lnSpc>
                <a:spcPct val="119000"/>
              </a:lnSpc>
            </a:pPr>
            <a:r>
              <a:rPr dirty="0" sz="1050">
                <a:latin typeface="Arial MT"/>
                <a:cs typeface="Arial MT"/>
              </a:rPr>
              <a:t>Being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able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to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identify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spam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messages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binary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classification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problem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as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messages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are </a:t>
            </a:r>
            <a:r>
              <a:rPr dirty="0" sz="1050" spc="-28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classified as either 'Spam' or 'Not Spam' and nothing else. Also, this is a supervised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learning problem, as we will be feeding a labelled dataset into the model, that it can learn </a:t>
            </a:r>
            <a:r>
              <a:rPr dirty="0" sz="1050" spc="-28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from,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to make future predictions.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1950" b="1">
                <a:latin typeface="Arial"/>
                <a:cs typeface="Arial"/>
              </a:rPr>
              <a:t>Overview</a:t>
            </a:r>
            <a:endParaRPr sz="1950">
              <a:latin typeface="Arial"/>
              <a:cs typeface="Arial"/>
            </a:endParaRPr>
          </a:p>
          <a:p>
            <a:pPr marL="278765" marR="1877695" indent="-266700">
              <a:lnSpc>
                <a:spcPts val="2550"/>
              </a:lnSpc>
              <a:spcBef>
                <a:spcPts val="45"/>
              </a:spcBef>
            </a:pPr>
            <a:r>
              <a:rPr dirty="0" sz="1050">
                <a:latin typeface="Arial MT"/>
                <a:cs typeface="Arial MT"/>
              </a:rPr>
              <a:t>This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project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has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been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broken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down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in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to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following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steps: </a:t>
            </a:r>
            <a:r>
              <a:rPr dirty="0" sz="1050" spc="-28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Step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0: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Introduction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to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Naive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Bayes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Theorem</a:t>
            </a:r>
            <a:endParaRPr sz="1050">
              <a:latin typeface="Arial MT"/>
              <a:cs typeface="Arial MT"/>
            </a:endParaRPr>
          </a:p>
          <a:p>
            <a:pPr marL="278765">
              <a:lnSpc>
                <a:spcPts val="1200"/>
              </a:lnSpc>
            </a:pPr>
            <a:r>
              <a:rPr dirty="0" sz="1050">
                <a:latin typeface="Arial MT"/>
                <a:cs typeface="Arial MT"/>
              </a:rPr>
              <a:t>Step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1.1: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Understanding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our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dataset</a:t>
            </a:r>
            <a:endParaRPr sz="1050">
              <a:latin typeface="Arial MT"/>
              <a:cs typeface="Arial MT"/>
            </a:endParaRPr>
          </a:p>
          <a:p>
            <a:pPr marL="278765" marR="3392804">
              <a:lnSpc>
                <a:spcPct val="119000"/>
              </a:lnSpc>
            </a:pPr>
            <a:r>
              <a:rPr dirty="0" sz="1050">
                <a:latin typeface="Arial MT"/>
                <a:cs typeface="Arial MT"/>
              </a:rPr>
              <a:t>Step 1.2: Data Preprocessing </a:t>
            </a:r>
            <a:r>
              <a:rPr dirty="0" sz="1050" spc="-28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Step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2.1: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Bag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 spc="-5">
                <a:latin typeface="Arial MT"/>
                <a:cs typeface="Arial MT"/>
              </a:rPr>
              <a:t>Words(BoW)</a:t>
            </a:r>
            <a:endParaRPr sz="1050">
              <a:latin typeface="Arial MT"/>
              <a:cs typeface="Arial MT"/>
            </a:endParaRPr>
          </a:p>
          <a:p>
            <a:pPr marL="278765">
              <a:lnSpc>
                <a:spcPct val="100000"/>
              </a:lnSpc>
              <a:spcBef>
                <a:spcPts val="240"/>
              </a:spcBef>
            </a:pPr>
            <a:r>
              <a:rPr dirty="0" sz="1050">
                <a:latin typeface="Arial MT"/>
                <a:cs typeface="Arial MT"/>
              </a:rPr>
              <a:t>Step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2.2: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Implementing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BoW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from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scratch</a:t>
            </a:r>
            <a:endParaRPr sz="1050">
              <a:latin typeface="Arial MT"/>
              <a:cs typeface="Arial MT"/>
            </a:endParaRPr>
          </a:p>
          <a:p>
            <a:pPr marL="278765" marR="2117725">
              <a:lnSpc>
                <a:spcPct val="119000"/>
              </a:lnSpc>
            </a:pPr>
            <a:r>
              <a:rPr dirty="0" sz="1050">
                <a:latin typeface="Arial MT"/>
                <a:cs typeface="Arial MT"/>
              </a:rPr>
              <a:t>Step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2.3: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Implementing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Bag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 spc="-5">
                <a:latin typeface="Arial MT"/>
                <a:cs typeface="Arial MT"/>
              </a:rPr>
              <a:t>Words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in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scikit-learn </a:t>
            </a:r>
            <a:r>
              <a:rPr dirty="0" sz="1050" spc="-28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Step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3.1: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 spc="-5">
                <a:latin typeface="Arial MT"/>
                <a:cs typeface="Arial MT"/>
              </a:rPr>
              <a:t>Training</a:t>
            </a:r>
            <a:r>
              <a:rPr dirty="0" sz="1050">
                <a:latin typeface="Arial MT"/>
                <a:cs typeface="Arial MT"/>
              </a:rPr>
              <a:t> and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testing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sets</a:t>
            </a:r>
            <a:endParaRPr sz="1050">
              <a:latin typeface="Arial MT"/>
              <a:cs typeface="Arial MT"/>
            </a:endParaRPr>
          </a:p>
          <a:p>
            <a:pPr marL="278765" marR="1657985">
              <a:lnSpc>
                <a:spcPct val="119000"/>
              </a:lnSpc>
            </a:pPr>
            <a:r>
              <a:rPr dirty="0" sz="1050">
                <a:latin typeface="Arial MT"/>
                <a:cs typeface="Arial MT"/>
              </a:rPr>
              <a:t>Step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3.2:</a:t>
            </a:r>
            <a:r>
              <a:rPr dirty="0" sz="1050" spc="-6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Applying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Bag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 spc="-5">
                <a:latin typeface="Arial MT"/>
                <a:cs typeface="Arial MT"/>
              </a:rPr>
              <a:t>Words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processing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to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our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dataset. </a:t>
            </a:r>
            <a:r>
              <a:rPr dirty="0" sz="1050" spc="-28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Step 4.1: Bayes Theorem implementation from scratch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Step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4.2: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Naive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Bayes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implementation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from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scratch</a:t>
            </a:r>
            <a:endParaRPr sz="1050">
              <a:latin typeface="Arial MT"/>
              <a:cs typeface="Arial MT"/>
            </a:endParaRPr>
          </a:p>
          <a:p>
            <a:pPr marL="278765" marR="1967230">
              <a:lnSpc>
                <a:spcPct val="119000"/>
              </a:lnSpc>
              <a:spcBef>
                <a:spcPts val="5"/>
              </a:spcBef>
            </a:pPr>
            <a:r>
              <a:rPr dirty="0" sz="1050">
                <a:latin typeface="Arial MT"/>
                <a:cs typeface="Arial MT"/>
              </a:rPr>
              <a:t>Step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5: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Naive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Bayes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implementation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using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scikit-learn </a:t>
            </a:r>
            <a:r>
              <a:rPr dirty="0" sz="1050" spc="-28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Step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6: Evaluating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our model</a:t>
            </a:r>
            <a:endParaRPr sz="1050">
              <a:latin typeface="Arial MT"/>
              <a:cs typeface="Arial MT"/>
            </a:endParaRPr>
          </a:p>
          <a:p>
            <a:pPr marL="278765">
              <a:lnSpc>
                <a:spcPct val="100000"/>
              </a:lnSpc>
              <a:spcBef>
                <a:spcPts val="240"/>
              </a:spcBef>
            </a:pPr>
            <a:r>
              <a:rPr dirty="0" sz="1050">
                <a:latin typeface="Arial MT"/>
                <a:cs typeface="Arial MT"/>
              </a:rPr>
              <a:t>Step</a:t>
            </a:r>
            <a:r>
              <a:rPr dirty="0" sz="1050" spc="-3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7: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Conclusion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40160" y="8340725"/>
            <a:ext cx="5436870" cy="1804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b="1">
                <a:latin typeface="Arial"/>
                <a:cs typeface="Arial"/>
              </a:rPr>
              <a:t>Step</a:t>
            </a:r>
            <a:r>
              <a:rPr dirty="0" sz="1350" spc="-15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0:</a:t>
            </a:r>
            <a:r>
              <a:rPr dirty="0" sz="1350" spc="-10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Introduction</a:t>
            </a:r>
            <a:r>
              <a:rPr dirty="0" sz="1350" spc="-15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to</a:t>
            </a:r>
            <a:r>
              <a:rPr dirty="0" sz="1350" spc="-10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the</a:t>
            </a:r>
            <a:r>
              <a:rPr dirty="0" sz="1350" spc="-15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Naive</a:t>
            </a:r>
            <a:r>
              <a:rPr dirty="0" sz="1350" spc="-10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Bayes</a:t>
            </a:r>
            <a:r>
              <a:rPr dirty="0" sz="1350" spc="-15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Theorem</a:t>
            </a:r>
            <a:endParaRPr sz="1350">
              <a:latin typeface="Arial"/>
              <a:cs typeface="Arial"/>
            </a:endParaRPr>
          </a:p>
          <a:p>
            <a:pPr marL="12700" marR="353695">
              <a:lnSpc>
                <a:spcPct val="119000"/>
              </a:lnSpc>
              <a:spcBef>
                <a:spcPts val="840"/>
              </a:spcBef>
            </a:pPr>
            <a:r>
              <a:rPr dirty="0" sz="1050">
                <a:latin typeface="Arial MT"/>
                <a:cs typeface="Arial MT"/>
              </a:rPr>
              <a:t>Bayes theorem is one of the earliest probabilistic inference algorithms developed by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Reverend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Bayes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(which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he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used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to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try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and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infer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existence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God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no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less)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and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still </a:t>
            </a:r>
            <a:r>
              <a:rPr dirty="0" sz="1050" spc="-28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performs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extremely well for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certain use cases.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 MT"/>
              <a:cs typeface="Arial MT"/>
            </a:endParaRPr>
          </a:p>
          <a:p>
            <a:pPr marL="12700" marR="5080">
              <a:lnSpc>
                <a:spcPct val="119000"/>
              </a:lnSpc>
            </a:pPr>
            <a:r>
              <a:rPr dirty="0" sz="1050">
                <a:latin typeface="Arial MT"/>
                <a:cs typeface="Arial MT"/>
              </a:rPr>
              <a:t>It's best to understand this theorem using an example. Let's say you are a member of the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Secret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Service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and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you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have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been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deployed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to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protect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Democratic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presidential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nominee </a:t>
            </a:r>
            <a:r>
              <a:rPr dirty="0" sz="1050" spc="-28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during one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his/her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campaign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speeches.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Being a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public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event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that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is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open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to all,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your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job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not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easy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and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you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have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to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 constant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lookout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for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threats.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So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one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place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to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start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is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019800" y="361950"/>
            <a:ext cx="1181100" cy="9972675"/>
            <a:chOff x="6019800" y="361950"/>
            <a:chExt cx="1181100" cy="9972675"/>
          </a:xfrm>
        </p:grpSpPr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19800" y="9275064"/>
              <a:ext cx="944880" cy="94488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379451" y="361961"/>
              <a:ext cx="821690" cy="9972675"/>
            </a:xfrm>
            <a:custGeom>
              <a:avLst/>
              <a:gdLst/>
              <a:ahLst/>
              <a:cxnLst/>
              <a:rect l="l" t="t" r="r" b="b"/>
              <a:pathLst>
                <a:path w="821690" h="9972675">
                  <a:moveTo>
                    <a:pt x="821436" y="9163050"/>
                  </a:moveTo>
                  <a:lnTo>
                    <a:pt x="811911" y="9163050"/>
                  </a:lnTo>
                  <a:lnTo>
                    <a:pt x="811911" y="0"/>
                  </a:lnTo>
                  <a:lnTo>
                    <a:pt x="0" y="0"/>
                  </a:lnTo>
                  <a:lnTo>
                    <a:pt x="0" y="9163050"/>
                  </a:lnTo>
                  <a:lnTo>
                    <a:pt x="0" y="9972662"/>
                  </a:lnTo>
                  <a:lnTo>
                    <a:pt x="811911" y="9972662"/>
                  </a:lnTo>
                  <a:lnTo>
                    <a:pt x="821436" y="9972662"/>
                  </a:lnTo>
                  <a:lnTo>
                    <a:pt x="821436" y="9163050"/>
                  </a:lnTo>
                  <a:close/>
                </a:path>
              </a:pathLst>
            </a:custGeom>
            <a:solidFill>
              <a:srgbClr val="000000">
                <a:alpha val="1411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5"/>
              <a:t>localhost:8888/notebooks/Downloads/Bayesian_Inference.ipynb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993823" y="10384146"/>
            <a:ext cx="287020" cy="139065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z="800" spc="-5">
                <a:latin typeface="Arial MT"/>
                <a:cs typeface="Arial MT"/>
              </a:rPr>
              <a:t>1</a:t>
            </a:fld>
            <a:r>
              <a:rPr dirty="0" sz="800" spc="-5">
                <a:latin typeface="Arial MT"/>
                <a:cs typeface="Arial MT"/>
              </a:rPr>
              <a:t>/23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1056" y="161857"/>
            <a:ext cx="85471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 MT"/>
                <a:cs typeface="Arial MT"/>
              </a:rPr>
              <a:t>10/16/23,</a:t>
            </a:r>
            <a:r>
              <a:rPr dirty="0" sz="800" spc="-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2:45</a:t>
            </a:r>
            <a:r>
              <a:rPr dirty="0" sz="800" spc="-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85118" y="161857"/>
            <a:ext cx="180784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 MT"/>
                <a:cs typeface="Arial MT"/>
              </a:rPr>
              <a:t>Bayesian_Inference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-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Jupyter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Notebook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0160" y="318770"/>
            <a:ext cx="5347335" cy="152082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278765" marR="5080">
              <a:lnSpc>
                <a:spcPct val="120500"/>
              </a:lnSpc>
              <a:spcBef>
                <a:spcPts val="155"/>
              </a:spcBef>
            </a:pP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80">
                <a:latin typeface="Arial MT"/>
                <a:cs typeface="Arial MT"/>
              </a:rPr>
              <a:t> </a:t>
            </a:r>
            <a:r>
              <a:rPr dirty="0" sz="1050">
                <a:latin typeface="Consolas"/>
                <a:cs typeface="Consolas"/>
              </a:rPr>
              <a:t>stop_words</a:t>
            </a:r>
            <a:r>
              <a:rPr dirty="0" sz="1050" spc="85">
                <a:latin typeface="Consolas"/>
                <a:cs typeface="Consolas"/>
              </a:rPr>
              <a:t> </a:t>
            </a:r>
            <a:r>
              <a:rPr dirty="0" sz="1050" spc="-10">
                <a:latin typeface="Arial MT"/>
                <a:cs typeface="Arial MT"/>
              </a:rPr>
              <a:t>parameter,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if set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to</a:t>
            </a:r>
            <a:r>
              <a:rPr dirty="0" sz="1050" spc="80">
                <a:latin typeface="Arial MT"/>
                <a:cs typeface="Arial MT"/>
              </a:rPr>
              <a:t> </a:t>
            </a:r>
            <a:r>
              <a:rPr dirty="0" sz="1050">
                <a:latin typeface="Consolas"/>
                <a:cs typeface="Consolas"/>
              </a:rPr>
              <a:t>english</a:t>
            </a:r>
            <a:r>
              <a:rPr dirty="0" sz="1050" spc="85">
                <a:latin typeface="Consolas"/>
                <a:cs typeface="Consolas"/>
              </a:rPr>
              <a:t> </a:t>
            </a:r>
            <a:r>
              <a:rPr dirty="0" sz="1050">
                <a:latin typeface="Arial MT"/>
                <a:cs typeface="Arial MT"/>
              </a:rPr>
              <a:t>will remove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all words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from our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document set that match a list of English stop words which is defined in scikit-learn.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Considering the size of our dataset and the fact that we are dealing with SMS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messages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and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not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larger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text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sources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like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e-mail,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will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not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setting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this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parameter </a:t>
            </a:r>
            <a:r>
              <a:rPr dirty="0" sz="1050" spc="-28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value.</a:t>
            </a:r>
            <a:endParaRPr sz="1050">
              <a:latin typeface="Arial MT"/>
              <a:cs typeface="Arial MT"/>
            </a:endParaRPr>
          </a:p>
          <a:p>
            <a:pPr marL="12700" marR="116205">
              <a:lnSpc>
                <a:spcPct val="125000"/>
              </a:lnSpc>
              <a:spcBef>
                <a:spcPts val="975"/>
              </a:spcBef>
            </a:pPr>
            <a:r>
              <a:rPr dirty="0" sz="1050" spc="-35">
                <a:latin typeface="Arial MT"/>
                <a:cs typeface="Arial MT"/>
              </a:rPr>
              <a:t>You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can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take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look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all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parameter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values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your</a:t>
            </a:r>
            <a:r>
              <a:rPr dirty="0" sz="1050" spc="75">
                <a:latin typeface="Arial MT"/>
                <a:cs typeface="Arial MT"/>
              </a:rPr>
              <a:t> </a:t>
            </a:r>
            <a:r>
              <a:rPr dirty="0" sz="1050">
                <a:latin typeface="Consolas"/>
                <a:cs typeface="Consolas"/>
              </a:rPr>
              <a:t>count_vector</a:t>
            </a:r>
            <a:r>
              <a:rPr dirty="0" sz="1050" spc="75">
                <a:latin typeface="Consolas"/>
                <a:cs typeface="Consolas"/>
              </a:rPr>
              <a:t> </a:t>
            </a:r>
            <a:r>
              <a:rPr dirty="0" sz="1050">
                <a:latin typeface="Arial MT"/>
                <a:cs typeface="Arial MT"/>
              </a:rPr>
              <a:t>object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by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simply </a:t>
            </a:r>
            <a:r>
              <a:rPr dirty="0" sz="1050" spc="-28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printing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out the object as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follows: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6918" y="2139950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dirty="0" sz="1050" spc="-85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[14]: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04937" y="2109784"/>
            <a:ext cx="5534025" cy="942975"/>
          </a:xfrm>
          <a:custGeom>
            <a:avLst/>
            <a:gdLst/>
            <a:ahLst/>
            <a:cxnLst/>
            <a:rect l="l" t="t" r="r" b="b"/>
            <a:pathLst>
              <a:path w="5534025" h="942975">
                <a:moveTo>
                  <a:pt x="0" y="928687"/>
                </a:moveTo>
                <a:lnTo>
                  <a:pt x="0" y="14287"/>
                </a:lnTo>
                <a:lnTo>
                  <a:pt x="0" y="12390"/>
                </a:lnTo>
                <a:lnTo>
                  <a:pt x="362" y="10567"/>
                </a:lnTo>
                <a:lnTo>
                  <a:pt x="1087" y="8808"/>
                </a:lnTo>
                <a:lnTo>
                  <a:pt x="1812" y="7059"/>
                </a:lnTo>
                <a:lnTo>
                  <a:pt x="2844" y="5515"/>
                </a:lnTo>
                <a:lnTo>
                  <a:pt x="4184" y="4176"/>
                </a:lnTo>
                <a:lnTo>
                  <a:pt x="5524" y="2837"/>
                </a:lnTo>
                <a:lnTo>
                  <a:pt x="7069" y="1804"/>
                </a:lnTo>
                <a:lnTo>
                  <a:pt x="8819" y="1079"/>
                </a:lnTo>
                <a:lnTo>
                  <a:pt x="10570" y="362"/>
                </a:lnTo>
                <a:lnTo>
                  <a:pt x="12392" y="0"/>
                </a:lnTo>
                <a:lnTo>
                  <a:pt x="14287" y="0"/>
                </a:lnTo>
                <a:lnTo>
                  <a:pt x="5519737" y="0"/>
                </a:lnTo>
                <a:lnTo>
                  <a:pt x="5521631" y="0"/>
                </a:lnTo>
                <a:lnTo>
                  <a:pt x="5523453" y="362"/>
                </a:lnTo>
                <a:lnTo>
                  <a:pt x="5534024" y="14287"/>
                </a:lnTo>
                <a:lnTo>
                  <a:pt x="5534024" y="928687"/>
                </a:lnTo>
                <a:lnTo>
                  <a:pt x="5534024" y="930575"/>
                </a:lnTo>
                <a:lnTo>
                  <a:pt x="5533661" y="932389"/>
                </a:lnTo>
                <a:lnTo>
                  <a:pt x="5532936" y="934138"/>
                </a:lnTo>
                <a:lnTo>
                  <a:pt x="5532211" y="935895"/>
                </a:lnTo>
                <a:lnTo>
                  <a:pt x="5519737" y="942974"/>
                </a:lnTo>
                <a:lnTo>
                  <a:pt x="14287" y="942974"/>
                </a:lnTo>
                <a:lnTo>
                  <a:pt x="1087" y="934138"/>
                </a:lnTo>
                <a:lnTo>
                  <a:pt x="362" y="932389"/>
                </a:lnTo>
                <a:lnTo>
                  <a:pt x="0" y="930575"/>
                </a:lnTo>
                <a:lnTo>
                  <a:pt x="0" y="928687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1724024" y="4467221"/>
            <a:ext cx="4886325" cy="1409700"/>
            <a:chOff x="1724024" y="4467221"/>
            <a:chExt cx="4886325" cy="1409700"/>
          </a:xfrm>
        </p:grpSpPr>
        <p:sp>
          <p:nvSpPr>
            <p:cNvPr id="8" name="object 8"/>
            <p:cNvSpPr/>
            <p:nvPr/>
          </p:nvSpPr>
          <p:spPr>
            <a:xfrm>
              <a:off x="1724012" y="4467224"/>
              <a:ext cx="4886325" cy="1409700"/>
            </a:xfrm>
            <a:custGeom>
              <a:avLst/>
              <a:gdLst/>
              <a:ahLst/>
              <a:cxnLst/>
              <a:rect l="l" t="t" r="r" b="b"/>
              <a:pathLst>
                <a:path w="4886325" h="1409700">
                  <a:moveTo>
                    <a:pt x="4886325" y="0"/>
                  </a:moveTo>
                  <a:lnTo>
                    <a:pt x="4876800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4876800" y="9525"/>
                  </a:lnTo>
                  <a:lnTo>
                    <a:pt x="4876800" y="1400175"/>
                  </a:lnTo>
                  <a:lnTo>
                    <a:pt x="0" y="1400175"/>
                  </a:lnTo>
                  <a:lnTo>
                    <a:pt x="0" y="1409700"/>
                  </a:lnTo>
                  <a:lnTo>
                    <a:pt x="4876800" y="1409700"/>
                  </a:lnTo>
                  <a:lnTo>
                    <a:pt x="4886325" y="1409700"/>
                  </a:lnTo>
                  <a:lnTo>
                    <a:pt x="4886325" y="1400175"/>
                  </a:lnTo>
                  <a:lnTo>
                    <a:pt x="4886325" y="9525"/>
                  </a:lnTo>
                  <a:lnTo>
                    <a:pt x="4886325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724024" y="4467221"/>
              <a:ext cx="47625" cy="1409700"/>
            </a:xfrm>
            <a:custGeom>
              <a:avLst/>
              <a:gdLst/>
              <a:ahLst/>
              <a:cxnLst/>
              <a:rect l="l" t="t" r="r" b="b"/>
              <a:pathLst>
                <a:path w="47625" h="1409700">
                  <a:moveTo>
                    <a:pt x="0" y="1409699"/>
                  </a:moveTo>
                  <a:lnTo>
                    <a:pt x="0" y="0"/>
                  </a:lnTo>
                  <a:lnTo>
                    <a:pt x="47624" y="9524"/>
                  </a:lnTo>
                  <a:lnTo>
                    <a:pt x="47624" y="1400174"/>
                  </a:lnTo>
                  <a:lnTo>
                    <a:pt x="0" y="1409699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209787" y="4695824"/>
              <a:ext cx="3952875" cy="952500"/>
            </a:xfrm>
            <a:custGeom>
              <a:avLst/>
              <a:gdLst/>
              <a:ahLst/>
              <a:cxnLst/>
              <a:rect l="l" t="t" r="r" b="b"/>
              <a:pathLst>
                <a:path w="3952875" h="952500">
                  <a:moveTo>
                    <a:pt x="3952875" y="0"/>
                  </a:moveTo>
                  <a:lnTo>
                    <a:pt x="3943350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3943350" y="9525"/>
                  </a:lnTo>
                  <a:lnTo>
                    <a:pt x="3943350" y="942975"/>
                  </a:lnTo>
                  <a:lnTo>
                    <a:pt x="0" y="942975"/>
                  </a:lnTo>
                  <a:lnTo>
                    <a:pt x="0" y="952500"/>
                  </a:lnTo>
                  <a:lnTo>
                    <a:pt x="3943350" y="952500"/>
                  </a:lnTo>
                  <a:lnTo>
                    <a:pt x="3952875" y="952500"/>
                  </a:lnTo>
                  <a:lnTo>
                    <a:pt x="3952875" y="942975"/>
                  </a:lnTo>
                  <a:lnTo>
                    <a:pt x="3952875" y="9525"/>
                  </a:lnTo>
                  <a:lnTo>
                    <a:pt x="3952875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209799" y="4695821"/>
              <a:ext cx="47625" cy="952500"/>
            </a:xfrm>
            <a:custGeom>
              <a:avLst/>
              <a:gdLst/>
              <a:ahLst/>
              <a:cxnLst/>
              <a:rect l="l" t="t" r="r" b="b"/>
              <a:pathLst>
                <a:path w="47625" h="952500">
                  <a:moveTo>
                    <a:pt x="0" y="952499"/>
                  </a:moveTo>
                  <a:lnTo>
                    <a:pt x="0" y="0"/>
                  </a:lnTo>
                  <a:lnTo>
                    <a:pt x="47624" y="9524"/>
                  </a:lnTo>
                  <a:lnTo>
                    <a:pt x="47624" y="942974"/>
                  </a:lnTo>
                  <a:lnTo>
                    <a:pt x="0" y="952499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2257424" y="4757420"/>
            <a:ext cx="3895725" cy="78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6370" marR="214629">
              <a:lnSpc>
                <a:spcPct val="119000"/>
              </a:lnSpc>
              <a:spcBef>
                <a:spcPts val="100"/>
              </a:spcBef>
            </a:pPr>
            <a:r>
              <a:rPr dirty="0" sz="1050" b="1">
                <a:latin typeface="Arial"/>
                <a:cs typeface="Arial"/>
              </a:rPr>
              <a:t>Instructions: </a:t>
            </a:r>
            <a:r>
              <a:rPr dirty="0" sz="1050">
                <a:latin typeface="Arial MT"/>
                <a:cs typeface="Arial MT"/>
              </a:rPr>
              <a:t>Fit your document dataset to the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 spc="-5">
                <a:latin typeface="Arial MT"/>
                <a:cs typeface="Arial MT"/>
              </a:rPr>
              <a:t>CountVectorizer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object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you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have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created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using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fit(),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and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get </a:t>
            </a:r>
            <a:r>
              <a:rPr dirty="0" sz="1050" spc="-28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 list of words which have been categorized as features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using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get_feature_names() method.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6918" y="6235699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dirty="0" sz="1050" spc="-85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[15]: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04937" y="6196008"/>
            <a:ext cx="5534025" cy="942975"/>
          </a:xfrm>
          <a:custGeom>
            <a:avLst/>
            <a:gdLst/>
            <a:ahLst/>
            <a:cxnLst/>
            <a:rect l="l" t="t" r="r" b="b"/>
            <a:pathLst>
              <a:path w="5534025" h="942975">
                <a:moveTo>
                  <a:pt x="0" y="928687"/>
                </a:moveTo>
                <a:lnTo>
                  <a:pt x="0" y="14287"/>
                </a:lnTo>
                <a:lnTo>
                  <a:pt x="0" y="12380"/>
                </a:lnTo>
                <a:lnTo>
                  <a:pt x="362" y="10557"/>
                </a:lnTo>
                <a:lnTo>
                  <a:pt x="1087" y="8808"/>
                </a:lnTo>
                <a:lnTo>
                  <a:pt x="1812" y="7059"/>
                </a:lnTo>
                <a:lnTo>
                  <a:pt x="2844" y="5515"/>
                </a:lnTo>
                <a:lnTo>
                  <a:pt x="4184" y="4176"/>
                </a:lnTo>
                <a:lnTo>
                  <a:pt x="5524" y="2827"/>
                </a:lnTo>
                <a:lnTo>
                  <a:pt x="7069" y="1795"/>
                </a:lnTo>
                <a:lnTo>
                  <a:pt x="8819" y="1079"/>
                </a:lnTo>
                <a:lnTo>
                  <a:pt x="10570" y="362"/>
                </a:lnTo>
                <a:lnTo>
                  <a:pt x="12392" y="0"/>
                </a:lnTo>
                <a:lnTo>
                  <a:pt x="14287" y="0"/>
                </a:lnTo>
                <a:lnTo>
                  <a:pt x="5519737" y="0"/>
                </a:lnTo>
                <a:lnTo>
                  <a:pt x="5521631" y="0"/>
                </a:lnTo>
                <a:lnTo>
                  <a:pt x="5523453" y="362"/>
                </a:lnTo>
                <a:lnTo>
                  <a:pt x="5525204" y="1079"/>
                </a:lnTo>
                <a:lnTo>
                  <a:pt x="5526954" y="1795"/>
                </a:lnTo>
                <a:lnTo>
                  <a:pt x="5528499" y="2827"/>
                </a:lnTo>
                <a:lnTo>
                  <a:pt x="5529839" y="4176"/>
                </a:lnTo>
                <a:lnTo>
                  <a:pt x="5531178" y="5515"/>
                </a:lnTo>
                <a:lnTo>
                  <a:pt x="5532211" y="7059"/>
                </a:lnTo>
                <a:lnTo>
                  <a:pt x="5532936" y="8808"/>
                </a:lnTo>
                <a:lnTo>
                  <a:pt x="5533661" y="10557"/>
                </a:lnTo>
                <a:lnTo>
                  <a:pt x="5534024" y="12380"/>
                </a:lnTo>
                <a:lnTo>
                  <a:pt x="5534024" y="14287"/>
                </a:lnTo>
                <a:lnTo>
                  <a:pt x="5534024" y="928687"/>
                </a:lnTo>
                <a:lnTo>
                  <a:pt x="5525204" y="941868"/>
                </a:lnTo>
                <a:lnTo>
                  <a:pt x="5523453" y="942602"/>
                </a:lnTo>
                <a:lnTo>
                  <a:pt x="5521631" y="942965"/>
                </a:lnTo>
                <a:lnTo>
                  <a:pt x="5519737" y="942974"/>
                </a:lnTo>
                <a:lnTo>
                  <a:pt x="14287" y="942974"/>
                </a:lnTo>
                <a:lnTo>
                  <a:pt x="12392" y="942965"/>
                </a:lnTo>
                <a:lnTo>
                  <a:pt x="10570" y="942602"/>
                </a:lnTo>
                <a:lnTo>
                  <a:pt x="8819" y="941868"/>
                </a:lnTo>
                <a:lnTo>
                  <a:pt x="7069" y="941151"/>
                </a:lnTo>
                <a:lnTo>
                  <a:pt x="0" y="930575"/>
                </a:lnTo>
                <a:lnTo>
                  <a:pt x="0" y="928687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440160" y="9357994"/>
            <a:ext cx="5293995" cy="425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70">
                <a:latin typeface="Arial MT"/>
                <a:cs typeface="Arial MT"/>
              </a:rPr>
              <a:t> </a:t>
            </a:r>
            <a:r>
              <a:rPr dirty="0" sz="1050">
                <a:latin typeface="Consolas"/>
                <a:cs typeface="Consolas"/>
              </a:rPr>
              <a:t>get_feature_names()</a:t>
            </a:r>
            <a:r>
              <a:rPr dirty="0" sz="1050" spc="65">
                <a:latin typeface="Consolas"/>
                <a:cs typeface="Consolas"/>
              </a:rPr>
              <a:t> </a:t>
            </a:r>
            <a:r>
              <a:rPr dirty="0" sz="1050">
                <a:latin typeface="Arial MT"/>
                <a:cs typeface="Arial MT"/>
              </a:rPr>
              <a:t>method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returns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our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feature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names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for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this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dataset,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which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is </a:t>
            </a:r>
            <a:r>
              <a:rPr dirty="0" sz="1050" spc="-28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set of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words that make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up our vocabulary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for 'documents'.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7067" y="7178675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D84215"/>
                </a:solidFill>
                <a:latin typeface="Consolas"/>
                <a:cs typeface="Consolas"/>
              </a:rPr>
              <a:t>Out[15]: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40160" y="7188200"/>
            <a:ext cx="905510" cy="196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Consolas"/>
                <a:cs typeface="Consolas"/>
              </a:rPr>
              <a:t>['are',</a:t>
            </a:r>
            <a:endParaRPr sz="105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'call',</a:t>
            </a:r>
            <a:endParaRPr sz="105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'from',</a:t>
            </a:r>
            <a:endParaRPr sz="105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'hello',</a:t>
            </a:r>
            <a:endParaRPr sz="105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'home',</a:t>
            </a:r>
            <a:endParaRPr sz="105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'how',</a:t>
            </a:r>
            <a:endParaRPr sz="105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'me',</a:t>
            </a:r>
            <a:endParaRPr sz="105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'money',</a:t>
            </a:r>
            <a:endParaRPr sz="105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'now',</a:t>
            </a:r>
            <a:endParaRPr sz="1050">
              <a:latin typeface="Consolas"/>
              <a:cs typeface="Consolas"/>
            </a:endParaRPr>
          </a:p>
          <a:p>
            <a:pPr marL="85725" marR="5080">
              <a:lnSpc>
                <a:spcPct val="101200"/>
              </a:lnSpc>
            </a:pPr>
            <a:r>
              <a:rPr dirty="0" sz="1050">
                <a:latin typeface="Consolas"/>
                <a:cs typeface="Consolas"/>
              </a:rPr>
              <a:t>'tomorrow',  </a:t>
            </a:r>
            <a:r>
              <a:rPr dirty="0" sz="1050">
                <a:latin typeface="Consolas"/>
                <a:cs typeface="Consolas"/>
              </a:rPr>
              <a:t>'win',</a:t>
            </a:r>
            <a:endParaRPr sz="105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'you']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34504" y="2139950"/>
            <a:ext cx="1052195" cy="347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'''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Practice</a:t>
            </a:r>
            <a:r>
              <a:rPr dirty="0" sz="1050" spc="-8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node: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34504" y="2463800"/>
            <a:ext cx="5524500" cy="163322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Print</a:t>
            </a:r>
            <a:r>
              <a:rPr dirty="0" sz="1050" spc="-1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the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'count_vector'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object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which</a:t>
            </a:r>
            <a:r>
              <a:rPr dirty="0" sz="1050" spc="-1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is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an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instance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of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'CountVectorizer()' </a:t>
            </a:r>
            <a:r>
              <a:rPr dirty="0" sz="1050" spc="-57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'''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008000"/>
                </a:solidFill>
                <a:latin typeface="Consolas"/>
                <a:cs typeface="Consolas"/>
              </a:rPr>
              <a:t>print</a:t>
            </a:r>
            <a:r>
              <a:rPr dirty="0" sz="1050">
                <a:latin typeface="Consolas"/>
                <a:cs typeface="Consolas"/>
              </a:rPr>
              <a:t>(count_vector)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</a:pPr>
            <a:r>
              <a:rPr dirty="0" sz="1050">
                <a:latin typeface="Consolas"/>
                <a:cs typeface="Consolas"/>
              </a:rPr>
              <a:t>CountVectorizer(analyzer='word',</a:t>
            </a:r>
            <a:r>
              <a:rPr dirty="0" sz="1050" spc="-4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binary=False,</a:t>
            </a:r>
            <a:r>
              <a:rPr dirty="0" sz="1050" spc="-4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decode_error='strict',</a:t>
            </a:r>
            <a:endParaRPr sz="1050">
              <a:latin typeface="Consolas"/>
              <a:cs typeface="Consolas"/>
            </a:endParaRPr>
          </a:p>
          <a:p>
            <a:pPr marL="604520" marR="292100">
              <a:lnSpc>
                <a:spcPct val="101200"/>
              </a:lnSpc>
            </a:pPr>
            <a:r>
              <a:rPr dirty="0" sz="1050">
                <a:latin typeface="Consolas"/>
                <a:cs typeface="Consolas"/>
              </a:rPr>
              <a:t>dtype=&lt;class</a:t>
            </a:r>
            <a:r>
              <a:rPr dirty="0" sz="1050" spc="-3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'numpy.int64'&gt;,</a:t>
            </a:r>
            <a:r>
              <a:rPr dirty="0" sz="1050" spc="-3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encoding='utf-8',</a:t>
            </a:r>
            <a:r>
              <a:rPr dirty="0" sz="1050" spc="-3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input='content', </a:t>
            </a:r>
            <a:r>
              <a:rPr dirty="0" sz="1050" spc="-56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lowercase=True,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max_df=1.0,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max_features=None,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min_df=1,</a:t>
            </a:r>
            <a:endParaRPr sz="1050">
              <a:latin typeface="Consolas"/>
              <a:cs typeface="Consolas"/>
            </a:endParaRPr>
          </a:p>
          <a:p>
            <a:pPr marL="604520" marR="878840">
              <a:lnSpc>
                <a:spcPct val="101200"/>
              </a:lnSpc>
            </a:pPr>
            <a:r>
              <a:rPr dirty="0" sz="1050">
                <a:latin typeface="Consolas"/>
                <a:cs typeface="Consolas"/>
              </a:rPr>
              <a:t>ngram_range=(1,</a:t>
            </a:r>
            <a:r>
              <a:rPr dirty="0" sz="1050" spc="-3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1),</a:t>
            </a:r>
            <a:r>
              <a:rPr dirty="0" sz="1050" spc="-3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preprocessor=None,</a:t>
            </a:r>
            <a:r>
              <a:rPr dirty="0" sz="1050" spc="-3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stop_words=None, </a:t>
            </a:r>
            <a:r>
              <a:rPr dirty="0" sz="1050" spc="-56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strip_accents=None, token_pattern='(?u)\\b\\w\\w+\\b', </a:t>
            </a:r>
            <a:r>
              <a:rPr dirty="0" sz="1050" spc="-56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tokenizer=None,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vocabulary=None)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34504" y="6235699"/>
            <a:ext cx="2371725" cy="8331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'''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Solution: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'''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count_vector.fit(documents)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count_vector.get_feature_names()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019800" y="361950"/>
            <a:ext cx="1181100" cy="9972675"/>
            <a:chOff x="6019800" y="361950"/>
            <a:chExt cx="1181100" cy="9972675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19800" y="9275064"/>
              <a:ext cx="944880" cy="94488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379451" y="361961"/>
              <a:ext cx="821690" cy="9972675"/>
            </a:xfrm>
            <a:custGeom>
              <a:avLst/>
              <a:gdLst/>
              <a:ahLst/>
              <a:cxnLst/>
              <a:rect l="l" t="t" r="r" b="b"/>
              <a:pathLst>
                <a:path w="821690" h="9972675">
                  <a:moveTo>
                    <a:pt x="821436" y="0"/>
                  </a:moveTo>
                  <a:lnTo>
                    <a:pt x="811911" y="0"/>
                  </a:lnTo>
                  <a:lnTo>
                    <a:pt x="0" y="0"/>
                  </a:lnTo>
                  <a:lnTo>
                    <a:pt x="0" y="811530"/>
                  </a:lnTo>
                  <a:lnTo>
                    <a:pt x="0" y="9163050"/>
                  </a:lnTo>
                  <a:lnTo>
                    <a:pt x="0" y="9972662"/>
                  </a:lnTo>
                  <a:lnTo>
                    <a:pt x="811911" y="9972662"/>
                  </a:lnTo>
                  <a:lnTo>
                    <a:pt x="821436" y="9972662"/>
                  </a:lnTo>
                  <a:lnTo>
                    <a:pt x="821436" y="9163050"/>
                  </a:lnTo>
                  <a:lnTo>
                    <a:pt x="811911" y="9163050"/>
                  </a:lnTo>
                  <a:lnTo>
                    <a:pt x="811911" y="811530"/>
                  </a:lnTo>
                  <a:lnTo>
                    <a:pt x="821436" y="811530"/>
                  </a:lnTo>
                  <a:lnTo>
                    <a:pt x="821436" y="0"/>
                  </a:lnTo>
                  <a:close/>
                </a:path>
              </a:pathLst>
            </a:custGeom>
            <a:solidFill>
              <a:srgbClr val="000000">
                <a:alpha val="1411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5"/>
              <a:t>localhost:8888/notebooks/Downloads/Bayesian_Inference.ipynb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5"/>
              <a:t>10</a:t>
            </a:fld>
            <a:r>
              <a:rPr dirty="0" spc="-5"/>
              <a:t>/23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1056" y="161857"/>
            <a:ext cx="85471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 MT"/>
                <a:cs typeface="Arial MT"/>
              </a:rPr>
              <a:t>10/16/23,</a:t>
            </a:r>
            <a:r>
              <a:rPr dirty="0" sz="800" spc="-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2:45</a:t>
            </a:r>
            <a:r>
              <a:rPr dirty="0" sz="800" spc="-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85118" y="161857"/>
            <a:ext cx="180784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 MT"/>
                <a:cs typeface="Arial MT"/>
              </a:rPr>
              <a:t>Bayesian_Inference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-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Jupyter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Notebook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24024" y="619121"/>
            <a:ext cx="4886325" cy="2362200"/>
            <a:chOff x="1724024" y="619121"/>
            <a:chExt cx="4886325" cy="2362200"/>
          </a:xfrm>
        </p:grpSpPr>
        <p:sp>
          <p:nvSpPr>
            <p:cNvPr id="5" name="object 5"/>
            <p:cNvSpPr/>
            <p:nvPr/>
          </p:nvSpPr>
          <p:spPr>
            <a:xfrm>
              <a:off x="1724012" y="619124"/>
              <a:ext cx="4886325" cy="2362200"/>
            </a:xfrm>
            <a:custGeom>
              <a:avLst/>
              <a:gdLst/>
              <a:ahLst/>
              <a:cxnLst/>
              <a:rect l="l" t="t" r="r" b="b"/>
              <a:pathLst>
                <a:path w="4886325" h="2362200">
                  <a:moveTo>
                    <a:pt x="4886325" y="0"/>
                  </a:moveTo>
                  <a:lnTo>
                    <a:pt x="4876800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4876800" y="9525"/>
                  </a:lnTo>
                  <a:lnTo>
                    <a:pt x="4876800" y="2352675"/>
                  </a:lnTo>
                  <a:lnTo>
                    <a:pt x="0" y="2352675"/>
                  </a:lnTo>
                  <a:lnTo>
                    <a:pt x="0" y="2362200"/>
                  </a:lnTo>
                  <a:lnTo>
                    <a:pt x="4876800" y="2362200"/>
                  </a:lnTo>
                  <a:lnTo>
                    <a:pt x="4886325" y="2362200"/>
                  </a:lnTo>
                  <a:lnTo>
                    <a:pt x="4886325" y="2352675"/>
                  </a:lnTo>
                  <a:lnTo>
                    <a:pt x="4886325" y="9525"/>
                  </a:lnTo>
                  <a:lnTo>
                    <a:pt x="4886325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724024" y="619121"/>
              <a:ext cx="47625" cy="2362200"/>
            </a:xfrm>
            <a:custGeom>
              <a:avLst/>
              <a:gdLst/>
              <a:ahLst/>
              <a:cxnLst/>
              <a:rect l="l" t="t" r="r" b="b"/>
              <a:pathLst>
                <a:path w="47625" h="2362200">
                  <a:moveTo>
                    <a:pt x="0" y="2362199"/>
                  </a:moveTo>
                  <a:lnTo>
                    <a:pt x="0" y="0"/>
                  </a:lnTo>
                  <a:lnTo>
                    <a:pt x="47624" y="9524"/>
                  </a:lnTo>
                  <a:lnTo>
                    <a:pt x="47624" y="2352674"/>
                  </a:lnTo>
                  <a:lnTo>
                    <a:pt x="0" y="2362199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209787" y="847724"/>
              <a:ext cx="3952875" cy="1905000"/>
            </a:xfrm>
            <a:custGeom>
              <a:avLst/>
              <a:gdLst/>
              <a:ahLst/>
              <a:cxnLst/>
              <a:rect l="l" t="t" r="r" b="b"/>
              <a:pathLst>
                <a:path w="3952875" h="1905000">
                  <a:moveTo>
                    <a:pt x="3952875" y="0"/>
                  </a:moveTo>
                  <a:lnTo>
                    <a:pt x="3943350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3943350" y="9525"/>
                  </a:lnTo>
                  <a:lnTo>
                    <a:pt x="3943350" y="1895475"/>
                  </a:lnTo>
                  <a:lnTo>
                    <a:pt x="0" y="1895475"/>
                  </a:lnTo>
                  <a:lnTo>
                    <a:pt x="0" y="1905000"/>
                  </a:lnTo>
                  <a:lnTo>
                    <a:pt x="3943350" y="1905000"/>
                  </a:lnTo>
                  <a:lnTo>
                    <a:pt x="3952875" y="1905000"/>
                  </a:lnTo>
                  <a:lnTo>
                    <a:pt x="3952875" y="1895475"/>
                  </a:lnTo>
                  <a:lnTo>
                    <a:pt x="3952875" y="9525"/>
                  </a:lnTo>
                  <a:lnTo>
                    <a:pt x="3952875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209799" y="847721"/>
              <a:ext cx="47625" cy="1905000"/>
            </a:xfrm>
            <a:custGeom>
              <a:avLst/>
              <a:gdLst/>
              <a:ahLst/>
              <a:cxnLst/>
              <a:rect l="l" t="t" r="r" b="b"/>
              <a:pathLst>
                <a:path w="47625" h="1905000">
                  <a:moveTo>
                    <a:pt x="0" y="1904999"/>
                  </a:moveTo>
                  <a:lnTo>
                    <a:pt x="0" y="0"/>
                  </a:lnTo>
                  <a:lnTo>
                    <a:pt x="47624" y="9524"/>
                  </a:lnTo>
                  <a:lnTo>
                    <a:pt x="47624" y="1895474"/>
                  </a:lnTo>
                  <a:lnTo>
                    <a:pt x="0" y="1904999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2257424" y="909319"/>
            <a:ext cx="3895725" cy="1739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6370" marR="217170">
              <a:lnSpc>
                <a:spcPct val="119000"/>
              </a:lnSpc>
              <a:spcBef>
                <a:spcPts val="100"/>
              </a:spcBef>
            </a:pPr>
            <a:r>
              <a:rPr dirty="0" sz="1050">
                <a:latin typeface="Arial MT"/>
                <a:cs typeface="Arial MT"/>
              </a:rPr>
              <a:t>** Instructions:** Create a matrix with the rows being each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4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documents,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and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columns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being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each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word.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 </a:t>
            </a:r>
            <a:r>
              <a:rPr dirty="0" sz="1050" spc="-28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corresponding </a:t>
            </a:r>
            <a:r>
              <a:rPr dirty="0" sz="1050" spc="-15">
                <a:latin typeface="Arial MT"/>
                <a:cs typeface="Arial MT"/>
              </a:rPr>
              <a:t>(row, </a:t>
            </a:r>
            <a:r>
              <a:rPr dirty="0" sz="1050">
                <a:latin typeface="Arial MT"/>
                <a:cs typeface="Arial MT"/>
              </a:rPr>
              <a:t>column) value is the frequency of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occurrence of that word(in the column) in a particular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document(in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row).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 spc="-35">
                <a:latin typeface="Arial MT"/>
                <a:cs typeface="Arial MT"/>
              </a:rPr>
              <a:t>You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can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do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this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using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transform() </a:t>
            </a:r>
            <a:r>
              <a:rPr dirty="0" sz="1050" spc="-27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method and passing in the document data set as the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argument. The transform() method returns a matrix of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numpy integers, you can convert this to an array using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toarray().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Call the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array 'doc_array'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6918" y="3340100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dirty="0" sz="1050" spc="-85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[16]: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04937" y="3300408"/>
            <a:ext cx="5534025" cy="942975"/>
          </a:xfrm>
          <a:custGeom>
            <a:avLst/>
            <a:gdLst/>
            <a:ahLst/>
            <a:cxnLst/>
            <a:rect l="l" t="t" r="r" b="b"/>
            <a:pathLst>
              <a:path w="5534025" h="942975">
                <a:moveTo>
                  <a:pt x="0" y="928687"/>
                </a:moveTo>
                <a:lnTo>
                  <a:pt x="0" y="14287"/>
                </a:lnTo>
                <a:lnTo>
                  <a:pt x="0" y="12390"/>
                </a:lnTo>
                <a:lnTo>
                  <a:pt x="362" y="10567"/>
                </a:lnTo>
                <a:lnTo>
                  <a:pt x="1087" y="8808"/>
                </a:lnTo>
                <a:lnTo>
                  <a:pt x="1812" y="7050"/>
                </a:lnTo>
                <a:lnTo>
                  <a:pt x="2844" y="5506"/>
                </a:lnTo>
                <a:lnTo>
                  <a:pt x="4184" y="4176"/>
                </a:lnTo>
                <a:lnTo>
                  <a:pt x="5524" y="2837"/>
                </a:lnTo>
                <a:lnTo>
                  <a:pt x="7069" y="1804"/>
                </a:lnTo>
                <a:lnTo>
                  <a:pt x="8819" y="1079"/>
                </a:lnTo>
                <a:lnTo>
                  <a:pt x="10570" y="362"/>
                </a:lnTo>
                <a:lnTo>
                  <a:pt x="12392" y="0"/>
                </a:lnTo>
                <a:lnTo>
                  <a:pt x="14287" y="0"/>
                </a:lnTo>
                <a:lnTo>
                  <a:pt x="5519737" y="0"/>
                </a:lnTo>
                <a:lnTo>
                  <a:pt x="5521631" y="0"/>
                </a:lnTo>
                <a:lnTo>
                  <a:pt x="5523453" y="362"/>
                </a:lnTo>
                <a:lnTo>
                  <a:pt x="5525204" y="1079"/>
                </a:lnTo>
                <a:lnTo>
                  <a:pt x="5526954" y="1804"/>
                </a:lnTo>
                <a:lnTo>
                  <a:pt x="5528499" y="2837"/>
                </a:lnTo>
                <a:lnTo>
                  <a:pt x="5529839" y="4176"/>
                </a:lnTo>
                <a:lnTo>
                  <a:pt x="5531178" y="5506"/>
                </a:lnTo>
                <a:lnTo>
                  <a:pt x="5532211" y="7050"/>
                </a:lnTo>
                <a:lnTo>
                  <a:pt x="5532936" y="8808"/>
                </a:lnTo>
                <a:lnTo>
                  <a:pt x="5533661" y="10567"/>
                </a:lnTo>
                <a:lnTo>
                  <a:pt x="5534024" y="12390"/>
                </a:lnTo>
                <a:lnTo>
                  <a:pt x="5534024" y="14287"/>
                </a:lnTo>
                <a:lnTo>
                  <a:pt x="5534024" y="928687"/>
                </a:lnTo>
                <a:lnTo>
                  <a:pt x="5519737" y="942974"/>
                </a:lnTo>
                <a:lnTo>
                  <a:pt x="14287" y="942974"/>
                </a:lnTo>
                <a:lnTo>
                  <a:pt x="0" y="930575"/>
                </a:lnTo>
                <a:lnTo>
                  <a:pt x="0" y="928687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440160" y="5166995"/>
            <a:ext cx="5429250" cy="596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dirty="0" sz="1050">
                <a:latin typeface="Arial MT"/>
                <a:cs typeface="Arial MT"/>
              </a:rPr>
              <a:t>Now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have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clean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representation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documents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in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terms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frequency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distribution </a:t>
            </a:r>
            <a:r>
              <a:rPr dirty="0" sz="1050" spc="-28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 the words in them. </a:t>
            </a:r>
            <a:r>
              <a:rPr dirty="0" sz="1050" spc="-60">
                <a:latin typeface="Arial MT"/>
                <a:cs typeface="Arial MT"/>
              </a:rPr>
              <a:t>To </a:t>
            </a:r>
            <a:r>
              <a:rPr dirty="0" sz="1050">
                <a:latin typeface="Arial MT"/>
                <a:cs typeface="Arial MT"/>
              </a:rPr>
              <a:t>make it easier to understand our next step is to convert this array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into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 dataframe and name the columns </a:t>
            </a:r>
            <a:r>
              <a:rPr dirty="0" sz="1050" spc="-10">
                <a:latin typeface="Arial MT"/>
                <a:cs typeface="Arial MT"/>
              </a:rPr>
              <a:t>appropriately.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724024" y="6153145"/>
            <a:ext cx="4886325" cy="1409700"/>
            <a:chOff x="1724024" y="6153145"/>
            <a:chExt cx="4886325" cy="1409700"/>
          </a:xfrm>
        </p:grpSpPr>
        <p:sp>
          <p:nvSpPr>
            <p:cNvPr id="14" name="object 14"/>
            <p:cNvSpPr/>
            <p:nvPr/>
          </p:nvSpPr>
          <p:spPr>
            <a:xfrm>
              <a:off x="1724012" y="6153149"/>
              <a:ext cx="4886325" cy="1409700"/>
            </a:xfrm>
            <a:custGeom>
              <a:avLst/>
              <a:gdLst/>
              <a:ahLst/>
              <a:cxnLst/>
              <a:rect l="l" t="t" r="r" b="b"/>
              <a:pathLst>
                <a:path w="4886325" h="1409700">
                  <a:moveTo>
                    <a:pt x="4886325" y="0"/>
                  </a:moveTo>
                  <a:lnTo>
                    <a:pt x="4876800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4876800" y="9525"/>
                  </a:lnTo>
                  <a:lnTo>
                    <a:pt x="4876800" y="1400175"/>
                  </a:lnTo>
                  <a:lnTo>
                    <a:pt x="0" y="1400175"/>
                  </a:lnTo>
                  <a:lnTo>
                    <a:pt x="0" y="1409700"/>
                  </a:lnTo>
                  <a:lnTo>
                    <a:pt x="4876800" y="1409700"/>
                  </a:lnTo>
                  <a:lnTo>
                    <a:pt x="4886325" y="1409700"/>
                  </a:lnTo>
                  <a:lnTo>
                    <a:pt x="4886325" y="1400175"/>
                  </a:lnTo>
                  <a:lnTo>
                    <a:pt x="4886325" y="9525"/>
                  </a:lnTo>
                  <a:lnTo>
                    <a:pt x="4886325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724024" y="6153145"/>
              <a:ext cx="47625" cy="1409700"/>
            </a:xfrm>
            <a:custGeom>
              <a:avLst/>
              <a:gdLst/>
              <a:ahLst/>
              <a:cxnLst/>
              <a:rect l="l" t="t" r="r" b="b"/>
              <a:pathLst>
                <a:path w="47625" h="1409700">
                  <a:moveTo>
                    <a:pt x="0" y="1409699"/>
                  </a:moveTo>
                  <a:lnTo>
                    <a:pt x="0" y="0"/>
                  </a:lnTo>
                  <a:lnTo>
                    <a:pt x="47624" y="9524"/>
                  </a:lnTo>
                  <a:lnTo>
                    <a:pt x="47624" y="1400174"/>
                  </a:lnTo>
                  <a:lnTo>
                    <a:pt x="0" y="1409699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209787" y="6381749"/>
              <a:ext cx="3952875" cy="952500"/>
            </a:xfrm>
            <a:custGeom>
              <a:avLst/>
              <a:gdLst/>
              <a:ahLst/>
              <a:cxnLst/>
              <a:rect l="l" t="t" r="r" b="b"/>
              <a:pathLst>
                <a:path w="3952875" h="952500">
                  <a:moveTo>
                    <a:pt x="3952875" y="0"/>
                  </a:moveTo>
                  <a:lnTo>
                    <a:pt x="3943350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3943350" y="9525"/>
                  </a:lnTo>
                  <a:lnTo>
                    <a:pt x="3943350" y="942975"/>
                  </a:lnTo>
                  <a:lnTo>
                    <a:pt x="0" y="942975"/>
                  </a:lnTo>
                  <a:lnTo>
                    <a:pt x="0" y="952500"/>
                  </a:lnTo>
                  <a:lnTo>
                    <a:pt x="3943350" y="952500"/>
                  </a:lnTo>
                  <a:lnTo>
                    <a:pt x="3952875" y="952500"/>
                  </a:lnTo>
                  <a:lnTo>
                    <a:pt x="3952875" y="942975"/>
                  </a:lnTo>
                  <a:lnTo>
                    <a:pt x="3952875" y="9525"/>
                  </a:lnTo>
                  <a:lnTo>
                    <a:pt x="3952875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209799" y="6381745"/>
              <a:ext cx="47625" cy="952500"/>
            </a:xfrm>
            <a:custGeom>
              <a:avLst/>
              <a:gdLst/>
              <a:ahLst/>
              <a:cxnLst/>
              <a:rect l="l" t="t" r="r" b="b"/>
              <a:pathLst>
                <a:path w="47625" h="952500">
                  <a:moveTo>
                    <a:pt x="0" y="952499"/>
                  </a:moveTo>
                  <a:lnTo>
                    <a:pt x="0" y="0"/>
                  </a:lnTo>
                  <a:lnTo>
                    <a:pt x="47624" y="9524"/>
                  </a:lnTo>
                  <a:lnTo>
                    <a:pt x="47624" y="942974"/>
                  </a:lnTo>
                  <a:lnTo>
                    <a:pt x="0" y="952499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2257424" y="6443344"/>
            <a:ext cx="3895725" cy="78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6370" marR="171450">
              <a:lnSpc>
                <a:spcPct val="119000"/>
              </a:lnSpc>
              <a:spcBef>
                <a:spcPts val="100"/>
              </a:spcBef>
            </a:pPr>
            <a:r>
              <a:rPr dirty="0" sz="1050" b="1">
                <a:latin typeface="Arial"/>
                <a:cs typeface="Arial"/>
              </a:rPr>
              <a:t>Instructions: </a:t>
            </a:r>
            <a:r>
              <a:rPr dirty="0" sz="1050">
                <a:latin typeface="Arial MT"/>
                <a:cs typeface="Arial MT"/>
              </a:rPr>
              <a:t>Convert the array we obtained, loaded into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'doc_array', into a dataframe and set the column names to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 word names(which you computed earlier using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get_feature_names().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Call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dataframe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'frequency_matrix'.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6918" y="7921625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dirty="0" sz="1050" spc="-85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[17]: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404937" y="7881932"/>
            <a:ext cx="5534025" cy="952500"/>
          </a:xfrm>
          <a:custGeom>
            <a:avLst/>
            <a:gdLst/>
            <a:ahLst/>
            <a:cxnLst/>
            <a:rect l="l" t="t" r="r" b="b"/>
            <a:pathLst>
              <a:path w="5534025" h="952500">
                <a:moveTo>
                  <a:pt x="0" y="938212"/>
                </a:moveTo>
                <a:lnTo>
                  <a:pt x="0" y="14287"/>
                </a:lnTo>
                <a:lnTo>
                  <a:pt x="0" y="12390"/>
                </a:lnTo>
                <a:lnTo>
                  <a:pt x="362" y="10567"/>
                </a:lnTo>
                <a:lnTo>
                  <a:pt x="1087" y="8808"/>
                </a:lnTo>
                <a:lnTo>
                  <a:pt x="1812" y="7050"/>
                </a:lnTo>
                <a:lnTo>
                  <a:pt x="2844" y="5506"/>
                </a:lnTo>
                <a:lnTo>
                  <a:pt x="4184" y="4176"/>
                </a:lnTo>
                <a:lnTo>
                  <a:pt x="5524" y="2827"/>
                </a:lnTo>
                <a:lnTo>
                  <a:pt x="7069" y="1795"/>
                </a:lnTo>
                <a:lnTo>
                  <a:pt x="8819" y="1079"/>
                </a:lnTo>
                <a:lnTo>
                  <a:pt x="10570" y="362"/>
                </a:lnTo>
                <a:lnTo>
                  <a:pt x="12392" y="0"/>
                </a:lnTo>
                <a:lnTo>
                  <a:pt x="14287" y="0"/>
                </a:lnTo>
                <a:lnTo>
                  <a:pt x="5519737" y="0"/>
                </a:lnTo>
                <a:lnTo>
                  <a:pt x="5521631" y="0"/>
                </a:lnTo>
                <a:lnTo>
                  <a:pt x="5523453" y="362"/>
                </a:lnTo>
                <a:lnTo>
                  <a:pt x="5525204" y="1079"/>
                </a:lnTo>
                <a:lnTo>
                  <a:pt x="5526954" y="1795"/>
                </a:lnTo>
                <a:lnTo>
                  <a:pt x="5528499" y="2827"/>
                </a:lnTo>
                <a:lnTo>
                  <a:pt x="5529839" y="4176"/>
                </a:lnTo>
                <a:lnTo>
                  <a:pt x="5531178" y="5506"/>
                </a:lnTo>
                <a:lnTo>
                  <a:pt x="5532211" y="7050"/>
                </a:lnTo>
                <a:lnTo>
                  <a:pt x="5532936" y="8808"/>
                </a:lnTo>
                <a:lnTo>
                  <a:pt x="5533661" y="10567"/>
                </a:lnTo>
                <a:lnTo>
                  <a:pt x="5534024" y="12390"/>
                </a:lnTo>
                <a:lnTo>
                  <a:pt x="5534024" y="14287"/>
                </a:lnTo>
                <a:lnTo>
                  <a:pt x="5534024" y="938212"/>
                </a:lnTo>
                <a:lnTo>
                  <a:pt x="5534024" y="940100"/>
                </a:lnTo>
                <a:lnTo>
                  <a:pt x="5533661" y="941914"/>
                </a:lnTo>
                <a:lnTo>
                  <a:pt x="5532936" y="943663"/>
                </a:lnTo>
                <a:lnTo>
                  <a:pt x="5532211" y="945412"/>
                </a:lnTo>
                <a:lnTo>
                  <a:pt x="5525204" y="951393"/>
                </a:lnTo>
                <a:lnTo>
                  <a:pt x="5523453" y="952118"/>
                </a:lnTo>
                <a:lnTo>
                  <a:pt x="5521631" y="952490"/>
                </a:lnTo>
                <a:lnTo>
                  <a:pt x="5519737" y="952499"/>
                </a:lnTo>
                <a:lnTo>
                  <a:pt x="14287" y="952499"/>
                </a:lnTo>
                <a:lnTo>
                  <a:pt x="12392" y="952490"/>
                </a:lnTo>
                <a:lnTo>
                  <a:pt x="10570" y="952118"/>
                </a:lnTo>
                <a:lnTo>
                  <a:pt x="8819" y="951393"/>
                </a:lnTo>
                <a:lnTo>
                  <a:pt x="7069" y="950667"/>
                </a:lnTo>
                <a:lnTo>
                  <a:pt x="1087" y="943663"/>
                </a:lnTo>
                <a:lnTo>
                  <a:pt x="362" y="941914"/>
                </a:lnTo>
                <a:lnTo>
                  <a:pt x="0" y="940100"/>
                </a:lnTo>
                <a:lnTo>
                  <a:pt x="0" y="938212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728017" y="4330089"/>
          <a:ext cx="4056379" cy="628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830"/>
                <a:gridCol w="823594"/>
                <a:gridCol w="220344"/>
                <a:gridCol w="220344"/>
                <a:gridCol w="220344"/>
                <a:gridCol w="220344"/>
                <a:gridCol w="220344"/>
                <a:gridCol w="220344"/>
                <a:gridCol w="220344"/>
                <a:gridCol w="220344"/>
                <a:gridCol w="220345"/>
                <a:gridCol w="220345"/>
                <a:gridCol w="361950"/>
              </a:tblGrid>
              <a:tr h="157162">
                <a:tc>
                  <a:txBody>
                    <a:bodyPr/>
                    <a:lstStyle/>
                    <a:p>
                      <a:pPr marL="31750">
                        <a:lnSpc>
                          <a:spcPts val="990"/>
                        </a:lnSpc>
                      </a:pPr>
                      <a:r>
                        <a:rPr dirty="0" sz="1050">
                          <a:solidFill>
                            <a:srgbClr val="D84215"/>
                          </a:solidFill>
                          <a:latin typeface="Consolas"/>
                          <a:cs typeface="Consolas"/>
                        </a:rPr>
                        <a:t>Out[16]: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065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array([[1,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065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065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1,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065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065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1,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065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065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065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065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1],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19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[0,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1,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1,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1,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2,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0],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19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[0,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1,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1,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1,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0],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476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06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[0,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06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1,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06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2,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06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06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06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06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1,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06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0,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060"/>
                        </a:lnSpc>
                      </a:pPr>
                      <a:r>
                        <a:rPr dirty="0" sz="1050">
                          <a:latin typeface="Consolas"/>
                          <a:cs typeface="Consolas"/>
                        </a:rPr>
                        <a:t>1]])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1457324" y="8945277"/>
          <a:ext cx="4648200" cy="1128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9740"/>
                <a:gridCol w="305434"/>
                <a:gridCol w="368934"/>
                <a:gridCol w="381634"/>
                <a:gridCol w="419734"/>
                <a:gridCol w="343535"/>
                <a:gridCol w="280035"/>
                <a:gridCol w="483235"/>
                <a:gridCol w="343535"/>
                <a:gridCol w="641985"/>
                <a:gridCol w="305435"/>
                <a:gridCol w="321310"/>
              </a:tblGrid>
              <a:tr h="193956">
                <a:tc>
                  <a:txBody>
                    <a:bodyPr/>
                    <a:lstStyle/>
                    <a:p>
                      <a:pPr algn="r" marR="49530">
                        <a:lnSpc>
                          <a:spcPts val="994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are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ts val="994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call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ts val="994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from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ts val="994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hello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ts val="994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home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ts val="994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how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165">
                        <a:lnSpc>
                          <a:spcPts val="994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me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ts val="994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money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ts val="994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now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ts val="994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tomorrow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ts val="994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win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ts val="994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you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891"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285750" algn="l"/>
                        </a:tabLst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0	</a:t>
                      </a:r>
                      <a:r>
                        <a:rPr dirty="0" sz="900">
                          <a:latin typeface="Arial MT"/>
                          <a:cs typeface="Arial MT"/>
                        </a:rPr>
                        <a:t>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 MT"/>
                          <a:cs typeface="Arial MT"/>
                        </a:rPr>
                        <a:t>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 MT"/>
                          <a:cs typeface="Arial MT"/>
                        </a:rPr>
                        <a:t>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 MT"/>
                          <a:cs typeface="Arial MT"/>
                        </a:rPr>
                        <a:t>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47649"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285750" algn="l"/>
                        </a:tabLst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1	</a:t>
                      </a:r>
                      <a:r>
                        <a:rPr dirty="0" sz="90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 MT"/>
                          <a:cs typeface="Arial MT"/>
                        </a:rPr>
                        <a:t>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 MT"/>
                          <a:cs typeface="Arial MT"/>
                        </a:rPr>
                        <a:t>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 MT"/>
                          <a:cs typeface="Arial MT"/>
                        </a:rPr>
                        <a:t>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 MT"/>
                          <a:cs typeface="Arial MT"/>
                        </a:rPr>
                        <a:t>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48895"/>
                </a:tc>
              </a:tr>
              <a:tr h="247649"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285750" algn="l"/>
                        </a:tabLst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2	</a:t>
                      </a:r>
                      <a:r>
                        <a:rPr dirty="0" sz="90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 MT"/>
                          <a:cs typeface="Arial MT"/>
                        </a:rPr>
                        <a:t>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 MT"/>
                          <a:cs typeface="Arial MT"/>
                        </a:rPr>
                        <a:t>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 MT"/>
                          <a:cs typeface="Arial MT"/>
                        </a:rPr>
                        <a:t>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48895"/>
                </a:tc>
              </a:tr>
              <a:tr h="187672">
                <a:tc>
                  <a:txBody>
                    <a:bodyPr/>
                    <a:lstStyle/>
                    <a:p>
                      <a:pPr algn="r" marR="49530">
                        <a:lnSpc>
                          <a:spcPts val="990"/>
                        </a:lnSpc>
                        <a:spcBef>
                          <a:spcPts val="385"/>
                        </a:spcBef>
                        <a:tabLst>
                          <a:tab pos="285750" algn="l"/>
                        </a:tabLst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3	</a:t>
                      </a:r>
                      <a:r>
                        <a:rPr dirty="0" sz="90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 MT"/>
                          <a:cs typeface="Arial MT"/>
                        </a:rPr>
                        <a:t>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 MT"/>
                          <a:cs typeface="Arial MT"/>
                        </a:rPr>
                        <a:t>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 MT"/>
                          <a:cs typeface="Arial MT"/>
                        </a:rPr>
                        <a:t>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 MT"/>
                          <a:cs typeface="Arial MT"/>
                        </a:rPr>
                        <a:t>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48895"/>
                </a:tc>
              </a:tr>
            </a:tbl>
          </a:graphicData>
        </a:graphic>
      </p:graphicFrame>
      <p:sp>
        <p:nvSpPr>
          <p:cNvPr id="23" name="object 23"/>
          <p:cNvSpPr txBox="1"/>
          <p:nvPr/>
        </p:nvSpPr>
        <p:spPr>
          <a:xfrm>
            <a:off x="1434504" y="3340100"/>
            <a:ext cx="4058920" cy="8331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'''</a:t>
            </a:r>
            <a:endParaRPr sz="1050">
              <a:latin typeface="Consolas"/>
              <a:cs typeface="Consolas"/>
            </a:endParaRPr>
          </a:p>
          <a:p>
            <a:pPr marL="12700" marR="3451225">
              <a:lnSpc>
                <a:spcPct val="101200"/>
              </a:lnSpc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Solution 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'''</a:t>
            </a:r>
            <a:endParaRPr sz="1050">
              <a:latin typeface="Consolas"/>
              <a:cs typeface="Consolas"/>
            </a:endParaRPr>
          </a:p>
          <a:p>
            <a:pPr marL="12700" marR="5080">
              <a:lnSpc>
                <a:spcPct val="101200"/>
              </a:lnSpc>
            </a:pPr>
            <a:r>
              <a:rPr dirty="0" sz="1050">
                <a:latin typeface="Consolas"/>
                <a:cs typeface="Consolas"/>
              </a:rPr>
              <a:t>doc_array</a:t>
            </a:r>
            <a:r>
              <a:rPr dirty="0" sz="1050" spc="-5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spc="-5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count_vector.transform(documents).toarray() </a:t>
            </a:r>
            <a:r>
              <a:rPr dirty="0" sz="1050" spc="-56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doc_array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34504" y="7921625"/>
            <a:ext cx="612140" cy="509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'''</a:t>
            </a:r>
            <a:endParaRPr sz="1050">
              <a:latin typeface="Consolas"/>
              <a:cs typeface="Consolas"/>
            </a:endParaRPr>
          </a:p>
          <a:p>
            <a:pPr marL="12700" marR="5080">
              <a:lnSpc>
                <a:spcPct val="101200"/>
              </a:lnSpc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Solution 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'''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47067" y="8407400"/>
            <a:ext cx="6212840" cy="64262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699770" marR="5080">
              <a:lnSpc>
                <a:spcPct val="101200"/>
              </a:lnSpc>
              <a:spcBef>
                <a:spcPts val="85"/>
              </a:spcBef>
            </a:pPr>
            <a:r>
              <a:rPr dirty="0" sz="1050">
                <a:latin typeface="Consolas"/>
                <a:cs typeface="Consolas"/>
              </a:rPr>
              <a:t>frequency_matrix</a:t>
            </a:r>
            <a:r>
              <a:rPr dirty="0" sz="1050" spc="-35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spc="-3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pd.DataFrame(doc_array,</a:t>
            </a:r>
            <a:r>
              <a:rPr dirty="0" sz="1050" spc="-3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columns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>
                <a:latin typeface="Consolas"/>
                <a:cs typeface="Consolas"/>
              </a:rPr>
              <a:t>count_vector.get_feature </a:t>
            </a:r>
            <a:r>
              <a:rPr dirty="0" sz="1050" spc="-56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frequency_matrix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solidFill>
                  <a:srgbClr val="D84215"/>
                </a:solidFill>
                <a:latin typeface="Consolas"/>
                <a:cs typeface="Consolas"/>
              </a:rPr>
              <a:t>Out[17]: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019800" y="361950"/>
            <a:ext cx="1181100" cy="9972675"/>
            <a:chOff x="6019800" y="361950"/>
            <a:chExt cx="1181100" cy="9972675"/>
          </a:xfrm>
        </p:grpSpPr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19800" y="9275064"/>
              <a:ext cx="944880" cy="94488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379451" y="361961"/>
              <a:ext cx="821690" cy="9972675"/>
            </a:xfrm>
            <a:custGeom>
              <a:avLst/>
              <a:gdLst/>
              <a:ahLst/>
              <a:cxnLst/>
              <a:rect l="l" t="t" r="r" b="b"/>
              <a:pathLst>
                <a:path w="821690" h="9972675">
                  <a:moveTo>
                    <a:pt x="821436" y="0"/>
                  </a:moveTo>
                  <a:lnTo>
                    <a:pt x="811911" y="0"/>
                  </a:lnTo>
                  <a:lnTo>
                    <a:pt x="0" y="0"/>
                  </a:lnTo>
                  <a:lnTo>
                    <a:pt x="0" y="811530"/>
                  </a:lnTo>
                  <a:lnTo>
                    <a:pt x="0" y="9163050"/>
                  </a:lnTo>
                  <a:lnTo>
                    <a:pt x="0" y="9972662"/>
                  </a:lnTo>
                  <a:lnTo>
                    <a:pt x="811911" y="9972662"/>
                  </a:lnTo>
                  <a:lnTo>
                    <a:pt x="821436" y="9972662"/>
                  </a:lnTo>
                  <a:lnTo>
                    <a:pt x="821436" y="9163050"/>
                  </a:lnTo>
                  <a:lnTo>
                    <a:pt x="811911" y="9163050"/>
                  </a:lnTo>
                  <a:lnTo>
                    <a:pt x="811911" y="811530"/>
                  </a:lnTo>
                  <a:lnTo>
                    <a:pt x="821436" y="811530"/>
                  </a:lnTo>
                  <a:lnTo>
                    <a:pt x="821436" y="0"/>
                  </a:lnTo>
                  <a:close/>
                </a:path>
              </a:pathLst>
            </a:custGeom>
            <a:solidFill>
              <a:srgbClr val="000000">
                <a:alpha val="1411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5"/>
              <a:t>localhost:8888/notebooks/Downloads/Bayesian_Inference.ipynb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5"/>
              <a:t>10</a:t>
            </a:fld>
            <a:r>
              <a:rPr dirty="0" spc="-5"/>
              <a:t>/23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1056" y="161857"/>
            <a:ext cx="85471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 MT"/>
                <a:cs typeface="Arial MT"/>
              </a:rPr>
              <a:t>10/16/23,</a:t>
            </a:r>
            <a:r>
              <a:rPr dirty="0" sz="800" spc="-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2:45</a:t>
            </a:r>
            <a:r>
              <a:rPr dirty="0" sz="800" spc="-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85118" y="161857"/>
            <a:ext cx="180784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 MT"/>
                <a:cs typeface="Arial MT"/>
              </a:rPr>
              <a:t>Bayesian_Inference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-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Jupyter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Notebook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00174" y="3448049"/>
            <a:ext cx="5543550" cy="200025"/>
            <a:chOff x="1400174" y="3448049"/>
            <a:chExt cx="5543550" cy="200025"/>
          </a:xfrm>
        </p:grpSpPr>
        <p:sp>
          <p:nvSpPr>
            <p:cNvPr id="5" name="object 5"/>
            <p:cNvSpPr/>
            <p:nvPr/>
          </p:nvSpPr>
          <p:spPr>
            <a:xfrm>
              <a:off x="1400174" y="3448049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200024" y="200024"/>
                  </a:moveTo>
                  <a:lnTo>
                    <a:pt x="0" y="200024"/>
                  </a:lnTo>
                  <a:lnTo>
                    <a:pt x="0" y="0"/>
                  </a:lnTo>
                  <a:lnTo>
                    <a:pt x="200024" y="0"/>
                  </a:lnTo>
                  <a:lnTo>
                    <a:pt x="200024" y="20002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476374" y="3505199"/>
              <a:ext cx="47625" cy="85725"/>
            </a:xfrm>
            <a:custGeom>
              <a:avLst/>
              <a:gdLst/>
              <a:ahLst/>
              <a:cxnLst/>
              <a:rect l="l" t="t" r="r" b="b"/>
              <a:pathLst>
                <a:path w="47625" h="85725">
                  <a:moveTo>
                    <a:pt x="47624" y="85724"/>
                  </a:moveTo>
                  <a:lnTo>
                    <a:pt x="0" y="42862"/>
                  </a:lnTo>
                  <a:lnTo>
                    <a:pt x="47624" y="0"/>
                  </a:lnTo>
                  <a:lnTo>
                    <a:pt x="47624" y="85724"/>
                  </a:lnTo>
                  <a:close/>
                </a:path>
              </a:pathLst>
            </a:custGeom>
            <a:solidFill>
              <a:srgbClr val="A2A2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743699" y="3448049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200024" y="200024"/>
                  </a:moveTo>
                  <a:lnTo>
                    <a:pt x="0" y="200024"/>
                  </a:lnTo>
                  <a:lnTo>
                    <a:pt x="0" y="0"/>
                  </a:lnTo>
                  <a:lnTo>
                    <a:pt x="200024" y="0"/>
                  </a:lnTo>
                  <a:lnTo>
                    <a:pt x="200024" y="20002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819899" y="3505199"/>
              <a:ext cx="47625" cy="85725"/>
            </a:xfrm>
            <a:custGeom>
              <a:avLst/>
              <a:gdLst/>
              <a:ahLst/>
              <a:cxnLst/>
              <a:rect l="l" t="t" r="r" b="b"/>
              <a:pathLst>
                <a:path w="47625" h="85725">
                  <a:moveTo>
                    <a:pt x="0" y="85724"/>
                  </a:moveTo>
                  <a:lnTo>
                    <a:pt x="0" y="0"/>
                  </a:lnTo>
                  <a:lnTo>
                    <a:pt x="47624" y="42862"/>
                  </a:lnTo>
                  <a:lnTo>
                    <a:pt x="0" y="85724"/>
                  </a:lnTo>
                  <a:close/>
                </a:path>
              </a:pathLst>
            </a:custGeom>
            <a:solidFill>
              <a:srgbClr val="4F4F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00199" y="3448049"/>
              <a:ext cx="5143500" cy="200025"/>
            </a:xfrm>
            <a:custGeom>
              <a:avLst/>
              <a:gdLst/>
              <a:ahLst/>
              <a:cxnLst/>
              <a:rect l="l" t="t" r="r" b="b"/>
              <a:pathLst>
                <a:path w="5143500" h="200025">
                  <a:moveTo>
                    <a:pt x="5143499" y="200024"/>
                  </a:moveTo>
                  <a:lnTo>
                    <a:pt x="0" y="200024"/>
                  </a:lnTo>
                  <a:lnTo>
                    <a:pt x="0" y="0"/>
                  </a:lnTo>
                  <a:lnTo>
                    <a:pt x="5143499" y="0"/>
                  </a:lnTo>
                  <a:lnTo>
                    <a:pt x="5143499" y="20002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600199" y="3467099"/>
              <a:ext cx="3590925" cy="161925"/>
            </a:xfrm>
            <a:custGeom>
              <a:avLst/>
              <a:gdLst/>
              <a:ahLst/>
              <a:cxnLst/>
              <a:rect l="l" t="t" r="r" b="b"/>
              <a:pathLst>
                <a:path w="3590925" h="161925">
                  <a:moveTo>
                    <a:pt x="3590924" y="161924"/>
                  </a:moveTo>
                  <a:lnTo>
                    <a:pt x="0" y="161924"/>
                  </a:lnTo>
                  <a:lnTo>
                    <a:pt x="0" y="0"/>
                  </a:lnTo>
                  <a:lnTo>
                    <a:pt x="3590924" y="0"/>
                  </a:lnTo>
                  <a:lnTo>
                    <a:pt x="3590924" y="161924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/>
          <p:nvPr/>
        </p:nvSpPr>
        <p:spPr>
          <a:xfrm>
            <a:off x="1979891" y="3152787"/>
            <a:ext cx="4964430" cy="9525"/>
          </a:xfrm>
          <a:custGeom>
            <a:avLst/>
            <a:gdLst/>
            <a:ahLst/>
            <a:cxnLst/>
            <a:rect l="l" t="t" r="r" b="b"/>
            <a:pathLst>
              <a:path w="4964430" h="9525">
                <a:moveTo>
                  <a:pt x="4963820" y="0"/>
                </a:moveTo>
                <a:lnTo>
                  <a:pt x="1045171" y="0"/>
                </a:lnTo>
                <a:lnTo>
                  <a:pt x="0" y="0"/>
                </a:lnTo>
                <a:lnTo>
                  <a:pt x="0" y="9525"/>
                </a:lnTo>
                <a:lnTo>
                  <a:pt x="1045171" y="9525"/>
                </a:lnTo>
                <a:lnTo>
                  <a:pt x="4963820" y="9525"/>
                </a:lnTo>
                <a:lnTo>
                  <a:pt x="4963820" y="0"/>
                </a:lnTo>
                <a:close/>
              </a:path>
            </a:pathLst>
          </a:custGeom>
          <a:solidFill>
            <a:srgbClr val="296E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440160" y="452119"/>
            <a:ext cx="5503545" cy="2921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92455">
              <a:lnSpc>
                <a:spcPct val="119000"/>
              </a:lnSpc>
              <a:spcBef>
                <a:spcPts val="100"/>
              </a:spcBef>
            </a:pPr>
            <a:r>
              <a:rPr dirty="0" sz="1050">
                <a:latin typeface="Arial MT"/>
                <a:cs typeface="Arial MT"/>
              </a:rPr>
              <a:t>Congratulations!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 spc="-35">
                <a:latin typeface="Arial MT"/>
                <a:cs typeface="Arial MT"/>
              </a:rPr>
              <a:t>You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have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successfully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implemented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Bag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</a:t>
            </a:r>
            <a:r>
              <a:rPr dirty="0" sz="1050" spc="-5">
                <a:latin typeface="Arial MT"/>
                <a:cs typeface="Arial MT"/>
              </a:rPr>
              <a:t> Words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problem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for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 </a:t>
            </a:r>
            <a:r>
              <a:rPr dirty="0" sz="1050" spc="-28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document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dataset that we created.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 MT"/>
              <a:cs typeface="Arial MT"/>
            </a:endParaRPr>
          </a:p>
          <a:p>
            <a:pPr marL="12700" marR="71120">
              <a:lnSpc>
                <a:spcPct val="119000"/>
              </a:lnSpc>
            </a:pPr>
            <a:r>
              <a:rPr dirty="0" sz="1050">
                <a:latin typeface="Arial MT"/>
                <a:cs typeface="Arial MT"/>
              </a:rPr>
              <a:t>One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potential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issue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that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can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arise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from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using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this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method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out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box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fact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that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if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our </a:t>
            </a:r>
            <a:r>
              <a:rPr dirty="0" sz="1050" spc="-28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dataset of text is extremely large(say if we have a large collection of news articles or email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data), there will be certain values that are more common that others simply due to the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structure of the language itself. So for example words like 'is', 'the', 'an', pronouns,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grammatical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constructs etc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could skew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our matrix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and </a:t>
            </a:r>
            <a:r>
              <a:rPr dirty="0" sz="1050" spc="-5">
                <a:latin typeface="Arial MT"/>
                <a:cs typeface="Arial MT"/>
              </a:rPr>
              <a:t>affect</a:t>
            </a:r>
            <a:r>
              <a:rPr dirty="0" sz="1050">
                <a:latin typeface="Arial MT"/>
                <a:cs typeface="Arial MT"/>
              </a:rPr>
              <a:t> our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analyis.</a:t>
            </a:r>
            <a:endParaRPr sz="1050">
              <a:latin typeface="Arial MT"/>
              <a:cs typeface="Arial MT"/>
            </a:endParaRPr>
          </a:p>
          <a:p>
            <a:pPr marL="12700" marR="110489">
              <a:lnSpc>
                <a:spcPct val="125000"/>
              </a:lnSpc>
              <a:spcBef>
                <a:spcPts val="975"/>
              </a:spcBef>
            </a:pPr>
            <a:r>
              <a:rPr dirty="0" sz="1050">
                <a:latin typeface="Arial MT"/>
                <a:cs typeface="Arial MT"/>
              </a:rPr>
              <a:t>There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are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couple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ways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to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mitigate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this.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One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way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to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use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75">
                <a:latin typeface="Arial MT"/>
                <a:cs typeface="Arial MT"/>
              </a:rPr>
              <a:t> </a:t>
            </a:r>
            <a:r>
              <a:rPr dirty="0" sz="1050">
                <a:latin typeface="Consolas"/>
                <a:cs typeface="Consolas"/>
              </a:rPr>
              <a:t>stop_words</a:t>
            </a:r>
            <a:r>
              <a:rPr dirty="0" sz="1050" spc="80">
                <a:latin typeface="Consolas"/>
                <a:cs typeface="Consolas"/>
              </a:rPr>
              <a:t> </a:t>
            </a:r>
            <a:r>
              <a:rPr dirty="0" sz="1050">
                <a:latin typeface="Arial MT"/>
                <a:cs typeface="Arial MT"/>
              </a:rPr>
              <a:t>parameter </a:t>
            </a:r>
            <a:r>
              <a:rPr dirty="0" sz="1050" spc="-28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and set its value to </a:t>
            </a:r>
            <a:r>
              <a:rPr dirty="0" sz="1050" spc="80">
                <a:latin typeface="Arial MT"/>
                <a:cs typeface="Arial MT"/>
              </a:rPr>
              <a:t> </a:t>
            </a:r>
            <a:r>
              <a:rPr dirty="0" sz="1050">
                <a:latin typeface="Consolas"/>
                <a:cs typeface="Consolas"/>
              </a:rPr>
              <a:t>english</a:t>
            </a:r>
            <a:r>
              <a:rPr dirty="0" sz="1050" spc="-204">
                <a:latin typeface="Consolas"/>
                <a:cs typeface="Consolas"/>
              </a:rPr>
              <a:t> </a:t>
            </a:r>
            <a:r>
              <a:rPr dirty="0" sz="1050">
                <a:latin typeface="Arial MT"/>
                <a:cs typeface="Arial MT"/>
              </a:rPr>
              <a:t>.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This will automatically ignore all words(from our input text)  that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are found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in a built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in list of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English stop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words in scikit-learn.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 MT"/>
              <a:cs typeface="Arial MT"/>
            </a:endParaRPr>
          </a:p>
          <a:p>
            <a:pPr marL="12700" marR="5080">
              <a:lnSpc>
                <a:spcPct val="119000"/>
              </a:lnSpc>
            </a:pPr>
            <a:r>
              <a:rPr dirty="0" sz="1050">
                <a:latin typeface="Arial MT"/>
                <a:cs typeface="Arial MT"/>
              </a:rPr>
              <a:t>Another way of mitigating this is by using the </a:t>
            </a:r>
            <a:r>
              <a:rPr dirty="0" u="sng" sz="1050">
                <a:solidFill>
                  <a:srgbClr val="296EAA"/>
                </a:solidFill>
                <a:uFill>
                  <a:solidFill>
                    <a:srgbClr val="296EAA"/>
                  </a:solidFill>
                </a:uFill>
                <a:latin typeface="Arial MT"/>
                <a:cs typeface="Arial MT"/>
                <a:hlinkClick r:id="rId2"/>
              </a:rPr>
              <a:t>tfid</a:t>
            </a:r>
            <a:r>
              <a:rPr dirty="0" u="sng" sz="1050">
                <a:solidFill>
                  <a:srgbClr val="296EAA"/>
                </a:solidFill>
                <a:uFill>
                  <a:solidFill>
                    <a:srgbClr val="296EAA"/>
                  </a:solidFill>
                </a:uFill>
                <a:latin typeface="Arial MT"/>
                <a:cs typeface="Arial MT"/>
              </a:rPr>
              <a:t>f </a:t>
            </a:r>
            <a:r>
              <a:rPr dirty="0" u="sng" sz="1050">
                <a:solidFill>
                  <a:srgbClr val="296EAA"/>
                </a:solidFill>
                <a:uFill>
                  <a:solidFill>
                    <a:srgbClr val="296EAA"/>
                  </a:solidFill>
                </a:uFill>
                <a:latin typeface="Arial MT"/>
                <a:cs typeface="Arial MT"/>
                <a:hlinkClick r:id="rId2"/>
              </a:rPr>
              <a:t>(http://scikit- </a:t>
            </a:r>
            <a:r>
              <a:rPr dirty="0" sz="1050" spc="5">
                <a:solidFill>
                  <a:srgbClr val="296EAA"/>
                </a:solidFill>
                <a:latin typeface="Arial MT"/>
                <a:cs typeface="Arial MT"/>
              </a:rPr>
              <a:t> </a:t>
            </a:r>
            <a:r>
              <a:rPr dirty="0" u="sng" sz="1050" spc="-5">
                <a:solidFill>
                  <a:srgbClr val="296EAA"/>
                </a:solidFill>
                <a:uFill>
                  <a:solidFill>
                    <a:srgbClr val="296EAA"/>
                  </a:solidFill>
                </a:uFill>
                <a:latin typeface="Arial MT"/>
                <a:cs typeface="Arial MT"/>
                <a:hlinkClick r:id="rId2"/>
              </a:rPr>
              <a:t>learn.or</a:t>
            </a:r>
            <a:r>
              <a:rPr dirty="0" sz="1050" spc="-5">
                <a:solidFill>
                  <a:srgbClr val="296EAA"/>
                </a:solidFill>
                <a:latin typeface="Arial MT"/>
                <a:cs typeface="Arial MT"/>
                <a:hlinkClick r:id="rId2"/>
              </a:rPr>
              <a:t>g/stable/modules/generated/sklearn.feature_extraction.text.TfidfVectorizer.html#sklea </a:t>
            </a:r>
            <a:r>
              <a:rPr dirty="0" sz="1050" spc="-280">
                <a:solidFill>
                  <a:srgbClr val="296EAA"/>
                </a:solidFill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method.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This method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is out of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scope for the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context of this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lesson.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40160" y="3921125"/>
            <a:ext cx="5367655" cy="9093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b="1">
                <a:latin typeface="Arial"/>
                <a:cs typeface="Arial"/>
              </a:rPr>
              <a:t>Step</a:t>
            </a:r>
            <a:r>
              <a:rPr dirty="0" sz="1350" spc="-20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3.1:</a:t>
            </a:r>
            <a:r>
              <a:rPr dirty="0" sz="1350" spc="-15" b="1">
                <a:latin typeface="Arial"/>
                <a:cs typeface="Arial"/>
              </a:rPr>
              <a:t> </a:t>
            </a:r>
            <a:r>
              <a:rPr dirty="0" sz="1350" spc="-10" b="1">
                <a:latin typeface="Arial"/>
                <a:cs typeface="Arial"/>
              </a:rPr>
              <a:t>Training</a:t>
            </a:r>
            <a:r>
              <a:rPr dirty="0" sz="1350" spc="-15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and</a:t>
            </a:r>
            <a:r>
              <a:rPr dirty="0" sz="1350" spc="-15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testing</a:t>
            </a:r>
            <a:r>
              <a:rPr dirty="0" sz="1350" spc="-15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sets</a:t>
            </a:r>
            <a:endParaRPr sz="1350">
              <a:latin typeface="Arial"/>
              <a:cs typeface="Arial"/>
            </a:endParaRPr>
          </a:p>
          <a:p>
            <a:pPr marL="12700" marR="5080">
              <a:lnSpc>
                <a:spcPct val="119000"/>
              </a:lnSpc>
              <a:spcBef>
                <a:spcPts val="840"/>
              </a:spcBef>
            </a:pPr>
            <a:r>
              <a:rPr dirty="0" sz="1050">
                <a:latin typeface="Arial MT"/>
                <a:cs typeface="Arial MT"/>
              </a:rPr>
              <a:t>Now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that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have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understood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how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to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deal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with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Bag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</a:t>
            </a:r>
            <a:r>
              <a:rPr dirty="0" sz="1050" spc="-5">
                <a:latin typeface="Arial MT"/>
                <a:cs typeface="Arial MT"/>
              </a:rPr>
              <a:t> Words </a:t>
            </a:r>
            <a:r>
              <a:rPr dirty="0" sz="1050">
                <a:latin typeface="Arial MT"/>
                <a:cs typeface="Arial MT"/>
              </a:rPr>
              <a:t>problem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can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get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back </a:t>
            </a:r>
            <a:r>
              <a:rPr dirty="0" sz="1050" spc="-28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to our dataset and proceed with our analysis. Our first step in this regard would be to split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our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dataset into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 training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and testing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set so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we can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test our model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later.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724024" y="5219695"/>
            <a:ext cx="4886325" cy="1219200"/>
            <a:chOff x="1724024" y="5219695"/>
            <a:chExt cx="4886325" cy="1219200"/>
          </a:xfrm>
        </p:grpSpPr>
        <p:sp>
          <p:nvSpPr>
            <p:cNvPr id="15" name="object 15"/>
            <p:cNvSpPr/>
            <p:nvPr/>
          </p:nvSpPr>
          <p:spPr>
            <a:xfrm>
              <a:off x="1724012" y="5219699"/>
              <a:ext cx="4886325" cy="1219200"/>
            </a:xfrm>
            <a:custGeom>
              <a:avLst/>
              <a:gdLst/>
              <a:ahLst/>
              <a:cxnLst/>
              <a:rect l="l" t="t" r="r" b="b"/>
              <a:pathLst>
                <a:path w="4886325" h="1219200">
                  <a:moveTo>
                    <a:pt x="4886325" y="0"/>
                  </a:moveTo>
                  <a:lnTo>
                    <a:pt x="4876800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4876800" y="9525"/>
                  </a:lnTo>
                  <a:lnTo>
                    <a:pt x="4876800" y="1209675"/>
                  </a:lnTo>
                  <a:lnTo>
                    <a:pt x="0" y="1209675"/>
                  </a:lnTo>
                  <a:lnTo>
                    <a:pt x="0" y="1219200"/>
                  </a:lnTo>
                  <a:lnTo>
                    <a:pt x="4876800" y="1219200"/>
                  </a:lnTo>
                  <a:lnTo>
                    <a:pt x="4886325" y="1219200"/>
                  </a:lnTo>
                  <a:lnTo>
                    <a:pt x="4886325" y="1209675"/>
                  </a:lnTo>
                  <a:lnTo>
                    <a:pt x="4886325" y="9525"/>
                  </a:lnTo>
                  <a:lnTo>
                    <a:pt x="4886325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724024" y="5219695"/>
              <a:ext cx="47625" cy="1219200"/>
            </a:xfrm>
            <a:custGeom>
              <a:avLst/>
              <a:gdLst/>
              <a:ahLst/>
              <a:cxnLst/>
              <a:rect l="l" t="t" r="r" b="b"/>
              <a:pathLst>
                <a:path w="47625" h="1219200">
                  <a:moveTo>
                    <a:pt x="0" y="1219199"/>
                  </a:moveTo>
                  <a:lnTo>
                    <a:pt x="0" y="0"/>
                  </a:lnTo>
                  <a:lnTo>
                    <a:pt x="47624" y="9524"/>
                  </a:lnTo>
                  <a:lnTo>
                    <a:pt x="47624" y="1209674"/>
                  </a:lnTo>
                  <a:lnTo>
                    <a:pt x="0" y="1219199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209787" y="5448299"/>
              <a:ext cx="3952875" cy="762000"/>
            </a:xfrm>
            <a:custGeom>
              <a:avLst/>
              <a:gdLst/>
              <a:ahLst/>
              <a:cxnLst/>
              <a:rect l="l" t="t" r="r" b="b"/>
              <a:pathLst>
                <a:path w="3952875" h="762000">
                  <a:moveTo>
                    <a:pt x="3952875" y="0"/>
                  </a:moveTo>
                  <a:lnTo>
                    <a:pt x="3943350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3943350" y="9525"/>
                  </a:lnTo>
                  <a:lnTo>
                    <a:pt x="3943350" y="752475"/>
                  </a:lnTo>
                  <a:lnTo>
                    <a:pt x="0" y="752475"/>
                  </a:lnTo>
                  <a:lnTo>
                    <a:pt x="0" y="762000"/>
                  </a:lnTo>
                  <a:lnTo>
                    <a:pt x="3943350" y="762000"/>
                  </a:lnTo>
                  <a:lnTo>
                    <a:pt x="3952875" y="762000"/>
                  </a:lnTo>
                  <a:lnTo>
                    <a:pt x="3952875" y="752475"/>
                  </a:lnTo>
                  <a:lnTo>
                    <a:pt x="3952875" y="9525"/>
                  </a:lnTo>
                  <a:lnTo>
                    <a:pt x="3952875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209799" y="5448295"/>
              <a:ext cx="47625" cy="762000"/>
            </a:xfrm>
            <a:custGeom>
              <a:avLst/>
              <a:gdLst/>
              <a:ahLst/>
              <a:cxnLst/>
              <a:rect l="l" t="t" r="r" b="b"/>
              <a:pathLst>
                <a:path w="47625" h="762000">
                  <a:moveTo>
                    <a:pt x="0" y="761999"/>
                  </a:moveTo>
                  <a:lnTo>
                    <a:pt x="0" y="0"/>
                  </a:lnTo>
                  <a:lnTo>
                    <a:pt x="47624" y="9524"/>
                  </a:lnTo>
                  <a:lnTo>
                    <a:pt x="47624" y="752474"/>
                  </a:lnTo>
                  <a:lnTo>
                    <a:pt x="0" y="761999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2257424" y="5509894"/>
            <a:ext cx="3895725" cy="596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6370" marR="177800">
              <a:lnSpc>
                <a:spcPct val="119000"/>
              </a:lnSpc>
              <a:spcBef>
                <a:spcPts val="100"/>
              </a:spcBef>
            </a:pPr>
            <a:r>
              <a:rPr dirty="0" sz="1050" b="1">
                <a:latin typeface="Arial"/>
                <a:cs typeface="Arial"/>
              </a:rPr>
              <a:t>Instructions:</a:t>
            </a:r>
            <a:r>
              <a:rPr dirty="0" sz="1050" spc="-15" b="1">
                <a:latin typeface="Arial"/>
                <a:cs typeface="Arial"/>
              </a:rPr>
              <a:t> </a:t>
            </a:r>
            <a:r>
              <a:rPr dirty="0" sz="1050">
                <a:latin typeface="Arial MT"/>
                <a:cs typeface="Arial MT"/>
              </a:rPr>
              <a:t>Split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dataset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into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training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and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testing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set </a:t>
            </a:r>
            <a:r>
              <a:rPr dirty="0" sz="1050" spc="-28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by</a:t>
            </a:r>
            <a:r>
              <a:rPr dirty="0" sz="1050" spc="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using</a:t>
            </a:r>
            <a:r>
              <a:rPr dirty="0" sz="1050" spc="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train_test_split</a:t>
            </a:r>
            <a:r>
              <a:rPr dirty="0" sz="1050" spc="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method</a:t>
            </a:r>
            <a:r>
              <a:rPr dirty="0" sz="1050" spc="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in</a:t>
            </a:r>
            <a:r>
              <a:rPr dirty="0" sz="1050" spc="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sklearn.</a:t>
            </a:r>
            <a:r>
              <a:rPr dirty="0" sz="1050" spc="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Split</a:t>
            </a:r>
            <a:r>
              <a:rPr dirty="0" sz="1050" spc="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data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using the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following variables: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581149" y="665797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0"/>
                </a:moveTo>
                <a:lnTo>
                  <a:pt x="16523" y="38090"/>
                </a:lnTo>
                <a:lnTo>
                  <a:pt x="14093" y="37598"/>
                </a:lnTo>
                <a:lnTo>
                  <a:pt x="0" y="21570"/>
                </a:lnTo>
                <a:lnTo>
                  <a:pt x="0" y="16510"/>
                </a:lnTo>
                <a:lnTo>
                  <a:pt x="16523" y="0"/>
                </a:lnTo>
                <a:lnTo>
                  <a:pt x="21576" y="0"/>
                </a:lnTo>
                <a:lnTo>
                  <a:pt x="38100" y="19049"/>
                </a:lnTo>
                <a:lnTo>
                  <a:pt x="38099" y="21570"/>
                </a:lnTo>
                <a:lnTo>
                  <a:pt x="21576" y="38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706860" y="6529069"/>
            <a:ext cx="5128895" cy="1025525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50165">
              <a:lnSpc>
                <a:spcPct val="100000"/>
              </a:lnSpc>
              <a:spcBef>
                <a:spcPts val="415"/>
              </a:spcBef>
            </a:pPr>
            <a:r>
              <a:rPr dirty="0" sz="1050">
                <a:latin typeface="Consolas"/>
                <a:cs typeface="Consolas"/>
              </a:rPr>
              <a:t>X_train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>
                <a:latin typeface="Arial MT"/>
                <a:cs typeface="Arial MT"/>
              </a:rPr>
              <a:t>is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our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training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data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for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'sms_message'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column.</a:t>
            </a:r>
            <a:endParaRPr sz="1050">
              <a:latin typeface="Arial MT"/>
              <a:cs typeface="Arial MT"/>
            </a:endParaRPr>
          </a:p>
          <a:p>
            <a:pPr marL="50165">
              <a:lnSpc>
                <a:spcPct val="100000"/>
              </a:lnSpc>
              <a:spcBef>
                <a:spcPts val="315"/>
              </a:spcBef>
            </a:pPr>
            <a:r>
              <a:rPr dirty="0" sz="1050">
                <a:latin typeface="Consolas"/>
                <a:cs typeface="Consolas"/>
              </a:rPr>
              <a:t>y_train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>
                <a:latin typeface="Arial MT"/>
                <a:cs typeface="Arial MT"/>
              </a:rPr>
              <a:t>is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our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training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data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for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'label'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column</a:t>
            </a:r>
            <a:endParaRPr sz="1050">
              <a:latin typeface="Arial MT"/>
              <a:cs typeface="Arial MT"/>
            </a:endParaRPr>
          </a:p>
          <a:p>
            <a:pPr marL="50165">
              <a:lnSpc>
                <a:spcPct val="100000"/>
              </a:lnSpc>
              <a:spcBef>
                <a:spcPts val="315"/>
              </a:spcBef>
            </a:pPr>
            <a:r>
              <a:rPr dirty="0" sz="1050">
                <a:latin typeface="Consolas"/>
                <a:cs typeface="Consolas"/>
              </a:rPr>
              <a:t>X_test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Arial MT"/>
                <a:cs typeface="Arial MT"/>
              </a:rPr>
              <a:t>is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our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testing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data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for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'sms_message'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column.</a:t>
            </a:r>
            <a:endParaRPr sz="1050">
              <a:latin typeface="Arial MT"/>
              <a:cs typeface="Arial MT"/>
            </a:endParaRPr>
          </a:p>
          <a:p>
            <a:pPr marL="12700" marR="5080" indent="38100">
              <a:lnSpc>
                <a:spcPct val="125000"/>
              </a:lnSpc>
            </a:pPr>
            <a:r>
              <a:rPr dirty="0" sz="1050">
                <a:latin typeface="Consolas"/>
                <a:cs typeface="Consolas"/>
              </a:rPr>
              <a:t>y_test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>
                <a:latin typeface="Arial MT"/>
                <a:cs typeface="Arial MT"/>
              </a:rPr>
              <a:t>is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our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testing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data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for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'label'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column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Print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out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number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rows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have </a:t>
            </a:r>
            <a:r>
              <a:rPr dirty="0" sz="1050" spc="-28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each our training and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testing data.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581149" y="685799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0"/>
                </a:moveTo>
                <a:lnTo>
                  <a:pt x="16523" y="38090"/>
                </a:lnTo>
                <a:lnTo>
                  <a:pt x="14093" y="37606"/>
                </a:lnTo>
                <a:lnTo>
                  <a:pt x="0" y="21570"/>
                </a:lnTo>
                <a:lnTo>
                  <a:pt x="0" y="16510"/>
                </a:lnTo>
                <a:lnTo>
                  <a:pt x="16523" y="0"/>
                </a:lnTo>
                <a:lnTo>
                  <a:pt x="21576" y="0"/>
                </a:lnTo>
                <a:lnTo>
                  <a:pt x="38100" y="19049"/>
                </a:lnTo>
                <a:lnTo>
                  <a:pt x="38099" y="21570"/>
                </a:lnTo>
                <a:lnTo>
                  <a:pt x="21576" y="38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581149" y="705802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0"/>
                </a:moveTo>
                <a:lnTo>
                  <a:pt x="16523" y="38090"/>
                </a:lnTo>
                <a:lnTo>
                  <a:pt x="14093" y="37598"/>
                </a:lnTo>
                <a:lnTo>
                  <a:pt x="0" y="21570"/>
                </a:lnTo>
                <a:lnTo>
                  <a:pt x="0" y="16510"/>
                </a:lnTo>
                <a:lnTo>
                  <a:pt x="16523" y="0"/>
                </a:lnTo>
                <a:lnTo>
                  <a:pt x="21576" y="0"/>
                </a:lnTo>
                <a:lnTo>
                  <a:pt x="38100" y="19049"/>
                </a:lnTo>
                <a:lnTo>
                  <a:pt x="38099" y="21570"/>
                </a:lnTo>
                <a:lnTo>
                  <a:pt x="21576" y="38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581149" y="725804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9"/>
                </a:moveTo>
                <a:lnTo>
                  <a:pt x="16523" y="38099"/>
                </a:lnTo>
                <a:lnTo>
                  <a:pt x="14093" y="37616"/>
                </a:lnTo>
                <a:lnTo>
                  <a:pt x="0" y="21570"/>
                </a:lnTo>
                <a:lnTo>
                  <a:pt x="0" y="16520"/>
                </a:lnTo>
                <a:lnTo>
                  <a:pt x="16523" y="0"/>
                </a:lnTo>
                <a:lnTo>
                  <a:pt x="21576" y="0"/>
                </a:lnTo>
                <a:lnTo>
                  <a:pt x="38100" y="19049"/>
                </a:lnTo>
                <a:lnTo>
                  <a:pt x="38099" y="21570"/>
                </a:lnTo>
                <a:lnTo>
                  <a:pt x="21576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5" name="object 25"/>
          <p:cNvGrpSpPr/>
          <p:nvPr/>
        </p:nvGrpSpPr>
        <p:grpSpPr>
          <a:xfrm>
            <a:off x="6019800" y="361950"/>
            <a:ext cx="1181100" cy="9972675"/>
            <a:chOff x="6019800" y="361950"/>
            <a:chExt cx="1181100" cy="9972675"/>
          </a:xfrm>
        </p:grpSpPr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19800" y="9275064"/>
              <a:ext cx="944880" cy="94488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379451" y="361961"/>
              <a:ext cx="821690" cy="9972675"/>
            </a:xfrm>
            <a:custGeom>
              <a:avLst/>
              <a:gdLst/>
              <a:ahLst/>
              <a:cxnLst/>
              <a:rect l="l" t="t" r="r" b="b"/>
              <a:pathLst>
                <a:path w="821690" h="9972675">
                  <a:moveTo>
                    <a:pt x="821436" y="0"/>
                  </a:moveTo>
                  <a:lnTo>
                    <a:pt x="811911" y="0"/>
                  </a:lnTo>
                  <a:lnTo>
                    <a:pt x="0" y="0"/>
                  </a:lnTo>
                  <a:lnTo>
                    <a:pt x="0" y="811530"/>
                  </a:lnTo>
                  <a:lnTo>
                    <a:pt x="0" y="9163050"/>
                  </a:lnTo>
                  <a:lnTo>
                    <a:pt x="0" y="9972662"/>
                  </a:lnTo>
                  <a:lnTo>
                    <a:pt x="811911" y="9972662"/>
                  </a:lnTo>
                  <a:lnTo>
                    <a:pt x="821436" y="9972662"/>
                  </a:lnTo>
                  <a:lnTo>
                    <a:pt x="821436" y="9163050"/>
                  </a:lnTo>
                  <a:lnTo>
                    <a:pt x="811911" y="9163050"/>
                  </a:lnTo>
                  <a:lnTo>
                    <a:pt x="811911" y="811530"/>
                  </a:lnTo>
                  <a:lnTo>
                    <a:pt x="821436" y="811530"/>
                  </a:lnTo>
                  <a:lnTo>
                    <a:pt x="821436" y="0"/>
                  </a:lnTo>
                  <a:close/>
                </a:path>
              </a:pathLst>
            </a:custGeom>
            <a:solidFill>
              <a:srgbClr val="000000">
                <a:alpha val="1411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5"/>
              <a:t>localhost:8888/notebooks/Downloads/Bayesian_Inference.ipynb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5"/>
              <a:t>10</a:t>
            </a:fld>
            <a:r>
              <a:rPr dirty="0" spc="-5"/>
              <a:t>/23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1056" y="161857"/>
            <a:ext cx="85471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 MT"/>
                <a:cs typeface="Arial MT"/>
              </a:rPr>
              <a:t>10/16/23,</a:t>
            </a:r>
            <a:r>
              <a:rPr dirty="0" sz="800" spc="-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2:45</a:t>
            </a:r>
            <a:r>
              <a:rPr dirty="0" sz="800" spc="-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85118" y="161857"/>
            <a:ext cx="180784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 MT"/>
                <a:cs typeface="Arial MT"/>
              </a:rPr>
              <a:t>Bayesian_Inference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-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Jupyter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Notebook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6918" y="463550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dirty="0" sz="1050" spc="-85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[18]: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04937" y="423857"/>
            <a:ext cx="5534025" cy="2724150"/>
          </a:xfrm>
          <a:custGeom>
            <a:avLst/>
            <a:gdLst/>
            <a:ahLst/>
            <a:cxnLst/>
            <a:rect l="l" t="t" r="r" b="b"/>
            <a:pathLst>
              <a:path w="5534025" h="2724150">
                <a:moveTo>
                  <a:pt x="0" y="2709862"/>
                </a:moveTo>
                <a:lnTo>
                  <a:pt x="0" y="14287"/>
                </a:lnTo>
                <a:lnTo>
                  <a:pt x="0" y="12380"/>
                </a:lnTo>
                <a:lnTo>
                  <a:pt x="362" y="10557"/>
                </a:lnTo>
                <a:lnTo>
                  <a:pt x="1087" y="8808"/>
                </a:lnTo>
                <a:lnTo>
                  <a:pt x="1812" y="7059"/>
                </a:lnTo>
                <a:lnTo>
                  <a:pt x="2844" y="5515"/>
                </a:lnTo>
                <a:lnTo>
                  <a:pt x="4184" y="4176"/>
                </a:lnTo>
                <a:lnTo>
                  <a:pt x="5524" y="2827"/>
                </a:lnTo>
                <a:lnTo>
                  <a:pt x="7069" y="1795"/>
                </a:lnTo>
                <a:lnTo>
                  <a:pt x="8819" y="1079"/>
                </a:lnTo>
                <a:lnTo>
                  <a:pt x="10570" y="362"/>
                </a:lnTo>
                <a:lnTo>
                  <a:pt x="12392" y="0"/>
                </a:lnTo>
                <a:lnTo>
                  <a:pt x="14287" y="0"/>
                </a:lnTo>
                <a:lnTo>
                  <a:pt x="5519737" y="0"/>
                </a:lnTo>
                <a:lnTo>
                  <a:pt x="5521631" y="0"/>
                </a:lnTo>
                <a:lnTo>
                  <a:pt x="5523453" y="362"/>
                </a:lnTo>
                <a:lnTo>
                  <a:pt x="5525204" y="1079"/>
                </a:lnTo>
                <a:lnTo>
                  <a:pt x="5526954" y="1795"/>
                </a:lnTo>
                <a:lnTo>
                  <a:pt x="5528499" y="2827"/>
                </a:lnTo>
                <a:lnTo>
                  <a:pt x="5529839" y="4176"/>
                </a:lnTo>
                <a:lnTo>
                  <a:pt x="5531178" y="5515"/>
                </a:lnTo>
                <a:lnTo>
                  <a:pt x="5532211" y="7059"/>
                </a:lnTo>
                <a:lnTo>
                  <a:pt x="5532936" y="8808"/>
                </a:lnTo>
                <a:lnTo>
                  <a:pt x="5533661" y="10557"/>
                </a:lnTo>
                <a:lnTo>
                  <a:pt x="5534024" y="12380"/>
                </a:lnTo>
                <a:lnTo>
                  <a:pt x="5534024" y="14287"/>
                </a:lnTo>
                <a:lnTo>
                  <a:pt x="5534024" y="2709862"/>
                </a:lnTo>
                <a:lnTo>
                  <a:pt x="5534024" y="2711750"/>
                </a:lnTo>
                <a:lnTo>
                  <a:pt x="5533661" y="2713564"/>
                </a:lnTo>
                <a:lnTo>
                  <a:pt x="5532936" y="2715313"/>
                </a:lnTo>
                <a:lnTo>
                  <a:pt x="5532211" y="2717070"/>
                </a:lnTo>
                <a:lnTo>
                  <a:pt x="5519737" y="2724149"/>
                </a:lnTo>
                <a:lnTo>
                  <a:pt x="14287" y="2724149"/>
                </a:lnTo>
                <a:lnTo>
                  <a:pt x="12392" y="2724140"/>
                </a:lnTo>
                <a:lnTo>
                  <a:pt x="10570" y="2723768"/>
                </a:lnTo>
                <a:lnTo>
                  <a:pt x="8819" y="2723033"/>
                </a:lnTo>
                <a:lnTo>
                  <a:pt x="7069" y="2722317"/>
                </a:lnTo>
                <a:lnTo>
                  <a:pt x="1087" y="2715313"/>
                </a:lnTo>
                <a:lnTo>
                  <a:pt x="362" y="2713564"/>
                </a:lnTo>
                <a:lnTo>
                  <a:pt x="0" y="2711750"/>
                </a:lnTo>
                <a:lnTo>
                  <a:pt x="0" y="2709862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81149" y="517206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9"/>
                </a:moveTo>
                <a:lnTo>
                  <a:pt x="16523" y="38099"/>
                </a:lnTo>
                <a:lnTo>
                  <a:pt x="14093" y="37616"/>
                </a:lnTo>
                <a:lnTo>
                  <a:pt x="0" y="21570"/>
                </a:lnTo>
                <a:lnTo>
                  <a:pt x="0" y="16520"/>
                </a:lnTo>
                <a:lnTo>
                  <a:pt x="16523" y="0"/>
                </a:lnTo>
                <a:lnTo>
                  <a:pt x="21576" y="0"/>
                </a:lnTo>
                <a:lnTo>
                  <a:pt x="38100" y="19049"/>
                </a:lnTo>
                <a:lnTo>
                  <a:pt x="38099" y="21570"/>
                </a:lnTo>
                <a:lnTo>
                  <a:pt x="21576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81149" y="556259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0"/>
                </a:moveTo>
                <a:lnTo>
                  <a:pt x="16523" y="38090"/>
                </a:lnTo>
                <a:lnTo>
                  <a:pt x="14093" y="37606"/>
                </a:lnTo>
                <a:lnTo>
                  <a:pt x="0" y="21561"/>
                </a:lnTo>
                <a:lnTo>
                  <a:pt x="0" y="16510"/>
                </a:lnTo>
                <a:lnTo>
                  <a:pt x="16523" y="0"/>
                </a:lnTo>
                <a:lnTo>
                  <a:pt x="21576" y="0"/>
                </a:lnTo>
                <a:lnTo>
                  <a:pt x="38100" y="19049"/>
                </a:lnTo>
                <a:lnTo>
                  <a:pt x="38099" y="21561"/>
                </a:lnTo>
                <a:lnTo>
                  <a:pt x="21576" y="38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20142" y="7473950"/>
            <a:ext cx="53911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dirty="0" sz="1050" spc="-5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[</a:t>
            </a:r>
            <a:r>
              <a:rPr dirty="0" sz="1050" spc="-45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04937" y="7434257"/>
            <a:ext cx="5534025" cy="1924050"/>
          </a:xfrm>
          <a:custGeom>
            <a:avLst/>
            <a:gdLst/>
            <a:ahLst/>
            <a:cxnLst/>
            <a:rect l="l" t="t" r="r" b="b"/>
            <a:pathLst>
              <a:path w="5534025" h="1924050">
                <a:moveTo>
                  <a:pt x="0" y="1909762"/>
                </a:moveTo>
                <a:lnTo>
                  <a:pt x="0" y="14287"/>
                </a:lnTo>
                <a:lnTo>
                  <a:pt x="0" y="12380"/>
                </a:lnTo>
                <a:lnTo>
                  <a:pt x="362" y="10557"/>
                </a:lnTo>
                <a:lnTo>
                  <a:pt x="1087" y="8799"/>
                </a:lnTo>
                <a:lnTo>
                  <a:pt x="1812" y="7050"/>
                </a:lnTo>
                <a:lnTo>
                  <a:pt x="2844" y="5515"/>
                </a:lnTo>
                <a:lnTo>
                  <a:pt x="4184" y="4186"/>
                </a:lnTo>
                <a:lnTo>
                  <a:pt x="5524" y="2837"/>
                </a:lnTo>
                <a:lnTo>
                  <a:pt x="7069" y="1804"/>
                </a:lnTo>
                <a:lnTo>
                  <a:pt x="8819" y="1088"/>
                </a:lnTo>
                <a:lnTo>
                  <a:pt x="10570" y="362"/>
                </a:lnTo>
                <a:lnTo>
                  <a:pt x="12392" y="0"/>
                </a:lnTo>
                <a:lnTo>
                  <a:pt x="14287" y="0"/>
                </a:lnTo>
                <a:lnTo>
                  <a:pt x="5519737" y="0"/>
                </a:lnTo>
                <a:lnTo>
                  <a:pt x="5521631" y="0"/>
                </a:lnTo>
                <a:lnTo>
                  <a:pt x="5523453" y="362"/>
                </a:lnTo>
                <a:lnTo>
                  <a:pt x="5525204" y="1088"/>
                </a:lnTo>
                <a:lnTo>
                  <a:pt x="5526954" y="1804"/>
                </a:lnTo>
                <a:lnTo>
                  <a:pt x="5528499" y="2837"/>
                </a:lnTo>
                <a:lnTo>
                  <a:pt x="5529839" y="4186"/>
                </a:lnTo>
                <a:lnTo>
                  <a:pt x="5531178" y="5515"/>
                </a:lnTo>
                <a:lnTo>
                  <a:pt x="5534024" y="14287"/>
                </a:lnTo>
                <a:lnTo>
                  <a:pt x="5534024" y="1909762"/>
                </a:lnTo>
                <a:lnTo>
                  <a:pt x="5525204" y="1922952"/>
                </a:lnTo>
                <a:lnTo>
                  <a:pt x="5523453" y="1923677"/>
                </a:lnTo>
                <a:lnTo>
                  <a:pt x="5521631" y="1924040"/>
                </a:lnTo>
                <a:lnTo>
                  <a:pt x="5519737" y="1924049"/>
                </a:lnTo>
                <a:lnTo>
                  <a:pt x="14287" y="1924049"/>
                </a:lnTo>
                <a:lnTo>
                  <a:pt x="12392" y="1924040"/>
                </a:lnTo>
                <a:lnTo>
                  <a:pt x="10570" y="1923677"/>
                </a:lnTo>
                <a:lnTo>
                  <a:pt x="8819" y="1922952"/>
                </a:lnTo>
                <a:lnTo>
                  <a:pt x="7069" y="1922236"/>
                </a:lnTo>
                <a:lnTo>
                  <a:pt x="0" y="1911650"/>
                </a:lnTo>
                <a:lnTo>
                  <a:pt x="0" y="1909762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434504" y="463550"/>
            <a:ext cx="612140" cy="347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'''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Solution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34504" y="949325"/>
            <a:ext cx="5524500" cy="62909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NOTE:</a:t>
            </a:r>
            <a:r>
              <a:rPr dirty="0" sz="1050" spc="-1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sklearn.cross_validation</a:t>
            </a:r>
            <a:r>
              <a:rPr dirty="0" sz="1050" spc="-1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will</a:t>
            </a:r>
            <a:r>
              <a:rPr dirty="0" sz="1050" spc="-1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be</a:t>
            </a:r>
            <a:r>
              <a:rPr dirty="0" sz="1050" spc="-1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deprecated</a:t>
            </a:r>
            <a:r>
              <a:rPr dirty="0" sz="1050" spc="-1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soon</a:t>
            </a:r>
            <a:r>
              <a:rPr dirty="0" sz="1050" spc="-1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to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sklearn.model_sel </a:t>
            </a:r>
            <a:r>
              <a:rPr dirty="0" sz="1050" spc="-57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'''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dirty="0" sz="1050" spc="-20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split</a:t>
            </a:r>
            <a:r>
              <a:rPr dirty="0" sz="1050" spc="-15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into</a:t>
            </a:r>
            <a:r>
              <a:rPr dirty="0" sz="1050" spc="-15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training</a:t>
            </a:r>
            <a:r>
              <a:rPr dirty="0" sz="1050" spc="-15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and</a:t>
            </a:r>
            <a:r>
              <a:rPr dirty="0" sz="1050" spc="-15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testing</a:t>
            </a:r>
            <a:r>
              <a:rPr dirty="0" sz="1050" spc="-15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sets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dirty="0" sz="1050" spc="-15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USE</a:t>
            </a:r>
            <a:r>
              <a:rPr dirty="0" sz="1050" spc="-10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from</a:t>
            </a:r>
            <a:r>
              <a:rPr dirty="0" sz="1050" spc="-10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sklearn.model_selection</a:t>
            </a:r>
            <a:r>
              <a:rPr dirty="0" sz="1050" spc="-15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import</a:t>
            </a:r>
            <a:r>
              <a:rPr dirty="0" sz="1050" spc="-10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train_test_split</a:t>
            </a:r>
            <a:r>
              <a:rPr dirty="0" sz="1050" spc="-10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to</a:t>
            </a:r>
            <a:r>
              <a:rPr dirty="0" sz="1050" spc="-15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avoid</a:t>
            </a:r>
            <a:r>
              <a:rPr dirty="0" sz="1050" spc="-10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seeing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from</a:t>
            </a:r>
            <a:r>
              <a:rPr dirty="0" sz="1050" spc="-3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sklearn.model_selection</a:t>
            </a:r>
            <a:r>
              <a:rPr dirty="0" sz="1050" spc="-3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1050" spc="-2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train_test_split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latin typeface="Consolas"/>
                <a:cs typeface="Consolas"/>
              </a:rPr>
              <a:t>X_train,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X_test,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y_train,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y_test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spc="-1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train_test_split(df[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'sms_message'</a:t>
            </a:r>
            <a:r>
              <a:rPr dirty="0" sz="1050">
                <a:latin typeface="Consolas"/>
                <a:cs typeface="Consolas"/>
              </a:rPr>
              <a:t>],</a:t>
            </a:r>
            <a:endParaRPr sz="1050">
              <a:latin typeface="Consolas"/>
              <a:cs typeface="Consolas"/>
            </a:endParaRPr>
          </a:p>
          <a:p>
            <a:pPr marL="3824604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df[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'label'</a:t>
            </a:r>
            <a:r>
              <a:rPr dirty="0" sz="1050">
                <a:latin typeface="Consolas"/>
                <a:cs typeface="Consolas"/>
              </a:rPr>
              <a:t>],</a:t>
            </a:r>
            <a:endParaRPr sz="1050">
              <a:latin typeface="Consolas"/>
              <a:cs typeface="Consolas"/>
            </a:endParaRPr>
          </a:p>
          <a:p>
            <a:pPr marL="3824604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random_state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dirty="0" sz="1050"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solidFill>
                  <a:srgbClr val="008000"/>
                </a:solidFill>
                <a:latin typeface="Consolas"/>
                <a:cs typeface="Consolas"/>
              </a:rPr>
              <a:t>print</a:t>
            </a:r>
            <a:r>
              <a:rPr dirty="0" sz="1050">
                <a:latin typeface="Consolas"/>
                <a:cs typeface="Consolas"/>
              </a:rPr>
              <a:t>(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'Number</a:t>
            </a:r>
            <a:r>
              <a:rPr dirty="0" sz="1050" spc="-1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of</a:t>
            </a:r>
            <a:r>
              <a:rPr dirty="0" sz="1050" spc="-1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rows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in</a:t>
            </a:r>
            <a:r>
              <a:rPr dirty="0" sz="1050" spc="-1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the</a:t>
            </a:r>
            <a:r>
              <a:rPr dirty="0" sz="1050" spc="-1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total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set:</a:t>
            </a:r>
            <a:r>
              <a:rPr dirty="0" sz="1050" spc="-1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{}'</a:t>
            </a:r>
            <a:r>
              <a:rPr dirty="0" sz="1050">
                <a:latin typeface="Consolas"/>
                <a:cs typeface="Consolas"/>
              </a:rPr>
              <a:t>.format(df.shape[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0</a:t>
            </a:r>
            <a:r>
              <a:rPr dirty="0" sz="1050">
                <a:latin typeface="Consolas"/>
                <a:cs typeface="Consolas"/>
              </a:rPr>
              <a:t>]))</a:t>
            </a:r>
            <a:endParaRPr sz="1050">
              <a:latin typeface="Consolas"/>
              <a:cs typeface="Consolas"/>
            </a:endParaRPr>
          </a:p>
          <a:p>
            <a:pPr marL="12700" marR="224154">
              <a:lnSpc>
                <a:spcPct val="101200"/>
              </a:lnSpc>
            </a:pPr>
            <a:r>
              <a:rPr dirty="0" sz="1050">
                <a:solidFill>
                  <a:srgbClr val="008000"/>
                </a:solidFill>
                <a:latin typeface="Consolas"/>
                <a:cs typeface="Consolas"/>
              </a:rPr>
              <a:t>print</a:t>
            </a:r>
            <a:r>
              <a:rPr dirty="0" sz="1050">
                <a:latin typeface="Consolas"/>
                <a:cs typeface="Consolas"/>
              </a:rPr>
              <a:t>(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'Number</a:t>
            </a:r>
            <a:r>
              <a:rPr dirty="0" sz="1050" spc="-1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of</a:t>
            </a:r>
            <a:r>
              <a:rPr dirty="0" sz="1050" spc="-1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rows</a:t>
            </a:r>
            <a:r>
              <a:rPr dirty="0" sz="1050" spc="-1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in</a:t>
            </a:r>
            <a:r>
              <a:rPr dirty="0" sz="1050" spc="-1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the</a:t>
            </a:r>
            <a:r>
              <a:rPr dirty="0" sz="1050" spc="-1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training</a:t>
            </a:r>
            <a:r>
              <a:rPr dirty="0" sz="1050" spc="-1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set: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{}'</a:t>
            </a:r>
            <a:r>
              <a:rPr dirty="0" sz="1050">
                <a:latin typeface="Consolas"/>
                <a:cs typeface="Consolas"/>
              </a:rPr>
              <a:t>.format(X_train.shape[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0</a:t>
            </a:r>
            <a:r>
              <a:rPr dirty="0" sz="1050">
                <a:latin typeface="Consolas"/>
                <a:cs typeface="Consolas"/>
              </a:rPr>
              <a:t>])) </a:t>
            </a:r>
            <a:r>
              <a:rPr dirty="0" sz="1050" spc="-565"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008000"/>
                </a:solidFill>
                <a:latin typeface="Consolas"/>
                <a:cs typeface="Consolas"/>
              </a:rPr>
              <a:t>print</a:t>
            </a:r>
            <a:r>
              <a:rPr dirty="0" sz="1050">
                <a:latin typeface="Consolas"/>
                <a:cs typeface="Consolas"/>
              </a:rPr>
              <a:t>(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'Number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of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rows</a:t>
            </a:r>
            <a:r>
              <a:rPr dirty="0" sz="1050" spc="-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in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the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test</a:t>
            </a:r>
            <a:r>
              <a:rPr dirty="0" sz="1050" spc="-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set: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{}'</a:t>
            </a:r>
            <a:r>
              <a:rPr dirty="0" sz="1050">
                <a:latin typeface="Consolas"/>
                <a:cs typeface="Consolas"/>
              </a:rPr>
              <a:t>.format(X_test.shape[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0</a:t>
            </a:r>
            <a:r>
              <a:rPr dirty="0" sz="1050">
                <a:latin typeface="Consolas"/>
                <a:cs typeface="Consolas"/>
              </a:rPr>
              <a:t>]))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</a:pPr>
            <a:r>
              <a:rPr dirty="0" sz="1050">
                <a:latin typeface="Consolas"/>
                <a:cs typeface="Consolas"/>
              </a:rPr>
              <a:t>Number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of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rows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in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the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total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set: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5572</a:t>
            </a:r>
            <a:endParaRPr sz="1050">
              <a:latin typeface="Consolas"/>
              <a:cs typeface="Consolas"/>
            </a:endParaRPr>
          </a:p>
          <a:p>
            <a:pPr marL="17780" marR="2565400">
              <a:lnSpc>
                <a:spcPct val="101200"/>
              </a:lnSpc>
            </a:pPr>
            <a:r>
              <a:rPr dirty="0" sz="1050">
                <a:latin typeface="Consolas"/>
                <a:cs typeface="Consolas"/>
              </a:rPr>
              <a:t>Number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of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rows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in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the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training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set: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4179 </a:t>
            </a:r>
            <a:r>
              <a:rPr dirty="0" sz="1050" spc="-56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Number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of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rows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in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the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test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set: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1393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5"/>
              </a:spcBef>
            </a:pPr>
            <a:r>
              <a:rPr dirty="0" sz="1350" b="1">
                <a:latin typeface="Arial"/>
                <a:cs typeface="Arial"/>
              </a:rPr>
              <a:t>Step</a:t>
            </a:r>
            <a:r>
              <a:rPr dirty="0" sz="1350" spc="-10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3.2:</a:t>
            </a:r>
            <a:r>
              <a:rPr dirty="0" sz="1350" spc="-65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Applying</a:t>
            </a:r>
            <a:r>
              <a:rPr dirty="0" sz="1350" spc="-10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Bag</a:t>
            </a:r>
            <a:r>
              <a:rPr dirty="0" sz="1350" spc="-10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of</a:t>
            </a:r>
            <a:r>
              <a:rPr dirty="0" sz="1350" spc="-10" b="1">
                <a:latin typeface="Arial"/>
                <a:cs typeface="Arial"/>
              </a:rPr>
              <a:t> </a:t>
            </a:r>
            <a:r>
              <a:rPr dirty="0" sz="1350" spc="-5" b="1">
                <a:latin typeface="Arial"/>
                <a:cs typeface="Arial"/>
              </a:rPr>
              <a:t>Words</a:t>
            </a:r>
            <a:r>
              <a:rPr dirty="0" sz="1350" spc="-10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processing</a:t>
            </a:r>
            <a:r>
              <a:rPr dirty="0" sz="1350" spc="-10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to</a:t>
            </a:r>
            <a:r>
              <a:rPr dirty="0" sz="1350" spc="-10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our</a:t>
            </a:r>
            <a:r>
              <a:rPr dirty="0" sz="1350" spc="-10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dataset.</a:t>
            </a:r>
            <a:endParaRPr sz="1350">
              <a:latin typeface="Arial"/>
              <a:cs typeface="Arial"/>
            </a:endParaRPr>
          </a:p>
          <a:p>
            <a:pPr marL="17780" marR="101600">
              <a:lnSpc>
                <a:spcPct val="119000"/>
              </a:lnSpc>
              <a:spcBef>
                <a:spcPts val="840"/>
              </a:spcBef>
            </a:pPr>
            <a:r>
              <a:rPr dirty="0" sz="1050">
                <a:latin typeface="Arial MT"/>
                <a:cs typeface="Arial MT"/>
              </a:rPr>
              <a:t>Now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that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have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split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data,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our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next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objective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to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follow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steps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from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Step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2: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Bag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 </a:t>
            </a:r>
            <a:r>
              <a:rPr dirty="0" sz="1050" spc="-28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words and convert our data into the desired matrix format. </a:t>
            </a:r>
            <a:r>
              <a:rPr dirty="0" sz="1050" spc="-60">
                <a:latin typeface="Arial MT"/>
                <a:cs typeface="Arial MT"/>
              </a:rPr>
              <a:t>To </a:t>
            </a:r>
            <a:r>
              <a:rPr dirty="0" sz="1050">
                <a:latin typeface="Arial MT"/>
                <a:cs typeface="Arial MT"/>
              </a:rPr>
              <a:t>do this we will be using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 spc="-5">
                <a:latin typeface="Arial MT"/>
                <a:cs typeface="Arial MT"/>
              </a:rPr>
              <a:t>CountVectorizer() </a:t>
            </a:r>
            <a:r>
              <a:rPr dirty="0" sz="1050">
                <a:latin typeface="Arial MT"/>
                <a:cs typeface="Arial MT"/>
              </a:rPr>
              <a:t>as we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did before.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There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are two steps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to consider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here:</a:t>
            </a:r>
            <a:endParaRPr sz="1050">
              <a:latin typeface="Arial MT"/>
              <a:cs typeface="Arial MT"/>
            </a:endParaRPr>
          </a:p>
          <a:p>
            <a:pPr marL="284480" marR="438150">
              <a:lnSpc>
                <a:spcPct val="125000"/>
              </a:lnSpc>
              <a:spcBef>
                <a:spcPts val="975"/>
              </a:spcBef>
            </a:pPr>
            <a:r>
              <a:rPr dirty="0" sz="1050">
                <a:latin typeface="Arial MT"/>
                <a:cs typeface="Arial MT"/>
              </a:rPr>
              <a:t>Firstl</a:t>
            </a:r>
            <a:r>
              <a:rPr dirty="0" sz="1050" spc="-80">
                <a:latin typeface="Arial MT"/>
                <a:cs typeface="Arial MT"/>
              </a:rPr>
              <a:t>y</a:t>
            </a:r>
            <a:r>
              <a:rPr dirty="0" sz="1050">
                <a:latin typeface="Arial MT"/>
                <a:cs typeface="Arial MT"/>
              </a:rPr>
              <a:t>, we have to fit our training data (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Consolas"/>
                <a:cs typeface="Consolas"/>
              </a:rPr>
              <a:t>X_train</a:t>
            </a:r>
            <a:r>
              <a:rPr dirty="0" sz="1050" spc="-280">
                <a:latin typeface="Consolas"/>
                <a:cs typeface="Consolas"/>
              </a:rPr>
              <a:t> </a:t>
            </a:r>
            <a:r>
              <a:rPr dirty="0" sz="1050">
                <a:latin typeface="Arial MT"/>
                <a:cs typeface="Arial MT"/>
              </a:rPr>
              <a:t>) into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Consolas"/>
                <a:cs typeface="Consolas"/>
              </a:rPr>
              <a:t>CountVectorizer()</a:t>
            </a:r>
            <a:r>
              <a:rPr dirty="0" sz="1050" spc="10">
                <a:latin typeface="Consolas"/>
                <a:cs typeface="Consolas"/>
              </a:rPr>
              <a:t> </a:t>
            </a:r>
            <a:r>
              <a:rPr dirty="0" sz="1050">
                <a:latin typeface="Arial MT"/>
                <a:cs typeface="Arial MT"/>
              </a:rPr>
              <a:t>and  </a:t>
            </a:r>
            <a:r>
              <a:rPr dirty="0" sz="1050">
                <a:latin typeface="Arial MT"/>
                <a:cs typeface="Arial MT"/>
              </a:rPr>
              <a:t>return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 matrix.</a:t>
            </a:r>
            <a:endParaRPr sz="1050">
              <a:latin typeface="Arial MT"/>
              <a:cs typeface="Arial MT"/>
            </a:endParaRPr>
          </a:p>
          <a:p>
            <a:pPr marL="284480">
              <a:lnSpc>
                <a:spcPct val="100000"/>
              </a:lnSpc>
              <a:spcBef>
                <a:spcPts val="240"/>
              </a:spcBef>
            </a:pPr>
            <a:r>
              <a:rPr dirty="0" sz="1050">
                <a:latin typeface="Arial MT"/>
                <a:cs typeface="Arial MT"/>
              </a:rPr>
              <a:t>Secondl</a:t>
            </a:r>
            <a:r>
              <a:rPr dirty="0" sz="1050" spc="-80">
                <a:latin typeface="Arial MT"/>
                <a:cs typeface="Arial MT"/>
              </a:rPr>
              <a:t>y</a:t>
            </a:r>
            <a:r>
              <a:rPr dirty="0" sz="1050">
                <a:latin typeface="Arial MT"/>
                <a:cs typeface="Arial MT"/>
              </a:rPr>
              <a:t>, we have to transform our testing data (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Consolas"/>
                <a:cs typeface="Consolas"/>
              </a:rPr>
              <a:t>X_test</a:t>
            </a:r>
            <a:r>
              <a:rPr dirty="0" sz="1050" spc="-280">
                <a:latin typeface="Consolas"/>
                <a:cs typeface="Consolas"/>
              </a:rPr>
              <a:t> </a:t>
            </a:r>
            <a:r>
              <a:rPr dirty="0" sz="1050">
                <a:latin typeface="Arial MT"/>
                <a:cs typeface="Arial MT"/>
              </a:rPr>
              <a:t>) to return the matrix.</a:t>
            </a:r>
            <a:endParaRPr sz="1050">
              <a:latin typeface="Arial MT"/>
              <a:cs typeface="Arial MT"/>
            </a:endParaRPr>
          </a:p>
          <a:p>
            <a:pPr marL="17780" marR="242570">
              <a:lnSpc>
                <a:spcPct val="125000"/>
              </a:lnSpc>
              <a:spcBef>
                <a:spcPts val="1050"/>
              </a:spcBef>
            </a:pPr>
            <a:r>
              <a:rPr dirty="0" sz="1050">
                <a:latin typeface="Arial MT"/>
                <a:cs typeface="Arial MT"/>
              </a:rPr>
              <a:t>Note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that</a:t>
            </a:r>
            <a:r>
              <a:rPr dirty="0" sz="1050" spc="75">
                <a:latin typeface="Arial MT"/>
                <a:cs typeface="Arial MT"/>
              </a:rPr>
              <a:t> </a:t>
            </a:r>
            <a:r>
              <a:rPr dirty="0" sz="1050">
                <a:latin typeface="Consolas"/>
                <a:cs typeface="Consolas"/>
              </a:rPr>
              <a:t>X_train</a:t>
            </a:r>
            <a:r>
              <a:rPr dirty="0" sz="1050" spc="80">
                <a:latin typeface="Consolas"/>
                <a:cs typeface="Consolas"/>
              </a:rPr>
              <a:t> </a:t>
            </a:r>
            <a:r>
              <a:rPr dirty="0" sz="1050">
                <a:latin typeface="Arial MT"/>
                <a:cs typeface="Arial MT"/>
              </a:rPr>
              <a:t>is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our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training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data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for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'sms_message'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column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our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dataset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and </a:t>
            </a:r>
            <a:r>
              <a:rPr dirty="0" sz="1050" spc="-28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will be using this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to train our model.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50">
              <a:latin typeface="Arial MT"/>
              <a:cs typeface="Arial MT"/>
            </a:endParaRPr>
          </a:p>
          <a:p>
            <a:pPr marL="17780" marR="186055" indent="47625">
              <a:lnSpc>
                <a:spcPct val="122000"/>
              </a:lnSpc>
            </a:pPr>
            <a:r>
              <a:rPr dirty="0" sz="1050">
                <a:latin typeface="Consolas"/>
                <a:cs typeface="Consolas"/>
              </a:rPr>
              <a:t>X_test </a:t>
            </a:r>
            <a:r>
              <a:rPr dirty="0" sz="1050">
                <a:latin typeface="Arial MT"/>
                <a:cs typeface="Arial MT"/>
              </a:rPr>
              <a:t>is our testing data for the 'sms_message' column and this is the data we will be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using(after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transformation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to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matrix)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to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make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predictions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on.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We </a:t>
            </a:r>
            <a:r>
              <a:rPr dirty="0" sz="1050">
                <a:latin typeface="Arial MT"/>
                <a:cs typeface="Arial MT"/>
              </a:rPr>
              <a:t>will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then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compare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those </a:t>
            </a:r>
            <a:r>
              <a:rPr dirty="0" sz="1050" spc="-28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predictions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with</a:t>
            </a:r>
            <a:r>
              <a:rPr dirty="0" sz="1050" spc="85">
                <a:latin typeface="Arial MT"/>
                <a:cs typeface="Arial MT"/>
              </a:rPr>
              <a:t> </a:t>
            </a:r>
            <a:r>
              <a:rPr dirty="0" sz="1050">
                <a:latin typeface="Consolas"/>
                <a:cs typeface="Consolas"/>
              </a:rPr>
              <a:t>y_test</a:t>
            </a:r>
            <a:r>
              <a:rPr dirty="0" sz="1050" spc="85">
                <a:latin typeface="Consolas"/>
                <a:cs typeface="Consolas"/>
              </a:rPr>
              <a:t> </a:t>
            </a:r>
            <a:r>
              <a:rPr dirty="0" sz="1050">
                <a:latin typeface="Arial MT"/>
                <a:cs typeface="Arial MT"/>
              </a:rPr>
              <a:t>in a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later step.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Arial MT"/>
              <a:cs typeface="Arial MT"/>
            </a:endParaRPr>
          </a:p>
          <a:p>
            <a:pPr marL="17780">
              <a:lnSpc>
                <a:spcPct val="100000"/>
              </a:lnSpc>
            </a:pPr>
            <a:r>
              <a:rPr dirty="0" sz="1050">
                <a:latin typeface="Arial MT"/>
                <a:cs typeface="Arial MT"/>
              </a:rPr>
              <a:t>For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 spc="-15">
                <a:latin typeface="Arial MT"/>
                <a:cs typeface="Arial MT"/>
              </a:rPr>
              <a:t>now,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have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provided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code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that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does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matrix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transformations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for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you!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34504" y="7473950"/>
            <a:ext cx="1125220" cy="347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'''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[Practice</a:t>
            </a:r>
            <a:r>
              <a:rPr dirty="0" sz="1050" spc="-9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Node]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34504" y="7959725"/>
            <a:ext cx="5524500" cy="131889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12700" marR="5080">
              <a:lnSpc>
                <a:spcPct val="101200"/>
              </a:lnSpc>
              <a:spcBef>
                <a:spcPts val="85"/>
              </a:spcBef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The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code</a:t>
            </a:r>
            <a:r>
              <a:rPr dirty="0" sz="1050" spc="-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for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this</a:t>
            </a:r>
            <a:r>
              <a:rPr dirty="0" sz="1050" spc="-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segment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is</a:t>
            </a:r>
            <a:r>
              <a:rPr dirty="0" sz="1050" spc="-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in</a:t>
            </a:r>
            <a:r>
              <a:rPr dirty="0" sz="1050" spc="-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2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parts.</a:t>
            </a:r>
            <a:r>
              <a:rPr dirty="0" sz="1050" spc="-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Firstly,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we</a:t>
            </a:r>
            <a:r>
              <a:rPr dirty="0" sz="1050" spc="-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are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learning</a:t>
            </a:r>
            <a:r>
              <a:rPr dirty="0" sz="1050" spc="-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a</a:t>
            </a:r>
            <a:r>
              <a:rPr dirty="0" sz="1050" spc="-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vocabul </a:t>
            </a:r>
            <a:r>
              <a:rPr dirty="0" sz="1050" spc="-57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and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then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transforming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the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data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into</a:t>
            </a:r>
            <a:r>
              <a:rPr dirty="0" sz="1050" spc="-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a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document-term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matrix;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secondly,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for</a:t>
            </a:r>
            <a:r>
              <a:rPr dirty="0" sz="1050" spc="-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t </a:t>
            </a:r>
            <a:r>
              <a:rPr dirty="0" sz="1050" spc="-57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transforming</a:t>
            </a:r>
            <a:r>
              <a:rPr dirty="0" sz="1050" spc="-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the</a:t>
            </a:r>
            <a:r>
              <a:rPr dirty="0" sz="1050" spc="-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data into</a:t>
            </a:r>
            <a:r>
              <a:rPr dirty="0" sz="1050" spc="-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a</a:t>
            </a:r>
            <a:r>
              <a:rPr dirty="0" sz="1050" spc="-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document-term matrix.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100">
              <a:latin typeface="Consolas"/>
              <a:cs typeface="Consolas"/>
            </a:endParaRPr>
          </a:p>
          <a:p>
            <a:pPr algn="just" marL="12700">
              <a:lnSpc>
                <a:spcPct val="100000"/>
              </a:lnSpc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This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is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similar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to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the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process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we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followed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in</a:t>
            </a:r>
            <a:r>
              <a:rPr dirty="0" sz="1050" spc="-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Step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2.3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Consolas"/>
              <a:cs typeface="Consolas"/>
            </a:endParaRPr>
          </a:p>
          <a:p>
            <a:pPr algn="just" marL="12700" marR="5080">
              <a:lnSpc>
                <a:spcPct val="101200"/>
              </a:lnSpc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We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will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provide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the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transformed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data</a:t>
            </a:r>
            <a:r>
              <a:rPr dirty="0" sz="1050" spc="-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to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students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in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the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variables</a:t>
            </a:r>
            <a:r>
              <a:rPr dirty="0" sz="1050" spc="-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'training </a:t>
            </a:r>
            <a:r>
              <a:rPr dirty="0" sz="1050" spc="-57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'''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019800" y="361950"/>
            <a:ext cx="1181100" cy="9972675"/>
            <a:chOff x="6019800" y="361950"/>
            <a:chExt cx="1181100" cy="9972675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19800" y="9275064"/>
              <a:ext cx="944880" cy="94488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379451" y="361961"/>
              <a:ext cx="821690" cy="9972675"/>
            </a:xfrm>
            <a:custGeom>
              <a:avLst/>
              <a:gdLst/>
              <a:ahLst/>
              <a:cxnLst/>
              <a:rect l="l" t="t" r="r" b="b"/>
              <a:pathLst>
                <a:path w="821690" h="9972675">
                  <a:moveTo>
                    <a:pt x="821436" y="0"/>
                  </a:moveTo>
                  <a:lnTo>
                    <a:pt x="811911" y="0"/>
                  </a:lnTo>
                  <a:lnTo>
                    <a:pt x="0" y="0"/>
                  </a:lnTo>
                  <a:lnTo>
                    <a:pt x="0" y="811530"/>
                  </a:lnTo>
                  <a:lnTo>
                    <a:pt x="0" y="9163050"/>
                  </a:lnTo>
                  <a:lnTo>
                    <a:pt x="0" y="9972662"/>
                  </a:lnTo>
                  <a:lnTo>
                    <a:pt x="811911" y="9972662"/>
                  </a:lnTo>
                  <a:lnTo>
                    <a:pt x="821436" y="9972662"/>
                  </a:lnTo>
                  <a:lnTo>
                    <a:pt x="821436" y="9163050"/>
                  </a:lnTo>
                  <a:lnTo>
                    <a:pt x="811911" y="9163050"/>
                  </a:lnTo>
                  <a:lnTo>
                    <a:pt x="811911" y="811530"/>
                  </a:lnTo>
                  <a:lnTo>
                    <a:pt x="821436" y="811530"/>
                  </a:lnTo>
                  <a:lnTo>
                    <a:pt x="821436" y="0"/>
                  </a:lnTo>
                  <a:close/>
                </a:path>
              </a:pathLst>
            </a:custGeom>
            <a:solidFill>
              <a:srgbClr val="000000">
                <a:alpha val="1411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5"/>
              <a:t>localhost:8888/notebooks/Downloads/Bayesian_Inference.ipynb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5"/>
              <a:t>10</a:t>
            </a:fld>
            <a:r>
              <a:rPr dirty="0" spc="-5"/>
              <a:t>/23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1056" y="161857"/>
            <a:ext cx="85471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 MT"/>
                <a:cs typeface="Arial MT"/>
              </a:rPr>
              <a:t>10/16/23,</a:t>
            </a:r>
            <a:r>
              <a:rPr dirty="0" sz="800" spc="-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2:45</a:t>
            </a:r>
            <a:r>
              <a:rPr dirty="0" sz="800" spc="-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85118" y="161857"/>
            <a:ext cx="180784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 MT"/>
                <a:cs typeface="Arial MT"/>
              </a:rPr>
              <a:t>Bayesian_Inference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-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Jupyter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Notebook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6918" y="463550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dirty="0" sz="1050" spc="-85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[20]: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04937" y="423857"/>
            <a:ext cx="5534025" cy="1914525"/>
          </a:xfrm>
          <a:custGeom>
            <a:avLst/>
            <a:gdLst/>
            <a:ahLst/>
            <a:cxnLst/>
            <a:rect l="l" t="t" r="r" b="b"/>
            <a:pathLst>
              <a:path w="5534025" h="1914525">
                <a:moveTo>
                  <a:pt x="0" y="1900237"/>
                </a:moveTo>
                <a:lnTo>
                  <a:pt x="0" y="14287"/>
                </a:lnTo>
                <a:lnTo>
                  <a:pt x="0" y="12390"/>
                </a:lnTo>
                <a:lnTo>
                  <a:pt x="362" y="10567"/>
                </a:lnTo>
                <a:lnTo>
                  <a:pt x="1087" y="8808"/>
                </a:lnTo>
                <a:lnTo>
                  <a:pt x="1812" y="7050"/>
                </a:lnTo>
                <a:lnTo>
                  <a:pt x="2844" y="5506"/>
                </a:lnTo>
                <a:lnTo>
                  <a:pt x="4184" y="4176"/>
                </a:lnTo>
                <a:lnTo>
                  <a:pt x="5524" y="2827"/>
                </a:lnTo>
                <a:lnTo>
                  <a:pt x="7069" y="1795"/>
                </a:lnTo>
                <a:lnTo>
                  <a:pt x="8819" y="1069"/>
                </a:lnTo>
                <a:lnTo>
                  <a:pt x="10570" y="353"/>
                </a:lnTo>
                <a:lnTo>
                  <a:pt x="12392" y="0"/>
                </a:lnTo>
                <a:lnTo>
                  <a:pt x="14287" y="0"/>
                </a:lnTo>
                <a:lnTo>
                  <a:pt x="5519737" y="0"/>
                </a:lnTo>
                <a:lnTo>
                  <a:pt x="5521631" y="0"/>
                </a:lnTo>
                <a:lnTo>
                  <a:pt x="5523453" y="353"/>
                </a:lnTo>
                <a:lnTo>
                  <a:pt x="5525204" y="1069"/>
                </a:lnTo>
                <a:lnTo>
                  <a:pt x="5526954" y="1795"/>
                </a:lnTo>
                <a:lnTo>
                  <a:pt x="5528499" y="2827"/>
                </a:lnTo>
                <a:lnTo>
                  <a:pt x="5529839" y="4176"/>
                </a:lnTo>
                <a:lnTo>
                  <a:pt x="5531178" y="5506"/>
                </a:lnTo>
                <a:lnTo>
                  <a:pt x="5532211" y="7050"/>
                </a:lnTo>
                <a:lnTo>
                  <a:pt x="5532936" y="8808"/>
                </a:lnTo>
                <a:lnTo>
                  <a:pt x="5533661" y="10567"/>
                </a:lnTo>
                <a:lnTo>
                  <a:pt x="5534024" y="12390"/>
                </a:lnTo>
                <a:lnTo>
                  <a:pt x="5534024" y="14287"/>
                </a:lnTo>
                <a:lnTo>
                  <a:pt x="5534024" y="1900237"/>
                </a:lnTo>
                <a:lnTo>
                  <a:pt x="5534024" y="1902125"/>
                </a:lnTo>
                <a:lnTo>
                  <a:pt x="5533661" y="1903939"/>
                </a:lnTo>
                <a:lnTo>
                  <a:pt x="5532936" y="1905688"/>
                </a:lnTo>
                <a:lnTo>
                  <a:pt x="5532211" y="1907445"/>
                </a:lnTo>
                <a:lnTo>
                  <a:pt x="5525204" y="1913427"/>
                </a:lnTo>
                <a:lnTo>
                  <a:pt x="5523453" y="1914152"/>
                </a:lnTo>
                <a:lnTo>
                  <a:pt x="5521631" y="1914515"/>
                </a:lnTo>
                <a:lnTo>
                  <a:pt x="5519737" y="1914524"/>
                </a:lnTo>
                <a:lnTo>
                  <a:pt x="14287" y="1914524"/>
                </a:lnTo>
                <a:lnTo>
                  <a:pt x="12392" y="1914515"/>
                </a:lnTo>
                <a:lnTo>
                  <a:pt x="10570" y="1914152"/>
                </a:lnTo>
                <a:lnTo>
                  <a:pt x="8819" y="1913427"/>
                </a:lnTo>
                <a:lnTo>
                  <a:pt x="7069" y="1912711"/>
                </a:lnTo>
                <a:lnTo>
                  <a:pt x="1087" y="1905688"/>
                </a:lnTo>
                <a:lnTo>
                  <a:pt x="362" y="1903939"/>
                </a:lnTo>
                <a:lnTo>
                  <a:pt x="0" y="1902125"/>
                </a:lnTo>
                <a:lnTo>
                  <a:pt x="0" y="1900237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434504" y="463550"/>
            <a:ext cx="2958465" cy="8331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'''</a:t>
            </a:r>
            <a:endParaRPr sz="1050">
              <a:latin typeface="Consolas"/>
              <a:cs typeface="Consolas"/>
            </a:endParaRPr>
          </a:p>
          <a:p>
            <a:pPr marL="12700" marR="2350770">
              <a:lnSpc>
                <a:spcPct val="101200"/>
              </a:lnSpc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Solution 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'''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dirty="0" sz="1050" spc="-25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Instantiate</a:t>
            </a:r>
            <a:r>
              <a:rPr dirty="0" sz="1050" spc="-25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the</a:t>
            </a:r>
            <a:r>
              <a:rPr dirty="0" sz="1050" spc="-25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CountVectorizer</a:t>
            </a:r>
            <a:r>
              <a:rPr dirty="0" sz="1050" spc="-25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method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count_vector</a:t>
            </a:r>
            <a:r>
              <a:rPr dirty="0" sz="1050" spc="-4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spc="-4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CountVectorizer()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4504" y="1435100"/>
            <a:ext cx="5524500" cy="7414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dirty="0" sz="1050" spc="-15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Fit</a:t>
            </a:r>
            <a:r>
              <a:rPr dirty="0" sz="1050" spc="-10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the</a:t>
            </a:r>
            <a:r>
              <a:rPr dirty="0" sz="1050" spc="-10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training</a:t>
            </a:r>
            <a:r>
              <a:rPr dirty="0" sz="1050" spc="-10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data</a:t>
            </a:r>
            <a:r>
              <a:rPr dirty="0" sz="1050" spc="-10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and</a:t>
            </a:r>
            <a:r>
              <a:rPr dirty="0" sz="1050" spc="-10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then</a:t>
            </a:r>
            <a:r>
              <a:rPr dirty="0" sz="1050" spc="-10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return</a:t>
            </a:r>
            <a:r>
              <a:rPr dirty="0" sz="1050" spc="-10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the</a:t>
            </a:r>
            <a:r>
              <a:rPr dirty="0" sz="1050" spc="-10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matrix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training_data</a:t>
            </a:r>
            <a:r>
              <a:rPr dirty="0" sz="1050" spc="-4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spc="-4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count_vector.fit_transform(X_train)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dirty="0" sz="1050" spc="-10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Transform</a:t>
            </a:r>
            <a:r>
              <a:rPr dirty="0" sz="1050" spc="-10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testing</a:t>
            </a:r>
            <a:r>
              <a:rPr dirty="0" sz="1050" spc="-5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data</a:t>
            </a:r>
            <a:r>
              <a:rPr dirty="0" sz="1050" spc="-10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and</a:t>
            </a:r>
            <a:r>
              <a:rPr dirty="0" sz="1050" spc="-5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return</a:t>
            </a:r>
            <a:r>
              <a:rPr dirty="0" sz="1050" spc="-10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the</a:t>
            </a:r>
            <a:r>
              <a:rPr dirty="0" sz="1050" spc="-5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matrix.</a:t>
            </a:r>
            <a:r>
              <a:rPr dirty="0" sz="1050" spc="-10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Note</a:t>
            </a:r>
            <a:r>
              <a:rPr dirty="0" sz="1050" spc="-5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we</a:t>
            </a:r>
            <a:r>
              <a:rPr dirty="0" sz="1050" spc="-10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are</a:t>
            </a:r>
            <a:r>
              <a:rPr dirty="0" sz="1050" spc="-5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not</a:t>
            </a:r>
            <a:r>
              <a:rPr dirty="0" sz="1050" spc="-10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fitting</a:t>
            </a:r>
            <a:r>
              <a:rPr dirty="0" sz="1050" spc="-5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the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testing_data</a:t>
            </a:r>
            <a:r>
              <a:rPr dirty="0" sz="1050" spc="-4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spc="-4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count_vector.transform(X_test)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600"/>
              </a:spcBef>
            </a:pPr>
            <a:r>
              <a:rPr dirty="0" sz="1350" b="1">
                <a:latin typeface="Arial"/>
                <a:cs typeface="Arial"/>
              </a:rPr>
              <a:t>Step</a:t>
            </a:r>
            <a:r>
              <a:rPr dirty="0" sz="1350" spc="-15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4.1:</a:t>
            </a:r>
            <a:r>
              <a:rPr dirty="0" sz="1350" spc="-15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Bayes</a:t>
            </a:r>
            <a:r>
              <a:rPr dirty="0" sz="1350" spc="-15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Theorem</a:t>
            </a:r>
            <a:r>
              <a:rPr dirty="0" sz="1350" spc="-15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implementation</a:t>
            </a:r>
            <a:r>
              <a:rPr dirty="0" sz="1350" spc="-10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from</a:t>
            </a:r>
            <a:r>
              <a:rPr dirty="0" sz="1350" spc="-15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scratch</a:t>
            </a:r>
            <a:endParaRPr sz="1350">
              <a:latin typeface="Arial"/>
              <a:cs typeface="Arial"/>
            </a:endParaRPr>
          </a:p>
          <a:p>
            <a:pPr marL="17780" marR="131445">
              <a:lnSpc>
                <a:spcPct val="119000"/>
              </a:lnSpc>
              <a:spcBef>
                <a:spcPts val="840"/>
              </a:spcBef>
            </a:pPr>
            <a:r>
              <a:rPr dirty="0" sz="1050">
                <a:latin typeface="Arial MT"/>
                <a:cs typeface="Arial MT"/>
              </a:rPr>
              <a:t>Now that we have our dataset in the format that we need, we can move onto the next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portion of our mission which is the algorithm we will use to make our predictions to classify </a:t>
            </a:r>
            <a:r>
              <a:rPr dirty="0" sz="1050" spc="-28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 message as spam or not spam. Remember that at the start of the mission we briefly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discussed the Bayes theorem but now we shall go into a little more detail. In layman's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terms,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Bayes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theorem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calculates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probability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event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occurring,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based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certain </a:t>
            </a:r>
            <a:r>
              <a:rPr dirty="0" sz="1050" spc="-28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other probabilities that are related to the event in question. It is composed of a prior(the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probabilities that we are aware of or that is given to us) and the posterior(the probabilities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are looking to compute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using the priors).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 MT"/>
              <a:cs typeface="Arial MT"/>
            </a:endParaRPr>
          </a:p>
          <a:p>
            <a:pPr marL="17780" marR="175260">
              <a:lnSpc>
                <a:spcPct val="119000"/>
              </a:lnSpc>
            </a:pPr>
            <a:r>
              <a:rPr dirty="0" sz="1050">
                <a:latin typeface="Arial MT"/>
                <a:cs typeface="Arial MT"/>
              </a:rPr>
              <a:t>Let us implement the Bayes Theorem from scratch using a simple example. Let's say we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are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trying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to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find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odds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individual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having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diabetes,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given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that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he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or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she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was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tested </a:t>
            </a:r>
            <a:r>
              <a:rPr dirty="0" sz="1050" spc="-28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for it and got a positive result. In the medical field, such probabilies play a very important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role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as it usually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deals with life and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death situations.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 MT"/>
              <a:cs typeface="Arial MT"/>
            </a:endParaRPr>
          </a:p>
          <a:p>
            <a:pPr marL="17780">
              <a:lnSpc>
                <a:spcPct val="100000"/>
              </a:lnSpc>
            </a:pPr>
            <a:r>
              <a:rPr dirty="0" sz="1050" spc="-10">
                <a:latin typeface="Arial MT"/>
                <a:cs typeface="Arial MT"/>
              </a:rPr>
              <a:t>We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assume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following: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50">
              <a:latin typeface="Arial MT"/>
              <a:cs typeface="Arial MT"/>
            </a:endParaRPr>
          </a:p>
          <a:p>
            <a:pPr marL="17780" marR="188595" indent="47625">
              <a:lnSpc>
                <a:spcPct val="122000"/>
              </a:lnSpc>
            </a:pPr>
            <a:r>
              <a:rPr dirty="0" sz="1050">
                <a:latin typeface="Consolas"/>
                <a:cs typeface="Consolas"/>
              </a:rPr>
              <a:t>P(D)</a:t>
            </a:r>
            <a:r>
              <a:rPr dirty="0" sz="1050" spc="75">
                <a:latin typeface="Consolas"/>
                <a:cs typeface="Consolas"/>
              </a:rPr>
              <a:t> </a:t>
            </a:r>
            <a:r>
              <a:rPr dirty="0" sz="1050">
                <a:latin typeface="Arial MT"/>
                <a:cs typeface="Arial MT"/>
              </a:rPr>
              <a:t>is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probability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person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having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Diabetes.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It's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value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is</a:t>
            </a:r>
            <a:r>
              <a:rPr dirty="0" sz="1050" spc="75">
                <a:latin typeface="Arial MT"/>
                <a:cs typeface="Arial MT"/>
              </a:rPr>
              <a:t> </a:t>
            </a:r>
            <a:r>
              <a:rPr dirty="0" sz="1050">
                <a:latin typeface="Consolas"/>
                <a:cs typeface="Consolas"/>
              </a:rPr>
              <a:t>0.01</a:t>
            </a:r>
            <a:r>
              <a:rPr dirty="0" sz="1050" spc="80">
                <a:latin typeface="Consolas"/>
                <a:cs typeface="Consolas"/>
              </a:rPr>
              <a:t> </a:t>
            </a:r>
            <a:r>
              <a:rPr dirty="0" sz="1050">
                <a:latin typeface="Arial MT"/>
                <a:cs typeface="Arial MT"/>
              </a:rPr>
              <a:t>or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other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words, </a:t>
            </a:r>
            <a:r>
              <a:rPr dirty="0" sz="1050" spc="-28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1% of the general population has diabetes(Disclaimer: these values are assumptions and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are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not reflective of any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medical study).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 MT"/>
              <a:cs typeface="Arial MT"/>
            </a:endParaRPr>
          </a:p>
          <a:p>
            <a:pPr marL="65405">
              <a:lnSpc>
                <a:spcPct val="100000"/>
              </a:lnSpc>
            </a:pPr>
            <a:r>
              <a:rPr dirty="0" sz="1050">
                <a:latin typeface="Consolas"/>
                <a:cs typeface="Consolas"/>
              </a:rPr>
              <a:t>P(Pos)</a:t>
            </a:r>
            <a:r>
              <a:rPr dirty="0" sz="1050" spc="65">
                <a:latin typeface="Consolas"/>
                <a:cs typeface="Consolas"/>
              </a:rPr>
              <a:t> </a:t>
            </a:r>
            <a:r>
              <a:rPr dirty="0" sz="1050">
                <a:latin typeface="Arial MT"/>
                <a:cs typeface="Arial MT"/>
              </a:rPr>
              <a:t>is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probability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getting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positive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test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result.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Arial MT"/>
              <a:cs typeface="Arial MT"/>
            </a:endParaRPr>
          </a:p>
          <a:p>
            <a:pPr marL="65405">
              <a:lnSpc>
                <a:spcPct val="100000"/>
              </a:lnSpc>
              <a:spcBef>
                <a:spcPts val="5"/>
              </a:spcBef>
            </a:pPr>
            <a:r>
              <a:rPr dirty="0" sz="1050">
                <a:latin typeface="Consolas"/>
                <a:cs typeface="Consolas"/>
              </a:rPr>
              <a:t>P(Neg)</a:t>
            </a:r>
            <a:r>
              <a:rPr dirty="0" sz="1050" spc="65">
                <a:latin typeface="Consolas"/>
                <a:cs typeface="Consolas"/>
              </a:rPr>
              <a:t> </a:t>
            </a:r>
            <a:r>
              <a:rPr dirty="0" sz="1050">
                <a:latin typeface="Arial MT"/>
                <a:cs typeface="Arial MT"/>
              </a:rPr>
              <a:t>is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probability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getting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negative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test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result.</a:t>
            </a:r>
            <a:endParaRPr sz="1050">
              <a:latin typeface="Arial MT"/>
              <a:cs typeface="Arial MT"/>
            </a:endParaRPr>
          </a:p>
          <a:p>
            <a:pPr marL="17780" marR="299720" indent="47625">
              <a:lnSpc>
                <a:spcPct val="125000"/>
              </a:lnSpc>
              <a:spcBef>
                <a:spcPts val="1050"/>
              </a:spcBef>
            </a:pPr>
            <a:r>
              <a:rPr dirty="0" sz="1050">
                <a:latin typeface="Consolas"/>
                <a:cs typeface="Consolas"/>
              </a:rPr>
              <a:t>P(Pos|D)</a:t>
            </a:r>
            <a:r>
              <a:rPr dirty="0" sz="1050" spc="75">
                <a:latin typeface="Consolas"/>
                <a:cs typeface="Consolas"/>
              </a:rPr>
              <a:t> </a:t>
            </a:r>
            <a:r>
              <a:rPr dirty="0" sz="1050">
                <a:latin typeface="Arial MT"/>
                <a:cs typeface="Arial MT"/>
              </a:rPr>
              <a:t>is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probability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getting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 positive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result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test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done for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detecting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diabetes, given that you have diabetes.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This has a value </a:t>
            </a:r>
            <a:r>
              <a:rPr dirty="0" sz="1050" spc="80">
                <a:latin typeface="Arial MT"/>
                <a:cs typeface="Arial MT"/>
              </a:rPr>
              <a:t> </a:t>
            </a:r>
            <a:r>
              <a:rPr dirty="0" sz="1050">
                <a:latin typeface="Consolas"/>
                <a:cs typeface="Consolas"/>
              </a:rPr>
              <a:t>0.9</a:t>
            </a:r>
            <a:r>
              <a:rPr dirty="0" sz="1050" spc="-204">
                <a:latin typeface="Consolas"/>
                <a:cs typeface="Consolas"/>
              </a:rPr>
              <a:t> </a:t>
            </a:r>
            <a:r>
              <a:rPr dirty="0" sz="1050">
                <a:latin typeface="Arial MT"/>
                <a:cs typeface="Arial MT"/>
              </a:rPr>
              <a:t>. In other words the test is  correct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90%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 time.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This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is also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called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Sensitivity or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True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Positive Rate.</a:t>
            </a:r>
            <a:endParaRPr sz="1050">
              <a:latin typeface="Arial MT"/>
              <a:cs typeface="Arial MT"/>
            </a:endParaRPr>
          </a:p>
          <a:p>
            <a:pPr marL="17780" marR="156210" indent="47625">
              <a:lnSpc>
                <a:spcPct val="125000"/>
              </a:lnSpc>
              <a:spcBef>
                <a:spcPts val="975"/>
              </a:spcBef>
            </a:pPr>
            <a:r>
              <a:rPr dirty="0" sz="1050">
                <a:latin typeface="Consolas"/>
                <a:cs typeface="Consolas"/>
              </a:rPr>
              <a:t>P(Neg|~D)</a:t>
            </a:r>
            <a:r>
              <a:rPr dirty="0" sz="1050" spc="75">
                <a:latin typeface="Consolas"/>
                <a:cs typeface="Consolas"/>
              </a:rPr>
              <a:t> </a:t>
            </a:r>
            <a:r>
              <a:rPr dirty="0" sz="1050">
                <a:latin typeface="Arial MT"/>
                <a:cs typeface="Arial MT"/>
              </a:rPr>
              <a:t>is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probability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getting a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negative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result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test done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for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detecting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diabetes,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given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that you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do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not have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diabetes.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This also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has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 value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</a:t>
            </a:r>
            <a:r>
              <a:rPr dirty="0" sz="1050" spc="75">
                <a:latin typeface="Arial MT"/>
                <a:cs typeface="Arial MT"/>
              </a:rPr>
              <a:t> </a:t>
            </a:r>
            <a:r>
              <a:rPr dirty="0" sz="1050">
                <a:latin typeface="Consolas"/>
                <a:cs typeface="Consolas"/>
              </a:rPr>
              <a:t>0.9</a:t>
            </a:r>
            <a:r>
              <a:rPr dirty="0" sz="1050" spc="80">
                <a:latin typeface="Consolas"/>
                <a:cs typeface="Consolas"/>
              </a:rPr>
              <a:t> </a:t>
            </a:r>
            <a:r>
              <a:rPr dirty="0" sz="1050">
                <a:latin typeface="Arial MT"/>
                <a:cs typeface="Arial MT"/>
              </a:rPr>
              <a:t>and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is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therefore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correct,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90%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time.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This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also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called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Specificity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or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True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Negative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Rate.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Arial MT"/>
              <a:cs typeface="Arial MT"/>
            </a:endParaRPr>
          </a:p>
          <a:p>
            <a:pPr marL="17780">
              <a:lnSpc>
                <a:spcPct val="100000"/>
              </a:lnSpc>
              <a:spcBef>
                <a:spcPts val="5"/>
              </a:spcBef>
            </a:pP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Bayes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formula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is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as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follows: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019800" y="361950"/>
            <a:ext cx="1181100" cy="9972675"/>
            <a:chOff x="6019800" y="361950"/>
            <a:chExt cx="1181100" cy="997267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19800" y="9275064"/>
              <a:ext cx="944880" cy="94488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379451" y="361961"/>
              <a:ext cx="821690" cy="9972675"/>
            </a:xfrm>
            <a:custGeom>
              <a:avLst/>
              <a:gdLst/>
              <a:ahLst/>
              <a:cxnLst/>
              <a:rect l="l" t="t" r="r" b="b"/>
              <a:pathLst>
                <a:path w="821690" h="9972675">
                  <a:moveTo>
                    <a:pt x="821436" y="0"/>
                  </a:moveTo>
                  <a:lnTo>
                    <a:pt x="811911" y="0"/>
                  </a:lnTo>
                  <a:lnTo>
                    <a:pt x="0" y="0"/>
                  </a:lnTo>
                  <a:lnTo>
                    <a:pt x="0" y="811530"/>
                  </a:lnTo>
                  <a:lnTo>
                    <a:pt x="0" y="9163050"/>
                  </a:lnTo>
                  <a:lnTo>
                    <a:pt x="0" y="9972662"/>
                  </a:lnTo>
                  <a:lnTo>
                    <a:pt x="811911" y="9972662"/>
                  </a:lnTo>
                  <a:lnTo>
                    <a:pt x="821436" y="9972662"/>
                  </a:lnTo>
                  <a:lnTo>
                    <a:pt x="821436" y="9163050"/>
                  </a:lnTo>
                  <a:lnTo>
                    <a:pt x="811911" y="9163050"/>
                  </a:lnTo>
                  <a:lnTo>
                    <a:pt x="811911" y="811530"/>
                  </a:lnTo>
                  <a:lnTo>
                    <a:pt x="821436" y="811530"/>
                  </a:lnTo>
                  <a:lnTo>
                    <a:pt x="821436" y="0"/>
                  </a:lnTo>
                  <a:close/>
                </a:path>
              </a:pathLst>
            </a:custGeom>
            <a:solidFill>
              <a:srgbClr val="000000">
                <a:alpha val="1411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5"/>
              <a:t>localhost:8888/notebooks/Downloads/Bayesian_Inference.ipynb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5"/>
              <a:t>10</a:t>
            </a:fld>
            <a:r>
              <a:rPr dirty="0" spc="-5"/>
              <a:t>/23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1056" y="161857"/>
            <a:ext cx="85471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 MT"/>
                <a:cs typeface="Arial MT"/>
              </a:rPr>
              <a:t>10/16/23,</a:t>
            </a:r>
            <a:r>
              <a:rPr dirty="0" sz="800" spc="-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2:45</a:t>
            </a:r>
            <a:r>
              <a:rPr dirty="0" sz="800" spc="-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85118" y="161857"/>
            <a:ext cx="180784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 MT"/>
                <a:cs typeface="Arial MT"/>
              </a:rPr>
              <a:t>Bayesian_Inference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-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Jupyter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Notebook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09899" y="361944"/>
            <a:ext cx="2305050" cy="190500"/>
            <a:chOff x="3009899" y="361944"/>
            <a:chExt cx="2305050" cy="190500"/>
          </a:xfrm>
        </p:grpSpPr>
        <p:sp>
          <p:nvSpPr>
            <p:cNvPr id="5" name="object 5"/>
            <p:cNvSpPr/>
            <p:nvPr/>
          </p:nvSpPr>
          <p:spPr>
            <a:xfrm>
              <a:off x="3014662" y="366707"/>
              <a:ext cx="2295525" cy="180975"/>
            </a:xfrm>
            <a:custGeom>
              <a:avLst/>
              <a:gdLst/>
              <a:ahLst/>
              <a:cxnLst/>
              <a:rect l="l" t="t" r="r" b="b"/>
              <a:pathLst>
                <a:path w="2295525" h="180975">
                  <a:moveTo>
                    <a:pt x="0" y="0"/>
                  </a:moveTo>
                  <a:lnTo>
                    <a:pt x="2295524" y="0"/>
                  </a:lnTo>
                  <a:lnTo>
                    <a:pt x="2295524" y="180974"/>
                  </a:lnTo>
                  <a:lnTo>
                    <a:pt x="0" y="1809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28949" y="381000"/>
              <a:ext cx="152400" cy="152399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1581149" y="288606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0"/>
                </a:moveTo>
                <a:lnTo>
                  <a:pt x="16523" y="38090"/>
                </a:lnTo>
                <a:lnTo>
                  <a:pt x="14093" y="37606"/>
                </a:lnTo>
                <a:lnTo>
                  <a:pt x="0" y="21570"/>
                </a:lnTo>
                <a:lnTo>
                  <a:pt x="0" y="16510"/>
                </a:lnTo>
                <a:lnTo>
                  <a:pt x="16523" y="0"/>
                </a:lnTo>
                <a:lnTo>
                  <a:pt x="21576" y="0"/>
                </a:lnTo>
                <a:lnTo>
                  <a:pt x="38100" y="19049"/>
                </a:lnTo>
                <a:lnTo>
                  <a:pt x="38099" y="21570"/>
                </a:lnTo>
                <a:lnTo>
                  <a:pt x="21576" y="38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81149" y="328611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0"/>
                </a:moveTo>
                <a:lnTo>
                  <a:pt x="16523" y="38090"/>
                </a:lnTo>
                <a:lnTo>
                  <a:pt x="14093" y="37606"/>
                </a:lnTo>
                <a:lnTo>
                  <a:pt x="0" y="21570"/>
                </a:lnTo>
                <a:lnTo>
                  <a:pt x="0" y="16510"/>
                </a:lnTo>
                <a:lnTo>
                  <a:pt x="16523" y="0"/>
                </a:lnTo>
                <a:lnTo>
                  <a:pt x="21576" y="0"/>
                </a:lnTo>
                <a:lnTo>
                  <a:pt x="38100" y="19049"/>
                </a:lnTo>
                <a:lnTo>
                  <a:pt x="38099" y="21570"/>
                </a:lnTo>
                <a:lnTo>
                  <a:pt x="21576" y="38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440160" y="2757170"/>
            <a:ext cx="5036820" cy="2378075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326390">
              <a:lnSpc>
                <a:spcPct val="100000"/>
              </a:lnSpc>
              <a:spcBef>
                <a:spcPts val="415"/>
              </a:spcBef>
            </a:pPr>
            <a:r>
              <a:rPr dirty="0" sz="1050">
                <a:latin typeface="Consolas"/>
                <a:cs typeface="Consolas"/>
              </a:rPr>
              <a:t>P(A)</a:t>
            </a:r>
            <a:r>
              <a:rPr dirty="0" sz="1050" spc="80">
                <a:latin typeface="Consolas"/>
                <a:cs typeface="Consolas"/>
              </a:rPr>
              <a:t> </a:t>
            </a:r>
            <a:r>
              <a:rPr dirty="0" sz="1050">
                <a:latin typeface="Arial MT"/>
                <a:cs typeface="Arial MT"/>
              </a:rPr>
              <a:t>is the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prior probability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</a:t>
            </a:r>
            <a:r>
              <a:rPr dirty="0" sz="1050" spc="-6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</a:t>
            </a:r>
            <a:r>
              <a:rPr dirty="0" sz="1050" spc="-6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occurring </a:t>
            </a:r>
            <a:r>
              <a:rPr dirty="0" sz="1050" spc="-10">
                <a:latin typeface="Arial MT"/>
                <a:cs typeface="Arial MT"/>
              </a:rPr>
              <a:t>independently.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In our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example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this is</a:t>
            </a:r>
            <a:endParaRPr sz="1050">
              <a:latin typeface="Arial MT"/>
              <a:cs typeface="Arial MT"/>
            </a:endParaRPr>
          </a:p>
          <a:p>
            <a:pPr marL="326390">
              <a:lnSpc>
                <a:spcPct val="100000"/>
              </a:lnSpc>
              <a:spcBef>
                <a:spcPts val="315"/>
              </a:spcBef>
            </a:pPr>
            <a:r>
              <a:rPr dirty="0" sz="1050">
                <a:latin typeface="Consolas"/>
                <a:cs typeface="Consolas"/>
              </a:rPr>
              <a:t>P(D)</a:t>
            </a:r>
            <a:r>
              <a:rPr dirty="0" sz="1050" spc="-204">
                <a:latin typeface="Consolas"/>
                <a:cs typeface="Consolas"/>
              </a:rPr>
              <a:t> </a:t>
            </a:r>
            <a:r>
              <a:rPr dirty="0" sz="1050">
                <a:latin typeface="Arial MT"/>
                <a:cs typeface="Arial MT"/>
              </a:rPr>
              <a:t>.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This value is given to us.</a:t>
            </a:r>
            <a:endParaRPr sz="1050">
              <a:latin typeface="Arial MT"/>
              <a:cs typeface="Arial MT"/>
            </a:endParaRPr>
          </a:p>
          <a:p>
            <a:pPr marL="326390">
              <a:lnSpc>
                <a:spcPct val="100000"/>
              </a:lnSpc>
              <a:spcBef>
                <a:spcPts val="315"/>
              </a:spcBef>
            </a:pPr>
            <a:r>
              <a:rPr dirty="0" sz="1050">
                <a:latin typeface="Consolas"/>
                <a:cs typeface="Consolas"/>
              </a:rPr>
              <a:t>P(B)</a:t>
            </a:r>
            <a:r>
              <a:rPr dirty="0" sz="1050" spc="80">
                <a:latin typeface="Consolas"/>
                <a:cs typeface="Consolas"/>
              </a:rPr>
              <a:t> </a:t>
            </a:r>
            <a:r>
              <a:rPr dirty="0" sz="1050">
                <a:latin typeface="Arial MT"/>
                <a:cs typeface="Arial MT"/>
              </a:rPr>
              <a:t>is the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prior probability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 B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occurring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independently.</a:t>
            </a:r>
            <a:r>
              <a:rPr dirty="0" sz="1050">
                <a:latin typeface="Arial MT"/>
                <a:cs typeface="Arial MT"/>
              </a:rPr>
              <a:t> In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our example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this is</a:t>
            </a:r>
            <a:endParaRPr sz="1050">
              <a:latin typeface="Arial MT"/>
              <a:cs typeface="Arial MT"/>
            </a:endParaRPr>
          </a:p>
          <a:p>
            <a:pPr marL="326390">
              <a:lnSpc>
                <a:spcPct val="100000"/>
              </a:lnSpc>
              <a:spcBef>
                <a:spcPts val="315"/>
              </a:spcBef>
            </a:pPr>
            <a:r>
              <a:rPr dirty="0" sz="1050">
                <a:latin typeface="Consolas"/>
                <a:cs typeface="Consolas"/>
              </a:rPr>
              <a:t>P(Pos)</a:t>
            </a:r>
            <a:r>
              <a:rPr dirty="0" sz="1050" spc="-204">
                <a:latin typeface="Consolas"/>
                <a:cs typeface="Consolas"/>
              </a:rPr>
              <a:t> </a:t>
            </a:r>
            <a:r>
              <a:rPr dirty="0" sz="1050">
                <a:latin typeface="Arial MT"/>
                <a:cs typeface="Arial MT"/>
              </a:rPr>
              <a:t>.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latin typeface="Arial MT"/>
                <a:cs typeface="Arial MT"/>
              </a:rPr>
              <a:t>Putting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our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values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into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formula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for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Bayes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theorem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get: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 MT"/>
              <a:cs typeface="Arial MT"/>
            </a:endParaRPr>
          </a:p>
          <a:p>
            <a:pPr marL="59690">
              <a:lnSpc>
                <a:spcPct val="100000"/>
              </a:lnSpc>
            </a:pPr>
            <a:r>
              <a:rPr dirty="0" sz="1050">
                <a:latin typeface="Consolas"/>
                <a:cs typeface="Consolas"/>
              </a:rPr>
              <a:t>P(D|Pos)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=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P(D)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*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P(Pos|D)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/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P(Pos)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Consolas"/>
              <a:cs typeface="Consolas"/>
            </a:endParaRPr>
          </a:p>
          <a:p>
            <a:pPr marL="12700" marR="114300">
              <a:lnSpc>
                <a:spcPct val="125000"/>
              </a:lnSpc>
            </a:pP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probability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getting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positive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test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result</a:t>
            </a:r>
            <a:r>
              <a:rPr dirty="0" sz="1050" spc="70">
                <a:latin typeface="Arial MT"/>
                <a:cs typeface="Arial MT"/>
              </a:rPr>
              <a:t> </a:t>
            </a:r>
            <a:r>
              <a:rPr dirty="0" sz="1050">
                <a:latin typeface="Consolas"/>
                <a:cs typeface="Consolas"/>
              </a:rPr>
              <a:t>P(Pos)</a:t>
            </a:r>
            <a:r>
              <a:rPr dirty="0" sz="1050" spc="70">
                <a:latin typeface="Consolas"/>
                <a:cs typeface="Consolas"/>
              </a:rPr>
              <a:t> </a:t>
            </a:r>
            <a:r>
              <a:rPr dirty="0" sz="1050">
                <a:latin typeface="Arial MT"/>
                <a:cs typeface="Arial MT"/>
              </a:rPr>
              <a:t>can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calculated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using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 </a:t>
            </a:r>
            <a:r>
              <a:rPr dirty="0" sz="1050" spc="-28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Sensitivity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and Specificity as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follows: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 MT"/>
              <a:cs typeface="Arial MT"/>
            </a:endParaRPr>
          </a:p>
          <a:p>
            <a:pPr marL="59690">
              <a:lnSpc>
                <a:spcPct val="100000"/>
              </a:lnSpc>
            </a:pPr>
            <a:r>
              <a:rPr dirty="0" sz="1050">
                <a:latin typeface="Consolas"/>
                <a:cs typeface="Consolas"/>
              </a:rPr>
              <a:t>P(Pos)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=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[P(D)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*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Sensitivity]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+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[P(~D)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*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(1-Specificity))]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0142" y="5378450"/>
            <a:ext cx="53911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dirty="0" sz="1050" spc="-5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[</a:t>
            </a:r>
            <a:r>
              <a:rPr dirty="0" sz="1050" spc="-45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04937" y="5338756"/>
            <a:ext cx="5534025" cy="781050"/>
          </a:xfrm>
          <a:custGeom>
            <a:avLst/>
            <a:gdLst/>
            <a:ahLst/>
            <a:cxnLst/>
            <a:rect l="l" t="t" r="r" b="b"/>
            <a:pathLst>
              <a:path w="5534025" h="781050">
                <a:moveTo>
                  <a:pt x="0" y="766762"/>
                </a:moveTo>
                <a:lnTo>
                  <a:pt x="0" y="14287"/>
                </a:lnTo>
                <a:lnTo>
                  <a:pt x="0" y="12380"/>
                </a:lnTo>
                <a:lnTo>
                  <a:pt x="362" y="10557"/>
                </a:lnTo>
                <a:lnTo>
                  <a:pt x="1087" y="8808"/>
                </a:lnTo>
                <a:lnTo>
                  <a:pt x="1812" y="7050"/>
                </a:lnTo>
                <a:lnTo>
                  <a:pt x="2844" y="5506"/>
                </a:lnTo>
                <a:lnTo>
                  <a:pt x="4184" y="4176"/>
                </a:lnTo>
                <a:lnTo>
                  <a:pt x="5524" y="2827"/>
                </a:lnTo>
                <a:lnTo>
                  <a:pt x="7069" y="1795"/>
                </a:lnTo>
                <a:lnTo>
                  <a:pt x="8819" y="1079"/>
                </a:lnTo>
                <a:lnTo>
                  <a:pt x="10570" y="362"/>
                </a:lnTo>
                <a:lnTo>
                  <a:pt x="12392" y="0"/>
                </a:lnTo>
                <a:lnTo>
                  <a:pt x="14287" y="0"/>
                </a:lnTo>
                <a:lnTo>
                  <a:pt x="5519737" y="0"/>
                </a:lnTo>
                <a:lnTo>
                  <a:pt x="5521631" y="0"/>
                </a:lnTo>
                <a:lnTo>
                  <a:pt x="5523453" y="353"/>
                </a:lnTo>
                <a:lnTo>
                  <a:pt x="5525204" y="1069"/>
                </a:lnTo>
                <a:lnTo>
                  <a:pt x="5526954" y="1795"/>
                </a:lnTo>
                <a:lnTo>
                  <a:pt x="5528499" y="2827"/>
                </a:lnTo>
                <a:lnTo>
                  <a:pt x="5529839" y="4176"/>
                </a:lnTo>
                <a:lnTo>
                  <a:pt x="5531178" y="5506"/>
                </a:lnTo>
                <a:lnTo>
                  <a:pt x="5532211" y="7050"/>
                </a:lnTo>
                <a:lnTo>
                  <a:pt x="5532936" y="8808"/>
                </a:lnTo>
                <a:lnTo>
                  <a:pt x="5533661" y="10557"/>
                </a:lnTo>
                <a:lnTo>
                  <a:pt x="5534024" y="12380"/>
                </a:lnTo>
                <a:lnTo>
                  <a:pt x="5534024" y="14287"/>
                </a:lnTo>
                <a:lnTo>
                  <a:pt x="5534024" y="766762"/>
                </a:lnTo>
                <a:lnTo>
                  <a:pt x="5534024" y="768650"/>
                </a:lnTo>
                <a:lnTo>
                  <a:pt x="5533661" y="770464"/>
                </a:lnTo>
                <a:lnTo>
                  <a:pt x="5532936" y="772204"/>
                </a:lnTo>
                <a:lnTo>
                  <a:pt x="5532211" y="773962"/>
                </a:lnTo>
                <a:lnTo>
                  <a:pt x="5519737" y="781049"/>
                </a:lnTo>
                <a:lnTo>
                  <a:pt x="14287" y="781049"/>
                </a:lnTo>
                <a:lnTo>
                  <a:pt x="1087" y="772213"/>
                </a:lnTo>
                <a:lnTo>
                  <a:pt x="362" y="770464"/>
                </a:lnTo>
                <a:lnTo>
                  <a:pt x="0" y="768650"/>
                </a:lnTo>
                <a:lnTo>
                  <a:pt x="0" y="766762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46918" y="6283324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dirty="0" sz="1050" spc="-85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[22]: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04937" y="6243631"/>
            <a:ext cx="5534025" cy="3057525"/>
          </a:xfrm>
          <a:custGeom>
            <a:avLst/>
            <a:gdLst/>
            <a:ahLst/>
            <a:cxnLst/>
            <a:rect l="l" t="t" r="r" b="b"/>
            <a:pathLst>
              <a:path w="5534025" h="3057525">
                <a:moveTo>
                  <a:pt x="0" y="3043237"/>
                </a:moveTo>
                <a:lnTo>
                  <a:pt x="0" y="14287"/>
                </a:lnTo>
                <a:lnTo>
                  <a:pt x="0" y="12380"/>
                </a:lnTo>
                <a:lnTo>
                  <a:pt x="362" y="10557"/>
                </a:lnTo>
                <a:lnTo>
                  <a:pt x="1087" y="8799"/>
                </a:lnTo>
                <a:lnTo>
                  <a:pt x="1812" y="7050"/>
                </a:lnTo>
                <a:lnTo>
                  <a:pt x="2844" y="5506"/>
                </a:lnTo>
                <a:lnTo>
                  <a:pt x="4184" y="4176"/>
                </a:lnTo>
                <a:lnTo>
                  <a:pt x="5524" y="2827"/>
                </a:lnTo>
                <a:lnTo>
                  <a:pt x="7069" y="1795"/>
                </a:lnTo>
                <a:lnTo>
                  <a:pt x="8819" y="1079"/>
                </a:lnTo>
                <a:lnTo>
                  <a:pt x="10570" y="362"/>
                </a:lnTo>
                <a:lnTo>
                  <a:pt x="12392" y="0"/>
                </a:lnTo>
                <a:lnTo>
                  <a:pt x="14287" y="0"/>
                </a:lnTo>
                <a:lnTo>
                  <a:pt x="5519737" y="0"/>
                </a:lnTo>
                <a:lnTo>
                  <a:pt x="5521631" y="0"/>
                </a:lnTo>
                <a:lnTo>
                  <a:pt x="5523453" y="362"/>
                </a:lnTo>
                <a:lnTo>
                  <a:pt x="5525204" y="1079"/>
                </a:lnTo>
                <a:lnTo>
                  <a:pt x="5526954" y="1795"/>
                </a:lnTo>
                <a:lnTo>
                  <a:pt x="5528499" y="2827"/>
                </a:lnTo>
                <a:lnTo>
                  <a:pt x="5529839" y="4176"/>
                </a:lnTo>
                <a:lnTo>
                  <a:pt x="5531178" y="5506"/>
                </a:lnTo>
                <a:lnTo>
                  <a:pt x="5534024" y="14287"/>
                </a:lnTo>
                <a:lnTo>
                  <a:pt x="5534024" y="3043237"/>
                </a:lnTo>
                <a:lnTo>
                  <a:pt x="5534024" y="3045125"/>
                </a:lnTo>
                <a:lnTo>
                  <a:pt x="5533661" y="3046939"/>
                </a:lnTo>
                <a:lnTo>
                  <a:pt x="5532936" y="3048678"/>
                </a:lnTo>
                <a:lnTo>
                  <a:pt x="5532211" y="3050437"/>
                </a:lnTo>
                <a:lnTo>
                  <a:pt x="5525204" y="3056417"/>
                </a:lnTo>
                <a:lnTo>
                  <a:pt x="5523453" y="3057152"/>
                </a:lnTo>
                <a:lnTo>
                  <a:pt x="5521631" y="3057515"/>
                </a:lnTo>
                <a:lnTo>
                  <a:pt x="5519737" y="3057524"/>
                </a:lnTo>
                <a:lnTo>
                  <a:pt x="14287" y="3057524"/>
                </a:lnTo>
                <a:lnTo>
                  <a:pt x="12392" y="3057515"/>
                </a:lnTo>
                <a:lnTo>
                  <a:pt x="10570" y="3057152"/>
                </a:lnTo>
                <a:lnTo>
                  <a:pt x="8819" y="3056417"/>
                </a:lnTo>
                <a:lnTo>
                  <a:pt x="7069" y="3055701"/>
                </a:lnTo>
                <a:lnTo>
                  <a:pt x="1087" y="3048678"/>
                </a:lnTo>
                <a:lnTo>
                  <a:pt x="362" y="3046939"/>
                </a:lnTo>
                <a:lnTo>
                  <a:pt x="0" y="3045125"/>
                </a:lnTo>
                <a:lnTo>
                  <a:pt x="0" y="3043237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434504" y="5378450"/>
            <a:ext cx="4644390" cy="671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'''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Instructions:</a:t>
            </a:r>
            <a:endParaRPr sz="1050">
              <a:latin typeface="Consolas"/>
              <a:cs typeface="Consolas"/>
            </a:endParaRPr>
          </a:p>
          <a:p>
            <a:pPr marL="12700" marR="5080">
              <a:lnSpc>
                <a:spcPct val="101200"/>
              </a:lnSpc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Calculate</a:t>
            </a:r>
            <a:r>
              <a:rPr dirty="0" sz="1050" spc="-1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probability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of</a:t>
            </a:r>
            <a:r>
              <a:rPr dirty="0" sz="1050" spc="-1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getting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a</a:t>
            </a:r>
            <a:r>
              <a:rPr dirty="0" sz="1050" spc="-1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positive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test</a:t>
            </a:r>
            <a:r>
              <a:rPr dirty="0" sz="1050" spc="-1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result,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P(Pos) </a:t>
            </a:r>
            <a:r>
              <a:rPr dirty="0" sz="1050" spc="-57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'''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34504" y="6283324"/>
            <a:ext cx="3031490" cy="8331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'''</a:t>
            </a:r>
            <a:endParaRPr sz="1050">
              <a:latin typeface="Consolas"/>
              <a:cs typeface="Consolas"/>
            </a:endParaRPr>
          </a:p>
          <a:p>
            <a:pPr marL="12700" marR="5080">
              <a:lnSpc>
                <a:spcPct val="101200"/>
              </a:lnSpc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Solution</a:t>
            </a:r>
            <a:r>
              <a:rPr dirty="0" sz="1050" spc="-2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(skeleton</a:t>
            </a:r>
            <a:r>
              <a:rPr dirty="0" sz="1050" spc="-2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code</a:t>
            </a:r>
            <a:r>
              <a:rPr dirty="0" sz="1050" spc="-2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will</a:t>
            </a:r>
            <a:r>
              <a:rPr dirty="0" sz="1050" spc="-2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be</a:t>
            </a:r>
            <a:r>
              <a:rPr dirty="0" sz="1050" spc="-2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provided) </a:t>
            </a:r>
            <a:r>
              <a:rPr dirty="0" sz="1050" spc="-57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'''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dirty="0" sz="1050" spc="-65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P(D)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p_diabetes</a:t>
            </a:r>
            <a:r>
              <a:rPr dirty="0" sz="1050" spc="-4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spc="-4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0.01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34504" y="7254875"/>
            <a:ext cx="5525770" cy="2861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dirty="0" sz="1050" spc="-65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P(~D)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p_no_diabetes</a:t>
            </a:r>
            <a:r>
              <a:rPr dirty="0" sz="1050" spc="-4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spc="-4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0.99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dirty="0" sz="1050" spc="-30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Sensitivity</a:t>
            </a:r>
            <a:r>
              <a:rPr dirty="0" sz="1050" spc="-30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or</a:t>
            </a:r>
            <a:r>
              <a:rPr dirty="0" sz="1050" spc="-25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P(Pos|D)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p_pos_diabetes</a:t>
            </a:r>
            <a:r>
              <a:rPr dirty="0" sz="1050" spc="-4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spc="-4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0.9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dirty="0" sz="1050" spc="-30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Specificity</a:t>
            </a:r>
            <a:r>
              <a:rPr dirty="0" sz="1050" spc="-30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or</a:t>
            </a:r>
            <a:r>
              <a:rPr dirty="0" sz="1050" spc="-25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P(Neg|~D)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p_neg_no_diabetes</a:t>
            </a:r>
            <a:r>
              <a:rPr dirty="0" sz="1050" spc="-4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spc="-4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0.9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dirty="0" sz="1050" spc="-65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P(Pos)</a:t>
            </a:r>
            <a:endParaRPr sz="1050">
              <a:latin typeface="Consolas"/>
              <a:cs typeface="Consolas"/>
            </a:endParaRPr>
          </a:p>
          <a:p>
            <a:pPr marL="12700" marR="5080">
              <a:lnSpc>
                <a:spcPct val="101200"/>
              </a:lnSpc>
            </a:pPr>
            <a:r>
              <a:rPr dirty="0" sz="1050">
                <a:latin typeface="Consolas"/>
                <a:cs typeface="Consolas"/>
              </a:rPr>
              <a:t>p_pos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spc="-1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(p_diabetes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*</a:t>
            </a:r>
            <a:r>
              <a:rPr dirty="0" sz="1050" spc="-1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p_pos_diabetes)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+</a:t>
            </a:r>
            <a:r>
              <a:rPr dirty="0" sz="1050" spc="-1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(p_no_diabetes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*</a:t>
            </a:r>
            <a:r>
              <a:rPr dirty="0" sz="1050" spc="-1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(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dirty="0" sz="1050" spc="-10">
                <a:solidFill>
                  <a:srgbClr val="008700"/>
                </a:solidFill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-</a:t>
            </a:r>
            <a:r>
              <a:rPr dirty="0" sz="1050" spc="-1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p_neg_no_diab </a:t>
            </a:r>
            <a:r>
              <a:rPr dirty="0" sz="1050" spc="-565"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008000"/>
                </a:solidFill>
                <a:latin typeface="Consolas"/>
                <a:cs typeface="Consolas"/>
              </a:rPr>
              <a:t>print</a:t>
            </a:r>
            <a:r>
              <a:rPr dirty="0" sz="1050">
                <a:latin typeface="Consolas"/>
                <a:cs typeface="Consolas"/>
              </a:rPr>
              <a:t>(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'The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probability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of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getting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a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positive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test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result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P(Pos)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is: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{}'</a:t>
            </a:r>
            <a:r>
              <a:rPr dirty="0" sz="1050">
                <a:latin typeface="Consolas"/>
                <a:cs typeface="Consolas"/>
              </a:rPr>
              <a:t>.for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Consolas"/>
              <a:cs typeface="Consolas"/>
            </a:endParaRPr>
          </a:p>
          <a:p>
            <a:pPr marL="17780" marR="73660">
              <a:lnSpc>
                <a:spcPct val="101200"/>
              </a:lnSpc>
            </a:pPr>
            <a:r>
              <a:rPr dirty="0" sz="1050">
                <a:latin typeface="Consolas"/>
                <a:cs typeface="Consolas"/>
              </a:rPr>
              <a:t>The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probability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of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getting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a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positive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test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result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P(Pos)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is: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0.10799999999 </a:t>
            </a:r>
            <a:r>
              <a:rPr dirty="0" sz="1050" spc="-56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999998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</a:pPr>
            <a:r>
              <a:rPr dirty="0" sz="1050">
                <a:latin typeface="Arial MT"/>
                <a:cs typeface="Arial MT"/>
              </a:rPr>
              <a:t>**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Using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all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this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information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can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calculate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our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posteriors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follows: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**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019800" y="361950"/>
            <a:ext cx="1181100" cy="9972675"/>
            <a:chOff x="6019800" y="361950"/>
            <a:chExt cx="1181100" cy="9972675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19800" y="9275064"/>
              <a:ext cx="944880" cy="94488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379451" y="361961"/>
              <a:ext cx="821690" cy="9972675"/>
            </a:xfrm>
            <a:custGeom>
              <a:avLst/>
              <a:gdLst/>
              <a:ahLst/>
              <a:cxnLst/>
              <a:rect l="l" t="t" r="r" b="b"/>
              <a:pathLst>
                <a:path w="821690" h="9972675">
                  <a:moveTo>
                    <a:pt x="821436" y="0"/>
                  </a:moveTo>
                  <a:lnTo>
                    <a:pt x="811911" y="0"/>
                  </a:lnTo>
                  <a:lnTo>
                    <a:pt x="0" y="0"/>
                  </a:lnTo>
                  <a:lnTo>
                    <a:pt x="0" y="811530"/>
                  </a:lnTo>
                  <a:lnTo>
                    <a:pt x="0" y="9163050"/>
                  </a:lnTo>
                  <a:lnTo>
                    <a:pt x="0" y="9972662"/>
                  </a:lnTo>
                  <a:lnTo>
                    <a:pt x="811911" y="9972662"/>
                  </a:lnTo>
                  <a:lnTo>
                    <a:pt x="821436" y="9972662"/>
                  </a:lnTo>
                  <a:lnTo>
                    <a:pt x="821436" y="9163050"/>
                  </a:lnTo>
                  <a:lnTo>
                    <a:pt x="811911" y="9163050"/>
                  </a:lnTo>
                  <a:lnTo>
                    <a:pt x="811911" y="811530"/>
                  </a:lnTo>
                  <a:lnTo>
                    <a:pt x="821436" y="811530"/>
                  </a:lnTo>
                  <a:lnTo>
                    <a:pt x="821436" y="0"/>
                  </a:lnTo>
                  <a:close/>
                </a:path>
              </a:pathLst>
            </a:custGeom>
            <a:solidFill>
              <a:srgbClr val="000000">
                <a:alpha val="1411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5"/>
              <a:t>localhost:8888/notebooks/Downloads/Bayesian_Inference.ipynb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5"/>
              <a:t>10</a:t>
            </a:fld>
            <a:r>
              <a:rPr dirty="0" spc="-5"/>
              <a:t>/23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1056" y="161857"/>
            <a:ext cx="85471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 MT"/>
                <a:cs typeface="Arial MT"/>
              </a:rPr>
              <a:t>10/16/23,</a:t>
            </a:r>
            <a:r>
              <a:rPr dirty="0" sz="800" spc="-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2:45</a:t>
            </a:r>
            <a:r>
              <a:rPr dirty="0" sz="800" spc="-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85118" y="161857"/>
            <a:ext cx="180784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 MT"/>
                <a:cs typeface="Arial MT"/>
              </a:rPr>
              <a:t>Bayesian_Inference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-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Jupyter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Notebook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0160" y="328295"/>
            <a:ext cx="5415280" cy="1911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probability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individual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having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diabetes,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given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that,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that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individual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got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positive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test </a:t>
            </a:r>
            <a:r>
              <a:rPr dirty="0" sz="1050" spc="-28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result: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 MT"/>
              <a:cs typeface="Arial MT"/>
            </a:endParaRPr>
          </a:p>
          <a:p>
            <a:pPr marL="59690">
              <a:lnSpc>
                <a:spcPct val="100000"/>
              </a:lnSpc>
            </a:pPr>
            <a:r>
              <a:rPr dirty="0" sz="1050">
                <a:latin typeface="Consolas"/>
                <a:cs typeface="Consolas"/>
              </a:rPr>
              <a:t>P(D|Pos)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=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(P(D)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*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Sensitivity))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/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P(Pos)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Consolas"/>
              <a:cs typeface="Consolas"/>
            </a:endParaRPr>
          </a:p>
          <a:p>
            <a:pPr marL="12700" marR="34290">
              <a:lnSpc>
                <a:spcPct val="119000"/>
              </a:lnSpc>
            </a:pP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probability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individual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not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having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diabetes,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given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that,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that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individual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got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positive </a:t>
            </a:r>
            <a:r>
              <a:rPr dirty="0" sz="1050" spc="-28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test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result: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 MT"/>
              <a:cs typeface="Arial MT"/>
            </a:endParaRPr>
          </a:p>
          <a:p>
            <a:pPr marL="59690">
              <a:lnSpc>
                <a:spcPct val="100000"/>
              </a:lnSpc>
              <a:spcBef>
                <a:spcPts val="5"/>
              </a:spcBef>
            </a:pPr>
            <a:r>
              <a:rPr dirty="0" sz="1050">
                <a:latin typeface="Consolas"/>
                <a:cs typeface="Consolas"/>
              </a:rPr>
              <a:t>P(~D|Pos)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=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(P(~D)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*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(1-Specificity))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/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P(Pos)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latin typeface="Arial MT"/>
                <a:cs typeface="Arial MT"/>
              </a:rPr>
              <a:t>The sum of our posteriors will always equal </a:t>
            </a:r>
            <a:r>
              <a:rPr dirty="0" sz="1050" spc="80">
                <a:latin typeface="Arial MT"/>
                <a:cs typeface="Arial MT"/>
              </a:rPr>
              <a:t> </a:t>
            </a:r>
            <a:r>
              <a:rPr dirty="0" sz="1050">
                <a:latin typeface="Consolas"/>
                <a:cs typeface="Consolas"/>
              </a:rPr>
              <a:t>1</a:t>
            </a:r>
            <a:r>
              <a:rPr dirty="0" sz="1050" spc="-204">
                <a:latin typeface="Consolas"/>
                <a:cs typeface="Consolas"/>
              </a:rPr>
              <a:t> </a:t>
            </a:r>
            <a:r>
              <a:rPr dirty="0" sz="1050">
                <a:latin typeface="Arial MT"/>
                <a:cs typeface="Arial MT"/>
              </a:rPr>
              <a:t>.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0142" y="2397125"/>
            <a:ext cx="53911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dirty="0" sz="1050" spc="-5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[</a:t>
            </a:r>
            <a:r>
              <a:rPr dirty="0" sz="1050" spc="-45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04937" y="2366956"/>
            <a:ext cx="5534025" cy="1266825"/>
          </a:xfrm>
          <a:custGeom>
            <a:avLst/>
            <a:gdLst/>
            <a:ahLst/>
            <a:cxnLst/>
            <a:rect l="l" t="t" r="r" b="b"/>
            <a:pathLst>
              <a:path w="5534025" h="1266825">
                <a:moveTo>
                  <a:pt x="0" y="1252537"/>
                </a:moveTo>
                <a:lnTo>
                  <a:pt x="0" y="14287"/>
                </a:lnTo>
                <a:lnTo>
                  <a:pt x="0" y="12380"/>
                </a:lnTo>
                <a:lnTo>
                  <a:pt x="362" y="10557"/>
                </a:lnTo>
                <a:lnTo>
                  <a:pt x="1087" y="8799"/>
                </a:lnTo>
                <a:lnTo>
                  <a:pt x="1812" y="7041"/>
                </a:lnTo>
                <a:lnTo>
                  <a:pt x="2844" y="5496"/>
                </a:lnTo>
                <a:lnTo>
                  <a:pt x="4184" y="4167"/>
                </a:lnTo>
                <a:lnTo>
                  <a:pt x="5524" y="2818"/>
                </a:lnTo>
                <a:lnTo>
                  <a:pt x="7069" y="1785"/>
                </a:lnTo>
                <a:lnTo>
                  <a:pt x="8819" y="1069"/>
                </a:lnTo>
                <a:lnTo>
                  <a:pt x="10570" y="353"/>
                </a:lnTo>
                <a:lnTo>
                  <a:pt x="12392" y="0"/>
                </a:lnTo>
                <a:lnTo>
                  <a:pt x="14287" y="0"/>
                </a:lnTo>
                <a:lnTo>
                  <a:pt x="5519737" y="0"/>
                </a:lnTo>
                <a:lnTo>
                  <a:pt x="5521631" y="0"/>
                </a:lnTo>
                <a:lnTo>
                  <a:pt x="5523453" y="353"/>
                </a:lnTo>
                <a:lnTo>
                  <a:pt x="5525204" y="1069"/>
                </a:lnTo>
                <a:lnTo>
                  <a:pt x="5526954" y="1785"/>
                </a:lnTo>
                <a:lnTo>
                  <a:pt x="5528499" y="2818"/>
                </a:lnTo>
                <a:lnTo>
                  <a:pt x="5529839" y="4167"/>
                </a:lnTo>
                <a:lnTo>
                  <a:pt x="5531178" y="5496"/>
                </a:lnTo>
                <a:lnTo>
                  <a:pt x="5534024" y="14287"/>
                </a:lnTo>
                <a:lnTo>
                  <a:pt x="5534024" y="1252537"/>
                </a:lnTo>
                <a:lnTo>
                  <a:pt x="5525204" y="1265718"/>
                </a:lnTo>
                <a:lnTo>
                  <a:pt x="5523453" y="1266443"/>
                </a:lnTo>
                <a:lnTo>
                  <a:pt x="5521631" y="1266815"/>
                </a:lnTo>
                <a:lnTo>
                  <a:pt x="5519737" y="1266824"/>
                </a:lnTo>
                <a:lnTo>
                  <a:pt x="14287" y="1266824"/>
                </a:lnTo>
                <a:lnTo>
                  <a:pt x="12392" y="1266815"/>
                </a:lnTo>
                <a:lnTo>
                  <a:pt x="10570" y="1266443"/>
                </a:lnTo>
                <a:lnTo>
                  <a:pt x="8819" y="1265718"/>
                </a:lnTo>
                <a:lnTo>
                  <a:pt x="7069" y="1265001"/>
                </a:lnTo>
                <a:lnTo>
                  <a:pt x="0" y="1254425"/>
                </a:lnTo>
                <a:lnTo>
                  <a:pt x="0" y="1252537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46918" y="3797300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dirty="0" sz="1050" spc="-85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[23]: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04937" y="3757606"/>
            <a:ext cx="5534025" cy="1266825"/>
          </a:xfrm>
          <a:custGeom>
            <a:avLst/>
            <a:gdLst/>
            <a:ahLst/>
            <a:cxnLst/>
            <a:rect l="l" t="t" r="r" b="b"/>
            <a:pathLst>
              <a:path w="5534025" h="1266825">
                <a:moveTo>
                  <a:pt x="0" y="1252537"/>
                </a:moveTo>
                <a:lnTo>
                  <a:pt x="0" y="14287"/>
                </a:lnTo>
                <a:lnTo>
                  <a:pt x="0" y="12380"/>
                </a:lnTo>
                <a:lnTo>
                  <a:pt x="362" y="10557"/>
                </a:lnTo>
                <a:lnTo>
                  <a:pt x="1087" y="8799"/>
                </a:lnTo>
                <a:lnTo>
                  <a:pt x="1812" y="7050"/>
                </a:lnTo>
                <a:lnTo>
                  <a:pt x="2844" y="5506"/>
                </a:lnTo>
                <a:lnTo>
                  <a:pt x="4184" y="4176"/>
                </a:lnTo>
                <a:lnTo>
                  <a:pt x="5524" y="2827"/>
                </a:lnTo>
                <a:lnTo>
                  <a:pt x="7069" y="1795"/>
                </a:lnTo>
                <a:lnTo>
                  <a:pt x="8819" y="1079"/>
                </a:lnTo>
                <a:lnTo>
                  <a:pt x="10570" y="362"/>
                </a:lnTo>
                <a:lnTo>
                  <a:pt x="12392" y="0"/>
                </a:lnTo>
                <a:lnTo>
                  <a:pt x="14287" y="0"/>
                </a:lnTo>
                <a:lnTo>
                  <a:pt x="5519737" y="0"/>
                </a:lnTo>
                <a:lnTo>
                  <a:pt x="5521631" y="0"/>
                </a:lnTo>
                <a:lnTo>
                  <a:pt x="5523453" y="353"/>
                </a:lnTo>
                <a:lnTo>
                  <a:pt x="5525204" y="1069"/>
                </a:lnTo>
                <a:lnTo>
                  <a:pt x="5526954" y="1795"/>
                </a:lnTo>
                <a:lnTo>
                  <a:pt x="5528499" y="2827"/>
                </a:lnTo>
                <a:lnTo>
                  <a:pt x="5529839" y="4176"/>
                </a:lnTo>
                <a:lnTo>
                  <a:pt x="5531178" y="5506"/>
                </a:lnTo>
                <a:lnTo>
                  <a:pt x="5534024" y="14287"/>
                </a:lnTo>
                <a:lnTo>
                  <a:pt x="5534024" y="1252537"/>
                </a:lnTo>
                <a:lnTo>
                  <a:pt x="5534024" y="1254425"/>
                </a:lnTo>
                <a:lnTo>
                  <a:pt x="5533661" y="1256239"/>
                </a:lnTo>
                <a:lnTo>
                  <a:pt x="5532936" y="1257988"/>
                </a:lnTo>
                <a:lnTo>
                  <a:pt x="5532211" y="1259737"/>
                </a:lnTo>
                <a:lnTo>
                  <a:pt x="5525204" y="1265718"/>
                </a:lnTo>
                <a:lnTo>
                  <a:pt x="5523453" y="1266443"/>
                </a:lnTo>
                <a:lnTo>
                  <a:pt x="5521631" y="1266815"/>
                </a:lnTo>
                <a:lnTo>
                  <a:pt x="5519737" y="1266824"/>
                </a:lnTo>
                <a:lnTo>
                  <a:pt x="14287" y="1266824"/>
                </a:lnTo>
                <a:lnTo>
                  <a:pt x="12392" y="1266815"/>
                </a:lnTo>
                <a:lnTo>
                  <a:pt x="10570" y="1266443"/>
                </a:lnTo>
                <a:lnTo>
                  <a:pt x="8819" y="1265708"/>
                </a:lnTo>
                <a:lnTo>
                  <a:pt x="7069" y="1264992"/>
                </a:lnTo>
                <a:lnTo>
                  <a:pt x="1087" y="1257988"/>
                </a:lnTo>
                <a:lnTo>
                  <a:pt x="362" y="1256239"/>
                </a:lnTo>
                <a:lnTo>
                  <a:pt x="0" y="1254425"/>
                </a:lnTo>
                <a:lnTo>
                  <a:pt x="0" y="1252537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20142" y="5635624"/>
            <a:ext cx="53911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dirty="0" sz="1050" spc="-5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[</a:t>
            </a:r>
            <a:r>
              <a:rPr dirty="0" sz="1050" spc="-45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04937" y="5595931"/>
            <a:ext cx="5534025" cy="2076450"/>
          </a:xfrm>
          <a:custGeom>
            <a:avLst/>
            <a:gdLst/>
            <a:ahLst/>
            <a:cxnLst/>
            <a:rect l="l" t="t" r="r" b="b"/>
            <a:pathLst>
              <a:path w="5534025" h="2076450">
                <a:moveTo>
                  <a:pt x="0" y="2062162"/>
                </a:moveTo>
                <a:lnTo>
                  <a:pt x="0" y="14287"/>
                </a:lnTo>
                <a:lnTo>
                  <a:pt x="0" y="12380"/>
                </a:lnTo>
                <a:lnTo>
                  <a:pt x="362" y="10557"/>
                </a:lnTo>
                <a:lnTo>
                  <a:pt x="1087" y="8799"/>
                </a:lnTo>
                <a:lnTo>
                  <a:pt x="1812" y="7050"/>
                </a:lnTo>
                <a:lnTo>
                  <a:pt x="2844" y="5506"/>
                </a:lnTo>
                <a:lnTo>
                  <a:pt x="4184" y="4176"/>
                </a:lnTo>
                <a:lnTo>
                  <a:pt x="5524" y="2827"/>
                </a:lnTo>
                <a:lnTo>
                  <a:pt x="7069" y="1795"/>
                </a:lnTo>
                <a:lnTo>
                  <a:pt x="8819" y="1079"/>
                </a:lnTo>
                <a:lnTo>
                  <a:pt x="10570" y="362"/>
                </a:lnTo>
                <a:lnTo>
                  <a:pt x="12392" y="0"/>
                </a:lnTo>
                <a:lnTo>
                  <a:pt x="14287" y="0"/>
                </a:lnTo>
                <a:lnTo>
                  <a:pt x="5519737" y="0"/>
                </a:lnTo>
                <a:lnTo>
                  <a:pt x="5521631" y="0"/>
                </a:lnTo>
                <a:lnTo>
                  <a:pt x="5523453" y="353"/>
                </a:lnTo>
                <a:lnTo>
                  <a:pt x="5525204" y="1069"/>
                </a:lnTo>
                <a:lnTo>
                  <a:pt x="5526954" y="1795"/>
                </a:lnTo>
                <a:lnTo>
                  <a:pt x="5528499" y="2827"/>
                </a:lnTo>
                <a:lnTo>
                  <a:pt x="5529839" y="4176"/>
                </a:lnTo>
                <a:lnTo>
                  <a:pt x="5531178" y="5506"/>
                </a:lnTo>
                <a:lnTo>
                  <a:pt x="5534024" y="14287"/>
                </a:lnTo>
                <a:lnTo>
                  <a:pt x="5534024" y="2062162"/>
                </a:lnTo>
                <a:lnTo>
                  <a:pt x="5534024" y="2064041"/>
                </a:lnTo>
                <a:lnTo>
                  <a:pt x="5533661" y="2065864"/>
                </a:lnTo>
                <a:lnTo>
                  <a:pt x="5532936" y="2067613"/>
                </a:lnTo>
                <a:lnTo>
                  <a:pt x="5532211" y="2069380"/>
                </a:lnTo>
                <a:lnTo>
                  <a:pt x="5519737" y="2076449"/>
                </a:lnTo>
                <a:lnTo>
                  <a:pt x="14287" y="2076449"/>
                </a:lnTo>
                <a:lnTo>
                  <a:pt x="1087" y="2067613"/>
                </a:lnTo>
                <a:lnTo>
                  <a:pt x="362" y="2065864"/>
                </a:lnTo>
                <a:lnTo>
                  <a:pt x="0" y="2064041"/>
                </a:lnTo>
                <a:lnTo>
                  <a:pt x="0" y="2062162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46918" y="7835900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dirty="0" sz="1050" spc="-85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[27]: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04937" y="7796206"/>
            <a:ext cx="5534025" cy="1762125"/>
          </a:xfrm>
          <a:custGeom>
            <a:avLst/>
            <a:gdLst/>
            <a:ahLst/>
            <a:cxnLst/>
            <a:rect l="l" t="t" r="r" b="b"/>
            <a:pathLst>
              <a:path w="5534025" h="1762125">
                <a:moveTo>
                  <a:pt x="0" y="1747837"/>
                </a:moveTo>
                <a:lnTo>
                  <a:pt x="0" y="14287"/>
                </a:lnTo>
                <a:lnTo>
                  <a:pt x="0" y="12371"/>
                </a:lnTo>
                <a:lnTo>
                  <a:pt x="362" y="10547"/>
                </a:lnTo>
                <a:lnTo>
                  <a:pt x="1087" y="8799"/>
                </a:lnTo>
                <a:lnTo>
                  <a:pt x="1812" y="7032"/>
                </a:lnTo>
                <a:lnTo>
                  <a:pt x="2844" y="5488"/>
                </a:lnTo>
                <a:lnTo>
                  <a:pt x="4184" y="4167"/>
                </a:lnTo>
                <a:lnTo>
                  <a:pt x="5524" y="2827"/>
                </a:lnTo>
                <a:lnTo>
                  <a:pt x="7069" y="1804"/>
                </a:lnTo>
                <a:lnTo>
                  <a:pt x="8819" y="1079"/>
                </a:lnTo>
                <a:lnTo>
                  <a:pt x="10570" y="353"/>
                </a:lnTo>
                <a:lnTo>
                  <a:pt x="12392" y="0"/>
                </a:lnTo>
                <a:lnTo>
                  <a:pt x="14287" y="0"/>
                </a:lnTo>
                <a:lnTo>
                  <a:pt x="5519737" y="0"/>
                </a:lnTo>
                <a:lnTo>
                  <a:pt x="5521631" y="0"/>
                </a:lnTo>
                <a:lnTo>
                  <a:pt x="5523453" y="353"/>
                </a:lnTo>
                <a:lnTo>
                  <a:pt x="5525204" y="1079"/>
                </a:lnTo>
                <a:lnTo>
                  <a:pt x="5526954" y="1804"/>
                </a:lnTo>
                <a:lnTo>
                  <a:pt x="5528499" y="2827"/>
                </a:lnTo>
                <a:lnTo>
                  <a:pt x="5529839" y="4167"/>
                </a:lnTo>
                <a:lnTo>
                  <a:pt x="5531178" y="5488"/>
                </a:lnTo>
                <a:lnTo>
                  <a:pt x="5532211" y="7032"/>
                </a:lnTo>
                <a:lnTo>
                  <a:pt x="5532936" y="8799"/>
                </a:lnTo>
                <a:lnTo>
                  <a:pt x="5533661" y="10547"/>
                </a:lnTo>
                <a:lnTo>
                  <a:pt x="5534024" y="12371"/>
                </a:lnTo>
                <a:lnTo>
                  <a:pt x="5534024" y="14287"/>
                </a:lnTo>
                <a:lnTo>
                  <a:pt x="5534024" y="1747837"/>
                </a:lnTo>
                <a:lnTo>
                  <a:pt x="5521631" y="1762124"/>
                </a:lnTo>
                <a:lnTo>
                  <a:pt x="5519737" y="1762124"/>
                </a:lnTo>
                <a:lnTo>
                  <a:pt x="14287" y="1762124"/>
                </a:lnTo>
                <a:lnTo>
                  <a:pt x="12392" y="1762124"/>
                </a:lnTo>
                <a:lnTo>
                  <a:pt x="10570" y="1761752"/>
                </a:lnTo>
                <a:lnTo>
                  <a:pt x="0" y="1749716"/>
                </a:lnTo>
                <a:lnTo>
                  <a:pt x="0" y="1747837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434504" y="2397125"/>
            <a:ext cx="978535" cy="347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'''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Instructions: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34504" y="2720975"/>
            <a:ext cx="5450840" cy="833119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Compute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the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probability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of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an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individual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having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diabetes,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given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that,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that  In</a:t>
            </a:r>
            <a:r>
              <a:rPr dirty="0" sz="1050" spc="-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other words,</a:t>
            </a:r>
            <a:r>
              <a:rPr dirty="0" sz="1050" spc="-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compute P(D|Pos).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Consolas"/>
              <a:cs typeface="Consolas"/>
            </a:endParaRPr>
          </a:p>
          <a:p>
            <a:pPr marL="12700" marR="1617980">
              <a:lnSpc>
                <a:spcPct val="101200"/>
              </a:lnSpc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The</a:t>
            </a:r>
            <a:r>
              <a:rPr dirty="0" sz="1050" spc="-1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formula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is: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P(D|Pos)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=</a:t>
            </a:r>
            <a:r>
              <a:rPr dirty="0" sz="1050" spc="-1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(P(D)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*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P(Pos|D)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/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P(Pos) </a:t>
            </a:r>
            <a:r>
              <a:rPr dirty="0" sz="1050" spc="-57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'''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34504" y="3797300"/>
            <a:ext cx="3985895" cy="8331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'''</a:t>
            </a:r>
            <a:endParaRPr sz="1050">
              <a:latin typeface="Consolas"/>
              <a:cs typeface="Consolas"/>
            </a:endParaRPr>
          </a:p>
          <a:p>
            <a:pPr marL="12700" marR="3378200">
              <a:lnSpc>
                <a:spcPct val="101200"/>
              </a:lnSpc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Solution 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'''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dirty="0" sz="1050" spc="-65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P(D|Pos)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p_diabetes_pos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spc="-1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(p_diabetes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*</a:t>
            </a:r>
            <a:r>
              <a:rPr dirty="0" sz="1050" spc="-1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p_pos_diabetes)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/</a:t>
            </a:r>
            <a:r>
              <a:rPr dirty="0" sz="1050" spc="-1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p_pos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34504" y="4606925"/>
            <a:ext cx="5524500" cy="814069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dirty="0" sz="1050">
                <a:solidFill>
                  <a:srgbClr val="008000"/>
                </a:solidFill>
                <a:latin typeface="Consolas"/>
                <a:cs typeface="Consolas"/>
              </a:rPr>
              <a:t>print</a:t>
            </a:r>
            <a:r>
              <a:rPr dirty="0" sz="1050">
                <a:latin typeface="Consolas"/>
                <a:cs typeface="Consolas"/>
              </a:rPr>
              <a:t>(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'Probability</a:t>
            </a:r>
            <a:r>
              <a:rPr dirty="0" sz="1050" spc="-1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of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an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individual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having</a:t>
            </a:r>
            <a:r>
              <a:rPr dirty="0" sz="1050" spc="-1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diabetes,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given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that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that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indivi </a:t>
            </a:r>
            <a:r>
              <a:rPr dirty="0" sz="1050" spc="-57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</a:t>
            </a:r>
            <a:r>
              <a:rPr dirty="0" sz="1050">
                <a:latin typeface="Consolas"/>
                <a:cs typeface="Consolas"/>
              </a:rPr>
              <a:t>,</a:t>
            </a:r>
            <a:r>
              <a:rPr dirty="0" sz="1050">
                <a:solidFill>
                  <a:srgbClr val="008000"/>
                </a:solidFill>
                <a:latin typeface="Consolas"/>
                <a:cs typeface="Consolas"/>
              </a:rPr>
              <a:t>format</a:t>
            </a:r>
            <a:r>
              <a:rPr dirty="0" sz="1050">
                <a:latin typeface="Consolas"/>
                <a:cs typeface="Consolas"/>
              </a:rPr>
              <a:t>(p_diabetes_pos))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Consolas"/>
              <a:cs typeface="Consolas"/>
            </a:endParaRPr>
          </a:p>
          <a:p>
            <a:pPr marL="17780" marR="72390">
              <a:lnSpc>
                <a:spcPct val="101200"/>
              </a:lnSpc>
            </a:pPr>
            <a:r>
              <a:rPr dirty="0" sz="1050">
                <a:latin typeface="Consolas"/>
                <a:cs typeface="Consolas"/>
              </a:rPr>
              <a:t>Probability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of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an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individual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having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diabetes,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given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that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that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individual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g </a:t>
            </a:r>
            <a:r>
              <a:rPr dirty="0" sz="1050" spc="-56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ot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a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positive test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result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is: 0.08333333333333336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34504" y="5635624"/>
            <a:ext cx="978535" cy="347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'''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Instructions: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34504" y="5959474"/>
            <a:ext cx="5524500" cy="16427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Compute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the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probability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of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an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individual</a:t>
            </a:r>
            <a:r>
              <a:rPr dirty="0" sz="1050" spc="-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not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having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diabetes,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given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that,</a:t>
            </a:r>
            <a:r>
              <a:rPr dirty="0" sz="1050" spc="-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t </a:t>
            </a:r>
            <a:r>
              <a:rPr dirty="0" sz="1050" spc="-57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In</a:t>
            </a:r>
            <a:r>
              <a:rPr dirty="0" sz="1050" spc="-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other words,</a:t>
            </a:r>
            <a:r>
              <a:rPr dirty="0" sz="1050" spc="-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compute P(~D|Pos).</a:t>
            </a:r>
            <a:endParaRPr sz="1050">
              <a:latin typeface="Consolas"/>
              <a:cs typeface="Consolas"/>
            </a:endParaRPr>
          </a:p>
          <a:p>
            <a:pPr marL="12700" marR="1544320">
              <a:lnSpc>
                <a:spcPct val="202400"/>
              </a:lnSpc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The</a:t>
            </a:r>
            <a:r>
              <a:rPr dirty="0" sz="1050" spc="-1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formula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is: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P(~D|Pos)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=</a:t>
            </a:r>
            <a:r>
              <a:rPr dirty="0" sz="1050" spc="-1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P(~D)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*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P(Pos|~D)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/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P(Pos) </a:t>
            </a:r>
            <a:r>
              <a:rPr dirty="0" sz="1050" spc="-56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Note that P(Pos|~D) can be computed as 1 - P(Neg|~D). </a:t>
            </a:r>
            <a:r>
              <a:rPr dirty="0" sz="1050" spc="-56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Therefore:</a:t>
            </a:r>
            <a:endParaRPr sz="1050">
              <a:latin typeface="Consolas"/>
              <a:cs typeface="Consolas"/>
            </a:endParaRPr>
          </a:p>
          <a:p>
            <a:pPr marL="12700" marR="2204085">
              <a:lnSpc>
                <a:spcPct val="101200"/>
              </a:lnSpc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P(Pos|~D)</a:t>
            </a:r>
            <a:r>
              <a:rPr dirty="0" sz="1050" spc="-1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=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p_pos_no_diabetes</a:t>
            </a:r>
            <a:r>
              <a:rPr dirty="0" sz="1050" spc="-1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=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1</a:t>
            </a:r>
            <a:r>
              <a:rPr dirty="0" sz="1050" spc="-1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-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0.9</a:t>
            </a:r>
            <a:r>
              <a:rPr dirty="0" sz="1050" spc="-1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=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0.1 </a:t>
            </a:r>
            <a:r>
              <a:rPr dirty="0" sz="1050" spc="-56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'''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34504" y="7835900"/>
            <a:ext cx="1711960" cy="8331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'''</a:t>
            </a:r>
            <a:endParaRPr sz="1050">
              <a:latin typeface="Consolas"/>
              <a:cs typeface="Consolas"/>
            </a:endParaRPr>
          </a:p>
          <a:p>
            <a:pPr marL="12700" marR="1104900">
              <a:lnSpc>
                <a:spcPct val="101200"/>
              </a:lnSpc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Solution 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'''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dirty="0" sz="1050" spc="-65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P(Pos|~D)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p_pos_no_diabetes</a:t>
            </a:r>
            <a:r>
              <a:rPr dirty="0" sz="1050" spc="-5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spc="-4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0.1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34504" y="8807450"/>
            <a:ext cx="5524500" cy="1137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dirty="0" sz="1050" spc="-65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P(~D|Pos)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p_no_diabetes_pos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spc="-1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(p_no_diabetes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*</a:t>
            </a:r>
            <a:r>
              <a:rPr dirty="0" sz="1050" spc="-1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p_pos_no_diabetes)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/</a:t>
            </a:r>
            <a:r>
              <a:rPr dirty="0" sz="1050" spc="-1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p_pos</a:t>
            </a:r>
            <a:endParaRPr sz="1050">
              <a:latin typeface="Consolas"/>
              <a:cs typeface="Consolas"/>
            </a:endParaRPr>
          </a:p>
          <a:p>
            <a:pPr marL="12700" marR="5080">
              <a:lnSpc>
                <a:spcPct val="101200"/>
              </a:lnSpc>
            </a:pPr>
            <a:r>
              <a:rPr dirty="0" sz="1050">
                <a:solidFill>
                  <a:srgbClr val="008000"/>
                </a:solidFill>
                <a:latin typeface="Consolas"/>
                <a:cs typeface="Consolas"/>
              </a:rPr>
              <a:t>print</a:t>
            </a:r>
            <a:r>
              <a:rPr dirty="0" sz="1050">
                <a:latin typeface="Consolas"/>
                <a:cs typeface="Consolas"/>
              </a:rPr>
              <a:t>(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'Probability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of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an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individual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not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having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diabetes,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given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that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that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in </a:t>
            </a:r>
            <a:r>
              <a:rPr dirty="0" sz="1050" spc="-57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</a:t>
            </a:r>
            <a:r>
              <a:rPr dirty="0" sz="1050">
                <a:latin typeface="Consolas"/>
                <a:cs typeface="Consolas"/>
              </a:rPr>
              <a:t>,</a:t>
            </a:r>
            <a:r>
              <a:rPr dirty="0" sz="1050">
                <a:solidFill>
                  <a:srgbClr val="008000"/>
                </a:solidFill>
                <a:latin typeface="Consolas"/>
                <a:cs typeface="Consolas"/>
              </a:rPr>
              <a:t>format</a:t>
            </a:r>
            <a:r>
              <a:rPr dirty="0" sz="1050">
                <a:latin typeface="Consolas"/>
                <a:cs typeface="Consolas"/>
              </a:rPr>
              <a:t>(p_no_diabetes_pos))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Consolas"/>
              <a:cs typeface="Consolas"/>
            </a:endParaRPr>
          </a:p>
          <a:p>
            <a:pPr marL="17780" marR="72390">
              <a:lnSpc>
                <a:spcPct val="101200"/>
              </a:lnSpc>
            </a:pPr>
            <a:r>
              <a:rPr dirty="0" sz="1050">
                <a:latin typeface="Consolas"/>
                <a:cs typeface="Consolas"/>
              </a:rPr>
              <a:t>Probability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of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an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individual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not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having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diabetes,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given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that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that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individu </a:t>
            </a:r>
            <a:r>
              <a:rPr dirty="0" sz="1050" spc="-56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al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got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a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positive test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result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is: 0.9166666666666669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019800" y="361950"/>
            <a:ext cx="1181100" cy="9972675"/>
            <a:chOff x="6019800" y="361950"/>
            <a:chExt cx="1181100" cy="9972675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19800" y="9275064"/>
              <a:ext cx="944880" cy="94488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379451" y="361961"/>
              <a:ext cx="821690" cy="9972675"/>
            </a:xfrm>
            <a:custGeom>
              <a:avLst/>
              <a:gdLst/>
              <a:ahLst/>
              <a:cxnLst/>
              <a:rect l="l" t="t" r="r" b="b"/>
              <a:pathLst>
                <a:path w="821690" h="9972675">
                  <a:moveTo>
                    <a:pt x="821436" y="0"/>
                  </a:moveTo>
                  <a:lnTo>
                    <a:pt x="811911" y="0"/>
                  </a:lnTo>
                  <a:lnTo>
                    <a:pt x="0" y="0"/>
                  </a:lnTo>
                  <a:lnTo>
                    <a:pt x="0" y="811530"/>
                  </a:lnTo>
                  <a:lnTo>
                    <a:pt x="0" y="9163050"/>
                  </a:lnTo>
                  <a:lnTo>
                    <a:pt x="0" y="9972662"/>
                  </a:lnTo>
                  <a:lnTo>
                    <a:pt x="811911" y="9972662"/>
                  </a:lnTo>
                  <a:lnTo>
                    <a:pt x="821436" y="9972662"/>
                  </a:lnTo>
                  <a:lnTo>
                    <a:pt x="821436" y="9163050"/>
                  </a:lnTo>
                  <a:lnTo>
                    <a:pt x="811911" y="9163050"/>
                  </a:lnTo>
                  <a:lnTo>
                    <a:pt x="811911" y="811530"/>
                  </a:lnTo>
                  <a:lnTo>
                    <a:pt x="821436" y="811530"/>
                  </a:lnTo>
                  <a:lnTo>
                    <a:pt x="821436" y="0"/>
                  </a:lnTo>
                  <a:close/>
                </a:path>
              </a:pathLst>
            </a:custGeom>
            <a:solidFill>
              <a:srgbClr val="000000">
                <a:alpha val="1411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5"/>
              <a:t>localhost:8888/notebooks/Downloads/Bayesian_Inference.ipynb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5"/>
              <a:t>10</a:t>
            </a:fld>
            <a:r>
              <a:rPr dirty="0" spc="-5"/>
              <a:t>/23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1056" y="161857"/>
            <a:ext cx="85471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 MT"/>
                <a:cs typeface="Arial MT"/>
              </a:rPr>
              <a:t>10/16/23,</a:t>
            </a:r>
            <a:r>
              <a:rPr dirty="0" sz="800" spc="-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2:45</a:t>
            </a:r>
            <a:r>
              <a:rPr dirty="0" sz="800" spc="-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85118" y="161857"/>
            <a:ext cx="180784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 MT"/>
                <a:cs typeface="Arial MT"/>
              </a:rPr>
              <a:t>Bayesian_Inference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-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Jupyter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Notebook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81149" y="6029318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80"/>
                </a:moveTo>
                <a:lnTo>
                  <a:pt x="16523" y="38080"/>
                </a:lnTo>
                <a:lnTo>
                  <a:pt x="14093" y="37595"/>
                </a:lnTo>
                <a:lnTo>
                  <a:pt x="0" y="21564"/>
                </a:lnTo>
                <a:lnTo>
                  <a:pt x="0" y="16516"/>
                </a:lnTo>
                <a:lnTo>
                  <a:pt x="16523" y="0"/>
                </a:lnTo>
                <a:lnTo>
                  <a:pt x="21576" y="0"/>
                </a:lnTo>
                <a:lnTo>
                  <a:pt x="38100" y="19049"/>
                </a:lnTo>
                <a:lnTo>
                  <a:pt x="38099" y="21564"/>
                </a:lnTo>
                <a:lnTo>
                  <a:pt x="21576" y="38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81149" y="622934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9"/>
                </a:moveTo>
                <a:lnTo>
                  <a:pt x="16523" y="38099"/>
                </a:lnTo>
                <a:lnTo>
                  <a:pt x="14093" y="37614"/>
                </a:lnTo>
                <a:lnTo>
                  <a:pt x="0" y="21564"/>
                </a:lnTo>
                <a:lnTo>
                  <a:pt x="0" y="16516"/>
                </a:lnTo>
                <a:lnTo>
                  <a:pt x="16523" y="0"/>
                </a:lnTo>
                <a:lnTo>
                  <a:pt x="21576" y="0"/>
                </a:lnTo>
                <a:lnTo>
                  <a:pt x="38100" y="19049"/>
                </a:lnTo>
                <a:lnTo>
                  <a:pt x="38099" y="21564"/>
                </a:lnTo>
                <a:lnTo>
                  <a:pt x="21576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81149" y="6429368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80"/>
                </a:moveTo>
                <a:lnTo>
                  <a:pt x="16523" y="38080"/>
                </a:lnTo>
                <a:lnTo>
                  <a:pt x="14093" y="37595"/>
                </a:lnTo>
                <a:lnTo>
                  <a:pt x="0" y="21564"/>
                </a:lnTo>
                <a:lnTo>
                  <a:pt x="0" y="16497"/>
                </a:lnTo>
                <a:lnTo>
                  <a:pt x="16523" y="0"/>
                </a:lnTo>
                <a:lnTo>
                  <a:pt x="21576" y="0"/>
                </a:lnTo>
                <a:lnTo>
                  <a:pt x="38100" y="19049"/>
                </a:lnTo>
                <a:lnTo>
                  <a:pt x="38099" y="21564"/>
                </a:lnTo>
                <a:lnTo>
                  <a:pt x="21576" y="38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81149" y="662939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80"/>
                </a:moveTo>
                <a:lnTo>
                  <a:pt x="16523" y="38080"/>
                </a:lnTo>
                <a:lnTo>
                  <a:pt x="14093" y="37595"/>
                </a:lnTo>
                <a:lnTo>
                  <a:pt x="0" y="21564"/>
                </a:lnTo>
                <a:lnTo>
                  <a:pt x="0" y="16497"/>
                </a:lnTo>
                <a:lnTo>
                  <a:pt x="16523" y="0"/>
                </a:lnTo>
                <a:lnTo>
                  <a:pt x="21576" y="0"/>
                </a:lnTo>
                <a:lnTo>
                  <a:pt x="38100" y="19049"/>
                </a:lnTo>
                <a:lnTo>
                  <a:pt x="38099" y="21564"/>
                </a:lnTo>
                <a:lnTo>
                  <a:pt x="21576" y="38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81149" y="6829418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80"/>
                </a:moveTo>
                <a:lnTo>
                  <a:pt x="16523" y="38080"/>
                </a:lnTo>
                <a:lnTo>
                  <a:pt x="14093" y="37595"/>
                </a:lnTo>
                <a:lnTo>
                  <a:pt x="0" y="21564"/>
                </a:lnTo>
                <a:lnTo>
                  <a:pt x="0" y="16516"/>
                </a:lnTo>
                <a:lnTo>
                  <a:pt x="16523" y="0"/>
                </a:lnTo>
                <a:lnTo>
                  <a:pt x="21576" y="0"/>
                </a:lnTo>
                <a:lnTo>
                  <a:pt x="38100" y="19049"/>
                </a:lnTo>
                <a:lnTo>
                  <a:pt x="38099" y="21564"/>
                </a:lnTo>
                <a:lnTo>
                  <a:pt x="21576" y="38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81149" y="702944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9"/>
                </a:moveTo>
                <a:lnTo>
                  <a:pt x="16523" y="38099"/>
                </a:lnTo>
                <a:lnTo>
                  <a:pt x="14093" y="37614"/>
                </a:lnTo>
                <a:lnTo>
                  <a:pt x="0" y="21564"/>
                </a:lnTo>
                <a:lnTo>
                  <a:pt x="0" y="16497"/>
                </a:lnTo>
                <a:lnTo>
                  <a:pt x="16523" y="0"/>
                </a:lnTo>
                <a:lnTo>
                  <a:pt x="21576" y="0"/>
                </a:lnTo>
                <a:lnTo>
                  <a:pt x="38100" y="19049"/>
                </a:lnTo>
                <a:lnTo>
                  <a:pt x="38099" y="21564"/>
                </a:lnTo>
                <a:lnTo>
                  <a:pt x="21576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440160" y="452119"/>
            <a:ext cx="5410835" cy="8245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8255">
              <a:lnSpc>
                <a:spcPct val="119000"/>
              </a:lnSpc>
              <a:spcBef>
                <a:spcPts val="100"/>
              </a:spcBef>
            </a:pPr>
            <a:r>
              <a:rPr dirty="0" sz="1050">
                <a:latin typeface="Arial MT"/>
                <a:cs typeface="Arial MT"/>
              </a:rPr>
              <a:t>Congratulations! </a:t>
            </a:r>
            <a:r>
              <a:rPr dirty="0" sz="1050" spc="-35">
                <a:latin typeface="Arial MT"/>
                <a:cs typeface="Arial MT"/>
              </a:rPr>
              <a:t>You </a:t>
            </a:r>
            <a:r>
              <a:rPr dirty="0" sz="1050">
                <a:latin typeface="Arial MT"/>
                <a:cs typeface="Arial MT"/>
              </a:rPr>
              <a:t>have implemented Bayes theorem from scratch. </a:t>
            </a:r>
            <a:r>
              <a:rPr dirty="0" sz="1050" spc="-25">
                <a:latin typeface="Arial MT"/>
                <a:cs typeface="Arial MT"/>
              </a:rPr>
              <a:t>Your </a:t>
            </a:r>
            <a:r>
              <a:rPr dirty="0" sz="1050">
                <a:latin typeface="Arial MT"/>
                <a:cs typeface="Arial MT"/>
              </a:rPr>
              <a:t>analysis shows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that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even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if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you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get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positive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test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result,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there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only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8.3%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chance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that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you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actually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have </a:t>
            </a:r>
            <a:r>
              <a:rPr dirty="0" sz="1050" spc="-28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diabetes and a 91.67% chance that you do not have diabetes. This is of course assuming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that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only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1%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entire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population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has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diabetes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which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course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only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assumption.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050">
                <a:latin typeface="Arial MT"/>
                <a:cs typeface="Arial MT"/>
              </a:rPr>
              <a:t>**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What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does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term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'Naive'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in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'Naive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Bayes'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mean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?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**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Arial MT"/>
              <a:cs typeface="Arial MT"/>
            </a:endParaRPr>
          </a:p>
          <a:p>
            <a:pPr marL="12700" marR="5080">
              <a:lnSpc>
                <a:spcPct val="119700"/>
              </a:lnSpc>
            </a:pPr>
            <a:r>
              <a:rPr dirty="0" sz="1050">
                <a:latin typeface="Arial MT"/>
                <a:cs typeface="Arial MT"/>
              </a:rPr>
              <a:t>The term 'Naive' in Naive Bayes comes from the fact that the algorithm considers the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features that it is using to make the predictions to be independent of each </a:t>
            </a:r>
            <a:r>
              <a:rPr dirty="0" sz="1050" spc="-10">
                <a:latin typeface="Arial MT"/>
                <a:cs typeface="Arial MT"/>
              </a:rPr>
              <a:t>other, </a:t>
            </a:r>
            <a:r>
              <a:rPr dirty="0" sz="1050">
                <a:latin typeface="Arial MT"/>
                <a:cs typeface="Arial MT"/>
              </a:rPr>
              <a:t>which may </a:t>
            </a:r>
            <a:r>
              <a:rPr dirty="0" sz="1050" spc="-28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not always be the case. So in our Diabetes example, we are considering only one feature,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that is the test result. Say we added another feature, 'exercise'. Let's say this feature has a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binary value of </a:t>
            </a:r>
            <a:r>
              <a:rPr dirty="0" sz="1050" spc="80">
                <a:latin typeface="Arial MT"/>
                <a:cs typeface="Arial MT"/>
              </a:rPr>
              <a:t> </a:t>
            </a:r>
            <a:r>
              <a:rPr dirty="0" sz="1050">
                <a:latin typeface="Consolas"/>
                <a:cs typeface="Consolas"/>
              </a:rPr>
              <a:t>0</a:t>
            </a:r>
            <a:r>
              <a:rPr dirty="0" sz="1050" spc="85">
                <a:latin typeface="Consolas"/>
                <a:cs typeface="Consolas"/>
              </a:rPr>
              <a:t> </a:t>
            </a:r>
            <a:r>
              <a:rPr dirty="0" sz="1050">
                <a:latin typeface="Arial MT"/>
                <a:cs typeface="Arial MT"/>
              </a:rPr>
              <a:t>and </a:t>
            </a:r>
            <a:r>
              <a:rPr dirty="0" sz="1050" spc="80">
                <a:latin typeface="Arial MT"/>
                <a:cs typeface="Arial MT"/>
              </a:rPr>
              <a:t> </a:t>
            </a:r>
            <a:r>
              <a:rPr dirty="0" sz="1050">
                <a:latin typeface="Consolas"/>
                <a:cs typeface="Consolas"/>
              </a:rPr>
              <a:t>1</a:t>
            </a:r>
            <a:r>
              <a:rPr dirty="0" sz="1050" spc="-204">
                <a:latin typeface="Consolas"/>
                <a:cs typeface="Consolas"/>
              </a:rPr>
              <a:t> </a:t>
            </a:r>
            <a:r>
              <a:rPr dirty="0" sz="1050">
                <a:latin typeface="Arial MT"/>
                <a:cs typeface="Arial MT"/>
              </a:rPr>
              <a:t>, where the former signifies that the individual exercises less than  or equal to 2 days a week and the latter signifies that the individual exercises greater than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or equal to 3 days a week. If we had to use both of these features, namely the test result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and the value of the 'exercise' feature, to compute our final probabilities, Bayes' theorem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would fail. Naive Bayes' is an extension of Bayes' theorem that assumes that all the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features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are independent of each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other.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350" b="1">
                <a:latin typeface="Arial"/>
                <a:cs typeface="Arial"/>
              </a:rPr>
              <a:t>Step</a:t>
            </a:r>
            <a:r>
              <a:rPr dirty="0" sz="1350" spc="-15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4.2:</a:t>
            </a:r>
            <a:r>
              <a:rPr dirty="0" sz="1350" spc="-15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Naive</a:t>
            </a:r>
            <a:r>
              <a:rPr dirty="0" sz="1350" spc="-15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Bayes</a:t>
            </a:r>
            <a:r>
              <a:rPr dirty="0" sz="1350" spc="-15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implementation</a:t>
            </a:r>
            <a:r>
              <a:rPr dirty="0" sz="1350" spc="-10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from</a:t>
            </a:r>
            <a:r>
              <a:rPr dirty="0" sz="1350" spc="-15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scratch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Arial"/>
              <a:cs typeface="Arial"/>
            </a:endParaRPr>
          </a:p>
          <a:p>
            <a:pPr marL="12700" marR="321945">
              <a:lnSpc>
                <a:spcPct val="119000"/>
              </a:lnSpc>
            </a:pPr>
            <a:r>
              <a:rPr dirty="0" sz="1050">
                <a:latin typeface="Arial MT"/>
                <a:cs typeface="Arial MT"/>
              </a:rPr>
              <a:t>Now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that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you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have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understood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ins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and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outs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Bayes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Theorem,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will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extend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to </a:t>
            </a:r>
            <a:r>
              <a:rPr dirty="0" sz="1050" spc="-28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consider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cases where we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have more than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feature.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 MT"/>
              <a:cs typeface="Arial MT"/>
            </a:endParaRPr>
          </a:p>
          <a:p>
            <a:pPr marL="12700" marR="195580">
              <a:lnSpc>
                <a:spcPct val="119000"/>
              </a:lnSpc>
            </a:pPr>
            <a:r>
              <a:rPr dirty="0" sz="1050">
                <a:latin typeface="Arial MT"/>
                <a:cs typeface="Arial MT"/>
              </a:rPr>
              <a:t>Let's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say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that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have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two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political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parties'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candidates,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'Jill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Stein'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Green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Party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and </a:t>
            </a:r>
            <a:r>
              <a:rPr dirty="0" sz="1050" spc="-28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'Gary Johnson' of the Libertarian Party and we have the probabilities of each of these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candidates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saying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words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'freedom',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'immigration'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and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'environment'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when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they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give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 </a:t>
            </a:r>
            <a:r>
              <a:rPr dirty="0" sz="1050" spc="-28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speech:</a:t>
            </a:r>
            <a:endParaRPr sz="1050">
              <a:latin typeface="Arial MT"/>
              <a:cs typeface="Arial MT"/>
            </a:endParaRPr>
          </a:p>
          <a:p>
            <a:pPr marL="278765" marR="1208405">
              <a:lnSpc>
                <a:spcPct val="125000"/>
              </a:lnSpc>
              <a:spcBef>
                <a:spcPts val="975"/>
              </a:spcBef>
            </a:pPr>
            <a:r>
              <a:rPr dirty="0" sz="1050">
                <a:latin typeface="Arial MT"/>
                <a:cs typeface="Arial MT"/>
              </a:rPr>
              <a:t>Probability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that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Jill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Stein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says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'freedom':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0.1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---------&gt;</a:t>
            </a:r>
            <a:r>
              <a:rPr dirty="0" sz="1050" spc="70">
                <a:latin typeface="Arial MT"/>
                <a:cs typeface="Arial MT"/>
              </a:rPr>
              <a:t> </a:t>
            </a:r>
            <a:r>
              <a:rPr dirty="0" sz="1050">
                <a:latin typeface="Consolas"/>
                <a:cs typeface="Consolas"/>
              </a:rPr>
              <a:t>P(F|J) </a:t>
            </a:r>
            <a:r>
              <a:rPr dirty="0" sz="1050" spc="5">
                <a:latin typeface="Consolas"/>
                <a:cs typeface="Consolas"/>
              </a:rPr>
              <a:t> </a:t>
            </a:r>
            <a:r>
              <a:rPr dirty="0" sz="1050">
                <a:latin typeface="Arial MT"/>
                <a:cs typeface="Arial MT"/>
              </a:rPr>
              <a:t>Probability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that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Jill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Stein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says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'immigration':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0.1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-----&gt;</a:t>
            </a:r>
            <a:r>
              <a:rPr dirty="0" sz="1050" spc="75">
                <a:latin typeface="Arial MT"/>
                <a:cs typeface="Arial MT"/>
              </a:rPr>
              <a:t> </a:t>
            </a:r>
            <a:r>
              <a:rPr dirty="0" sz="1050">
                <a:latin typeface="Consolas"/>
                <a:cs typeface="Consolas"/>
              </a:rPr>
              <a:t>P(I|J) </a:t>
            </a:r>
            <a:r>
              <a:rPr dirty="0" sz="1050" spc="5">
                <a:latin typeface="Consolas"/>
                <a:cs typeface="Consolas"/>
              </a:rPr>
              <a:t> </a:t>
            </a:r>
            <a:r>
              <a:rPr dirty="0" sz="1050">
                <a:latin typeface="Arial MT"/>
                <a:cs typeface="Arial MT"/>
              </a:rPr>
              <a:t>Probability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that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Jill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Stein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says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'environment':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0.8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-----&gt;</a:t>
            </a:r>
            <a:r>
              <a:rPr dirty="0" sz="1050" spc="70">
                <a:latin typeface="Arial MT"/>
                <a:cs typeface="Arial MT"/>
              </a:rPr>
              <a:t> </a:t>
            </a:r>
            <a:r>
              <a:rPr dirty="0" sz="1050">
                <a:latin typeface="Consolas"/>
                <a:cs typeface="Consolas"/>
              </a:rPr>
              <a:t>P(E|J) </a:t>
            </a:r>
            <a:r>
              <a:rPr dirty="0" sz="1050" spc="5">
                <a:latin typeface="Consolas"/>
                <a:cs typeface="Consolas"/>
              </a:rPr>
              <a:t> </a:t>
            </a:r>
            <a:r>
              <a:rPr dirty="0" sz="1050">
                <a:latin typeface="Arial MT"/>
                <a:cs typeface="Arial MT"/>
              </a:rPr>
              <a:t>Probability that Gary Johnson says 'freedom': 0.7 -------&gt;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Consolas"/>
                <a:cs typeface="Consolas"/>
              </a:rPr>
              <a:t>P(F|G) </a:t>
            </a:r>
            <a:r>
              <a:rPr dirty="0" sz="1050" spc="-565">
                <a:latin typeface="Consolas"/>
                <a:cs typeface="Consolas"/>
              </a:rPr>
              <a:t> </a:t>
            </a:r>
            <a:r>
              <a:rPr dirty="0" sz="1050">
                <a:latin typeface="Arial MT"/>
                <a:cs typeface="Arial MT"/>
              </a:rPr>
              <a:t>Probability that Gary Johnson says 'immigration': 0.2 ---&gt;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Consolas"/>
                <a:cs typeface="Consolas"/>
              </a:rPr>
              <a:t>P(I|G) </a:t>
            </a:r>
            <a:r>
              <a:rPr dirty="0" sz="1050" spc="-565">
                <a:latin typeface="Consolas"/>
                <a:cs typeface="Consolas"/>
              </a:rPr>
              <a:t> </a:t>
            </a:r>
            <a:r>
              <a:rPr dirty="0" sz="1050">
                <a:latin typeface="Arial MT"/>
                <a:cs typeface="Arial MT"/>
              </a:rPr>
              <a:t>Probability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that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Gary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Johnson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says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'environment':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0.1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---&gt;</a:t>
            </a:r>
            <a:r>
              <a:rPr dirty="0" sz="1050" spc="60">
                <a:latin typeface="Arial MT"/>
                <a:cs typeface="Arial MT"/>
              </a:rPr>
              <a:t> </a:t>
            </a:r>
            <a:r>
              <a:rPr dirty="0" sz="1050">
                <a:latin typeface="Consolas"/>
                <a:cs typeface="Consolas"/>
              </a:rPr>
              <a:t>P(E|G)</a:t>
            </a:r>
            <a:endParaRPr sz="1050">
              <a:latin typeface="Consolas"/>
              <a:cs typeface="Consolas"/>
            </a:endParaRPr>
          </a:p>
          <a:p>
            <a:pPr marL="12700" marR="31115">
              <a:lnSpc>
                <a:spcPct val="125000"/>
              </a:lnSpc>
              <a:spcBef>
                <a:spcPts val="1050"/>
              </a:spcBef>
            </a:pPr>
            <a:r>
              <a:rPr dirty="0" sz="1050">
                <a:latin typeface="Arial MT"/>
                <a:cs typeface="Arial MT"/>
              </a:rPr>
              <a:t>And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let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us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also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assume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that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probability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Jill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Stein giving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speech,</a:t>
            </a:r>
            <a:r>
              <a:rPr dirty="0" sz="1050" spc="75">
                <a:latin typeface="Arial MT"/>
                <a:cs typeface="Arial MT"/>
              </a:rPr>
              <a:t> </a:t>
            </a:r>
            <a:r>
              <a:rPr dirty="0" sz="1050">
                <a:latin typeface="Consolas"/>
                <a:cs typeface="Consolas"/>
              </a:rPr>
              <a:t>P(J)</a:t>
            </a:r>
            <a:r>
              <a:rPr dirty="0" sz="1050" spc="80">
                <a:latin typeface="Consolas"/>
                <a:cs typeface="Consolas"/>
              </a:rPr>
              <a:t> </a:t>
            </a:r>
            <a:r>
              <a:rPr dirty="0" sz="1050">
                <a:latin typeface="Arial MT"/>
                <a:cs typeface="Arial MT"/>
              </a:rPr>
              <a:t>is</a:t>
            </a:r>
            <a:r>
              <a:rPr dirty="0" sz="1050" spc="70">
                <a:latin typeface="Arial MT"/>
                <a:cs typeface="Arial MT"/>
              </a:rPr>
              <a:t> </a:t>
            </a:r>
            <a:r>
              <a:rPr dirty="0" sz="1050">
                <a:latin typeface="Consolas"/>
                <a:cs typeface="Consolas"/>
              </a:rPr>
              <a:t>0.5</a:t>
            </a:r>
            <a:r>
              <a:rPr dirty="0" sz="1050" spc="75">
                <a:latin typeface="Consolas"/>
                <a:cs typeface="Consolas"/>
              </a:rPr>
              <a:t> </a:t>
            </a:r>
            <a:r>
              <a:rPr dirty="0" sz="1050">
                <a:latin typeface="Arial MT"/>
                <a:cs typeface="Arial MT"/>
              </a:rPr>
              <a:t>and </a:t>
            </a:r>
            <a:r>
              <a:rPr dirty="0" sz="1050" spc="-28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 same for Gary Johnson, </a:t>
            </a:r>
            <a:r>
              <a:rPr dirty="0" sz="1050" spc="80">
                <a:latin typeface="Arial MT"/>
                <a:cs typeface="Arial MT"/>
              </a:rPr>
              <a:t> </a:t>
            </a:r>
            <a:r>
              <a:rPr dirty="0" sz="1050">
                <a:latin typeface="Consolas"/>
                <a:cs typeface="Consolas"/>
              </a:rPr>
              <a:t>P(G) = 0.5</a:t>
            </a:r>
            <a:r>
              <a:rPr dirty="0" sz="1050" spc="-204">
                <a:latin typeface="Consolas"/>
                <a:cs typeface="Consolas"/>
              </a:rPr>
              <a:t> </a:t>
            </a:r>
            <a:r>
              <a:rPr dirty="0" sz="1050">
                <a:latin typeface="Arial MT"/>
                <a:cs typeface="Arial MT"/>
              </a:rPr>
              <a:t>.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Arial MT"/>
              <a:cs typeface="Arial MT"/>
            </a:endParaRPr>
          </a:p>
          <a:p>
            <a:pPr marL="12700" marR="202565">
              <a:lnSpc>
                <a:spcPct val="119000"/>
              </a:lnSpc>
              <a:spcBef>
                <a:spcPts val="5"/>
              </a:spcBef>
            </a:pPr>
            <a:r>
              <a:rPr dirty="0" sz="1050">
                <a:latin typeface="Arial MT"/>
                <a:cs typeface="Arial MT"/>
              </a:rPr>
              <a:t>Given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this,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what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if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had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to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find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probabilities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Jill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Stein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saying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words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'freedom' </a:t>
            </a:r>
            <a:r>
              <a:rPr dirty="0" sz="1050" spc="-28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and 'immigration'? This is where the Naive Bayes'theorem comes into play as we are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considering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two features, 'freedom'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and 'immigration'.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latin typeface="Arial MT"/>
                <a:cs typeface="Arial MT"/>
              </a:rPr>
              <a:t>Now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are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place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where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can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define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formula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for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Naive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Bayes'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theorem: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019800" y="361950"/>
            <a:ext cx="1181100" cy="9972675"/>
            <a:chOff x="6019800" y="361950"/>
            <a:chExt cx="1181100" cy="997267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19800" y="9275064"/>
              <a:ext cx="944880" cy="94488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379451" y="361961"/>
              <a:ext cx="821690" cy="9972675"/>
            </a:xfrm>
            <a:custGeom>
              <a:avLst/>
              <a:gdLst/>
              <a:ahLst/>
              <a:cxnLst/>
              <a:rect l="l" t="t" r="r" b="b"/>
              <a:pathLst>
                <a:path w="821690" h="9972675">
                  <a:moveTo>
                    <a:pt x="821436" y="0"/>
                  </a:moveTo>
                  <a:lnTo>
                    <a:pt x="811911" y="0"/>
                  </a:lnTo>
                  <a:lnTo>
                    <a:pt x="0" y="0"/>
                  </a:lnTo>
                  <a:lnTo>
                    <a:pt x="0" y="811530"/>
                  </a:lnTo>
                  <a:lnTo>
                    <a:pt x="0" y="9163050"/>
                  </a:lnTo>
                  <a:lnTo>
                    <a:pt x="0" y="9972662"/>
                  </a:lnTo>
                  <a:lnTo>
                    <a:pt x="811911" y="9972662"/>
                  </a:lnTo>
                  <a:lnTo>
                    <a:pt x="821436" y="9972662"/>
                  </a:lnTo>
                  <a:lnTo>
                    <a:pt x="821436" y="9163050"/>
                  </a:lnTo>
                  <a:lnTo>
                    <a:pt x="811911" y="9163050"/>
                  </a:lnTo>
                  <a:lnTo>
                    <a:pt x="811911" y="811530"/>
                  </a:lnTo>
                  <a:lnTo>
                    <a:pt x="821436" y="811530"/>
                  </a:lnTo>
                  <a:lnTo>
                    <a:pt x="821436" y="0"/>
                  </a:lnTo>
                  <a:close/>
                </a:path>
              </a:pathLst>
            </a:custGeom>
            <a:solidFill>
              <a:srgbClr val="000000">
                <a:alpha val="1411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5"/>
              <a:t>localhost:8888/notebooks/Downloads/Bayesian_Inference.ipynb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5"/>
              <a:t>10</a:t>
            </a:fld>
            <a:r>
              <a:rPr dirty="0" spc="-5"/>
              <a:t>/23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1056" y="161857"/>
            <a:ext cx="85471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 MT"/>
                <a:cs typeface="Arial MT"/>
              </a:rPr>
              <a:t>10/16/23,</a:t>
            </a:r>
            <a:r>
              <a:rPr dirty="0" sz="800" spc="-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2:45</a:t>
            </a:r>
            <a:r>
              <a:rPr dirty="0" sz="800" spc="-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85118" y="161857"/>
            <a:ext cx="180784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 MT"/>
                <a:cs typeface="Arial MT"/>
              </a:rPr>
              <a:t>Bayesian_Inference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-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Jupyter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Notebook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33649" y="361943"/>
            <a:ext cx="3257550" cy="190500"/>
            <a:chOff x="2533649" y="361943"/>
            <a:chExt cx="3257550" cy="190500"/>
          </a:xfrm>
        </p:grpSpPr>
        <p:sp>
          <p:nvSpPr>
            <p:cNvPr id="5" name="object 5"/>
            <p:cNvSpPr/>
            <p:nvPr/>
          </p:nvSpPr>
          <p:spPr>
            <a:xfrm>
              <a:off x="2538412" y="366706"/>
              <a:ext cx="3248025" cy="180975"/>
            </a:xfrm>
            <a:custGeom>
              <a:avLst/>
              <a:gdLst/>
              <a:ahLst/>
              <a:cxnLst/>
              <a:rect l="l" t="t" r="r" b="b"/>
              <a:pathLst>
                <a:path w="3248025" h="180975">
                  <a:moveTo>
                    <a:pt x="0" y="0"/>
                  </a:moveTo>
                  <a:lnTo>
                    <a:pt x="3248024" y="0"/>
                  </a:lnTo>
                  <a:lnTo>
                    <a:pt x="3248024" y="180974"/>
                  </a:lnTo>
                  <a:lnTo>
                    <a:pt x="0" y="1809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52699" y="381000"/>
              <a:ext cx="152400" cy="152399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1581149" y="3514718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9"/>
                </a:moveTo>
                <a:lnTo>
                  <a:pt x="16523" y="38099"/>
                </a:lnTo>
                <a:lnTo>
                  <a:pt x="14093" y="37614"/>
                </a:lnTo>
                <a:lnTo>
                  <a:pt x="0" y="21564"/>
                </a:lnTo>
                <a:lnTo>
                  <a:pt x="0" y="16497"/>
                </a:lnTo>
                <a:lnTo>
                  <a:pt x="16523" y="0"/>
                </a:lnTo>
                <a:lnTo>
                  <a:pt x="21576" y="0"/>
                </a:lnTo>
                <a:lnTo>
                  <a:pt x="38100" y="19049"/>
                </a:lnTo>
                <a:lnTo>
                  <a:pt x="38099" y="21564"/>
                </a:lnTo>
                <a:lnTo>
                  <a:pt x="21576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81149" y="4429118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80"/>
                </a:moveTo>
                <a:lnTo>
                  <a:pt x="16523" y="38080"/>
                </a:lnTo>
                <a:lnTo>
                  <a:pt x="14093" y="37576"/>
                </a:lnTo>
                <a:lnTo>
                  <a:pt x="0" y="21564"/>
                </a:lnTo>
                <a:lnTo>
                  <a:pt x="0" y="16516"/>
                </a:lnTo>
                <a:lnTo>
                  <a:pt x="16523" y="0"/>
                </a:lnTo>
                <a:lnTo>
                  <a:pt x="21576" y="0"/>
                </a:lnTo>
                <a:lnTo>
                  <a:pt x="38100" y="19049"/>
                </a:lnTo>
                <a:lnTo>
                  <a:pt x="38099" y="21564"/>
                </a:lnTo>
                <a:lnTo>
                  <a:pt x="21576" y="38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404937" y="5348280"/>
            <a:ext cx="5534025" cy="2076450"/>
          </a:xfrm>
          <a:custGeom>
            <a:avLst/>
            <a:gdLst/>
            <a:ahLst/>
            <a:cxnLst/>
            <a:rect l="l" t="t" r="r" b="b"/>
            <a:pathLst>
              <a:path w="5534025" h="2076450">
                <a:moveTo>
                  <a:pt x="0" y="2062162"/>
                </a:moveTo>
                <a:lnTo>
                  <a:pt x="0" y="14287"/>
                </a:lnTo>
                <a:lnTo>
                  <a:pt x="0" y="12372"/>
                </a:lnTo>
                <a:lnTo>
                  <a:pt x="362" y="10544"/>
                </a:lnTo>
                <a:lnTo>
                  <a:pt x="1087" y="8820"/>
                </a:lnTo>
                <a:lnTo>
                  <a:pt x="1812" y="7048"/>
                </a:lnTo>
                <a:lnTo>
                  <a:pt x="2844" y="5505"/>
                </a:lnTo>
                <a:lnTo>
                  <a:pt x="4184" y="4181"/>
                </a:lnTo>
                <a:lnTo>
                  <a:pt x="5524" y="2828"/>
                </a:lnTo>
                <a:lnTo>
                  <a:pt x="7069" y="1800"/>
                </a:lnTo>
                <a:lnTo>
                  <a:pt x="8819" y="1076"/>
                </a:lnTo>
                <a:lnTo>
                  <a:pt x="10570" y="352"/>
                </a:lnTo>
                <a:lnTo>
                  <a:pt x="12392" y="0"/>
                </a:lnTo>
                <a:lnTo>
                  <a:pt x="14287" y="0"/>
                </a:lnTo>
                <a:lnTo>
                  <a:pt x="5519737" y="0"/>
                </a:lnTo>
                <a:lnTo>
                  <a:pt x="5521631" y="0"/>
                </a:lnTo>
                <a:lnTo>
                  <a:pt x="5523453" y="352"/>
                </a:lnTo>
                <a:lnTo>
                  <a:pt x="5525204" y="1076"/>
                </a:lnTo>
                <a:lnTo>
                  <a:pt x="5526954" y="1800"/>
                </a:lnTo>
                <a:lnTo>
                  <a:pt x="5528499" y="2828"/>
                </a:lnTo>
                <a:lnTo>
                  <a:pt x="5529839" y="4181"/>
                </a:lnTo>
                <a:lnTo>
                  <a:pt x="5531178" y="5505"/>
                </a:lnTo>
                <a:lnTo>
                  <a:pt x="5532211" y="7048"/>
                </a:lnTo>
                <a:lnTo>
                  <a:pt x="5532936" y="8820"/>
                </a:lnTo>
                <a:lnTo>
                  <a:pt x="5533661" y="10544"/>
                </a:lnTo>
                <a:lnTo>
                  <a:pt x="5534024" y="12372"/>
                </a:lnTo>
                <a:lnTo>
                  <a:pt x="5534024" y="14287"/>
                </a:lnTo>
                <a:lnTo>
                  <a:pt x="5534024" y="2062162"/>
                </a:lnTo>
                <a:lnTo>
                  <a:pt x="5519737" y="2076449"/>
                </a:lnTo>
                <a:lnTo>
                  <a:pt x="14287" y="2076449"/>
                </a:lnTo>
                <a:lnTo>
                  <a:pt x="0" y="2064038"/>
                </a:lnTo>
                <a:lnTo>
                  <a:pt x="0" y="2062162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20142" y="3101975"/>
            <a:ext cx="6138545" cy="4252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32460">
              <a:lnSpc>
                <a:spcPct val="100000"/>
              </a:lnSpc>
              <a:spcBef>
                <a:spcPts val="100"/>
              </a:spcBef>
            </a:pPr>
            <a:r>
              <a:rPr dirty="0" sz="1050" spc="-60">
                <a:latin typeface="Arial MT"/>
                <a:cs typeface="Arial MT"/>
              </a:rPr>
              <a:t>To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break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this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down,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have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to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compute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following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posterior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probabilities: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 MT"/>
              <a:cs typeface="Arial MT"/>
            </a:endParaRPr>
          </a:p>
          <a:p>
            <a:pPr marL="899160" indent="47625">
              <a:lnSpc>
                <a:spcPct val="100000"/>
              </a:lnSpc>
            </a:pPr>
            <a:r>
              <a:rPr dirty="0" sz="1050">
                <a:latin typeface="Consolas"/>
                <a:cs typeface="Consolas"/>
              </a:rPr>
              <a:t>P(J|F,I)</a:t>
            </a:r>
            <a:r>
              <a:rPr dirty="0" sz="1050" spc="-204">
                <a:latin typeface="Consolas"/>
                <a:cs typeface="Consolas"/>
              </a:rPr>
              <a:t> </a:t>
            </a:r>
            <a:r>
              <a:rPr dirty="0" sz="1050">
                <a:latin typeface="Arial MT"/>
                <a:cs typeface="Arial MT"/>
              </a:rPr>
              <a:t>: Probability of Jill Stein saying the words Freedom and Immigration.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Arial MT"/>
              <a:cs typeface="Arial MT"/>
            </a:endParaRPr>
          </a:p>
          <a:p>
            <a:pPr marL="899160" marR="109855">
              <a:lnSpc>
                <a:spcPct val="122000"/>
              </a:lnSpc>
            </a:pPr>
            <a:r>
              <a:rPr dirty="0" sz="1050">
                <a:latin typeface="Arial MT"/>
                <a:cs typeface="Arial MT"/>
              </a:rPr>
              <a:t>Using the formula and our knowledge of Bayes' theorem, we can compute this as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follows: </a:t>
            </a:r>
            <a:r>
              <a:rPr dirty="0" sz="1050" spc="80">
                <a:latin typeface="Arial MT"/>
                <a:cs typeface="Arial MT"/>
              </a:rPr>
              <a:t> </a:t>
            </a:r>
            <a:r>
              <a:rPr dirty="0" sz="1050">
                <a:latin typeface="Consolas"/>
                <a:cs typeface="Consolas"/>
              </a:rPr>
              <a:t>P(J|F,I)</a:t>
            </a:r>
            <a:r>
              <a:rPr dirty="0" sz="1050" spc="85">
                <a:latin typeface="Consolas"/>
                <a:cs typeface="Consolas"/>
              </a:rPr>
              <a:t> </a:t>
            </a:r>
            <a:r>
              <a:rPr dirty="0" sz="1050">
                <a:latin typeface="Arial MT"/>
                <a:cs typeface="Arial MT"/>
              </a:rPr>
              <a:t>= </a:t>
            </a:r>
            <a:r>
              <a:rPr dirty="0" sz="1050" spc="80">
                <a:latin typeface="Arial MT"/>
                <a:cs typeface="Arial MT"/>
              </a:rPr>
              <a:t> </a:t>
            </a:r>
            <a:r>
              <a:rPr dirty="0" sz="1050">
                <a:latin typeface="Consolas"/>
                <a:cs typeface="Consolas"/>
              </a:rPr>
              <a:t>(P(J) * P(F|J) * P(I|J)) / P(F,I)</a:t>
            </a:r>
            <a:r>
              <a:rPr dirty="0" sz="1050" spc="-204">
                <a:latin typeface="Consolas"/>
                <a:cs typeface="Consolas"/>
              </a:rPr>
              <a:t> </a:t>
            </a:r>
            <a:r>
              <a:rPr dirty="0" sz="1050">
                <a:latin typeface="Arial MT"/>
                <a:cs typeface="Arial MT"/>
              </a:rPr>
              <a:t>. Here </a:t>
            </a:r>
            <a:r>
              <a:rPr dirty="0" sz="1050" spc="80">
                <a:latin typeface="Arial MT"/>
                <a:cs typeface="Arial MT"/>
              </a:rPr>
              <a:t> </a:t>
            </a:r>
            <a:r>
              <a:rPr dirty="0" sz="1050">
                <a:latin typeface="Consolas"/>
                <a:cs typeface="Consolas"/>
              </a:rPr>
              <a:t>P(F,I)</a:t>
            </a:r>
            <a:r>
              <a:rPr dirty="0" sz="1050" spc="85">
                <a:latin typeface="Consolas"/>
                <a:cs typeface="Consolas"/>
              </a:rPr>
              <a:t> </a:t>
            </a:r>
            <a:r>
              <a:rPr dirty="0" sz="1050">
                <a:latin typeface="Arial MT"/>
                <a:cs typeface="Arial MT"/>
              </a:rPr>
              <a:t>is the  probability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 words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'freedom'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and 'immigration'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being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said in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speech.</a:t>
            </a:r>
            <a:endParaRPr sz="1050">
              <a:latin typeface="Arial MT"/>
              <a:cs typeface="Arial MT"/>
            </a:endParaRPr>
          </a:p>
          <a:p>
            <a:pPr marL="946785">
              <a:lnSpc>
                <a:spcPct val="100000"/>
              </a:lnSpc>
              <a:spcBef>
                <a:spcPts val="240"/>
              </a:spcBef>
            </a:pPr>
            <a:r>
              <a:rPr dirty="0" sz="1050">
                <a:latin typeface="Consolas"/>
                <a:cs typeface="Consolas"/>
              </a:rPr>
              <a:t>P(G|F,I)</a:t>
            </a:r>
            <a:r>
              <a:rPr dirty="0" sz="1050" spc="-204">
                <a:latin typeface="Consolas"/>
                <a:cs typeface="Consolas"/>
              </a:rPr>
              <a:t> </a:t>
            </a:r>
            <a:r>
              <a:rPr dirty="0" sz="1050">
                <a:latin typeface="Arial MT"/>
                <a:cs typeface="Arial MT"/>
              </a:rPr>
              <a:t>: Probability of Gary Johnson saying the words Freedom and Immigration.</a:t>
            </a:r>
            <a:endParaRPr sz="1050">
              <a:latin typeface="Arial MT"/>
              <a:cs typeface="Arial MT"/>
            </a:endParaRPr>
          </a:p>
          <a:p>
            <a:pPr marL="899160" marR="144780">
              <a:lnSpc>
                <a:spcPct val="125000"/>
              </a:lnSpc>
              <a:spcBef>
                <a:spcPts val="1050"/>
              </a:spcBef>
            </a:pPr>
            <a:r>
              <a:rPr dirty="0" sz="1050">
                <a:latin typeface="Arial MT"/>
                <a:cs typeface="Arial MT"/>
              </a:rPr>
              <a:t>Using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formula,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can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compute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this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follows:</a:t>
            </a:r>
            <a:r>
              <a:rPr dirty="0" sz="1050" spc="75">
                <a:latin typeface="Arial MT"/>
                <a:cs typeface="Arial MT"/>
              </a:rPr>
              <a:t> </a:t>
            </a:r>
            <a:r>
              <a:rPr dirty="0" sz="1050">
                <a:latin typeface="Consolas"/>
                <a:cs typeface="Consolas"/>
              </a:rPr>
              <a:t>P(G|F,I)</a:t>
            </a:r>
            <a:r>
              <a:rPr dirty="0" sz="1050" spc="75">
                <a:latin typeface="Consolas"/>
                <a:cs typeface="Consolas"/>
              </a:rPr>
              <a:t> </a:t>
            </a:r>
            <a:r>
              <a:rPr dirty="0" sz="1050">
                <a:latin typeface="Arial MT"/>
                <a:cs typeface="Arial MT"/>
              </a:rPr>
              <a:t>=</a:t>
            </a:r>
            <a:r>
              <a:rPr dirty="0" sz="1050" spc="70">
                <a:latin typeface="Arial MT"/>
                <a:cs typeface="Arial MT"/>
              </a:rPr>
              <a:t> </a:t>
            </a:r>
            <a:r>
              <a:rPr dirty="0" sz="1050">
                <a:latin typeface="Consolas"/>
                <a:cs typeface="Consolas"/>
              </a:rPr>
              <a:t>(P(G)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*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P(F|G)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* </a:t>
            </a:r>
            <a:r>
              <a:rPr dirty="0" sz="1050" spc="-56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P(I|G))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/ P(F,I)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dirty="0" sz="1050" spc="-3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[</a:t>
            </a:r>
            <a:r>
              <a:rPr dirty="0" sz="1050" spc="-25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]:</a:t>
            </a:r>
            <a:r>
              <a:rPr dirty="0" sz="1050" spc="185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'''</a:t>
            </a:r>
            <a:endParaRPr sz="1050">
              <a:latin typeface="Consolas"/>
              <a:cs typeface="Consolas"/>
            </a:endParaRPr>
          </a:p>
          <a:p>
            <a:pPr marL="626745" marR="5080">
              <a:lnSpc>
                <a:spcPct val="101200"/>
              </a:lnSpc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Instructions:</a:t>
            </a:r>
            <a:r>
              <a:rPr dirty="0" sz="1050" spc="-1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Compute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the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probability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of</a:t>
            </a:r>
            <a:r>
              <a:rPr dirty="0" sz="1050" spc="-1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the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words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'freedom'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and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'immigrati </a:t>
            </a:r>
            <a:r>
              <a:rPr dirty="0" sz="1050" spc="-57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P(F,I).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Consolas"/>
              <a:cs typeface="Consolas"/>
            </a:endParaRPr>
          </a:p>
          <a:p>
            <a:pPr marL="626745" marR="5080">
              <a:lnSpc>
                <a:spcPct val="101200"/>
              </a:lnSpc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The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first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step</a:t>
            </a:r>
            <a:r>
              <a:rPr dirty="0" sz="1050" spc="-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is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multiplying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the</a:t>
            </a:r>
            <a:r>
              <a:rPr dirty="0" sz="1050" spc="-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probabilities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of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Jill</a:t>
            </a:r>
            <a:r>
              <a:rPr dirty="0" sz="1050" spc="-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Stein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giving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a</a:t>
            </a:r>
            <a:r>
              <a:rPr dirty="0" sz="1050" spc="-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spee </a:t>
            </a:r>
            <a:r>
              <a:rPr dirty="0" sz="1050" spc="-57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probabilities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of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saying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the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words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'freedom'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and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'immigration'.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Store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this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i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Consolas"/>
              <a:cs typeface="Consolas"/>
            </a:endParaRPr>
          </a:p>
          <a:p>
            <a:pPr marL="626745" marR="5080">
              <a:lnSpc>
                <a:spcPct val="101200"/>
              </a:lnSpc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The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second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step</a:t>
            </a:r>
            <a:r>
              <a:rPr dirty="0" sz="1050" spc="-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is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multiplying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the</a:t>
            </a:r>
            <a:r>
              <a:rPr dirty="0" sz="1050" spc="-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probabilities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of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Gary</a:t>
            </a:r>
            <a:r>
              <a:rPr dirty="0" sz="1050" spc="-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Johnson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giving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a</a:t>
            </a:r>
            <a:r>
              <a:rPr dirty="0" sz="1050" spc="-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s </a:t>
            </a:r>
            <a:r>
              <a:rPr dirty="0" sz="1050" spc="-57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probabilities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of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saying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the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words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'freedom'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and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'immigration'.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Store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this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i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Consolas"/>
              <a:cs typeface="Consolas"/>
            </a:endParaRPr>
          </a:p>
          <a:p>
            <a:pPr marL="626745" marR="5080">
              <a:lnSpc>
                <a:spcPct val="101200"/>
              </a:lnSpc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The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third</a:t>
            </a:r>
            <a:r>
              <a:rPr dirty="0" sz="1050" spc="-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step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is</a:t>
            </a:r>
            <a:r>
              <a:rPr dirty="0" sz="1050" spc="-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to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add</a:t>
            </a:r>
            <a:r>
              <a:rPr dirty="0" sz="1050" spc="-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both</a:t>
            </a:r>
            <a:r>
              <a:rPr dirty="0" sz="1050" spc="-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of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these</a:t>
            </a:r>
            <a:r>
              <a:rPr dirty="0" sz="1050" spc="-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probabilities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and</a:t>
            </a:r>
            <a:r>
              <a:rPr dirty="0" sz="1050" spc="-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you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will</a:t>
            </a:r>
            <a:r>
              <a:rPr dirty="0" sz="1050" spc="-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get</a:t>
            </a:r>
            <a:r>
              <a:rPr dirty="0" sz="1050" spc="-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P(F,I </a:t>
            </a:r>
            <a:r>
              <a:rPr dirty="0" sz="1050" spc="-57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'''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019800" y="361950"/>
            <a:ext cx="1181100" cy="9972675"/>
            <a:chOff x="6019800" y="361950"/>
            <a:chExt cx="1181100" cy="997267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19800" y="9275064"/>
              <a:ext cx="944880" cy="94488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379451" y="361961"/>
              <a:ext cx="821690" cy="9972675"/>
            </a:xfrm>
            <a:custGeom>
              <a:avLst/>
              <a:gdLst/>
              <a:ahLst/>
              <a:cxnLst/>
              <a:rect l="l" t="t" r="r" b="b"/>
              <a:pathLst>
                <a:path w="821690" h="9972675">
                  <a:moveTo>
                    <a:pt x="821436" y="0"/>
                  </a:moveTo>
                  <a:lnTo>
                    <a:pt x="811911" y="0"/>
                  </a:lnTo>
                  <a:lnTo>
                    <a:pt x="0" y="0"/>
                  </a:lnTo>
                  <a:lnTo>
                    <a:pt x="0" y="811530"/>
                  </a:lnTo>
                  <a:lnTo>
                    <a:pt x="0" y="9163050"/>
                  </a:lnTo>
                  <a:lnTo>
                    <a:pt x="0" y="9972662"/>
                  </a:lnTo>
                  <a:lnTo>
                    <a:pt x="811911" y="9972662"/>
                  </a:lnTo>
                  <a:lnTo>
                    <a:pt x="821436" y="9972662"/>
                  </a:lnTo>
                  <a:lnTo>
                    <a:pt x="821436" y="9163050"/>
                  </a:lnTo>
                  <a:lnTo>
                    <a:pt x="811911" y="9163050"/>
                  </a:lnTo>
                  <a:lnTo>
                    <a:pt x="811911" y="811530"/>
                  </a:lnTo>
                  <a:lnTo>
                    <a:pt x="821436" y="811530"/>
                  </a:lnTo>
                  <a:lnTo>
                    <a:pt x="821436" y="0"/>
                  </a:lnTo>
                  <a:close/>
                </a:path>
              </a:pathLst>
            </a:custGeom>
            <a:solidFill>
              <a:srgbClr val="000000">
                <a:alpha val="1411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5"/>
              <a:t>localhost:8888/notebooks/Downloads/Bayesian_Inference.ipynb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5"/>
              <a:t>10</a:t>
            </a:fld>
            <a:r>
              <a:rPr dirty="0" spc="-5"/>
              <a:t>/23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1056" y="161857"/>
            <a:ext cx="85471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 MT"/>
                <a:cs typeface="Arial MT"/>
              </a:rPr>
              <a:t>10/16/23,</a:t>
            </a:r>
            <a:r>
              <a:rPr dirty="0" sz="800" spc="-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2:45</a:t>
            </a:r>
            <a:r>
              <a:rPr dirty="0" sz="800" spc="-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85118" y="161857"/>
            <a:ext cx="180784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 MT"/>
                <a:cs typeface="Arial MT"/>
              </a:rPr>
              <a:t>Bayesian_Inference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-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Jupyter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Notebook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6918" y="463550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dirty="0" sz="1050" spc="-85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[28]: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04937" y="423855"/>
            <a:ext cx="5534025" cy="2400300"/>
          </a:xfrm>
          <a:custGeom>
            <a:avLst/>
            <a:gdLst/>
            <a:ahLst/>
            <a:cxnLst/>
            <a:rect l="l" t="t" r="r" b="b"/>
            <a:pathLst>
              <a:path w="5534025" h="2400300">
                <a:moveTo>
                  <a:pt x="0" y="2386012"/>
                </a:moveTo>
                <a:lnTo>
                  <a:pt x="0" y="14287"/>
                </a:lnTo>
                <a:lnTo>
                  <a:pt x="0" y="12372"/>
                </a:lnTo>
                <a:lnTo>
                  <a:pt x="362" y="10544"/>
                </a:lnTo>
                <a:lnTo>
                  <a:pt x="1087" y="8801"/>
                </a:lnTo>
                <a:lnTo>
                  <a:pt x="1812" y="7029"/>
                </a:lnTo>
                <a:lnTo>
                  <a:pt x="2844" y="5486"/>
                </a:lnTo>
                <a:lnTo>
                  <a:pt x="4184" y="4171"/>
                </a:lnTo>
                <a:lnTo>
                  <a:pt x="5524" y="2809"/>
                </a:lnTo>
                <a:lnTo>
                  <a:pt x="7069" y="1790"/>
                </a:lnTo>
                <a:lnTo>
                  <a:pt x="8819" y="1057"/>
                </a:lnTo>
                <a:lnTo>
                  <a:pt x="10570" y="352"/>
                </a:lnTo>
                <a:lnTo>
                  <a:pt x="12392" y="0"/>
                </a:lnTo>
                <a:lnTo>
                  <a:pt x="14287" y="0"/>
                </a:lnTo>
                <a:lnTo>
                  <a:pt x="5519737" y="0"/>
                </a:lnTo>
                <a:lnTo>
                  <a:pt x="5521631" y="0"/>
                </a:lnTo>
                <a:lnTo>
                  <a:pt x="5523453" y="352"/>
                </a:lnTo>
                <a:lnTo>
                  <a:pt x="5525204" y="1057"/>
                </a:lnTo>
                <a:lnTo>
                  <a:pt x="5526954" y="1790"/>
                </a:lnTo>
                <a:lnTo>
                  <a:pt x="5528499" y="2809"/>
                </a:lnTo>
                <a:lnTo>
                  <a:pt x="5529839" y="4171"/>
                </a:lnTo>
                <a:lnTo>
                  <a:pt x="5531178" y="5486"/>
                </a:lnTo>
                <a:lnTo>
                  <a:pt x="5532211" y="7029"/>
                </a:lnTo>
                <a:lnTo>
                  <a:pt x="5532936" y="8801"/>
                </a:lnTo>
                <a:lnTo>
                  <a:pt x="5533661" y="10544"/>
                </a:lnTo>
                <a:lnTo>
                  <a:pt x="5534024" y="12372"/>
                </a:lnTo>
                <a:lnTo>
                  <a:pt x="5534024" y="14287"/>
                </a:lnTo>
                <a:lnTo>
                  <a:pt x="5534024" y="2386012"/>
                </a:lnTo>
                <a:lnTo>
                  <a:pt x="5534024" y="2387888"/>
                </a:lnTo>
                <a:lnTo>
                  <a:pt x="5533661" y="2389717"/>
                </a:lnTo>
                <a:lnTo>
                  <a:pt x="5532936" y="2391460"/>
                </a:lnTo>
                <a:lnTo>
                  <a:pt x="5532211" y="2393232"/>
                </a:lnTo>
                <a:lnTo>
                  <a:pt x="5525204" y="2399204"/>
                </a:lnTo>
                <a:lnTo>
                  <a:pt x="5523453" y="2399928"/>
                </a:lnTo>
                <a:lnTo>
                  <a:pt x="5521631" y="2400280"/>
                </a:lnTo>
                <a:lnTo>
                  <a:pt x="5519737" y="2400299"/>
                </a:lnTo>
                <a:lnTo>
                  <a:pt x="14287" y="2400299"/>
                </a:lnTo>
                <a:lnTo>
                  <a:pt x="12392" y="2400280"/>
                </a:lnTo>
                <a:lnTo>
                  <a:pt x="10570" y="2399928"/>
                </a:lnTo>
                <a:lnTo>
                  <a:pt x="8819" y="2399204"/>
                </a:lnTo>
                <a:lnTo>
                  <a:pt x="7069" y="2398480"/>
                </a:lnTo>
                <a:lnTo>
                  <a:pt x="1087" y="2391460"/>
                </a:lnTo>
                <a:lnTo>
                  <a:pt x="362" y="2389717"/>
                </a:lnTo>
                <a:lnTo>
                  <a:pt x="0" y="2387888"/>
                </a:lnTo>
                <a:lnTo>
                  <a:pt x="0" y="2386012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46918" y="3273425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dirty="0" sz="1050" spc="-85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[29]: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04937" y="3233730"/>
            <a:ext cx="5534025" cy="2409825"/>
          </a:xfrm>
          <a:custGeom>
            <a:avLst/>
            <a:gdLst/>
            <a:ahLst/>
            <a:cxnLst/>
            <a:rect l="l" t="t" r="r" b="b"/>
            <a:pathLst>
              <a:path w="5534025" h="2409825">
                <a:moveTo>
                  <a:pt x="0" y="2395537"/>
                </a:moveTo>
                <a:lnTo>
                  <a:pt x="0" y="14287"/>
                </a:lnTo>
                <a:lnTo>
                  <a:pt x="0" y="12392"/>
                </a:lnTo>
                <a:lnTo>
                  <a:pt x="362" y="10563"/>
                </a:lnTo>
                <a:lnTo>
                  <a:pt x="1087" y="8801"/>
                </a:lnTo>
                <a:lnTo>
                  <a:pt x="1812" y="7048"/>
                </a:lnTo>
                <a:lnTo>
                  <a:pt x="2844" y="5505"/>
                </a:lnTo>
                <a:lnTo>
                  <a:pt x="4184" y="4181"/>
                </a:lnTo>
                <a:lnTo>
                  <a:pt x="5524" y="2828"/>
                </a:lnTo>
                <a:lnTo>
                  <a:pt x="7069" y="1800"/>
                </a:lnTo>
                <a:lnTo>
                  <a:pt x="8819" y="1076"/>
                </a:lnTo>
                <a:lnTo>
                  <a:pt x="10570" y="352"/>
                </a:lnTo>
                <a:lnTo>
                  <a:pt x="12392" y="0"/>
                </a:lnTo>
                <a:lnTo>
                  <a:pt x="14287" y="0"/>
                </a:lnTo>
                <a:lnTo>
                  <a:pt x="5519737" y="0"/>
                </a:lnTo>
                <a:lnTo>
                  <a:pt x="5521631" y="0"/>
                </a:lnTo>
                <a:lnTo>
                  <a:pt x="5523453" y="352"/>
                </a:lnTo>
                <a:lnTo>
                  <a:pt x="5525204" y="1076"/>
                </a:lnTo>
                <a:lnTo>
                  <a:pt x="5526954" y="1800"/>
                </a:lnTo>
                <a:lnTo>
                  <a:pt x="5528499" y="2828"/>
                </a:lnTo>
                <a:lnTo>
                  <a:pt x="5529839" y="4181"/>
                </a:lnTo>
                <a:lnTo>
                  <a:pt x="5531178" y="5505"/>
                </a:lnTo>
                <a:lnTo>
                  <a:pt x="5534024" y="14287"/>
                </a:lnTo>
                <a:lnTo>
                  <a:pt x="5534024" y="2395537"/>
                </a:lnTo>
                <a:lnTo>
                  <a:pt x="5525204" y="2408710"/>
                </a:lnTo>
                <a:lnTo>
                  <a:pt x="5523453" y="2409453"/>
                </a:lnTo>
                <a:lnTo>
                  <a:pt x="5521631" y="2409824"/>
                </a:lnTo>
                <a:lnTo>
                  <a:pt x="5519737" y="2409824"/>
                </a:lnTo>
                <a:lnTo>
                  <a:pt x="14287" y="2409824"/>
                </a:lnTo>
                <a:lnTo>
                  <a:pt x="12392" y="2409824"/>
                </a:lnTo>
                <a:lnTo>
                  <a:pt x="10570" y="2409453"/>
                </a:lnTo>
                <a:lnTo>
                  <a:pt x="8819" y="2408710"/>
                </a:lnTo>
                <a:lnTo>
                  <a:pt x="7069" y="2407986"/>
                </a:lnTo>
                <a:lnTo>
                  <a:pt x="0" y="2397413"/>
                </a:lnTo>
                <a:lnTo>
                  <a:pt x="0" y="2395537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46918" y="6083299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dirty="0" sz="1050" spc="-85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[30]: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04937" y="6053130"/>
            <a:ext cx="5534025" cy="942975"/>
          </a:xfrm>
          <a:custGeom>
            <a:avLst/>
            <a:gdLst/>
            <a:ahLst/>
            <a:cxnLst/>
            <a:rect l="l" t="t" r="r" b="b"/>
            <a:pathLst>
              <a:path w="5534025" h="942975">
                <a:moveTo>
                  <a:pt x="0" y="928687"/>
                </a:moveTo>
                <a:lnTo>
                  <a:pt x="0" y="14287"/>
                </a:lnTo>
                <a:lnTo>
                  <a:pt x="0" y="12392"/>
                </a:lnTo>
                <a:lnTo>
                  <a:pt x="362" y="10563"/>
                </a:lnTo>
                <a:lnTo>
                  <a:pt x="1087" y="8820"/>
                </a:lnTo>
                <a:lnTo>
                  <a:pt x="1812" y="7048"/>
                </a:lnTo>
                <a:lnTo>
                  <a:pt x="2844" y="5505"/>
                </a:lnTo>
                <a:lnTo>
                  <a:pt x="4184" y="4181"/>
                </a:lnTo>
                <a:lnTo>
                  <a:pt x="5524" y="2828"/>
                </a:lnTo>
                <a:lnTo>
                  <a:pt x="7069" y="1800"/>
                </a:lnTo>
                <a:lnTo>
                  <a:pt x="8819" y="1076"/>
                </a:lnTo>
                <a:lnTo>
                  <a:pt x="10570" y="352"/>
                </a:lnTo>
                <a:lnTo>
                  <a:pt x="12392" y="0"/>
                </a:lnTo>
                <a:lnTo>
                  <a:pt x="14287" y="0"/>
                </a:lnTo>
                <a:lnTo>
                  <a:pt x="5519737" y="0"/>
                </a:lnTo>
                <a:lnTo>
                  <a:pt x="5521631" y="0"/>
                </a:lnTo>
                <a:lnTo>
                  <a:pt x="5523453" y="352"/>
                </a:lnTo>
                <a:lnTo>
                  <a:pt x="5525204" y="1076"/>
                </a:lnTo>
                <a:lnTo>
                  <a:pt x="5526954" y="1800"/>
                </a:lnTo>
                <a:lnTo>
                  <a:pt x="5528499" y="2828"/>
                </a:lnTo>
                <a:lnTo>
                  <a:pt x="5529839" y="4181"/>
                </a:lnTo>
                <a:lnTo>
                  <a:pt x="5531178" y="5505"/>
                </a:lnTo>
                <a:lnTo>
                  <a:pt x="5532211" y="7048"/>
                </a:lnTo>
                <a:lnTo>
                  <a:pt x="5532936" y="8820"/>
                </a:lnTo>
                <a:lnTo>
                  <a:pt x="5533661" y="10563"/>
                </a:lnTo>
                <a:lnTo>
                  <a:pt x="5534024" y="12392"/>
                </a:lnTo>
                <a:lnTo>
                  <a:pt x="5534024" y="14287"/>
                </a:lnTo>
                <a:lnTo>
                  <a:pt x="5534024" y="928687"/>
                </a:lnTo>
                <a:lnTo>
                  <a:pt x="5525204" y="941860"/>
                </a:lnTo>
                <a:lnTo>
                  <a:pt x="5523453" y="942584"/>
                </a:lnTo>
                <a:lnTo>
                  <a:pt x="5521631" y="942955"/>
                </a:lnTo>
                <a:lnTo>
                  <a:pt x="5519737" y="942974"/>
                </a:lnTo>
                <a:lnTo>
                  <a:pt x="14287" y="942974"/>
                </a:lnTo>
                <a:lnTo>
                  <a:pt x="0" y="930563"/>
                </a:lnTo>
                <a:lnTo>
                  <a:pt x="0" y="928687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20142" y="8283575"/>
            <a:ext cx="53911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dirty="0" sz="1050" spc="-5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[</a:t>
            </a:r>
            <a:r>
              <a:rPr dirty="0" sz="1050" spc="-45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04937" y="8243879"/>
            <a:ext cx="5534025" cy="781050"/>
          </a:xfrm>
          <a:custGeom>
            <a:avLst/>
            <a:gdLst/>
            <a:ahLst/>
            <a:cxnLst/>
            <a:rect l="l" t="t" r="r" b="b"/>
            <a:pathLst>
              <a:path w="5534025" h="781050">
                <a:moveTo>
                  <a:pt x="0" y="766762"/>
                </a:moveTo>
                <a:lnTo>
                  <a:pt x="0" y="14287"/>
                </a:lnTo>
                <a:lnTo>
                  <a:pt x="0" y="12372"/>
                </a:lnTo>
                <a:lnTo>
                  <a:pt x="362" y="10544"/>
                </a:lnTo>
                <a:lnTo>
                  <a:pt x="1087" y="8782"/>
                </a:lnTo>
                <a:lnTo>
                  <a:pt x="1812" y="7029"/>
                </a:lnTo>
                <a:lnTo>
                  <a:pt x="2844" y="5486"/>
                </a:lnTo>
                <a:lnTo>
                  <a:pt x="4184" y="4171"/>
                </a:lnTo>
                <a:lnTo>
                  <a:pt x="5524" y="2828"/>
                </a:lnTo>
                <a:lnTo>
                  <a:pt x="7069" y="1800"/>
                </a:lnTo>
                <a:lnTo>
                  <a:pt x="8819" y="1076"/>
                </a:lnTo>
                <a:lnTo>
                  <a:pt x="10570" y="352"/>
                </a:lnTo>
                <a:lnTo>
                  <a:pt x="12392" y="0"/>
                </a:lnTo>
                <a:lnTo>
                  <a:pt x="14287" y="0"/>
                </a:lnTo>
                <a:lnTo>
                  <a:pt x="5519737" y="0"/>
                </a:lnTo>
                <a:lnTo>
                  <a:pt x="5521631" y="0"/>
                </a:lnTo>
                <a:lnTo>
                  <a:pt x="5523453" y="352"/>
                </a:lnTo>
                <a:lnTo>
                  <a:pt x="5525204" y="1076"/>
                </a:lnTo>
                <a:lnTo>
                  <a:pt x="5526954" y="1800"/>
                </a:lnTo>
                <a:lnTo>
                  <a:pt x="5528499" y="2828"/>
                </a:lnTo>
                <a:lnTo>
                  <a:pt x="5529839" y="4171"/>
                </a:lnTo>
                <a:lnTo>
                  <a:pt x="5531178" y="5486"/>
                </a:lnTo>
                <a:lnTo>
                  <a:pt x="5534024" y="14287"/>
                </a:lnTo>
                <a:lnTo>
                  <a:pt x="5534024" y="766762"/>
                </a:lnTo>
                <a:lnTo>
                  <a:pt x="5534024" y="768638"/>
                </a:lnTo>
                <a:lnTo>
                  <a:pt x="5533661" y="770467"/>
                </a:lnTo>
                <a:lnTo>
                  <a:pt x="5532936" y="772210"/>
                </a:lnTo>
                <a:lnTo>
                  <a:pt x="5532211" y="773982"/>
                </a:lnTo>
                <a:lnTo>
                  <a:pt x="5525204" y="779954"/>
                </a:lnTo>
                <a:lnTo>
                  <a:pt x="5523453" y="780678"/>
                </a:lnTo>
                <a:lnTo>
                  <a:pt x="5521631" y="781030"/>
                </a:lnTo>
                <a:lnTo>
                  <a:pt x="5519737" y="781049"/>
                </a:lnTo>
                <a:lnTo>
                  <a:pt x="14287" y="781049"/>
                </a:lnTo>
                <a:lnTo>
                  <a:pt x="12392" y="781030"/>
                </a:lnTo>
                <a:lnTo>
                  <a:pt x="10570" y="780678"/>
                </a:lnTo>
                <a:lnTo>
                  <a:pt x="8819" y="779954"/>
                </a:lnTo>
                <a:lnTo>
                  <a:pt x="7069" y="779230"/>
                </a:lnTo>
                <a:lnTo>
                  <a:pt x="1087" y="772210"/>
                </a:lnTo>
                <a:lnTo>
                  <a:pt x="362" y="770467"/>
                </a:lnTo>
                <a:lnTo>
                  <a:pt x="0" y="768638"/>
                </a:lnTo>
                <a:lnTo>
                  <a:pt x="0" y="766762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434504" y="463550"/>
            <a:ext cx="1198880" cy="8331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'''</a:t>
            </a:r>
            <a:endParaRPr sz="1050">
              <a:latin typeface="Consolas"/>
              <a:cs typeface="Consolas"/>
            </a:endParaRPr>
          </a:p>
          <a:p>
            <a:pPr marL="12700" marR="5080">
              <a:lnSpc>
                <a:spcPct val="101200"/>
              </a:lnSpc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Solution:</a:t>
            </a:r>
            <a:r>
              <a:rPr dirty="0" sz="1050" spc="-5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Step</a:t>
            </a:r>
            <a:r>
              <a:rPr dirty="0" sz="1050" spc="-5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1 </a:t>
            </a:r>
            <a:r>
              <a:rPr dirty="0" sz="1050" spc="-57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'''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dirty="0" sz="1050" spc="-65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P(J)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p_j</a:t>
            </a:r>
            <a:r>
              <a:rPr dirty="0" sz="1050" spc="-4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spc="-4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0.5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34504" y="1435100"/>
            <a:ext cx="2225675" cy="1623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dirty="0" sz="1050" spc="-65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P(F/J)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p_j_f</a:t>
            </a:r>
            <a:r>
              <a:rPr dirty="0" sz="1050" spc="-4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spc="-4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0.1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dirty="0" sz="1050" spc="-65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P(I/J)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p_j_i</a:t>
            </a:r>
            <a:r>
              <a:rPr dirty="0" sz="1050" spc="-4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spc="-4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0.1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Consolas"/>
              <a:cs typeface="Consolas"/>
            </a:endParaRPr>
          </a:p>
          <a:p>
            <a:pPr marL="12700" marR="5080">
              <a:lnSpc>
                <a:spcPct val="101200"/>
              </a:lnSpc>
            </a:pPr>
            <a:r>
              <a:rPr dirty="0" sz="1050">
                <a:latin typeface="Consolas"/>
                <a:cs typeface="Consolas"/>
              </a:rPr>
              <a:t>p_j_text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spc="-1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p_j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*</a:t>
            </a:r>
            <a:r>
              <a:rPr dirty="0" sz="1050" spc="-2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p_j_f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*</a:t>
            </a:r>
            <a:r>
              <a:rPr dirty="0" sz="1050" spc="-1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p_j_i </a:t>
            </a:r>
            <a:r>
              <a:rPr dirty="0" sz="1050" spc="-565"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008000"/>
                </a:solidFill>
                <a:latin typeface="Consolas"/>
                <a:cs typeface="Consolas"/>
              </a:rPr>
              <a:t>print</a:t>
            </a:r>
            <a:r>
              <a:rPr dirty="0" sz="1050">
                <a:latin typeface="Consolas"/>
                <a:cs typeface="Consolas"/>
              </a:rPr>
              <a:t>(p_j_text)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</a:pPr>
            <a:r>
              <a:rPr dirty="0" sz="1050">
                <a:latin typeface="Consolas"/>
                <a:cs typeface="Consolas"/>
              </a:rPr>
              <a:t>0.005000000000000001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34504" y="3273425"/>
            <a:ext cx="1198880" cy="8331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'''</a:t>
            </a:r>
            <a:endParaRPr sz="1050">
              <a:latin typeface="Consolas"/>
              <a:cs typeface="Consolas"/>
            </a:endParaRPr>
          </a:p>
          <a:p>
            <a:pPr marL="12700" marR="5080">
              <a:lnSpc>
                <a:spcPct val="101200"/>
              </a:lnSpc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Solution:</a:t>
            </a:r>
            <a:r>
              <a:rPr dirty="0" sz="1050" spc="-5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Step</a:t>
            </a:r>
            <a:r>
              <a:rPr dirty="0" sz="1050" spc="-5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2 </a:t>
            </a:r>
            <a:r>
              <a:rPr dirty="0" sz="1050" spc="-57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'''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dirty="0" sz="1050" spc="-65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P(G)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p_g</a:t>
            </a:r>
            <a:r>
              <a:rPr dirty="0" sz="1050" spc="-4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spc="-4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0.5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34504" y="4244975"/>
            <a:ext cx="2225675" cy="1623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dirty="0" sz="1050" spc="-65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P(F/G)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p_g_f</a:t>
            </a:r>
            <a:r>
              <a:rPr dirty="0" sz="1050" spc="-4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spc="-4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0.7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dirty="0" sz="1050" spc="-65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P(I/G)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p_g_i</a:t>
            </a:r>
            <a:r>
              <a:rPr dirty="0" sz="1050" spc="-4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spc="-4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0.2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Consolas"/>
              <a:cs typeface="Consolas"/>
            </a:endParaRPr>
          </a:p>
          <a:p>
            <a:pPr marL="12700" marR="5080">
              <a:lnSpc>
                <a:spcPct val="101200"/>
              </a:lnSpc>
            </a:pPr>
            <a:r>
              <a:rPr dirty="0" sz="1050">
                <a:latin typeface="Consolas"/>
                <a:cs typeface="Consolas"/>
              </a:rPr>
              <a:t>p_g_text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spc="-1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p_g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*</a:t>
            </a:r>
            <a:r>
              <a:rPr dirty="0" sz="1050" spc="-2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p_g_f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*</a:t>
            </a:r>
            <a:r>
              <a:rPr dirty="0" sz="1050" spc="-1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p_g_i </a:t>
            </a:r>
            <a:r>
              <a:rPr dirty="0" sz="1050" spc="-565"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008000"/>
                </a:solidFill>
                <a:latin typeface="Consolas"/>
                <a:cs typeface="Consolas"/>
              </a:rPr>
              <a:t>print</a:t>
            </a:r>
            <a:r>
              <a:rPr dirty="0" sz="1050">
                <a:latin typeface="Consolas"/>
                <a:cs typeface="Consolas"/>
              </a:rPr>
              <a:t>(p_g_text)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</a:pPr>
            <a:r>
              <a:rPr dirty="0" sz="1050">
                <a:latin typeface="Consolas"/>
                <a:cs typeface="Consolas"/>
              </a:rPr>
              <a:t>0.06999999999999999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34504" y="6083299"/>
            <a:ext cx="3764915" cy="671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'''</a:t>
            </a:r>
            <a:endParaRPr sz="1050">
              <a:latin typeface="Consolas"/>
              <a:cs typeface="Consolas"/>
            </a:endParaRPr>
          </a:p>
          <a:p>
            <a:pPr marL="12700" marR="5080">
              <a:lnSpc>
                <a:spcPct val="101200"/>
              </a:lnSpc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Solution:</a:t>
            </a:r>
            <a:r>
              <a:rPr dirty="0" sz="1050" spc="-1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Step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3:</a:t>
            </a:r>
            <a:r>
              <a:rPr dirty="0" sz="1050" spc="-1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Compute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P(F,I)</a:t>
            </a:r>
            <a:r>
              <a:rPr dirty="0" sz="1050" spc="-1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and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store</a:t>
            </a:r>
            <a:r>
              <a:rPr dirty="0" sz="1050" spc="-1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in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p_f_i </a:t>
            </a:r>
            <a:r>
              <a:rPr dirty="0" sz="1050" spc="-57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'''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p_f_i</a:t>
            </a:r>
            <a:r>
              <a:rPr dirty="0" sz="1050" spc="-25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spc="-2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p_j_text</a:t>
            </a:r>
            <a:r>
              <a:rPr dirty="0" sz="1050" spc="-25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+</a:t>
            </a:r>
            <a:r>
              <a:rPr dirty="0" sz="1050" spc="-2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p_g_text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34504" y="6731000"/>
            <a:ext cx="5525135" cy="1318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008000"/>
                </a:solidFill>
                <a:latin typeface="Consolas"/>
                <a:cs typeface="Consolas"/>
              </a:rPr>
              <a:t>print</a:t>
            </a:r>
            <a:r>
              <a:rPr dirty="0" sz="1050">
                <a:latin typeface="Consolas"/>
                <a:cs typeface="Consolas"/>
              </a:rPr>
              <a:t>(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'Probability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of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words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freedom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and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immigration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being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said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are: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</a:t>
            </a:r>
            <a:r>
              <a:rPr dirty="0" sz="1050">
                <a:latin typeface="Consolas"/>
                <a:cs typeface="Consolas"/>
              </a:rPr>
              <a:t>,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008000"/>
                </a:solidFill>
                <a:latin typeface="Consolas"/>
                <a:cs typeface="Consolas"/>
              </a:rPr>
              <a:t>form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5"/>
              </a:spcBef>
              <a:tabLst>
                <a:tab pos="4563745" algn="l"/>
              </a:tabLst>
            </a:pPr>
            <a:r>
              <a:rPr dirty="0" sz="1050">
                <a:latin typeface="Consolas"/>
                <a:cs typeface="Consolas"/>
              </a:rPr>
              <a:t>Probability of words freedom and immigration being said are:	0.075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Consolas"/>
              <a:cs typeface="Consolas"/>
            </a:endParaRPr>
          </a:p>
          <a:p>
            <a:pPr marL="17780" marR="87630">
              <a:lnSpc>
                <a:spcPct val="125000"/>
              </a:lnSpc>
            </a:pPr>
            <a:r>
              <a:rPr dirty="0" sz="1050">
                <a:latin typeface="Arial MT"/>
                <a:cs typeface="Arial MT"/>
              </a:rPr>
              <a:t>Now we can compute the probability of </a:t>
            </a:r>
            <a:r>
              <a:rPr dirty="0" sz="1050" spc="80">
                <a:latin typeface="Arial MT"/>
                <a:cs typeface="Arial MT"/>
              </a:rPr>
              <a:t> </a:t>
            </a:r>
            <a:r>
              <a:rPr dirty="0" sz="1050">
                <a:latin typeface="Consolas"/>
                <a:cs typeface="Consolas"/>
              </a:rPr>
              <a:t>P(J|F,I)</a:t>
            </a:r>
            <a:r>
              <a:rPr dirty="0" sz="1050" spc="-204">
                <a:latin typeface="Consolas"/>
                <a:cs typeface="Consolas"/>
              </a:rPr>
              <a:t> </a:t>
            </a:r>
            <a:r>
              <a:rPr dirty="0" sz="1050">
                <a:latin typeface="Arial MT"/>
                <a:cs typeface="Arial MT"/>
              </a:rPr>
              <a:t>, that is the probability of Jill Stein saying  the words Freedom and Immigration and </a:t>
            </a:r>
            <a:r>
              <a:rPr dirty="0" sz="1050" spc="80">
                <a:latin typeface="Arial MT"/>
                <a:cs typeface="Arial MT"/>
              </a:rPr>
              <a:t> </a:t>
            </a:r>
            <a:r>
              <a:rPr dirty="0" sz="1050">
                <a:latin typeface="Consolas"/>
                <a:cs typeface="Consolas"/>
              </a:rPr>
              <a:t>P(G|F,I)</a:t>
            </a:r>
            <a:r>
              <a:rPr dirty="0" sz="1050" spc="-204">
                <a:latin typeface="Consolas"/>
                <a:cs typeface="Consolas"/>
              </a:rPr>
              <a:t> </a:t>
            </a:r>
            <a:r>
              <a:rPr dirty="0" sz="1050">
                <a:latin typeface="Arial MT"/>
                <a:cs typeface="Arial MT"/>
              </a:rPr>
              <a:t>, that is the probability of Gary  </a:t>
            </a:r>
            <a:r>
              <a:rPr dirty="0" sz="1050">
                <a:latin typeface="Arial MT"/>
                <a:cs typeface="Arial MT"/>
              </a:rPr>
              <a:t>Johnson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saying the words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Freedom and Immigration.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34504" y="8283575"/>
            <a:ext cx="978535" cy="347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'''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Instructions: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34504" y="8607425"/>
            <a:ext cx="5524500" cy="3473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Compute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P(J|F,I)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using</a:t>
            </a:r>
            <a:r>
              <a:rPr dirty="0" sz="1050" spc="-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the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formula</a:t>
            </a:r>
            <a:r>
              <a:rPr dirty="0" sz="1050" spc="-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P(J|F,I)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(P(J)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*</a:t>
            </a:r>
            <a:r>
              <a:rPr dirty="0" sz="1050" spc="-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P(F|J)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*</a:t>
            </a:r>
            <a:r>
              <a:rPr dirty="0" sz="1050" spc="-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P(I|J))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/</a:t>
            </a:r>
            <a:r>
              <a:rPr dirty="0" sz="1050" spc="-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P( </a:t>
            </a:r>
            <a:r>
              <a:rPr dirty="0" sz="1050" spc="-57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'''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019800" y="361950"/>
            <a:ext cx="1181100" cy="9972675"/>
            <a:chOff x="6019800" y="361950"/>
            <a:chExt cx="1181100" cy="9972675"/>
          </a:xfrm>
        </p:grpSpPr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19800" y="9275064"/>
              <a:ext cx="944880" cy="94488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379451" y="361961"/>
              <a:ext cx="821690" cy="9972675"/>
            </a:xfrm>
            <a:custGeom>
              <a:avLst/>
              <a:gdLst/>
              <a:ahLst/>
              <a:cxnLst/>
              <a:rect l="l" t="t" r="r" b="b"/>
              <a:pathLst>
                <a:path w="821690" h="9972675">
                  <a:moveTo>
                    <a:pt x="821436" y="0"/>
                  </a:moveTo>
                  <a:lnTo>
                    <a:pt x="811911" y="0"/>
                  </a:lnTo>
                  <a:lnTo>
                    <a:pt x="0" y="0"/>
                  </a:lnTo>
                  <a:lnTo>
                    <a:pt x="0" y="811530"/>
                  </a:lnTo>
                  <a:lnTo>
                    <a:pt x="0" y="9163050"/>
                  </a:lnTo>
                  <a:lnTo>
                    <a:pt x="0" y="9972662"/>
                  </a:lnTo>
                  <a:lnTo>
                    <a:pt x="811911" y="9972662"/>
                  </a:lnTo>
                  <a:lnTo>
                    <a:pt x="821436" y="9972662"/>
                  </a:lnTo>
                  <a:lnTo>
                    <a:pt x="821436" y="9163050"/>
                  </a:lnTo>
                  <a:lnTo>
                    <a:pt x="811911" y="9163050"/>
                  </a:lnTo>
                  <a:lnTo>
                    <a:pt x="811911" y="811530"/>
                  </a:lnTo>
                  <a:lnTo>
                    <a:pt x="821436" y="811530"/>
                  </a:lnTo>
                  <a:lnTo>
                    <a:pt x="821436" y="0"/>
                  </a:lnTo>
                  <a:close/>
                </a:path>
              </a:pathLst>
            </a:custGeom>
            <a:solidFill>
              <a:srgbClr val="000000">
                <a:alpha val="1411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5"/>
              <a:t>localhost:8888/notebooks/Downloads/Bayesian_Inference.ipynb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5"/>
              <a:t>10</a:t>
            </a:fld>
            <a:r>
              <a:rPr dirty="0" spc="-5"/>
              <a:t>/23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1056" y="161857"/>
            <a:ext cx="85471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 MT"/>
                <a:cs typeface="Arial MT"/>
              </a:rPr>
              <a:t>10/16/23,</a:t>
            </a:r>
            <a:r>
              <a:rPr dirty="0" sz="800" spc="-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2:45</a:t>
            </a:r>
            <a:r>
              <a:rPr dirty="0" sz="800" spc="-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85118" y="161857"/>
            <a:ext cx="180784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 MT"/>
                <a:cs typeface="Arial MT"/>
              </a:rPr>
              <a:t>Bayesian_Inference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-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Jupyter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Notebook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0160" y="328295"/>
            <a:ext cx="5449570" cy="6721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61594">
              <a:lnSpc>
                <a:spcPct val="119000"/>
              </a:lnSpc>
              <a:spcBef>
                <a:spcPts val="100"/>
              </a:spcBef>
            </a:pPr>
            <a:r>
              <a:rPr dirty="0" sz="1050">
                <a:latin typeface="Arial MT"/>
                <a:cs typeface="Arial MT"/>
              </a:rPr>
              <a:t>to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put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certain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threat-factor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for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each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person.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So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based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features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individual,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like </a:t>
            </a:r>
            <a:r>
              <a:rPr dirty="0" sz="1050" spc="-28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 age, sex, and other smaller factors like is the person carrying a bag?, does the person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look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nervous?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etc.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you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can make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judgement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call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as to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if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that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person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is viable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threat.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 MT"/>
              <a:cs typeface="Arial MT"/>
            </a:endParaRPr>
          </a:p>
          <a:p>
            <a:pPr marL="12700" marR="31750">
              <a:lnSpc>
                <a:spcPct val="119000"/>
              </a:lnSpc>
            </a:pPr>
            <a:r>
              <a:rPr dirty="0" sz="1050">
                <a:latin typeface="Arial MT"/>
                <a:cs typeface="Arial MT"/>
              </a:rPr>
              <a:t>If an individual ticks all the boxes up to a level where it crosses a threshold of doubt in your </a:t>
            </a:r>
            <a:r>
              <a:rPr dirty="0" sz="1050" spc="-28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mind, you can take action and remove that person from the </a:t>
            </a:r>
            <a:r>
              <a:rPr dirty="0" sz="1050" spc="-10">
                <a:latin typeface="Arial MT"/>
                <a:cs typeface="Arial MT"/>
              </a:rPr>
              <a:t>vicinity. </a:t>
            </a:r>
            <a:r>
              <a:rPr dirty="0" sz="1050">
                <a:latin typeface="Arial MT"/>
                <a:cs typeface="Arial MT"/>
              </a:rPr>
              <a:t>The Bayes theorem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works in the same way as we are computing the probability of an event(a person being a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threat)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based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on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probabilities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certain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related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events(age,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sex,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presence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bag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or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not, </a:t>
            </a:r>
            <a:r>
              <a:rPr dirty="0" sz="1050" spc="-28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nervousness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etc. of the person).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 MT"/>
              <a:cs typeface="Arial MT"/>
            </a:endParaRPr>
          </a:p>
          <a:p>
            <a:pPr marL="12700" marR="25400">
              <a:lnSpc>
                <a:spcPct val="119000"/>
              </a:lnSpc>
            </a:pPr>
            <a:r>
              <a:rPr dirty="0" sz="1050">
                <a:latin typeface="Arial MT"/>
                <a:cs typeface="Arial MT"/>
              </a:rPr>
              <a:t>One thing to consider is the independence of these features amongst each </a:t>
            </a:r>
            <a:r>
              <a:rPr dirty="0" sz="1050" spc="-10">
                <a:latin typeface="Arial MT"/>
                <a:cs typeface="Arial MT"/>
              </a:rPr>
              <a:t>other. </a:t>
            </a:r>
            <a:r>
              <a:rPr dirty="0" sz="1050">
                <a:latin typeface="Arial MT"/>
                <a:cs typeface="Arial MT"/>
              </a:rPr>
              <a:t>For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example if a child looks nervous at the event then the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likelihood of that person being a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threat is not as much as say if it was a grown man who was nervous. </a:t>
            </a:r>
            <a:r>
              <a:rPr dirty="0" sz="1050" spc="-60">
                <a:latin typeface="Arial MT"/>
                <a:cs typeface="Arial MT"/>
              </a:rPr>
              <a:t>To </a:t>
            </a:r>
            <a:r>
              <a:rPr dirty="0" sz="1050">
                <a:latin typeface="Arial MT"/>
                <a:cs typeface="Arial MT"/>
              </a:rPr>
              <a:t>break this down a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bit </a:t>
            </a:r>
            <a:r>
              <a:rPr dirty="0" sz="1050" spc="-10">
                <a:latin typeface="Arial MT"/>
                <a:cs typeface="Arial MT"/>
              </a:rPr>
              <a:t>further, </a:t>
            </a:r>
            <a:r>
              <a:rPr dirty="0" sz="1050">
                <a:latin typeface="Arial MT"/>
                <a:cs typeface="Arial MT"/>
              </a:rPr>
              <a:t>here there are two features we are considering, age AND nervousness. Say we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look at these features </a:t>
            </a:r>
            <a:r>
              <a:rPr dirty="0" sz="1050" spc="-10">
                <a:latin typeface="Arial MT"/>
                <a:cs typeface="Arial MT"/>
              </a:rPr>
              <a:t>individually, </a:t>
            </a:r>
            <a:r>
              <a:rPr dirty="0" sz="1050">
                <a:latin typeface="Arial MT"/>
                <a:cs typeface="Arial MT"/>
              </a:rPr>
              <a:t>we could design a model that flags ALL persons that are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nervous as potential threats. </a:t>
            </a:r>
            <a:r>
              <a:rPr dirty="0" sz="1050" spc="-10">
                <a:latin typeface="Arial MT"/>
                <a:cs typeface="Arial MT"/>
              </a:rPr>
              <a:t>However, </a:t>
            </a:r>
            <a:r>
              <a:rPr dirty="0" sz="1050">
                <a:latin typeface="Arial MT"/>
                <a:cs typeface="Arial MT"/>
              </a:rPr>
              <a:t>it is likely that we will have a lot of false positives as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there is a strong chance that minors present at the event will be nervous. Hence by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considering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age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person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along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with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'nervousness'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feature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would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definitely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get </a:t>
            </a:r>
            <a:r>
              <a:rPr dirty="0" sz="1050" spc="-28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more accurate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result as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to who are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potential threats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and who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aren't.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 MT"/>
              <a:cs typeface="Arial MT"/>
            </a:endParaRPr>
          </a:p>
          <a:p>
            <a:pPr marL="12700" marR="5080">
              <a:lnSpc>
                <a:spcPct val="119000"/>
              </a:lnSpc>
            </a:pPr>
            <a:r>
              <a:rPr dirty="0" sz="1050">
                <a:latin typeface="Arial MT"/>
                <a:cs typeface="Arial MT"/>
              </a:rPr>
              <a:t>This is the 'Naive' bit of the theorem where it considers each feature to be independent of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each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other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which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may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not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always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case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and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hence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that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can</a:t>
            </a:r>
            <a:r>
              <a:rPr dirty="0" sz="1050" spc="-5">
                <a:latin typeface="Arial MT"/>
                <a:cs typeface="Arial MT"/>
              </a:rPr>
              <a:t> affect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final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judgement.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 MT"/>
              <a:cs typeface="Arial MT"/>
            </a:endParaRPr>
          </a:p>
          <a:p>
            <a:pPr marL="12700" marR="114300">
              <a:lnSpc>
                <a:spcPct val="119000"/>
              </a:lnSpc>
            </a:pPr>
            <a:r>
              <a:rPr dirty="0" sz="1050">
                <a:latin typeface="Arial MT"/>
                <a:cs typeface="Arial MT"/>
              </a:rPr>
              <a:t>In short, the Bayes theorem calculates the probability of a certain event happening(in our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case, a message being spam) based on the joint probabilistic distributions of certain other </a:t>
            </a:r>
            <a:r>
              <a:rPr dirty="0" sz="1050" spc="-28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events(in our case, the appearance of certain words in a message). </a:t>
            </a:r>
            <a:r>
              <a:rPr dirty="0" sz="1050" spc="-10">
                <a:latin typeface="Arial MT"/>
                <a:cs typeface="Arial MT"/>
              </a:rPr>
              <a:t>We </a:t>
            </a:r>
            <a:r>
              <a:rPr dirty="0" sz="1050">
                <a:latin typeface="Arial MT"/>
                <a:cs typeface="Arial MT"/>
              </a:rPr>
              <a:t>will dive into the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workings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Bayes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theorem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later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mission,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but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first,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let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us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understand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data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we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350" b="1">
                <a:latin typeface="Arial"/>
                <a:cs typeface="Arial"/>
              </a:rPr>
              <a:t>Step</a:t>
            </a:r>
            <a:r>
              <a:rPr dirty="0" sz="1350" spc="-20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1.1:</a:t>
            </a:r>
            <a:r>
              <a:rPr dirty="0" sz="1350" spc="-20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Understanding</a:t>
            </a:r>
            <a:r>
              <a:rPr dirty="0" sz="1350" spc="-20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our</a:t>
            </a:r>
            <a:r>
              <a:rPr dirty="0" sz="1350" spc="-20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dataset</a:t>
            </a:r>
            <a:endParaRPr sz="1350">
              <a:latin typeface="Arial"/>
              <a:cs typeface="Arial"/>
            </a:endParaRPr>
          </a:p>
          <a:p>
            <a:pPr marL="12700" marR="114300">
              <a:lnSpc>
                <a:spcPct val="119000"/>
              </a:lnSpc>
              <a:spcBef>
                <a:spcPts val="845"/>
              </a:spcBef>
            </a:pPr>
            <a:r>
              <a:rPr dirty="0" sz="1050" spc="-10">
                <a:latin typeface="Arial MT"/>
                <a:cs typeface="Arial MT"/>
              </a:rPr>
              <a:t>We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will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be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using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u="sng" sz="1050">
                <a:solidFill>
                  <a:srgbClr val="296EAA"/>
                </a:solidFill>
                <a:uFill>
                  <a:solidFill>
                    <a:srgbClr val="296EAA"/>
                  </a:solidFill>
                </a:uFill>
                <a:latin typeface="Arial MT"/>
                <a:cs typeface="Arial MT"/>
                <a:hlinkClick r:id="rId2"/>
              </a:rPr>
              <a:t>datase</a:t>
            </a:r>
            <a:r>
              <a:rPr dirty="0" u="sng" sz="1050">
                <a:solidFill>
                  <a:srgbClr val="296EAA"/>
                </a:solidFill>
                <a:uFill>
                  <a:solidFill>
                    <a:srgbClr val="296EAA"/>
                  </a:solidFill>
                </a:uFill>
                <a:latin typeface="Arial MT"/>
                <a:cs typeface="Arial MT"/>
              </a:rPr>
              <a:t>t</a:t>
            </a:r>
            <a:r>
              <a:rPr dirty="0" u="sng" sz="1050" spc="-15">
                <a:solidFill>
                  <a:srgbClr val="296EAA"/>
                </a:solidFill>
                <a:uFill>
                  <a:solidFill>
                    <a:srgbClr val="296EAA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1050">
                <a:solidFill>
                  <a:srgbClr val="296EAA"/>
                </a:solidFill>
                <a:uFill>
                  <a:solidFill>
                    <a:srgbClr val="296EAA"/>
                  </a:solidFill>
                </a:uFill>
                <a:latin typeface="Arial MT"/>
                <a:cs typeface="Arial MT"/>
                <a:hlinkClick r:id="rId2"/>
              </a:rPr>
              <a:t>(https://archive.ics.uci.edu/ml/datasets/SMS+Spam+Collection) </a:t>
            </a:r>
            <a:r>
              <a:rPr dirty="0" sz="1050" spc="-280">
                <a:solidFill>
                  <a:srgbClr val="296EAA"/>
                </a:solidFill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from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UCI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Machine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Learning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repository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which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has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very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good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collection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datasets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for </a:t>
            </a:r>
            <a:r>
              <a:rPr dirty="0" sz="1050" spc="-28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experimental research purposes. The direct data link is </a:t>
            </a:r>
            <a:r>
              <a:rPr dirty="0" u="sng" sz="1050">
                <a:solidFill>
                  <a:srgbClr val="296EAA"/>
                </a:solidFill>
                <a:uFill>
                  <a:solidFill>
                    <a:srgbClr val="296EAA"/>
                  </a:solidFill>
                </a:uFill>
                <a:latin typeface="Arial MT"/>
                <a:cs typeface="Arial MT"/>
                <a:hlinkClick r:id="rId3"/>
              </a:rPr>
              <a:t>here </a:t>
            </a:r>
            <a:r>
              <a:rPr dirty="0" sz="1050" spc="5">
                <a:solidFill>
                  <a:srgbClr val="296EAA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296EAA"/>
                </a:solidFill>
                <a:latin typeface="Arial MT"/>
                <a:cs typeface="Arial MT"/>
                <a:hlinkClick r:id="rId3"/>
              </a:rPr>
              <a:t>(</a:t>
            </a:r>
            <a:r>
              <a:rPr dirty="0" u="sng" sz="1050">
                <a:solidFill>
                  <a:srgbClr val="296EAA"/>
                </a:solidFill>
                <a:uFill>
                  <a:solidFill>
                    <a:srgbClr val="296EAA"/>
                  </a:solidFill>
                </a:uFill>
                <a:latin typeface="Arial MT"/>
                <a:cs typeface="Arial MT"/>
                <a:hlinkClick r:id="rId3"/>
              </a:rPr>
              <a:t>https://archive.ics.uci.edu/ml/machine-learning-databases/00228/)</a:t>
            </a:r>
            <a:r>
              <a:rPr dirty="0" sz="1050">
                <a:latin typeface="Arial MT"/>
                <a:cs typeface="Arial MT"/>
              </a:rPr>
              <a:t>.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50">
                <a:latin typeface="Arial MT"/>
                <a:cs typeface="Arial MT"/>
              </a:rPr>
              <a:t>**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Here's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preview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data: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**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19800" y="361950"/>
            <a:ext cx="1181100" cy="9972675"/>
            <a:chOff x="6019800" y="361950"/>
            <a:chExt cx="1181100" cy="997267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9800" y="9275064"/>
              <a:ext cx="944880" cy="94488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379451" y="361961"/>
              <a:ext cx="821690" cy="9972675"/>
            </a:xfrm>
            <a:custGeom>
              <a:avLst/>
              <a:gdLst/>
              <a:ahLst/>
              <a:cxnLst/>
              <a:rect l="l" t="t" r="r" b="b"/>
              <a:pathLst>
                <a:path w="821690" h="9972675">
                  <a:moveTo>
                    <a:pt x="821436" y="0"/>
                  </a:moveTo>
                  <a:lnTo>
                    <a:pt x="811911" y="0"/>
                  </a:lnTo>
                  <a:lnTo>
                    <a:pt x="0" y="0"/>
                  </a:lnTo>
                  <a:lnTo>
                    <a:pt x="0" y="811530"/>
                  </a:lnTo>
                  <a:lnTo>
                    <a:pt x="0" y="9163050"/>
                  </a:lnTo>
                  <a:lnTo>
                    <a:pt x="0" y="9972662"/>
                  </a:lnTo>
                  <a:lnTo>
                    <a:pt x="811911" y="9972662"/>
                  </a:lnTo>
                  <a:lnTo>
                    <a:pt x="821436" y="9972662"/>
                  </a:lnTo>
                  <a:lnTo>
                    <a:pt x="821436" y="9163050"/>
                  </a:lnTo>
                  <a:lnTo>
                    <a:pt x="811911" y="9163050"/>
                  </a:lnTo>
                  <a:lnTo>
                    <a:pt x="811911" y="811530"/>
                  </a:lnTo>
                  <a:lnTo>
                    <a:pt x="821436" y="811530"/>
                  </a:lnTo>
                  <a:lnTo>
                    <a:pt x="821436" y="0"/>
                  </a:lnTo>
                  <a:close/>
                </a:path>
              </a:pathLst>
            </a:custGeom>
            <a:solidFill>
              <a:srgbClr val="000000">
                <a:alpha val="1411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5"/>
              <a:t>localhost:8888/notebooks/Downloads/Bayesian_Inference.ipynb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993823" y="10384146"/>
            <a:ext cx="287020" cy="139065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z="800" spc="-5">
                <a:latin typeface="Arial MT"/>
                <a:cs typeface="Arial MT"/>
              </a:rPr>
              <a:t>1</a:t>
            </a:fld>
            <a:r>
              <a:rPr dirty="0" sz="800" spc="-5">
                <a:latin typeface="Arial MT"/>
                <a:cs typeface="Arial MT"/>
              </a:rPr>
              <a:t>/23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1056" y="161857"/>
            <a:ext cx="85471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 MT"/>
                <a:cs typeface="Arial MT"/>
              </a:rPr>
              <a:t>10/16/23,</a:t>
            </a:r>
            <a:r>
              <a:rPr dirty="0" sz="800" spc="-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2:45</a:t>
            </a:r>
            <a:r>
              <a:rPr dirty="0" sz="800" spc="-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85118" y="161857"/>
            <a:ext cx="180784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 MT"/>
                <a:cs typeface="Arial MT"/>
              </a:rPr>
              <a:t>Bayesian_Inference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-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Jupyter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Notebook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6918" y="463550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dirty="0" sz="1050" spc="-85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[31]: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04937" y="423855"/>
            <a:ext cx="5534025" cy="942975"/>
          </a:xfrm>
          <a:custGeom>
            <a:avLst/>
            <a:gdLst/>
            <a:ahLst/>
            <a:cxnLst/>
            <a:rect l="l" t="t" r="r" b="b"/>
            <a:pathLst>
              <a:path w="5534025" h="942975">
                <a:moveTo>
                  <a:pt x="0" y="928687"/>
                </a:moveTo>
                <a:lnTo>
                  <a:pt x="0" y="14287"/>
                </a:lnTo>
                <a:lnTo>
                  <a:pt x="0" y="12372"/>
                </a:lnTo>
                <a:lnTo>
                  <a:pt x="362" y="10544"/>
                </a:lnTo>
                <a:lnTo>
                  <a:pt x="1087" y="8801"/>
                </a:lnTo>
                <a:lnTo>
                  <a:pt x="1812" y="7029"/>
                </a:lnTo>
                <a:lnTo>
                  <a:pt x="2844" y="5486"/>
                </a:lnTo>
                <a:lnTo>
                  <a:pt x="4184" y="4171"/>
                </a:lnTo>
                <a:lnTo>
                  <a:pt x="5524" y="2828"/>
                </a:lnTo>
                <a:lnTo>
                  <a:pt x="7069" y="1800"/>
                </a:lnTo>
                <a:lnTo>
                  <a:pt x="8819" y="1076"/>
                </a:lnTo>
                <a:lnTo>
                  <a:pt x="10570" y="352"/>
                </a:lnTo>
                <a:lnTo>
                  <a:pt x="12392" y="0"/>
                </a:lnTo>
                <a:lnTo>
                  <a:pt x="14287" y="0"/>
                </a:lnTo>
                <a:lnTo>
                  <a:pt x="5519737" y="0"/>
                </a:lnTo>
                <a:lnTo>
                  <a:pt x="5521631" y="0"/>
                </a:lnTo>
                <a:lnTo>
                  <a:pt x="5523453" y="352"/>
                </a:lnTo>
                <a:lnTo>
                  <a:pt x="5525204" y="1076"/>
                </a:lnTo>
                <a:lnTo>
                  <a:pt x="5526954" y="1800"/>
                </a:lnTo>
                <a:lnTo>
                  <a:pt x="5528499" y="2828"/>
                </a:lnTo>
                <a:lnTo>
                  <a:pt x="5529839" y="4171"/>
                </a:lnTo>
                <a:lnTo>
                  <a:pt x="5531178" y="5486"/>
                </a:lnTo>
                <a:lnTo>
                  <a:pt x="5532211" y="7029"/>
                </a:lnTo>
                <a:lnTo>
                  <a:pt x="5532936" y="8801"/>
                </a:lnTo>
                <a:lnTo>
                  <a:pt x="5533661" y="10544"/>
                </a:lnTo>
                <a:lnTo>
                  <a:pt x="5534024" y="12372"/>
                </a:lnTo>
                <a:lnTo>
                  <a:pt x="5534024" y="14287"/>
                </a:lnTo>
                <a:lnTo>
                  <a:pt x="5534024" y="928687"/>
                </a:lnTo>
                <a:lnTo>
                  <a:pt x="5525204" y="941860"/>
                </a:lnTo>
                <a:lnTo>
                  <a:pt x="5523453" y="942584"/>
                </a:lnTo>
                <a:lnTo>
                  <a:pt x="5521631" y="942955"/>
                </a:lnTo>
                <a:lnTo>
                  <a:pt x="5519737" y="942974"/>
                </a:lnTo>
                <a:lnTo>
                  <a:pt x="14287" y="942974"/>
                </a:lnTo>
                <a:lnTo>
                  <a:pt x="0" y="930563"/>
                </a:lnTo>
                <a:lnTo>
                  <a:pt x="0" y="928687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20142" y="1978025"/>
            <a:ext cx="53911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dirty="0" sz="1050" spc="-5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[</a:t>
            </a:r>
            <a:r>
              <a:rPr dirty="0" sz="1050" spc="-45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04937" y="1938330"/>
            <a:ext cx="5534025" cy="790575"/>
          </a:xfrm>
          <a:custGeom>
            <a:avLst/>
            <a:gdLst/>
            <a:ahLst/>
            <a:cxnLst/>
            <a:rect l="l" t="t" r="r" b="b"/>
            <a:pathLst>
              <a:path w="5534025" h="790575">
                <a:moveTo>
                  <a:pt x="0" y="776287"/>
                </a:moveTo>
                <a:lnTo>
                  <a:pt x="0" y="14287"/>
                </a:lnTo>
                <a:lnTo>
                  <a:pt x="0" y="12372"/>
                </a:lnTo>
                <a:lnTo>
                  <a:pt x="362" y="10544"/>
                </a:lnTo>
                <a:lnTo>
                  <a:pt x="1087" y="8801"/>
                </a:lnTo>
                <a:lnTo>
                  <a:pt x="1812" y="7048"/>
                </a:lnTo>
                <a:lnTo>
                  <a:pt x="2844" y="5505"/>
                </a:lnTo>
                <a:lnTo>
                  <a:pt x="4184" y="4171"/>
                </a:lnTo>
                <a:lnTo>
                  <a:pt x="5524" y="2828"/>
                </a:lnTo>
                <a:lnTo>
                  <a:pt x="7069" y="1800"/>
                </a:lnTo>
                <a:lnTo>
                  <a:pt x="8819" y="1076"/>
                </a:lnTo>
                <a:lnTo>
                  <a:pt x="10570" y="352"/>
                </a:lnTo>
                <a:lnTo>
                  <a:pt x="12392" y="0"/>
                </a:lnTo>
                <a:lnTo>
                  <a:pt x="14287" y="0"/>
                </a:lnTo>
                <a:lnTo>
                  <a:pt x="5519737" y="0"/>
                </a:lnTo>
                <a:lnTo>
                  <a:pt x="5521631" y="0"/>
                </a:lnTo>
                <a:lnTo>
                  <a:pt x="5523453" y="352"/>
                </a:lnTo>
                <a:lnTo>
                  <a:pt x="5525204" y="1076"/>
                </a:lnTo>
                <a:lnTo>
                  <a:pt x="5526954" y="1800"/>
                </a:lnTo>
                <a:lnTo>
                  <a:pt x="5528499" y="2828"/>
                </a:lnTo>
                <a:lnTo>
                  <a:pt x="5529839" y="4171"/>
                </a:lnTo>
                <a:lnTo>
                  <a:pt x="5531178" y="5505"/>
                </a:lnTo>
                <a:lnTo>
                  <a:pt x="5532211" y="7048"/>
                </a:lnTo>
                <a:lnTo>
                  <a:pt x="5532936" y="8801"/>
                </a:lnTo>
                <a:lnTo>
                  <a:pt x="5533661" y="10544"/>
                </a:lnTo>
                <a:lnTo>
                  <a:pt x="5534024" y="12372"/>
                </a:lnTo>
                <a:lnTo>
                  <a:pt x="5534024" y="14287"/>
                </a:lnTo>
                <a:lnTo>
                  <a:pt x="5534024" y="776287"/>
                </a:lnTo>
                <a:lnTo>
                  <a:pt x="5534024" y="778163"/>
                </a:lnTo>
                <a:lnTo>
                  <a:pt x="5533661" y="779992"/>
                </a:lnTo>
                <a:lnTo>
                  <a:pt x="5532936" y="781735"/>
                </a:lnTo>
                <a:lnTo>
                  <a:pt x="5532211" y="783488"/>
                </a:lnTo>
                <a:lnTo>
                  <a:pt x="5525204" y="789460"/>
                </a:lnTo>
                <a:lnTo>
                  <a:pt x="5523453" y="790184"/>
                </a:lnTo>
                <a:lnTo>
                  <a:pt x="5521631" y="790555"/>
                </a:lnTo>
                <a:lnTo>
                  <a:pt x="5519737" y="790574"/>
                </a:lnTo>
                <a:lnTo>
                  <a:pt x="14287" y="790574"/>
                </a:lnTo>
                <a:lnTo>
                  <a:pt x="1087" y="781735"/>
                </a:lnTo>
                <a:lnTo>
                  <a:pt x="362" y="779992"/>
                </a:lnTo>
                <a:lnTo>
                  <a:pt x="0" y="778163"/>
                </a:lnTo>
                <a:lnTo>
                  <a:pt x="0" y="776287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46918" y="2882900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dirty="0" sz="1050" spc="-85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[32]: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04937" y="2852730"/>
            <a:ext cx="5534025" cy="942975"/>
          </a:xfrm>
          <a:custGeom>
            <a:avLst/>
            <a:gdLst/>
            <a:ahLst/>
            <a:cxnLst/>
            <a:rect l="l" t="t" r="r" b="b"/>
            <a:pathLst>
              <a:path w="5534025" h="942975">
                <a:moveTo>
                  <a:pt x="0" y="928687"/>
                </a:moveTo>
                <a:lnTo>
                  <a:pt x="0" y="14287"/>
                </a:lnTo>
                <a:lnTo>
                  <a:pt x="0" y="12372"/>
                </a:lnTo>
                <a:lnTo>
                  <a:pt x="362" y="10544"/>
                </a:lnTo>
                <a:lnTo>
                  <a:pt x="1087" y="8801"/>
                </a:lnTo>
                <a:lnTo>
                  <a:pt x="1812" y="7029"/>
                </a:lnTo>
                <a:lnTo>
                  <a:pt x="2844" y="5486"/>
                </a:lnTo>
                <a:lnTo>
                  <a:pt x="4184" y="4171"/>
                </a:lnTo>
                <a:lnTo>
                  <a:pt x="5524" y="2809"/>
                </a:lnTo>
                <a:lnTo>
                  <a:pt x="7069" y="1790"/>
                </a:lnTo>
                <a:lnTo>
                  <a:pt x="8819" y="1057"/>
                </a:lnTo>
                <a:lnTo>
                  <a:pt x="10570" y="352"/>
                </a:lnTo>
                <a:lnTo>
                  <a:pt x="12392" y="0"/>
                </a:lnTo>
                <a:lnTo>
                  <a:pt x="14287" y="0"/>
                </a:lnTo>
                <a:lnTo>
                  <a:pt x="5519737" y="0"/>
                </a:lnTo>
                <a:lnTo>
                  <a:pt x="5521631" y="0"/>
                </a:lnTo>
                <a:lnTo>
                  <a:pt x="5523453" y="352"/>
                </a:lnTo>
                <a:lnTo>
                  <a:pt x="5525204" y="1057"/>
                </a:lnTo>
                <a:lnTo>
                  <a:pt x="5526954" y="1790"/>
                </a:lnTo>
                <a:lnTo>
                  <a:pt x="5528499" y="2809"/>
                </a:lnTo>
                <a:lnTo>
                  <a:pt x="5529839" y="4171"/>
                </a:lnTo>
                <a:lnTo>
                  <a:pt x="5531178" y="5486"/>
                </a:lnTo>
                <a:lnTo>
                  <a:pt x="5532211" y="7029"/>
                </a:lnTo>
                <a:lnTo>
                  <a:pt x="5532936" y="8801"/>
                </a:lnTo>
                <a:lnTo>
                  <a:pt x="5533661" y="10544"/>
                </a:lnTo>
                <a:lnTo>
                  <a:pt x="5534024" y="12372"/>
                </a:lnTo>
                <a:lnTo>
                  <a:pt x="5534024" y="14287"/>
                </a:lnTo>
                <a:lnTo>
                  <a:pt x="5534024" y="928687"/>
                </a:lnTo>
                <a:lnTo>
                  <a:pt x="5534024" y="930563"/>
                </a:lnTo>
                <a:lnTo>
                  <a:pt x="5533661" y="932373"/>
                </a:lnTo>
                <a:lnTo>
                  <a:pt x="5532936" y="934116"/>
                </a:lnTo>
                <a:lnTo>
                  <a:pt x="5532211" y="935869"/>
                </a:lnTo>
                <a:lnTo>
                  <a:pt x="5525204" y="941860"/>
                </a:lnTo>
                <a:lnTo>
                  <a:pt x="5523453" y="942584"/>
                </a:lnTo>
                <a:lnTo>
                  <a:pt x="5521631" y="942955"/>
                </a:lnTo>
                <a:lnTo>
                  <a:pt x="5519737" y="942974"/>
                </a:lnTo>
                <a:lnTo>
                  <a:pt x="14287" y="942974"/>
                </a:lnTo>
                <a:lnTo>
                  <a:pt x="1087" y="934116"/>
                </a:lnTo>
                <a:lnTo>
                  <a:pt x="362" y="932373"/>
                </a:lnTo>
                <a:lnTo>
                  <a:pt x="0" y="930563"/>
                </a:lnTo>
                <a:lnTo>
                  <a:pt x="0" y="928687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434504" y="463550"/>
            <a:ext cx="1859280" cy="671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'''</a:t>
            </a:r>
            <a:endParaRPr sz="1050">
              <a:latin typeface="Consolas"/>
              <a:cs typeface="Consolas"/>
            </a:endParaRPr>
          </a:p>
          <a:p>
            <a:pPr marL="12700" marR="1251585">
              <a:lnSpc>
                <a:spcPct val="101200"/>
              </a:lnSpc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Solution 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'''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p_j_fi</a:t>
            </a:r>
            <a:r>
              <a:rPr dirty="0" sz="1050" spc="-25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spc="-2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p_j_text</a:t>
            </a:r>
            <a:r>
              <a:rPr dirty="0" sz="1050" spc="-25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/</a:t>
            </a:r>
            <a:r>
              <a:rPr dirty="0" sz="1050" spc="-2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p_f_i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34504" y="1111250"/>
            <a:ext cx="5524500" cy="6521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008000"/>
                </a:solidFill>
                <a:latin typeface="Consolas"/>
                <a:cs typeface="Consolas"/>
              </a:rPr>
              <a:t>print</a:t>
            </a:r>
            <a:r>
              <a:rPr dirty="0" sz="1050">
                <a:latin typeface="Consolas"/>
                <a:cs typeface="Consolas"/>
              </a:rPr>
              <a:t>(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'The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probability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of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Jill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Stein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saying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the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words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Freedom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and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Immigrati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Consolas"/>
              <a:cs typeface="Consolas"/>
            </a:endParaRPr>
          </a:p>
          <a:p>
            <a:pPr marL="17780" marR="292735">
              <a:lnSpc>
                <a:spcPct val="101200"/>
              </a:lnSpc>
            </a:pPr>
            <a:r>
              <a:rPr dirty="0" sz="1050">
                <a:latin typeface="Consolas"/>
                <a:cs typeface="Consolas"/>
              </a:rPr>
              <a:t>The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probability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of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Jill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Stein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saying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the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words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Freedom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and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Immigration: </a:t>
            </a:r>
            <a:r>
              <a:rPr dirty="0" sz="1050" spc="-56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0.06666666666666668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34504" y="1978025"/>
            <a:ext cx="978535" cy="347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'''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Instructions: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34504" y="2301875"/>
            <a:ext cx="5524500" cy="3473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Compute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P(G|F,I)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using</a:t>
            </a:r>
            <a:r>
              <a:rPr dirty="0" sz="1050" spc="-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the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formula</a:t>
            </a:r>
            <a:r>
              <a:rPr dirty="0" sz="1050" spc="-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P(G|F,I)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(P(G)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*</a:t>
            </a:r>
            <a:r>
              <a:rPr dirty="0" sz="1050" spc="-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P(F|G)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*</a:t>
            </a:r>
            <a:r>
              <a:rPr dirty="0" sz="1050" spc="-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P(I|G))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/</a:t>
            </a:r>
            <a:r>
              <a:rPr dirty="0" sz="1050" spc="-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P( </a:t>
            </a:r>
            <a:r>
              <a:rPr dirty="0" sz="1050" spc="-57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'''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34504" y="2882900"/>
            <a:ext cx="1859280" cy="671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'''</a:t>
            </a:r>
            <a:endParaRPr sz="1050">
              <a:latin typeface="Consolas"/>
              <a:cs typeface="Consolas"/>
            </a:endParaRPr>
          </a:p>
          <a:p>
            <a:pPr marL="12700" marR="1251585">
              <a:lnSpc>
                <a:spcPct val="101200"/>
              </a:lnSpc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Solution 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'''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p_g_fi</a:t>
            </a:r>
            <a:r>
              <a:rPr dirty="0" sz="1050" spc="-25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spc="-2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p_g_text</a:t>
            </a:r>
            <a:r>
              <a:rPr dirty="0" sz="1050" spc="-25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/</a:t>
            </a:r>
            <a:r>
              <a:rPr dirty="0" sz="1050" spc="-2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p_f_i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34504" y="3530600"/>
            <a:ext cx="5524500" cy="6671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008000"/>
                </a:solidFill>
                <a:latin typeface="Consolas"/>
                <a:cs typeface="Consolas"/>
              </a:rPr>
              <a:t>print</a:t>
            </a:r>
            <a:r>
              <a:rPr dirty="0" sz="1050">
                <a:latin typeface="Consolas"/>
                <a:cs typeface="Consolas"/>
              </a:rPr>
              <a:t>(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'The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probability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of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Gary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Johnson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saying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the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words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Freedom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and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Immigra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Consolas"/>
              <a:cs typeface="Consolas"/>
            </a:endParaRPr>
          </a:p>
          <a:p>
            <a:pPr marL="17780" marR="146050">
              <a:lnSpc>
                <a:spcPct val="101200"/>
              </a:lnSpc>
            </a:pPr>
            <a:r>
              <a:rPr dirty="0" sz="1050">
                <a:latin typeface="Consolas"/>
                <a:cs typeface="Consolas"/>
              </a:rPr>
              <a:t>The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probability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of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Gary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Johnson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saying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the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words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Freedom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and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Immigration: </a:t>
            </a:r>
            <a:r>
              <a:rPr dirty="0" sz="1050" spc="-56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0.9333333333333332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 marL="17780" marR="165735">
              <a:lnSpc>
                <a:spcPct val="119000"/>
              </a:lnSpc>
              <a:spcBef>
                <a:spcPts val="705"/>
              </a:spcBef>
            </a:pPr>
            <a:r>
              <a:rPr dirty="0" sz="1050">
                <a:latin typeface="Arial MT"/>
                <a:cs typeface="Arial MT"/>
              </a:rPr>
              <a:t>And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can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see,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just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like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Bayes'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theorem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case,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sum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our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posteriors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equal </a:t>
            </a:r>
            <a:r>
              <a:rPr dirty="0" sz="1050" spc="-28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to 1. Congratulations! </a:t>
            </a:r>
            <a:r>
              <a:rPr dirty="0" sz="1050" spc="-35">
                <a:latin typeface="Arial MT"/>
                <a:cs typeface="Arial MT"/>
              </a:rPr>
              <a:t>You </a:t>
            </a:r>
            <a:r>
              <a:rPr dirty="0" sz="1050">
                <a:latin typeface="Arial MT"/>
                <a:cs typeface="Arial MT"/>
              </a:rPr>
              <a:t>have implemented the Naive Bayes' theorem from scratch. Our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analysis shows that there is only a 6.6% chance that Jill Stein of the Green Party uses the </a:t>
            </a:r>
            <a:r>
              <a:rPr dirty="0" sz="1050" spc="-28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words 'freedom' and 'immigration' in her speech as compared the the 93.3% chance for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Gary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Johnson of the Libertarian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 spc="-15">
                <a:latin typeface="Arial MT"/>
                <a:cs typeface="Arial MT"/>
              </a:rPr>
              <a:t>party.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 marL="17780" marR="79375">
              <a:lnSpc>
                <a:spcPct val="119000"/>
              </a:lnSpc>
              <a:spcBef>
                <a:spcPts val="685"/>
              </a:spcBef>
            </a:pPr>
            <a:r>
              <a:rPr dirty="0" sz="1050">
                <a:latin typeface="Arial MT"/>
                <a:cs typeface="Arial MT"/>
              </a:rPr>
              <a:t>Another more generic example of Naive Bayes' in action is as when we search for the term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'Sacramento Kings' in a search engine. In order for us to get the results pertaining to the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Scramento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Kings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NBA</a:t>
            </a:r>
            <a:r>
              <a:rPr dirty="0" sz="1050" spc="-7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basketball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team,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search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engine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needs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to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able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to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associate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 </a:t>
            </a:r>
            <a:r>
              <a:rPr dirty="0" sz="1050" spc="-28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two words together and not treat them </a:t>
            </a:r>
            <a:r>
              <a:rPr dirty="0" sz="1050" spc="-10">
                <a:latin typeface="Arial MT"/>
                <a:cs typeface="Arial MT"/>
              </a:rPr>
              <a:t>individually, </a:t>
            </a:r>
            <a:r>
              <a:rPr dirty="0" sz="1050">
                <a:latin typeface="Arial MT"/>
                <a:cs typeface="Arial MT"/>
              </a:rPr>
              <a:t>in which case we would get results of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images tagged with 'Sacramento' like pictures of city landscapes and images of 'Kings'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which could be pictures of crowns or kings from history when what we are looking to get are </a:t>
            </a:r>
            <a:r>
              <a:rPr dirty="0" sz="1050" spc="-28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images</a:t>
            </a:r>
            <a:r>
              <a:rPr dirty="0" sz="1050" spc="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</a:t>
            </a:r>
            <a:r>
              <a:rPr dirty="0" sz="1050" spc="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basketball</a:t>
            </a:r>
            <a:r>
              <a:rPr dirty="0" sz="1050" spc="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team.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This</a:t>
            </a:r>
            <a:r>
              <a:rPr dirty="0" sz="1050" spc="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is</a:t>
            </a:r>
            <a:r>
              <a:rPr dirty="0" sz="1050" spc="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</a:t>
            </a:r>
            <a:r>
              <a:rPr dirty="0" sz="1050" spc="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classic</a:t>
            </a:r>
            <a:r>
              <a:rPr dirty="0" sz="1050" spc="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case</a:t>
            </a:r>
            <a:r>
              <a:rPr dirty="0" sz="1050" spc="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</a:t>
            </a:r>
            <a:r>
              <a:rPr dirty="0" sz="1050" spc="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search</a:t>
            </a:r>
            <a:r>
              <a:rPr dirty="0" sz="1050" spc="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engine</a:t>
            </a:r>
            <a:r>
              <a:rPr dirty="0" sz="1050" spc="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treating</a:t>
            </a:r>
            <a:r>
              <a:rPr dirty="0" sz="1050" spc="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words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as independent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entities and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hence being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'naive' in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its approach.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 MT"/>
              <a:cs typeface="Arial MT"/>
            </a:endParaRPr>
          </a:p>
          <a:p>
            <a:pPr marL="17780" marR="168275">
              <a:lnSpc>
                <a:spcPct val="119000"/>
              </a:lnSpc>
            </a:pPr>
            <a:r>
              <a:rPr dirty="0" sz="1050">
                <a:latin typeface="Arial MT"/>
                <a:cs typeface="Arial MT"/>
              </a:rPr>
              <a:t>Applying this to our problem of classifying messages as spam, the Naive Bayes algorithm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 i="1">
                <a:latin typeface="Arial"/>
                <a:cs typeface="Arial"/>
              </a:rPr>
              <a:t>looks</a:t>
            </a:r>
            <a:r>
              <a:rPr dirty="0" sz="1050" spc="-10" i="1">
                <a:latin typeface="Arial"/>
                <a:cs typeface="Arial"/>
              </a:rPr>
              <a:t> </a:t>
            </a:r>
            <a:r>
              <a:rPr dirty="0" sz="1050" i="1">
                <a:latin typeface="Arial"/>
                <a:cs typeface="Arial"/>
              </a:rPr>
              <a:t>at</a:t>
            </a:r>
            <a:r>
              <a:rPr dirty="0" sz="1050" spc="-5" i="1">
                <a:latin typeface="Arial"/>
                <a:cs typeface="Arial"/>
              </a:rPr>
              <a:t> </a:t>
            </a:r>
            <a:r>
              <a:rPr dirty="0" sz="1050" i="1">
                <a:latin typeface="Arial"/>
                <a:cs typeface="Arial"/>
              </a:rPr>
              <a:t>each</a:t>
            </a:r>
            <a:r>
              <a:rPr dirty="0" sz="1050" spc="-5" i="1">
                <a:latin typeface="Arial"/>
                <a:cs typeface="Arial"/>
              </a:rPr>
              <a:t> </a:t>
            </a:r>
            <a:r>
              <a:rPr dirty="0" sz="1050" i="1">
                <a:latin typeface="Arial"/>
                <a:cs typeface="Arial"/>
              </a:rPr>
              <a:t>word</a:t>
            </a:r>
            <a:r>
              <a:rPr dirty="0" sz="1050" spc="-10" i="1">
                <a:latin typeface="Arial"/>
                <a:cs typeface="Arial"/>
              </a:rPr>
              <a:t> </a:t>
            </a:r>
            <a:r>
              <a:rPr dirty="0" sz="1050" i="1">
                <a:latin typeface="Arial"/>
                <a:cs typeface="Arial"/>
              </a:rPr>
              <a:t>individually</a:t>
            </a:r>
            <a:r>
              <a:rPr dirty="0" sz="1050" spc="-5" i="1">
                <a:latin typeface="Arial"/>
                <a:cs typeface="Arial"/>
              </a:rPr>
              <a:t> </a:t>
            </a:r>
            <a:r>
              <a:rPr dirty="0" sz="1050" i="1">
                <a:latin typeface="Arial"/>
                <a:cs typeface="Arial"/>
              </a:rPr>
              <a:t>and</a:t>
            </a:r>
            <a:r>
              <a:rPr dirty="0" sz="1050" spc="-5" i="1">
                <a:latin typeface="Arial"/>
                <a:cs typeface="Arial"/>
              </a:rPr>
              <a:t> </a:t>
            </a:r>
            <a:r>
              <a:rPr dirty="0" sz="1050" i="1">
                <a:latin typeface="Arial"/>
                <a:cs typeface="Arial"/>
              </a:rPr>
              <a:t>not</a:t>
            </a:r>
            <a:r>
              <a:rPr dirty="0" sz="1050" spc="-10" i="1">
                <a:latin typeface="Arial"/>
                <a:cs typeface="Arial"/>
              </a:rPr>
              <a:t> </a:t>
            </a:r>
            <a:r>
              <a:rPr dirty="0" sz="1050" i="1">
                <a:latin typeface="Arial"/>
                <a:cs typeface="Arial"/>
              </a:rPr>
              <a:t>as</a:t>
            </a:r>
            <a:r>
              <a:rPr dirty="0" sz="1050" spc="-5" i="1">
                <a:latin typeface="Arial"/>
                <a:cs typeface="Arial"/>
              </a:rPr>
              <a:t> </a:t>
            </a:r>
            <a:r>
              <a:rPr dirty="0" sz="1050" i="1">
                <a:latin typeface="Arial"/>
                <a:cs typeface="Arial"/>
              </a:rPr>
              <a:t>associated</a:t>
            </a:r>
            <a:r>
              <a:rPr dirty="0" sz="1050" spc="-5" i="1">
                <a:latin typeface="Arial"/>
                <a:cs typeface="Arial"/>
              </a:rPr>
              <a:t> </a:t>
            </a:r>
            <a:r>
              <a:rPr dirty="0" sz="1050" i="1">
                <a:latin typeface="Arial"/>
                <a:cs typeface="Arial"/>
              </a:rPr>
              <a:t>entities</a:t>
            </a:r>
            <a:r>
              <a:rPr dirty="0" sz="1050" spc="-10" i="1">
                <a:latin typeface="Arial"/>
                <a:cs typeface="Arial"/>
              </a:rPr>
              <a:t> </a:t>
            </a:r>
            <a:r>
              <a:rPr dirty="0" sz="1050">
                <a:latin typeface="Arial MT"/>
                <a:cs typeface="Arial MT"/>
              </a:rPr>
              <a:t>with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any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kind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link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between </a:t>
            </a:r>
            <a:r>
              <a:rPr dirty="0" sz="1050" spc="-28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them. In the case of spam detectors, this usually works as there are certain red flag words </a:t>
            </a:r>
            <a:r>
              <a:rPr dirty="0" sz="1050" spc="-28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which can almost guarantee its classification as spam, for example emails with words like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'viagra'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are usually classified as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spam.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 MT"/>
              <a:cs typeface="Arial MT"/>
            </a:endParaRPr>
          </a:p>
          <a:p>
            <a:pPr marL="17780">
              <a:lnSpc>
                <a:spcPct val="100000"/>
              </a:lnSpc>
            </a:pPr>
            <a:r>
              <a:rPr dirty="0" sz="1350" b="1">
                <a:latin typeface="Arial"/>
                <a:cs typeface="Arial"/>
              </a:rPr>
              <a:t>Step</a:t>
            </a:r>
            <a:r>
              <a:rPr dirty="0" sz="1350" spc="-15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5:</a:t>
            </a:r>
            <a:r>
              <a:rPr dirty="0" sz="1350" spc="-15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Naive</a:t>
            </a:r>
            <a:r>
              <a:rPr dirty="0" sz="1350" spc="-15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Bayes</a:t>
            </a:r>
            <a:r>
              <a:rPr dirty="0" sz="1350" spc="-15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implementation</a:t>
            </a:r>
            <a:r>
              <a:rPr dirty="0" sz="1350" spc="-10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using</a:t>
            </a:r>
            <a:r>
              <a:rPr dirty="0" sz="1350" spc="-15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scikit-learn</a:t>
            </a:r>
            <a:endParaRPr sz="1350">
              <a:latin typeface="Arial"/>
              <a:cs typeface="Arial"/>
            </a:endParaRPr>
          </a:p>
          <a:p>
            <a:pPr marL="17780" marR="81915">
              <a:lnSpc>
                <a:spcPct val="122000"/>
              </a:lnSpc>
              <a:spcBef>
                <a:spcPts val="805"/>
              </a:spcBef>
            </a:pPr>
            <a:r>
              <a:rPr dirty="0" sz="1050" spc="-10">
                <a:latin typeface="Arial MT"/>
                <a:cs typeface="Arial MT"/>
              </a:rPr>
              <a:t>Thankfully,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sklearn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has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several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Naive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Bayes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implementations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that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can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use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and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so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do </a:t>
            </a:r>
            <a:r>
              <a:rPr dirty="0" sz="1050" spc="-28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not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have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to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do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math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from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scratch.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We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will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using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sklearns</a:t>
            </a:r>
            <a:r>
              <a:rPr dirty="0" sz="1050" spc="75">
                <a:latin typeface="Arial MT"/>
                <a:cs typeface="Arial MT"/>
              </a:rPr>
              <a:t> </a:t>
            </a:r>
            <a:r>
              <a:rPr dirty="0" sz="1050">
                <a:latin typeface="Consolas"/>
                <a:cs typeface="Consolas"/>
              </a:rPr>
              <a:t>sklearn.naive_bayes </a:t>
            </a:r>
            <a:r>
              <a:rPr dirty="0" sz="1050" spc="5">
                <a:latin typeface="Consolas"/>
                <a:cs typeface="Consolas"/>
              </a:rPr>
              <a:t> </a:t>
            </a:r>
            <a:r>
              <a:rPr dirty="0" sz="1050">
                <a:latin typeface="Arial MT"/>
                <a:cs typeface="Arial MT"/>
              </a:rPr>
              <a:t>method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to make predictions on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our dataset.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00">
              <a:latin typeface="Arial MT"/>
              <a:cs typeface="Arial MT"/>
            </a:endParaRPr>
          </a:p>
          <a:p>
            <a:pPr marL="17780" marR="153670">
              <a:lnSpc>
                <a:spcPct val="119000"/>
              </a:lnSpc>
              <a:spcBef>
                <a:spcPts val="5"/>
              </a:spcBef>
            </a:pPr>
            <a:r>
              <a:rPr dirty="0" sz="1050" spc="-10">
                <a:latin typeface="Arial MT"/>
                <a:cs typeface="Arial MT"/>
              </a:rPr>
              <a:t>Specifically, </a:t>
            </a:r>
            <a:r>
              <a:rPr dirty="0" sz="1050">
                <a:latin typeface="Arial MT"/>
                <a:cs typeface="Arial MT"/>
              </a:rPr>
              <a:t>we will be using the multinomial Naive Bayes implementation. This particular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classifier is suitable for classification with discrete features (such as in our case, word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counts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for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text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classification).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It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takes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integer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word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counts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its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input.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other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hand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019800" y="361950"/>
            <a:ext cx="1181100" cy="9972675"/>
            <a:chOff x="6019800" y="361950"/>
            <a:chExt cx="1181100" cy="9972675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19800" y="9275064"/>
              <a:ext cx="944880" cy="94488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379451" y="361961"/>
              <a:ext cx="821690" cy="9972675"/>
            </a:xfrm>
            <a:custGeom>
              <a:avLst/>
              <a:gdLst/>
              <a:ahLst/>
              <a:cxnLst/>
              <a:rect l="l" t="t" r="r" b="b"/>
              <a:pathLst>
                <a:path w="821690" h="9972675">
                  <a:moveTo>
                    <a:pt x="821436" y="0"/>
                  </a:moveTo>
                  <a:lnTo>
                    <a:pt x="811911" y="0"/>
                  </a:lnTo>
                  <a:lnTo>
                    <a:pt x="0" y="0"/>
                  </a:lnTo>
                  <a:lnTo>
                    <a:pt x="0" y="811530"/>
                  </a:lnTo>
                  <a:lnTo>
                    <a:pt x="0" y="9163050"/>
                  </a:lnTo>
                  <a:lnTo>
                    <a:pt x="0" y="9972662"/>
                  </a:lnTo>
                  <a:lnTo>
                    <a:pt x="811911" y="9972662"/>
                  </a:lnTo>
                  <a:lnTo>
                    <a:pt x="821436" y="9972662"/>
                  </a:lnTo>
                  <a:lnTo>
                    <a:pt x="821436" y="9163050"/>
                  </a:lnTo>
                  <a:lnTo>
                    <a:pt x="811911" y="9163050"/>
                  </a:lnTo>
                  <a:lnTo>
                    <a:pt x="811911" y="811530"/>
                  </a:lnTo>
                  <a:lnTo>
                    <a:pt x="821436" y="811530"/>
                  </a:lnTo>
                  <a:lnTo>
                    <a:pt x="821436" y="0"/>
                  </a:lnTo>
                  <a:close/>
                </a:path>
              </a:pathLst>
            </a:custGeom>
            <a:solidFill>
              <a:srgbClr val="000000">
                <a:alpha val="1411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5"/>
              <a:t>localhost:8888/notebooks/Downloads/Bayesian_Inference.ipynb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5"/>
              <a:t>10</a:t>
            </a:fld>
            <a:r>
              <a:rPr dirty="0" spc="-5"/>
              <a:t>/23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1056" y="161857"/>
            <a:ext cx="85471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 MT"/>
                <a:cs typeface="Arial MT"/>
              </a:rPr>
              <a:t>10/16/23,</a:t>
            </a:r>
            <a:r>
              <a:rPr dirty="0" sz="800" spc="-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2:45</a:t>
            </a:r>
            <a:r>
              <a:rPr dirty="0" sz="800" spc="-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85118" y="161857"/>
            <a:ext cx="180784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 MT"/>
                <a:cs typeface="Arial MT"/>
              </a:rPr>
              <a:t>Bayesian_Inference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-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Jupyter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Notebook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0160" y="328295"/>
            <a:ext cx="5407025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dirty="0" sz="1050">
                <a:latin typeface="Arial MT"/>
                <a:cs typeface="Arial MT"/>
              </a:rPr>
              <a:t>Gaussian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Naive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Bayes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is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better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suited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for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continuous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data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as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assumes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that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input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data </a:t>
            </a:r>
            <a:r>
              <a:rPr dirty="0" sz="1050" spc="-28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has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 Gaussian(normal) distribution.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0142" y="844550"/>
            <a:ext cx="53911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dirty="0" sz="1050" spc="-5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[</a:t>
            </a:r>
            <a:r>
              <a:rPr dirty="0" sz="1050" spc="-45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04937" y="804854"/>
            <a:ext cx="5534025" cy="1590675"/>
          </a:xfrm>
          <a:custGeom>
            <a:avLst/>
            <a:gdLst/>
            <a:ahLst/>
            <a:cxnLst/>
            <a:rect l="l" t="t" r="r" b="b"/>
            <a:pathLst>
              <a:path w="5534025" h="1590675">
                <a:moveTo>
                  <a:pt x="0" y="1576387"/>
                </a:moveTo>
                <a:lnTo>
                  <a:pt x="0" y="14287"/>
                </a:lnTo>
                <a:lnTo>
                  <a:pt x="0" y="12372"/>
                </a:lnTo>
                <a:lnTo>
                  <a:pt x="362" y="10544"/>
                </a:lnTo>
                <a:lnTo>
                  <a:pt x="1087" y="8801"/>
                </a:lnTo>
                <a:lnTo>
                  <a:pt x="1812" y="7029"/>
                </a:lnTo>
                <a:lnTo>
                  <a:pt x="2844" y="5486"/>
                </a:lnTo>
                <a:lnTo>
                  <a:pt x="4184" y="4171"/>
                </a:lnTo>
                <a:lnTo>
                  <a:pt x="5524" y="2828"/>
                </a:lnTo>
                <a:lnTo>
                  <a:pt x="7069" y="1800"/>
                </a:lnTo>
                <a:lnTo>
                  <a:pt x="8819" y="1076"/>
                </a:lnTo>
                <a:lnTo>
                  <a:pt x="10570" y="352"/>
                </a:lnTo>
                <a:lnTo>
                  <a:pt x="12392" y="0"/>
                </a:lnTo>
                <a:lnTo>
                  <a:pt x="14287" y="0"/>
                </a:lnTo>
                <a:lnTo>
                  <a:pt x="5519737" y="0"/>
                </a:lnTo>
                <a:lnTo>
                  <a:pt x="5521631" y="0"/>
                </a:lnTo>
                <a:lnTo>
                  <a:pt x="5523453" y="352"/>
                </a:lnTo>
                <a:lnTo>
                  <a:pt x="5525204" y="1076"/>
                </a:lnTo>
                <a:lnTo>
                  <a:pt x="5526954" y="1800"/>
                </a:lnTo>
                <a:lnTo>
                  <a:pt x="5528499" y="2828"/>
                </a:lnTo>
                <a:lnTo>
                  <a:pt x="5529839" y="4171"/>
                </a:lnTo>
                <a:lnTo>
                  <a:pt x="5531178" y="5486"/>
                </a:lnTo>
                <a:lnTo>
                  <a:pt x="5532211" y="7029"/>
                </a:lnTo>
                <a:lnTo>
                  <a:pt x="5532936" y="8801"/>
                </a:lnTo>
                <a:lnTo>
                  <a:pt x="5533661" y="10544"/>
                </a:lnTo>
                <a:lnTo>
                  <a:pt x="5534024" y="12372"/>
                </a:lnTo>
                <a:lnTo>
                  <a:pt x="5534024" y="14287"/>
                </a:lnTo>
                <a:lnTo>
                  <a:pt x="5534024" y="1576387"/>
                </a:lnTo>
                <a:lnTo>
                  <a:pt x="5534024" y="1578263"/>
                </a:lnTo>
                <a:lnTo>
                  <a:pt x="5533661" y="1580073"/>
                </a:lnTo>
                <a:lnTo>
                  <a:pt x="5532936" y="1581816"/>
                </a:lnTo>
                <a:lnTo>
                  <a:pt x="5532211" y="1583569"/>
                </a:lnTo>
                <a:lnTo>
                  <a:pt x="5525204" y="1589560"/>
                </a:lnTo>
                <a:lnTo>
                  <a:pt x="5523453" y="1590284"/>
                </a:lnTo>
                <a:lnTo>
                  <a:pt x="5521631" y="1590655"/>
                </a:lnTo>
                <a:lnTo>
                  <a:pt x="5519737" y="1590674"/>
                </a:lnTo>
                <a:lnTo>
                  <a:pt x="14287" y="1590674"/>
                </a:lnTo>
                <a:lnTo>
                  <a:pt x="1087" y="1581816"/>
                </a:lnTo>
                <a:lnTo>
                  <a:pt x="362" y="1580073"/>
                </a:lnTo>
                <a:lnTo>
                  <a:pt x="0" y="1578263"/>
                </a:lnTo>
                <a:lnTo>
                  <a:pt x="0" y="1576387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46918" y="2559050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dirty="0" sz="1050" spc="-85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[33]: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04937" y="2519354"/>
            <a:ext cx="5534025" cy="1104900"/>
          </a:xfrm>
          <a:custGeom>
            <a:avLst/>
            <a:gdLst/>
            <a:ahLst/>
            <a:cxnLst/>
            <a:rect l="l" t="t" r="r" b="b"/>
            <a:pathLst>
              <a:path w="5534025" h="1104900">
                <a:moveTo>
                  <a:pt x="0" y="1090612"/>
                </a:moveTo>
                <a:lnTo>
                  <a:pt x="0" y="14287"/>
                </a:lnTo>
                <a:lnTo>
                  <a:pt x="0" y="12392"/>
                </a:lnTo>
                <a:lnTo>
                  <a:pt x="362" y="10563"/>
                </a:lnTo>
                <a:lnTo>
                  <a:pt x="1087" y="8801"/>
                </a:lnTo>
                <a:lnTo>
                  <a:pt x="1812" y="7048"/>
                </a:lnTo>
                <a:lnTo>
                  <a:pt x="2844" y="5505"/>
                </a:lnTo>
                <a:lnTo>
                  <a:pt x="4184" y="4181"/>
                </a:lnTo>
                <a:lnTo>
                  <a:pt x="5524" y="2828"/>
                </a:lnTo>
                <a:lnTo>
                  <a:pt x="7069" y="1790"/>
                </a:lnTo>
                <a:lnTo>
                  <a:pt x="8819" y="1057"/>
                </a:lnTo>
                <a:lnTo>
                  <a:pt x="10570" y="352"/>
                </a:lnTo>
                <a:lnTo>
                  <a:pt x="12392" y="0"/>
                </a:lnTo>
                <a:lnTo>
                  <a:pt x="14287" y="0"/>
                </a:lnTo>
                <a:lnTo>
                  <a:pt x="5519737" y="0"/>
                </a:lnTo>
                <a:lnTo>
                  <a:pt x="5521631" y="0"/>
                </a:lnTo>
                <a:lnTo>
                  <a:pt x="5523453" y="352"/>
                </a:lnTo>
                <a:lnTo>
                  <a:pt x="5525204" y="1057"/>
                </a:lnTo>
                <a:lnTo>
                  <a:pt x="5526954" y="1790"/>
                </a:lnTo>
                <a:lnTo>
                  <a:pt x="5528499" y="2828"/>
                </a:lnTo>
                <a:lnTo>
                  <a:pt x="5529839" y="4181"/>
                </a:lnTo>
                <a:lnTo>
                  <a:pt x="5531178" y="5505"/>
                </a:lnTo>
                <a:lnTo>
                  <a:pt x="5534024" y="14287"/>
                </a:lnTo>
                <a:lnTo>
                  <a:pt x="5534024" y="1090612"/>
                </a:lnTo>
                <a:lnTo>
                  <a:pt x="5534024" y="1092488"/>
                </a:lnTo>
                <a:lnTo>
                  <a:pt x="5533661" y="1094298"/>
                </a:lnTo>
                <a:lnTo>
                  <a:pt x="5532936" y="1096041"/>
                </a:lnTo>
                <a:lnTo>
                  <a:pt x="5532211" y="1097794"/>
                </a:lnTo>
                <a:lnTo>
                  <a:pt x="5525204" y="1103766"/>
                </a:lnTo>
                <a:lnTo>
                  <a:pt x="5523453" y="1104509"/>
                </a:lnTo>
                <a:lnTo>
                  <a:pt x="5521631" y="1104880"/>
                </a:lnTo>
                <a:lnTo>
                  <a:pt x="5519737" y="1104899"/>
                </a:lnTo>
                <a:lnTo>
                  <a:pt x="14287" y="1104899"/>
                </a:lnTo>
                <a:lnTo>
                  <a:pt x="12392" y="1104880"/>
                </a:lnTo>
                <a:lnTo>
                  <a:pt x="10570" y="1104509"/>
                </a:lnTo>
                <a:lnTo>
                  <a:pt x="8819" y="1103766"/>
                </a:lnTo>
                <a:lnTo>
                  <a:pt x="7069" y="1103042"/>
                </a:lnTo>
                <a:lnTo>
                  <a:pt x="1087" y="1096041"/>
                </a:lnTo>
                <a:lnTo>
                  <a:pt x="362" y="1094298"/>
                </a:lnTo>
                <a:lnTo>
                  <a:pt x="0" y="1092488"/>
                </a:lnTo>
                <a:lnTo>
                  <a:pt x="0" y="1090612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20142" y="4073525"/>
            <a:ext cx="53911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dirty="0" sz="1050" spc="-5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[</a:t>
            </a:r>
            <a:r>
              <a:rPr dirty="0" sz="1050" spc="-45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04937" y="4033829"/>
            <a:ext cx="5534025" cy="952500"/>
          </a:xfrm>
          <a:custGeom>
            <a:avLst/>
            <a:gdLst/>
            <a:ahLst/>
            <a:cxnLst/>
            <a:rect l="l" t="t" r="r" b="b"/>
            <a:pathLst>
              <a:path w="5534025" h="952500">
                <a:moveTo>
                  <a:pt x="0" y="938212"/>
                </a:moveTo>
                <a:lnTo>
                  <a:pt x="0" y="14287"/>
                </a:lnTo>
                <a:lnTo>
                  <a:pt x="0" y="12372"/>
                </a:lnTo>
                <a:lnTo>
                  <a:pt x="362" y="10544"/>
                </a:lnTo>
                <a:lnTo>
                  <a:pt x="1087" y="8801"/>
                </a:lnTo>
                <a:lnTo>
                  <a:pt x="1812" y="7029"/>
                </a:lnTo>
                <a:lnTo>
                  <a:pt x="2844" y="5486"/>
                </a:lnTo>
                <a:lnTo>
                  <a:pt x="4184" y="4171"/>
                </a:lnTo>
                <a:lnTo>
                  <a:pt x="5524" y="2828"/>
                </a:lnTo>
                <a:lnTo>
                  <a:pt x="7069" y="1800"/>
                </a:lnTo>
                <a:lnTo>
                  <a:pt x="8819" y="1076"/>
                </a:lnTo>
                <a:lnTo>
                  <a:pt x="10570" y="352"/>
                </a:lnTo>
                <a:lnTo>
                  <a:pt x="12392" y="0"/>
                </a:lnTo>
                <a:lnTo>
                  <a:pt x="14287" y="0"/>
                </a:lnTo>
                <a:lnTo>
                  <a:pt x="5519737" y="0"/>
                </a:lnTo>
                <a:lnTo>
                  <a:pt x="5521631" y="0"/>
                </a:lnTo>
                <a:lnTo>
                  <a:pt x="5523453" y="352"/>
                </a:lnTo>
                <a:lnTo>
                  <a:pt x="5525204" y="1076"/>
                </a:lnTo>
                <a:lnTo>
                  <a:pt x="5526954" y="1800"/>
                </a:lnTo>
                <a:lnTo>
                  <a:pt x="5528499" y="2828"/>
                </a:lnTo>
                <a:lnTo>
                  <a:pt x="5529839" y="4171"/>
                </a:lnTo>
                <a:lnTo>
                  <a:pt x="5531178" y="5486"/>
                </a:lnTo>
                <a:lnTo>
                  <a:pt x="5532211" y="7029"/>
                </a:lnTo>
                <a:lnTo>
                  <a:pt x="5532936" y="8801"/>
                </a:lnTo>
                <a:lnTo>
                  <a:pt x="5533661" y="10544"/>
                </a:lnTo>
                <a:lnTo>
                  <a:pt x="5534024" y="12372"/>
                </a:lnTo>
                <a:lnTo>
                  <a:pt x="5534024" y="14287"/>
                </a:lnTo>
                <a:lnTo>
                  <a:pt x="5534024" y="938212"/>
                </a:lnTo>
                <a:lnTo>
                  <a:pt x="5534024" y="940088"/>
                </a:lnTo>
                <a:lnTo>
                  <a:pt x="5533661" y="941917"/>
                </a:lnTo>
                <a:lnTo>
                  <a:pt x="5532936" y="943660"/>
                </a:lnTo>
                <a:lnTo>
                  <a:pt x="5532211" y="945413"/>
                </a:lnTo>
                <a:lnTo>
                  <a:pt x="5525204" y="951404"/>
                </a:lnTo>
                <a:lnTo>
                  <a:pt x="5523453" y="952128"/>
                </a:lnTo>
                <a:lnTo>
                  <a:pt x="5521631" y="952480"/>
                </a:lnTo>
                <a:lnTo>
                  <a:pt x="5519737" y="952499"/>
                </a:lnTo>
                <a:lnTo>
                  <a:pt x="14287" y="952499"/>
                </a:lnTo>
                <a:lnTo>
                  <a:pt x="12392" y="952480"/>
                </a:lnTo>
                <a:lnTo>
                  <a:pt x="10570" y="952128"/>
                </a:lnTo>
                <a:lnTo>
                  <a:pt x="8819" y="951404"/>
                </a:lnTo>
                <a:lnTo>
                  <a:pt x="7069" y="950680"/>
                </a:lnTo>
                <a:lnTo>
                  <a:pt x="1087" y="943660"/>
                </a:lnTo>
                <a:lnTo>
                  <a:pt x="362" y="941917"/>
                </a:lnTo>
                <a:lnTo>
                  <a:pt x="0" y="940088"/>
                </a:lnTo>
                <a:lnTo>
                  <a:pt x="0" y="938212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46918" y="5140325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dirty="0" sz="1050" spc="-85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[34]: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04937" y="5110154"/>
            <a:ext cx="5534025" cy="781050"/>
          </a:xfrm>
          <a:custGeom>
            <a:avLst/>
            <a:gdLst/>
            <a:ahLst/>
            <a:cxnLst/>
            <a:rect l="l" t="t" r="r" b="b"/>
            <a:pathLst>
              <a:path w="5534025" h="781050">
                <a:moveTo>
                  <a:pt x="0" y="766762"/>
                </a:moveTo>
                <a:lnTo>
                  <a:pt x="0" y="14287"/>
                </a:lnTo>
                <a:lnTo>
                  <a:pt x="0" y="12372"/>
                </a:lnTo>
                <a:lnTo>
                  <a:pt x="362" y="10544"/>
                </a:lnTo>
                <a:lnTo>
                  <a:pt x="1087" y="8801"/>
                </a:lnTo>
                <a:lnTo>
                  <a:pt x="1812" y="7029"/>
                </a:lnTo>
                <a:lnTo>
                  <a:pt x="2844" y="5486"/>
                </a:lnTo>
                <a:lnTo>
                  <a:pt x="4184" y="4171"/>
                </a:lnTo>
                <a:lnTo>
                  <a:pt x="5524" y="2828"/>
                </a:lnTo>
                <a:lnTo>
                  <a:pt x="7069" y="1800"/>
                </a:lnTo>
                <a:lnTo>
                  <a:pt x="8819" y="1076"/>
                </a:lnTo>
                <a:lnTo>
                  <a:pt x="10570" y="352"/>
                </a:lnTo>
                <a:lnTo>
                  <a:pt x="12392" y="0"/>
                </a:lnTo>
                <a:lnTo>
                  <a:pt x="14287" y="0"/>
                </a:lnTo>
                <a:lnTo>
                  <a:pt x="5519737" y="0"/>
                </a:lnTo>
                <a:lnTo>
                  <a:pt x="5521631" y="0"/>
                </a:lnTo>
                <a:lnTo>
                  <a:pt x="5523453" y="352"/>
                </a:lnTo>
                <a:lnTo>
                  <a:pt x="5525204" y="1076"/>
                </a:lnTo>
                <a:lnTo>
                  <a:pt x="5526954" y="1800"/>
                </a:lnTo>
                <a:lnTo>
                  <a:pt x="5528499" y="2828"/>
                </a:lnTo>
                <a:lnTo>
                  <a:pt x="5529839" y="4171"/>
                </a:lnTo>
                <a:lnTo>
                  <a:pt x="5531178" y="5486"/>
                </a:lnTo>
                <a:lnTo>
                  <a:pt x="5532211" y="7029"/>
                </a:lnTo>
                <a:lnTo>
                  <a:pt x="5532936" y="8801"/>
                </a:lnTo>
                <a:lnTo>
                  <a:pt x="5533661" y="10544"/>
                </a:lnTo>
                <a:lnTo>
                  <a:pt x="5534024" y="12372"/>
                </a:lnTo>
                <a:lnTo>
                  <a:pt x="5534024" y="14287"/>
                </a:lnTo>
                <a:lnTo>
                  <a:pt x="5534024" y="766762"/>
                </a:lnTo>
                <a:lnTo>
                  <a:pt x="5525204" y="779916"/>
                </a:lnTo>
                <a:lnTo>
                  <a:pt x="5523453" y="780659"/>
                </a:lnTo>
                <a:lnTo>
                  <a:pt x="5521631" y="781030"/>
                </a:lnTo>
                <a:lnTo>
                  <a:pt x="5519737" y="781049"/>
                </a:lnTo>
                <a:lnTo>
                  <a:pt x="14287" y="781049"/>
                </a:lnTo>
                <a:lnTo>
                  <a:pt x="12392" y="781030"/>
                </a:lnTo>
                <a:lnTo>
                  <a:pt x="10570" y="780659"/>
                </a:lnTo>
                <a:lnTo>
                  <a:pt x="8819" y="779916"/>
                </a:lnTo>
                <a:lnTo>
                  <a:pt x="7069" y="779192"/>
                </a:lnTo>
                <a:lnTo>
                  <a:pt x="0" y="768638"/>
                </a:lnTo>
                <a:lnTo>
                  <a:pt x="0" y="766762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440160" y="6043294"/>
            <a:ext cx="5437505" cy="3587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2700">
              <a:lnSpc>
                <a:spcPct val="119000"/>
              </a:lnSpc>
              <a:spcBef>
                <a:spcPts val="100"/>
              </a:spcBef>
            </a:pPr>
            <a:r>
              <a:rPr dirty="0" sz="1050">
                <a:latin typeface="Arial MT"/>
                <a:cs typeface="Arial MT"/>
              </a:rPr>
              <a:t>Now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that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predictions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have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been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made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our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test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set,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need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to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check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accuracy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our </a:t>
            </a:r>
            <a:r>
              <a:rPr dirty="0" sz="1050" spc="-28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predictions.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350" b="1">
                <a:latin typeface="Arial"/>
                <a:cs typeface="Arial"/>
              </a:rPr>
              <a:t>Step</a:t>
            </a:r>
            <a:r>
              <a:rPr dirty="0" sz="1350" spc="-20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6:</a:t>
            </a:r>
            <a:r>
              <a:rPr dirty="0" sz="1350" spc="-20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Evaluating</a:t>
            </a:r>
            <a:r>
              <a:rPr dirty="0" sz="1350" spc="-20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our</a:t>
            </a:r>
            <a:r>
              <a:rPr dirty="0" sz="1350" spc="-20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model</a:t>
            </a:r>
            <a:endParaRPr sz="1350">
              <a:latin typeface="Arial"/>
              <a:cs typeface="Arial"/>
            </a:endParaRPr>
          </a:p>
          <a:p>
            <a:pPr marL="12700" marR="5080">
              <a:lnSpc>
                <a:spcPct val="119000"/>
              </a:lnSpc>
              <a:spcBef>
                <a:spcPts val="840"/>
              </a:spcBef>
            </a:pPr>
            <a:r>
              <a:rPr dirty="0" sz="1050">
                <a:latin typeface="Arial MT"/>
                <a:cs typeface="Arial MT"/>
              </a:rPr>
              <a:t>Now that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we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have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made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predictions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on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our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test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set,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our next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goal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is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to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evaluate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how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well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our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model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doing.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There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are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various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mechanisms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for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doing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so,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but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first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let's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do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quick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recap </a:t>
            </a:r>
            <a:r>
              <a:rPr dirty="0" sz="1050" spc="-28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them.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 MT"/>
              <a:cs typeface="Arial MT"/>
            </a:endParaRPr>
          </a:p>
          <a:p>
            <a:pPr marL="12700" marR="104775">
              <a:lnSpc>
                <a:spcPct val="119000"/>
              </a:lnSpc>
              <a:spcBef>
                <a:spcPts val="5"/>
              </a:spcBef>
            </a:pPr>
            <a:r>
              <a:rPr dirty="0" sz="1050">
                <a:latin typeface="Arial MT"/>
                <a:cs typeface="Arial MT"/>
              </a:rPr>
              <a:t>**</a:t>
            </a:r>
            <a:r>
              <a:rPr dirty="0" sz="1050" spc="-7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Accuracy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**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measures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how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often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classifier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makes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correct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prediction.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 spc="-5">
                <a:latin typeface="Arial MT"/>
                <a:cs typeface="Arial MT"/>
              </a:rPr>
              <a:t>It’s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ratio </a:t>
            </a:r>
            <a:r>
              <a:rPr dirty="0" sz="1050" spc="-28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 the number of correct predictions to the total number of predictions (the number of test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data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points).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 MT"/>
              <a:cs typeface="Arial MT"/>
            </a:endParaRPr>
          </a:p>
          <a:p>
            <a:pPr marL="12700" marR="102235">
              <a:lnSpc>
                <a:spcPct val="119000"/>
              </a:lnSpc>
            </a:pPr>
            <a:r>
              <a:rPr dirty="0" sz="1050">
                <a:latin typeface="Arial MT"/>
                <a:cs typeface="Arial MT"/>
              </a:rPr>
              <a:t>** Precision ** tells us what proportion of messages we classified as spam, actually were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spam.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ratio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true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positives(words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classified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as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spam,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and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which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are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actually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spam) </a:t>
            </a:r>
            <a:r>
              <a:rPr dirty="0" sz="1050" spc="-28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to all positives(all words classified as spam, irrespective of whether that was the correct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classification),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in other words it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is the ratio of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 MT"/>
              <a:cs typeface="Arial MT"/>
            </a:endParaRPr>
          </a:p>
          <a:p>
            <a:pPr marL="59690">
              <a:lnSpc>
                <a:spcPct val="100000"/>
              </a:lnSpc>
            </a:pPr>
            <a:r>
              <a:rPr dirty="0" sz="1050">
                <a:latin typeface="Consolas"/>
                <a:cs typeface="Consolas"/>
              </a:rPr>
              <a:t>[True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Positives/(True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Positives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+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False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Positives)]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7067" y="3663950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D84215"/>
                </a:solidFill>
                <a:latin typeface="Consolas"/>
                <a:cs typeface="Consolas"/>
              </a:rPr>
              <a:t>Out[33]: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40160" y="3673475"/>
            <a:ext cx="427799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Consolas"/>
                <a:cs typeface="Consolas"/>
              </a:rPr>
              <a:t>MultinomialNB(alpha=1.0,</a:t>
            </a:r>
            <a:r>
              <a:rPr dirty="0" sz="1050" spc="-5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class_prior=None,</a:t>
            </a:r>
            <a:r>
              <a:rPr dirty="0" sz="1050" spc="-4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fit_prior=True)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34504" y="844550"/>
            <a:ext cx="978535" cy="347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'''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Instructions: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34504" y="1330325"/>
            <a:ext cx="5524500" cy="995044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78105">
              <a:lnSpc>
                <a:spcPct val="101200"/>
              </a:lnSpc>
              <a:spcBef>
                <a:spcPts val="85"/>
              </a:spcBef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We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have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loaded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the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training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data</a:t>
            </a:r>
            <a:r>
              <a:rPr dirty="0" sz="1050" spc="-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into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the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variable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'training_data'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and</a:t>
            </a:r>
            <a:r>
              <a:rPr dirty="0" sz="1050" spc="-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the </a:t>
            </a:r>
            <a:r>
              <a:rPr dirty="0" sz="1050" spc="-57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variable</a:t>
            </a:r>
            <a:r>
              <a:rPr dirty="0" sz="1050" spc="-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'testing_data'.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Consolas"/>
              <a:cs typeface="Consolas"/>
            </a:endParaRPr>
          </a:p>
          <a:p>
            <a:pPr algn="just" marL="12700" marR="5080">
              <a:lnSpc>
                <a:spcPct val="101200"/>
              </a:lnSpc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Import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the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MultinomialNB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classifier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and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fit</a:t>
            </a:r>
            <a:r>
              <a:rPr dirty="0" sz="1050" spc="-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the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training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data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into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the</a:t>
            </a:r>
            <a:r>
              <a:rPr dirty="0" sz="1050" spc="-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clas </a:t>
            </a:r>
            <a:r>
              <a:rPr dirty="0" sz="1050" spc="-57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'naive_bayes'.</a:t>
            </a:r>
            <a:r>
              <a:rPr dirty="0" sz="1050" spc="-1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You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will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be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training</a:t>
            </a:r>
            <a:r>
              <a:rPr dirty="0" sz="1050" spc="-1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the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classifier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using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'training_data'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an </a:t>
            </a:r>
            <a:r>
              <a:rPr dirty="0" sz="1050" spc="-56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'''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34504" y="2559050"/>
            <a:ext cx="3325495" cy="9950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'''</a:t>
            </a:r>
            <a:endParaRPr sz="1050">
              <a:latin typeface="Consolas"/>
              <a:cs typeface="Consolas"/>
            </a:endParaRPr>
          </a:p>
          <a:p>
            <a:pPr marL="12700" marR="2717800">
              <a:lnSpc>
                <a:spcPct val="101200"/>
              </a:lnSpc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Solution 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'''</a:t>
            </a:r>
            <a:endParaRPr sz="1050">
              <a:latin typeface="Consolas"/>
              <a:cs typeface="Consolas"/>
            </a:endParaRPr>
          </a:p>
          <a:p>
            <a:pPr marL="12700" marR="5080">
              <a:lnSpc>
                <a:spcPct val="101200"/>
              </a:lnSpc>
            </a:pP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from</a:t>
            </a:r>
            <a:r>
              <a:rPr dirty="0" sz="1050" spc="-3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sklearn.naive_bayes</a:t>
            </a:r>
            <a:r>
              <a:rPr dirty="0" sz="1050" spc="-35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1050" spc="-3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MultinomialNB </a:t>
            </a:r>
            <a:r>
              <a:rPr dirty="0" sz="1050" spc="-56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naive_bayes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spc="-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MultinomialNB()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naive_bayes.fit(training_data,</a:t>
            </a:r>
            <a:r>
              <a:rPr dirty="0" sz="1050" spc="-6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y_train)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34504" y="4073525"/>
            <a:ext cx="978535" cy="347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'''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Instructions: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34504" y="4397375"/>
            <a:ext cx="5524500" cy="50927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Now that our algorithm has been trained using the training data set we can </a:t>
            </a:r>
            <a:r>
              <a:rPr dirty="0" sz="1050" spc="-56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stored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in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'testing_data'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using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predict().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Save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your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predictions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into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the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'p </a:t>
            </a:r>
            <a:r>
              <a:rPr dirty="0" sz="1050" spc="-57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'''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34504" y="5140325"/>
            <a:ext cx="3472179" cy="671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'''</a:t>
            </a:r>
            <a:endParaRPr sz="1050">
              <a:latin typeface="Consolas"/>
              <a:cs typeface="Consolas"/>
            </a:endParaRPr>
          </a:p>
          <a:p>
            <a:pPr marL="12700" marR="2864485">
              <a:lnSpc>
                <a:spcPct val="101200"/>
              </a:lnSpc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Solution 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'''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predictions</a:t>
            </a:r>
            <a:r>
              <a:rPr dirty="0" sz="1050" spc="-5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spc="-4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naive_bayes.predict(testing_data)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019800" y="361950"/>
            <a:ext cx="1181100" cy="9972675"/>
            <a:chOff x="6019800" y="361950"/>
            <a:chExt cx="1181100" cy="9972675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19800" y="9275064"/>
              <a:ext cx="944880" cy="94488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379451" y="361961"/>
              <a:ext cx="821690" cy="9972675"/>
            </a:xfrm>
            <a:custGeom>
              <a:avLst/>
              <a:gdLst/>
              <a:ahLst/>
              <a:cxnLst/>
              <a:rect l="l" t="t" r="r" b="b"/>
              <a:pathLst>
                <a:path w="821690" h="9972675">
                  <a:moveTo>
                    <a:pt x="821436" y="0"/>
                  </a:moveTo>
                  <a:lnTo>
                    <a:pt x="811911" y="0"/>
                  </a:lnTo>
                  <a:lnTo>
                    <a:pt x="0" y="0"/>
                  </a:lnTo>
                  <a:lnTo>
                    <a:pt x="0" y="811530"/>
                  </a:lnTo>
                  <a:lnTo>
                    <a:pt x="0" y="9163050"/>
                  </a:lnTo>
                  <a:lnTo>
                    <a:pt x="0" y="9972662"/>
                  </a:lnTo>
                  <a:lnTo>
                    <a:pt x="811911" y="9972662"/>
                  </a:lnTo>
                  <a:lnTo>
                    <a:pt x="821436" y="9972662"/>
                  </a:lnTo>
                  <a:lnTo>
                    <a:pt x="821436" y="9163050"/>
                  </a:lnTo>
                  <a:lnTo>
                    <a:pt x="811911" y="9163050"/>
                  </a:lnTo>
                  <a:lnTo>
                    <a:pt x="811911" y="811530"/>
                  </a:lnTo>
                  <a:lnTo>
                    <a:pt x="821436" y="811530"/>
                  </a:lnTo>
                  <a:lnTo>
                    <a:pt x="821436" y="0"/>
                  </a:lnTo>
                  <a:close/>
                </a:path>
              </a:pathLst>
            </a:custGeom>
            <a:solidFill>
              <a:srgbClr val="000000">
                <a:alpha val="1411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5"/>
              <a:t>localhost:8888/notebooks/Downloads/Bayesian_Inference.ipynb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5"/>
              <a:t>10</a:t>
            </a:fld>
            <a:r>
              <a:rPr dirty="0" spc="-5"/>
              <a:t>/23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1056" y="161857"/>
            <a:ext cx="85471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 MT"/>
                <a:cs typeface="Arial MT"/>
              </a:rPr>
              <a:t>10/16/23,</a:t>
            </a:r>
            <a:r>
              <a:rPr dirty="0" sz="800" spc="-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2:45</a:t>
            </a:r>
            <a:r>
              <a:rPr dirty="0" sz="800" spc="-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85118" y="161857"/>
            <a:ext cx="180784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 MT"/>
                <a:cs typeface="Arial MT"/>
              </a:rPr>
              <a:t>Bayesian_Inference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-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Jupyter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Notebook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0160" y="328295"/>
            <a:ext cx="5414645" cy="2854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86995">
              <a:lnSpc>
                <a:spcPct val="119000"/>
              </a:lnSpc>
              <a:spcBef>
                <a:spcPts val="100"/>
              </a:spcBef>
            </a:pPr>
            <a:r>
              <a:rPr dirty="0" sz="1050">
                <a:latin typeface="Arial MT"/>
                <a:cs typeface="Arial MT"/>
              </a:rPr>
              <a:t>** Recall(sensitivity)** tells us what proportion of messages that actually were spam were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classified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by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us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spam.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ratio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true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positives(words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classified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spam,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and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which </a:t>
            </a:r>
            <a:r>
              <a:rPr dirty="0" sz="1050" spc="-28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are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actually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spam)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to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all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words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that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were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actually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spam,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other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words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ratio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 MT"/>
              <a:cs typeface="Arial MT"/>
            </a:endParaRPr>
          </a:p>
          <a:p>
            <a:pPr marL="59690">
              <a:lnSpc>
                <a:spcPct val="100000"/>
              </a:lnSpc>
            </a:pPr>
            <a:r>
              <a:rPr dirty="0" sz="1050">
                <a:latin typeface="Consolas"/>
                <a:cs typeface="Consolas"/>
              </a:rPr>
              <a:t>[True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Positives/(True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Positives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+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False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Negatives)]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Consolas"/>
              <a:cs typeface="Consolas"/>
            </a:endParaRPr>
          </a:p>
          <a:p>
            <a:pPr marL="12700" marR="49530">
              <a:lnSpc>
                <a:spcPct val="119000"/>
              </a:lnSpc>
            </a:pPr>
            <a:r>
              <a:rPr dirty="0" sz="1050">
                <a:latin typeface="Arial MT"/>
                <a:cs typeface="Arial MT"/>
              </a:rPr>
              <a:t>For classification problems that are skewed in their classification distributions like in our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case, for example if we had a 100 text messages and only 2 were spam and the rest 98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weren't,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accuracy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by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itself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is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not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very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good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metric.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We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could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classify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90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messages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not </a:t>
            </a:r>
            <a:r>
              <a:rPr dirty="0" sz="1050" spc="-28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spam(including the 2 that were spam but we classify them as not spam, hence they would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false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negatives)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and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10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spam(all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10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false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positives)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and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still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get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reasonably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good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 marL="12700" marR="5080">
              <a:lnSpc>
                <a:spcPct val="119000"/>
              </a:lnSpc>
              <a:spcBef>
                <a:spcPts val="840"/>
              </a:spcBef>
            </a:pPr>
            <a:r>
              <a:rPr dirty="0" sz="1050" spc="-10">
                <a:latin typeface="Arial MT"/>
                <a:cs typeface="Arial MT"/>
              </a:rPr>
              <a:t>We </a:t>
            </a:r>
            <a:r>
              <a:rPr dirty="0" sz="1050">
                <a:latin typeface="Arial MT"/>
                <a:cs typeface="Arial MT"/>
              </a:rPr>
              <a:t>will be using all 4 metrics to make sure our model does well. For all 4 metrics whose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values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can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range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from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0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to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1,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having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score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close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to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1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possible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good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indicator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 </a:t>
            </a:r>
            <a:r>
              <a:rPr dirty="0" sz="1050" spc="-28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how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well our model is doing.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0142" y="3406775"/>
            <a:ext cx="53911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dirty="0" sz="1050" spc="-5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[</a:t>
            </a:r>
            <a:r>
              <a:rPr dirty="0" sz="1050" spc="-45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04937" y="3376604"/>
            <a:ext cx="5534025" cy="942975"/>
          </a:xfrm>
          <a:custGeom>
            <a:avLst/>
            <a:gdLst/>
            <a:ahLst/>
            <a:cxnLst/>
            <a:rect l="l" t="t" r="r" b="b"/>
            <a:pathLst>
              <a:path w="5534025" h="942975">
                <a:moveTo>
                  <a:pt x="0" y="928687"/>
                </a:moveTo>
                <a:lnTo>
                  <a:pt x="0" y="14287"/>
                </a:lnTo>
                <a:lnTo>
                  <a:pt x="0" y="12372"/>
                </a:lnTo>
                <a:lnTo>
                  <a:pt x="362" y="10544"/>
                </a:lnTo>
                <a:lnTo>
                  <a:pt x="1087" y="8801"/>
                </a:lnTo>
                <a:lnTo>
                  <a:pt x="1812" y="7048"/>
                </a:lnTo>
                <a:lnTo>
                  <a:pt x="2844" y="5505"/>
                </a:lnTo>
                <a:lnTo>
                  <a:pt x="4184" y="4181"/>
                </a:lnTo>
                <a:lnTo>
                  <a:pt x="5524" y="2828"/>
                </a:lnTo>
                <a:lnTo>
                  <a:pt x="7069" y="1800"/>
                </a:lnTo>
                <a:lnTo>
                  <a:pt x="8819" y="1076"/>
                </a:lnTo>
                <a:lnTo>
                  <a:pt x="10570" y="352"/>
                </a:lnTo>
                <a:lnTo>
                  <a:pt x="12392" y="0"/>
                </a:lnTo>
                <a:lnTo>
                  <a:pt x="14287" y="0"/>
                </a:lnTo>
                <a:lnTo>
                  <a:pt x="5519737" y="0"/>
                </a:lnTo>
                <a:lnTo>
                  <a:pt x="5521631" y="0"/>
                </a:lnTo>
                <a:lnTo>
                  <a:pt x="5523453" y="352"/>
                </a:lnTo>
                <a:lnTo>
                  <a:pt x="5525204" y="1076"/>
                </a:lnTo>
                <a:lnTo>
                  <a:pt x="5526954" y="1800"/>
                </a:lnTo>
                <a:lnTo>
                  <a:pt x="5528499" y="2828"/>
                </a:lnTo>
                <a:lnTo>
                  <a:pt x="5529839" y="4181"/>
                </a:lnTo>
                <a:lnTo>
                  <a:pt x="5531178" y="5505"/>
                </a:lnTo>
                <a:lnTo>
                  <a:pt x="5532211" y="7048"/>
                </a:lnTo>
                <a:lnTo>
                  <a:pt x="5532936" y="8801"/>
                </a:lnTo>
                <a:lnTo>
                  <a:pt x="5533661" y="10544"/>
                </a:lnTo>
                <a:lnTo>
                  <a:pt x="5534024" y="12372"/>
                </a:lnTo>
                <a:lnTo>
                  <a:pt x="5534024" y="14287"/>
                </a:lnTo>
                <a:lnTo>
                  <a:pt x="5534024" y="928687"/>
                </a:lnTo>
                <a:lnTo>
                  <a:pt x="5534024" y="930563"/>
                </a:lnTo>
                <a:lnTo>
                  <a:pt x="5533661" y="932392"/>
                </a:lnTo>
                <a:lnTo>
                  <a:pt x="5532936" y="934135"/>
                </a:lnTo>
                <a:lnTo>
                  <a:pt x="5532211" y="935888"/>
                </a:lnTo>
                <a:lnTo>
                  <a:pt x="5525204" y="941879"/>
                </a:lnTo>
                <a:lnTo>
                  <a:pt x="5523453" y="942603"/>
                </a:lnTo>
                <a:lnTo>
                  <a:pt x="5521631" y="942955"/>
                </a:lnTo>
                <a:lnTo>
                  <a:pt x="5519737" y="942974"/>
                </a:lnTo>
                <a:lnTo>
                  <a:pt x="14287" y="942974"/>
                </a:lnTo>
                <a:lnTo>
                  <a:pt x="12392" y="942955"/>
                </a:lnTo>
                <a:lnTo>
                  <a:pt x="10570" y="942603"/>
                </a:lnTo>
                <a:lnTo>
                  <a:pt x="8819" y="941879"/>
                </a:lnTo>
                <a:lnTo>
                  <a:pt x="7069" y="941155"/>
                </a:lnTo>
                <a:lnTo>
                  <a:pt x="1087" y="934135"/>
                </a:lnTo>
                <a:lnTo>
                  <a:pt x="362" y="932392"/>
                </a:lnTo>
                <a:lnTo>
                  <a:pt x="0" y="930563"/>
                </a:lnTo>
                <a:lnTo>
                  <a:pt x="0" y="928687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46918" y="4483100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dirty="0" sz="1050" spc="-85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[35]: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04937" y="4443404"/>
            <a:ext cx="5534025" cy="1428750"/>
          </a:xfrm>
          <a:custGeom>
            <a:avLst/>
            <a:gdLst/>
            <a:ahLst/>
            <a:cxnLst/>
            <a:rect l="l" t="t" r="r" b="b"/>
            <a:pathLst>
              <a:path w="5534025" h="1428750">
                <a:moveTo>
                  <a:pt x="0" y="1414462"/>
                </a:moveTo>
                <a:lnTo>
                  <a:pt x="0" y="14287"/>
                </a:lnTo>
                <a:lnTo>
                  <a:pt x="0" y="12372"/>
                </a:lnTo>
                <a:lnTo>
                  <a:pt x="362" y="10544"/>
                </a:lnTo>
                <a:lnTo>
                  <a:pt x="1087" y="8782"/>
                </a:lnTo>
                <a:lnTo>
                  <a:pt x="1812" y="7029"/>
                </a:lnTo>
                <a:lnTo>
                  <a:pt x="2844" y="5486"/>
                </a:lnTo>
                <a:lnTo>
                  <a:pt x="4184" y="4171"/>
                </a:lnTo>
                <a:lnTo>
                  <a:pt x="5524" y="2828"/>
                </a:lnTo>
                <a:lnTo>
                  <a:pt x="7069" y="1790"/>
                </a:lnTo>
                <a:lnTo>
                  <a:pt x="8819" y="1057"/>
                </a:lnTo>
                <a:lnTo>
                  <a:pt x="10570" y="352"/>
                </a:lnTo>
                <a:lnTo>
                  <a:pt x="12392" y="0"/>
                </a:lnTo>
                <a:lnTo>
                  <a:pt x="14287" y="0"/>
                </a:lnTo>
                <a:lnTo>
                  <a:pt x="5519737" y="0"/>
                </a:lnTo>
                <a:lnTo>
                  <a:pt x="5521631" y="0"/>
                </a:lnTo>
                <a:lnTo>
                  <a:pt x="5523453" y="352"/>
                </a:lnTo>
                <a:lnTo>
                  <a:pt x="5525204" y="1057"/>
                </a:lnTo>
                <a:lnTo>
                  <a:pt x="5526954" y="1790"/>
                </a:lnTo>
                <a:lnTo>
                  <a:pt x="5528499" y="2828"/>
                </a:lnTo>
                <a:lnTo>
                  <a:pt x="5529839" y="4171"/>
                </a:lnTo>
                <a:lnTo>
                  <a:pt x="5531178" y="5486"/>
                </a:lnTo>
                <a:lnTo>
                  <a:pt x="5534024" y="14287"/>
                </a:lnTo>
                <a:lnTo>
                  <a:pt x="5534024" y="1414462"/>
                </a:lnTo>
                <a:lnTo>
                  <a:pt x="5534024" y="1416338"/>
                </a:lnTo>
                <a:lnTo>
                  <a:pt x="5533661" y="1418167"/>
                </a:lnTo>
                <a:lnTo>
                  <a:pt x="5532936" y="1419910"/>
                </a:lnTo>
                <a:lnTo>
                  <a:pt x="5532211" y="1421682"/>
                </a:lnTo>
                <a:lnTo>
                  <a:pt x="5525204" y="1427654"/>
                </a:lnTo>
                <a:lnTo>
                  <a:pt x="5523453" y="1428378"/>
                </a:lnTo>
                <a:lnTo>
                  <a:pt x="5521631" y="1428730"/>
                </a:lnTo>
                <a:lnTo>
                  <a:pt x="5519737" y="1428749"/>
                </a:lnTo>
                <a:lnTo>
                  <a:pt x="14287" y="1428749"/>
                </a:lnTo>
                <a:lnTo>
                  <a:pt x="12392" y="1428730"/>
                </a:lnTo>
                <a:lnTo>
                  <a:pt x="10570" y="1428378"/>
                </a:lnTo>
                <a:lnTo>
                  <a:pt x="8819" y="1427654"/>
                </a:lnTo>
                <a:lnTo>
                  <a:pt x="7069" y="1426930"/>
                </a:lnTo>
                <a:lnTo>
                  <a:pt x="1087" y="1419910"/>
                </a:lnTo>
                <a:lnTo>
                  <a:pt x="362" y="1418167"/>
                </a:lnTo>
                <a:lnTo>
                  <a:pt x="0" y="1416338"/>
                </a:lnTo>
                <a:lnTo>
                  <a:pt x="0" y="1414462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434504" y="3406775"/>
            <a:ext cx="978535" cy="347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'''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Instructions: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4504" y="3730625"/>
            <a:ext cx="5524500" cy="50927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Compute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the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accuracy,</a:t>
            </a:r>
            <a:r>
              <a:rPr dirty="0" sz="1050" spc="-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precision,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recall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and</a:t>
            </a:r>
            <a:r>
              <a:rPr dirty="0" sz="1050" spc="-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F1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scores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of</a:t>
            </a:r>
            <a:r>
              <a:rPr dirty="0" sz="1050" spc="-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your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model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using</a:t>
            </a:r>
            <a:r>
              <a:rPr dirty="0" sz="1050" spc="-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y </a:t>
            </a:r>
            <a:r>
              <a:rPr dirty="0" sz="1050" spc="-57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you</a:t>
            </a:r>
            <a:r>
              <a:rPr dirty="0" sz="1050" spc="-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made</a:t>
            </a:r>
            <a:r>
              <a:rPr dirty="0" sz="1050" spc="-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earlier</a:t>
            </a:r>
            <a:r>
              <a:rPr dirty="0" sz="1050" spc="-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stored in</a:t>
            </a:r>
            <a:r>
              <a:rPr dirty="0" sz="1050" spc="-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the</a:t>
            </a:r>
            <a:r>
              <a:rPr dirty="0" sz="1050" spc="-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'predictions' variable.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'''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34504" y="4483100"/>
            <a:ext cx="612140" cy="509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'''</a:t>
            </a:r>
            <a:endParaRPr sz="1050">
              <a:latin typeface="Consolas"/>
              <a:cs typeface="Consolas"/>
            </a:endParaRPr>
          </a:p>
          <a:p>
            <a:pPr marL="12700" marR="5080">
              <a:lnSpc>
                <a:spcPct val="101200"/>
              </a:lnSpc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Solution 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'''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34504" y="4968875"/>
            <a:ext cx="5452110" cy="48431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from</a:t>
            </a:r>
            <a:r>
              <a:rPr dirty="0" sz="1050" spc="-2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sklearn.metrics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1050" spc="-2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accuracy_score,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precision_score,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recall_score, </a:t>
            </a:r>
            <a:r>
              <a:rPr dirty="0" sz="1050" spc="-565"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008000"/>
                </a:solidFill>
                <a:latin typeface="Consolas"/>
                <a:cs typeface="Consolas"/>
              </a:rPr>
              <a:t>print</a:t>
            </a:r>
            <a:r>
              <a:rPr dirty="0" sz="1050">
                <a:latin typeface="Consolas"/>
                <a:cs typeface="Consolas"/>
              </a:rPr>
              <a:t>(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'Accuracy</a:t>
            </a:r>
            <a:r>
              <a:rPr dirty="0" sz="1050" spc="-1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score: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</a:t>
            </a:r>
            <a:r>
              <a:rPr dirty="0" sz="1050">
                <a:latin typeface="Consolas"/>
                <a:cs typeface="Consolas"/>
              </a:rPr>
              <a:t>,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008000"/>
                </a:solidFill>
                <a:latin typeface="Consolas"/>
                <a:cs typeface="Consolas"/>
              </a:rPr>
              <a:t>format</a:t>
            </a:r>
            <a:r>
              <a:rPr dirty="0" sz="1050">
                <a:latin typeface="Consolas"/>
                <a:cs typeface="Consolas"/>
              </a:rPr>
              <a:t>(accuracy_score(y_test,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predictions)))</a:t>
            </a:r>
            <a:endParaRPr sz="1050">
              <a:latin typeface="Consolas"/>
              <a:cs typeface="Consolas"/>
            </a:endParaRPr>
          </a:p>
          <a:p>
            <a:pPr marL="12700" marR="151765">
              <a:lnSpc>
                <a:spcPct val="101200"/>
              </a:lnSpc>
            </a:pPr>
            <a:r>
              <a:rPr dirty="0" sz="1050">
                <a:solidFill>
                  <a:srgbClr val="008000"/>
                </a:solidFill>
                <a:latin typeface="Consolas"/>
                <a:cs typeface="Consolas"/>
              </a:rPr>
              <a:t>print</a:t>
            </a:r>
            <a:r>
              <a:rPr dirty="0" sz="1050">
                <a:latin typeface="Consolas"/>
                <a:cs typeface="Consolas"/>
              </a:rPr>
              <a:t>(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'Precision</a:t>
            </a:r>
            <a:r>
              <a:rPr dirty="0" sz="1050" spc="-2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score:</a:t>
            </a:r>
            <a:r>
              <a:rPr dirty="0" sz="1050" spc="-2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</a:t>
            </a:r>
            <a:r>
              <a:rPr dirty="0" sz="1050">
                <a:latin typeface="Consolas"/>
                <a:cs typeface="Consolas"/>
              </a:rPr>
              <a:t>,</a:t>
            </a:r>
            <a:r>
              <a:rPr dirty="0" sz="1050" spc="-25"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008000"/>
                </a:solidFill>
                <a:latin typeface="Consolas"/>
                <a:cs typeface="Consolas"/>
              </a:rPr>
              <a:t>format</a:t>
            </a:r>
            <a:r>
              <a:rPr dirty="0" sz="1050">
                <a:latin typeface="Consolas"/>
                <a:cs typeface="Consolas"/>
              </a:rPr>
              <a:t>(precision_score(y_test,</a:t>
            </a:r>
            <a:r>
              <a:rPr dirty="0" sz="1050" spc="-2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predictions))) </a:t>
            </a:r>
            <a:r>
              <a:rPr dirty="0" sz="1050" spc="-565"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008000"/>
                </a:solidFill>
                <a:latin typeface="Consolas"/>
                <a:cs typeface="Consolas"/>
              </a:rPr>
              <a:t>print</a:t>
            </a:r>
            <a:r>
              <a:rPr dirty="0" sz="1050">
                <a:latin typeface="Consolas"/>
                <a:cs typeface="Consolas"/>
              </a:rPr>
              <a:t>(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'Recall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score: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</a:t>
            </a:r>
            <a:r>
              <a:rPr dirty="0" sz="1050">
                <a:latin typeface="Consolas"/>
                <a:cs typeface="Consolas"/>
              </a:rPr>
              <a:t>,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008000"/>
                </a:solidFill>
                <a:latin typeface="Consolas"/>
                <a:cs typeface="Consolas"/>
              </a:rPr>
              <a:t>format</a:t>
            </a:r>
            <a:r>
              <a:rPr dirty="0" sz="1050">
                <a:latin typeface="Consolas"/>
                <a:cs typeface="Consolas"/>
              </a:rPr>
              <a:t>(recall_score(y_test,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predictions)))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008000"/>
                </a:solidFill>
                <a:latin typeface="Consolas"/>
                <a:cs typeface="Consolas"/>
              </a:rPr>
              <a:t>print</a:t>
            </a:r>
            <a:r>
              <a:rPr dirty="0" sz="1050">
                <a:latin typeface="Consolas"/>
                <a:cs typeface="Consolas"/>
              </a:rPr>
              <a:t>(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'F1</a:t>
            </a:r>
            <a:r>
              <a:rPr dirty="0" sz="1050" spc="-2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score:</a:t>
            </a:r>
            <a:r>
              <a:rPr dirty="0" sz="1050" spc="-2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</a:t>
            </a:r>
            <a:r>
              <a:rPr dirty="0" sz="1050">
                <a:latin typeface="Consolas"/>
                <a:cs typeface="Consolas"/>
              </a:rPr>
              <a:t>,</a:t>
            </a:r>
            <a:r>
              <a:rPr dirty="0" sz="1050" spc="-25"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008000"/>
                </a:solidFill>
                <a:latin typeface="Consolas"/>
                <a:cs typeface="Consolas"/>
              </a:rPr>
              <a:t>format</a:t>
            </a:r>
            <a:r>
              <a:rPr dirty="0" sz="1050">
                <a:latin typeface="Consolas"/>
                <a:cs typeface="Consolas"/>
              </a:rPr>
              <a:t>(f1_score(y_test,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predictions)))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tabLst>
                <a:tab pos="1264285" algn="l"/>
              </a:tabLst>
            </a:pPr>
            <a:r>
              <a:rPr dirty="0" sz="1050">
                <a:latin typeface="Consolas"/>
                <a:cs typeface="Consolas"/>
              </a:rPr>
              <a:t>Accuracy score:	0.9885139985642498</a:t>
            </a:r>
            <a:endParaRPr sz="105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15"/>
              </a:spcBef>
              <a:tabLst>
                <a:tab pos="1337945" algn="l"/>
              </a:tabLst>
            </a:pPr>
            <a:r>
              <a:rPr dirty="0" sz="1050">
                <a:latin typeface="Consolas"/>
                <a:cs typeface="Consolas"/>
              </a:rPr>
              <a:t>Precision score:	0.9720670391061452</a:t>
            </a:r>
            <a:endParaRPr sz="105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15"/>
              </a:spcBef>
              <a:tabLst>
                <a:tab pos="1117600" algn="l"/>
              </a:tabLst>
            </a:pPr>
            <a:r>
              <a:rPr dirty="0" sz="1050">
                <a:latin typeface="Consolas"/>
                <a:cs typeface="Consolas"/>
              </a:rPr>
              <a:t>Recall score:	0.9405405405405406</a:t>
            </a:r>
            <a:endParaRPr sz="105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15"/>
              </a:spcBef>
              <a:tabLst>
                <a:tab pos="824230" algn="l"/>
              </a:tabLst>
            </a:pPr>
            <a:r>
              <a:rPr dirty="0" sz="1050">
                <a:latin typeface="Consolas"/>
                <a:cs typeface="Consolas"/>
              </a:rPr>
              <a:t>F1 score:	0.9560439560439562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</a:pPr>
            <a:r>
              <a:rPr dirty="0" sz="1350" b="1">
                <a:latin typeface="Arial"/>
                <a:cs typeface="Arial"/>
              </a:rPr>
              <a:t>Step</a:t>
            </a:r>
            <a:r>
              <a:rPr dirty="0" sz="1350" spc="-35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7:</a:t>
            </a:r>
            <a:r>
              <a:rPr dirty="0" sz="1350" spc="-30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Conclusion</a:t>
            </a:r>
            <a:endParaRPr sz="1350">
              <a:latin typeface="Arial"/>
              <a:cs typeface="Arial"/>
            </a:endParaRPr>
          </a:p>
          <a:p>
            <a:pPr marL="17780" marR="21590">
              <a:lnSpc>
                <a:spcPct val="119000"/>
              </a:lnSpc>
              <a:spcBef>
                <a:spcPts val="840"/>
              </a:spcBef>
            </a:pPr>
            <a:r>
              <a:rPr dirty="0" sz="1050">
                <a:latin typeface="Arial MT"/>
                <a:cs typeface="Arial MT"/>
              </a:rPr>
              <a:t>One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major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advantages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that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Naive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Bayes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has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over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other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classification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algorithms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its </a:t>
            </a:r>
            <a:r>
              <a:rPr dirty="0" sz="1050" spc="-28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ability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to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handle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extremely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large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number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features.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our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case,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each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word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treated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as </a:t>
            </a:r>
            <a:r>
              <a:rPr dirty="0" sz="1050" spc="-28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 feature and there are thousands of </a:t>
            </a:r>
            <a:r>
              <a:rPr dirty="0" sz="1050" spc="-5">
                <a:latin typeface="Arial MT"/>
                <a:cs typeface="Arial MT"/>
              </a:rPr>
              <a:t>different </a:t>
            </a:r>
            <a:r>
              <a:rPr dirty="0" sz="1050">
                <a:latin typeface="Arial MT"/>
                <a:cs typeface="Arial MT"/>
              </a:rPr>
              <a:t>words. Also, it performs well even with the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presence of irrelevant features and is relatively </a:t>
            </a:r>
            <a:r>
              <a:rPr dirty="0" sz="1050" spc="-5">
                <a:latin typeface="Arial MT"/>
                <a:cs typeface="Arial MT"/>
              </a:rPr>
              <a:t>unaffected </a:t>
            </a:r>
            <a:r>
              <a:rPr dirty="0" sz="1050">
                <a:latin typeface="Arial MT"/>
                <a:cs typeface="Arial MT"/>
              </a:rPr>
              <a:t>by them. The other major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advantage it has is its relative </a:t>
            </a:r>
            <a:r>
              <a:rPr dirty="0" sz="1050" spc="-10">
                <a:latin typeface="Arial MT"/>
                <a:cs typeface="Arial MT"/>
              </a:rPr>
              <a:t>simplicity. </a:t>
            </a:r>
            <a:r>
              <a:rPr dirty="0" sz="1050">
                <a:latin typeface="Arial MT"/>
                <a:cs typeface="Arial MT"/>
              </a:rPr>
              <a:t>Naive Bayes' works well right out of the box and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tuning it's parameters is rarely ever </a:t>
            </a:r>
            <a:r>
              <a:rPr dirty="0" sz="1050" spc="-10">
                <a:latin typeface="Arial MT"/>
                <a:cs typeface="Arial MT"/>
              </a:rPr>
              <a:t>necessary, </a:t>
            </a:r>
            <a:r>
              <a:rPr dirty="0" sz="1050">
                <a:latin typeface="Arial MT"/>
                <a:cs typeface="Arial MT"/>
              </a:rPr>
              <a:t>except usually in cases where the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distribution of the data is known. It rarely ever overfits the data. Another important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advantage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that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its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model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training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and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prediction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times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are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very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fast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for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amount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data </a:t>
            </a:r>
            <a:r>
              <a:rPr dirty="0" sz="1050" spc="-28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can handle.</a:t>
            </a:r>
            <a:r>
              <a:rPr dirty="0" sz="1050" spc="-6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All in all,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Naive Bayes' really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is a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gem of an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algorithm!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 MT"/>
              <a:cs typeface="Arial MT"/>
            </a:endParaRPr>
          </a:p>
          <a:p>
            <a:pPr marL="17780" marR="194310">
              <a:lnSpc>
                <a:spcPct val="119000"/>
              </a:lnSpc>
            </a:pPr>
            <a:r>
              <a:rPr dirty="0" sz="1050">
                <a:latin typeface="Arial MT"/>
                <a:cs typeface="Arial MT"/>
              </a:rPr>
              <a:t>Congratulations!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 spc="-35">
                <a:latin typeface="Arial MT"/>
                <a:cs typeface="Arial MT"/>
              </a:rPr>
              <a:t>You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have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successfully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designed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model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that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can</a:t>
            </a:r>
            <a:r>
              <a:rPr dirty="0" sz="1050" spc="-5">
                <a:latin typeface="Arial MT"/>
                <a:cs typeface="Arial MT"/>
              </a:rPr>
              <a:t> efficiently </a:t>
            </a:r>
            <a:r>
              <a:rPr dirty="0" sz="1050">
                <a:latin typeface="Arial MT"/>
                <a:cs typeface="Arial MT"/>
              </a:rPr>
              <a:t>predict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if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an </a:t>
            </a:r>
            <a:r>
              <a:rPr dirty="0" sz="1050" spc="-28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SMS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message is spam or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not!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 MT"/>
              <a:cs typeface="Arial MT"/>
            </a:endParaRPr>
          </a:p>
          <a:p>
            <a:pPr marL="17780">
              <a:lnSpc>
                <a:spcPct val="100000"/>
              </a:lnSpc>
            </a:pPr>
            <a:r>
              <a:rPr dirty="0" sz="1050">
                <a:latin typeface="Arial MT"/>
                <a:cs typeface="Arial MT"/>
              </a:rPr>
              <a:t>Thank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you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for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learning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with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us!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019800" y="361950"/>
            <a:ext cx="1181100" cy="9972675"/>
            <a:chOff x="6019800" y="361950"/>
            <a:chExt cx="1181100" cy="9972675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19800" y="9275064"/>
              <a:ext cx="944880" cy="94488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379451" y="361961"/>
              <a:ext cx="821690" cy="9972675"/>
            </a:xfrm>
            <a:custGeom>
              <a:avLst/>
              <a:gdLst/>
              <a:ahLst/>
              <a:cxnLst/>
              <a:rect l="l" t="t" r="r" b="b"/>
              <a:pathLst>
                <a:path w="821690" h="9972675">
                  <a:moveTo>
                    <a:pt x="821436" y="0"/>
                  </a:moveTo>
                  <a:lnTo>
                    <a:pt x="811911" y="0"/>
                  </a:lnTo>
                  <a:lnTo>
                    <a:pt x="0" y="0"/>
                  </a:lnTo>
                  <a:lnTo>
                    <a:pt x="0" y="811530"/>
                  </a:lnTo>
                  <a:lnTo>
                    <a:pt x="0" y="9163050"/>
                  </a:lnTo>
                  <a:lnTo>
                    <a:pt x="0" y="9972662"/>
                  </a:lnTo>
                  <a:lnTo>
                    <a:pt x="811911" y="9972662"/>
                  </a:lnTo>
                  <a:lnTo>
                    <a:pt x="821436" y="9972662"/>
                  </a:lnTo>
                  <a:lnTo>
                    <a:pt x="821436" y="9163050"/>
                  </a:lnTo>
                  <a:lnTo>
                    <a:pt x="811911" y="9163050"/>
                  </a:lnTo>
                  <a:lnTo>
                    <a:pt x="811911" y="811530"/>
                  </a:lnTo>
                  <a:lnTo>
                    <a:pt x="821436" y="811530"/>
                  </a:lnTo>
                  <a:lnTo>
                    <a:pt x="821436" y="0"/>
                  </a:lnTo>
                  <a:close/>
                </a:path>
              </a:pathLst>
            </a:custGeom>
            <a:solidFill>
              <a:srgbClr val="000000">
                <a:alpha val="1411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5"/>
              <a:t>localhost:8888/notebooks/Downloads/Bayesian_Inference.ipynb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5"/>
              <a:t>10</a:t>
            </a:fld>
            <a:r>
              <a:rPr dirty="0" spc="-5"/>
              <a:t>/23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1056" y="161857"/>
            <a:ext cx="85471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 MT"/>
                <a:cs typeface="Arial MT"/>
              </a:rPr>
              <a:t>10/16/23,</a:t>
            </a:r>
            <a:r>
              <a:rPr dirty="0" sz="800" spc="-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2:45</a:t>
            </a:r>
            <a:r>
              <a:rPr dirty="0" sz="800" spc="-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85118" y="161857"/>
            <a:ext cx="180784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 MT"/>
                <a:cs typeface="Arial MT"/>
              </a:rPr>
              <a:t>Bayesian_Inference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-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Jupyter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Notebook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19800" y="361950"/>
            <a:ext cx="1181100" cy="9972675"/>
            <a:chOff x="6019800" y="361950"/>
            <a:chExt cx="1181100" cy="99726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19800" y="9275064"/>
              <a:ext cx="944880" cy="94488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379451" y="361961"/>
              <a:ext cx="821690" cy="9972675"/>
            </a:xfrm>
            <a:custGeom>
              <a:avLst/>
              <a:gdLst/>
              <a:ahLst/>
              <a:cxnLst/>
              <a:rect l="l" t="t" r="r" b="b"/>
              <a:pathLst>
                <a:path w="821690" h="9972675">
                  <a:moveTo>
                    <a:pt x="821436" y="0"/>
                  </a:moveTo>
                  <a:lnTo>
                    <a:pt x="811911" y="0"/>
                  </a:lnTo>
                  <a:lnTo>
                    <a:pt x="0" y="0"/>
                  </a:lnTo>
                  <a:lnTo>
                    <a:pt x="0" y="811530"/>
                  </a:lnTo>
                  <a:lnTo>
                    <a:pt x="0" y="9972662"/>
                  </a:lnTo>
                  <a:lnTo>
                    <a:pt x="811911" y="9972662"/>
                  </a:lnTo>
                  <a:lnTo>
                    <a:pt x="811911" y="811530"/>
                  </a:lnTo>
                  <a:lnTo>
                    <a:pt x="821436" y="811530"/>
                  </a:lnTo>
                  <a:lnTo>
                    <a:pt x="821436" y="0"/>
                  </a:lnTo>
                  <a:close/>
                </a:path>
              </a:pathLst>
            </a:custGeom>
            <a:solidFill>
              <a:srgbClr val="000000">
                <a:alpha val="1411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5"/>
              <a:t>localhost:8888/notebooks/Downloads/Bayesian_Inference.ipynb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5"/>
              <a:t>10</a:t>
            </a:fld>
            <a:r>
              <a:rPr dirty="0" spc="-5"/>
              <a:t>/23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1056" y="161857"/>
            <a:ext cx="85471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 MT"/>
                <a:cs typeface="Arial MT"/>
              </a:rPr>
              <a:t>10/16/23,</a:t>
            </a:r>
            <a:r>
              <a:rPr dirty="0" sz="800" spc="-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2:45</a:t>
            </a:r>
            <a:r>
              <a:rPr dirty="0" sz="800" spc="-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85118" y="161857"/>
            <a:ext cx="180784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 MT"/>
                <a:cs typeface="Arial MT"/>
              </a:rPr>
              <a:t>Bayesian_Inference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-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Jupyter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Notebook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57324" y="361949"/>
            <a:ext cx="5424805" cy="190500"/>
            <a:chOff x="1457324" y="361949"/>
            <a:chExt cx="5424805" cy="190500"/>
          </a:xfrm>
        </p:grpSpPr>
        <p:sp>
          <p:nvSpPr>
            <p:cNvPr id="5" name="object 5"/>
            <p:cNvSpPr/>
            <p:nvPr/>
          </p:nvSpPr>
          <p:spPr>
            <a:xfrm>
              <a:off x="1462087" y="366711"/>
              <a:ext cx="5415280" cy="180975"/>
            </a:xfrm>
            <a:custGeom>
              <a:avLst/>
              <a:gdLst/>
              <a:ahLst/>
              <a:cxnLst/>
              <a:rect l="l" t="t" r="r" b="b"/>
              <a:pathLst>
                <a:path w="5415280" h="180975">
                  <a:moveTo>
                    <a:pt x="0" y="0"/>
                  </a:moveTo>
                  <a:lnTo>
                    <a:pt x="5414962" y="0"/>
                  </a:lnTo>
                </a:path>
                <a:path w="5415280" h="180975">
                  <a:moveTo>
                    <a:pt x="5414962" y="180974"/>
                  </a:moveTo>
                  <a:lnTo>
                    <a:pt x="0" y="180974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6374" y="381000"/>
              <a:ext cx="152400" cy="152399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724024" y="4371973"/>
            <a:ext cx="4886325" cy="381000"/>
            <a:chOff x="1724024" y="4371973"/>
            <a:chExt cx="4886325" cy="381000"/>
          </a:xfrm>
        </p:grpSpPr>
        <p:sp>
          <p:nvSpPr>
            <p:cNvPr id="8" name="object 8"/>
            <p:cNvSpPr/>
            <p:nvPr/>
          </p:nvSpPr>
          <p:spPr>
            <a:xfrm>
              <a:off x="1724012" y="4371974"/>
              <a:ext cx="4886325" cy="381000"/>
            </a:xfrm>
            <a:custGeom>
              <a:avLst/>
              <a:gdLst/>
              <a:ahLst/>
              <a:cxnLst/>
              <a:rect l="l" t="t" r="r" b="b"/>
              <a:pathLst>
                <a:path w="4886325" h="381000">
                  <a:moveTo>
                    <a:pt x="4886325" y="0"/>
                  </a:moveTo>
                  <a:lnTo>
                    <a:pt x="4876800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4876800" y="9525"/>
                  </a:lnTo>
                  <a:lnTo>
                    <a:pt x="4876800" y="371475"/>
                  </a:lnTo>
                  <a:lnTo>
                    <a:pt x="0" y="371475"/>
                  </a:lnTo>
                  <a:lnTo>
                    <a:pt x="0" y="381000"/>
                  </a:lnTo>
                  <a:lnTo>
                    <a:pt x="4876800" y="381000"/>
                  </a:lnTo>
                  <a:lnTo>
                    <a:pt x="4886325" y="381000"/>
                  </a:lnTo>
                  <a:lnTo>
                    <a:pt x="4886325" y="371475"/>
                  </a:lnTo>
                  <a:lnTo>
                    <a:pt x="4886325" y="9525"/>
                  </a:lnTo>
                  <a:lnTo>
                    <a:pt x="4886325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724024" y="4371973"/>
              <a:ext cx="47625" cy="381000"/>
            </a:xfrm>
            <a:custGeom>
              <a:avLst/>
              <a:gdLst/>
              <a:ahLst/>
              <a:cxnLst/>
              <a:rect l="l" t="t" r="r" b="b"/>
              <a:pathLst>
                <a:path w="47625" h="381000">
                  <a:moveTo>
                    <a:pt x="0" y="380999"/>
                  </a:moveTo>
                  <a:lnTo>
                    <a:pt x="0" y="0"/>
                  </a:lnTo>
                  <a:lnTo>
                    <a:pt x="47624" y="9524"/>
                  </a:lnTo>
                  <a:lnTo>
                    <a:pt x="47624" y="371474"/>
                  </a:lnTo>
                  <a:lnTo>
                    <a:pt x="0" y="380999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706860" y="4464050"/>
            <a:ext cx="5146040" cy="1557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114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Arial MT"/>
                <a:cs typeface="Arial MT"/>
              </a:rPr>
              <a:t>**</a:t>
            </a:r>
            <a:r>
              <a:rPr dirty="0" sz="1050" spc="-5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Instructions:</a:t>
            </a:r>
            <a:r>
              <a:rPr dirty="0" sz="1050" spc="-5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**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Arial MT"/>
              <a:cs typeface="Arial MT"/>
            </a:endParaRPr>
          </a:p>
          <a:p>
            <a:pPr algn="just" marL="12700" marR="5080">
              <a:lnSpc>
                <a:spcPct val="119000"/>
              </a:lnSpc>
            </a:pPr>
            <a:r>
              <a:rPr dirty="0" sz="1050">
                <a:latin typeface="Arial MT"/>
                <a:cs typeface="Arial MT"/>
              </a:rPr>
              <a:t>Import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dataset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into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pandas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dataframe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using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read_table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method.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Because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this </a:t>
            </a:r>
            <a:r>
              <a:rPr dirty="0" sz="1050" spc="-28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is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tab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separated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dataset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will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using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'\t'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value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for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'sep'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argument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which </a:t>
            </a:r>
            <a:r>
              <a:rPr dirty="0" sz="1050" spc="-28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specifies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this format.</a:t>
            </a:r>
            <a:endParaRPr sz="1050">
              <a:latin typeface="Arial MT"/>
              <a:cs typeface="Arial MT"/>
            </a:endParaRPr>
          </a:p>
          <a:p>
            <a:pPr algn="just" marL="12700" marR="320040">
              <a:lnSpc>
                <a:spcPct val="119000"/>
              </a:lnSpc>
            </a:pPr>
            <a:r>
              <a:rPr dirty="0" sz="1050">
                <a:latin typeface="Arial MT"/>
                <a:cs typeface="Arial MT"/>
              </a:rPr>
              <a:t>Also,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rename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column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names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by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specifying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list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['label,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'sms_message']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to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 </a:t>
            </a:r>
            <a:r>
              <a:rPr dirty="0" sz="1050" spc="-28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'names'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argument of read_table().</a:t>
            </a:r>
            <a:endParaRPr sz="1050">
              <a:latin typeface="Arial MT"/>
              <a:cs typeface="Arial MT"/>
            </a:endParaRPr>
          </a:p>
          <a:p>
            <a:pPr algn="just" marL="12700">
              <a:lnSpc>
                <a:spcPct val="100000"/>
              </a:lnSpc>
              <a:spcBef>
                <a:spcPts val="240"/>
              </a:spcBef>
            </a:pPr>
            <a:r>
              <a:rPr dirty="0" sz="1050">
                <a:latin typeface="Arial MT"/>
                <a:cs typeface="Arial MT"/>
              </a:rPr>
              <a:t>Print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first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five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values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dataframe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with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new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column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names.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81149" y="4972048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8"/>
                </a:moveTo>
                <a:lnTo>
                  <a:pt x="16523" y="38098"/>
                </a:lnTo>
                <a:lnTo>
                  <a:pt x="14093" y="37614"/>
                </a:lnTo>
                <a:lnTo>
                  <a:pt x="0" y="21573"/>
                </a:lnTo>
                <a:lnTo>
                  <a:pt x="0" y="16522"/>
                </a:lnTo>
                <a:lnTo>
                  <a:pt x="16523" y="0"/>
                </a:lnTo>
                <a:lnTo>
                  <a:pt x="21576" y="0"/>
                </a:lnTo>
                <a:lnTo>
                  <a:pt x="38100" y="19049"/>
                </a:lnTo>
                <a:lnTo>
                  <a:pt x="38099" y="21573"/>
                </a:lnTo>
                <a:lnTo>
                  <a:pt x="21576" y="38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581149" y="5543548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8"/>
                </a:moveTo>
                <a:lnTo>
                  <a:pt x="16523" y="38098"/>
                </a:lnTo>
                <a:lnTo>
                  <a:pt x="14093" y="37614"/>
                </a:lnTo>
                <a:lnTo>
                  <a:pt x="0" y="21573"/>
                </a:lnTo>
                <a:lnTo>
                  <a:pt x="0" y="16522"/>
                </a:lnTo>
                <a:lnTo>
                  <a:pt x="16523" y="0"/>
                </a:lnTo>
                <a:lnTo>
                  <a:pt x="21576" y="0"/>
                </a:lnTo>
                <a:lnTo>
                  <a:pt x="38100" y="19049"/>
                </a:lnTo>
                <a:lnTo>
                  <a:pt x="38099" y="21573"/>
                </a:lnTo>
                <a:lnTo>
                  <a:pt x="21576" y="38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581149" y="5924548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8"/>
                </a:moveTo>
                <a:lnTo>
                  <a:pt x="16523" y="38098"/>
                </a:lnTo>
                <a:lnTo>
                  <a:pt x="14093" y="37614"/>
                </a:lnTo>
                <a:lnTo>
                  <a:pt x="0" y="21575"/>
                </a:lnTo>
                <a:lnTo>
                  <a:pt x="0" y="16522"/>
                </a:lnTo>
                <a:lnTo>
                  <a:pt x="16523" y="0"/>
                </a:lnTo>
                <a:lnTo>
                  <a:pt x="21576" y="0"/>
                </a:lnTo>
                <a:lnTo>
                  <a:pt x="38100" y="19049"/>
                </a:lnTo>
                <a:lnTo>
                  <a:pt x="38099" y="21575"/>
                </a:lnTo>
                <a:lnTo>
                  <a:pt x="21576" y="38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20142" y="6340474"/>
            <a:ext cx="53911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dirty="0" sz="1050" spc="-85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[2]: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404937" y="6300786"/>
            <a:ext cx="5534025" cy="2085975"/>
          </a:xfrm>
          <a:custGeom>
            <a:avLst/>
            <a:gdLst/>
            <a:ahLst/>
            <a:cxnLst/>
            <a:rect l="l" t="t" r="r" b="b"/>
            <a:pathLst>
              <a:path w="5534025" h="2085975">
                <a:moveTo>
                  <a:pt x="0" y="2071687"/>
                </a:moveTo>
                <a:lnTo>
                  <a:pt x="0" y="14287"/>
                </a:lnTo>
                <a:lnTo>
                  <a:pt x="0" y="12390"/>
                </a:lnTo>
                <a:lnTo>
                  <a:pt x="362" y="10567"/>
                </a:lnTo>
                <a:lnTo>
                  <a:pt x="12392" y="0"/>
                </a:lnTo>
                <a:lnTo>
                  <a:pt x="14287" y="0"/>
                </a:lnTo>
                <a:lnTo>
                  <a:pt x="5519737" y="0"/>
                </a:lnTo>
                <a:lnTo>
                  <a:pt x="5521631" y="0"/>
                </a:lnTo>
                <a:lnTo>
                  <a:pt x="5523453" y="362"/>
                </a:lnTo>
                <a:lnTo>
                  <a:pt x="5534024" y="14287"/>
                </a:lnTo>
                <a:lnTo>
                  <a:pt x="5534024" y="2071687"/>
                </a:lnTo>
                <a:lnTo>
                  <a:pt x="5519737" y="2085974"/>
                </a:lnTo>
                <a:lnTo>
                  <a:pt x="14287" y="2085974"/>
                </a:lnTo>
                <a:lnTo>
                  <a:pt x="0" y="2073578"/>
                </a:lnTo>
                <a:lnTo>
                  <a:pt x="0" y="2071687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820291" y="8416925"/>
            <a:ext cx="53911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D84215"/>
                </a:solidFill>
                <a:latin typeface="Consolas"/>
                <a:cs typeface="Consolas"/>
              </a:rPr>
              <a:t>Out[2]: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457312" y="8686800"/>
            <a:ext cx="3124200" cy="9525"/>
          </a:xfrm>
          <a:custGeom>
            <a:avLst/>
            <a:gdLst/>
            <a:ahLst/>
            <a:cxnLst/>
            <a:rect l="l" t="t" r="r" b="b"/>
            <a:pathLst>
              <a:path w="3124200" h="9525">
                <a:moveTo>
                  <a:pt x="3124200" y="0"/>
                </a:moveTo>
                <a:lnTo>
                  <a:pt x="571500" y="0"/>
                </a:lnTo>
                <a:lnTo>
                  <a:pt x="171450" y="0"/>
                </a:lnTo>
                <a:lnTo>
                  <a:pt x="0" y="0"/>
                </a:lnTo>
                <a:lnTo>
                  <a:pt x="0" y="9525"/>
                </a:lnTo>
                <a:lnTo>
                  <a:pt x="171450" y="9525"/>
                </a:lnTo>
                <a:lnTo>
                  <a:pt x="571500" y="9525"/>
                </a:lnTo>
                <a:lnTo>
                  <a:pt x="3124200" y="9525"/>
                </a:lnTo>
                <a:lnTo>
                  <a:pt x="3124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434504" y="6340474"/>
            <a:ext cx="1419225" cy="671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'''</a:t>
            </a:r>
            <a:endParaRPr sz="1050">
              <a:latin typeface="Consolas"/>
              <a:cs typeface="Consolas"/>
            </a:endParaRPr>
          </a:p>
          <a:p>
            <a:pPr marL="12700" marR="811530">
              <a:lnSpc>
                <a:spcPct val="101200"/>
              </a:lnSpc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Solution 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'''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1050" spc="-3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pandas</a:t>
            </a:r>
            <a:r>
              <a:rPr dirty="0" sz="1050" spc="-3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as</a:t>
            </a:r>
            <a:r>
              <a:rPr dirty="0" sz="1050" spc="-3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pd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34504" y="6988175"/>
            <a:ext cx="5524500" cy="8331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dirty="0" sz="1050" spc="-25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Dataset</a:t>
            </a:r>
            <a:r>
              <a:rPr dirty="0" sz="1050" spc="-25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from</a:t>
            </a:r>
            <a:r>
              <a:rPr dirty="0" sz="1050" spc="-25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-</a:t>
            </a:r>
            <a:r>
              <a:rPr dirty="0" sz="1050" spc="-25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https://archive.ics.uci.edu/ml/datasets/SMS+Spam+Collectio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df</a:t>
            </a:r>
            <a:r>
              <a:rPr dirty="0" sz="1050" spc="-4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spc="-4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pd.read_table(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'smsspamcollection/SMSSpamCollection'</a:t>
            </a:r>
            <a:r>
              <a:rPr dirty="0" sz="1050">
                <a:latin typeface="Consolas"/>
                <a:cs typeface="Consolas"/>
              </a:rPr>
              <a:t>,</a:t>
            </a:r>
            <a:endParaRPr sz="1050">
              <a:latin typeface="Consolas"/>
              <a:cs typeface="Consolas"/>
            </a:endParaRPr>
          </a:p>
          <a:p>
            <a:pPr marL="1405255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sep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'\t'</a:t>
            </a:r>
            <a:r>
              <a:rPr dirty="0" sz="1050">
                <a:latin typeface="Consolas"/>
                <a:cs typeface="Consolas"/>
              </a:rPr>
              <a:t>,</a:t>
            </a:r>
            <a:endParaRPr sz="1050">
              <a:latin typeface="Consolas"/>
              <a:cs typeface="Consolas"/>
            </a:endParaRPr>
          </a:p>
          <a:p>
            <a:pPr marL="1405255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header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None</a:t>
            </a:r>
            <a:r>
              <a:rPr dirty="0" sz="1050">
                <a:latin typeface="Consolas"/>
                <a:cs typeface="Consolas"/>
              </a:rPr>
              <a:t>,</a:t>
            </a:r>
            <a:endParaRPr sz="1050">
              <a:latin typeface="Consolas"/>
              <a:cs typeface="Consolas"/>
            </a:endParaRPr>
          </a:p>
          <a:p>
            <a:pPr marL="1405255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names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>
                <a:latin typeface="Consolas"/>
                <a:cs typeface="Consolas"/>
              </a:rPr>
              <a:t>[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'label'</a:t>
            </a:r>
            <a:r>
              <a:rPr dirty="0" sz="1050">
                <a:latin typeface="Consolas"/>
                <a:cs typeface="Consolas"/>
              </a:rPr>
              <a:t>,</a:t>
            </a:r>
            <a:r>
              <a:rPr dirty="0" sz="1050" spc="-65"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'sms_message'</a:t>
            </a:r>
            <a:r>
              <a:rPr dirty="0" sz="1050">
                <a:latin typeface="Consolas"/>
                <a:cs typeface="Consolas"/>
              </a:rPr>
              <a:t>])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34504" y="7959725"/>
            <a:ext cx="3106420" cy="19246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dirty="0" sz="1050" spc="-20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Output</a:t>
            </a:r>
            <a:r>
              <a:rPr dirty="0" sz="1050" spc="-15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printing</a:t>
            </a:r>
            <a:r>
              <a:rPr dirty="0" sz="1050" spc="-15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out</a:t>
            </a:r>
            <a:r>
              <a:rPr dirty="0" sz="1050" spc="-15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first</a:t>
            </a:r>
            <a:r>
              <a:rPr dirty="0" sz="1050" spc="-15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5</a:t>
            </a:r>
            <a:r>
              <a:rPr dirty="0" sz="1050" spc="-15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rows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df.head()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Consolas"/>
              <a:cs typeface="Consolas"/>
            </a:endParaRPr>
          </a:p>
          <a:p>
            <a:pPr marL="271780">
              <a:lnSpc>
                <a:spcPct val="100000"/>
              </a:lnSpc>
              <a:tabLst>
                <a:tab pos="2311400" algn="l"/>
              </a:tabLst>
            </a:pPr>
            <a:r>
              <a:rPr dirty="0" sz="900" b="1">
                <a:latin typeface="Arial"/>
                <a:cs typeface="Arial"/>
              </a:rPr>
              <a:t>label	sms_message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>
              <a:latin typeface="Arial"/>
              <a:cs typeface="Arial"/>
            </a:endParaRPr>
          </a:p>
          <a:p>
            <a:pPr marL="310515" indent="-236220">
              <a:lnSpc>
                <a:spcPct val="100000"/>
              </a:lnSpc>
              <a:buFont typeface="Arial"/>
              <a:buAutoNum type="arabicPlain"/>
              <a:tabLst>
                <a:tab pos="310515" algn="l"/>
                <a:tab pos="311150" algn="l"/>
                <a:tab pos="822325" algn="l"/>
              </a:tabLst>
            </a:pPr>
            <a:r>
              <a:rPr dirty="0" sz="900">
                <a:latin typeface="Arial MT"/>
                <a:cs typeface="Arial MT"/>
              </a:rPr>
              <a:t>ham	Go until jurong point, craz</a:t>
            </a:r>
            <a:r>
              <a:rPr dirty="0" sz="900" spc="-70">
                <a:latin typeface="Arial MT"/>
                <a:cs typeface="Arial MT"/>
              </a:rPr>
              <a:t>y</a:t>
            </a:r>
            <a:r>
              <a:rPr dirty="0" sz="900">
                <a:latin typeface="Arial MT"/>
                <a:cs typeface="Arial MT"/>
              </a:rPr>
              <a:t>..</a:t>
            </a:r>
            <a:r>
              <a:rPr dirty="0" sz="900" spc="-50">
                <a:latin typeface="Arial MT"/>
                <a:cs typeface="Arial MT"/>
              </a:rPr>
              <a:t> </a:t>
            </a:r>
            <a:r>
              <a:rPr dirty="0" sz="900" spc="-20">
                <a:latin typeface="Arial MT"/>
                <a:cs typeface="Arial MT"/>
              </a:rPr>
              <a:t>A</a:t>
            </a:r>
            <a:r>
              <a:rPr dirty="0" sz="900">
                <a:latin typeface="Arial MT"/>
                <a:cs typeface="Arial MT"/>
              </a:rPr>
              <a:t>vailable only ...</a:t>
            </a:r>
            <a:endParaRPr sz="900">
              <a:latin typeface="Arial MT"/>
              <a:cs typeface="Arial MT"/>
            </a:endParaRPr>
          </a:p>
          <a:p>
            <a:pPr marL="310515" indent="-236220">
              <a:lnSpc>
                <a:spcPct val="100000"/>
              </a:lnSpc>
              <a:spcBef>
                <a:spcPts val="869"/>
              </a:spcBef>
              <a:buFont typeface="Arial"/>
              <a:buAutoNum type="arabicPlain"/>
              <a:tabLst>
                <a:tab pos="310515" algn="l"/>
                <a:tab pos="311150" algn="l"/>
                <a:tab pos="1790064" algn="l"/>
              </a:tabLst>
            </a:pPr>
            <a:r>
              <a:rPr dirty="0" sz="900">
                <a:latin typeface="Arial MT"/>
                <a:cs typeface="Arial MT"/>
              </a:rPr>
              <a:t>ham	Ok</a:t>
            </a:r>
            <a:r>
              <a:rPr dirty="0" sz="900" spc="-2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lar...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Joking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wif</a:t>
            </a:r>
            <a:r>
              <a:rPr dirty="0" sz="900" spc="-2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u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oni...</a:t>
            </a:r>
            <a:endParaRPr sz="900">
              <a:latin typeface="Arial MT"/>
              <a:cs typeface="Arial MT"/>
            </a:endParaRPr>
          </a:p>
          <a:p>
            <a:pPr marL="253365" indent="-179070">
              <a:lnSpc>
                <a:spcPct val="100000"/>
              </a:lnSpc>
              <a:spcBef>
                <a:spcPts val="869"/>
              </a:spcBef>
              <a:buFont typeface="Arial"/>
              <a:buAutoNum type="arabicPlain"/>
              <a:tabLst>
                <a:tab pos="254000" algn="l"/>
              </a:tabLst>
            </a:pPr>
            <a:r>
              <a:rPr dirty="0" sz="900">
                <a:latin typeface="Arial MT"/>
                <a:cs typeface="Arial MT"/>
              </a:rPr>
              <a:t>spam   </a:t>
            </a:r>
            <a:r>
              <a:rPr dirty="0" sz="900" spc="-10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Free entry in 2 a wkly comp to win </a:t>
            </a:r>
            <a:r>
              <a:rPr dirty="0" sz="900" spc="-50">
                <a:latin typeface="Arial MT"/>
                <a:cs typeface="Arial MT"/>
              </a:rPr>
              <a:t>F</a:t>
            </a:r>
            <a:r>
              <a:rPr dirty="0" sz="900">
                <a:latin typeface="Arial MT"/>
                <a:cs typeface="Arial MT"/>
              </a:rPr>
              <a:t>A</a:t>
            </a:r>
            <a:r>
              <a:rPr dirty="0" sz="900" spc="-5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Cup fina...</a:t>
            </a:r>
            <a:endParaRPr sz="900">
              <a:latin typeface="Arial MT"/>
              <a:cs typeface="Arial MT"/>
            </a:endParaRPr>
          </a:p>
          <a:p>
            <a:pPr marL="310515" indent="-236220">
              <a:lnSpc>
                <a:spcPct val="100000"/>
              </a:lnSpc>
              <a:spcBef>
                <a:spcPts val="869"/>
              </a:spcBef>
              <a:buFont typeface="Arial"/>
              <a:buAutoNum type="arabicPlain"/>
              <a:tabLst>
                <a:tab pos="310515" algn="l"/>
                <a:tab pos="311150" algn="l"/>
                <a:tab pos="699770" algn="l"/>
              </a:tabLst>
            </a:pPr>
            <a:r>
              <a:rPr dirty="0" sz="900">
                <a:latin typeface="Arial MT"/>
                <a:cs typeface="Arial MT"/>
              </a:rPr>
              <a:t>ham	U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dun</a:t>
            </a:r>
            <a:r>
              <a:rPr dirty="0" sz="900" spc="-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say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so</a:t>
            </a:r>
            <a:r>
              <a:rPr dirty="0" sz="900" spc="-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early</a:t>
            </a:r>
            <a:r>
              <a:rPr dirty="0" sz="900" spc="-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hor... </a:t>
            </a:r>
            <a:r>
              <a:rPr dirty="0" sz="900">
                <a:latin typeface="Arial MT"/>
                <a:cs typeface="Arial MT"/>
              </a:rPr>
              <a:t>U</a:t>
            </a:r>
            <a:r>
              <a:rPr dirty="0" sz="900" spc="-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c</a:t>
            </a:r>
            <a:r>
              <a:rPr dirty="0" sz="900" spc="-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already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then</a:t>
            </a:r>
            <a:r>
              <a:rPr dirty="0" sz="900" spc="-5">
                <a:latin typeface="Arial MT"/>
                <a:cs typeface="Arial MT"/>
              </a:rPr>
              <a:t> </a:t>
            </a:r>
            <a:r>
              <a:rPr dirty="0" sz="900" spc="-15">
                <a:latin typeface="Arial MT"/>
                <a:cs typeface="Arial MT"/>
              </a:rPr>
              <a:t>say...</a:t>
            </a:r>
            <a:endParaRPr sz="900">
              <a:latin typeface="Arial MT"/>
              <a:cs typeface="Arial MT"/>
            </a:endParaRPr>
          </a:p>
          <a:p>
            <a:pPr marL="310515" indent="-236220">
              <a:lnSpc>
                <a:spcPct val="100000"/>
              </a:lnSpc>
              <a:spcBef>
                <a:spcPts val="869"/>
              </a:spcBef>
              <a:buFont typeface="Arial"/>
              <a:buAutoNum type="arabicPlain"/>
              <a:tabLst>
                <a:tab pos="310515" algn="l"/>
                <a:tab pos="311150" algn="l"/>
                <a:tab pos="777240" algn="l"/>
              </a:tabLst>
            </a:pPr>
            <a:r>
              <a:rPr dirty="0" sz="900">
                <a:latin typeface="Arial MT"/>
                <a:cs typeface="Arial MT"/>
              </a:rPr>
              <a:t>ham	Nah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I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don't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think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he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goes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to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usf,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he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lives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aro...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019800" y="361950"/>
            <a:ext cx="1181100" cy="9972675"/>
            <a:chOff x="6019800" y="361950"/>
            <a:chExt cx="1181100" cy="9972675"/>
          </a:xfrm>
        </p:grpSpPr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19800" y="9275064"/>
              <a:ext cx="944880" cy="94488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379451" y="361961"/>
              <a:ext cx="821690" cy="9972675"/>
            </a:xfrm>
            <a:custGeom>
              <a:avLst/>
              <a:gdLst/>
              <a:ahLst/>
              <a:cxnLst/>
              <a:rect l="l" t="t" r="r" b="b"/>
              <a:pathLst>
                <a:path w="821690" h="9972675">
                  <a:moveTo>
                    <a:pt x="821436" y="0"/>
                  </a:moveTo>
                  <a:lnTo>
                    <a:pt x="811911" y="0"/>
                  </a:lnTo>
                  <a:lnTo>
                    <a:pt x="0" y="0"/>
                  </a:lnTo>
                  <a:lnTo>
                    <a:pt x="0" y="811530"/>
                  </a:lnTo>
                  <a:lnTo>
                    <a:pt x="0" y="9163050"/>
                  </a:lnTo>
                  <a:lnTo>
                    <a:pt x="0" y="9972662"/>
                  </a:lnTo>
                  <a:lnTo>
                    <a:pt x="811911" y="9972662"/>
                  </a:lnTo>
                  <a:lnTo>
                    <a:pt x="821436" y="9972662"/>
                  </a:lnTo>
                  <a:lnTo>
                    <a:pt x="821436" y="9163050"/>
                  </a:lnTo>
                  <a:lnTo>
                    <a:pt x="811911" y="9163050"/>
                  </a:lnTo>
                  <a:lnTo>
                    <a:pt x="811911" y="811530"/>
                  </a:lnTo>
                  <a:lnTo>
                    <a:pt x="821436" y="811530"/>
                  </a:lnTo>
                  <a:lnTo>
                    <a:pt x="821436" y="0"/>
                  </a:lnTo>
                  <a:close/>
                </a:path>
              </a:pathLst>
            </a:custGeom>
            <a:solidFill>
              <a:srgbClr val="000000">
                <a:alpha val="1411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5"/>
              <a:t>localhost:8888/notebooks/Downloads/Bayesian_Inference.ipynb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6993823" y="10384146"/>
            <a:ext cx="287020" cy="139065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z="800" spc="-5">
                <a:latin typeface="Arial MT"/>
                <a:cs typeface="Arial MT"/>
              </a:rPr>
              <a:t>1</a:t>
            </a:fld>
            <a:r>
              <a:rPr dirty="0" sz="800" spc="-5">
                <a:latin typeface="Arial MT"/>
                <a:cs typeface="Arial MT"/>
              </a:rPr>
              <a:t>/23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1056" y="161857"/>
            <a:ext cx="85471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 MT"/>
                <a:cs typeface="Arial MT"/>
              </a:rPr>
              <a:t>10/16/23,</a:t>
            </a:r>
            <a:r>
              <a:rPr dirty="0" sz="800" spc="-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2:45</a:t>
            </a:r>
            <a:r>
              <a:rPr dirty="0" sz="800" spc="-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85118" y="161857"/>
            <a:ext cx="180784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 MT"/>
                <a:cs typeface="Arial MT"/>
              </a:rPr>
              <a:t>Bayesian_Inference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-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Jupyter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Notebook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0160" y="577850"/>
            <a:ext cx="5346700" cy="2700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b="1">
                <a:latin typeface="Arial"/>
                <a:cs typeface="Arial"/>
              </a:rPr>
              <a:t>Step</a:t>
            </a:r>
            <a:r>
              <a:rPr dirty="0" sz="1350" spc="-25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1.2:</a:t>
            </a:r>
            <a:r>
              <a:rPr dirty="0" sz="1350" spc="-25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Data</a:t>
            </a:r>
            <a:r>
              <a:rPr dirty="0" sz="1350" spc="-25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Preprocessing</a:t>
            </a:r>
            <a:endParaRPr sz="1350">
              <a:latin typeface="Arial"/>
              <a:cs typeface="Arial"/>
            </a:endParaRPr>
          </a:p>
          <a:p>
            <a:pPr marL="12700" marR="35560">
              <a:lnSpc>
                <a:spcPct val="119000"/>
              </a:lnSpc>
              <a:spcBef>
                <a:spcPts val="840"/>
              </a:spcBef>
            </a:pPr>
            <a:r>
              <a:rPr dirty="0" sz="1050">
                <a:latin typeface="Arial MT"/>
                <a:cs typeface="Arial MT"/>
              </a:rPr>
              <a:t>Now that we have a basic understanding of what our dataset looks like, lets convert our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labels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to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binary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variables,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0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to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represent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'ham'(i.e.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not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spam)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and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1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to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represent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'spam'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for </a:t>
            </a:r>
            <a:r>
              <a:rPr dirty="0" sz="1050" spc="-28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ease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 computation.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 MT"/>
              <a:cs typeface="Arial MT"/>
            </a:endParaRPr>
          </a:p>
          <a:p>
            <a:pPr marL="12700" marR="137795">
              <a:lnSpc>
                <a:spcPct val="119000"/>
              </a:lnSpc>
            </a:pPr>
            <a:r>
              <a:rPr dirty="0" sz="1050" spc="-35">
                <a:latin typeface="Arial MT"/>
                <a:cs typeface="Arial MT"/>
              </a:rPr>
              <a:t>You </a:t>
            </a:r>
            <a:r>
              <a:rPr dirty="0" sz="1050">
                <a:latin typeface="Arial MT"/>
                <a:cs typeface="Arial MT"/>
              </a:rPr>
              <a:t>might be wondering why do we need to do this step? The answer to this lies in how </a:t>
            </a:r>
            <a:r>
              <a:rPr dirty="0" sz="1050" spc="-28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scikit-learn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handles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inputs.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Scikit-learn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only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deals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with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numerical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values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and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hence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if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we </a:t>
            </a:r>
            <a:r>
              <a:rPr dirty="0" sz="1050" spc="-28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were to leave our label values as strings, scikit-learn would do the conversion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internally(more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specifically,</a:t>
            </a:r>
            <a:r>
              <a:rPr dirty="0" sz="1050">
                <a:latin typeface="Arial MT"/>
                <a:cs typeface="Arial MT"/>
              </a:rPr>
              <a:t> the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string labels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will be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cast to unknown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float values).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 MT"/>
              <a:cs typeface="Arial MT"/>
            </a:endParaRPr>
          </a:p>
          <a:p>
            <a:pPr marL="12700" marR="5080">
              <a:lnSpc>
                <a:spcPct val="119000"/>
              </a:lnSpc>
            </a:pPr>
            <a:r>
              <a:rPr dirty="0" sz="1050">
                <a:latin typeface="Arial MT"/>
                <a:cs typeface="Arial MT"/>
              </a:rPr>
              <a:t>Our model would still be able to make predictions if we left our labels as strings but we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could have issues later when calculating performance metrics, for example when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calculating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our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precision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and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recall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scores.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Hence,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to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avoid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unexpected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'gotchas'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later, </a:t>
            </a:r>
            <a:r>
              <a:rPr dirty="0" sz="1050">
                <a:latin typeface="Arial MT"/>
                <a:cs typeface="Arial MT"/>
              </a:rPr>
              <a:t>it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is </a:t>
            </a:r>
            <a:r>
              <a:rPr dirty="0" sz="1050" spc="-28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good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practice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to have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our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categorical values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fed into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our model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integers.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724024" y="3667123"/>
            <a:ext cx="4886325" cy="381000"/>
            <a:chOff x="1724024" y="3667123"/>
            <a:chExt cx="4886325" cy="381000"/>
          </a:xfrm>
        </p:grpSpPr>
        <p:sp>
          <p:nvSpPr>
            <p:cNvPr id="6" name="object 6"/>
            <p:cNvSpPr/>
            <p:nvPr/>
          </p:nvSpPr>
          <p:spPr>
            <a:xfrm>
              <a:off x="1724012" y="3667124"/>
              <a:ext cx="4886325" cy="381000"/>
            </a:xfrm>
            <a:custGeom>
              <a:avLst/>
              <a:gdLst/>
              <a:ahLst/>
              <a:cxnLst/>
              <a:rect l="l" t="t" r="r" b="b"/>
              <a:pathLst>
                <a:path w="4886325" h="381000">
                  <a:moveTo>
                    <a:pt x="4886325" y="0"/>
                  </a:moveTo>
                  <a:lnTo>
                    <a:pt x="4876800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4876800" y="9525"/>
                  </a:lnTo>
                  <a:lnTo>
                    <a:pt x="4876800" y="371475"/>
                  </a:lnTo>
                  <a:lnTo>
                    <a:pt x="0" y="371475"/>
                  </a:lnTo>
                  <a:lnTo>
                    <a:pt x="0" y="381000"/>
                  </a:lnTo>
                  <a:lnTo>
                    <a:pt x="4876800" y="381000"/>
                  </a:lnTo>
                  <a:lnTo>
                    <a:pt x="4886325" y="381000"/>
                  </a:lnTo>
                  <a:lnTo>
                    <a:pt x="4886325" y="371475"/>
                  </a:lnTo>
                  <a:lnTo>
                    <a:pt x="4886325" y="9525"/>
                  </a:lnTo>
                  <a:lnTo>
                    <a:pt x="4886325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724024" y="3667123"/>
              <a:ext cx="47625" cy="381000"/>
            </a:xfrm>
            <a:custGeom>
              <a:avLst/>
              <a:gdLst/>
              <a:ahLst/>
              <a:cxnLst/>
              <a:rect l="l" t="t" r="r" b="b"/>
              <a:pathLst>
                <a:path w="47625" h="381000">
                  <a:moveTo>
                    <a:pt x="0" y="380999"/>
                  </a:moveTo>
                  <a:lnTo>
                    <a:pt x="0" y="0"/>
                  </a:lnTo>
                  <a:lnTo>
                    <a:pt x="47624" y="9524"/>
                  </a:lnTo>
                  <a:lnTo>
                    <a:pt x="47624" y="371474"/>
                  </a:lnTo>
                  <a:lnTo>
                    <a:pt x="0" y="380999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706860" y="3759200"/>
            <a:ext cx="5029200" cy="1176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114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Arial MT"/>
                <a:cs typeface="Arial MT"/>
              </a:rPr>
              <a:t>**Instructions:</a:t>
            </a:r>
            <a:r>
              <a:rPr dirty="0" sz="1050" spc="-5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**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Arial MT"/>
              <a:cs typeface="Arial MT"/>
            </a:endParaRPr>
          </a:p>
          <a:p>
            <a:pPr marL="12700" marR="5080">
              <a:lnSpc>
                <a:spcPct val="119000"/>
              </a:lnSpc>
            </a:pPr>
            <a:r>
              <a:rPr dirty="0" sz="1050">
                <a:latin typeface="Arial MT"/>
                <a:cs typeface="Arial MT"/>
              </a:rPr>
              <a:t>Convert the values in the 'label' column to numerical values using map method as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follows: {'ham':0, 'spam':1} This maps the 'ham' value to 0 and the 'spam' value to 1.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Also,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to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get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idea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size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dataset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are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dealing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with,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print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out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number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 </a:t>
            </a:r>
            <a:r>
              <a:rPr dirty="0" sz="1050" spc="-28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rows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and columns using 'shape'.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81149" y="4267198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8"/>
                </a:moveTo>
                <a:lnTo>
                  <a:pt x="16523" y="38098"/>
                </a:lnTo>
                <a:lnTo>
                  <a:pt x="14093" y="37611"/>
                </a:lnTo>
                <a:lnTo>
                  <a:pt x="0" y="21573"/>
                </a:lnTo>
                <a:lnTo>
                  <a:pt x="0" y="16522"/>
                </a:lnTo>
                <a:lnTo>
                  <a:pt x="16523" y="0"/>
                </a:lnTo>
                <a:lnTo>
                  <a:pt x="21576" y="0"/>
                </a:lnTo>
                <a:lnTo>
                  <a:pt x="38100" y="19049"/>
                </a:lnTo>
                <a:lnTo>
                  <a:pt x="38099" y="21573"/>
                </a:lnTo>
                <a:lnTo>
                  <a:pt x="21576" y="38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581149" y="4648198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8"/>
                </a:moveTo>
                <a:lnTo>
                  <a:pt x="16523" y="38098"/>
                </a:lnTo>
                <a:lnTo>
                  <a:pt x="14093" y="37611"/>
                </a:lnTo>
                <a:lnTo>
                  <a:pt x="0" y="21573"/>
                </a:lnTo>
                <a:lnTo>
                  <a:pt x="0" y="16520"/>
                </a:lnTo>
                <a:lnTo>
                  <a:pt x="16523" y="0"/>
                </a:lnTo>
                <a:lnTo>
                  <a:pt x="21576" y="0"/>
                </a:lnTo>
                <a:lnTo>
                  <a:pt x="38100" y="19049"/>
                </a:lnTo>
                <a:lnTo>
                  <a:pt x="38099" y="21573"/>
                </a:lnTo>
                <a:lnTo>
                  <a:pt x="21576" y="38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20142" y="5254625"/>
            <a:ext cx="53911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dirty="0" sz="1050" spc="-85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[3]: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04937" y="5214935"/>
            <a:ext cx="5534025" cy="1104900"/>
          </a:xfrm>
          <a:custGeom>
            <a:avLst/>
            <a:gdLst/>
            <a:ahLst/>
            <a:cxnLst/>
            <a:rect l="l" t="t" r="r" b="b"/>
            <a:pathLst>
              <a:path w="5534025" h="1104900">
                <a:moveTo>
                  <a:pt x="0" y="1090612"/>
                </a:moveTo>
                <a:lnTo>
                  <a:pt x="0" y="14287"/>
                </a:lnTo>
                <a:lnTo>
                  <a:pt x="0" y="12390"/>
                </a:lnTo>
                <a:lnTo>
                  <a:pt x="362" y="10567"/>
                </a:lnTo>
                <a:lnTo>
                  <a:pt x="1087" y="8815"/>
                </a:lnTo>
                <a:lnTo>
                  <a:pt x="1812" y="7064"/>
                </a:lnTo>
                <a:lnTo>
                  <a:pt x="2844" y="5517"/>
                </a:lnTo>
                <a:lnTo>
                  <a:pt x="4184" y="4181"/>
                </a:lnTo>
                <a:lnTo>
                  <a:pt x="5524" y="2841"/>
                </a:lnTo>
                <a:lnTo>
                  <a:pt x="7069" y="1808"/>
                </a:lnTo>
                <a:lnTo>
                  <a:pt x="8819" y="1083"/>
                </a:lnTo>
                <a:lnTo>
                  <a:pt x="10570" y="360"/>
                </a:lnTo>
                <a:lnTo>
                  <a:pt x="12392" y="0"/>
                </a:lnTo>
                <a:lnTo>
                  <a:pt x="14287" y="0"/>
                </a:lnTo>
                <a:lnTo>
                  <a:pt x="5519737" y="0"/>
                </a:lnTo>
                <a:lnTo>
                  <a:pt x="5521631" y="0"/>
                </a:lnTo>
                <a:lnTo>
                  <a:pt x="5523453" y="360"/>
                </a:lnTo>
                <a:lnTo>
                  <a:pt x="5525204" y="1083"/>
                </a:lnTo>
                <a:lnTo>
                  <a:pt x="5526954" y="1808"/>
                </a:lnTo>
                <a:lnTo>
                  <a:pt x="5528499" y="2841"/>
                </a:lnTo>
                <a:lnTo>
                  <a:pt x="5529839" y="4181"/>
                </a:lnTo>
                <a:lnTo>
                  <a:pt x="5531178" y="5517"/>
                </a:lnTo>
                <a:lnTo>
                  <a:pt x="5534024" y="14287"/>
                </a:lnTo>
                <a:lnTo>
                  <a:pt x="5534024" y="1090612"/>
                </a:lnTo>
                <a:lnTo>
                  <a:pt x="5519737" y="1104899"/>
                </a:lnTo>
                <a:lnTo>
                  <a:pt x="14287" y="1104899"/>
                </a:lnTo>
                <a:lnTo>
                  <a:pt x="1087" y="1096075"/>
                </a:lnTo>
                <a:lnTo>
                  <a:pt x="362" y="1094326"/>
                </a:lnTo>
                <a:lnTo>
                  <a:pt x="0" y="1092505"/>
                </a:lnTo>
                <a:lnTo>
                  <a:pt x="0" y="1090612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440160" y="8493125"/>
            <a:ext cx="5392420" cy="16141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b="1">
                <a:latin typeface="Arial"/>
                <a:cs typeface="Arial"/>
              </a:rPr>
              <a:t>Step</a:t>
            </a:r>
            <a:r>
              <a:rPr dirty="0" sz="1350" spc="-20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2.1:</a:t>
            </a:r>
            <a:r>
              <a:rPr dirty="0" sz="1350" spc="-20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Bag</a:t>
            </a:r>
            <a:r>
              <a:rPr dirty="0" sz="1350" spc="-20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of</a:t>
            </a:r>
            <a:r>
              <a:rPr dirty="0" sz="1350" spc="-20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words</a:t>
            </a:r>
            <a:endParaRPr sz="1350">
              <a:latin typeface="Arial"/>
              <a:cs typeface="Arial"/>
            </a:endParaRPr>
          </a:p>
          <a:p>
            <a:pPr marL="12700" marR="212725">
              <a:lnSpc>
                <a:spcPct val="119000"/>
              </a:lnSpc>
              <a:spcBef>
                <a:spcPts val="840"/>
              </a:spcBef>
            </a:pPr>
            <a:r>
              <a:rPr dirty="0" sz="1050">
                <a:latin typeface="Arial MT"/>
                <a:cs typeface="Arial MT"/>
              </a:rPr>
              <a:t>What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have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here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our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data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set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large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collection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text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data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(5,572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rows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data). </a:t>
            </a:r>
            <a:r>
              <a:rPr dirty="0" sz="1050" spc="-28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Most ML algorithms rely on numerical data to be fed into them as input, and email/sms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messages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are usually text </a:t>
            </a:r>
            <a:r>
              <a:rPr dirty="0" sz="1050" spc="-15">
                <a:latin typeface="Arial MT"/>
                <a:cs typeface="Arial MT"/>
              </a:rPr>
              <a:t>heavy.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 MT"/>
              <a:cs typeface="Arial MT"/>
            </a:endParaRPr>
          </a:p>
          <a:p>
            <a:pPr algn="just" marL="12700" marR="5080">
              <a:lnSpc>
                <a:spcPct val="119000"/>
              </a:lnSpc>
            </a:pPr>
            <a:r>
              <a:rPr dirty="0" sz="1050">
                <a:latin typeface="Arial MT"/>
                <a:cs typeface="Arial MT"/>
              </a:rPr>
              <a:t>Here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we'd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like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to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introduce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Bag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 </a:t>
            </a:r>
            <a:r>
              <a:rPr dirty="0" sz="1050" spc="-5">
                <a:latin typeface="Arial MT"/>
                <a:cs typeface="Arial MT"/>
              </a:rPr>
              <a:t>Words(BoW) </a:t>
            </a:r>
            <a:r>
              <a:rPr dirty="0" sz="1050">
                <a:latin typeface="Arial MT"/>
                <a:cs typeface="Arial MT"/>
              </a:rPr>
              <a:t>concept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which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term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used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to specify </a:t>
            </a:r>
            <a:r>
              <a:rPr dirty="0" sz="1050" spc="-28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 problems that have a 'bag of words' or a collection of text data that needs to be worked </a:t>
            </a:r>
            <a:r>
              <a:rPr dirty="0" sz="1050" spc="-28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with.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basic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idea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BoW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to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take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piece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text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and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count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frequency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words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40160" y="6369049"/>
            <a:ext cx="68580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Consolas"/>
                <a:cs typeface="Consolas"/>
              </a:rPr>
              <a:t>(5572,</a:t>
            </a:r>
            <a:r>
              <a:rPr dirty="0" sz="1050" spc="-8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2)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0291" y="6645275"/>
            <a:ext cx="53911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D84215"/>
                </a:solidFill>
                <a:latin typeface="Consolas"/>
                <a:cs typeface="Consolas"/>
              </a:rPr>
              <a:t>Out[3]: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57312" y="6915149"/>
            <a:ext cx="3105150" cy="9525"/>
          </a:xfrm>
          <a:custGeom>
            <a:avLst/>
            <a:gdLst/>
            <a:ahLst/>
            <a:cxnLst/>
            <a:rect l="l" t="t" r="r" b="b"/>
            <a:pathLst>
              <a:path w="3105150" h="9525">
                <a:moveTo>
                  <a:pt x="3105150" y="0"/>
                </a:moveTo>
                <a:lnTo>
                  <a:pt x="552450" y="0"/>
                </a:lnTo>
                <a:lnTo>
                  <a:pt x="171450" y="0"/>
                </a:lnTo>
                <a:lnTo>
                  <a:pt x="0" y="0"/>
                </a:lnTo>
                <a:lnTo>
                  <a:pt x="0" y="9525"/>
                </a:lnTo>
                <a:lnTo>
                  <a:pt x="171450" y="9525"/>
                </a:lnTo>
                <a:lnTo>
                  <a:pt x="552450" y="9525"/>
                </a:lnTo>
                <a:lnTo>
                  <a:pt x="3105150" y="9525"/>
                </a:lnTo>
                <a:lnTo>
                  <a:pt x="3105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675308" y="6702425"/>
            <a:ext cx="2863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label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14402" y="6702425"/>
            <a:ext cx="8070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sms_message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97310" y="6959600"/>
            <a:ext cx="89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72208" y="6959600"/>
            <a:ext cx="89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25675" y="6959600"/>
            <a:ext cx="22961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 MT"/>
                <a:cs typeface="Arial MT"/>
              </a:rPr>
              <a:t>Go until jurong point, craz</a:t>
            </a:r>
            <a:r>
              <a:rPr dirty="0" sz="900" spc="-70">
                <a:latin typeface="Arial MT"/>
                <a:cs typeface="Arial MT"/>
              </a:rPr>
              <a:t>y</a:t>
            </a:r>
            <a:r>
              <a:rPr dirty="0" sz="900">
                <a:latin typeface="Arial MT"/>
                <a:cs typeface="Arial MT"/>
              </a:rPr>
              <a:t>..</a:t>
            </a:r>
            <a:r>
              <a:rPr dirty="0" sz="900" spc="-50">
                <a:latin typeface="Arial MT"/>
                <a:cs typeface="Arial MT"/>
              </a:rPr>
              <a:t> </a:t>
            </a:r>
            <a:r>
              <a:rPr dirty="0" sz="900" spc="-20">
                <a:latin typeface="Arial MT"/>
                <a:cs typeface="Arial MT"/>
              </a:rPr>
              <a:t>A</a:t>
            </a:r>
            <a:r>
              <a:rPr dirty="0" sz="900">
                <a:latin typeface="Arial MT"/>
                <a:cs typeface="Arial MT"/>
              </a:rPr>
              <a:t>vailable only ...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97310" y="7207250"/>
            <a:ext cx="89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72208" y="7207250"/>
            <a:ext cx="89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193652" y="7207250"/>
            <a:ext cx="13277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 MT"/>
                <a:cs typeface="Arial MT"/>
              </a:rPr>
              <a:t>Ok</a:t>
            </a:r>
            <a:r>
              <a:rPr dirty="0" sz="900" spc="-2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lar...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Joking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wif</a:t>
            </a:r>
            <a:r>
              <a:rPr dirty="0" sz="900" spc="-2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u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oni...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97310" y="7454900"/>
            <a:ext cx="89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72208" y="7454900"/>
            <a:ext cx="26492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 MT"/>
                <a:cs typeface="Arial MT"/>
              </a:rPr>
              <a:t>1   </a:t>
            </a:r>
            <a:r>
              <a:rPr dirty="0" sz="900" spc="-10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Free entry in 2 a wkly comp to win </a:t>
            </a:r>
            <a:r>
              <a:rPr dirty="0" sz="900" spc="-50">
                <a:latin typeface="Arial MT"/>
                <a:cs typeface="Arial MT"/>
              </a:rPr>
              <a:t>F</a:t>
            </a:r>
            <a:r>
              <a:rPr dirty="0" sz="900">
                <a:latin typeface="Arial MT"/>
                <a:cs typeface="Arial MT"/>
              </a:rPr>
              <a:t>A</a:t>
            </a:r>
            <a:r>
              <a:rPr dirty="0" sz="900" spc="-5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Cup fina...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97310" y="7702550"/>
            <a:ext cx="89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872208" y="7702550"/>
            <a:ext cx="26492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3204" algn="l"/>
              </a:tabLst>
            </a:pPr>
            <a:r>
              <a:rPr dirty="0" sz="900">
                <a:latin typeface="Arial MT"/>
                <a:cs typeface="Arial MT"/>
              </a:rPr>
              <a:t>0	U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dun</a:t>
            </a:r>
            <a:r>
              <a:rPr dirty="0" sz="900" spc="-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say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so</a:t>
            </a:r>
            <a:r>
              <a:rPr dirty="0" sz="900" spc="-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early</a:t>
            </a:r>
            <a:r>
              <a:rPr dirty="0" sz="900" spc="-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hor... </a:t>
            </a:r>
            <a:r>
              <a:rPr dirty="0" sz="900">
                <a:latin typeface="Arial MT"/>
                <a:cs typeface="Arial MT"/>
              </a:rPr>
              <a:t>U</a:t>
            </a:r>
            <a:r>
              <a:rPr dirty="0" sz="900" spc="-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c</a:t>
            </a:r>
            <a:r>
              <a:rPr dirty="0" sz="900" spc="-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already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then</a:t>
            </a:r>
            <a:r>
              <a:rPr dirty="0" sz="900" spc="-5">
                <a:latin typeface="Arial MT"/>
                <a:cs typeface="Arial MT"/>
              </a:rPr>
              <a:t> </a:t>
            </a:r>
            <a:r>
              <a:rPr dirty="0" sz="900" spc="-15">
                <a:latin typeface="Arial MT"/>
                <a:cs typeface="Arial MT"/>
              </a:rPr>
              <a:t>say...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97310" y="7950200"/>
            <a:ext cx="89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872208" y="7950200"/>
            <a:ext cx="89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180431" y="7950200"/>
            <a:ext cx="234124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 MT"/>
                <a:cs typeface="Arial MT"/>
              </a:rPr>
              <a:t>Nah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I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don't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think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he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goes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to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usf,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he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lives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aro...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34504" y="5254625"/>
            <a:ext cx="3472815" cy="9950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'''</a:t>
            </a:r>
            <a:endParaRPr sz="1050">
              <a:latin typeface="Consolas"/>
              <a:cs typeface="Consolas"/>
            </a:endParaRPr>
          </a:p>
          <a:p>
            <a:pPr marL="12700" marR="2865755">
              <a:lnSpc>
                <a:spcPct val="101200"/>
              </a:lnSpc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Solution 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'''</a:t>
            </a:r>
            <a:endParaRPr sz="1050">
              <a:latin typeface="Consolas"/>
              <a:cs typeface="Consolas"/>
            </a:endParaRPr>
          </a:p>
          <a:p>
            <a:pPr marL="12700" marR="5080">
              <a:lnSpc>
                <a:spcPct val="101200"/>
              </a:lnSpc>
            </a:pPr>
            <a:r>
              <a:rPr dirty="0" sz="1050">
                <a:latin typeface="Consolas"/>
                <a:cs typeface="Consolas"/>
              </a:rPr>
              <a:t>df[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'label'</a:t>
            </a:r>
            <a:r>
              <a:rPr dirty="0" sz="1050">
                <a:latin typeface="Consolas"/>
                <a:cs typeface="Consolas"/>
              </a:rPr>
              <a:t>]</a:t>
            </a:r>
            <a:r>
              <a:rPr dirty="0" sz="1050" spc="-35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spc="-3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df.label.map({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'ham'</a:t>
            </a:r>
            <a:r>
              <a:rPr dirty="0" sz="1050">
                <a:latin typeface="Consolas"/>
                <a:cs typeface="Consolas"/>
              </a:rPr>
              <a:t>: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0</a:t>
            </a:r>
            <a:r>
              <a:rPr dirty="0" sz="1050">
                <a:latin typeface="Consolas"/>
                <a:cs typeface="Consolas"/>
              </a:rPr>
              <a:t>,</a:t>
            </a:r>
            <a:r>
              <a:rPr dirty="0" sz="1050" spc="-30"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'spam'</a:t>
            </a:r>
            <a:r>
              <a:rPr dirty="0" sz="1050">
                <a:latin typeface="Consolas"/>
                <a:cs typeface="Consolas"/>
              </a:rPr>
              <a:t>:</a:t>
            </a:r>
            <a:r>
              <a:rPr dirty="0" sz="105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dirty="0" sz="1050">
                <a:latin typeface="Consolas"/>
                <a:cs typeface="Consolas"/>
              </a:rPr>
              <a:t>}) </a:t>
            </a:r>
            <a:r>
              <a:rPr dirty="0" sz="1050" spc="-565"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008000"/>
                </a:solidFill>
                <a:latin typeface="Consolas"/>
                <a:cs typeface="Consolas"/>
              </a:rPr>
              <a:t>print</a:t>
            </a:r>
            <a:r>
              <a:rPr dirty="0" sz="1050">
                <a:latin typeface="Consolas"/>
                <a:cs typeface="Consolas"/>
              </a:rPr>
              <a:t>(df.shape)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df.head()</a:t>
            </a:r>
            <a:r>
              <a:rPr dirty="0" sz="1050" spc="-25"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dirty="0" sz="1050" spc="-20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returns</a:t>
            </a:r>
            <a:r>
              <a:rPr dirty="0" sz="1050" spc="-25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(rows,</a:t>
            </a:r>
            <a:r>
              <a:rPr dirty="0" sz="1050" spc="-20" i="1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dirty="0" sz="1050" i="1">
                <a:solidFill>
                  <a:srgbClr val="007878"/>
                </a:solidFill>
                <a:latin typeface="Consolas"/>
                <a:cs typeface="Consolas"/>
              </a:rPr>
              <a:t>columns)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019800" y="361950"/>
            <a:ext cx="1181100" cy="9972675"/>
            <a:chOff x="6019800" y="361950"/>
            <a:chExt cx="1181100" cy="9972675"/>
          </a:xfrm>
        </p:grpSpPr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19800" y="9275064"/>
              <a:ext cx="944880" cy="94488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379451" y="361961"/>
              <a:ext cx="821690" cy="9972675"/>
            </a:xfrm>
            <a:custGeom>
              <a:avLst/>
              <a:gdLst/>
              <a:ahLst/>
              <a:cxnLst/>
              <a:rect l="l" t="t" r="r" b="b"/>
              <a:pathLst>
                <a:path w="821690" h="9972675">
                  <a:moveTo>
                    <a:pt x="821436" y="0"/>
                  </a:moveTo>
                  <a:lnTo>
                    <a:pt x="811911" y="0"/>
                  </a:lnTo>
                  <a:lnTo>
                    <a:pt x="0" y="0"/>
                  </a:lnTo>
                  <a:lnTo>
                    <a:pt x="0" y="811530"/>
                  </a:lnTo>
                  <a:lnTo>
                    <a:pt x="0" y="9163050"/>
                  </a:lnTo>
                  <a:lnTo>
                    <a:pt x="0" y="9972662"/>
                  </a:lnTo>
                  <a:lnTo>
                    <a:pt x="811911" y="9972662"/>
                  </a:lnTo>
                  <a:lnTo>
                    <a:pt x="821436" y="9972662"/>
                  </a:lnTo>
                  <a:lnTo>
                    <a:pt x="821436" y="9163050"/>
                  </a:lnTo>
                  <a:lnTo>
                    <a:pt x="811911" y="9163050"/>
                  </a:lnTo>
                  <a:lnTo>
                    <a:pt x="811911" y="811530"/>
                  </a:lnTo>
                  <a:lnTo>
                    <a:pt x="821436" y="811530"/>
                  </a:lnTo>
                  <a:lnTo>
                    <a:pt x="821436" y="0"/>
                  </a:lnTo>
                  <a:close/>
                </a:path>
              </a:pathLst>
            </a:custGeom>
            <a:solidFill>
              <a:srgbClr val="000000">
                <a:alpha val="1411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5"/>
              <a:t>localhost:8888/notebooks/Downloads/Bayesian_Inference.ipynb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6993823" y="10384146"/>
            <a:ext cx="287020" cy="139065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z="800" spc="-5">
                <a:latin typeface="Arial MT"/>
                <a:cs typeface="Arial MT"/>
              </a:rPr>
              <a:t>1</a:t>
            </a:fld>
            <a:r>
              <a:rPr dirty="0" sz="800" spc="-5">
                <a:latin typeface="Arial MT"/>
                <a:cs typeface="Arial MT"/>
              </a:rPr>
              <a:t>/23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1056" y="161857"/>
            <a:ext cx="85471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 MT"/>
                <a:cs typeface="Arial MT"/>
              </a:rPr>
              <a:t>10/16/23,</a:t>
            </a:r>
            <a:r>
              <a:rPr dirty="0" sz="800" spc="-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2:45</a:t>
            </a:r>
            <a:r>
              <a:rPr dirty="0" sz="800" spc="-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85118" y="161857"/>
            <a:ext cx="180784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 MT"/>
                <a:cs typeface="Arial MT"/>
              </a:rPr>
              <a:t>Bayesian_Inference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-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Jupyter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Notebook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0160" y="328295"/>
            <a:ext cx="5399405" cy="2806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60020">
              <a:lnSpc>
                <a:spcPct val="119000"/>
              </a:lnSpc>
              <a:spcBef>
                <a:spcPts val="100"/>
              </a:spcBef>
            </a:pPr>
            <a:r>
              <a:rPr dirty="0" sz="1050">
                <a:latin typeface="Arial MT"/>
                <a:cs typeface="Arial MT"/>
              </a:rPr>
              <a:t>in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that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text.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is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important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to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note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that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BoW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concept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treats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each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word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individually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and </a:t>
            </a:r>
            <a:r>
              <a:rPr dirty="0" sz="1050" spc="-28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order in which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 words occur does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not </a:t>
            </a:r>
            <a:r>
              <a:rPr dirty="0" sz="1050" spc="-10">
                <a:latin typeface="Arial MT"/>
                <a:cs typeface="Arial MT"/>
              </a:rPr>
              <a:t>matter.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 MT"/>
              <a:cs typeface="Arial MT"/>
            </a:endParaRPr>
          </a:p>
          <a:p>
            <a:pPr marL="12700" marR="5080">
              <a:lnSpc>
                <a:spcPct val="119000"/>
              </a:lnSpc>
            </a:pPr>
            <a:r>
              <a:rPr dirty="0" sz="1050">
                <a:latin typeface="Arial MT"/>
                <a:cs typeface="Arial MT"/>
              </a:rPr>
              <a:t>Using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process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which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will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go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through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 spc="-15">
                <a:latin typeface="Arial MT"/>
                <a:cs typeface="Arial MT"/>
              </a:rPr>
              <a:t>now,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can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convert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collection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documents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to </a:t>
            </a:r>
            <a:r>
              <a:rPr dirty="0" sz="1050" spc="-28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 matrix, with each document being a row and each word(token) being the column, and the </a:t>
            </a:r>
            <a:r>
              <a:rPr dirty="0" sz="1050" spc="-28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corresponding </a:t>
            </a:r>
            <a:r>
              <a:rPr dirty="0" sz="1050" spc="-5">
                <a:latin typeface="Arial MT"/>
                <a:cs typeface="Arial MT"/>
              </a:rPr>
              <a:t>(row,column) </a:t>
            </a:r>
            <a:r>
              <a:rPr dirty="0" sz="1050">
                <a:latin typeface="Arial MT"/>
                <a:cs typeface="Arial MT"/>
              </a:rPr>
              <a:t>values being the frequency of occurrence of each word or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token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in that document.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latin typeface="Arial MT"/>
                <a:cs typeface="Arial MT"/>
              </a:rPr>
              <a:t>For</a:t>
            </a:r>
            <a:r>
              <a:rPr dirty="0" sz="1050" spc="-5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example: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latin typeface="Arial MT"/>
                <a:cs typeface="Arial MT"/>
              </a:rPr>
              <a:t>Lets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say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we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have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4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documents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as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follows:</a:t>
            </a:r>
            <a:endParaRPr sz="1050">
              <a:latin typeface="Arial MT"/>
              <a:cs typeface="Arial MT"/>
            </a:endParaRPr>
          </a:p>
          <a:p>
            <a:pPr marL="12700" marR="419100" indent="47625">
              <a:lnSpc>
                <a:spcPct val="125000"/>
              </a:lnSpc>
              <a:spcBef>
                <a:spcPts val="975"/>
              </a:spcBef>
            </a:pPr>
            <a:r>
              <a:rPr dirty="0" sz="1050">
                <a:latin typeface="Consolas"/>
                <a:cs typeface="Consolas"/>
              </a:rPr>
              <a:t>['Hello,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how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are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you!',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'Win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money,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win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from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home.',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'Call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me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now', </a:t>
            </a:r>
            <a:r>
              <a:rPr dirty="0" sz="1050" spc="-57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'Hello,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Call you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tomorrow?']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latin typeface="Arial MT"/>
                <a:cs typeface="Arial MT"/>
              </a:rPr>
              <a:t>Our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objective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here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to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convert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this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set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text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to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frequency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distribution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matrix,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follows: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81149" y="3276599"/>
            <a:ext cx="5162550" cy="190500"/>
            <a:chOff x="1581149" y="3276599"/>
            <a:chExt cx="5162550" cy="190500"/>
          </a:xfrm>
        </p:grpSpPr>
        <p:sp>
          <p:nvSpPr>
            <p:cNvPr id="6" name="object 6"/>
            <p:cNvSpPr/>
            <p:nvPr/>
          </p:nvSpPr>
          <p:spPr>
            <a:xfrm>
              <a:off x="1585912" y="3281362"/>
              <a:ext cx="5153025" cy="180975"/>
            </a:xfrm>
            <a:custGeom>
              <a:avLst/>
              <a:gdLst/>
              <a:ahLst/>
              <a:cxnLst/>
              <a:rect l="l" t="t" r="r" b="b"/>
              <a:pathLst>
                <a:path w="5153025" h="180975">
                  <a:moveTo>
                    <a:pt x="0" y="0"/>
                  </a:moveTo>
                  <a:lnTo>
                    <a:pt x="5153024" y="0"/>
                  </a:lnTo>
                  <a:lnTo>
                    <a:pt x="5153024" y="180974"/>
                  </a:lnTo>
                  <a:lnTo>
                    <a:pt x="0" y="1809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0199" y="3295649"/>
              <a:ext cx="152400" cy="15239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440160" y="8538844"/>
            <a:ext cx="5525770" cy="162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67640">
              <a:lnSpc>
                <a:spcPct val="119000"/>
              </a:lnSpc>
              <a:spcBef>
                <a:spcPts val="100"/>
              </a:spcBef>
            </a:pPr>
            <a:r>
              <a:rPr dirty="0" sz="1050">
                <a:latin typeface="Arial MT"/>
                <a:cs typeface="Arial MT"/>
              </a:rPr>
              <a:t>Here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can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see,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documents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are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numbered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rows,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and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each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word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column </a:t>
            </a:r>
            <a:r>
              <a:rPr dirty="0" sz="1050" spc="-28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name,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with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corresponding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value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being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frequency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that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word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document.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 MT"/>
              <a:cs typeface="Arial MT"/>
            </a:endParaRPr>
          </a:p>
          <a:p>
            <a:pPr marL="12700" marR="738505">
              <a:lnSpc>
                <a:spcPct val="119000"/>
              </a:lnSpc>
            </a:pPr>
            <a:r>
              <a:rPr dirty="0" sz="1050">
                <a:latin typeface="Arial MT"/>
                <a:cs typeface="Arial MT"/>
              </a:rPr>
              <a:t>Lets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break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this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down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and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see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how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can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do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this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conversion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using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small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set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 </a:t>
            </a:r>
            <a:r>
              <a:rPr dirty="0" sz="1050" spc="-28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documents.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 MT"/>
              <a:cs typeface="Arial MT"/>
            </a:endParaRPr>
          </a:p>
          <a:p>
            <a:pPr marL="12700" marR="5080">
              <a:lnSpc>
                <a:spcPct val="119000"/>
              </a:lnSpc>
            </a:pPr>
            <a:r>
              <a:rPr dirty="0" sz="1050" spc="-60">
                <a:latin typeface="Arial MT"/>
                <a:cs typeface="Arial MT"/>
              </a:rPr>
              <a:t>To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handle this,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we will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be using sklearns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u="sng" sz="1050">
                <a:solidFill>
                  <a:srgbClr val="296EAA"/>
                </a:solidFill>
                <a:uFill>
                  <a:solidFill>
                    <a:srgbClr val="296EAA"/>
                  </a:solidFill>
                </a:uFill>
                <a:latin typeface="Arial MT"/>
                <a:cs typeface="Arial MT"/>
                <a:hlinkClick r:id="rId3"/>
              </a:rPr>
              <a:t>count vectorize</a:t>
            </a:r>
            <a:r>
              <a:rPr dirty="0" u="sng" sz="1050">
                <a:solidFill>
                  <a:srgbClr val="296EAA"/>
                </a:solidFill>
                <a:uFill>
                  <a:solidFill>
                    <a:srgbClr val="296EAA"/>
                  </a:solidFill>
                </a:uFill>
                <a:latin typeface="Arial MT"/>
                <a:cs typeface="Arial MT"/>
              </a:rPr>
              <a:t>r</a:t>
            </a:r>
            <a:r>
              <a:rPr dirty="0" u="sng" sz="1050" spc="-5">
                <a:solidFill>
                  <a:srgbClr val="296EAA"/>
                </a:solidFill>
                <a:uFill>
                  <a:solidFill>
                    <a:srgbClr val="296EAA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1050">
                <a:solidFill>
                  <a:srgbClr val="296EAA"/>
                </a:solidFill>
                <a:uFill>
                  <a:solidFill>
                    <a:srgbClr val="296EAA"/>
                  </a:solidFill>
                </a:uFill>
                <a:latin typeface="Arial MT"/>
                <a:cs typeface="Arial MT"/>
                <a:hlinkClick r:id="rId3"/>
              </a:rPr>
              <a:t>(http://scikit- </a:t>
            </a:r>
            <a:r>
              <a:rPr dirty="0" sz="1050" spc="5">
                <a:solidFill>
                  <a:srgbClr val="296EAA"/>
                </a:solidFill>
                <a:latin typeface="Arial MT"/>
                <a:cs typeface="Arial MT"/>
              </a:rPr>
              <a:t> </a:t>
            </a:r>
            <a:r>
              <a:rPr dirty="0" u="sng" sz="1050" spc="-5">
                <a:solidFill>
                  <a:srgbClr val="296EAA"/>
                </a:solidFill>
                <a:uFill>
                  <a:solidFill>
                    <a:srgbClr val="296EAA"/>
                  </a:solidFill>
                </a:uFill>
                <a:latin typeface="Arial MT"/>
                <a:cs typeface="Arial MT"/>
                <a:hlinkClick r:id="rId3"/>
              </a:rPr>
              <a:t>learn.or</a:t>
            </a:r>
            <a:r>
              <a:rPr dirty="0" sz="1050" spc="-5">
                <a:solidFill>
                  <a:srgbClr val="296EAA"/>
                </a:solidFill>
                <a:latin typeface="Arial MT"/>
                <a:cs typeface="Arial MT"/>
                <a:hlinkClick r:id="rId3"/>
              </a:rPr>
              <a:t>g</a:t>
            </a:r>
            <a:r>
              <a:rPr dirty="0" u="sng" sz="1050" spc="-5">
                <a:solidFill>
                  <a:srgbClr val="296EAA"/>
                </a:solidFill>
                <a:uFill>
                  <a:solidFill>
                    <a:srgbClr val="296EAA"/>
                  </a:solidFill>
                </a:uFill>
                <a:latin typeface="Arial MT"/>
                <a:cs typeface="Arial MT"/>
                <a:hlinkClick r:id="rId3"/>
              </a:rPr>
              <a:t>/stable/modules/generated/sklearn.feature_extraction.text.CountVectorizer.html#skle </a:t>
            </a:r>
            <a:r>
              <a:rPr dirty="0" sz="1050" spc="-280">
                <a:solidFill>
                  <a:srgbClr val="296EAA"/>
                </a:solidFill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method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which does the following: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019800" y="361950"/>
            <a:ext cx="1181100" cy="9972675"/>
            <a:chOff x="6019800" y="361950"/>
            <a:chExt cx="1181100" cy="997267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9800" y="9275064"/>
              <a:ext cx="944880" cy="94488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379451" y="361961"/>
              <a:ext cx="821690" cy="9972675"/>
            </a:xfrm>
            <a:custGeom>
              <a:avLst/>
              <a:gdLst/>
              <a:ahLst/>
              <a:cxnLst/>
              <a:rect l="l" t="t" r="r" b="b"/>
              <a:pathLst>
                <a:path w="821690" h="9972675">
                  <a:moveTo>
                    <a:pt x="821436" y="0"/>
                  </a:moveTo>
                  <a:lnTo>
                    <a:pt x="811911" y="0"/>
                  </a:lnTo>
                  <a:lnTo>
                    <a:pt x="0" y="0"/>
                  </a:lnTo>
                  <a:lnTo>
                    <a:pt x="0" y="811530"/>
                  </a:lnTo>
                  <a:lnTo>
                    <a:pt x="0" y="9163050"/>
                  </a:lnTo>
                  <a:lnTo>
                    <a:pt x="0" y="9972662"/>
                  </a:lnTo>
                  <a:lnTo>
                    <a:pt x="811911" y="9972662"/>
                  </a:lnTo>
                  <a:lnTo>
                    <a:pt x="821436" y="9972662"/>
                  </a:lnTo>
                  <a:lnTo>
                    <a:pt x="821436" y="9163050"/>
                  </a:lnTo>
                  <a:lnTo>
                    <a:pt x="811911" y="9163050"/>
                  </a:lnTo>
                  <a:lnTo>
                    <a:pt x="811911" y="811530"/>
                  </a:lnTo>
                  <a:lnTo>
                    <a:pt x="821436" y="811530"/>
                  </a:lnTo>
                  <a:lnTo>
                    <a:pt x="821436" y="0"/>
                  </a:lnTo>
                  <a:close/>
                </a:path>
              </a:pathLst>
            </a:custGeom>
            <a:solidFill>
              <a:srgbClr val="000000">
                <a:alpha val="1411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5"/>
              <a:t>localhost:8888/notebooks/Downloads/Bayesian_Inference.ipynb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993823" y="10384146"/>
            <a:ext cx="287020" cy="139065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z="800" spc="-5">
                <a:latin typeface="Arial MT"/>
                <a:cs typeface="Arial MT"/>
              </a:rPr>
              <a:t>1</a:t>
            </a:fld>
            <a:r>
              <a:rPr dirty="0" sz="800" spc="-5">
                <a:latin typeface="Arial MT"/>
                <a:cs typeface="Arial MT"/>
              </a:rPr>
              <a:t>/23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1056" y="161857"/>
            <a:ext cx="85471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 MT"/>
                <a:cs typeface="Arial MT"/>
              </a:rPr>
              <a:t>10/16/23,</a:t>
            </a:r>
            <a:r>
              <a:rPr dirty="0" sz="800" spc="-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2:45</a:t>
            </a:r>
            <a:r>
              <a:rPr dirty="0" sz="800" spc="-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85118" y="161857"/>
            <a:ext cx="180784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 MT"/>
                <a:cs typeface="Arial MT"/>
              </a:rPr>
              <a:t>Bayesian_Inference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-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Jupyter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Notebook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81149" y="44767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9"/>
                </a:moveTo>
                <a:lnTo>
                  <a:pt x="16523" y="38099"/>
                </a:lnTo>
                <a:lnTo>
                  <a:pt x="14093" y="37616"/>
                </a:lnTo>
                <a:lnTo>
                  <a:pt x="0" y="21576"/>
                </a:lnTo>
                <a:lnTo>
                  <a:pt x="0" y="16523"/>
                </a:lnTo>
                <a:lnTo>
                  <a:pt x="16523" y="0"/>
                </a:lnTo>
                <a:lnTo>
                  <a:pt x="21576" y="0"/>
                </a:lnTo>
                <a:lnTo>
                  <a:pt x="38100" y="19049"/>
                </a:lnTo>
                <a:lnTo>
                  <a:pt x="38099" y="21576"/>
                </a:lnTo>
                <a:lnTo>
                  <a:pt x="21576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81149" y="82867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9"/>
                </a:moveTo>
                <a:lnTo>
                  <a:pt x="16523" y="38099"/>
                </a:lnTo>
                <a:lnTo>
                  <a:pt x="14093" y="37616"/>
                </a:lnTo>
                <a:lnTo>
                  <a:pt x="0" y="21576"/>
                </a:lnTo>
                <a:lnTo>
                  <a:pt x="0" y="16523"/>
                </a:lnTo>
                <a:lnTo>
                  <a:pt x="16523" y="0"/>
                </a:lnTo>
                <a:lnTo>
                  <a:pt x="21576" y="0"/>
                </a:lnTo>
                <a:lnTo>
                  <a:pt x="38100" y="19049"/>
                </a:lnTo>
                <a:lnTo>
                  <a:pt x="38099" y="21576"/>
                </a:lnTo>
                <a:lnTo>
                  <a:pt x="21576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81149" y="147637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9"/>
                </a:moveTo>
                <a:lnTo>
                  <a:pt x="16523" y="38099"/>
                </a:lnTo>
                <a:lnTo>
                  <a:pt x="14093" y="37616"/>
                </a:lnTo>
                <a:lnTo>
                  <a:pt x="0" y="21576"/>
                </a:lnTo>
                <a:lnTo>
                  <a:pt x="0" y="16523"/>
                </a:lnTo>
                <a:lnTo>
                  <a:pt x="16523" y="0"/>
                </a:lnTo>
                <a:lnTo>
                  <a:pt x="21576" y="0"/>
                </a:lnTo>
                <a:lnTo>
                  <a:pt x="38100" y="19049"/>
                </a:lnTo>
                <a:lnTo>
                  <a:pt x="38099" y="21576"/>
                </a:lnTo>
                <a:lnTo>
                  <a:pt x="21576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81149" y="205739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9"/>
                </a:moveTo>
                <a:lnTo>
                  <a:pt x="16523" y="38099"/>
                </a:lnTo>
                <a:lnTo>
                  <a:pt x="14093" y="37616"/>
                </a:lnTo>
                <a:lnTo>
                  <a:pt x="0" y="21576"/>
                </a:lnTo>
                <a:lnTo>
                  <a:pt x="0" y="16523"/>
                </a:lnTo>
                <a:lnTo>
                  <a:pt x="16523" y="0"/>
                </a:lnTo>
                <a:lnTo>
                  <a:pt x="21576" y="0"/>
                </a:lnTo>
                <a:lnTo>
                  <a:pt x="38100" y="19049"/>
                </a:lnTo>
                <a:lnTo>
                  <a:pt x="38099" y="21576"/>
                </a:lnTo>
                <a:lnTo>
                  <a:pt x="21576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81149" y="301942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9"/>
                </a:moveTo>
                <a:lnTo>
                  <a:pt x="16523" y="38099"/>
                </a:lnTo>
                <a:lnTo>
                  <a:pt x="14093" y="37616"/>
                </a:lnTo>
                <a:lnTo>
                  <a:pt x="0" y="21576"/>
                </a:lnTo>
                <a:lnTo>
                  <a:pt x="0" y="16523"/>
                </a:lnTo>
                <a:lnTo>
                  <a:pt x="16523" y="0"/>
                </a:lnTo>
                <a:lnTo>
                  <a:pt x="21576" y="0"/>
                </a:lnTo>
                <a:lnTo>
                  <a:pt x="38100" y="19049"/>
                </a:lnTo>
                <a:lnTo>
                  <a:pt x="38099" y="21576"/>
                </a:lnTo>
                <a:lnTo>
                  <a:pt x="21576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440160" y="328295"/>
            <a:ext cx="5419725" cy="4273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78765" marR="135890">
              <a:lnSpc>
                <a:spcPct val="119000"/>
              </a:lnSpc>
              <a:spcBef>
                <a:spcPts val="100"/>
              </a:spcBef>
            </a:pPr>
            <a:r>
              <a:rPr dirty="0" sz="1050">
                <a:latin typeface="Arial MT"/>
                <a:cs typeface="Arial MT"/>
              </a:rPr>
              <a:t>It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tokenizes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string(separates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string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into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individual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words)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and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gives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integer </a:t>
            </a:r>
            <a:r>
              <a:rPr dirty="0" sz="1050" spc="-28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ID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to each token.</a:t>
            </a:r>
            <a:endParaRPr sz="1050">
              <a:latin typeface="Arial MT"/>
              <a:cs typeface="Arial MT"/>
            </a:endParaRPr>
          </a:p>
          <a:p>
            <a:pPr marL="278765">
              <a:lnSpc>
                <a:spcPct val="100000"/>
              </a:lnSpc>
              <a:spcBef>
                <a:spcPts val="240"/>
              </a:spcBef>
            </a:pPr>
            <a:r>
              <a:rPr dirty="0" sz="1050">
                <a:latin typeface="Arial MT"/>
                <a:cs typeface="Arial MT"/>
              </a:rPr>
              <a:t>It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counts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occurrence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each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those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tokens.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latin typeface="Arial MT"/>
                <a:cs typeface="Arial MT"/>
              </a:rPr>
              <a:t>**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Please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Note: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**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 MT"/>
              <a:cs typeface="Arial MT"/>
            </a:endParaRPr>
          </a:p>
          <a:p>
            <a:pPr algn="just" marL="278765" marR="90805">
              <a:lnSpc>
                <a:spcPct val="119000"/>
              </a:lnSpc>
            </a:pPr>
            <a:r>
              <a:rPr dirty="0" sz="1050">
                <a:latin typeface="Arial MT"/>
                <a:cs typeface="Arial MT"/>
              </a:rPr>
              <a:t>The </a:t>
            </a:r>
            <a:r>
              <a:rPr dirty="0" sz="1050" spc="-5">
                <a:latin typeface="Arial MT"/>
                <a:cs typeface="Arial MT"/>
              </a:rPr>
              <a:t>CountVectorizer </a:t>
            </a:r>
            <a:r>
              <a:rPr dirty="0" sz="1050">
                <a:latin typeface="Arial MT"/>
                <a:cs typeface="Arial MT"/>
              </a:rPr>
              <a:t>method automatically converts all tokenized words to their lower </a:t>
            </a:r>
            <a:r>
              <a:rPr dirty="0" sz="1050" spc="-28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case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form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so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that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does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not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treat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words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like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'He'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and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'he'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differently.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does this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using </a:t>
            </a:r>
            <a:r>
              <a:rPr dirty="0" sz="1050" spc="-28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 </a:t>
            </a:r>
            <a:r>
              <a:rPr dirty="0" sz="1050" spc="80">
                <a:latin typeface="Arial MT"/>
                <a:cs typeface="Arial MT"/>
              </a:rPr>
              <a:t> </a:t>
            </a:r>
            <a:r>
              <a:rPr dirty="0" sz="1050">
                <a:latin typeface="Consolas"/>
                <a:cs typeface="Consolas"/>
              </a:rPr>
              <a:t>lowercase</a:t>
            </a:r>
            <a:r>
              <a:rPr dirty="0" sz="1050" spc="85">
                <a:latin typeface="Consolas"/>
                <a:cs typeface="Consolas"/>
              </a:rPr>
              <a:t> </a:t>
            </a:r>
            <a:r>
              <a:rPr dirty="0" sz="1050">
                <a:latin typeface="Arial MT"/>
                <a:cs typeface="Arial MT"/>
              </a:rPr>
              <a:t>parameter which is by default set to </a:t>
            </a:r>
            <a:r>
              <a:rPr dirty="0" sz="1050" spc="80">
                <a:latin typeface="Arial MT"/>
                <a:cs typeface="Arial MT"/>
              </a:rPr>
              <a:t> </a:t>
            </a:r>
            <a:r>
              <a:rPr dirty="0" sz="1050">
                <a:latin typeface="Consolas"/>
                <a:cs typeface="Consolas"/>
              </a:rPr>
              <a:t>True</a:t>
            </a:r>
            <a:r>
              <a:rPr dirty="0" sz="1050" spc="-204">
                <a:latin typeface="Consolas"/>
                <a:cs typeface="Consolas"/>
              </a:rPr>
              <a:t> </a:t>
            </a:r>
            <a:r>
              <a:rPr dirty="0" sz="1050">
                <a:latin typeface="Arial MT"/>
                <a:cs typeface="Arial MT"/>
              </a:rPr>
              <a:t>.</a:t>
            </a:r>
            <a:endParaRPr sz="1050">
              <a:latin typeface="Arial MT"/>
              <a:cs typeface="Arial MT"/>
            </a:endParaRPr>
          </a:p>
          <a:p>
            <a:pPr algn="just" marL="278765" marR="457834">
              <a:lnSpc>
                <a:spcPct val="119000"/>
              </a:lnSpc>
              <a:spcBef>
                <a:spcPts val="75"/>
              </a:spcBef>
            </a:pPr>
            <a:r>
              <a:rPr dirty="0" sz="1050">
                <a:latin typeface="Arial MT"/>
                <a:cs typeface="Arial MT"/>
              </a:rPr>
              <a:t>It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also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ignores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all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punctuation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so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that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words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followed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by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punctuation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mark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(for </a:t>
            </a:r>
            <a:r>
              <a:rPr dirty="0" sz="1050" spc="-28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example: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'hello!')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are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not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treated</a:t>
            </a:r>
            <a:r>
              <a:rPr dirty="0" sz="1050" spc="-5">
                <a:latin typeface="Arial MT"/>
                <a:cs typeface="Arial MT"/>
              </a:rPr>
              <a:t> differently </a:t>
            </a:r>
            <a:r>
              <a:rPr dirty="0" sz="1050">
                <a:latin typeface="Arial MT"/>
                <a:cs typeface="Arial MT"/>
              </a:rPr>
              <a:t>than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same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words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not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prefixed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or </a:t>
            </a:r>
            <a:r>
              <a:rPr dirty="0" sz="1050" spc="-280">
                <a:latin typeface="Arial MT"/>
                <a:cs typeface="Arial MT"/>
              </a:rPr>
              <a:t> </a:t>
            </a:r>
            <a:r>
              <a:rPr dirty="0" sz="1050" spc="-5">
                <a:latin typeface="Arial MT"/>
                <a:cs typeface="Arial MT"/>
              </a:rPr>
              <a:t>suffixed </a:t>
            </a:r>
            <a:r>
              <a:rPr dirty="0" sz="1050">
                <a:latin typeface="Arial MT"/>
                <a:cs typeface="Arial MT"/>
              </a:rPr>
              <a:t>by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punctuation mark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(for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example: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'hello').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It does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this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using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endParaRPr sz="1050">
              <a:latin typeface="Arial MT"/>
              <a:cs typeface="Arial MT"/>
            </a:endParaRPr>
          </a:p>
          <a:p>
            <a:pPr marL="278765" marR="295910" indent="47625">
              <a:lnSpc>
                <a:spcPts val="1580"/>
              </a:lnSpc>
              <a:spcBef>
                <a:spcPts val="25"/>
              </a:spcBef>
            </a:pPr>
            <a:r>
              <a:rPr dirty="0" sz="1050">
                <a:latin typeface="Consolas"/>
                <a:cs typeface="Consolas"/>
              </a:rPr>
              <a:t>token_pattern </a:t>
            </a:r>
            <a:r>
              <a:rPr dirty="0" sz="1050">
                <a:latin typeface="Arial MT"/>
                <a:cs typeface="Arial MT"/>
              </a:rPr>
              <a:t>parameter which has a default regular expression which selects </a:t>
            </a:r>
            <a:r>
              <a:rPr dirty="0" sz="1050" spc="-28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tokens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 2 or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more alphanumeric characters.</a:t>
            </a:r>
            <a:endParaRPr sz="1050">
              <a:latin typeface="Arial MT"/>
              <a:cs typeface="Arial MT"/>
            </a:endParaRPr>
          </a:p>
          <a:p>
            <a:pPr marL="278765">
              <a:lnSpc>
                <a:spcPct val="100000"/>
              </a:lnSpc>
              <a:spcBef>
                <a:spcPts val="130"/>
              </a:spcBef>
            </a:pP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third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parameter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to take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note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 is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365">
                <a:latin typeface="Arial MT"/>
                <a:cs typeface="Arial MT"/>
              </a:rPr>
              <a:t> </a:t>
            </a:r>
            <a:r>
              <a:rPr dirty="0" sz="1050">
                <a:latin typeface="Consolas"/>
                <a:cs typeface="Consolas"/>
              </a:rPr>
              <a:t>stop_words</a:t>
            </a:r>
            <a:r>
              <a:rPr dirty="0" sz="1050" spc="80">
                <a:latin typeface="Consolas"/>
                <a:cs typeface="Consolas"/>
              </a:rPr>
              <a:t> </a:t>
            </a:r>
            <a:r>
              <a:rPr dirty="0" sz="1050" spc="-10">
                <a:latin typeface="Arial MT"/>
                <a:cs typeface="Arial MT"/>
              </a:rPr>
              <a:t>parameter.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Stop words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refer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to</a:t>
            </a:r>
            <a:endParaRPr sz="1050">
              <a:latin typeface="Arial MT"/>
              <a:cs typeface="Arial MT"/>
            </a:endParaRPr>
          </a:p>
          <a:p>
            <a:pPr marL="278765" marR="27940">
              <a:lnSpc>
                <a:spcPct val="120500"/>
              </a:lnSpc>
              <a:spcBef>
                <a:spcPts val="55"/>
              </a:spcBef>
            </a:pP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most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commonly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used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words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language.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They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include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words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like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'am',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'an',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'and', </a:t>
            </a:r>
            <a:r>
              <a:rPr dirty="0" sz="1050" spc="-28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'the' etc. By setting this parameter value to </a:t>
            </a:r>
            <a:r>
              <a:rPr dirty="0" sz="1050" spc="80">
                <a:latin typeface="Arial MT"/>
                <a:cs typeface="Arial MT"/>
              </a:rPr>
              <a:t> </a:t>
            </a:r>
            <a:r>
              <a:rPr dirty="0" sz="1050">
                <a:latin typeface="Consolas"/>
                <a:cs typeface="Consolas"/>
              </a:rPr>
              <a:t>english</a:t>
            </a:r>
            <a:r>
              <a:rPr dirty="0" sz="1050" spc="-204">
                <a:latin typeface="Consolas"/>
                <a:cs typeface="Consolas"/>
              </a:rPr>
              <a:t> </a:t>
            </a:r>
            <a:r>
              <a:rPr dirty="0" sz="1050">
                <a:latin typeface="Arial MT"/>
                <a:cs typeface="Arial MT"/>
              </a:rPr>
              <a:t>, Count</a:t>
            </a:r>
            <a:r>
              <a:rPr dirty="0" sz="1050" spc="-60">
                <a:latin typeface="Arial MT"/>
                <a:cs typeface="Arial MT"/>
              </a:rPr>
              <a:t>V</a:t>
            </a:r>
            <a:r>
              <a:rPr dirty="0" sz="1050">
                <a:latin typeface="Arial MT"/>
                <a:cs typeface="Arial MT"/>
              </a:rPr>
              <a:t>ectorizer will  automatically ignore all words(from our input text) that are found in the built in list of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english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stop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words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scikit-learn.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This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extremely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helpful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as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stop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words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can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skew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our </a:t>
            </a:r>
            <a:r>
              <a:rPr dirty="0" sz="1050" spc="-28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calculations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when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are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trying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to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find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certain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key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words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that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are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indicative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spam.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 MT"/>
              <a:cs typeface="Arial MT"/>
            </a:endParaRPr>
          </a:p>
          <a:p>
            <a:pPr marL="12700" marR="5080">
              <a:lnSpc>
                <a:spcPct val="119000"/>
              </a:lnSpc>
              <a:spcBef>
                <a:spcPts val="5"/>
              </a:spcBef>
            </a:pPr>
            <a:r>
              <a:rPr dirty="0" sz="1050" spc="-10">
                <a:latin typeface="Arial MT"/>
                <a:cs typeface="Arial MT"/>
              </a:rPr>
              <a:t>We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will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dive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into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application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each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these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into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our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model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later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step,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but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for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now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it </a:t>
            </a:r>
            <a:r>
              <a:rPr dirty="0" sz="1050" spc="-28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is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important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to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aware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such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preprocessing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techniques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available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to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us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when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dealing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724024" y="7496172"/>
            <a:ext cx="4886325" cy="838200"/>
            <a:chOff x="1724024" y="7496172"/>
            <a:chExt cx="4886325" cy="838200"/>
          </a:xfrm>
        </p:grpSpPr>
        <p:sp>
          <p:nvSpPr>
            <p:cNvPr id="11" name="object 11"/>
            <p:cNvSpPr/>
            <p:nvPr/>
          </p:nvSpPr>
          <p:spPr>
            <a:xfrm>
              <a:off x="1724012" y="7496174"/>
              <a:ext cx="4886325" cy="838200"/>
            </a:xfrm>
            <a:custGeom>
              <a:avLst/>
              <a:gdLst/>
              <a:ahLst/>
              <a:cxnLst/>
              <a:rect l="l" t="t" r="r" b="b"/>
              <a:pathLst>
                <a:path w="4886325" h="838200">
                  <a:moveTo>
                    <a:pt x="4886325" y="0"/>
                  </a:moveTo>
                  <a:lnTo>
                    <a:pt x="4876800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4876800" y="9525"/>
                  </a:lnTo>
                  <a:lnTo>
                    <a:pt x="4876800" y="828675"/>
                  </a:lnTo>
                  <a:lnTo>
                    <a:pt x="0" y="828675"/>
                  </a:lnTo>
                  <a:lnTo>
                    <a:pt x="0" y="838200"/>
                  </a:lnTo>
                  <a:lnTo>
                    <a:pt x="4876800" y="838200"/>
                  </a:lnTo>
                  <a:lnTo>
                    <a:pt x="4886325" y="838200"/>
                  </a:lnTo>
                  <a:lnTo>
                    <a:pt x="4886325" y="828675"/>
                  </a:lnTo>
                  <a:lnTo>
                    <a:pt x="4886325" y="9525"/>
                  </a:lnTo>
                  <a:lnTo>
                    <a:pt x="4886325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24024" y="7496172"/>
              <a:ext cx="47625" cy="838200"/>
            </a:xfrm>
            <a:custGeom>
              <a:avLst/>
              <a:gdLst/>
              <a:ahLst/>
              <a:cxnLst/>
              <a:rect l="l" t="t" r="r" b="b"/>
              <a:pathLst>
                <a:path w="47625" h="838200">
                  <a:moveTo>
                    <a:pt x="0" y="838199"/>
                  </a:moveTo>
                  <a:lnTo>
                    <a:pt x="0" y="0"/>
                  </a:lnTo>
                  <a:lnTo>
                    <a:pt x="47624" y="9524"/>
                  </a:lnTo>
                  <a:lnTo>
                    <a:pt x="47624" y="828674"/>
                  </a:lnTo>
                  <a:lnTo>
                    <a:pt x="0" y="838199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209787" y="7724774"/>
              <a:ext cx="3952875" cy="381000"/>
            </a:xfrm>
            <a:custGeom>
              <a:avLst/>
              <a:gdLst/>
              <a:ahLst/>
              <a:cxnLst/>
              <a:rect l="l" t="t" r="r" b="b"/>
              <a:pathLst>
                <a:path w="3952875" h="381000">
                  <a:moveTo>
                    <a:pt x="3952875" y="0"/>
                  </a:moveTo>
                  <a:lnTo>
                    <a:pt x="3943350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3943350" y="9525"/>
                  </a:lnTo>
                  <a:lnTo>
                    <a:pt x="3943350" y="371475"/>
                  </a:lnTo>
                  <a:lnTo>
                    <a:pt x="0" y="371475"/>
                  </a:lnTo>
                  <a:lnTo>
                    <a:pt x="0" y="381000"/>
                  </a:lnTo>
                  <a:lnTo>
                    <a:pt x="3943350" y="381000"/>
                  </a:lnTo>
                  <a:lnTo>
                    <a:pt x="3952875" y="381000"/>
                  </a:lnTo>
                  <a:lnTo>
                    <a:pt x="3952875" y="371475"/>
                  </a:lnTo>
                  <a:lnTo>
                    <a:pt x="3952875" y="9525"/>
                  </a:lnTo>
                  <a:lnTo>
                    <a:pt x="3952875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209799" y="7724772"/>
              <a:ext cx="47625" cy="381000"/>
            </a:xfrm>
            <a:custGeom>
              <a:avLst/>
              <a:gdLst/>
              <a:ahLst/>
              <a:cxnLst/>
              <a:rect l="l" t="t" r="r" b="b"/>
              <a:pathLst>
                <a:path w="47625" h="381000">
                  <a:moveTo>
                    <a:pt x="0" y="380999"/>
                  </a:moveTo>
                  <a:lnTo>
                    <a:pt x="0" y="0"/>
                  </a:lnTo>
                  <a:lnTo>
                    <a:pt x="47624" y="9524"/>
                  </a:lnTo>
                  <a:lnTo>
                    <a:pt x="47624" y="371474"/>
                  </a:lnTo>
                  <a:lnTo>
                    <a:pt x="0" y="380999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440160" y="5092700"/>
            <a:ext cx="5433060" cy="2252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b="1">
                <a:latin typeface="Arial"/>
                <a:cs typeface="Arial"/>
              </a:rPr>
              <a:t>Step</a:t>
            </a:r>
            <a:r>
              <a:rPr dirty="0" sz="1350" spc="-15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2.2:</a:t>
            </a:r>
            <a:r>
              <a:rPr dirty="0" sz="1350" spc="-10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Implementing</a:t>
            </a:r>
            <a:r>
              <a:rPr dirty="0" sz="1350" spc="-15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Bag</a:t>
            </a:r>
            <a:r>
              <a:rPr dirty="0" sz="1350" spc="-10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of</a:t>
            </a:r>
            <a:r>
              <a:rPr dirty="0" sz="1350" spc="-15" b="1">
                <a:latin typeface="Arial"/>
                <a:cs typeface="Arial"/>
              </a:rPr>
              <a:t> </a:t>
            </a:r>
            <a:r>
              <a:rPr dirty="0" sz="1350" spc="-5" b="1">
                <a:latin typeface="Arial"/>
                <a:cs typeface="Arial"/>
              </a:rPr>
              <a:t>Words</a:t>
            </a:r>
            <a:r>
              <a:rPr dirty="0" sz="1350" spc="-10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from</a:t>
            </a:r>
            <a:r>
              <a:rPr dirty="0" sz="1350" spc="-15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scratch</a:t>
            </a:r>
            <a:endParaRPr sz="1350">
              <a:latin typeface="Arial"/>
              <a:cs typeface="Arial"/>
            </a:endParaRPr>
          </a:p>
          <a:p>
            <a:pPr marL="12700" marR="5080">
              <a:lnSpc>
                <a:spcPct val="119000"/>
              </a:lnSpc>
              <a:spcBef>
                <a:spcPts val="840"/>
              </a:spcBef>
            </a:pPr>
            <a:r>
              <a:rPr dirty="0" sz="1050">
                <a:latin typeface="Arial MT"/>
                <a:cs typeface="Arial MT"/>
              </a:rPr>
              <a:t>Before we dive into scikit-learn's Bag of </a:t>
            </a:r>
            <a:r>
              <a:rPr dirty="0" sz="1050" spc="-5">
                <a:latin typeface="Arial MT"/>
                <a:cs typeface="Arial MT"/>
              </a:rPr>
              <a:t>Words(BoW) </a:t>
            </a:r>
            <a:r>
              <a:rPr dirty="0" sz="1050">
                <a:latin typeface="Arial MT"/>
                <a:cs typeface="Arial MT"/>
              </a:rPr>
              <a:t>library to do the dirty work for us, let's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implement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it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ourselves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first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so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that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can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understand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what's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happening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behind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scenes.</a:t>
            </a:r>
            <a:endParaRPr sz="1050">
              <a:latin typeface="Arial MT"/>
              <a:cs typeface="Arial MT"/>
            </a:endParaRPr>
          </a:p>
          <a:p>
            <a:pPr marL="12700" marR="2143125">
              <a:lnSpc>
                <a:spcPct val="202400"/>
              </a:lnSpc>
            </a:pPr>
            <a:r>
              <a:rPr dirty="0" sz="1050">
                <a:latin typeface="Arial MT"/>
                <a:cs typeface="Arial MT"/>
              </a:rPr>
              <a:t>**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Step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1: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Convert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all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strings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to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their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lower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case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form.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** </a:t>
            </a:r>
            <a:r>
              <a:rPr dirty="0" sz="1050" spc="-28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Let's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say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we have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 document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set: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Arial MT"/>
              <a:cs typeface="Arial MT"/>
            </a:endParaRPr>
          </a:p>
          <a:p>
            <a:pPr marL="278765">
              <a:lnSpc>
                <a:spcPct val="100000"/>
              </a:lnSpc>
            </a:pPr>
            <a:r>
              <a:rPr dirty="0" sz="1050">
                <a:latin typeface="Consolas"/>
                <a:cs typeface="Consolas"/>
              </a:rPr>
              <a:t>documents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=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['Hello,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how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are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you!',</a:t>
            </a:r>
            <a:endParaRPr sz="1050">
              <a:latin typeface="Consolas"/>
              <a:cs typeface="Consolas"/>
            </a:endParaRPr>
          </a:p>
          <a:p>
            <a:pPr marL="1232535" marR="2139315">
              <a:lnSpc>
                <a:spcPct val="119000"/>
              </a:lnSpc>
            </a:pPr>
            <a:r>
              <a:rPr dirty="0" sz="1050">
                <a:latin typeface="Consolas"/>
                <a:cs typeface="Consolas"/>
              </a:rPr>
              <a:t>'Win</a:t>
            </a:r>
            <a:r>
              <a:rPr dirty="0" sz="1050" spc="-2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money,</a:t>
            </a:r>
            <a:r>
              <a:rPr dirty="0" sz="1050" spc="-2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win</a:t>
            </a:r>
            <a:r>
              <a:rPr dirty="0" sz="1050" spc="-2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from</a:t>
            </a:r>
            <a:r>
              <a:rPr dirty="0" sz="1050" spc="-2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home.', </a:t>
            </a:r>
            <a:r>
              <a:rPr dirty="0" sz="1050" spc="-56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'Call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me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now.',</a:t>
            </a:r>
            <a:endParaRPr sz="1050">
              <a:latin typeface="Consolas"/>
              <a:cs typeface="Consolas"/>
            </a:endParaRPr>
          </a:p>
          <a:p>
            <a:pPr marL="1232535">
              <a:lnSpc>
                <a:spcPct val="100000"/>
              </a:lnSpc>
              <a:spcBef>
                <a:spcPts val="240"/>
              </a:spcBef>
            </a:pPr>
            <a:r>
              <a:rPr dirty="0" sz="1050">
                <a:latin typeface="Consolas"/>
                <a:cs typeface="Consolas"/>
              </a:rPr>
              <a:t>'Hello,</a:t>
            </a:r>
            <a:r>
              <a:rPr dirty="0" sz="1050" spc="-2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Call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hello</a:t>
            </a:r>
            <a:r>
              <a:rPr dirty="0" sz="1050" spc="-2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you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tomorrow?']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71649" y="7816850"/>
            <a:ext cx="482917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52145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Arial MT"/>
                <a:cs typeface="Arial MT"/>
              </a:rPr>
              <a:t>**</a:t>
            </a:r>
            <a:r>
              <a:rPr dirty="0" sz="1050" spc="-3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Instructions: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**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81149" y="855344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9"/>
                </a:moveTo>
                <a:lnTo>
                  <a:pt x="16523" y="38099"/>
                </a:lnTo>
                <a:lnTo>
                  <a:pt x="14093" y="37616"/>
                </a:lnTo>
                <a:lnTo>
                  <a:pt x="0" y="21570"/>
                </a:lnTo>
                <a:lnTo>
                  <a:pt x="0" y="16520"/>
                </a:lnTo>
                <a:lnTo>
                  <a:pt x="16523" y="0"/>
                </a:lnTo>
                <a:lnTo>
                  <a:pt x="21576" y="0"/>
                </a:lnTo>
                <a:lnTo>
                  <a:pt x="38100" y="19049"/>
                </a:lnTo>
                <a:lnTo>
                  <a:pt x="38099" y="21570"/>
                </a:lnTo>
                <a:lnTo>
                  <a:pt x="21576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706860" y="8434069"/>
            <a:ext cx="5013325" cy="596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9000"/>
              </a:lnSpc>
              <a:spcBef>
                <a:spcPts val="100"/>
              </a:spcBef>
            </a:pPr>
            <a:r>
              <a:rPr dirty="0" sz="1050">
                <a:latin typeface="Arial MT"/>
                <a:cs typeface="Arial MT"/>
              </a:rPr>
              <a:t>Convert all the strings in the documents set to their lower case. Save them into a list </a:t>
            </a:r>
            <a:r>
              <a:rPr dirty="0" sz="1050" spc="-28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called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'lower_case_documents'.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 spc="-35">
                <a:latin typeface="Arial MT"/>
                <a:cs typeface="Arial MT"/>
              </a:rPr>
              <a:t>You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can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convert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strings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to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their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lower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case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python </a:t>
            </a:r>
            <a:r>
              <a:rPr dirty="0" sz="1050" spc="-28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by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using the lower() method.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019800" y="361950"/>
            <a:ext cx="1181100" cy="9972675"/>
            <a:chOff x="6019800" y="361950"/>
            <a:chExt cx="1181100" cy="9972675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19800" y="9275064"/>
              <a:ext cx="944880" cy="94488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379451" y="361961"/>
              <a:ext cx="821690" cy="9972675"/>
            </a:xfrm>
            <a:custGeom>
              <a:avLst/>
              <a:gdLst/>
              <a:ahLst/>
              <a:cxnLst/>
              <a:rect l="l" t="t" r="r" b="b"/>
              <a:pathLst>
                <a:path w="821690" h="9972675">
                  <a:moveTo>
                    <a:pt x="821436" y="0"/>
                  </a:moveTo>
                  <a:lnTo>
                    <a:pt x="811911" y="0"/>
                  </a:lnTo>
                  <a:lnTo>
                    <a:pt x="0" y="0"/>
                  </a:lnTo>
                  <a:lnTo>
                    <a:pt x="0" y="811530"/>
                  </a:lnTo>
                  <a:lnTo>
                    <a:pt x="0" y="9163050"/>
                  </a:lnTo>
                  <a:lnTo>
                    <a:pt x="0" y="9972662"/>
                  </a:lnTo>
                  <a:lnTo>
                    <a:pt x="811911" y="9972662"/>
                  </a:lnTo>
                  <a:lnTo>
                    <a:pt x="821436" y="9972662"/>
                  </a:lnTo>
                  <a:lnTo>
                    <a:pt x="821436" y="9163050"/>
                  </a:lnTo>
                  <a:lnTo>
                    <a:pt x="811911" y="9163050"/>
                  </a:lnTo>
                  <a:lnTo>
                    <a:pt x="811911" y="811530"/>
                  </a:lnTo>
                  <a:lnTo>
                    <a:pt x="821436" y="811530"/>
                  </a:lnTo>
                  <a:lnTo>
                    <a:pt x="821436" y="0"/>
                  </a:lnTo>
                  <a:close/>
                </a:path>
              </a:pathLst>
            </a:custGeom>
            <a:solidFill>
              <a:srgbClr val="000000">
                <a:alpha val="1411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5"/>
              <a:t>localhost:8888/notebooks/Downloads/Bayesian_Inference.ipynb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993823" y="10384146"/>
            <a:ext cx="287020" cy="139065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z="800" spc="-5">
                <a:latin typeface="Arial MT"/>
                <a:cs typeface="Arial MT"/>
              </a:rPr>
              <a:t>1</a:t>
            </a:fld>
            <a:r>
              <a:rPr dirty="0" sz="800" spc="-5">
                <a:latin typeface="Arial MT"/>
                <a:cs typeface="Arial MT"/>
              </a:rPr>
              <a:t>/23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1056" y="161857"/>
            <a:ext cx="85471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 MT"/>
                <a:cs typeface="Arial MT"/>
              </a:rPr>
              <a:t>10/16/23,</a:t>
            </a:r>
            <a:r>
              <a:rPr dirty="0" sz="800" spc="-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2:45</a:t>
            </a:r>
            <a:r>
              <a:rPr dirty="0" sz="800" spc="-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85118" y="161857"/>
            <a:ext cx="180784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 MT"/>
                <a:cs typeface="Arial MT"/>
              </a:rPr>
              <a:t>Bayesian_Inference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-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Jupyter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Notebook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0142" y="463550"/>
            <a:ext cx="53911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dirty="0" sz="1050" spc="-85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[4]: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04937" y="423860"/>
            <a:ext cx="5534025" cy="2076450"/>
          </a:xfrm>
          <a:custGeom>
            <a:avLst/>
            <a:gdLst/>
            <a:ahLst/>
            <a:cxnLst/>
            <a:rect l="l" t="t" r="r" b="b"/>
            <a:pathLst>
              <a:path w="5534025" h="2076450">
                <a:moveTo>
                  <a:pt x="0" y="2062162"/>
                </a:moveTo>
                <a:lnTo>
                  <a:pt x="0" y="14287"/>
                </a:lnTo>
                <a:lnTo>
                  <a:pt x="0" y="12390"/>
                </a:lnTo>
                <a:lnTo>
                  <a:pt x="362" y="10567"/>
                </a:lnTo>
                <a:lnTo>
                  <a:pt x="1087" y="8813"/>
                </a:lnTo>
                <a:lnTo>
                  <a:pt x="1812" y="7059"/>
                </a:lnTo>
                <a:lnTo>
                  <a:pt x="2844" y="5515"/>
                </a:lnTo>
                <a:lnTo>
                  <a:pt x="4184" y="4181"/>
                </a:lnTo>
                <a:lnTo>
                  <a:pt x="5524" y="2841"/>
                </a:lnTo>
                <a:lnTo>
                  <a:pt x="7069" y="1808"/>
                </a:lnTo>
                <a:lnTo>
                  <a:pt x="8819" y="1083"/>
                </a:lnTo>
                <a:lnTo>
                  <a:pt x="10570" y="362"/>
                </a:lnTo>
                <a:lnTo>
                  <a:pt x="12392" y="0"/>
                </a:lnTo>
                <a:lnTo>
                  <a:pt x="14287" y="0"/>
                </a:lnTo>
                <a:lnTo>
                  <a:pt x="5519737" y="0"/>
                </a:lnTo>
                <a:lnTo>
                  <a:pt x="5521631" y="0"/>
                </a:lnTo>
                <a:lnTo>
                  <a:pt x="5523453" y="362"/>
                </a:lnTo>
                <a:lnTo>
                  <a:pt x="5525204" y="1083"/>
                </a:lnTo>
                <a:lnTo>
                  <a:pt x="5526954" y="1808"/>
                </a:lnTo>
                <a:lnTo>
                  <a:pt x="5528499" y="2841"/>
                </a:lnTo>
                <a:lnTo>
                  <a:pt x="5529839" y="4181"/>
                </a:lnTo>
                <a:lnTo>
                  <a:pt x="5531178" y="5515"/>
                </a:lnTo>
                <a:lnTo>
                  <a:pt x="5534024" y="14287"/>
                </a:lnTo>
                <a:lnTo>
                  <a:pt x="5534024" y="2062162"/>
                </a:lnTo>
                <a:lnTo>
                  <a:pt x="5534024" y="2064054"/>
                </a:lnTo>
                <a:lnTo>
                  <a:pt x="5533661" y="2065873"/>
                </a:lnTo>
                <a:lnTo>
                  <a:pt x="5532936" y="2067622"/>
                </a:lnTo>
                <a:lnTo>
                  <a:pt x="5532211" y="2069375"/>
                </a:lnTo>
                <a:lnTo>
                  <a:pt x="5525204" y="2075352"/>
                </a:lnTo>
                <a:lnTo>
                  <a:pt x="5523453" y="2076082"/>
                </a:lnTo>
                <a:lnTo>
                  <a:pt x="5521631" y="2076445"/>
                </a:lnTo>
                <a:lnTo>
                  <a:pt x="5519737" y="2076449"/>
                </a:lnTo>
                <a:lnTo>
                  <a:pt x="14287" y="2076449"/>
                </a:lnTo>
                <a:lnTo>
                  <a:pt x="1087" y="2067622"/>
                </a:lnTo>
                <a:lnTo>
                  <a:pt x="362" y="2065873"/>
                </a:lnTo>
                <a:lnTo>
                  <a:pt x="0" y="2064054"/>
                </a:lnTo>
                <a:lnTo>
                  <a:pt x="0" y="2062162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1724024" y="3457572"/>
            <a:ext cx="4886325" cy="1219200"/>
            <a:chOff x="1724024" y="3457572"/>
            <a:chExt cx="4886325" cy="1219200"/>
          </a:xfrm>
        </p:grpSpPr>
        <p:sp>
          <p:nvSpPr>
            <p:cNvPr id="7" name="object 7"/>
            <p:cNvSpPr/>
            <p:nvPr/>
          </p:nvSpPr>
          <p:spPr>
            <a:xfrm>
              <a:off x="1724012" y="3457574"/>
              <a:ext cx="4886325" cy="1219200"/>
            </a:xfrm>
            <a:custGeom>
              <a:avLst/>
              <a:gdLst/>
              <a:ahLst/>
              <a:cxnLst/>
              <a:rect l="l" t="t" r="r" b="b"/>
              <a:pathLst>
                <a:path w="4886325" h="1219200">
                  <a:moveTo>
                    <a:pt x="4886325" y="0"/>
                  </a:moveTo>
                  <a:lnTo>
                    <a:pt x="4876800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4876800" y="9525"/>
                  </a:lnTo>
                  <a:lnTo>
                    <a:pt x="4876800" y="1209675"/>
                  </a:lnTo>
                  <a:lnTo>
                    <a:pt x="0" y="1209675"/>
                  </a:lnTo>
                  <a:lnTo>
                    <a:pt x="0" y="1219200"/>
                  </a:lnTo>
                  <a:lnTo>
                    <a:pt x="4876800" y="1219200"/>
                  </a:lnTo>
                  <a:lnTo>
                    <a:pt x="4886325" y="1219200"/>
                  </a:lnTo>
                  <a:lnTo>
                    <a:pt x="4886325" y="1209675"/>
                  </a:lnTo>
                  <a:lnTo>
                    <a:pt x="4886325" y="9525"/>
                  </a:lnTo>
                  <a:lnTo>
                    <a:pt x="4886325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724024" y="3457572"/>
              <a:ext cx="47625" cy="1219200"/>
            </a:xfrm>
            <a:custGeom>
              <a:avLst/>
              <a:gdLst/>
              <a:ahLst/>
              <a:cxnLst/>
              <a:rect l="l" t="t" r="r" b="b"/>
              <a:pathLst>
                <a:path w="47625" h="1219200">
                  <a:moveTo>
                    <a:pt x="0" y="1219199"/>
                  </a:moveTo>
                  <a:lnTo>
                    <a:pt x="0" y="0"/>
                  </a:lnTo>
                  <a:lnTo>
                    <a:pt x="47624" y="9524"/>
                  </a:lnTo>
                  <a:lnTo>
                    <a:pt x="47624" y="1209674"/>
                  </a:lnTo>
                  <a:lnTo>
                    <a:pt x="0" y="1219199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209787" y="3686174"/>
              <a:ext cx="3952875" cy="762000"/>
            </a:xfrm>
            <a:custGeom>
              <a:avLst/>
              <a:gdLst/>
              <a:ahLst/>
              <a:cxnLst/>
              <a:rect l="l" t="t" r="r" b="b"/>
              <a:pathLst>
                <a:path w="3952875" h="762000">
                  <a:moveTo>
                    <a:pt x="3952875" y="0"/>
                  </a:moveTo>
                  <a:lnTo>
                    <a:pt x="3943350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3943350" y="9525"/>
                  </a:lnTo>
                  <a:lnTo>
                    <a:pt x="3943350" y="752475"/>
                  </a:lnTo>
                  <a:lnTo>
                    <a:pt x="0" y="752475"/>
                  </a:lnTo>
                  <a:lnTo>
                    <a:pt x="0" y="762000"/>
                  </a:lnTo>
                  <a:lnTo>
                    <a:pt x="3943350" y="762000"/>
                  </a:lnTo>
                  <a:lnTo>
                    <a:pt x="3952875" y="762000"/>
                  </a:lnTo>
                  <a:lnTo>
                    <a:pt x="3952875" y="752475"/>
                  </a:lnTo>
                  <a:lnTo>
                    <a:pt x="3952875" y="9525"/>
                  </a:lnTo>
                  <a:lnTo>
                    <a:pt x="3952875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209799" y="3686172"/>
              <a:ext cx="47625" cy="762000"/>
            </a:xfrm>
            <a:custGeom>
              <a:avLst/>
              <a:gdLst/>
              <a:ahLst/>
              <a:cxnLst/>
              <a:rect l="l" t="t" r="r" b="b"/>
              <a:pathLst>
                <a:path w="47625" h="762000">
                  <a:moveTo>
                    <a:pt x="0" y="761999"/>
                  </a:moveTo>
                  <a:lnTo>
                    <a:pt x="0" y="0"/>
                  </a:lnTo>
                  <a:lnTo>
                    <a:pt x="47624" y="9524"/>
                  </a:lnTo>
                  <a:lnTo>
                    <a:pt x="47624" y="752474"/>
                  </a:lnTo>
                  <a:lnTo>
                    <a:pt x="0" y="761999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2257424" y="3747770"/>
            <a:ext cx="3895725" cy="596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6370" marR="229870">
              <a:lnSpc>
                <a:spcPct val="119000"/>
              </a:lnSpc>
              <a:spcBef>
                <a:spcPts val="100"/>
              </a:spcBef>
            </a:pPr>
            <a:r>
              <a:rPr dirty="0" sz="1050">
                <a:latin typeface="Arial MT"/>
                <a:cs typeface="Arial MT"/>
              </a:rPr>
              <a:t>**Instructions: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**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Remove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all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punctuation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from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strings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in </a:t>
            </a:r>
            <a:r>
              <a:rPr dirty="0" sz="1050" spc="-28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 document set. Save them into a list called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'sans_punctuation_documents'.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0142" y="5035550"/>
            <a:ext cx="53911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dirty="0" sz="1050" spc="-85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[6]: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04937" y="4995859"/>
            <a:ext cx="5534025" cy="1762125"/>
          </a:xfrm>
          <a:custGeom>
            <a:avLst/>
            <a:gdLst/>
            <a:ahLst/>
            <a:cxnLst/>
            <a:rect l="l" t="t" r="r" b="b"/>
            <a:pathLst>
              <a:path w="5534025" h="1762125">
                <a:moveTo>
                  <a:pt x="0" y="1747837"/>
                </a:moveTo>
                <a:lnTo>
                  <a:pt x="0" y="14287"/>
                </a:lnTo>
                <a:lnTo>
                  <a:pt x="0" y="12385"/>
                </a:lnTo>
                <a:lnTo>
                  <a:pt x="362" y="10562"/>
                </a:lnTo>
                <a:lnTo>
                  <a:pt x="1087" y="8813"/>
                </a:lnTo>
                <a:lnTo>
                  <a:pt x="1812" y="7059"/>
                </a:lnTo>
                <a:lnTo>
                  <a:pt x="2844" y="5520"/>
                </a:lnTo>
                <a:lnTo>
                  <a:pt x="4184" y="4186"/>
                </a:lnTo>
                <a:lnTo>
                  <a:pt x="5524" y="2841"/>
                </a:lnTo>
                <a:lnTo>
                  <a:pt x="7069" y="1808"/>
                </a:lnTo>
                <a:lnTo>
                  <a:pt x="8819" y="1079"/>
                </a:lnTo>
                <a:lnTo>
                  <a:pt x="10570" y="358"/>
                </a:lnTo>
                <a:lnTo>
                  <a:pt x="12392" y="0"/>
                </a:lnTo>
                <a:lnTo>
                  <a:pt x="14287" y="0"/>
                </a:lnTo>
                <a:lnTo>
                  <a:pt x="5519737" y="0"/>
                </a:lnTo>
                <a:lnTo>
                  <a:pt x="5521631" y="0"/>
                </a:lnTo>
                <a:lnTo>
                  <a:pt x="5523453" y="362"/>
                </a:lnTo>
                <a:lnTo>
                  <a:pt x="5525204" y="1083"/>
                </a:lnTo>
                <a:lnTo>
                  <a:pt x="5526954" y="1808"/>
                </a:lnTo>
                <a:lnTo>
                  <a:pt x="5528499" y="2841"/>
                </a:lnTo>
                <a:lnTo>
                  <a:pt x="5529839" y="4186"/>
                </a:lnTo>
                <a:lnTo>
                  <a:pt x="5531178" y="5520"/>
                </a:lnTo>
                <a:lnTo>
                  <a:pt x="5532211" y="7064"/>
                </a:lnTo>
                <a:lnTo>
                  <a:pt x="5532936" y="8818"/>
                </a:lnTo>
                <a:lnTo>
                  <a:pt x="5533661" y="10562"/>
                </a:lnTo>
                <a:lnTo>
                  <a:pt x="5534024" y="12385"/>
                </a:lnTo>
                <a:lnTo>
                  <a:pt x="5534024" y="14287"/>
                </a:lnTo>
                <a:lnTo>
                  <a:pt x="5534024" y="1747837"/>
                </a:lnTo>
                <a:lnTo>
                  <a:pt x="5519737" y="1762124"/>
                </a:lnTo>
                <a:lnTo>
                  <a:pt x="14287" y="1762124"/>
                </a:lnTo>
                <a:lnTo>
                  <a:pt x="0" y="1749729"/>
                </a:lnTo>
                <a:lnTo>
                  <a:pt x="0" y="1747837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1724024" y="8858246"/>
            <a:ext cx="4886325" cy="1409700"/>
            <a:chOff x="1724024" y="8858246"/>
            <a:chExt cx="4886325" cy="1409700"/>
          </a:xfrm>
        </p:grpSpPr>
        <p:sp>
          <p:nvSpPr>
            <p:cNvPr id="15" name="object 15"/>
            <p:cNvSpPr/>
            <p:nvPr/>
          </p:nvSpPr>
          <p:spPr>
            <a:xfrm>
              <a:off x="1724012" y="8858249"/>
              <a:ext cx="4886325" cy="1409700"/>
            </a:xfrm>
            <a:custGeom>
              <a:avLst/>
              <a:gdLst/>
              <a:ahLst/>
              <a:cxnLst/>
              <a:rect l="l" t="t" r="r" b="b"/>
              <a:pathLst>
                <a:path w="4886325" h="1409700">
                  <a:moveTo>
                    <a:pt x="4886325" y="0"/>
                  </a:moveTo>
                  <a:lnTo>
                    <a:pt x="4876800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4876800" y="9525"/>
                  </a:lnTo>
                  <a:lnTo>
                    <a:pt x="4876800" y="1400175"/>
                  </a:lnTo>
                  <a:lnTo>
                    <a:pt x="0" y="1400175"/>
                  </a:lnTo>
                  <a:lnTo>
                    <a:pt x="0" y="1409700"/>
                  </a:lnTo>
                  <a:lnTo>
                    <a:pt x="4876800" y="1409700"/>
                  </a:lnTo>
                  <a:lnTo>
                    <a:pt x="4886325" y="1409700"/>
                  </a:lnTo>
                  <a:lnTo>
                    <a:pt x="4886325" y="1400175"/>
                  </a:lnTo>
                  <a:lnTo>
                    <a:pt x="4886325" y="9525"/>
                  </a:lnTo>
                  <a:lnTo>
                    <a:pt x="4886325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724024" y="8858246"/>
              <a:ext cx="47625" cy="1409700"/>
            </a:xfrm>
            <a:custGeom>
              <a:avLst/>
              <a:gdLst/>
              <a:ahLst/>
              <a:cxnLst/>
              <a:rect l="l" t="t" r="r" b="b"/>
              <a:pathLst>
                <a:path w="47625" h="1409700">
                  <a:moveTo>
                    <a:pt x="0" y="1409699"/>
                  </a:moveTo>
                  <a:lnTo>
                    <a:pt x="0" y="0"/>
                  </a:lnTo>
                  <a:lnTo>
                    <a:pt x="47624" y="9524"/>
                  </a:lnTo>
                  <a:lnTo>
                    <a:pt x="47624" y="1400174"/>
                  </a:lnTo>
                  <a:lnTo>
                    <a:pt x="0" y="1409699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209787" y="9086849"/>
              <a:ext cx="3952875" cy="952500"/>
            </a:xfrm>
            <a:custGeom>
              <a:avLst/>
              <a:gdLst/>
              <a:ahLst/>
              <a:cxnLst/>
              <a:rect l="l" t="t" r="r" b="b"/>
              <a:pathLst>
                <a:path w="3952875" h="952500">
                  <a:moveTo>
                    <a:pt x="3952875" y="0"/>
                  </a:moveTo>
                  <a:lnTo>
                    <a:pt x="3943350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3943350" y="9525"/>
                  </a:lnTo>
                  <a:lnTo>
                    <a:pt x="3943350" y="942975"/>
                  </a:lnTo>
                  <a:lnTo>
                    <a:pt x="0" y="942975"/>
                  </a:lnTo>
                  <a:lnTo>
                    <a:pt x="0" y="952500"/>
                  </a:lnTo>
                  <a:lnTo>
                    <a:pt x="3943350" y="952500"/>
                  </a:lnTo>
                  <a:lnTo>
                    <a:pt x="3952875" y="952500"/>
                  </a:lnTo>
                  <a:lnTo>
                    <a:pt x="3952875" y="942975"/>
                  </a:lnTo>
                  <a:lnTo>
                    <a:pt x="3952875" y="9525"/>
                  </a:lnTo>
                  <a:lnTo>
                    <a:pt x="3952875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209799" y="9086846"/>
              <a:ext cx="47625" cy="952500"/>
            </a:xfrm>
            <a:custGeom>
              <a:avLst/>
              <a:gdLst/>
              <a:ahLst/>
              <a:cxnLst/>
              <a:rect l="l" t="t" r="r" b="b"/>
              <a:pathLst>
                <a:path w="47625" h="952500">
                  <a:moveTo>
                    <a:pt x="0" y="952499"/>
                  </a:moveTo>
                  <a:lnTo>
                    <a:pt x="0" y="0"/>
                  </a:lnTo>
                  <a:lnTo>
                    <a:pt x="47624" y="9524"/>
                  </a:lnTo>
                  <a:lnTo>
                    <a:pt x="47624" y="942974"/>
                  </a:lnTo>
                  <a:lnTo>
                    <a:pt x="0" y="952499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2257424" y="9148444"/>
            <a:ext cx="3895725" cy="78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6370" marR="178435">
              <a:lnSpc>
                <a:spcPct val="119000"/>
              </a:lnSpc>
              <a:spcBef>
                <a:spcPts val="100"/>
              </a:spcBef>
            </a:pPr>
            <a:r>
              <a:rPr dirty="0" sz="1050" b="1">
                <a:latin typeface="Arial"/>
                <a:cs typeface="Arial"/>
              </a:rPr>
              <a:t>Instructions: </a:t>
            </a:r>
            <a:r>
              <a:rPr dirty="0" sz="1050" spc="-15">
                <a:latin typeface="Arial MT"/>
                <a:cs typeface="Arial MT"/>
              </a:rPr>
              <a:t>Tokenize </a:t>
            </a:r>
            <a:r>
              <a:rPr dirty="0" sz="1050">
                <a:latin typeface="Arial MT"/>
                <a:cs typeface="Arial MT"/>
              </a:rPr>
              <a:t>the strings stored in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'sans_punctuation_documents'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using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split()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method.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and </a:t>
            </a:r>
            <a:r>
              <a:rPr dirty="0" sz="1050" spc="-28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store the final document set in a list called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'preprocessed_documents'.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34504" y="463550"/>
            <a:ext cx="3471545" cy="1156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'''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Solution: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'''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documents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spc="-2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[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'Hello,</a:t>
            </a:r>
            <a:r>
              <a:rPr dirty="0" sz="1050" spc="-1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how</a:t>
            </a:r>
            <a:r>
              <a:rPr dirty="0" sz="1050" spc="-2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are</a:t>
            </a:r>
            <a:r>
              <a:rPr dirty="0" sz="1050" spc="-1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you!'</a:t>
            </a:r>
            <a:r>
              <a:rPr dirty="0" sz="1050">
                <a:latin typeface="Consolas"/>
                <a:cs typeface="Consolas"/>
              </a:rPr>
              <a:t>,</a:t>
            </a:r>
            <a:endParaRPr sz="1050">
              <a:latin typeface="Consolas"/>
              <a:cs typeface="Consolas"/>
            </a:endParaRPr>
          </a:p>
          <a:p>
            <a:pPr marL="965835" marR="444500">
              <a:lnSpc>
                <a:spcPct val="101200"/>
              </a:lnSpc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'Win</a:t>
            </a:r>
            <a:r>
              <a:rPr dirty="0" sz="1050" spc="-2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money,</a:t>
            </a:r>
            <a:r>
              <a:rPr dirty="0" sz="1050" spc="-2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win</a:t>
            </a:r>
            <a:r>
              <a:rPr dirty="0" sz="1050" spc="-2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from</a:t>
            </a:r>
            <a:r>
              <a:rPr dirty="0" sz="1050" spc="-2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home.'</a:t>
            </a:r>
            <a:r>
              <a:rPr dirty="0" sz="1050">
                <a:latin typeface="Consolas"/>
                <a:cs typeface="Consolas"/>
              </a:rPr>
              <a:t>, </a:t>
            </a:r>
            <a:r>
              <a:rPr dirty="0" sz="1050" spc="-565"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'Call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me</a:t>
            </a:r>
            <a:r>
              <a:rPr dirty="0" sz="1050" spc="-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now.'</a:t>
            </a:r>
            <a:r>
              <a:rPr dirty="0" sz="1050">
                <a:latin typeface="Consolas"/>
                <a:cs typeface="Consolas"/>
              </a:rPr>
              <a:t>,</a:t>
            </a:r>
            <a:endParaRPr sz="1050">
              <a:latin typeface="Consolas"/>
              <a:cs typeface="Consolas"/>
            </a:endParaRPr>
          </a:p>
          <a:p>
            <a:pPr marL="965835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'Hello,</a:t>
            </a:r>
            <a:r>
              <a:rPr dirty="0" sz="1050" spc="-2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Call</a:t>
            </a:r>
            <a:r>
              <a:rPr dirty="0" sz="1050" spc="-2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hello</a:t>
            </a:r>
            <a:r>
              <a:rPr dirty="0" sz="1050" spc="-2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you</a:t>
            </a:r>
            <a:r>
              <a:rPr dirty="0" sz="1050" spc="-2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tomorrow?'</a:t>
            </a:r>
            <a:r>
              <a:rPr dirty="0" sz="1050">
                <a:latin typeface="Consolas"/>
                <a:cs typeface="Consolas"/>
              </a:rPr>
              <a:t>]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34504" y="1758950"/>
            <a:ext cx="5456555" cy="1557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Consolas"/>
                <a:cs typeface="Consolas"/>
              </a:rPr>
              <a:t>lower_case_documents</a:t>
            </a:r>
            <a:r>
              <a:rPr dirty="0" sz="1050" spc="-4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spc="-4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[]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for</a:t>
            </a:r>
            <a:r>
              <a:rPr dirty="0" sz="1050" spc="-3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i</a:t>
            </a:r>
            <a:r>
              <a:rPr dirty="0" sz="1050" spc="-3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in</a:t>
            </a:r>
            <a:r>
              <a:rPr dirty="0" sz="1050" spc="-2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documents:</a:t>
            </a:r>
            <a:endParaRPr sz="1050">
              <a:latin typeface="Consolas"/>
              <a:cs typeface="Consolas"/>
            </a:endParaRPr>
          </a:p>
          <a:p>
            <a:pPr marL="12700" marR="2355850" indent="292735">
              <a:lnSpc>
                <a:spcPct val="101200"/>
              </a:lnSpc>
            </a:pPr>
            <a:r>
              <a:rPr dirty="0" sz="1050">
                <a:latin typeface="Consolas"/>
                <a:cs typeface="Consolas"/>
              </a:rPr>
              <a:t>lower_case_documents.append(i.lower())  </a:t>
            </a:r>
            <a:r>
              <a:rPr dirty="0" sz="1050">
                <a:solidFill>
                  <a:srgbClr val="008000"/>
                </a:solidFill>
                <a:latin typeface="Consolas"/>
                <a:cs typeface="Consolas"/>
              </a:rPr>
              <a:t>print</a:t>
            </a:r>
            <a:r>
              <a:rPr dirty="0" sz="1050">
                <a:latin typeface="Consolas"/>
                <a:cs typeface="Consolas"/>
              </a:rPr>
              <a:t>(lower_case_documents)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Consolas"/>
              <a:cs typeface="Consolas"/>
            </a:endParaRPr>
          </a:p>
          <a:p>
            <a:pPr marL="17780" marR="5080">
              <a:lnSpc>
                <a:spcPct val="101200"/>
              </a:lnSpc>
            </a:pPr>
            <a:r>
              <a:rPr dirty="0" sz="1050">
                <a:latin typeface="Consolas"/>
                <a:cs typeface="Consolas"/>
              </a:rPr>
              <a:t>['hello,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how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are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you!',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'win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money,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win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from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home.',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'call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me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now.',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'hell </a:t>
            </a:r>
            <a:r>
              <a:rPr dirty="0" sz="1050" spc="-57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o,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call hello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you tomorrow?']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869"/>
              </a:spcBef>
            </a:pPr>
            <a:r>
              <a:rPr dirty="0" sz="1050">
                <a:latin typeface="Arial MT"/>
                <a:cs typeface="Arial MT"/>
              </a:rPr>
              <a:t>**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Step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2: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Removing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all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punctuations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**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34504" y="5035550"/>
            <a:ext cx="2298700" cy="8331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'''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Solution: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'''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sans_punctuation_documents</a:t>
            </a:r>
            <a:r>
              <a:rPr dirty="0" sz="1050" spc="-5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spc="-4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[]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1050" spc="-6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string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34504" y="6007099"/>
            <a:ext cx="5525770" cy="2461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for</a:t>
            </a:r>
            <a:r>
              <a:rPr dirty="0" sz="1050" spc="-3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i</a:t>
            </a:r>
            <a:r>
              <a:rPr dirty="0" sz="1050" spc="-3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in</a:t>
            </a:r>
            <a:r>
              <a:rPr dirty="0" sz="1050" spc="-2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lower_case_documents:</a:t>
            </a:r>
            <a:endParaRPr sz="1050">
              <a:latin typeface="Consolas"/>
              <a:cs typeface="Consolas"/>
            </a:endParaRPr>
          </a:p>
          <a:p>
            <a:pPr marL="305435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sans_punctuation_documents.append(i.translate(</a:t>
            </a:r>
            <a:r>
              <a:rPr dirty="0" sz="1050">
                <a:solidFill>
                  <a:srgbClr val="008000"/>
                </a:solidFill>
                <a:latin typeface="Consolas"/>
                <a:cs typeface="Consolas"/>
              </a:rPr>
              <a:t>str</a:t>
            </a:r>
            <a:r>
              <a:rPr dirty="0" sz="1050">
                <a:latin typeface="Consolas"/>
                <a:cs typeface="Consolas"/>
              </a:rPr>
              <a:t>.maketrans(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''</a:t>
            </a:r>
            <a:r>
              <a:rPr dirty="0" sz="1050">
                <a:latin typeface="Consolas"/>
                <a:cs typeface="Consolas"/>
              </a:rPr>
              <a:t>,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''</a:t>
            </a:r>
            <a:r>
              <a:rPr dirty="0" sz="1050">
                <a:latin typeface="Consolas"/>
                <a:cs typeface="Consolas"/>
              </a:rPr>
              <a:t>,strin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solidFill>
                  <a:srgbClr val="008000"/>
                </a:solidFill>
                <a:latin typeface="Consolas"/>
                <a:cs typeface="Consolas"/>
              </a:rPr>
              <a:t>print</a:t>
            </a:r>
            <a:r>
              <a:rPr dirty="0" sz="1050">
                <a:latin typeface="Consolas"/>
                <a:cs typeface="Consolas"/>
              </a:rPr>
              <a:t>(sans_punctuation_documents)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Consolas"/>
              <a:cs typeface="Consolas"/>
            </a:endParaRPr>
          </a:p>
          <a:p>
            <a:pPr marL="17780" marR="73660">
              <a:lnSpc>
                <a:spcPct val="101200"/>
              </a:lnSpc>
              <a:spcBef>
                <a:spcPts val="5"/>
              </a:spcBef>
            </a:pPr>
            <a:r>
              <a:rPr dirty="0" sz="1050">
                <a:latin typeface="Consolas"/>
                <a:cs typeface="Consolas"/>
              </a:rPr>
              <a:t>['hello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how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are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you',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'win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money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win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from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home',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'call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me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now',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'hello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cal </a:t>
            </a:r>
            <a:r>
              <a:rPr dirty="0" sz="1050" spc="-56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l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hello you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tomorrow']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0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</a:pPr>
            <a:r>
              <a:rPr dirty="0" sz="1050">
                <a:latin typeface="Arial MT"/>
                <a:cs typeface="Arial MT"/>
              </a:rPr>
              <a:t>**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Step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3:</a:t>
            </a:r>
            <a:r>
              <a:rPr dirty="0" sz="1050" spc="-40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Tokenization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**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 MT"/>
              <a:cs typeface="Arial MT"/>
            </a:endParaRPr>
          </a:p>
          <a:p>
            <a:pPr marL="17780" marR="206375">
              <a:lnSpc>
                <a:spcPct val="119000"/>
              </a:lnSpc>
            </a:pPr>
            <a:r>
              <a:rPr dirty="0" sz="1050" spc="-15">
                <a:latin typeface="Arial MT"/>
                <a:cs typeface="Arial MT"/>
              </a:rPr>
              <a:t>Tokenizing </a:t>
            </a:r>
            <a:r>
              <a:rPr dirty="0" sz="1050">
                <a:latin typeface="Arial MT"/>
                <a:cs typeface="Arial MT"/>
              </a:rPr>
              <a:t>a sentence in a document set means splitting up a sentence into individual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words using a </a:t>
            </a:r>
            <a:r>
              <a:rPr dirty="0" sz="1050" spc="-10">
                <a:latin typeface="Arial MT"/>
                <a:cs typeface="Arial MT"/>
              </a:rPr>
              <a:t>delimiter. </a:t>
            </a:r>
            <a:r>
              <a:rPr dirty="0" sz="1050">
                <a:latin typeface="Arial MT"/>
                <a:cs typeface="Arial MT"/>
              </a:rPr>
              <a:t>The delimiter specifies what character we will use to identify the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beginning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and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end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word(for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example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could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use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single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space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delimiter </a:t>
            </a:r>
            <a:r>
              <a:rPr dirty="0" sz="1050" spc="-28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for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identifying words in our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document set.)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019800" y="361950"/>
            <a:ext cx="1181100" cy="9972675"/>
            <a:chOff x="6019800" y="361950"/>
            <a:chExt cx="1181100" cy="9972675"/>
          </a:xfrm>
        </p:grpSpPr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19800" y="9275064"/>
              <a:ext cx="944880" cy="94488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6379451" y="361961"/>
              <a:ext cx="821690" cy="9972675"/>
            </a:xfrm>
            <a:custGeom>
              <a:avLst/>
              <a:gdLst/>
              <a:ahLst/>
              <a:cxnLst/>
              <a:rect l="l" t="t" r="r" b="b"/>
              <a:pathLst>
                <a:path w="821690" h="9972675">
                  <a:moveTo>
                    <a:pt x="821436" y="0"/>
                  </a:moveTo>
                  <a:lnTo>
                    <a:pt x="811911" y="0"/>
                  </a:lnTo>
                  <a:lnTo>
                    <a:pt x="0" y="0"/>
                  </a:lnTo>
                  <a:lnTo>
                    <a:pt x="0" y="811530"/>
                  </a:lnTo>
                  <a:lnTo>
                    <a:pt x="0" y="9163050"/>
                  </a:lnTo>
                  <a:lnTo>
                    <a:pt x="0" y="9972662"/>
                  </a:lnTo>
                  <a:lnTo>
                    <a:pt x="811911" y="9972662"/>
                  </a:lnTo>
                  <a:lnTo>
                    <a:pt x="821436" y="9972662"/>
                  </a:lnTo>
                  <a:lnTo>
                    <a:pt x="821436" y="9163050"/>
                  </a:lnTo>
                  <a:lnTo>
                    <a:pt x="811911" y="9163050"/>
                  </a:lnTo>
                  <a:lnTo>
                    <a:pt x="811911" y="811530"/>
                  </a:lnTo>
                  <a:lnTo>
                    <a:pt x="821436" y="811530"/>
                  </a:lnTo>
                  <a:lnTo>
                    <a:pt x="821436" y="0"/>
                  </a:lnTo>
                  <a:close/>
                </a:path>
              </a:pathLst>
            </a:custGeom>
            <a:solidFill>
              <a:srgbClr val="000000">
                <a:alpha val="1411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5"/>
              <a:t>localhost:8888/notebooks/Downloads/Bayesian_Inference.ipynb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6993823" y="10384146"/>
            <a:ext cx="287020" cy="139065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z="800" spc="-5">
                <a:latin typeface="Arial MT"/>
                <a:cs typeface="Arial MT"/>
              </a:rPr>
              <a:t>1</a:t>
            </a:fld>
            <a:r>
              <a:rPr dirty="0" sz="800" spc="-5">
                <a:latin typeface="Arial MT"/>
                <a:cs typeface="Arial MT"/>
              </a:rPr>
              <a:t>/23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1056" y="161857"/>
            <a:ext cx="85471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 MT"/>
                <a:cs typeface="Arial MT"/>
              </a:rPr>
              <a:t>10/16/23,</a:t>
            </a:r>
            <a:r>
              <a:rPr dirty="0" sz="800" spc="-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2:45</a:t>
            </a:r>
            <a:r>
              <a:rPr dirty="0" sz="800" spc="-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85118" y="161857"/>
            <a:ext cx="180784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 MT"/>
                <a:cs typeface="Arial MT"/>
              </a:rPr>
              <a:t>Bayesian_Inference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-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Jupyter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Notebook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0142" y="644525"/>
            <a:ext cx="53911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dirty="0" sz="1050" spc="-85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[7]: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04937" y="614359"/>
            <a:ext cx="5534025" cy="1266825"/>
          </a:xfrm>
          <a:custGeom>
            <a:avLst/>
            <a:gdLst/>
            <a:ahLst/>
            <a:cxnLst/>
            <a:rect l="l" t="t" r="r" b="b"/>
            <a:pathLst>
              <a:path w="5534025" h="1266825">
                <a:moveTo>
                  <a:pt x="0" y="1252537"/>
                </a:moveTo>
                <a:lnTo>
                  <a:pt x="0" y="14287"/>
                </a:lnTo>
                <a:lnTo>
                  <a:pt x="0" y="12390"/>
                </a:lnTo>
                <a:lnTo>
                  <a:pt x="362" y="10567"/>
                </a:lnTo>
                <a:lnTo>
                  <a:pt x="1087" y="8818"/>
                </a:lnTo>
                <a:lnTo>
                  <a:pt x="1812" y="7064"/>
                </a:lnTo>
                <a:lnTo>
                  <a:pt x="2844" y="5515"/>
                </a:lnTo>
                <a:lnTo>
                  <a:pt x="4184" y="4181"/>
                </a:lnTo>
                <a:lnTo>
                  <a:pt x="5524" y="2837"/>
                </a:lnTo>
                <a:lnTo>
                  <a:pt x="7069" y="1804"/>
                </a:lnTo>
                <a:lnTo>
                  <a:pt x="8819" y="1079"/>
                </a:lnTo>
                <a:lnTo>
                  <a:pt x="10570" y="358"/>
                </a:lnTo>
                <a:lnTo>
                  <a:pt x="12392" y="0"/>
                </a:lnTo>
                <a:lnTo>
                  <a:pt x="14287" y="0"/>
                </a:lnTo>
                <a:lnTo>
                  <a:pt x="5519737" y="0"/>
                </a:lnTo>
                <a:lnTo>
                  <a:pt x="5521631" y="0"/>
                </a:lnTo>
                <a:lnTo>
                  <a:pt x="5523453" y="358"/>
                </a:lnTo>
                <a:lnTo>
                  <a:pt x="5525204" y="1079"/>
                </a:lnTo>
                <a:lnTo>
                  <a:pt x="5526954" y="1804"/>
                </a:lnTo>
                <a:lnTo>
                  <a:pt x="5528499" y="2837"/>
                </a:lnTo>
                <a:lnTo>
                  <a:pt x="5529839" y="4181"/>
                </a:lnTo>
                <a:lnTo>
                  <a:pt x="5531178" y="5515"/>
                </a:lnTo>
                <a:lnTo>
                  <a:pt x="5534024" y="14287"/>
                </a:lnTo>
                <a:lnTo>
                  <a:pt x="5534024" y="1252537"/>
                </a:lnTo>
                <a:lnTo>
                  <a:pt x="5534024" y="1254430"/>
                </a:lnTo>
                <a:lnTo>
                  <a:pt x="5533661" y="1256248"/>
                </a:lnTo>
                <a:lnTo>
                  <a:pt x="5532936" y="1257997"/>
                </a:lnTo>
                <a:lnTo>
                  <a:pt x="5532211" y="1259745"/>
                </a:lnTo>
                <a:lnTo>
                  <a:pt x="5519737" y="1266824"/>
                </a:lnTo>
                <a:lnTo>
                  <a:pt x="14287" y="1266824"/>
                </a:lnTo>
                <a:lnTo>
                  <a:pt x="1087" y="1257993"/>
                </a:lnTo>
                <a:lnTo>
                  <a:pt x="362" y="1256248"/>
                </a:lnTo>
                <a:lnTo>
                  <a:pt x="0" y="1254430"/>
                </a:lnTo>
                <a:lnTo>
                  <a:pt x="0" y="1252537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1724024" y="4524371"/>
            <a:ext cx="4886325" cy="1790700"/>
            <a:chOff x="1724024" y="4524371"/>
            <a:chExt cx="4886325" cy="1790700"/>
          </a:xfrm>
        </p:grpSpPr>
        <p:sp>
          <p:nvSpPr>
            <p:cNvPr id="7" name="object 7"/>
            <p:cNvSpPr/>
            <p:nvPr/>
          </p:nvSpPr>
          <p:spPr>
            <a:xfrm>
              <a:off x="1724012" y="4524374"/>
              <a:ext cx="4886325" cy="1790700"/>
            </a:xfrm>
            <a:custGeom>
              <a:avLst/>
              <a:gdLst/>
              <a:ahLst/>
              <a:cxnLst/>
              <a:rect l="l" t="t" r="r" b="b"/>
              <a:pathLst>
                <a:path w="4886325" h="1790700">
                  <a:moveTo>
                    <a:pt x="4886325" y="0"/>
                  </a:moveTo>
                  <a:lnTo>
                    <a:pt x="4876800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4876800" y="9525"/>
                  </a:lnTo>
                  <a:lnTo>
                    <a:pt x="4876800" y="1781175"/>
                  </a:lnTo>
                  <a:lnTo>
                    <a:pt x="0" y="1781175"/>
                  </a:lnTo>
                  <a:lnTo>
                    <a:pt x="0" y="1790700"/>
                  </a:lnTo>
                  <a:lnTo>
                    <a:pt x="4876800" y="1790700"/>
                  </a:lnTo>
                  <a:lnTo>
                    <a:pt x="4886325" y="1790700"/>
                  </a:lnTo>
                  <a:lnTo>
                    <a:pt x="4886325" y="1781175"/>
                  </a:lnTo>
                  <a:lnTo>
                    <a:pt x="4886325" y="9525"/>
                  </a:lnTo>
                  <a:lnTo>
                    <a:pt x="4886325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724024" y="4524371"/>
              <a:ext cx="47625" cy="1790700"/>
            </a:xfrm>
            <a:custGeom>
              <a:avLst/>
              <a:gdLst/>
              <a:ahLst/>
              <a:cxnLst/>
              <a:rect l="l" t="t" r="r" b="b"/>
              <a:pathLst>
                <a:path w="47625" h="1790700">
                  <a:moveTo>
                    <a:pt x="0" y="1790699"/>
                  </a:moveTo>
                  <a:lnTo>
                    <a:pt x="0" y="0"/>
                  </a:lnTo>
                  <a:lnTo>
                    <a:pt x="47624" y="9524"/>
                  </a:lnTo>
                  <a:lnTo>
                    <a:pt x="47624" y="1781174"/>
                  </a:lnTo>
                  <a:lnTo>
                    <a:pt x="0" y="1790699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209787" y="4752974"/>
              <a:ext cx="3952875" cy="1333500"/>
            </a:xfrm>
            <a:custGeom>
              <a:avLst/>
              <a:gdLst/>
              <a:ahLst/>
              <a:cxnLst/>
              <a:rect l="l" t="t" r="r" b="b"/>
              <a:pathLst>
                <a:path w="3952875" h="1333500">
                  <a:moveTo>
                    <a:pt x="3952875" y="0"/>
                  </a:moveTo>
                  <a:lnTo>
                    <a:pt x="3943350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3943350" y="9525"/>
                  </a:lnTo>
                  <a:lnTo>
                    <a:pt x="3943350" y="1323975"/>
                  </a:lnTo>
                  <a:lnTo>
                    <a:pt x="0" y="1323975"/>
                  </a:lnTo>
                  <a:lnTo>
                    <a:pt x="0" y="1333500"/>
                  </a:lnTo>
                  <a:lnTo>
                    <a:pt x="3943350" y="1333500"/>
                  </a:lnTo>
                  <a:lnTo>
                    <a:pt x="3952875" y="1333500"/>
                  </a:lnTo>
                  <a:lnTo>
                    <a:pt x="3952875" y="1323975"/>
                  </a:lnTo>
                  <a:lnTo>
                    <a:pt x="3952875" y="9525"/>
                  </a:lnTo>
                  <a:lnTo>
                    <a:pt x="3952875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209799" y="4752971"/>
              <a:ext cx="47625" cy="1333500"/>
            </a:xfrm>
            <a:custGeom>
              <a:avLst/>
              <a:gdLst/>
              <a:ahLst/>
              <a:cxnLst/>
              <a:rect l="l" t="t" r="r" b="b"/>
              <a:pathLst>
                <a:path w="47625" h="1333500">
                  <a:moveTo>
                    <a:pt x="0" y="1333499"/>
                  </a:moveTo>
                  <a:lnTo>
                    <a:pt x="0" y="0"/>
                  </a:lnTo>
                  <a:lnTo>
                    <a:pt x="47624" y="9524"/>
                  </a:lnTo>
                  <a:lnTo>
                    <a:pt x="47624" y="1323974"/>
                  </a:lnTo>
                  <a:lnTo>
                    <a:pt x="0" y="1333499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2257424" y="4814570"/>
            <a:ext cx="3895725" cy="1168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6370" marR="244475">
              <a:lnSpc>
                <a:spcPct val="119000"/>
              </a:lnSpc>
              <a:spcBef>
                <a:spcPts val="100"/>
              </a:spcBef>
            </a:pPr>
            <a:r>
              <a:rPr dirty="0" sz="1050" b="1">
                <a:latin typeface="Arial"/>
                <a:cs typeface="Arial"/>
              </a:rPr>
              <a:t>Instructions: </a:t>
            </a:r>
            <a:r>
              <a:rPr dirty="0" sz="1050">
                <a:latin typeface="Arial MT"/>
                <a:cs typeface="Arial MT"/>
              </a:rPr>
              <a:t>Using the Counter() method and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preprocessed_documents as the input, create a dictionary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with the keys being each word in each document and the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corresponding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values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being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frequency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occurrence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 </a:t>
            </a:r>
            <a:r>
              <a:rPr dirty="0" sz="1050" spc="-27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that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word.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Save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each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Counter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dictionary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as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an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item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in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list </a:t>
            </a:r>
            <a:r>
              <a:rPr dirty="0" sz="1050" spc="-28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called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'frequency_list'.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6918" y="6673850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dirty="0" sz="1050" spc="-85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[10]: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04937" y="6634159"/>
            <a:ext cx="5534025" cy="1914525"/>
          </a:xfrm>
          <a:custGeom>
            <a:avLst/>
            <a:gdLst/>
            <a:ahLst/>
            <a:cxnLst/>
            <a:rect l="l" t="t" r="r" b="b"/>
            <a:pathLst>
              <a:path w="5534025" h="1914525">
                <a:moveTo>
                  <a:pt x="0" y="1900237"/>
                </a:moveTo>
                <a:lnTo>
                  <a:pt x="0" y="14287"/>
                </a:lnTo>
                <a:lnTo>
                  <a:pt x="0" y="12390"/>
                </a:lnTo>
                <a:lnTo>
                  <a:pt x="362" y="10567"/>
                </a:lnTo>
                <a:lnTo>
                  <a:pt x="1087" y="8813"/>
                </a:lnTo>
                <a:lnTo>
                  <a:pt x="1812" y="7059"/>
                </a:lnTo>
                <a:lnTo>
                  <a:pt x="2844" y="5515"/>
                </a:lnTo>
                <a:lnTo>
                  <a:pt x="4184" y="4181"/>
                </a:lnTo>
                <a:lnTo>
                  <a:pt x="5524" y="2837"/>
                </a:lnTo>
                <a:lnTo>
                  <a:pt x="7069" y="1804"/>
                </a:lnTo>
                <a:lnTo>
                  <a:pt x="8819" y="1079"/>
                </a:lnTo>
                <a:lnTo>
                  <a:pt x="10570" y="358"/>
                </a:lnTo>
                <a:lnTo>
                  <a:pt x="12392" y="0"/>
                </a:lnTo>
                <a:lnTo>
                  <a:pt x="14287" y="0"/>
                </a:lnTo>
                <a:lnTo>
                  <a:pt x="5519737" y="0"/>
                </a:lnTo>
                <a:lnTo>
                  <a:pt x="5521631" y="0"/>
                </a:lnTo>
                <a:lnTo>
                  <a:pt x="5523453" y="362"/>
                </a:lnTo>
                <a:lnTo>
                  <a:pt x="5525204" y="1083"/>
                </a:lnTo>
                <a:lnTo>
                  <a:pt x="5526954" y="1804"/>
                </a:lnTo>
                <a:lnTo>
                  <a:pt x="5528499" y="2837"/>
                </a:lnTo>
                <a:lnTo>
                  <a:pt x="5529839" y="4181"/>
                </a:lnTo>
                <a:lnTo>
                  <a:pt x="5531178" y="5515"/>
                </a:lnTo>
                <a:lnTo>
                  <a:pt x="5534024" y="14287"/>
                </a:lnTo>
                <a:lnTo>
                  <a:pt x="5534024" y="1900237"/>
                </a:lnTo>
                <a:lnTo>
                  <a:pt x="5534024" y="1902125"/>
                </a:lnTo>
                <a:lnTo>
                  <a:pt x="5533661" y="1903944"/>
                </a:lnTo>
                <a:lnTo>
                  <a:pt x="5532936" y="1905693"/>
                </a:lnTo>
                <a:lnTo>
                  <a:pt x="5532211" y="1907445"/>
                </a:lnTo>
                <a:lnTo>
                  <a:pt x="5519737" y="1914524"/>
                </a:lnTo>
                <a:lnTo>
                  <a:pt x="14287" y="1914524"/>
                </a:lnTo>
                <a:lnTo>
                  <a:pt x="1087" y="1905693"/>
                </a:lnTo>
                <a:lnTo>
                  <a:pt x="362" y="1903944"/>
                </a:lnTo>
                <a:lnTo>
                  <a:pt x="0" y="1902125"/>
                </a:lnTo>
                <a:lnTo>
                  <a:pt x="0" y="1900237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440160" y="1930400"/>
            <a:ext cx="5384800" cy="2204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Consolas"/>
                <a:cs typeface="Consolas"/>
              </a:rPr>
              <a:t>[['hello',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'how',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'are',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'you'],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['win',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'money',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'win',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'from',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'home'],</a:t>
            </a:r>
            <a:endParaRPr sz="1050">
              <a:latin typeface="Consolas"/>
              <a:cs typeface="Consolas"/>
            </a:endParaRPr>
          </a:p>
          <a:p>
            <a:pPr algn="just"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['call',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'me',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'now'],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['hello',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'call',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'hello',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'you',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'tomorrow']]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 algn="just" marL="12700">
              <a:lnSpc>
                <a:spcPct val="100000"/>
              </a:lnSpc>
              <a:spcBef>
                <a:spcPts val="870"/>
              </a:spcBef>
            </a:pPr>
            <a:r>
              <a:rPr dirty="0" sz="1050">
                <a:latin typeface="Arial MT"/>
                <a:cs typeface="Arial MT"/>
              </a:rPr>
              <a:t>**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Step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4: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Count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frequencies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**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50">
              <a:latin typeface="Arial MT"/>
              <a:cs typeface="Arial MT"/>
            </a:endParaRPr>
          </a:p>
          <a:p>
            <a:pPr algn="just" marL="12700" marR="5080">
              <a:lnSpc>
                <a:spcPct val="122000"/>
              </a:lnSpc>
              <a:spcBef>
                <a:spcPts val="5"/>
              </a:spcBef>
            </a:pPr>
            <a:r>
              <a:rPr dirty="0" sz="1050">
                <a:latin typeface="Arial MT"/>
                <a:cs typeface="Arial MT"/>
              </a:rPr>
              <a:t>Now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that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have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our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document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set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required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format,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can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proceed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to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counting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 </a:t>
            </a:r>
            <a:r>
              <a:rPr dirty="0" sz="1050" spc="-28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occurrence of each word in each document of the document set. </a:t>
            </a:r>
            <a:r>
              <a:rPr dirty="0" sz="1050" spc="-10">
                <a:latin typeface="Arial MT"/>
                <a:cs typeface="Arial MT"/>
              </a:rPr>
              <a:t>We </a:t>
            </a:r>
            <a:r>
              <a:rPr dirty="0" sz="1050">
                <a:latin typeface="Arial MT"/>
                <a:cs typeface="Arial MT"/>
              </a:rPr>
              <a:t>will use the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Consolas"/>
                <a:cs typeface="Consolas"/>
              </a:rPr>
              <a:t>Counter </a:t>
            </a:r>
            <a:r>
              <a:rPr dirty="0" sz="1050" spc="-565">
                <a:latin typeface="Consolas"/>
                <a:cs typeface="Consolas"/>
              </a:rPr>
              <a:t> </a:t>
            </a:r>
            <a:r>
              <a:rPr dirty="0" sz="1050">
                <a:latin typeface="Arial MT"/>
                <a:cs typeface="Arial MT"/>
              </a:rPr>
              <a:t>method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from the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Python</a:t>
            </a:r>
            <a:r>
              <a:rPr dirty="0" sz="1050" spc="85">
                <a:latin typeface="Arial MT"/>
                <a:cs typeface="Arial MT"/>
              </a:rPr>
              <a:t> </a:t>
            </a:r>
            <a:r>
              <a:rPr dirty="0" sz="1050">
                <a:latin typeface="Consolas"/>
                <a:cs typeface="Consolas"/>
              </a:rPr>
              <a:t>collections</a:t>
            </a:r>
            <a:r>
              <a:rPr dirty="0" sz="1050" spc="85">
                <a:latin typeface="Consolas"/>
                <a:cs typeface="Consolas"/>
              </a:rPr>
              <a:t> </a:t>
            </a:r>
            <a:r>
              <a:rPr dirty="0" sz="1050">
                <a:latin typeface="Arial MT"/>
                <a:cs typeface="Arial MT"/>
              </a:rPr>
              <a:t>library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for this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purpose.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Arial MT"/>
              <a:cs typeface="Arial MT"/>
            </a:endParaRPr>
          </a:p>
          <a:p>
            <a:pPr marL="12700" marR="85725" indent="47625">
              <a:lnSpc>
                <a:spcPct val="122000"/>
              </a:lnSpc>
            </a:pPr>
            <a:r>
              <a:rPr dirty="0" sz="1050">
                <a:latin typeface="Consolas"/>
                <a:cs typeface="Consolas"/>
              </a:rPr>
              <a:t>Counter</a:t>
            </a:r>
            <a:r>
              <a:rPr dirty="0" sz="1050" spc="75">
                <a:latin typeface="Consolas"/>
                <a:cs typeface="Consolas"/>
              </a:rPr>
              <a:t> </a:t>
            </a:r>
            <a:r>
              <a:rPr dirty="0" sz="1050">
                <a:latin typeface="Arial MT"/>
                <a:cs typeface="Arial MT"/>
              </a:rPr>
              <a:t>counts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occurrence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each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item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list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and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returns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dictionary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with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key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item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being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counted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and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corresponding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value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being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count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that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item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in </a:t>
            </a:r>
            <a:r>
              <a:rPr dirty="0" sz="1050" spc="-28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list.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34504" y="644525"/>
            <a:ext cx="3472179" cy="1156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'''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Solution: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'''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preprocessed_documents</a:t>
            </a:r>
            <a:r>
              <a:rPr dirty="0" sz="1050" spc="-4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spc="-4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[]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for</a:t>
            </a:r>
            <a:r>
              <a:rPr dirty="0" sz="1050" spc="-3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i</a:t>
            </a:r>
            <a:r>
              <a:rPr dirty="0" sz="1050" spc="-3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in</a:t>
            </a:r>
            <a:r>
              <a:rPr dirty="0" sz="1050" spc="-2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sans_punctuation_documents:</a:t>
            </a:r>
            <a:endParaRPr sz="1050">
              <a:latin typeface="Consolas"/>
              <a:cs typeface="Consolas"/>
            </a:endParaRPr>
          </a:p>
          <a:p>
            <a:pPr marL="12700" marR="5080" indent="292735">
              <a:lnSpc>
                <a:spcPct val="101200"/>
              </a:lnSpc>
            </a:pPr>
            <a:r>
              <a:rPr dirty="0" sz="1050">
                <a:latin typeface="Consolas"/>
                <a:cs typeface="Consolas"/>
              </a:rPr>
              <a:t>preprocessed_documents.append(i.split(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</a:t>
            </a:r>
            <a:r>
              <a:rPr dirty="0" sz="1050" spc="-10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</a:t>
            </a:r>
            <a:r>
              <a:rPr dirty="0" sz="1050">
                <a:latin typeface="Consolas"/>
                <a:cs typeface="Consolas"/>
              </a:rPr>
              <a:t>)) </a:t>
            </a:r>
            <a:r>
              <a:rPr dirty="0" sz="1050" spc="-560"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008000"/>
                </a:solidFill>
                <a:latin typeface="Consolas"/>
                <a:cs typeface="Consolas"/>
              </a:rPr>
              <a:t>print</a:t>
            </a:r>
            <a:r>
              <a:rPr dirty="0" sz="1050">
                <a:latin typeface="Consolas"/>
                <a:cs typeface="Consolas"/>
              </a:rPr>
              <a:t>(preprocessed_documents)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34504" y="6673850"/>
            <a:ext cx="2298700" cy="9950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'''</a:t>
            </a:r>
            <a:endParaRPr sz="1050">
              <a:latin typeface="Consolas"/>
              <a:cs typeface="Consolas"/>
            </a:endParaRPr>
          </a:p>
          <a:p>
            <a:pPr marL="12700" marR="1691639">
              <a:lnSpc>
                <a:spcPct val="101200"/>
              </a:lnSpc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Solution 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'''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frequency_list</a:t>
            </a:r>
            <a:r>
              <a:rPr dirty="0" sz="1050" spc="-4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spc="-4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[]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1050" spc="-6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pprint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from</a:t>
            </a:r>
            <a:r>
              <a:rPr dirty="0" sz="1050" spc="-3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collections</a:t>
            </a:r>
            <a:r>
              <a:rPr dirty="0" sz="1050" spc="-3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1050" spc="-3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Counter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34504" y="7807325"/>
            <a:ext cx="5410200" cy="2271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for</a:t>
            </a:r>
            <a:r>
              <a:rPr dirty="0" sz="1050" spc="-3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i</a:t>
            </a:r>
            <a:r>
              <a:rPr dirty="0" sz="1050" spc="-3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in</a:t>
            </a:r>
            <a:r>
              <a:rPr dirty="0" sz="1050" spc="-2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preprocessed_documents:</a:t>
            </a:r>
            <a:endParaRPr sz="1050">
              <a:latin typeface="Consolas"/>
              <a:cs typeface="Consolas"/>
            </a:endParaRPr>
          </a:p>
          <a:p>
            <a:pPr marL="305435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frequency_list.append(Counter(i))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latin typeface="Consolas"/>
                <a:cs typeface="Consolas"/>
              </a:rPr>
              <a:t>pprint.pprint(frequency_list)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5"/>
              </a:spcBef>
            </a:pPr>
            <a:r>
              <a:rPr dirty="0" sz="1050">
                <a:latin typeface="Consolas"/>
                <a:cs typeface="Consolas"/>
              </a:rPr>
              <a:t>[Counter({'hello':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1,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'how':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1,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'are':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1,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'you':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1}),</a:t>
            </a:r>
            <a:endParaRPr sz="105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Counter({'win':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2,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'money':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1,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'from':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1,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'home':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1}),</a:t>
            </a:r>
            <a:endParaRPr sz="105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Counter({'call':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1,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'me':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1,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'now':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1}),</a:t>
            </a:r>
            <a:endParaRPr sz="105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Counter({'hello':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2,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'call':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1,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'you':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1,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'tomorrow':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1})]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 marL="17780" marR="5080">
              <a:lnSpc>
                <a:spcPct val="119000"/>
              </a:lnSpc>
              <a:spcBef>
                <a:spcPts val="705"/>
              </a:spcBef>
            </a:pPr>
            <a:r>
              <a:rPr dirty="0" sz="1050">
                <a:latin typeface="Arial MT"/>
                <a:cs typeface="Arial MT"/>
              </a:rPr>
              <a:t>Congratulations!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 spc="-35">
                <a:latin typeface="Arial MT"/>
                <a:cs typeface="Arial MT"/>
              </a:rPr>
              <a:t>You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have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implemented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Bag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</a:t>
            </a:r>
            <a:r>
              <a:rPr dirty="0" sz="1050" spc="-5">
                <a:latin typeface="Arial MT"/>
                <a:cs typeface="Arial MT"/>
              </a:rPr>
              <a:t> Words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process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from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scratch!</a:t>
            </a:r>
            <a:r>
              <a:rPr dirty="0" sz="1050" spc="-7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can </a:t>
            </a:r>
            <a:r>
              <a:rPr dirty="0" sz="1050" spc="-28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see in our previous output, we have a frequency distribution dictionary which gives a clear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view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 the text that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we are dealing with.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019800" y="361950"/>
            <a:ext cx="1181100" cy="9972675"/>
            <a:chOff x="6019800" y="361950"/>
            <a:chExt cx="1181100" cy="99726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19800" y="9275064"/>
              <a:ext cx="944880" cy="94488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379451" y="361961"/>
              <a:ext cx="821690" cy="9972675"/>
            </a:xfrm>
            <a:custGeom>
              <a:avLst/>
              <a:gdLst/>
              <a:ahLst/>
              <a:cxnLst/>
              <a:rect l="l" t="t" r="r" b="b"/>
              <a:pathLst>
                <a:path w="821690" h="9972675">
                  <a:moveTo>
                    <a:pt x="821436" y="0"/>
                  </a:moveTo>
                  <a:lnTo>
                    <a:pt x="811911" y="0"/>
                  </a:lnTo>
                  <a:lnTo>
                    <a:pt x="0" y="0"/>
                  </a:lnTo>
                  <a:lnTo>
                    <a:pt x="0" y="811530"/>
                  </a:lnTo>
                  <a:lnTo>
                    <a:pt x="0" y="9163050"/>
                  </a:lnTo>
                  <a:lnTo>
                    <a:pt x="0" y="9972662"/>
                  </a:lnTo>
                  <a:lnTo>
                    <a:pt x="811911" y="9972662"/>
                  </a:lnTo>
                  <a:lnTo>
                    <a:pt x="821436" y="9972662"/>
                  </a:lnTo>
                  <a:lnTo>
                    <a:pt x="821436" y="9163050"/>
                  </a:lnTo>
                  <a:lnTo>
                    <a:pt x="811911" y="9163050"/>
                  </a:lnTo>
                  <a:lnTo>
                    <a:pt x="811911" y="811530"/>
                  </a:lnTo>
                  <a:lnTo>
                    <a:pt x="821436" y="811530"/>
                  </a:lnTo>
                  <a:lnTo>
                    <a:pt x="821436" y="0"/>
                  </a:lnTo>
                  <a:close/>
                </a:path>
              </a:pathLst>
            </a:custGeom>
            <a:solidFill>
              <a:srgbClr val="000000">
                <a:alpha val="1411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5"/>
              <a:t>localhost:8888/notebooks/Downloads/Bayesian_Inference.ipynb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6993823" y="10384146"/>
            <a:ext cx="287020" cy="139065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z="800" spc="-5">
                <a:latin typeface="Arial MT"/>
                <a:cs typeface="Arial MT"/>
              </a:rPr>
              <a:t>1</a:t>
            </a:fld>
            <a:r>
              <a:rPr dirty="0" sz="800" spc="-5">
                <a:latin typeface="Arial MT"/>
                <a:cs typeface="Arial MT"/>
              </a:rPr>
              <a:t>/23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1056" y="161857"/>
            <a:ext cx="85471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 MT"/>
                <a:cs typeface="Arial MT"/>
              </a:rPr>
              <a:t>10/16/23,</a:t>
            </a:r>
            <a:r>
              <a:rPr dirty="0" sz="800" spc="-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2:45</a:t>
            </a:r>
            <a:r>
              <a:rPr dirty="0" sz="800" spc="-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85118" y="161857"/>
            <a:ext cx="180784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 MT"/>
                <a:cs typeface="Arial MT"/>
              </a:rPr>
              <a:t>Bayesian_Inference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-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Jupyter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Notebook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4937" y="2595559"/>
            <a:ext cx="5534025" cy="1438275"/>
          </a:xfrm>
          <a:custGeom>
            <a:avLst/>
            <a:gdLst/>
            <a:ahLst/>
            <a:cxnLst/>
            <a:rect l="l" t="t" r="r" b="b"/>
            <a:pathLst>
              <a:path w="5534025" h="1438275">
                <a:moveTo>
                  <a:pt x="0" y="1423987"/>
                </a:moveTo>
                <a:lnTo>
                  <a:pt x="0" y="14287"/>
                </a:lnTo>
                <a:lnTo>
                  <a:pt x="0" y="12380"/>
                </a:lnTo>
                <a:lnTo>
                  <a:pt x="362" y="10557"/>
                </a:lnTo>
                <a:lnTo>
                  <a:pt x="1087" y="8808"/>
                </a:lnTo>
                <a:lnTo>
                  <a:pt x="1812" y="7050"/>
                </a:lnTo>
                <a:lnTo>
                  <a:pt x="2844" y="5506"/>
                </a:lnTo>
                <a:lnTo>
                  <a:pt x="4184" y="4176"/>
                </a:lnTo>
                <a:lnTo>
                  <a:pt x="5524" y="2837"/>
                </a:lnTo>
                <a:lnTo>
                  <a:pt x="7069" y="1804"/>
                </a:lnTo>
                <a:lnTo>
                  <a:pt x="8819" y="1088"/>
                </a:lnTo>
                <a:lnTo>
                  <a:pt x="10570" y="362"/>
                </a:lnTo>
                <a:lnTo>
                  <a:pt x="12392" y="0"/>
                </a:lnTo>
                <a:lnTo>
                  <a:pt x="14287" y="0"/>
                </a:lnTo>
                <a:lnTo>
                  <a:pt x="5519737" y="0"/>
                </a:lnTo>
                <a:lnTo>
                  <a:pt x="5521631" y="0"/>
                </a:lnTo>
                <a:lnTo>
                  <a:pt x="5523453" y="362"/>
                </a:lnTo>
                <a:lnTo>
                  <a:pt x="5525204" y="1079"/>
                </a:lnTo>
                <a:lnTo>
                  <a:pt x="5526954" y="1804"/>
                </a:lnTo>
                <a:lnTo>
                  <a:pt x="5528499" y="2837"/>
                </a:lnTo>
                <a:lnTo>
                  <a:pt x="5529839" y="4176"/>
                </a:lnTo>
                <a:lnTo>
                  <a:pt x="5531178" y="5506"/>
                </a:lnTo>
                <a:lnTo>
                  <a:pt x="5532211" y="7050"/>
                </a:lnTo>
                <a:lnTo>
                  <a:pt x="5532936" y="8808"/>
                </a:lnTo>
                <a:lnTo>
                  <a:pt x="5533661" y="10557"/>
                </a:lnTo>
                <a:lnTo>
                  <a:pt x="5534024" y="12380"/>
                </a:lnTo>
                <a:lnTo>
                  <a:pt x="5534024" y="14287"/>
                </a:lnTo>
                <a:lnTo>
                  <a:pt x="5534024" y="1423987"/>
                </a:lnTo>
                <a:lnTo>
                  <a:pt x="5534024" y="1425875"/>
                </a:lnTo>
                <a:lnTo>
                  <a:pt x="5533661" y="1427689"/>
                </a:lnTo>
                <a:lnTo>
                  <a:pt x="5532936" y="1429447"/>
                </a:lnTo>
                <a:lnTo>
                  <a:pt x="5532211" y="1431205"/>
                </a:lnTo>
                <a:lnTo>
                  <a:pt x="5519737" y="1438274"/>
                </a:lnTo>
                <a:lnTo>
                  <a:pt x="14287" y="1438274"/>
                </a:lnTo>
                <a:lnTo>
                  <a:pt x="1087" y="1429447"/>
                </a:lnTo>
                <a:lnTo>
                  <a:pt x="362" y="1427689"/>
                </a:lnTo>
                <a:lnTo>
                  <a:pt x="0" y="1425875"/>
                </a:lnTo>
                <a:lnTo>
                  <a:pt x="0" y="1423987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1724024" y="4352921"/>
            <a:ext cx="4886325" cy="1219200"/>
            <a:chOff x="1724024" y="4352921"/>
            <a:chExt cx="4886325" cy="1219200"/>
          </a:xfrm>
        </p:grpSpPr>
        <p:sp>
          <p:nvSpPr>
            <p:cNvPr id="6" name="object 6"/>
            <p:cNvSpPr/>
            <p:nvPr/>
          </p:nvSpPr>
          <p:spPr>
            <a:xfrm>
              <a:off x="1724012" y="4352924"/>
              <a:ext cx="4886325" cy="1219200"/>
            </a:xfrm>
            <a:custGeom>
              <a:avLst/>
              <a:gdLst/>
              <a:ahLst/>
              <a:cxnLst/>
              <a:rect l="l" t="t" r="r" b="b"/>
              <a:pathLst>
                <a:path w="4886325" h="1219200">
                  <a:moveTo>
                    <a:pt x="4886325" y="0"/>
                  </a:moveTo>
                  <a:lnTo>
                    <a:pt x="4876800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4876800" y="9525"/>
                  </a:lnTo>
                  <a:lnTo>
                    <a:pt x="4876800" y="1209675"/>
                  </a:lnTo>
                  <a:lnTo>
                    <a:pt x="0" y="1209675"/>
                  </a:lnTo>
                  <a:lnTo>
                    <a:pt x="0" y="1219200"/>
                  </a:lnTo>
                  <a:lnTo>
                    <a:pt x="4876800" y="1219200"/>
                  </a:lnTo>
                  <a:lnTo>
                    <a:pt x="4886325" y="1219200"/>
                  </a:lnTo>
                  <a:lnTo>
                    <a:pt x="4886325" y="1209675"/>
                  </a:lnTo>
                  <a:lnTo>
                    <a:pt x="4886325" y="9525"/>
                  </a:lnTo>
                  <a:lnTo>
                    <a:pt x="4886325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724024" y="4352921"/>
              <a:ext cx="47625" cy="1219200"/>
            </a:xfrm>
            <a:custGeom>
              <a:avLst/>
              <a:gdLst/>
              <a:ahLst/>
              <a:cxnLst/>
              <a:rect l="l" t="t" r="r" b="b"/>
              <a:pathLst>
                <a:path w="47625" h="1219200">
                  <a:moveTo>
                    <a:pt x="0" y="1219199"/>
                  </a:moveTo>
                  <a:lnTo>
                    <a:pt x="0" y="0"/>
                  </a:lnTo>
                  <a:lnTo>
                    <a:pt x="47624" y="9524"/>
                  </a:lnTo>
                  <a:lnTo>
                    <a:pt x="47624" y="1209674"/>
                  </a:lnTo>
                  <a:lnTo>
                    <a:pt x="0" y="1219199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209787" y="4581524"/>
              <a:ext cx="3952875" cy="762000"/>
            </a:xfrm>
            <a:custGeom>
              <a:avLst/>
              <a:gdLst/>
              <a:ahLst/>
              <a:cxnLst/>
              <a:rect l="l" t="t" r="r" b="b"/>
              <a:pathLst>
                <a:path w="3952875" h="762000">
                  <a:moveTo>
                    <a:pt x="3952875" y="0"/>
                  </a:moveTo>
                  <a:lnTo>
                    <a:pt x="3943350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3943350" y="9525"/>
                  </a:lnTo>
                  <a:lnTo>
                    <a:pt x="3943350" y="752475"/>
                  </a:lnTo>
                  <a:lnTo>
                    <a:pt x="0" y="752475"/>
                  </a:lnTo>
                  <a:lnTo>
                    <a:pt x="0" y="762000"/>
                  </a:lnTo>
                  <a:lnTo>
                    <a:pt x="3943350" y="762000"/>
                  </a:lnTo>
                  <a:lnTo>
                    <a:pt x="3952875" y="762000"/>
                  </a:lnTo>
                  <a:lnTo>
                    <a:pt x="3952875" y="752475"/>
                  </a:lnTo>
                  <a:lnTo>
                    <a:pt x="3952875" y="9525"/>
                  </a:lnTo>
                  <a:lnTo>
                    <a:pt x="3952875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209799" y="4581521"/>
              <a:ext cx="47625" cy="762000"/>
            </a:xfrm>
            <a:custGeom>
              <a:avLst/>
              <a:gdLst/>
              <a:ahLst/>
              <a:cxnLst/>
              <a:rect l="l" t="t" r="r" b="b"/>
              <a:pathLst>
                <a:path w="47625" h="762000">
                  <a:moveTo>
                    <a:pt x="0" y="761999"/>
                  </a:moveTo>
                  <a:lnTo>
                    <a:pt x="0" y="0"/>
                  </a:lnTo>
                  <a:lnTo>
                    <a:pt x="47624" y="9524"/>
                  </a:lnTo>
                  <a:lnTo>
                    <a:pt x="47624" y="752474"/>
                  </a:lnTo>
                  <a:lnTo>
                    <a:pt x="0" y="761999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2257424" y="4643120"/>
            <a:ext cx="3895725" cy="596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6370" marR="207010">
              <a:lnSpc>
                <a:spcPct val="119000"/>
              </a:lnSpc>
              <a:spcBef>
                <a:spcPts val="100"/>
              </a:spcBef>
            </a:pPr>
            <a:r>
              <a:rPr dirty="0" sz="1050" b="1">
                <a:latin typeface="Arial"/>
                <a:cs typeface="Arial"/>
              </a:rPr>
              <a:t>Instructions: </a:t>
            </a:r>
            <a:r>
              <a:rPr dirty="0" sz="1050">
                <a:latin typeface="Arial MT"/>
                <a:cs typeface="Arial MT"/>
              </a:rPr>
              <a:t>Import the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 spc="-5">
                <a:latin typeface="Arial MT"/>
                <a:cs typeface="Arial MT"/>
              </a:rPr>
              <a:t>sklearn.feature_extraction.text.CountVectorizer</a:t>
            </a:r>
            <a:r>
              <a:rPr dirty="0" sz="1050" spc="3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method</a:t>
            </a:r>
            <a:r>
              <a:rPr dirty="0" sz="1050" spc="3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and </a:t>
            </a:r>
            <a:r>
              <a:rPr dirty="0" sz="1050" spc="-27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create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instance of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called 'count_vector'.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6918" y="5921374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dirty="0" sz="1050" spc="-85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[13]: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04937" y="5891209"/>
            <a:ext cx="5534025" cy="942975"/>
          </a:xfrm>
          <a:custGeom>
            <a:avLst/>
            <a:gdLst/>
            <a:ahLst/>
            <a:cxnLst/>
            <a:rect l="l" t="t" r="r" b="b"/>
            <a:pathLst>
              <a:path w="5534025" h="942975">
                <a:moveTo>
                  <a:pt x="0" y="928687"/>
                </a:moveTo>
                <a:lnTo>
                  <a:pt x="0" y="14287"/>
                </a:lnTo>
                <a:lnTo>
                  <a:pt x="0" y="12390"/>
                </a:lnTo>
                <a:lnTo>
                  <a:pt x="362" y="10567"/>
                </a:lnTo>
                <a:lnTo>
                  <a:pt x="1087" y="8808"/>
                </a:lnTo>
                <a:lnTo>
                  <a:pt x="1812" y="7050"/>
                </a:lnTo>
                <a:lnTo>
                  <a:pt x="2844" y="5506"/>
                </a:lnTo>
                <a:lnTo>
                  <a:pt x="4184" y="4176"/>
                </a:lnTo>
                <a:lnTo>
                  <a:pt x="5524" y="2837"/>
                </a:lnTo>
                <a:lnTo>
                  <a:pt x="7069" y="1804"/>
                </a:lnTo>
                <a:lnTo>
                  <a:pt x="8819" y="1079"/>
                </a:lnTo>
                <a:lnTo>
                  <a:pt x="10570" y="362"/>
                </a:lnTo>
                <a:lnTo>
                  <a:pt x="12392" y="0"/>
                </a:lnTo>
                <a:lnTo>
                  <a:pt x="14287" y="0"/>
                </a:lnTo>
                <a:lnTo>
                  <a:pt x="5519737" y="0"/>
                </a:lnTo>
                <a:lnTo>
                  <a:pt x="5521631" y="0"/>
                </a:lnTo>
                <a:lnTo>
                  <a:pt x="5523453" y="362"/>
                </a:lnTo>
                <a:lnTo>
                  <a:pt x="5525204" y="1079"/>
                </a:lnTo>
                <a:lnTo>
                  <a:pt x="5526954" y="1804"/>
                </a:lnTo>
                <a:lnTo>
                  <a:pt x="5528499" y="2837"/>
                </a:lnTo>
                <a:lnTo>
                  <a:pt x="5529839" y="4176"/>
                </a:lnTo>
                <a:lnTo>
                  <a:pt x="5531178" y="5506"/>
                </a:lnTo>
                <a:lnTo>
                  <a:pt x="5532211" y="7050"/>
                </a:lnTo>
                <a:lnTo>
                  <a:pt x="5532936" y="8808"/>
                </a:lnTo>
                <a:lnTo>
                  <a:pt x="5533661" y="10567"/>
                </a:lnTo>
                <a:lnTo>
                  <a:pt x="5534024" y="12390"/>
                </a:lnTo>
                <a:lnTo>
                  <a:pt x="5534024" y="14287"/>
                </a:lnTo>
                <a:lnTo>
                  <a:pt x="5534024" y="928687"/>
                </a:lnTo>
                <a:lnTo>
                  <a:pt x="5534024" y="930575"/>
                </a:lnTo>
                <a:lnTo>
                  <a:pt x="5533661" y="932398"/>
                </a:lnTo>
                <a:lnTo>
                  <a:pt x="5532936" y="934138"/>
                </a:lnTo>
                <a:lnTo>
                  <a:pt x="5532211" y="935887"/>
                </a:lnTo>
                <a:lnTo>
                  <a:pt x="5519737" y="942974"/>
                </a:lnTo>
                <a:lnTo>
                  <a:pt x="14287" y="942974"/>
                </a:lnTo>
                <a:lnTo>
                  <a:pt x="1087" y="934138"/>
                </a:lnTo>
                <a:lnTo>
                  <a:pt x="362" y="932398"/>
                </a:lnTo>
                <a:lnTo>
                  <a:pt x="0" y="930575"/>
                </a:lnTo>
                <a:lnTo>
                  <a:pt x="0" y="928687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581149" y="832484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0"/>
                </a:moveTo>
                <a:lnTo>
                  <a:pt x="16523" y="38090"/>
                </a:lnTo>
                <a:lnTo>
                  <a:pt x="14093" y="37606"/>
                </a:lnTo>
                <a:lnTo>
                  <a:pt x="0" y="21570"/>
                </a:lnTo>
                <a:lnTo>
                  <a:pt x="0" y="16510"/>
                </a:lnTo>
                <a:lnTo>
                  <a:pt x="16523" y="0"/>
                </a:lnTo>
                <a:lnTo>
                  <a:pt x="21576" y="0"/>
                </a:lnTo>
                <a:lnTo>
                  <a:pt x="38100" y="19049"/>
                </a:lnTo>
                <a:lnTo>
                  <a:pt x="38099" y="21570"/>
                </a:lnTo>
                <a:lnTo>
                  <a:pt x="21576" y="38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581149" y="904874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0"/>
                </a:moveTo>
                <a:lnTo>
                  <a:pt x="16523" y="38090"/>
                </a:lnTo>
                <a:lnTo>
                  <a:pt x="14093" y="37606"/>
                </a:lnTo>
                <a:lnTo>
                  <a:pt x="0" y="21570"/>
                </a:lnTo>
                <a:lnTo>
                  <a:pt x="0" y="16510"/>
                </a:lnTo>
                <a:lnTo>
                  <a:pt x="16523" y="0"/>
                </a:lnTo>
                <a:lnTo>
                  <a:pt x="21576" y="0"/>
                </a:lnTo>
                <a:lnTo>
                  <a:pt x="38100" y="19049"/>
                </a:lnTo>
                <a:lnTo>
                  <a:pt x="38099" y="21570"/>
                </a:lnTo>
                <a:lnTo>
                  <a:pt x="21576" y="38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581149" y="1016317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9"/>
                </a:moveTo>
                <a:lnTo>
                  <a:pt x="16523" y="38099"/>
                </a:lnTo>
                <a:lnTo>
                  <a:pt x="14093" y="37616"/>
                </a:lnTo>
                <a:lnTo>
                  <a:pt x="0" y="21570"/>
                </a:lnTo>
                <a:lnTo>
                  <a:pt x="0" y="16510"/>
                </a:lnTo>
                <a:lnTo>
                  <a:pt x="16523" y="0"/>
                </a:lnTo>
                <a:lnTo>
                  <a:pt x="21576" y="0"/>
                </a:lnTo>
                <a:lnTo>
                  <a:pt x="38100" y="19049"/>
                </a:lnTo>
                <a:lnTo>
                  <a:pt x="38099" y="21570"/>
                </a:lnTo>
                <a:lnTo>
                  <a:pt x="21576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440160" y="7016750"/>
            <a:ext cx="5408930" cy="3242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Arial MT"/>
                <a:cs typeface="Arial MT"/>
              </a:rPr>
              <a:t>**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Data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preprocessing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with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 spc="-5">
                <a:latin typeface="Arial MT"/>
                <a:cs typeface="Arial MT"/>
              </a:rPr>
              <a:t>CountVectorizer()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**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 MT"/>
              <a:cs typeface="Arial MT"/>
            </a:endParaRPr>
          </a:p>
          <a:p>
            <a:pPr marL="12700" marR="74930">
              <a:lnSpc>
                <a:spcPct val="119000"/>
              </a:lnSpc>
            </a:pPr>
            <a:r>
              <a:rPr dirty="0" sz="1050">
                <a:latin typeface="Arial MT"/>
                <a:cs typeface="Arial MT"/>
              </a:rPr>
              <a:t>In Step 2.2, we implemented a version of the </a:t>
            </a:r>
            <a:r>
              <a:rPr dirty="0" sz="1050" spc="-5">
                <a:latin typeface="Arial MT"/>
                <a:cs typeface="Arial MT"/>
              </a:rPr>
              <a:t>CountVectorizer() </a:t>
            </a:r>
            <a:r>
              <a:rPr dirty="0" sz="1050">
                <a:latin typeface="Arial MT"/>
                <a:cs typeface="Arial MT"/>
              </a:rPr>
              <a:t>method from scratch that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entailed cleaning our data first. This cleaning involved converting all of our data to lower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case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and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removing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all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punctuation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marks.</a:t>
            </a:r>
            <a:r>
              <a:rPr dirty="0" sz="1050" spc="-5">
                <a:latin typeface="Arial MT"/>
                <a:cs typeface="Arial MT"/>
              </a:rPr>
              <a:t> CountVectorizer()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has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certain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parameters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which  take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care of these steps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for us.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They are: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 MT"/>
              <a:cs typeface="Arial MT"/>
            </a:endParaRPr>
          </a:p>
          <a:p>
            <a:pPr marL="326390">
              <a:lnSpc>
                <a:spcPct val="100000"/>
              </a:lnSpc>
            </a:pPr>
            <a:r>
              <a:rPr dirty="0" sz="1050">
                <a:latin typeface="Consolas"/>
                <a:cs typeface="Consolas"/>
              </a:rPr>
              <a:t>lowercase</a:t>
            </a:r>
            <a:r>
              <a:rPr dirty="0" sz="1050" spc="-4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=</a:t>
            </a:r>
            <a:r>
              <a:rPr dirty="0" sz="1050" spc="-4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True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Consolas"/>
              <a:cs typeface="Consolas"/>
            </a:endParaRPr>
          </a:p>
          <a:p>
            <a:pPr algn="just" marL="278765" marR="5080">
              <a:lnSpc>
                <a:spcPct val="125000"/>
              </a:lnSpc>
            </a:pP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Consolas"/>
                <a:cs typeface="Consolas"/>
              </a:rPr>
              <a:t>lowercase </a:t>
            </a:r>
            <a:r>
              <a:rPr dirty="0" sz="1050">
                <a:latin typeface="Arial MT"/>
                <a:cs typeface="Arial MT"/>
              </a:rPr>
              <a:t>parameter has a default value of</a:t>
            </a:r>
            <a:r>
              <a:rPr dirty="0" sz="1050" spc="290">
                <a:latin typeface="Arial MT"/>
                <a:cs typeface="Arial MT"/>
              </a:rPr>
              <a:t> </a:t>
            </a:r>
            <a:r>
              <a:rPr dirty="0" sz="1050">
                <a:latin typeface="Consolas"/>
                <a:cs typeface="Consolas"/>
              </a:rPr>
              <a:t>True </a:t>
            </a:r>
            <a:r>
              <a:rPr dirty="0" sz="1050">
                <a:latin typeface="Arial MT"/>
                <a:cs typeface="Arial MT"/>
              </a:rPr>
              <a:t>which converts all of our text </a:t>
            </a:r>
            <a:r>
              <a:rPr dirty="0" sz="1050" spc="-28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to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its lower case form.</a:t>
            </a:r>
            <a:endParaRPr sz="1050">
              <a:latin typeface="Arial MT"/>
              <a:cs typeface="Arial MT"/>
            </a:endParaRPr>
          </a:p>
          <a:p>
            <a:pPr marL="326390">
              <a:lnSpc>
                <a:spcPct val="100000"/>
              </a:lnSpc>
              <a:spcBef>
                <a:spcPts val="240"/>
              </a:spcBef>
            </a:pPr>
            <a:r>
              <a:rPr dirty="0" sz="1050">
                <a:latin typeface="Consolas"/>
                <a:cs typeface="Consolas"/>
              </a:rPr>
              <a:t>token_pattern</a:t>
            </a:r>
            <a:r>
              <a:rPr dirty="0" sz="1050" spc="-4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=</a:t>
            </a:r>
            <a:r>
              <a:rPr dirty="0" sz="1050" spc="-40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(?u)\\b\\w\\w+\\b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Consolas"/>
              <a:cs typeface="Consolas"/>
            </a:endParaRPr>
          </a:p>
          <a:p>
            <a:pPr algn="just" marL="278765">
              <a:lnSpc>
                <a:spcPct val="100000"/>
              </a:lnSpc>
            </a:pP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355">
                <a:latin typeface="Arial MT"/>
                <a:cs typeface="Arial MT"/>
              </a:rPr>
              <a:t> </a:t>
            </a:r>
            <a:r>
              <a:rPr dirty="0" sz="1050">
                <a:latin typeface="Consolas"/>
                <a:cs typeface="Consolas"/>
              </a:rPr>
              <a:t>token_pattern</a:t>
            </a:r>
            <a:r>
              <a:rPr dirty="0" sz="1050" spc="75">
                <a:latin typeface="Consolas"/>
                <a:cs typeface="Consolas"/>
              </a:rPr>
              <a:t> </a:t>
            </a:r>
            <a:r>
              <a:rPr dirty="0" sz="1050">
                <a:latin typeface="Arial MT"/>
                <a:cs typeface="Arial MT"/>
              </a:rPr>
              <a:t>parameter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has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default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regular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expression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value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</a:t>
            </a:r>
            <a:r>
              <a:rPr dirty="0" sz="1050" spc="360">
                <a:latin typeface="Arial MT"/>
                <a:cs typeface="Arial MT"/>
              </a:rPr>
              <a:t> </a:t>
            </a:r>
            <a:r>
              <a:rPr dirty="0" sz="1050">
                <a:latin typeface="Consolas"/>
                <a:cs typeface="Consolas"/>
              </a:rPr>
              <a:t>(?</a:t>
            </a:r>
            <a:endParaRPr sz="1050">
              <a:latin typeface="Consolas"/>
              <a:cs typeface="Consolas"/>
            </a:endParaRPr>
          </a:p>
          <a:p>
            <a:pPr algn="just" marL="278765" marR="38735">
              <a:lnSpc>
                <a:spcPct val="122000"/>
              </a:lnSpc>
              <a:spcBef>
                <a:spcPts val="40"/>
              </a:spcBef>
            </a:pPr>
            <a:r>
              <a:rPr dirty="0" sz="1050">
                <a:latin typeface="Consolas"/>
                <a:cs typeface="Consolas"/>
              </a:rPr>
              <a:t>u)\\b\\w\\w+\\b </a:t>
            </a:r>
            <a:r>
              <a:rPr dirty="0" sz="1050">
                <a:latin typeface="Arial MT"/>
                <a:cs typeface="Arial MT"/>
              </a:rPr>
              <a:t>which ignores all punctuation marks and treats them as delimiters, </a:t>
            </a:r>
            <a:r>
              <a:rPr dirty="0" sz="1050" spc="-28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while accepting alphanumeric strings of length greater than or equal to 2, as individual </a:t>
            </a:r>
            <a:r>
              <a:rPr dirty="0" sz="1050" spc="-28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tokens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or words.</a:t>
            </a:r>
            <a:endParaRPr sz="1050">
              <a:latin typeface="Arial MT"/>
              <a:cs typeface="Arial MT"/>
            </a:endParaRPr>
          </a:p>
          <a:p>
            <a:pPr marL="326390">
              <a:lnSpc>
                <a:spcPct val="100000"/>
              </a:lnSpc>
              <a:spcBef>
                <a:spcPts val="240"/>
              </a:spcBef>
            </a:pPr>
            <a:r>
              <a:rPr dirty="0" sz="1050">
                <a:latin typeface="Consolas"/>
                <a:cs typeface="Consolas"/>
              </a:rPr>
              <a:t>stop_words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6918" y="328295"/>
            <a:ext cx="6212205" cy="362585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705485">
              <a:lnSpc>
                <a:spcPct val="100000"/>
              </a:lnSpc>
              <a:spcBef>
                <a:spcPts val="340"/>
              </a:spcBef>
            </a:pPr>
            <a:r>
              <a:rPr dirty="0" sz="1050" spc="-10">
                <a:latin typeface="Arial MT"/>
                <a:cs typeface="Arial MT"/>
              </a:rPr>
              <a:t>We </a:t>
            </a:r>
            <a:r>
              <a:rPr dirty="0" sz="1050">
                <a:latin typeface="Arial MT"/>
                <a:cs typeface="Arial MT"/>
              </a:rPr>
              <a:t>should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now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have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solid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understanding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what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happening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behind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scenes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endParaRPr sz="1050">
              <a:latin typeface="Arial MT"/>
              <a:cs typeface="Arial MT"/>
            </a:endParaRPr>
          </a:p>
          <a:p>
            <a:pPr marL="753110">
              <a:lnSpc>
                <a:spcPct val="100000"/>
              </a:lnSpc>
              <a:spcBef>
                <a:spcPts val="240"/>
              </a:spcBef>
            </a:pPr>
            <a:r>
              <a:rPr dirty="0" sz="1050">
                <a:latin typeface="Consolas"/>
                <a:cs typeface="Consolas"/>
              </a:rPr>
              <a:t>sklearn.feature_extraction.text.CountVectorizer</a:t>
            </a:r>
            <a:r>
              <a:rPr dirty="0" sz="1050" spc="45">
                <a:latin typeface="Consolas"/>
                <a:cs typeface="Consolas"/>
              </a:rPr>
              <a:t> </a:t>
            </a:r>
            <a:r>
              <a:rPr dirty="0" sz="1050">
                <a:latin typeface="Arial MT"/>
                <a:cs typeface="Arial MT"/>
              </a:rPr>
              <a:t>method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scikit-learn.</a:t>
            </a:r>
            <a:endParaRPr sz="1050">
              <a:latin typeface="Arial MT"/>
              <a:cs typeface="Arial MT"/>
            </a:endParaRPr>
          </a:p>
          <a:p>
            <a:pPr marL="705485" marR="83820">
              <a:lnSpc>
                <a:spcPct val="125000"/>
              </a:lnSpc>
              <a:spcBef>
                <a:spcPts val="1050"/>
              </a:spcBef>
            </a:pPr>
            <a:r>
              <a:rPr dirty="0" sz="1050" spc="-10">
                <a:latin typeface="Arial MT"/>
                <a:cs typeface="Arial MT"/>
              </a:rPr>
              <a:t>We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will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now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implement</a:t>
            </a:r>
            <a:r>
              <a:rPr dirty="0" sz="1050" spc="55">
                <a:latin typeface="Arial MT"/>
                <a:cs typeface="Arial MT"/>
              </a:rPr>
              <a:t> </a:t>
            </a:r>
            <a:r>
              <a:rPr dirty="0" sz="1050">
                <a:latin typeface="Consolas"/>
                <a:cs typeface="Consolas"/>
              </a:rPr>
              <a:t>sklearn.feature_extraction.text.CountVectorizer</a:t>
            </a:r>
            <a:r>
              <a:rPr dirty="0" sz="1050" spc="60">
                <a:latin typeface="Consolas"/>
                <a:cs typeface="Consolas"/>
              </a:rPr>
              <a:t> </a:t>
            </a:r>
            <a:r>
              <a:rPr dirty="0" sz="1050">
                <a:latin typeface="Arial MT"/>
                <a:cs typeface="Arial MT"/>
              </a:rPr>
              <a:t>method </a:t>
            </a:r>
            <a:r>
              <a:rPr dirty="0" sz="1050" spc="-28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 next step.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 marL="705485">
              <a:lnSpc>
                <a:spcPct val="100000"/>
              </a:lnSpc>
              <a:spcBef>
                <a:spcPts val="700"/>
              </a:spcBef>
            </a:pPr>
            <a:r>
              <a:rPr dirty="0" sz="1350" b="1">
                <a:latin typeface="Arial"/>
                <a:cs typeface="Arial"/>
              </a:rPr>
              <a:t>Step</a:t>
            </a:r>
            <a:r>
              <a:rPr dirty="0" sz="1350" spc="-15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2.3:</a:t>
            </a:r>
            <a:r>
              <a:rPr dirty="0" sz="1350" spc="-10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Implementing</a:t>
            </a:r>
            <a:r>
              <a:rPr dirty="0" sz="1350" spc="-15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Bag</a:t>
            </a:r>
            <a:r>
              <a:rPr dirty="0" sz="1350" spc="-10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of</a:t>
            </a:r>
            <a:r>
              <a:rPr dirty="0" sz="1350" spc="-15" b="1">
                <a:latin typeface="Arial"/>
                <a:cs typeface="Arial"/>
              </a:rPr>
              <a:t> </a:t>
            </a:r>
            <a:r>
              <a:rPr dirty="0" sz="1350" spc="-5" b="1">
                <a:latin typeface="Arial"/>
                <a:cs typeface="Arial"/>
              </a:rPr>
              <a:t>Words</a:t>
            </a:r>
            <a:r>
              <a:rPr dirty="0" sz="1350" spc="-10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in</a:t>
            </a:r>
            <a:r>
              <a:rPr dirty="0" sz="1350" spc="-15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scikit-learn</a:t>
            </a:r>
            <a:endParaRPr sz="1350">
              <a:latin typeface="Arial"/>
              <a:cs typeface="Arial"/>
            </a:endParaRPr>
          </a:p>
          <a:p>
            <a:pPr marL="705485" marR="173990">
              <a:lnSpc>
                <a:spcPct val="119000"/>
              </a:lnSpc>
              <a:spcBef>
                <a:spcPts val="840"/>
              </a:spcBef>
            </a:pPr>
            <a:r>
              <a:rPr dirty="0" sz="1050">
                <a:latin typeface="Arial MT"/>
                <a:cs typeface="Arial MT"/>
              </a:rPr>
              <a:t>Now that we have implemented the BoW concept from scratch, let's go ahead and use 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scikit-learn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to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do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this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process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clean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and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succinct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 spc="-20">
                <a:latin typeface="Arial MT"/>
                <a:cs typeface="Arial MT"/>
              </a:rPr>
              <a:t>way.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We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will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use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same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document </a:t>
            </a:r>
            <a:r>
              <a:rPr dirty="0" sz="1050" spc="-28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set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as we used in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 previous step.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dirty="0" sz="1050" spc="-45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2F3F9E"/>
                </a:solidFill>
                <a:latin typeface="Consolas"/>
                <a:cs typeface="Consolas"/>
              </a:rPr>
              <a:t>[11]:</a:t>
            </a:r>
            <a:r>
              <a:rPr dirty="0" sz="1050" spc="16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'''</a:t>
            </a:r>
            <a:endParaRPr sz="1050">
              <a:latin typeface="Consolas"/>
              <a:cs typeface="Consolas"/>
            </a:endParaRPr>
          </a:p>
          <a:p>
            <a:pPr marL="699770" marR="5080">
              <a:lnSpc>
                <a:spcPct val="101200"/>
              </a:lnSpc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Here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we</a:t>
            </a:r>
            <a:r>
              <a:rPr dirty="0" sz="1050" spc="-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will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look</a:t>
            </a:r>
            <a:r>
              <a:rPr dirty="0" sz="1050" spc="-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to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create</a:t>
            </a:r>
            <a:r>
              <a:rPr dirty="0" sz="1050" spc="-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a</a:t>
            </a:r>
            <a:r>
              <a:rPr dirty="0" sz="1050" spc="-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frequency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matrix</a:t>
            </a:r>
            <a:r>
              <a:rPr dirty="0" sz="1050" spc="-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on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a</a:t>
            </a:r>
            <a:r>
              <a:rPr dirty="0" sz="1050" spc="-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smaller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document</a:t>
            </a:r>
            <a:r>
              <a:rPr dirty="0" sz="1050" spc="-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set</a:t>
            </a:r>
            <a:r>
              <a:rPr dirty="0" sz="1050" spc="-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to </a:t>
            </a:r>
            <a:r>
              <a:rPr dirty="0" sz="1050" spc="-56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document-term matrix generation happens. We have created a sample document </a:t>
            </a:r>
            <a:r>
              <a:rPr dirty="0" sz="1050" spc="-56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'''</a:t>
            </a:r>
            <a:endParaRPr sz="1050">
              <a:latin typeface="Consolas"/>
              <a:cs typeface="Consolas"/>
            </a:endParaRPr>
          </a:p>
          <a:p>
            <a:pPr marL="69977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Consolas"/>
                <a:cs typeface="Consolas"/>
              </a:rPr>
              <a:t>documents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spc="-2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[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'Hello,</a:t>
            </a:r>
            <a:r>
              <a:rPr dirty="0" sz="1050" spc="-1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how</a:t>
            </a:r>
            <a:r>
              <a:rPr dirty="0" sz="1050" spc="-2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are</a:t>
            </a:r>
            <a:r>
              <a:rPr dirty="0" sz="1050" spc="-1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you!'</a:t>
            </a:r>
            <a:r>
              <a:rPr dirty="0" sz="1050">
                <a:latin typeface="Consolas"/>
                <a:cs typeface="Consolas"/>
              </a:rPr>
              <a:t>,</a:t>
            </a:r>
            <a:endParaRPr sz="1050">
              <a:latin typeface="Consolas"/>
              <a:cs typeface="Consolas"/>
            </a:endParaRPr>
          </a:p>
          <a:p>
            <a:pPr marL="1873250" marR="2277745">
              <a:lnSpc>
                <a:spcPct val="101200"/>
              </a:lnSpc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'Win</a:t>
            </a:r>
            <a:r>
              <a:rPr dirty="0" sz="1050" spc="-2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money,</a:t>
            </a:r>
            <a:r>
              <a:rPr dirty="0" sz="1050" spc="-2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win</a:t>
            </a:r>
            <a:r>
              <a:rPr dirty="0" sz="1050" spc="-2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from</a:t>
            </a:r>
            <a:r>
              <a:rPr dirty="0" sz="1050" spc="-2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home.'</a:t>
            </a:r>
            <a:r>
              <a:rPr dirty="0" sz="1050">
                <a:latin typeface="Consolas"/>
                <a:cs typeface="Consolas"/>
              </a:rPr>
              <a:t>, </a:t>
            </a:r>
            <a:r>
              <a:rPr dirty="0" sz="1050" spc="-565"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'Call</a:t>
            </a:r>
            <a:r>
              <a:rPr dirty="0" sz="1050" spc="-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me</a:t>
            </a:r>
            <a:r>
              <a:rPr dirty="0" sz="1050" spc="-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now.'</a:t>
            </a:r>
            <a:r>
              <a:rPr dirty="0" sz="1050">
                <a:latin typeface="Consolas"/>
                <a:cs typeface="Consolas"/>
              </a:rPr>
              <a:t>,</a:t>
            </a:r>
            <a:endParaRPr sz="1050">
              <a:latin typeface="Consolas"/>
              <a:cs typeface="Consolas"/>
            </a:endParaRPr>
          </a:p>
          <a:p>
            <a:pPr marL="187325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'Hello,</a:t>
            </a:r>
            <a:r>
              <a:rPr dirty="0" sz="1050" spc="-2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Call</a:t>
            </a:r>
            <a:r>
              <a:rPr dirty="0" sz="1050" spc="-2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hello</a:t>
            </a:r>
            <a:r>
              <a:rPr dirty="0" sz="1050" spc="-2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you</a:t>
            </a:r>
            <a:r>
              <a:rPr dirty="0" sz="1050" spc="-2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tomorrow?'</a:t>
            </a:r>
            <a:r>
              <a:rPr dirty="0" sz="1050">
                <a:latin typeface="Consolas"/>
                <a:cs typeface="Consolas"/>
              </a:rPr>
              <a:t>]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34504" y="5921374"/>
            <a:ext cx="4352290" cy="8331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'''</a:t>
            </a:r>
            <a:endParaRPr sz="1050">
              <a:latin typeface="Consolas"/>
              <a:cs typeface="Consolas"/>
            </a:endParaRPr>
          </a:p>
          <a:p>
            <a:pPr marL="12700" marR="3744595">
              <a:lnSpc>
                <a:spcPct val="101200"/>
              </a:lnSpc>
            </a:pP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Solution  </a:t>
            </a:r>
            <a:r>
              <a:rPr dirty="0" sz="1050">
                <a:solidFill>
                  <a:srgbClr val="B92020"/>
                </a:solidFill>
                <a:latin typeface="Consolas"/>
                <a:cs typeface="Consolas"/>
              </a:rPr>
              <a:t>'''</a:t>
            </a:r>
            <a:endParaRPr sz="1050">
              <a:latin typeface="Consolas"/>
              <a:cs typeface="Consolas"/>
            </a:endParaRPr>
          </a:p>
          <a:p>
            <a:pPr marL="12700" marR="5080">
              <a:lnSpc>
                <a:spcPct val="101200"/>
              </a:lnSpc>
            </a:pP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from</a:t>
            </a:r>
            <a:r>
              <a:rPr dirty="0" sz="1050" spc="-3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sklearn.feature_extraction.text</a:t>
            </a:r>
            <a:r>
              <a:rPr dirty="0" sz="1050" spc="-35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1050" spc="-3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CountVectorizer </a:t>
            </a:r>
            <a:r>
              <a:rPr dirty="0" sz="1050" spc="-56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count_vector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1050" spc="-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CountVectorizer()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019800" y="361950"/>
            <a:ext cx="1181100" cy="9972675"/>
            <a:chOff x="6019800" y="361950"/>
            <a:chExt cx="1181100" cy="9972675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19800" y="9275064"/>
              <a:ext cx="944880" cy="94488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379451" y="361961"/>
              <a:ext cx="821690" cy="9972675"/>
            </a:xfrm>
            <a:custGeom>
              <a:avLst/>
              <a:gdLst/>
              <a:ahLst/>
              <a:cxnLst/>
              <a:rect l="l" t="t" r="r" b="b"/>
              <a:pathLst>
                <a:path w="821690" h="9972675">
                  <a:moveTo>
                    <a:pt x="821436" y="0"/>
                  </a:moveTo>
                  <a:lnTo>
                    <a:pt x="811911" y="0"/>
                  </a:lnTo>
                  <a:lnTo>
                    <a:pt x="0" y="0"/>
                  </a:lnTo>
                  <a:lnTo>
                    <a:pt x="0" y="811530"/>
                  </a:lnTo>
                  <a:lnTo>
                    <a:pt x="0" y="9163050"/>
                  </a:lnTo>
                  <a:lnTo>
                    <a:pt x="0" y="9972662"/>
                  </a:lnTo>
                  <a:lnTo>
                    <a:pt x="811911" y="9972662"/>
                  </a:lnTo>
                  <a:lnTo>
                    <a:pt x="821436" y="9972662"/>
                  </a:lnTo>
                  <a:lnTo>
                    <a:pt x="821436" y="9163050"/>
                  </a:lnTo>
                  <a:lnTo>
                    <a:pt x="811911" y="9163050"/>
                  </a:lnTo>
                  <a:lnTo>
                    <a:pt x="811911" y="811530"/>
                  </a:lnTo>
                  <a:lnTo>
                    <a:pt x="821436" y="811530"/>
                  </a:lnTo>
                  <a:lnTo>
                    <a:pt x="821436" y="0"/>
                  </a:lnTo>
                  <a:close/>
                </a:path>
              </a:pathLst>
            </a:custGeom>
            <a:solidFill>
              <a:srgbClr val="000000">
                <a:alpha val="1411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5"/>
              <a:t>localhost:8888/notebooks/Downloads/Bayesian_Inference.ipynb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993823" y="10384146"/>
            <a:ext cx="287020" cy="139065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z="800" spc="-5">
                <a:latin typeface="Arial MT"/>
                <a:cs typeface="Arial MT"/>
              </a:rPr>
              <a:t>1</a:t>
            </a:fld>
            <a:r>
              <a:rPr dirty="0" sz="800" spc="-5">
                <a:latin typeface="Arial MT"/>
                <a:cs typeface="Arial MT"/>
              </a:rPr>
              <a:t>/23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96EA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2023-10-16T09:17:13Z</dcterms:created>
  <dcterms:modified xsi:type="dcterms:W3CDTF">2023-10-16T09:17:13Z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2023-10-16T00:00:00Z</vt:filetime>
  </property>
  <property fmtid="{D5CDD505-2E9C-101B-9397-08002B2CF9AE}" pid="3" name="Creator">
    <vt:lpwstr>Mozilla/5.0 (Windows NT 10.0; Win64; x64) AppleWebKit/537.36 (KHTML, like Gecko) Chrome/117.0.0.0 Safari/537.36</vt:lpwstr>
  </property>
  <property fmtid="{D5CDD505-2E9C-101B-9397-08002B2CF9AE}" pid="4" name="LastSaved">
    <vt:filetime>2023-10-16T00:00:00Z</vt:filetime>
  </property>
</Properties>
</file>