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localhost:8888/notebooks/Downloads/Speech</a:t>
            </a:r>
            <a:r>
              <a:rPr dirty="0" spc="45"/>
              <a:t> </a:t>
            </a:r>
            <a:r>
              <a:rPr dirty="0" spc="-5"/>
              <a:t>Emotion</a:t>
            </a:r>
            <a:r>
              <a:rPr dirty="0" spc="45"/>
              <a:t> </a:t>
            </a:r>
            <a:r>
              <a:rPr dirty="0" spc="-5"/>
              <a:t>Recognition</a:t>
            </a:r>
            <a:r>
              <a:rPr dirty="0" spc="45"/>
              <a:t> </a:t>
            </a:r>
            <a:r>
              <a:rPr dirty="0" spc="-5"/>
              <a:t>using</a:t>
            </a:r>
            <a:r>
              <a:rPr dirty="0" spc="45"/>
              <a:t> </a:t>
            </a:r>
            <a:r>
              <a:rPr dirty="0" spc="-5"/>
              <a:t>CNN.ipynb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/17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localhost:8888/notebooks/Downloads/Speech</a:t>
            </a:r>
            <a:r>
              <a:rPr dirty="0" spc="45"/>
              <a:t> </a:t>
            </a:r>
            <a:r>
              <a:rPr dirty="0" spc="-5"/>
              <a:t>Emotion</a:t>
            </a:r>
            <a:r>
              <a:rPr dirty="0" spc="45"/>
              <a:t> </a:t>
            </a:r>
            <a:r>
              <a:rPr dirty="0" spc="-5"/>
              <a:t>Recognition</a:t>
            </a:r>
            <a:r>
              <a:rPr dirty="0" spc="45"/>
              <a:t> </a:t>
            </a:r>
            <a:r>
              <a:rPr dirty="0" spc="-5"/>
              <a:t>using</a:t>
            </a:r>
            <a:r>
              <a:rPr dirty="0" spc="45"/>
              <a:t> </a:t>
            </a:r>
            <a:r>
              <a:rPr dirty="0" spc="-5"/>
              <a:t>CNN.ipynb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localhost:8888/notebooks/Downloads/Speech</a:t>
            </a:r>
            <a:r>
              <a:rPr dirty="0" spc="45"/>
              <a:t> </a:t>
            </a:r>
            <a:r>
              <a:rPr dirty="0" spc="-5"/>
              <a:t>Emotion</a:t>
            </a:r>
            <a:r>
              <a:rPr dirty="0" spc="45"/>
              <a:t> </a:t>
            </a:r>
            <a:r>
              <a:rPr dirty="0" spc="-5"/>
              <a:t>Recognition</a:t>
            </a:r>
            <a:r>
              <a:rPr dirty="0" spc="45"/>
              <a:t> </a:t>
            </a:r>
            <a:r>
              <a:rPr dirty="0" spc="-5"/>
              <a:t>using</a:t>
            </a:r>
            <a:r>
              <a:rPr dirty="0" spc="45"/>
              <a:t> </a:t>
            </a:r>
            <a:r>
              <a:rPr dirty="0" spc="-5"/>
              <a:t>CNN.ipynb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/17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localhost:8888/notebooks/Downloads/Speech</a:t>
            </a:r>
            <a:r>
              <a:rPr dirty="0" spc="45"/>
              <a:t> </a:t>
            </a:r>
            <a:r>
              <a:rPr dirty="0" spc="-5"/>
              <a:t>Emotion</a:t>
            </a:r>
            <a:r>
              <a:rPr dirty="0" spc="45"/>
              <a:t> </a:t>
            </a:r>
            <a:r>
              <a:rPr dirty="0" spc="-5"/>
              <a:t>Recognition</a:t>
            </a:r>
            <a:r>
              <a:rPr dirty="0" spc="45"/>
              <a:t> </a:t>
            </a:r>
            <a:r>
              <a:rPr dirty="0" spc="-5"/>
              <a:t>using</a:t>
            </a:r>
            <a:r>
              <a:rPr dirty="0" spc="45"/>
              <a:t> </a:t>
            </a:r>
            <a:r>
              <a:rPr dirty="0" spc="-5"/>
              <a:t>CNN.ipynb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/17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localhost:8888/notebooks/Downloads/Speech</a:t>
            </a:r>
            <a:r>
              <a:rPr dirty="0" spc="45"/>
              <a:t> </a:t>
            </a:r>
            <a:r>
              <a:rPr dirty="0" spc="-5"/>
              <a:t>Emotion</a:t>
            </a:r>
            <a:r>
              <a:rPr dirty="0" spc="45"/>
              <a:t> </a:t>
            </a:r>
            <a:r>
              <a:rPr dirty="0" spc="-5"/>
              <a:t>Recognition</a:t>
            </a:r>
            <a:r>
              <a:rPr dirty="0" spc="45"/>
              <a:t> </a:t>
            </a:r>
            <a:r>
              <a:rPr dirty="0" spc="-5"/>
              <a:t>using</a:t>
            </a:r>
            <a:r>
              <a:rPr dirty="0" spc="45"/>
              <a:t> </a:t>
            </a:r>
            <a:r>
              <a:rPr dirty="0" spc="-5"/>
              <a:t>CNN.ipynb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1056" y="10384146"/>
            <a:ext cx="3832860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localhost:8888/notebooks/Downloads/Speech</a:t>
            </a:r>
            <a:r>
              <a:rPr dirty="0" spc="45"/>
              <a:t> </a:t>
            </a:r>
            <a:r>
              <a:rPr dirty="0" spc="-5"/>
              <a:t>Emotion</a:t>
            </a:r>
            <a:r>
              <a:rPr dirty="0" spc="45"/>
              <a:t> </a:t>
            </a:r>
            <a:r>
              <a:rPr dirty="0" spc="-5"/>
              <a:t>Recognition</a:t>
            </a:r>
            <a:r>
              <a:rPr dirty="0" spc="45"/>
              <a:t> </a:t>
            </a:r>
            <a:r>
              <a:rPr dirty="0" spc="-5"/>
              <a:t>using</a:t>
            </a:r>
            <a:r>
              <a:rPr dirty="0" spc="45"/>
              <a:t> </a:t>
            </a:r>
            <a:r>
              <a:rPr dirty="0" spc="-5"/>
              <a:t>CNN.ipynb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993823" y="10384146"/>
            <a:ext cx="287020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/17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s://colab.research.google.com/github/blhprasanna99/speech_emotion_detection/blob/master/CNN_SpeechEmotion.ipynb" TargetMode="External"/><Relationship Id="rId5" Type="http://schemas.openxmlformats.org/officeDocument/2006/relationships/hyperlink" Target="https://files.pythonhosted.org/packages/eb/f2/3cbbbf3b96fb9fa91582c438b574cff3f45b29c772f94c400e2c99ef5db9/SoundFile-0.10.3.post1-py2.py3-none-any.whl" TargetMode="External"/><Relationship Id="rId6" Type="http://schemas.openxmlformats.org/officeDocument/2006/relationships/hyperlink" Target="https://accounts.google.com/o/oauth2/auth?client_id=947318989803-6bn6qk8qdgf4n4g3pfee6491hc0brc4i.apps.googleusercontent.com&amp;redirect_uri=urn%3aietf%3awg%3aoauth%3a2.0%3aoob&amp;response_type=code&amp;scope=email%20https%3a%2f%2fwww.googleapis.com%2fauth%2fdocs.test%20https%3a%2f%2fwww.googleapis.com%2fauth%2fdrive%20https%3a%2f%2fwww.googleapis.com%2fauth%2fdrive.photos.readonly%20https%3a%2f%2fwww.googleapis.com%2fauth%2fpeopleapi.readonly" TargetMode="External"/><Relationship Id="rId7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2:38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9932" y="161857"/>
            <a:ext cx="27381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Speech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Emotion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Recognition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using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CNN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00174" y="1123950"/>
            <a:ext cx="5543550" cy="200025"/>
            <a:chOff x="1400174" y="1123950"/>
            <a:chExt cx="5543550" cy="200025"/>
          </a:xfrm>
        </p:grpSpPr>
        <p:sp>
          <p:nvSpPr>
            <p:cNvPr id="5" name="object 5"/>
            <p:cNvSpPr/>
            <p:nvPr/>
          </p:nvSpPr>
          <p:spPr>
            <a:xfrm>
              <a:off x="1400174" y="1123950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200024" y="0"/>
                  </a:lnTo>
                  <a:lnTo>
                    <a:pt x="200024" y="2000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76374" y="1181099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4" y="85724"/>
                  </a:moveTo>
                  <a:lnTo>
                    <a:pt x="0" y="42862"/>
                  </a:lnTo>
                  <a:lnTo>
                    <a:pt x="47624" y="0"/>
                  </a:lnTo>
                  <a:lnTo>
                    <a:pt x="47624" y="85724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743699" y="1123950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200024" y="0"/>
                  </a:lnTo>
                  <a:lnTo>
                    <a:pt x="200024" y="2000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819899" y="1181099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0" y="85724"/>
                  </a:moveTo>
                  <a:lnTo>
                    <a:pt x="0" y="0"/>
                  </a:lnTo>
                  <a:lnTo>
                    <a:pt x="47624" y="42862"/>
                  </a:lnTo>
                  <a:lnTo>
                    <a:pt x="0" y="85724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00199" y="1123950"/>
              <a:ext cx="5143500" cy="200025"/>
            </a:xfrm>
            <a:custGeom>
              <a:avLst/>
              <a:gdLst/>
              <a:ahLst/>
              <a:cxnLst/>
              <a:rect l="l" t="t" r="r" b="b"/>
              <a:pathLst>
                <a:path w="5143500" h="200025">
                  <a:moveTo>
                    <a:pt x="5143499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5143499" y="0"/>
                  </a:lnTo>
                  <a:lnTo>
                    <a:pt x="5143499" y="2000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00199" y="1142999"/>
              <a:ext cx="3790950" cy="161925"/>
            </a:xfrm>
            <a:custGeom>
              <a:avLst/>
              <a:gdLst/>
              <a:ahLst/>
              <a:cxnLst/>
              <a:rect l="l" t="t" r="r" b="b"/>
              <a:pathLst>
                <a:path w="3790950" h="161925">
                  <a:moveTo>
                    <a:pt x="3790949" y="161924"/>
                  </a:moveTo>
                  <a:lnTo>
                    <a:pt x="0" y="161924"/>
                  </a:lnTo>
                  <a:lnTo>
                    <a:pt x="0" y="0"/>
                  </a:lnTo>
                  <a:lnTo>
                    <a:pt x="3790949" y="0"/>
                  </a:lnTo>
                  <a:lnTo>
                    <a:pt x="3790949" y="161924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3609975" y="676275"/>
            <a:ext cx="1114425" cy="190500"/>
            <a:chOff x="3609975" y="676275"/>
            <a:chExt cx="1114425" cy="19050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9975" y="676275"/>
              <a:ext cx="1114424" cy="1904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3043" y="719968"/>
              <a:ext cx="179531" cy="104236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452854" y="1019187"/>
            <a:ext cx="5491480" cy="9525"/>
          </a:xfrm>
          <a:custGeom>
            <a:avLst/>
            <a:gdLst/>
            <a:ahLst/>
            <a:cxnLst/>
            <a:rect l="l" t="t" r="r" b="b"/>
            <a:pathLst>
              <a:path w="5491480" h="9525">
                <a:moveTo>
                  <a:pt x="8153" y="0"/>
                </a:moveTo>
                <a:lnTo>
                  <a:pt x="0" y="0"/>
                </a:lnTo>
                <a:lnTo>
                  <a:pt x="0" y="9525"/>
                </a:lnTo>
                <a:lnTo>
                  <a:pt x="8153" y="9525"/>
                </a:lnTo>
                <a:lnTo>
                  <a:pt x="8153" y="0"/>
                </a:lnTo>
                <a:close/>
              </a:path>
              <a:path w="5491480" h="9525">
                <a:moveTo>
                  <a:pt x="5490857" y="0"/>
                </a:moveTo>
                <a:lnTo>
                  <a:pt x="5490857" y="0"/>
                </a:lnTo>
                <a:lnTo>
                  <a:pt x="47205" y="0"/>
                </a:lnTo>
                <a:lnTo>
                  <a:pt x="47205" y="9525"/>
                </a:lnTo>
                <a:lnTo>
                  <a:pt x="5490857" y="9525"/>
                </a:lnTo>
                <a:lnTo>
                  <a:pt x="5490857" y="0"/>
                </a:lnTo>
                <a:close/>
              </a:path>
            </a:pathLst>
          </a:custGeom>
          <a:solidFill>
            <a:srgbClr val="296E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440160" y="656227"/>
            <a:ext cx="5533390" cy="39306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algn="ctr" marL="186690">
              <a:lnSpc>
                <a:spcPct val="100000"/>
              </a:lnSpc>
              <a:spcBef>
                <a:spcPts val="405"/>
              </a:spcBef>
            </a:pPr>
            <a:r>
              <a:rPr dirty="0" sz="800" spc="10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Open</a:t>
            </a:r>
            <a:r>
              <a:rPr dirty="0" sz="800" spc="-30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in</a:t>
            </a:r>
            <a:r>
              <a:rPr dirty="0" sz="800" spc="-30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Colab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050">
                <a:solidFill>
                  <a:srgbClr val="296EAA"/>
                </a:solidFill>
                <a:latin typeface="Arial MT"/>
                <a:cs typeface="Arial MT"/>
                <a:hlinkClick r:id="rId4"/>
              </a:rPr>
              <a:t>(https://colab.research.google.com/github/blhprasanna99/speech_emotion_detection/blob/ma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0142" y="1482725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04937" y="1443037"/>
            <a:ext cx="5534025" cy="295275"/>
          </a:xfrm>
          <a:custGeom>
            <a:avLst/>
            <a:gdLst/>
            <a:ahLst/>
            <a:cxnLst/>
            <a:rect l="l" t="t" r="r" b="b"/>
            <a:pathLst>
              <a:path w="5534025" h="295275">
                <a:moveTo>
                  <a:pt x="0" y="280987"/>
                </a:moveTo>
                <a:lnTo>
                  <a:pt x="0" y="14287"/>
                </a:lnTo>
                <a:lnTo>
                  <a:pt x="0" y="12392"/>
                </a:lnTo>
                <a:lnTo>
                  <a:pt x="362" y="10570"/>
                </a:lnTo>
                <a:lnTo>
                  <a:pt x="1087" y="8819"/>
                </a:lnTo>
                <a:lnTo>
                  <a:pt x="1812" y="7069"/>
                </a:lnTo>
                <a:lnTo>
                  <a:pt x="2844" y="5524"/>
                </a:lnTo>
                <a:lnTo>
                  <a:pt x="4184" y="4184"/>
                </a:lnTo>
                <a:lnTo>
                  <a:pt x="5524" y="2844"/>
                </a:lnTo>
                <a:lnTo>
                  <a:pt x="7069" y="1812"/>
                </a:lnTo>
                <a:lnTo>
                  <a:pt x="8819" y="1087"/>
                </a:lnTo>
                <a:lnTo>
                  <a:pt x="10570" y="36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32936" y="8819"/>
                </a:lnTo>
                <a:lnTo>
                  <a:pt x="5533661" y="10570"/>
                </a:lnTo>
                <a:lnTo>
                  <a:pt x="5534024" y="12392"/>
                </a:lnTo>
                <a:lnTo>
                  <a:pt x="5534024" y="14287"/>
                </a:lnTo>
                <a:lnTo>
                  <a:pt x="5534024" y="280987"/>
                </a:lnTo>
                <a:lnTo>
                  <a:pt x="5534024" y="282881"/>
                </a:lnTo>
                <a:lnTo>
                  <a:pt x="5533661" y="284704"/>
                </a:lnTo>
                <a:lnTo>
                  <a:pt x="5532936" y="286454"/>
                </a:lnTo>
                <a:lnTo>
                  <a:pt x="5532211" y="288205"/>
                </a:lnTo>
                <a:lnTo>
                  <a:pt x="5525204" y="294187"/>
                </a:lnTo>
                <a:lnTo>
                  <a:pt x="5523453" y="294912"/>
                </a:lnTo>
                <a:lnTo>
                  <a:pt x="5521631" y="295274"/>
                </a:lnTo>
                <a:lnTo>
                  <a:pt x="5519737" y="295274"/>
                </a:lnTo>
                <a:lnTo>
                  <a:pt x="14287" y="295274"/>
                </a:lnTo>
                <a:lnTo>
                  <a:pt x="1087" y="286454"/>
                </a:lnTo>
                <a:lnTo>
                  <a:pt x="362" y="284704"/>
                </a:lnTo>
                <a:lnTo>
                  <a:pt x="0" y="282881"/>
                </a:lnTo>
                <a:lnTo>
                  <a:pt x="0" y="28098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20142" y="3968750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04937" y="3929062"/>
            <a:ext cx="5534025" cy="466725"/>
          </a:xfrm>
          <a:custGeom>
            <a:avLst/>
            <a:gdLst/>
            <a:ahLst/>
            <a:cxnLst/>
            <a:rect l="l" t="t" r="r" b="b"/>
            <a:pathLst>
              <a:path w="5534025" h="466725">
                <a:moveTo>
                  <a:pt x="0" y="452437"/>
                </a:moveTo>
                <a:lnTo>
                  <a:pt x="0" y="14287"/>
                </a:lnTo>
                <a:lnTo>
                  <a:pt x="0" y="12392"/>
                </a:lnTo>
                <a:lnTo>
                  <a:pt x="362" y="10569"/>
                </a:lnTo>
                <a:lnTo>
                  <a:pt x="1087" y="8819"/>
                </a:lnTo>
                <a:lnTo>
                  <a:pt x="1812" y="7069"/>
                </a:lnTo>
                <a:lnTo>
                  <a:pt x="2844" y="5524"/>
                </a:lnTo>
                <a:lnTo>
                  <a:pt x="4184" y="4184"/>
                </a:lnTo>
                <a:lnTo>
                  <a:pt x="5524" y="2844"/>
                </a:lnTo>
                <a:lnTo>
                  <a:pt x="7069" y="1812"/>
                </a:lnTo>
                <a:lnTo>
                  <a:pt x="8819" y="1087"/>
                </a:lnTo>
                <a:lnTo>
                  <a:pt x="10570" y="36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25204" y="1087"/>
                </a:lnTo>
                <a:lnTo>
                  <a:pt x="5526954" y="1812"/>
                </a:lnTo>
                <a:lnTo>
                  <a:pt x="5534024" y="14287"/>
                </a:lnTo>
                <a:lnTo>
                  <a:pt x="5534024" y="452437"/>
                </a:lnTo>
                <a:lnTo>
                  <a:pt x="5534024" y="454331"/>
                </a:lnTo>
                <a:lnTo>
                  <a:pt x="5533661" y="456154"/>
                </a:lnTo>
                <a:lnTo>
                  <a:pt x="5532936" y="457904"/>
                </a:lnTo>
                <a:lnTo>
                  <a:pt x="5532211" y="459655"/>
                </a:lnTo>
                <a:lnTo>
                  <a:pt x="5519737" y="466724"/>
                </a:lnTo>
                <a:lnTo>
                  <a:pt x="14287" y="466724"/>
                </a:lnTo>
                <a:lnTo>
                  <a:pt x="1087" y="457904"/>
                </a:lnTo>
                <a:lnTo>
                  <a:pt x="362" y="456154"/>
                </a:lnTo>
                <a:lnTo>
                  <a:pt x="0" y="454331"/>
                </a:lnTo>
                <a:lnTo>
                  <a:pt x="0" y="45243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440160" y="1787525"/>
            <a:ext cx="5451475" cy="196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Collecting</a:t>
            </a:r>
            <a:r>
              <a:rPr dirty="0" sz="1050" spc="-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soundfile</a:t>
            </a:r>
            <a:endParaRPr sz="1050">
              <a:latin typeface="Consolas"/>
              <a:cs typeface="Consolas"/>
            </a:endParaRPr>
          </a:p>
          <a:p>
            <a:pPr algn="just" marL="12700" marR="5080" indent="146685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Downloading</a:t>
            </a:r>
            <a:r>
              <a:rPr dirty="0" sz="1050" spc="-100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96EAA"/>
                </a:solidFill>
                <a:latin typeface="Consolas"/>
                <a:cs typeface="Consolas"/>
                <a:hlinkClick r:id="rId5"/>
              </a:rPr>
              <a:t>https://files.pythonhosted.org/packages/eb/f2/3cbbbf3b96fb9f </a:t>
            </a:r>
            <a:r>
              <a:rPr dirty="0" sz="1050" spc="-565">
                <a:solidFill>
                  <a:srgbClr val="296EAA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96EAA"/>
                </a:solidFill>
                <a:latin typeface="Consolas"/>
                <a:cs typeface="Consolas"/>
                <a:hlinkClick r:id="rId5"/>
              </a:rPr>
              <a:t>a91582c438b574cff3f45b29c772f94c400e2c99ef5db9/SoundFile-0.10.3.post1-py2. </a:t>
            </a:r>
            <a:r>
              <a:rPr dirty="0" sz="1050">
                <a:solidFill>
                  <a:srgbClr val="296EAA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96EAA"/>
                </a:solidFill>
                <a:latin typeface="Consolas"/>
                <a:cs typeface="Consolas"/>
                <a:hlinkClick r:id="rId5"/>
              </a:rPr>
              <a:t>py3-none-any.whl</a:t>
            </a:r>
            <a:r>
              <a:rPr dirty="0" sz="1050" spc="-100">
                <a:solidFill>
                  <a:srgbClr val="296EAA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96EAA"/>
                </a:solidFill>
                <a:latin typeface="Consolas"/>
                <a:cs typeface="Consolas"/>
                <a:hlinkClick r:id="rId5"/>
              </a:rPr>
              <a:t>(https://files.pythonhosted.org/packages/eb/f2/3cbbbf3b96 </a:t>
            </a:r>
            <a:r>
              <a:rPr dirty="0" sz="1050" spc="-565">
                <a:solidFill>
                  <a:srgbClr val="296EAA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96EAA"/>
                </a:solidFill>
                <a:latin typeface="Consolas"/>
                <a:cs typeface="Consolas"/>
                <a:hlinkClick r:id="rId5"/>
              </a:rPr>
              <a:t>fb9fa91582c438b574cff3f45b29c772f94c400e2c99ef5db9/SoundFile-0.10.3.post1- </a:t>
            </a:r>
            <a:r>
              <a:rPr dirty="0" sz="1050">
                <a:solidFill>
                  <a:srgbClr val="296EAA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96EAA"/>
                </a:solidFill>
                <a:latin typeface="Consolas"/>
                <a:cs typeface="Consolas"/>
                <a:hlinkClick r:id="rId5"/>
              </a:rPr>
              <a:t>py2.py3-none-any.whl)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Requirement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already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satisfied: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cffi&gt;=1.0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in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/usr/local/lib/python3.6/dist- </a:t>
            </a:r>
            <a:r>
              <a:rPr dirty="0" sz="1050" spc="-57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packages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(from soundfile)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(1.13.2)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Requirement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already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satisfied: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pycparser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in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/usr/local/lib/python3.6/dist- </a:t>
            </a:r>
            <a:r>
              <a:rPr dirty="0" sz="1050" spc="-57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packages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(from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cffi&gt;=1.0-&gt;soundfile) (2.19)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Installing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collected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packages: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soundfile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Successfully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installed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soundfile-0.10.3.post1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40160" y="4435475"/>
            <a:ext cx="5451475" cy="27762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latin typeface="Consolas"/>
                <a:cs typeface="Consolas"/>
              </a:rPr>
              <a:t>Go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to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this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URL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in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browser: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96EAA"/>
                </a:solidFill>
                <a:latin typeface="Consolas"/>
                <a:cs typeface="Consolas"/>
                <a:hlinkClick r:id="rId6"/>
              </a:rPr>
              <a:t>https://accounts.google.com/o/oauth2/auth?cli </a:t>
            </a:r>
            <a:r>
              <a:rPr dirty="0" sz="1050" spc="-565">
                <a:solidFill>
                  <a:srgbClr val="296EAA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96EAA"/>
                </a:solidFill>
                <a:latin typeface="Consolas"/>
                <a:cs typeface="Consolas"/>
                <a:hlinkClick r:id="rId6"/>
              </a:rPr>
              <a:t>ent_id=947318989803-6bn6qk8qdgf4n4g3pfee6491hc0brc4i.apps.googleuserconten </a:t>
            </a:r>
            <a:r>
              <a:rPr dirty="0" sz="1050">
                <a:solidFill>
                  <a:srgbClr val="296EAA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96EAA"/>
                </a:solidFill>
                <a:latin typeface="Consolas"/>
                <a:cs typeface="Consolas"/>
                <a:hlinkClick r:id="rId6"/>
              </a:rPr>
              <a:t>t.com&amp;redirect_uri=urn%3aietf%3awg%3aoauth%3a2.0%3aoob&amp;response_type=code&amp; </a:t>
            </a:r>
            <a:r>
              <a:rPr dirty="0" sz="1050">
                <a:solidFill>
                  <a:srgbClr val="296EAA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96EAA"/>
                </a:solidFill>
                <a:latin typeface="Consolas"/>
                <a:cs typeface="Consolas"/>
                <a:hlinkClick r:id="rId6"/>
              </a:rPr>
              <a:t>scope=email%20https%3a%2f%2fwww.googleapis.com%2fauth%2fdocs.test%20https% </a:t>
            </a:r>
            <a:r>
              <a:rPr dirty="0" sz="1050">
                <a:solidFill>
                  <a:srgbClr val="296EAA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96EAA"/>
                </a:solidFill>
                <a:latin typeface="Consolas"/>
                <a:cs typeface="Consolas"/>
                <a:hlinkClick r:id="rId6"/>
              </a:rPr>
              <a:t>3a%2f%2fwww.googleapis.com%2fauth%2fdrive%20https%3a%2f%2fwww.googleapis.c </a:t>
            </a:r>
            <a:r>
              <a:rPr dirty="0" sz="1050">
                <a:solidFill>
                  <a:srgbClr val="296EAA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96EAA"/>
                </a:solidFill>
                <a:latin typeface="Consolas"/>
                <a:cs typeface="Consolas"/>
                <a:hlinkClick r:id="rId6"/>
              </a:rPr>
              <a:t>om%2fauth%2fdrive.photos.readonly%20https%3a%2f%2fwww.googleapis.com%2faut </a:t>
            </a:r>
            <a:r>
              <a:rPr dirty="0" sz="1050">
                <a:solidFill>
                  <a:srgbClr val="296EAA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96EAA"/>
                </a:solidFill>
                <a:latin typeface="Consolas"/>
                <a:cs typeface="Consolas"/>
                <a:hlinkClick r:id="rId6"/>
              </a:rPr>
              <a:t>h%2fpeopleapi.readonly</a:t>
            </a:r>
            <a:r>
              <a:rPr dirty="0" sz="1050" spc="-100">
                <a:solidFill>
                  <a:srgbClr val="296EAA"/>
                </a:solidFill>
                <a:latin typeface="Consolas"/>
                <a:cs typeface="Consolas"/>
                <a:hlinkClick r:id="rId6"/>
              </a:rPr>
              <a:t> </a:t>
            </a:r>
            <a:r>
              <a:rPr dirty="0" sz="1050">
                <a:solidFill>
                  <a:srgbClr val="296EAA"/>
                </a:solidFill>
                <a:latin typeface="Consolas"/>
                <a:cs typeface="Consolas"/>
                <a:hlinkClick r:id="rId6"/>
              </a:rPr>
              <a:t>(https://accounts.google.com/o/oauth2/auth?client_i </a:t>
            </a:r>
            <a:r>
              <a:rPr dirty="0" sz="1050" spc="-565">
                <a:solidFill>
                  <a:srgbClr val="296EAA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96EAA"/>
                </a:solidFill>
                <a:latin typeface="Consolas"/>
                <a:cs typeface="Consolas"/>
                <a:hlinkClick r:id="rId6"/>
              </a:rPr>
              <a:t>d=947318989803-6bn6qk8qdgf4n4g3pfee6491hc0brc4i.apps.googleusercontent.com </a:t>
            </a:r>
            <a:r>
              <a:rPr dirty="0" sz="1050">
                <a:solidFill>
                  <a:srgbClr val="296EAA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96EAA"/>
                </a:solidFill>
                <a:latin typeface="Consolas"/>
                <a:cs typeface="Consolas"/>
                <a:hlinkClick r:id="rId6"/>
              </a:rPr>
              <a:t>&amp;redirect_uri=urn%3aietf%3awg%3aoauth%3a2.0%3aoob&amp;response_type=code&amp;scope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01200"/>
              </a:lnSpc>
            </a:pPr>
            <a:r>
              <a:rPr dirty="0" sz="1050">
                <a:solidFill>
                  <a:srgbClr val="296EAA"/>
                </a:solidFill>
                <a:latin typeface="Consolas"/>
                <a:cs typeface="Consolas"/>
                <a:hlinkClick r:id="rId6"/>
              </a:rPr>
              <a:t>=email%20https%3a%2f%2fwww.googleapis.com%2fauth%2fdocs.test%20https%3a%2 </a:t>
            </a:r>
            <a:r>
              <a:rPr dirty="0" sz="1050" spc="-565">
                <a:solidFill>
                  <a:srgbClr val="296EAA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96EAA"/>
                </a:solidFill>
                <a:latin typeface="Consolas"/>
                <a:cs typeface="Consolas"/>
                <a:hlinkClick r:id="rId6"/>
              </a:rPr>
              <a:t>f%2fwww.googleapis.com%2fauth%2fdrive%20https%3a%2f%2fwww.googleapis.com%2 </a:t>
            </a:r>
            <a:r>
              <a:rPr dirty="0" sz="1050">
                <a:solidFill>
                  <a:srgbClr val="296EAA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96EAA"/>
                </a:solidFill>
                <a:latin typeface="Consolas"/>
                <a:cs typeface="Consolas"/>
                <a:hlinkClick r:id="rId6"/>
              </a:rPr>
              <a:t>fauth%2fdrive.photos.readonly%20https%3a%2f%2fwww.googleapis.com%2fauth%2f </a:t>
            </a:r>
            <a:r>
              <a:rPr dirty="0" sz="1050">
                <a:solidFill>
                  <a:srgbClr val="296EAA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96EAA"/>
                </a:solidFill>
                <a:latin typeface="Consolas"/>
                <a:cs typeface="Consolas"/>
                <a:hlinkClick r:id="rId6"/>
              </a:rPr>
              <a:t>peopleapi.readonly)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latin typeface="Consolas"/>
                <a:cs typeface="Consolas"/>
              </a:rPr>
              <a:t>Enter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your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authorization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code: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··········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Mounted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at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/content/drive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34504" y="1482725"/>
            <a:ext cx="163893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!</a:t>
            </a:r>
            <a:r>
              <a:rPr dirty="0" sz="1050">
                <a:latin typeface="Consolas"/>
                <a:cs typeface="Consolas"/>
              </a:rPr>
              <a:t>pip</a:t>
            </a:r>
            <a:r>
              <a:rPr dirty="0" sz="1050" spc="-5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install</a:t>
            </a:r>
            <a:r>
              <a:rPr dirty="0" sz="1050" spc="-4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soundfile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34504" y="3968750"/>
            <a:ext cx="2225675" cy="3473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google.colab</a:t>
            </a:r>
            <a:r>
              <a:rPr dirty="0" sz="1050" spc="-3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drive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drive.mount(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'/content/drive'</a:t>
            </a:r>
            <a:r>
              <a:rPr dirty="0" sz="105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9163050"/>
                  </a:moveTo>
                  <a:lnTo>
                    <a:pt x="811911" y="9163050"/>
                  </a:lnTo>
                  <a:lnTo>
                    <a:pt x="811911" y="0"/>
                  </a:lnTo>
                  <a:lnTo>
                    <a:pt x="0" y="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localhost:8888/notebooks/Downloads/Speech</a:t>
            </a:r>
            <a:r>
              <a:rPr dirty="0" spc="45"/>
              <a:t> </a:t>
            </a:r>
            <a:r>
              <a:rPr dirty="0" spc="-5"/>
              <a:t>Emotion</a:t>
            </a:r>
            <a:r>
              <a:rPr dirty="0" spc="45"/>
              <a:t> </a:t>
            </a:r>
            <a:r>
              <a:rPr dirty="0" spc="-5"/>
              <a:t>Recognition</a:t>
            </a:r>
            <a:r>
              <a:rPr dirty="0" spc="45"/>
              <a:t> </a:t>
            </a:r>
            <a:r>
              <a:rPr dirty="0" spc="-5"/>
              <a:t>using</a:t>
            </a:r>
            <a:r>
              <a:rPr dirty="0" spc="45"/>
              <a:t> </a:t>
            </a:r>
            <a:r>
              <a:rPr dirty="0" spc="-5"/>
              <a:t>CNN.ipynb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1</a:t>
            </a:fld>
            <a:r>
              <a:rPr dirty="0" spc="-5"/>
              <a:t>/17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2:38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9932" y="161857"/>
            <a:ext cx="27381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Speech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Emotion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Recognition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using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CNN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142" y="463550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4937" y="423859"/>
            <a:ext cx="5534025" cy="7000875"/>
          </a:xfrm>
          <a:custGeom>
            <a:avLst/>
            <a:gdLst/>
            <a:ahLst/>
            <a:cxnLst/>
            <a:rect l="l" t="t" r="r" b="b"/>
            <a:pathLst>
              <a:path w="5534025" h="7000875">
                <a:moveTo>
                  <a:pt x="0" y="280987"/>
                </a:moveTo>
                <a:lnTo>
                  <a:pt x="0" y="14287"/>
                </a:lnTo>
                <a:lnTo>
                  <a:pt x="0" y="12380"/>
                </a:lnTo>
                <a:lnTo>
                  <a:pt x="362" y="10557"/>
                </a:lnTo>
                <a:lnTo>
                  <a:pt x="1087" y="8808"/>
                </a:lnTo>
                <a:lnTo>
                  <a:pt x="1812" y="7059"/>
                </a:lnTo>
                <a:lnTo>
                  <a:pt x="2844" y="5515"/>
                </a:lnTo>
                <a:lnTo>
                  <a:pt x="4184" y="4176"/>
                </a:lnTo>
                <a:lnTo>
                  <a:pt x="5524" y="2827"/>
                </a:lnTo>
                <a:lnTo>
                  <a:pt x="7069" y="1795"/>
                </a:lnTo>
                <a:lnTo>
                  <a:pt x="8819" y="1079"/>
                </a:lnTo>
                <a:lnTo>
                  <a:pt x="10570" y="36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25204" y="1079"/>
                </a:lnTo>
                <a:lnTo>
                  <a:pt x="5526954" y="1795"/>
                </a:lnTo>
                <a:lnTo>
                  <a:pt x="5528499" y="2827"/>
                </a:lnTo>
                <a:lnTo>
                  <a:pt x="5529839" y="4176"/>
                </a:lnTo>
                <a:lnTo>
                  <a:pt x="5531178" y="5515"/>
                </a:lnTo>
                <a:lnTo>
                  <a:pt x="5532211" y="7059"/>
                </a:lnTo>
                <a:lnTo>
                  <a:pt x="5532936" y="8808"/>
                </a:lnTo>
                <a:lnTo>
                  <a:pt x="5533661" y="10557"/>
                </a:lnTo>
                <a:lnTo>
                  <a:pt x="5534024" y="12380"/>
                </a:lnTo>
                <a:lnTo>
                  <a:pt x="5534024" y="14287"/>
                </a:lnTo>
                <a:lnTo>
                  <a:pt x="5534024" y="280987"/>
                </a:lnTo>
                <a:lnTo>
                  <a:pt x="5525204" y="294177"/>
                </a:lnTo>
                <a:lnTo>
                  <a:pt x="5523453" y="294912"/>
                </a:lnTo>
                <a:lnTo>
                  <a:pt x="5521631" y="295274"/>
                </a:lnTo>
                <a:lnTo>
                  <a:pt x="5519737" y="295274"/>
                </a:lnTo>
                <a:lnTo>
                  <a:pt x="14287" y="295274"/>
                </a:lnTo>
                <a:lnTo>
                  <a:pt x="12392" y="295274"/>
                </a:lnTo>
                <a:lnTo>
                  <a:pt x="10570" y="294912"/>
                </a:lnTo>
                <a:lnTo>
                  <a:pt x="8819" y="294177"/>
                </a:lnTo>
                <a:lnTo>
                  <a:pt x="7069" y="293451"/>
                </a:lnTo>
                <a:lnTo>
                  <a:pt x="0" y="282875"/>
                </a:lnTo>
                <a:lnTo>
                  <a:pt x="0" y="280987"/>
                </a:lnTo>
                <a:close/>
              </a:path>
              <a:path w="5534025" h="7000875">
                <a:moveTo>
                  <a:pt x="0" y="6986586"/>
                </a:moveTo>
                <a:lnTo>
                  <a:pt x="0" y="6386511"/>
                </a:lnTo>
                <a:lnTo>
                  <a:pt x="0" y="6384614"/>
                </a:lnTo>
                <a:lnTo>
                  <a:pt x="362" y="6382791"/>
                </a:lnTo>
                <a:lnTo>
                  <a:pt x="1087" y="6381033"/>
                </a:lnTo>
                <a:lnTo>
                  <a:pt x="1812" y="6379284"/>
                </a:lnTo>
                <a:lnTo>
                  <a:pt x="2844" y="6377740"/>
                </a:lnTo>
                <a:lnTo>
                  <a:pt x="4184" y="6376410"/>
                </a:lnTo>
                <a:lnTo>
                  <a:pt x="5524" y="6375070"/>
                </a:lnTo>
                <a:lnTo>
                  <a:pt x="7069" y="6374038"/>
                </a:lnTo>
                <a:lnTo>
                  <a:pt x="8819" y="6373303"/>
                </a:lnTo>
                <a:lnTo>
                  <a:pt x="10570" y="6372587"/>
                </a:lnTo>
                <a:lnTo>
                  <a:pt x="12392" y="6372224"/>
                </a:lnTo>
                <a:lnTo>
                  <a:pt x="14287" y="6372224"/>
                </a:lnTo>
                <a:lnTo>
                  <a:pt x="5519737" y="6372224"/>
                </a:lnTo>
                <a:lnTo>
                  <a:pt x="5521631" y="6372224"/>
                </a:lnTo>
                <a:lnTo>
                  <a:pt x="5523453" y="6372587"/>
                </a:lnTo>
                <a:lnTo>
                  <a:pt x="5525204" y="6373303"/>
                </a:lnTo>
                <a:lnTo>
                  <a:pt x="5526954" y="6374038"/>
                </a:lnTo>
                <a:lnTo>
                  <a:pt x="5528499" y="6375070"/>
                </a:lnTo>
                <a:lnTo>
                  <a:pt x="5529839" y="6376410"/>
                </a:lnTo>
                <a:lnTo>
                  <a:pt x="5531178" y="6377740"/>
                </a:lnTo>
                <a:lnTo>
                  <a:pt x="5534024" y="6386511"/>
                </a:lnTo>
                <a:lnTo>
                  <a:pt x="5534024" y="6986586"/>
                </a:lnTo>
                <a:lnTo>
                  <a:pt x="5519737" y="7000874"/>
                </a:lnTo>
                <a:lnTo>
                  <a:pt x="14287" y="7000874"/>
                </a:lnTo>
                <a:lnTo>
                  <a:pt x="0" y="6988474"/>
                </a:lnTo>
                <a:lnTo>
                  <a:pt x="0" y="6986586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20142" y="6835775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52860" y="1098327"/>
            <a:ext cx="4765675" cy="0"/>
          </a:xfrm>
          <a:custGeom>
            <a:avLst/>
            <a:gdLst/>
            <a:ahLst/>
            <a:cxnLst/>
            <a:rect l="l" t="t" r="r" b="b"/>
            <a:pathLst>
              <a:path w="4765675" h="0">
                <a:moveTo>
                  <a:pt x="0" y="0"/>
                </a:moveTo>
                <a:lnTo>
                  <a:pt x="4765569" y="0"/>
                </a:lnTo>
              </a:path>
            </a:pathLst>
          </a:custGeom>
          <a:ln w="9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40160" y="768350"/>
            <a:ext cx="4791075" cy="671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Model:</a:t>
            </a:r>
            <a:r>
              <a:rPr dirty="0" sz="1050" spc="-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"sequential_3"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2138680" algn="l"/>
                <a:tab pos="4044950" algn="l"/>
              </a:tabLst>
            </a:pPr>
            <a:r>
              <a:rPr dirty="0" sz="1050">
                <a:latin typeface="Consolas"/>
                <a:cs typeface="Consolas"/>
              </a:rPr>
              <a:t>Layer (type)	Output Shape	Param</a:t>
            </a:r>
            <a:r>
              <a:rPr dirty="0" sz="1050" spc="-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#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=================================================================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52860" y="1463064"/>
          <a:ext cx="4765675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785"/>
                <a:gridCol w="513714"/>
                <a:gridCol w="1063625"/>
                <a:gridCol w="1100454"/>
              </a:tblGrid>
              <a:tr h="282963">
                <a:tc>
                  <a:txBody>
                    <a:bodyPr/>
                    <a:lstStyle/>
                    <a:p>
                      <a:pPr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conv1d_5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(Conv1D)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180,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768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activation_7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(Activation)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180,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dropout_5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(Dropout)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180,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max_pooling1d_3</a:t>
                      </a:r>
                      <a:r>
                        <a:rPr dirty="0" sz="1050" spc="-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(MaxPooling1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22,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conv1d_6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(Conv1D)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22,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82048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activation_8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(Activation)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22,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max_pooling1d_4</a:t>
                      </a:r>
                      <a:r>
                        <a:rPr dirty="0" sz="1050" spc="-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(MaxPooling1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2,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dropout_6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(Dropout)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2,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conv1d_7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(Conv1D)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2,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82048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activation_9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(Activation)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2,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dropout_7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(Dropout)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2,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flatten_3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(Flatten)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256)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dense_3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(Dense)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2056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4236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activation_10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(Activation)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22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22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ts val="122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440160" y="5788024"/>
            <a:ext cx="4791075" cy="671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=================================================================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Total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params: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166,920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Trainable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params: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166,920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Non-trainable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params: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2860" y="6603777"/>
            <a:ext cx="4765675" cy="0"/>
          </a:xfrm>
          <a:custGeom>
            <a:avLst/>
            <a:gdLst/>
            <a:ahLst/>
            <a:cxnLst/>
            <a:rect l="l" t="t" r="r" b="b"/>
            <a:pathLst>
              <a:path w="4765675" h="0">
                <a:moveTo>
                  <a:pt x="0" y="0"/>
                </a:moveTo>
                <a:lnTo>
                  <a:pt x="4765569" y="0"/>
                </a:lnTo>
              </a:path>
            </a:pathLst>
          </a:custGeom>
          <a:ln w="9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34504" y="463550"/>
            <a:ext cx="90551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um.summary()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4504" y="6835775"/>
            <a:ext cx="3691890" cy="5092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038860" marR="5080" indent="-1026794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latin typeface="Consolas"/>
                <a:cs typeface="Consolas"/>
              </a:rPr>
              <a:t>um.compile(loss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'sparse_categorical_crossentropy'</a:t>
            </a:r>
            <a:r>
              <a:rPr dirty="0" sz="1050">
                <a:latin typeface="Consolas"/>
                <a:cs typeface="Consolas"/>
              </a:rPr>
              <a:t>,  </a:t>
            </a:r>
            <a:r>
              <a:rPr dirty="0" sz="1050">
                <a:latin typeface="Consolas"/>
                <a:cs typeface="Consolas"/>
              </a:rPr>
              <a:t>optimizer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opt,</a:t>
            </a:r>
            <a:endParaRPr sz="1050">
              <a:latin typeface="Consolas"/>
              <a:cs typeface="Consolas"/>
            </a:endParaRPr>
          </a:p>
          <a:p>
            <a:pPr marL="103886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metrics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[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'accuracy'</a:t>
            </a:r>
            <a:r>
              <a:rPr dirty="0" sz="1050">
                <a:latin typeface="Consolas"/>
                <a:cs typeface="Consolas"/>
              </a:rPr>
              <a:t>])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sp>
          <p:nvSpPr>
            <p:cNvPr id="15" name="object 15"/>
            <p:cNvSpPr/>
            <p:nvPr/>
          </p:nvSpPr>
          <p:spPr>
            <a:xfrm>
              <a:off x="6379464" y="361950"/>
              <a:ext cx="821690" cy="811530"/>
            </a:xfrm>
            <a:custGeom>
              <a:avLst/>
              <a:gdLst/>
              <a:ahLst/>
              <a:cxnLst/>
              <a:rect l="l" t="t" r="r" b="b"/>
              <a:pathLst>
                <a:path w="821690" h="811530">
                  <a:moveTo>
                    <a:pt x="821435" y="811529"/>
                  </a:moveTo>
                  <a:lnTo>
                    <a:pt x="0" y="811529"/>
                  </a:lnTo>
                  <a:lnTo>
                    <a:pt x="0" y="0"/>
                  </a:lnTo>
                  <a:lnTo>
                    <a:pt x="821435" y="0"/>
                  </a:lnTo>
                  <a:lnTo>
                    <a:pt x="821435" y="811529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9163050"/>
                  </a:moveTo>
                  <a:lnTo>
                    <a:pt x="811911" y="9163050"/>
                  </a:lnTo>
                  <a:lnTo>
                    <a:pt x="811911" y="0"/>
                  </a:lnTo>
                  <a:lnTo>
                    <a:pt x="0" y="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localhost:8888/notebooks/Downloads/Speech</a:t>
            </a:r>
            <a:r>
              <a:rPr dirty="0" spc="45"/>
              <a:t> </a:t>
            </a:r>
            <a:r>
              <a:rPr dirty="0" spc="-5"/>
              <a:t>Emotion</a:t>
            </a:r>
            <a:r>
              <a:rPr dirty="0" spc="45"/>
              <a:t> </a:t>
            </a:r>
            <a:r>
              <a:rPr dirty="0" spc="-5"/>
              <a:t>Recognition</a:t>
            </a:r>
            <a:r>
              <a:rPr dirty="0" spc="45"/>
              <a:t> </a:t>
            </a:r>
            <a:r>
              <a:rPr dirty="0" spc="-5"/>
              <a:t>using</a:t>
            </a:r>
            <a:r>
              <a:rPr dirty="0" spc="45"/>
              <a:t> </a:t>
            </a:r>
            <a:r>
              <a:rPr dirty="0" spc="-5"/>
              <a:t>CNN.ipynb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937459" y="10384146"/>
            <a:ext cx="342900" cy="13906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z="800" spc="-5">
                <a:latin typeface="Arial MT"/>
                <a:cs typeface="Arial MT"/>
              </a:rPr>
              <a:t>10</a:t>
            </a:fld>
            <a:r>
              <a:rPr dirty="0" sz="800" spc="-5">
                <a:latin typeface="Arial MT"/>
                <a:cs typeface="Arial MT"/>
              </a:rPr>
              <a:t>/17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2:38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9932" y="161857"/>
            <a:ext cx="27381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Speech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Emotion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Recognition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using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CNN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142" y="463550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00174" y="419096"/>
            <a:ext cx="5543550" cy="3505200"/>
            <a:chOff x="1400174" y="419096"/>
            <a:chExt cx="5543550" cy="3505200"/>
          </a:xfrm>
        </p:grpSpPr>
        <p:sp>
          <p:nvSpPr>
            <p:cNvPr id="6" name="object 6"/>
            <p:cNvSpPr/>
            <p:nvPr/>
          </p:nvSpPr>
          <p:spPr>
            <a:xfrm>
              <a:off x="1404937" y="423858"/>
              <a:ext cx="5534025" cy="295275"/>
            </a:xfrm>
            <a:custGeom>
              <a:avLst/>
              <a:gdLst/>
              <a:ahLst/>
              <a:cxnLst/>
              <a:rect l="l" t="t" r="r" b="b"/>
              <a:pathLst>
                <a:path w="5534025" h="295275">
                  <a:moveTo>
                    <a:pt x="0" y="280987"/>
                  </a:moveTo>
                  <a:lnTo>
                    <a:pt x="0" y="14287"/>
                  </a:lnTo>
                  <a:lnTo>
                    <a:pt x="0" y="12390"/>
                  </a:lnTo>
                  <a:lnTo>
                    <a:pt x="362" y="10567"/>
                  </a:lnTo>
                  <a:lnTo>
                    <a:pt x="1087" y="8808"/>
                  </a:lnTo>
                  <a:lnTo>
                    <a:pt x="1812" y="7050"/>
                  </a:lnTo>
                  <a:lnTo>
                    <a:pt x="2844" y="5506"/>
                  </a:lnTo>
                  <a:lnTo>
                    <a:pt x="4184" y="4176"/>
                  </a:lnTo>
                  <a:lnTo>
                    <a:pt x="5524" y="2837"/>
                  </a:lnTo>
                  <a:lnTo>
                    <a:pt x="7069" y="1804"/>
                  </a:lnTo>
                  <a:lnTo>
                    <a:pt x="8819" y="1079"/>
                  </a:lnTo>
                  <a:lnTo>
                    <a:pt x="10570" y="362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19737" y="0"/>
                  </a:lnTo>
                  <a:lnTo>
                    <a:pt x="5521631" y="0"/>
                  </a:lnTo>
                  <a:lnTo>
                    <a:pt x="5523453" y="362"/>
                  </a:lnTo>
                  <a:lnTo>
                    <a:pt x="5525204" y="1079"/>
                  </a:lnTo>
                  <a:lnTo>
                    <a:pt x="5526954" y="1804"/>
                  </a:lnTo>
                  <a:lnTo>
                    <a:pt x="5528499" y="2837"/>
                  </a:lnTo>
                  <a:lnTo>
                    <a:pt x="5529839" y="4176"/>
                  </a:lnTo>
                  <a:lnTo>
                    <a:pt x="5531178" y="5506"/>
                  </a:lnTo>
                  <a:lnTo>
                    <a:pt x="5532211" y="7050"/>
                  </a:lnTo>
                  <a:lnTo>
                    <a:pt x="5532936" y="8808"/>
                  </a:lnTo>
                  <a:lnTo>
                    <a:pt x="5533661" y="10567"/>
                  </a:lnTo>
                  <a:lnTo>
                    <a:pt x="5534024" y="12390"/>
                  </a:lnTo>
                  <a:lnTo>
                    <a:pt x="5534024" y="14287"/>
                  </a:lnTo>
                  <a:lnTo>
                    <a:pt x="5534024" y="280987"/>
                  </a:lnTo>
                  <a:lnTo>
                    <a:pt x="5519737" y="295274"/>
                  </a:lnTo>
                  <a:lnTo>
                    <a:pt x="14287" y="295274"/>
                  </a:lnTo>
                  <a:lnTo>
                    <a:pt x="1087" y="286438"/>
                  </a:lnTo>
                  <a:lnTo>
                    <a:pt x="362" y="284689"/>
                  </a:lnTo>
                  <a:lnTo>
                    <a:pt x="0" y="282875"/>
                  </a:lnTo>
                  <a:lnTo>
                    <a:pt x="0" y="28098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3699" y="723900"/>
              <a:ext cx="200024" cy="19939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3699" y="3723639"/>
              <a:ext cx="200024" cy="20065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43699" y="923925"/>
              <a:ext cx="200025" cy="2800350"/>
            </a:xfrm>
            <a:custGeom>
              <a:avLst/>
              <a:gdLst/>
              <a:ahLst/>
              <a:cxnLst/>
              <a:rect l="l" t="t" r="r" b="b"/>
              <a:pathLst>
                <a:path w="200025" h="2800350">
                  <a:moveTo>
                    <a:pt x="200024" y="2800349"/>
                  </a:moveTo>
                  <a:lnTo>
                    <a:pt x="0" y="2800349"/>
                  </a:lnTo>
                  <a:lnTo>
                    <a:pt x="0" y="0"/>
                  </a:lnTo>
                  <a:lnTo>
                    <a:pt x="200024" y="0"/>
                  </a:lnTo>
                  <a:lnTo>
                    <a:pt x="200024" y="280034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762749" y="923925"/>
              <a:ext cx="161925" cy="200025"/>
            </a:xfrm>
            <a:custGeom>
              <a:avLst/>
              <a:gdLst/>
              <a:ahLst/>
              <a:cxnLst/>
              <a:rect l="l" t="t" r="r" b="b"/>
              <a:pathLst>
                <a:path w="161925" h="200025">
                  <a:moveTo>
                    <a:pt x="16192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161924" y="0"/>
                  </a:lnTo>
                  <a:lnTo>
                    <a:pt x="161924" y="200024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20142" y="4083050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04937" y="4043358"/>
            <a:ext cx="5534025" cy="457200"/>
          </a:xfrm>
          <a:custGeom>
            <a:avLst/>
            <a:gdLst/>
            <a:ahLst/>
            <a:cxnLst/>
            <a:rect l="l" t="t" r="r" b="b"/>
            <a:pathLst>
              <a:path w="5534025" h="457200">
                <a:moveTo>
                  <a:pt x="0" y="442912"/>
                </a:moveTo>
                <a:lnTo>
                  <a:pt x="0" y="14287"/>
                </a:lnTo>
                <a:lnTo>
                  <a:pt x="0" y="12390"/>
                </a:lnTo>
                <a:lnTo>
                  <a:pt x="362" y="10567"/>
                </a:lnTo>
                <a:lnTo>
                  <a:pt x="1087" y="8808"/>
                </a:lnTo>
                <a:lnTo>
                  <a:pt x="1812" y="7050"/>
                </a:lnTo>
                <a:lnTo>
                  <a:pt x="2844" y="5506"/>
                </a:lnTo>
                <a:lnTo>
                  <a:pt x="4184" y="4176"/>
                </a:lnTo>
                <a:lnTo>
                  <a:pt x="5524" y="2837"/>
                </a:lnTo>
                <a:lnTo>
                  <a:pt x="7069" y="1804"/>
                </a:lnTo>
                <a:lnTo>
                  <a:pt x="8819" y="1079"/>
                </a:lnTo>
                <a:lnTo>
                  <a:pt x="10570" y="36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25204" y="1079"/>
                </a:lnTo>
                <a:lnTo>
                  <a:pt x="5526954" y="1804"/>
                </a:lnTo>
                <a:lnTo>
                  <a:pt x="5528499" y="2837"/>
                </a:lnTo>
                <a:lnTo>
                  <a:pt x="5529839" y="4176"/>
                </a:lnTo>
                <a:lnTo>
                  <a:pt x="5531178" y="5506"/>
                </a:lnTo>
                <a:lnTo>
                  <a:pt x="5532211" y="7050"/>
                </a:lnTo>
                <a:lnTo>
                  <a:pt x="5532936" y="8808"/>
                </a:lnTo>
                <a:lnTo>
                  <a:pt x="5533661" y="10567"/>
                </a:lnTo>
                <a:lnTo>
                  <a:pt x="5534024" y="12390"/>
                </a:lnTo>
                <a:lnTo>
                  <a:pt x="5534024" y="14287"/>
                </a:lnTo>
                <a:lnTo>
                  <a:pt x="5534024" y="442912"/>
                </a:lnTo>
                <a:lnTo>
                  <a:pt x="5525204" y="456102"/>
                </a:lnTo>
                <a:lnTo>
                  <a:pt x="5523453" y="456837"/>
                </a:lnTo>
                <a:lnTo>
                  <a:pt x="5521631" y="457199"/>
                </a:lnTo>
                <a:lnTo>
                  <a:pt x="5519737" y="457199"/>
                </a:lnTo>
                <a:lnTo>
                  <a:pt x="14287" y="457199"/>
                </a:lnTo>
                <a:lnTo>
                  <a:pt x="12392" y="457199"/>
                </a:lnTo>
                <a:lnTo>
                  <a:pt x="10570" y="456837"/>
                </a:lnTo>
                <a:lnTo>
                  <a:pt x="8819" y="456102"/>
                </a:lnTo>
                <a:lnTo>
                  <a:pt x="7069" y="455376"/>
                </a:lnTo>
                <a:lnTo>
                  <a:pt x="1087" y="448372"/>
                </a:lnTo>
                <a:lnTo>
                  <a:pt x="362" y="446623"/>
                </a:lnTo>
                <a:lnTo>
                  <a:pt x="0" y="444800"/>
                </a:lnTo>
                <a:lnTo>
                  <a:pt x="0" y="44291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20142" y="5111750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04937" y="5081583"/>
            <a:ext cx="5534025" cy="942975"/>
          </a:xfrm>
          <a:custGeom>
            <a:avLst/>
            <a:gdLst/>
            <a:ahLst/>
            <a:cxnLst/>
            <a:rect l="l" t="t" r="r" b="b"/>
            <a:pathLst>
              <a:path w="5534025" h="942975">
                <a:moveTo>
                  <a:pt x="0" y="928687"/>
                </a:moveTo>
                <a:lnTo>
                  <a:pt x="0" y="14287"/>
                </a:lnTo>
                <a:lnTo>
                  <a:pt x="0" y="12390"/>
                </a:lnTo>
                <a:lnTo>
                  <a:pt x="362" y="10567"/>
                </a:lnTo>
                <a:lnTo>
                  <a:pt x="1087" y="8808"/>
                </a:lnTo>
                <a:lnTo>
                  <a:pt x="1812" y="7050"/>
                </a:lnTo>
                <a:lnTo>
                  <a:pt x="2844" y="5506"/>
                </a:lnTo>
                <a:lnTo>
                  <a:pt x="4184" y="4176"/>
                </a:lnTo>
                <a:lnTo>
                  <a:pt x="5524" y="2837"/>
                </a:lnTo>
                <a:lnTo>
                  <a:pt x="7069" y="1804"/>
                </a:lnTo>
                <a:lnTo>
                  <a:pt x="8819" y="1079"/>
                </a:lnTo>
                <a:lnTo>
                  <a:pt x="10570" y="36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25204" y="1079"/>
                </a:lnTo>
                <a:lnTo>
                  <a:pt x="5526954" y="1804"/>
                </a:lnTo>
                <a:lnTo>
                  <a:pt x="5528499" y="2837"/>
                </a:lnTo>
                <a:lnTo>
                  <a:pt x="5529839" y="4176"/>
                </a:lnTo>
                <a:lnTo>
                  <a:pt x="5531178" y="5506"/>
                </a:lnTo>
                <a:lnTo>
                  <a:pt x="5532211" y="7050"/>
                </a:lnTo>
                <a:lnTo>
                  <a:pt x="5532936" y="8808"/>
                </a:lnTo>
                <a:lnTo>
                  <a:pt x="5533661" y="10567"/>
                </a:lnTo>
                <a:lnTo>
                  <a:pt x="5534024" y="12390"/>
                </a:lnTo>
                <a:lnTo>
                  <a:pt x="5534024" y="14287"/>
                </a:lnTo>
                <a:lnTo>
                  <a:pt x="5534024" y="928687"/>
                </a:lnTo>
                <a:lnTo>
                  <a:pt x="5519737" y="942974"/>
                </a:lnTo>
                <a:lnTo>
                  <a:pt x="14287" y="942974"/>
                </a:lnTo>
                <a:lnTo>
                  <a:pt x="0" y="930575"/>
                </a:lnTo>
                <a:lnTo>
                  <a:pt x="0" y="92868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440160" y="8759825"/>
            <a:ext cx="35877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latin typeface="Arial"/>
                <a:cs typeface="Arial"/>
              </a:rPr>
              <a:t>Third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0160" y="768350"/>
            <a:ext cx="5231130" cy="31000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1910714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latin typeface="Consolas"/>
                <a:cs typeface="Consolas"/>
              </a:rPr>
              <a:t>Train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on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985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samples,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validate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on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329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samples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Epoch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1/500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985/985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[==============================]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599us/step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8.6718</a:t>
            </a:r>
            <a:endParaRPr sz="1050">
              <a:latin typeface="Consolas"/>
              <a:cs typeface="Consolas"/>
            </a:endParaRPr>
          </a:p>
          <a:p>
            <a:pPr marL="12700" marR="154432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0.2406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6.0213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0.2888 </a:t>
            </a:r>
            <a:r>
              <a:rPr dirty="0" sz="1050" spc="-57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Epoch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2/500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985/985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[==============================]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299us/step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8.0927</a:t>
            </a:r>
            <a:endParaRPr sz="1050">
              <a:latin typeface="Consolas"/>
              <a:cs typeface="Consolas"/>
            </a:endParaRPr>
          </a:p>
          <a:p>
            <a:pPr marL="12700" marR="154432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0.2599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6.0650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0.2918 </a:t>
            </a:r>
            <a:r>
              <a:rPr dirty="0" sz="1050" spc="-57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Epoch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3/500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985/985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[==============================]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233us/step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7.4811</a:t>
            </a:r>
            <a:endParaRPr sz="1050">
              <a:latin typeface="Consolas"/>
              <a:cs typeface="Consolas"/>
            </a:endParaRPr>
          </a:p>
          <a:p>
            <a:pPr marL="12700" marR="154432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0.2640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3.8898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0.3161 </a:t>
            </a:r>
            <a:r>
              <a:rPr dirty="0" sz="1050" spc="-57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Epoch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4/500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985/985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[==============================]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232us/step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5.5528</a:t>
            </a:r>
            <a:endParaRPr sz="1050">
              <a:latin typeface="Consolas"/>
              <a:cs typeface="Consolas"/>
            </a:endParaRPr>
          </a:p>
          <a:p>
            <a:pPr marL="12700" marR="154432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0.2731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1.5094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0.3283 </a:t>
            </a:r>
            <a:r>
              <a:rPr dirty="0" sz="1050" spc="-57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Epoch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5/500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985/985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[==============================]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255us/step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4.5710</a:t>
            </a:r>
            <a:endParaRPr sz="1050">
              <a:latin typeface="Consolas"/>
              <a:cs typeface="Consolas"/>
            </a:endParaRPr>
          </a:p>
          <a:p>
            <a:pPr marL="12700" marR="154432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0.2883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1.4401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0.3435 </a:t>
            </a:r>
            <a:r>
              <a:rPr dirty="0" sz="1050" spc="-57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Epoch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6/500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985/985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[==============================]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249us/step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4.1435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0.2437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val_loss: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1.3358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0.3799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40160" y="4549775"/>
            <a:ext cx="4131310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329/329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[==============================]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0s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115us/step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Restored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model,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accuracy: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75.68%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421110" y="6111263"/>
          <a:ext cx="3949700" cy="1914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910"/>
                <a:gridCol w="806450"/>
                <a:gridCol w="659764"/>
                <a:gridCol w="769620"/>
                <a:gridCol w="654685"/>
              </a:tblGrid>
              <a:tr h="22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precision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recall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f1-score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support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42887">
                <a:tc>
                  <a:txBody>
                    <a:bodyPr/>
                    <a:lstStyle/>
                    <a:p>
                      <a:pPr marL="69151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0.77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0.66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0.71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94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</a:tr>
              <a:tr h="161924">
                <a:tc>
                  <a:txBody>
                    <a:bodyPr/>
                    <a:lstStyle/>
                    <a:p>
                      <a:pPr marL="69151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1.0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0.70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0.75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924">
                <a:tc>
                  <a:txBody>
                    <a:bodyPr/>
                    <a:lstStyle/>
                    <a:p>
                      <a:pPr marL="69151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3.0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0.67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0.77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0.72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44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42887">
                <a:tc>
                  <a:txBody>
                    <a:bodyPr/>
                    <a:lstStyle/>
                    <a:p>
                      <a:pPr marL="69151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4.0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0.75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0.91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90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42887">
                <a:tc>
                  <a:txBody>
                    <a:bodyPr/>
                    <a:lstStyle/>
                    <a:p>
                      <a:pPr marL="32448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accuracy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0.76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329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</a:tr>
              <a:tr h="161924">
                <a:tc>
                  <a:txBody>
                    <a:bodyPr/>
                    <a:lstStyle/>
                    <a:p>
                      <a:pPr marL="25146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macro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avg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0.75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0.76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0.75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329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42887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weighted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avg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970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0.76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0.76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0.75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329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2859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  <a:spcBef>
                          <a:spcPts val="480"/>
                        </a:spcBef>
                        <a:tabLst>
                          <a:tab pos="471170" algn="l"/>
                          <a:tab pos="691515" algn="l"/>
                        </a:tabLst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[[62	9	5 </a:t>
                      </a:r>
                      <a:r>
                        <a:rPr dirty="0" sz="1050" spc="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18]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494482" y="8054364"/>
          <a:ext cx="109029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05"/>
                <a:gridCol w="146685"/>
                <a:gridCol w="219709"/>
                <a:gridCol w="219709"/>
                <a:gridCol w="361315"/>
              </a:tblGrid>
              <a:tr h="147637"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[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71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9]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924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[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34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7637"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[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3025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82]]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1434504" y="463550"/>
            <a:ext cx="552577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umhistory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um.fit(x_traincnn,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y_train,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batch_size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20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epochs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500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validation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34504" y="4083050"/>
            <a:ext cx="4351655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loss,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2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um.evaluate(x_testcnn,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y_test)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"Restored</a:t>
            </a:r>
            <a:r>
              <a:rPr dirty="0" sz="1050" spc="-3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model,</a:t>
            </a:r>
            <a:r>
              <a:rPr dirty="0" sz="1050" spc="-3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accuracy:</a:t>
            </a:r>
            <a:r>
              <a:rPr dirty="0" sz="1050" spc="-3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{:5.2f}%"</a:t>
            </a:r>
            <a:r>
              <a:rPr dirty="0" sz="1050">
                <a:latin typeface="Consolas"/>
                <a:cs typeface="Consolas"/>
              </a:rPr>
              <a:t>.format(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100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*</a:t>
            </a:r>
            <a:r>
              <a:rPr dirty="0" sz="1050">
                <a:latin typeface="Consolas"/>
                <a:cs typeface="Consolas"/>
              </a:rPr>
              <a:t>acc))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34504" y="5111750"/>
            <a:ext cx="3618865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sklearn.metrics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classification_report</a:t>
            </a:r>
            <a:endParaRPr sz="1050">
              <a:latin typeface="Consolas"/>
              <a:cs typeface="Consolas"/>
            </a:endParaRPr>
          </a:p>
          <a:p>
            <a:pPr marL="12700" marR="371475">
              <a:lnSpc>
                <a:spcPct val="101200"/>
              </a:lnSpc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sklearn.metrics</a:t>
            </a:r>
            <a:r>
              <a:rPr dirty="0" sz="1050" spc="-3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confusion_matrix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prediction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2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um.predict_classes(x_testcnn)</a:t>
            </a:r>
            <a:endParaRPr sz="1050">
              <a:latin typeface="Consolas"/>
              <a:cs typeface="Consolas"/>
            </a:endParaRPr>
          </a:p>
          <a:p>
            <a:pPr marL="12700" marR="151130">
              <a:lnSpc>
                <a:spcPct val="101200"/>
              </a:lnSpc>
            </a:pP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(classification_report(y_test,prediction))  </a:t>
            </a: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(confusion_matrix(y_test,prediction))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lnTo>
                    <a:pt x="811911" y="9163050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localhost:8888/notebooks/Downloads/Speech</a:t>
            </a:r>
            <a:r>
              <a:rPr dirty="0" spc="45"/>
              <a:t> </a:t>
            </a:r>
            <a:r>
              <a:rPr dirty="0" spc="-5"/>
              <a:t>Emotion</a:t>
            </a:r>
            <a:r>
              <a:rPr dirty="0" spc="45"/>
              <a:t> </a:t>
            </a:r>
            <a:r>
              <a:rPr dirty="0" spc="-5"/>
              <a:t>Recognition</a:t>
            </a:r>
            <a:r>
              <a:rPr dirty="0" spc="45"/>
              <a:t> </a:t>
            </a:r>
            <a:r>
              <a:rPr dirty="0" spc="-5"/>
              <a:t>using</a:t>
            </a:r>
            <a:r>
              <a:rPr dirty="0" spc="45"/>
              <a:t> </a:t>
            </a:r>
            <a:r>
              <a:rPr dirty="0" spc="-5"/>
              <a:t>CNN.ipynb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937459" y="10384146"/>
            <a:ext cx="342900" cy="13906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z="800" spc="-5">
                <a:latin typeface="Arial MT"/>
                <a:cs typeface="Arial MT"/>
              </a:rPr>
              <a:t>10</a:t>
            </a:fld>
            <a:r>
              <a:rPr dirty="0" sz="800" spc="-5">
                <a:latin typeface="Arial MT"/>
                <a:cs typeface="Arial MT"/>
              </a:rPr>
              <a:t>/17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2:38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9932" y="161857"/>
            <a:ext cx="27381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Speech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Emotion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Recognition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using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CNN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142" y="463550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4937" y="423858"/>
            <a:ext cx="5534025" cy="5800725"/>
          </a:xfrm>
          <a:custGeom>
            <a:avLst/>
            <a:gdLst/>
            <a:ahLst/>
            <a:cxnLst/>
            <a:rect l="l" t="t" r="r" b="b"/>
            <a:pathLst>
              <a:path w="5534025" h="5800725">
                <a:moveTo>
                  <a:pt x="0" y="5786437"/>
                </a:moveTo>
                <a:lnTo>
                  <a:pt x="0" y="14287"/>
                </a:lnTo>
                <a:lnTo>
                  <a:pt x="0" y="12380"/>
                </a:lnTo>
                <a:lnTo>
                  <a:pt x="362" y="10557"/>
                </a:lnTo>
                <a:lnTo>
                  <a:pt x="1087" y="8799"/>
                </a:lnTo>
                <a:lnTo>
                  <a:pt x="1812" y="7041"/>
                </a:lnTo>
                <a:lnTo>
                  <a:pt x="2844" y="5496"/>
                </a:lnTo>
                <a:lnTo>
                  <a:pt x="4184" y="4167"/>
                </a:lnTo>
                <a:lnTo>
                  <a:pt x="5524" y="2827"/>
                </a:lnTo>
                <a:lnTo>
                  <a:pt x="7069" y="1795"/>
                </a:lnTo>
                <a:lnTo>
                  <a:pt x="8819" y="1079"/>
                </a:lnTo>
                <a:lnTo>
                  <a:pt x="10570" y="36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25204" y="1079"/>
                </a:lnTo>
                <a:lnTo>
                  <a:pt x="5526954" y="1795"/>
                </a:lnTo>
                <a:lnTo>
                  <a:pt x="5528499" y="2827"/>
                </a:lnTo>
                <a:lnTo>
                  <a:pt x="5529839" y="4167"/>
                </a:lnTo>
                <a:lnTo>
                  <a:pt x="5531178" y="5496"/>
                </a:lnTo>
                <a:lnTo>
                  <a:pt x="5534024" y="14287"/>
                </a:lnTo>
                <a:lnTo>
                  <a:pt x="5534024" y="5786437"/>
                </a:lnTo>
                <a:lnTo>
                  <a:pt x="5534024" y="5788324"/>
                </a:lnTo>
                <a:lnTo>
                  <a:pt x="5533661" y="5790139"/>
                </a:lnTo>
                <a:lnTo>
                  <a:pt x="5532936" y="5791888"/>
                </a:lnTo>
                <a:lnTo>
                  <a:pt x="5532211" y="5793636"/>
                </a:lnTo>
                <a:lnTo>
                  <a:pt x="5519737" y="5800724"/>
                </a:lnTo>
                <a:lnTo>
                  <a:pt x="14287" y="5800724"/>
                </a:lnTo>
                <a:lnTo>
                  <a:pt x="1087" y="5791888"/>
                </a:lnTo>
                <a:lnTo>
                  <a:pt x="362" y="5790139"/>
                </a:lnTo>
                <a:lnTo>
                  <a:pt x="0" y="5788324"/>
                </a:lnTo>
                <a:lnTo>
                  <a:pt x="0" y="578643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34504" y="463550"/>
            <a:ext cx="4425950" cy="196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6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numpy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np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matplotlib.pyplot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plt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tensorflow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tf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keras.preprocessing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sequence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keras.models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Sequential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keras.layers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Dense,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Embedding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keras.utils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to_categorical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2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keras.layers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1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Input,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Flatten,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Dropout,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Activation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keras.layers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Conv1D,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MaxPooling1D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keras.models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Model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keras.callbacks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ModelCheckpoint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4504" y="2568575"/>
            <a:ext cx="4352290" cy="9950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tm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4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Sequential()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tm.add(Conv1D(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128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100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5</a:t>
            </a:r>
            <a:r>
              <a:rPr dirty="0" sz="1050">
                <a:latin typeface="Consolas"/>
                <a:cs typeface="Consolas"/>
              </a:rPr>
              <a:t>,padding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'same'</a:t>
            </a:r>
            <a:r>
              <a:rPr dirty="0" sz="1050">
                <a:latin typeface="Consolas"/>
                <a:cs typeface="Consolas"/>
              </a:rPr>
              <a:t>,input_shape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180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1050">
                <a:latin typeface="Consolas"/>
                <a:cs typeface="Consolas"/>
              </a:rPr>
              <a:t>)))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#1 </a:t>
            </a:r>
            <a:r>
              <a:rPr dirty="0" sz="1050" spc="-56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tm.add(Activation(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'relu'</a:t>
            </a:r>
            <a:r>
              <a:rPr dirty="0" sz="105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tm.add(Dropout(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0.1</a:t>
            </a:r>
            <a:r>
              <a:rPr dirty="0" sz="105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tm.add(MaxPooling1D(pool_size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8</a:t>
            </a:r>
            <a:r>
              <a:rPr dirty="0" sz="1050">
                <a:latin typeface="Consolas"/>
                <a:cs typeface="Consolas"/>
              </a:rPr>
              <a:t>)))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41119" y="3702050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#2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4504" y="3702050"/>
            <a:ext cx="2812415" cy="6711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latin typeface="Consolas"/>
                <a:cs typeface="Consolas"/>
              </a:rPr>
              <a:t>tm.add(Conv1D(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128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100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5</a:t>
            </a:r>
            <a:r>
              <a:rPr dirty="0" sz="1050">
                <a:latin typeface="Consolas"/>
                <a:cs typeface="Consolas"/>
              </a:rPr>
              <a:t>,padding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'same'</a:t>
            </a:r>
            <a:r>
              <a:rPr dirty="0" sz="1050">
                <a:latin typeface="Consolas"/>
                <a:cs typeface="Consolas"/>
              </a:rPr>
              <a:t>,))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tm.add(Activation(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'relu'</a:t>
            </a:r>
            <a:r>
              <a:rPr dirty="0" sz="105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  <a:p>
            <a:pPr marL="12700" marR="22479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tm.add(MaxPooling1D(pool_size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8</a:t>
            </a:r>
            <a:r>
              <a:rPr dirty="0" sz="1050">
                <a:latin typeface="Consolas"/>
                <a:cs typeface="Consolas"/>
              </a:rPr>
              <a:t>)))  </a:t>
            </a:r>
            <a:r>
              <a:rPr dirty="0" sz="1050">
                <a:latin typeface="Consolas"/>
                <a:cs typeface="Consolas"/>
              </a:rPr>
              <a:t>tm.add(Dropout(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0.1</a:t>
            </a:r>
            <a:r>
              <a:rPr dirty="0" sz="105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41119" y="4511675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#3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4504" y="4511675"/>
            <a:ext cx="2812415" cy="5092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latin typeface="Consolas"/>
                <a:cs typeface="Consolas"/>
              </a:rPr>
              <a:t>tm.add(Conv1D(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128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100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5</a:t>
            </a:r>
            <a:r>
              <a:rPr dirty="0" sz="1050">
                <a:latin typeface="Consolas"/>
                <a:cs typeface="Consolas"/>
              </a:rPr>
              <a:t>,padding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'same'</a:t>
            </a:r>
            <a:r>
              <a:rPr dirty="0" sz="1050">
                <a:latin typeface="Consolas"/>
                <a:cs typeface="Consolas"/>
              </a:rPr>
              <a:t>,))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tm.add(Activation(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'relu'</a:t>
            </a:r>
            <a:r>
              <a:rPr dirty="0" sz="105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tm.add(Dropout(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0.1</a:t>
            </a:r>
            <a:r>
              <a:rPr dirty="0" sz="105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40821" y="5321300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#4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4504" y="5159375"/>
            <a:ext cx="2152650" cy="5092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884555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latin typeface="Consolas"/>
                <a:cs typeface="Consolas"/>
              </a:rPr>
              <a:t>tm.add(Flatten())  </a:t>
            </a:r>
            <a:r>
              <a:rPr dirty="0" sz="1050">
                <a:latin typeface="Consolas"/>
                <a:cs typeface="Consolas"/>
              </a:rPr>
              <a:t>tm.add(Dense(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8</a:t>
            </a:r>
            <a:r>
              <a:rPr dirty="0" sz="105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tm.add(Activation(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'softmax'</a:t>
            </a:r>
            <a:r>
              <a:rPr dirty="0" sz="105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4504" y="5645149"/>
            <a:ext cx="537972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opt</a:t>
            </a:r>
            <a:r>
              <a:rPr dirty="0" sz="1050" spc="-5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4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keras.optimizers.rmsprop(lr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0.00005</a:t>
            </a:r>
            <a:r>
              <a:rPr dirty="0" sz="1050">
                <a:latin typeface="Consolas"/>
                <a:cs typeface="Consolas"/>
              </a:rPr>
              <a:t>,epsilon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dirty="0" sz="1050">
                <a:latin typeface="Consolas"/>
                <a:cs typeface="Consolas"/>
              </a:rPr>
              <a:t>,rho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0.9</a:t>
            </a:r>
            <a:r>
              <a:rPr dirty="0" sz="1050">
                <a:latin typeface="Consolas"/>
                <a:cs typeface="Consolas"/>
              </a:rPr>
              <a:t>,decay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0.0</a:t>
            </a:r>
            <a:r>
              <a:rPr dirty="0" sz="105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lnTo>
                    <a:pt x="811911" y="9163050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localhost:8888/notebooks/Downloads/Speech</a:t>
            </a:r>
            <a:r>
              <a:rPr dirty="0" spc="45"/>
              <a:t> </a:t>
            </a:r>
            <a:r>
              <a:rPr dirty="0" spc="-5"/>
              <a:t>Emotion</a:t>
            </a:r>
            <a:r>
              <a:rPr dirty="0" spc="45"/>
              <a:t> </a:t>
            </a:r>
            <a:r>
              <a:rPr dirty="0" spc="-5"/>
              <a:t>Recognition</a:t>
            </a:r>
            <a:r>
              <a:rPr dirty="0" spc="45"/>
              <a:t> </a:t>
            </a:r>
            <a:r>
              <a:rPr dirty="0" spc="-5"/>
              <a:t>using</a:t>
            </a:r>
            <a:r>
              <a:rPr dirty="0" spc="45"/>
              <a:t> </a:t>
            </a:r>
            <a:r>
              <a:rPr dirty="0" spc="-5"/>
              <a:t>CNN.ipynb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937459" y="10384146"/>
            <a:ext cx="342900" cy="13906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z="800" spc="-5">
                <a:latin typeface="Arial MT"/>
                <a:cs typeface="Arial MT"/>
              </a:rPr>
              <a:t>10</a:t>
            </a:fld>
            <a:r>
              <a:rPr dirty="0" sz="800" spc="-5">
                <a:latin typeface="Arial MT"/>
                <a:cs typeface="Arial MT"/>
              </a:rPr>
              <a:t>/17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2:38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9932" y="161857"/>
            <a:ext cx="27381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Speech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Emotion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Recognition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using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CNN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142" y="463550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4937" y="423857"/>
            <a:ext cx="5534025" cy="7000875"/>
          </a:xfrm>
          <a:custGeom>
            <a:avLst/>
            <a:gdLst/>
            <a:ahLst/>
            <a:cxnLst/>
            <a:rect l="l" t="t" r="r" b="b"/>
            <a:pathLst>
              <a:path w="5534025" h="7000875">
                <a:moveTo>
                  <a:pt x="0" y="280987"/>
                </a:moveTo>
                <a:lnTo>
                  <a:pt x="0" y="14287"/>
                </a:lnTo>
                <a:lnTo>
                  <a:pt x="0" y="12380"/>
                </a:lnTo>
                <a:lnTo>
                  <a:pt x="362" y="10557"/>
                </a:lnTo>
                <a:lnTo>
                  <a:pt x="1087" y="8808"/>
                </a:lnTo>
                <a:lnTo>
                  <a:pt x="1812" y="7059"/>
                </a:lnTo>
                <a:lnTo>
                  <a:pt x="2844" y="5515"/>
                </a:lnTo>
                <a:lnTo>
                  <a:pt x="4184" y="4176"/>
                </a:lnTo>
                <a:lnTo>
                  <a:pt x="5524" y="2827"/>
                </a:lnTo>
                <a:lnTo>
                  <a:pt x="7069" y="1795"/>
                </a:lnTo>
                <a:lnTo>
                  <a:pt x="8819" y="1079"/>
                </a:lnTo>
                <a:lnTo>
                  <a:pt x="10570" y="36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25204" y="1079"/>
                </a:lnTo>
                <a:lnTo>
                  <a:pt x="5526954" y="1795"/>
                </a:lnTo>
                <a:lnTo>
                  <a:pt x="5528499" y="2827"/>
                </a:lnTo>
                <a:lnTo>
                  <a:pt x="5529839" y="4176"/>
                </a:lnTo>
                <a:lnTo>
                  <a:pt x="5531178" y="5515"/>
                </a:lnTo>
                <a:lnTo>
                  <a:pt x="5532211" y="7059"/>
                </a:lnTo>
                <a:lnTo>
                  <a:pt x="5532936" y="8808"/>
                </a:lnTo>
                <a:lnTo>
                  <a:pt x="5533661" y="10557"/>
                </a:lnTo>
                <a:lnTo>
                  <a:pt x="5534024" y="12380"/>
                </a:lnTo>
                <a:lnTo>
                  <a:pt x="5534024" y="14287"/>
                </a:lnTo>
                <a:lnTo>
                  <a:pt x="5534024" y="280987"/>
                </a:lnTo>
                <a:lnTo>
                  <a:pt x="5534024" y="282875"/>
                </a:lnTo>
                <a:lnTo>
                  <a:pt x="5533661" y="284689"/>
                </a:lnTo>
                <a:lnTo>
                  <a:pt x="5532936" y="286438"/>
                </a:lnTo>
                <a:lnTo>
                  <a:pt x="5532211" y="288187"/>
                </a:lnTo>
                <a:lnTo>
                  <a:pt x="5525204" y="294168"/>
                </a:lnTo>
                <a:lnTo>
                  <a:pt x="5523453" y="294902"/>
                </a:lnTo>
                <a:lnTo>
                  <a:pt x="5521631" y="295265"/>
                </a:lnTo>
                <a:lnTo>
                  <a:pt x="5519737" y="295274"/>
                </a:lnTo>
                <a:lnTo>
                  <a:pt x="14287" y="295274"/>
                </a:lnTo>
                <a:lnTo>
                  <a:pt x="12392" y="295265"/>
                </a:lnTo>
                <a:lnTo>
                  <a:pt x="10570" y="294902"/>
                </a:lnTo>
                <a:lnTo>
                  <a:pt x="8819" y="294168"/>
                </a:lnTo>
                <a:lnTo>
                  <a:pt x="7069" y="293451"/>
                </a:lnTo>
                <a:lnTo>
                  <a:pt x="1087" y="286438"/>
                </a:lnTo>
                <a:lnTo>
                  <a:pt x="362" y="284689"/>
                </a:lnTo>
                <a:lnTo>
                  <a:pt x="0" y="282875"/>
                </a:lnTo>
                <a:lnTo>
                  <a:pt x="0" y="280987"/>
                </a:lnTo>
                <a:close/>
              </a:path>
              <a:path w="5534025" h="7000875">
                <a:moveTo>
                  <a:pt x="0" y="6986586"/>
                </a:moveTo>
                <a:lnTo>
                  <a:pt x="0" y="6386511"/>
                </a:lnTo>
                <a:lnTo>
                  <a:pt x="0" y="6384614"/>
                </a:lnTo>
                <a:lnTo>
                  <a:pt x="362" y="6382791"/>
                </a:lnTo>
                <a:lnTo>
                  <a:pt x="1087" y="6381033"/>
                </a:lnTo>
                <a:lnTo>
                  <a:pt x="1812" y="6379274"/>
                </a:lnTo>
                <a:lnTo>
                  <a:pt x="2844" y="6377730"/>
                </a:lnTo>
                <a:lnTo>
                  <a:pt x="4184" y="6376401"/>
                </a:lnTo>
                <a:lnTo>
                  <a:pt x="5524" y="6375052"/>
                </a:lnTo>
                <a:lnTo>
                  <a:pt x="7069" y="6374019"/>
                </a:lnTo>
                <a:lnTo>
                  <a:pt x="8819" y="6373294"/>
                </a:lnTo>
                <a:lnTo>
                  <a:pt x="10570" y="6372577"/>
                </a:lnTo>
                <a:lnTo>
                  <a:pt x="12392" y="6372224"/>
                </a:lnTo>
                <a:lnTo>
                  <a:pt x="14287" y="6372224"/>
                </a:lnTo>
                <a:lnTo>
                  <a:pt x="5519737" y="6372224"/>
                </a:lnTo>
                <a:lnTo>
                  <a:pt x="5521631" y="6372224"/>
                </a:lnTo>
                <a:lnTo>
                  <a:pt x="5523453" y="6372577"/>
                </a:lnTo>
                <a:lnTo>
                  <a:pt x="5525204" y="6373294"/>
                </a:lnTo>
                <a:lnTo>
                  <a:pt x="5526954" y="6374019"/>
                </a:lnTo>
                <a:lnTo>
                  <a:pt x="5528499" y="6375052"/>
                </a:lnTo>
                <a:lnTo>
                  <a:pt x="5529839" y="6376401"/>
                </a:lnTo>
                <a:lnTo>
                  <a:pt x="5531178" y="6377730"/>
                </a:lnTo>
                <a:lnTo>
                  <a:pt x="5532211" y="6379274"/>
                </a:lnTo>
                <a:lnTo>
                  <a:pt x="5532936" y="6381033"/>
                </a:lnTo>
                <a:lnTo>
                  <a:pt x="5533661" y="6382791"/>
                </a:lnTo>
                <a:lnTo>
                  <a:pt x="5534024" y="6384614"/>
                </a:lnTo>
                <a:lnTo>
                  <a:pt x="5534024" y="6386511"/>
                </a:lnTo>
                <a:lnTo>
                  <a:pt x="5534024" y="6986586"/>
                </a:lnTo>
                <a:lnTo>
                  <a:pt x="5519737" y="7000874"/>
                </a:lnTo>
                <a:lnTo>
                  <a:pt x="14287" y="7000874"/>
                </a:lnTo>
                <a:lnTo>
                  <a:pt x="0" y="6988474"/>
                </a:lnTo>
                <a:lnTo>
                  <a:pt x="0" y="6986586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20142" y="6835775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52860" y="1098327"/>
            <a:ext cx="4765675" cy="0"/>
          </a:xfrm>
          <a:custGeom>
            <a:avLst/>
            <a:gdLst/>
            <a:ahLst/>
            <a:cxnLst/>
            <a:rect l="l" t="t" r="r" b="b"/>
            <a:pathLst>
              <a:path w="4765675" h="0">
                <a:moveTo>
                  <a:pt x="0" y="0"/>
                </a:moveTo>
                <a:lnTo>
                  <a:pt x="4765569" y="0"/>
                </a:lnTo>
              </a:path>
            </a:pathLst>
          </a:custGeom>
          <a:ln w="9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40160" y="768350"/>
            <a:ext cx="4791075" cy="671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Model:</a:t>
            </a:r>
            <a:r>
              <a:rPr dirty="0" sz="1050" spc="-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"sequential_4"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2138680" algn="l"/>
                <a:tab pos="4044950" algn="l"/>
              </a:tabLst>
            </a:pPr>
            <a:r>
              <a:rPr dirty="0" sz="1050">
                <a:latin typeface="Consolas"/>
                <a:cs typeface="Consolas"/>
              </a:rPr>
              <a:t>Layer (type)	Output Shape	Param</a:t>
            </a:r>
            <a:r>
              <a:rPr dirty="0" sz="1050" spc="-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#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=================================================================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52860" y="1463064"/>
          <a:ext cx="4765675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785"/>
                <a:gridCol w="513714"/>
                <a:gridCol w="1063625"/>
                <a:gridCol w="1100454"/>
              </a:tblGrid>
              <a:tr h="282963">
                <a:tc>
                  <a:txBody>
                    <a:bodyPr/>
                    <a:lstStyle/>
                    <a:p>
                      <a:pPr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conv1d_8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(Conv1D)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180,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768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activation_11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(Activation)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180,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dropout_8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(Dropout)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180,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max_pooling1d_5</a:t>
                      </a:r>
                      <a:r>
                        <a:rPr dirty="0" sz="1050" spc="-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(MaxPooling1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22,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conv1d_9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(Conv1D)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22,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82048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activation_12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(Activation)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22,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max_pooling1d_6</a:t>
                      </a:r>
                      <a:r>
                        <a:rPr dirty="0" sz="1050" spc="-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(MaxPooling1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2,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dropout_9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(Dropout)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2,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conv1d_10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(Conv1D)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2,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82048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activation_13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(Activation)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2,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dropout_10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(Dropout)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2,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flatten_4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(Flatten)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256)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dense_4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(Dense)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2056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4236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activation_14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(Activation)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22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22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ts val="122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440160" y="5788024"/>
            <a:ext cx="4791075" cy="671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=================================================================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Total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params: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166,920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Trainable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params: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166,920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Non-trainable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params: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2860" y="6603777"/>
            <a:ext cx="4765675" cy="0"/>
          </a:xfrm>
          <a:custGeom>
            <a:avLst/>
            <a:gdLst/>
            <a:ahLst/>
            <a:cxnLst/>
            <a:rect l="l" t="t" r="r" b="b"/>
            <a:pathLst>
              <a:path w="4765675" h="0">
                <a:moveTo>
                  <a:pt x="0" y="0"/>
                </a:moveTo>
                <a:lnTo>
                  <a:pt x="4765569" y="0"/>
                </a:lnTo>
              </a:path>
            </a:pathLst>
          </a:custGeom>
          <a:ln w="9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34504" y="463550"/>
            <a:ext cx="90551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tm.summary()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4504" y="6835775"/>
            <a:ext cx="3691890" cy="5092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038860" marR="5080" indent="-1026794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latin typeface="Consolas"/>
                <a:cs typeface="Consolas"/>
              </a:rPr>
              <a:t>tm.compile(loss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'sparse_categorical_crossentropy'</a:t>
            </a:r>
            <a:r>
              <a:rPr dirty="0" sz="1050">
                <a:latin typeface="Consolas"/>
                <a:cs typeface="Consolas"/>
              </a:rPr>
              <a:t>,  </a:t>
            </a:r>
            <a:r>
              <a:rPr dirty="0" sz="1050">
                <a:latin typeface="Consolas"/>
                <a:cs typeface="Consolas"/>
              </a:rPr>
              <a:t>optimizer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opt,</a:t>
            </a:r>
            <a:endParaRPr sz="1050">
              <a:latin typeface="Consolas"/>
              <a:cs typeface="Consolas"/>
            </a:endParaRPr>
          </a:p>
          <a:p>
            <a:pPr marL="103886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metrics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[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'accuracy'</a:t>
            </a:r>
            <a:r>
              <a:rPr dirty="0" sz="1050">
                <a:latin typeface="Consolas"/>
                <a:cs typeface="Consolas"/>
              </a:rPr>
              <a:t>])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sp>
          <p:nvSpPr>
            <p:cNvPr id="15" name="object 15"/>
            <p:cNvSpPr/>
            <p:nvPr/>
          </p:nvSpPr>
          <p:spPr>
            <a:xfrm>
              <a:off x="6379464" y="361950"/>
              <a:ext cx="821690" cy="811530"/>
            </a:xfrm>
            <a:custGeom>
              <a:avLst/>
              <a:gdLst/>
              <a:ahLst/>
              <a:cxnLst/>
              <a:rect l="l" t="t" r="r" b="b"/>
              <a:pathLst>
                <a:path w="821690" h="811530">
                  <a:moveTo>
                    <a:pt x="821435" y="811529"/>
                  </a:moveTo>
                  <a:lnTo>
                    <a:pt x="0" y="811529"/>
                  </a:lnTo>
                  <a:lnTo>
                    <a:pt x="0" y="0"/>
                  </a:lnTo>
                  <a:lnTo>
                    <a:pt x="821435" y="0"/>
                  </a:lnTo>
                  <a:lnTo>
                    <a:pt x="821435" y="811529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9163050"/>
                  </a:moveTo>
                  <a:lnTo>
                    <a:pt x="811911" y="9163050"/>
                  </a:lnTo>
                  <a:lnTo>
                    <a:pt x="811911" y="0"/>
                  </a:lnTo>
                  <a:lnTo>
                    <a:pt x="0" y="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localhost:8888/notebooks/Downloads/Speech</a:t>
            </a:r>
            <a:r>
              <a:rPr dirty="0" spc="45"/>
              <a:t> </a:t>
            </a:r>
            <a:r>
              <a:rPr dirty="0" spc="-5"/>
              <a:t>Emotion</a:t>
            </a:r>
            <a:r>
              <a:rPr dirty="0" spc="45"/>
              <a:t> </a:t>
            </a:r>
            <a:r>
              <a:rPr dirty="0" spc="-5"/>
              <a:t>Recognition</a:t>
            </a:r>
            <a:r>
              <a:rPr dirty="0" spc="45"/>
              <a:t> </a:t>
            </a:r>
            <a:r>
              <a:rPr dirty="0" spc="-5"/>
              <a:t>using</a:t>
            </a:r>
            <a:r>
              <a:rPr dirty="0" spc="45"/>
              <a:t> </a:t>
            </a:r>
            <a:r>
              <a:rPr dirty="0" spc="-5"/>
              <a:t>CNN.ipynb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937459" y="10384146"/>
            <a:ext cx="342900" cy="13906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z="800" spc="-5">
                <a:latin typeface="Arial MT"/>
                <a:cs typeface="Arial MT"/>
              </a:rPr>
              <a:t>10</a:t>
            </a:fld>
            <a:r>
              <a:rPr dirty="0" sz="800" spc="-5">
                <a:latin typeface="Arial MT"/>
                <a:cs typeface="Arial MT"/>
              </a:rPr>
              <a:t>/17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2:38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9932" y="161857"/>
            <a:ext cx="27381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Speech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Emotion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Recognition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using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CNN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142" y="463550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00174" y="419095"/>
            <a:ext cx="5543550" cy="3505200"/>
            <a:chOff x="1400174" y="419095"/>
            <a:chExt cx="5543550" cy="3505200"/>
          </a:xfrm>
        </p:grpSpPr>
        <p:sp>
          <p:nvSpPr>
            <p:cNvPr id="6" name="object 6"/>
            <p:cNvSpPr/>
            <p:nvPr/>
          </p:nvSpPr>
          <p:spPr>
            <a:xfrm>
              <a:off x="1404937" y="423857"/>
              <a:ext cx="5534025" cy="295275"/>
            </a:xfrm>
            <a:custGeom>
              <a:avLst/>
              <a:gdLst/>
              <a:ahLst/>
              <a:cxnLst/>
              <a:rect l="l" t="t" r="r" b="b"/>
              <a:pathLst>
                <a:path w="5534025" h="295275">
                  <a:moveTo>
                    <a:pt x="0" y="280987"/>
                  </a:moveTo>
                  <a:lnTo>
                    <a:pt x="0" y="14287"/>
                  </a:lnTo>
                  <a:lnTo>
                    <a:pt x="0" y="12390"/>
                  </a:lnTo>
                  <a:lnTo>
                    <a:pt x="362" y="10567"/>
                  </a:lnTo>
                  <a:lnTo>
                    <a:pt x="1087" y="8808"/>
                  </a:lnTo>
                  <a:lnTo>
                    <a:pt x="1812" y="7050"/>
                  </a:lnTo>
                  <a:lnTo>
                    <a:pt x="2844" y="5506"/>
                  </a:lnTo>
                  <a:lnTo>
                    <a:pt x="4184" y="4176"/>
                  </a:lnTo>
                  <a:lnTo>
                    <a:pt x="5524" y="2827"/>
                  </a:lnTo>
                  <a:lnTo>
                    <a:pt x="7069" y="1795"/>
                  </a:lnTo>
                  <a:lnTo>
                    <a:pt x="8819" y="1069"/>
                  </a:lnTo>
                  <a:lnTo>
                    <a:pt x="10570" y="353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19737" y="0"/>
                  </a:lnTo>
                  <a:lnTo>
                    <a:pt x="5521631" y="0"/>
                  </a:lnTo>
                  <a:lnTo>
                    <a:pt x="5523453" y="353"/>
                  </a:lnTo>
                  <a:lnTo>
                    <a:pt x="5525204" y="1069"/>
                  </a:lnTo>
                  <a:lnTo>
                    <a:pt x="5526954" y="1795"/>
                  </a:lnTo>
                  <a:lnTo>
                    <a:pt x="5528499" y="2827"/>
                  </a:lnTo>
                  <a:lnTo>
                    <a:pt x="5529839" y="4176"/>
                  </a:lnTo>
                  <a:lnTo>
                    <a:pt x="5531178" y="5506"/>
                  </a:lnTo>
                  <a:lnTo>
                    <a:pt x="5532211" y="7050"/>
                  </a:lnTo>
                  <a:lnTo>
                    <a:pt x="5532936" y="8808"/>
                  </a:lnTo>
                  <a:lnTo>
                    <a:pt x="5533661" y="10567"/>
                  </a:lnTo>
                  <a:lnTo>
                    <a:pt x="5534024" y="12390"/>
                  </a:lnTo>
                  <a:lnTo>
                    <a:pt x="5534024" y="14287"/>
                  </a:lnTo>
                  <a:lnTo>
                    <a:pt x="5534024" y="280987"/>
                  </a:lnTo>
                  <a:lnTo>
                    <a:pt x="5534024" y="282875"/>
                  </a:lnTo>
                  <a:lnTo>
                    <a:pt x="5533661" y="284689"/>
                  </a:lnTo>
                  <a:lnTo>
                    <a:pt x="5532936" y="286438"/>
                  </a:lnTo>
                  <a:lnTo>
                    <a:pt x="5532211" y="288187"/>
                  </a:lnTo>
                  <a:lnTo>
                    <a:pt x="5519737" y="295274"/>
                  </a:lnTo>
                  <a:lnTo>
                    <a:pt x="14287" y="295274"/>
                  </a:lnTo>
                  <a:lnTo>
                    <a:pt x="1087" y="286429"/>
                  </a:lnTo>
                  <a:lnTo>
                    <a:pt x="362" y="284689"/>
                  </a:lnTo>
                  <a:lnTo>
                    <a:pt x="0" y="282875"/>
                  </a:lnTo>
                  <a:lnTo>
                    <a:pt x="0" y="28098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3699" y="723900"/>
              <a:ext cx="200024" cy="19939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3699" y="3723639"/>
              <a:ext cx="200024" cy="20065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43699" y="923925"/>
              <a:ext cx="200025" cy="2800350"/>
            </a:xfrm>
            <a:custGeom>
              <a:avLst/>
              <a:gdLst/>
              <a:ahLst/>
              <a:cxnLst/>
              <a:rect l="l" t="t" r="r" b="b"/>
              <a:pathLst>
                <a:path w="200025" h="2800350">
                  <a:moveTo>
                    <a:pt x="200024" y="2800349"/>
                  </a:moveTo>
                  <a:lnTo>
                    <a:pt x="0" y="2800349"/>
                  </a:lnTo>
                  <a:lnTo>
                    <a:pt x="0" y="0"/>
                  </a:lnTo>
                  <a:lnTo>
                    <a:pt x="200024" y="0"/>
                  </a:lnTo>
                  <a:lnTo>
                    <a:pt x="200024" y="280034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762749" y="1000124"/>
              <a:ext cx="161925" cy="200025"/>
            </a:xfrm>
            <a:custGeom>
              <a:avLst/>
              <a:gdLst/>
              <a:ahLst/>
              <a:cxnLst/>
              <a:rect l="l" t="t" r="r" b="b"/>
              <a:pathLst>
                <a:path w="161925" h="200025">
                  <a:moveTo>
                    <a:pt x="16192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161924" y="0"/>
                  </a:lnTo>
                  <a:lnTo>
                    <a:pt x="161924" y="200024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20142" y="4083050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04937" y="4043357"/>
            <a:ext cx="5534025" cy="457200"/>
          </a:xfrm>
          <a:custGeom>
            <a:avLst/>
            <a:gdLst/>
            <a:ahLst/>
            <a:cxnLst/>
            <a:rect l="l" t="t" r="r" b="b"/>
            <a:pathLst>
              <a:path w="5534025" h="457200">
                <a:moveTo>
                  <a:pt x="0" y="442912"/>
                </a:moveTo>
                <a:lnTo>
                  <a:pt x="0" y="14287"/>
                </a:lnTo>
                <a:lnTo>
                  <a:pt x="0" y="12390"/>
                </a:lnTo>
                <a:lnTo>
                  <a:pt x="362" y="10567"/>
                </a:lnTo>
                <a:lnTo>
                  <a:pt x="1087" y="8808"/>
                </a:lnTo>
                <a:lnTo>
                  <a:pt x="1812" y="7050"/>
                </a:lnTo>
                <a:lnTo>
                  <a:pt x="2844" y="5506"/>
                </a:lnTo>
                <a:lnTo>
                  <a:pt x="4184" y="4176"/>
                </a:lnTo>
                <a:lnTo>
                  <a:pt x="5524" y="2827"/>
                </a:lnTo>
                <a:lnTo>
                  <a:pt x="7069" y="1795"/>
                </a:lnTo>
                <a:lnTo>
                  <a:pt x="8819" y="1069"/>
                </a:lnTo>
                <a:lnTo>
                  <a:pt x="10570" y="353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53"/>
                </a:lnTo>
                <a:lnTo>
                  <a:pt x="5525204" y="1069"/>
                </a:lnTo>
                <a:lnTo>
                  <a:pt x="5526954" y="1795"/>
                </a:lnTo>
                <a:lnTo>
                  <a:pt x="5528499" y="2827"/>
                </a:lnTo>
                <a:lnTo>
                  <a:pt x="5529839" y="4176"/>
                </a:lnTo>
                <a:lnTo>
                  <a:pt x="5531178" y="5506"/>
                </a:lnTo>
                <a:lnTo>
                  <a:pt x="5532211" y="7050"/>
                </a:lnTo>
                <a:lnTo>
                  <a:pt x="5532936" y="8808"/>
                </a:lnTo>
                <a:lnTo>
                  <a:pt x="5533661" y="10567"/>
                </a:lnTo>
                <a:lnTo>
                  <a:pt x="5534024" y="12390"/>
                </a:lnTo>
                <a:lnTo>
                  <a:pt x="5534024" y="14287"/>
                </a:lnTo>
                <a:lnTo>
                  <a:pt x="5534024" y="442912"/>
                </a:lnTo>
                <a:lnTo>
                  <a:pt x="5534024" y="444800"/>
                </a:lnTo>
                <a:lnTo>
                  <a:pt x="5533661" y="446614"/>
                </a:lnTo>
                <a:lnTo>
                  <a:pt x="5532936" y="448354"/>
                </a:lnTo>
                <a:lnTo>
                  <a:pt x="5532211" y="450112"/>
                </a:lnTo>
                <a:lnTo>
                  <a:pt x="5525204" y="456093"/>
                </a:lnTo>
                <a:lnTo>
                  <a:pt x="5523453" y="456827"/>
                </a:lnTo>
                <a:lnTo>
                  <a:pt x="5521631" y="457190"/>
                </a:lnTo>
                <a:lnTo>
                  <a:pt x="5519737" y="457199"/>
                </a:lnTo>
                <a:lnTo>
                  <a:pt x="14287" y="457199"/>
                </a:lnTo>
                <a:lnTo>
                  <a:pt x="12392" y="457190"/>
                </a:lnTo>
                <a:lnTo>
                  <a:pt x="10570" y="456827"/>
                </a:lnTo>
                <a:lnTo>
                  <a:pt x="8819" y="456093"/>
                </a:lnTo>
                <a:lnTo>
                  <a:pt x="7069" y="455376"/>
                </a:lnTo>
                <a:lnTo>
                  <a:pt x="1087" y="448354"/>
                </a:lnTo>
                <a:lnTo>
                  <a:pt x="362" y="446614"/>
                </a:lnTo>
                <a:lnTo>
                  <a:pt x="0" y="444800"/>
                </a:lnTo>
                <a:lnTo>
                  <a:pt x="0" y="44291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20142" y="5111750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04937" y="5081582"/>
            <a:ext cx="5534025" cy="942975"/>
          </a:xfrm>
          <a:custGeom>
            <a:avLst/>
            <a:gdLst/>
            <a:ahLst/>
            <a:cxnLst/>
            <a:rect l="l" t="t" r="r" b="b"/>
            <a:pathLst>
              <a:path w="5534025" h="942975">
                <a:moveTo>
                  <a:pt x="0" y="928687"/>
                </a:moveTo>
                <a:lnTo>
                  <a:pt x="0" y="14287"/>
                </a:lnTo>
                <a:lnTo>
                  <a:pt x="0" y="12380"/>
                </a:lnTo>
                <a:lnTo>
                  <a:pt x="362" y="10557"/>
                </a:lnTo>
                <a:lnTo>
                  <a:pt x="1087" y="8799"/>
                </a:lnTo>
                <a:lnTo>
                  <a:pt x="1812" y="7041"/>
                </a:lnTo>
                <a:lnTo>
                  <a:pt x="2844" y="5496"/>
                </a:lnTo>
                <a:lnTo>
                  <a:pt x="4184" y="4167"/>
                </a:lnTo>
                <a:lnTo>
                  <a:pt x="5524" y="2827"/>
                </a:lnTo>
                <a:lnTo>
                  <a:pt x="7069" y="1795"/>
                </a:lnTo>
                <a:lnTo>
                  <a:pt x="8819" y="1069"/>
                </a:lnTo>
                <a:lnTo>
                  <a:pt x="10570" y="353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53"/>
                </a:lnTo>
                <a:lnTo>
                  <a:pt x="5525204" y="1069"/>
                </a:lnTo>
                <a:lnTo>
                  <a:pt x="5526954" y="1795"/>
                </a:lnTo>
                <a:lnTo>
                  <a:pt x="5528499" y="2827"/>
                </a:lnTo>
                <a:lnTo>
                  <a:pt x="5529839" y="4167"/>
                </a:lnTo>
                <a:lnTo>
                  <a:pt x="5531178" y="5496"/>
                </a:lnTo>
                <a:lnTo>
                  <a:pt x="5534024" y="14287"/>
                </a:lnTo>
                <a:lnTo>
                  <a:pt x="5534024" y="928687"/>
                </a:lnTo>
                <a:lnTo>
                  <a:pt x="5534024" y="930575"/>
                </a:lnTo>
                <a:lnTo>
                  <a:pt x="5533661" y="932398"/>
                </a:lnTo>
                <a:lnTo>
                  <a:pt x="5532936" y="934138"/>
                </a:lnTo>
                <a:lnTo>
                  <a:pt x="5532211" y="935887"/>
                </a:lnTo>
                <a:lnTo>
                  <a:pt x="5525204" y="941868"/>
                </a:lnTo>
                <a:lnTo>
                  <a:pt x="5523453" y="942593"/>
                </a:lnTo>
                <a:lnTo>
                  <a:pt x="5521631" y="942965"/>
                </a:lnTo>
                <a:lnTo>
                  <a:pt x="5519737" y="942974"/>
                </a:lnTo>
                <a:lnTo>
                  <a:pt x="14287" y="942974"/>
                </a:lnTo>
                <a:lnTo>
                  <a:pt x="12392" y="942965"/>
                </a:lnTo>
                <a:lnTo>
                  <a:pt x="10570" y="942593"/>
                </a:lnTo>
                <a:lnTo>
                  <a:pt x="8819" y="941868"/>
                </a:lnTo>
                <a:lnTo>
                  <a:pt x="7069" y="941142"/>
                </a:lnTo>
                <a:lnTo>
                  <a:pt x="1087" y="934138"/>
                </a:lnTo>
                <a:lnTo>
                  <a:pt x="362" y="932398"/>
                </a:lnTo>
                <a:lnTo>
                  <a:pt x="0" y="930575"/>
                </a:lnTo>
                <a:lnTo>
                  <a:pt x="0" y="92868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440160" y="8759825"/>
            <a:ext cx="44767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latin typeface="Arial"/>
                <a:cs typeface="Arial"/>
              </a:rPr>
              <a:t>Fourth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0160" y="663575"/>
            <a:ext cx="5231130" cy="32619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154432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0.3746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1.1595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0.4863 </a:t>
            </a:r>
            <a:r>
              <a:rPr dirty="0" sz="1050" spc="-57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Epoch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16/500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985/985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[==============================]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260us/step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1.4061</a:t>
            </a:r>
            <a:endParaRPr sz="1050">
              <a:latin typeface="Consolas"/>
              <a:cs typeface="Consolas"/>
            </a:endParaRPr>
          </a:p>
          <a:p>
            <a:pPr marL="12700" marR="154432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0.3574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1.1431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0.5410 </a:t>
            </a:r>
            <a:r>
              <a:rPr dirty="0" sz="1050" spc="-57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Epoch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17/500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985/985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[==============================]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249us/step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1.3360</a:t>
            </a:r>
            <a:endParaRPr sz="1050">
              <a:latin typeface="Consolas"/>
              <a:cs typeface="Consolas"/>
            </a:endParaRPr>
          </a:p>
          <a:p>
            <a:pPr marL="12700" marR="154432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0.4051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1.1582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0.5198 </a:t>
            </a:r>
            <a:r>
              <a:rPr dirty="0" sz="1050" spc="-57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Epoch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18/500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985/985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[==============================]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279us/step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1.3091</a:t>
            </a:r>
            <a:endParaRPr sz="1050">
              <a:latin typeface="Consolas"/>
              <a:cs typeface="Consolas"/>
            </a:endParaRPr>
          </a:p>
          <a:p>
            <a:pPr marL="12700" marR="154432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0.4122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1.1684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0.4772 </a:t>
            </a:r>
            <a:r>
              <a:rPr dirty="0" sz="1050" spc="-57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Epoch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19/500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985/985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[==============================]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252us/step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1.2988</a:t>
            </a:r>
            <a:endParaRPr sz="1050">
              <a:latin typeface="Consolas"/>
              <a:cs typeface="Consolas"/>
            </a:endParaRPr>
          </a:p>
          <a:p>
            <a:pPr marL="12700" marR="154432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0.3807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1.1252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0.5046 </a:t>
            </a:r>
            <a:r>
              <a:rPr dirty="0" sz="1050" spc="-57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Epoch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20/500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985/985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[==============================]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244us/step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1.2622</a:t>
            </a:r>
            <a:endParaRPr sz="1050">
              <a:latin typeface="Consolas"/>
              <a:cs typeface="Consolas"/>
            </a:endParaRPr>
          </a:p>
          <a:p>
            <a:pPr marL="12700" marR="154432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0.4112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1.1413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0.5076 </a:t>
            </a:r>
            <a:r>
              <a:rPr dirty="0" sz="1050" spc="-57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Epoch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21/500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985/985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[==============================]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243us/step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1.3014</a:t>
            </a:r>
            <a:endParaRPr sz="1050">
              <a:latin typeface="Consolas"/>
              <a:cs typeface="Consolas"/>
            </a:endParaRPr>
          </a:p>
          <a:p>
            <a:pPr marL="12700" marR="154432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0.4203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1.1422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0.4590 </a:t>
            </a:r>
            <a:r>
              <a:rPr dirty="0" sz="1050" spc="-57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Epoch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22/500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40160" y="4549775"/>
            <a:ext cx="4058285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329/329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[==============================]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0s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79us/step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Restored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model,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accuracy: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80.24%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421110" y="6111263"/>
          <a:ext cx="3949700" cy="1914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910"/>
                <a:gridCol w="806450"/>
                <a:gridCol w="659764"/>
                <a:gridCol w="769620"/>
                <a:gridCol w="654685"/>
              </a:tblGrid>
              <a:tr h="22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precision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recall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f1-score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support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42887">
                <a:tc>
                  <a:txBody>
                    <a:bodyPr/>
                    <a:lstStyle/>
                    <a:p>
                      <a:pPr marL="69151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0.78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0.79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94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</a:tr>
              <a:tr h="161924">
                <a:tc>
                  <a:txBody>
                    <a:bodyPr/>
                    <a:lstStyle/>
                    <a:p>
                      <a:pPr marL="69151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1.0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0.77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0.79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924">
                <a:tc>
                  <a:txBody>
                    <a:bodyPr/>
                    <a:lstStyle/>
                    <a:p>
                      <a:pPr marL="69151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3.0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0.63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0.70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0.67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44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42887">
                <a:tc>
                  <a:txBody>
                    <a:bodyPr/>
                    <a:lstStyle/>
                    <a:p>
                      <a:pPr marL="69151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4.0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0.91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90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42887">
                <a:tc>
                  <a:txBody>
                    <a:bodyPr/>
                    <a:lstStyle/>
                    <a:p>
                      <a:pPr marL="32448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accuracy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329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</a:tr>
              <a:tr h="161924">
                <a:tc>
                  <a:txBody>
                    <a:bodyPr/>
                    <a:lstStyle/>
                    <a:p>
                      <a:pPr marL="25146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macro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avg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0.78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0.79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0.79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329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42887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weighted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avg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970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329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2859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  <a:spcBef>
                          <a:spcPts val="480"/>
                        </a:spcBef>
                        <a:tabLst>
                          <a:tab pos="471170" algn="l"/>
                          <a:tab pos="691515" algn="l"/>
                          <a:tab pos="911225" algn="l"/>
                        </a:tabLst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[[73	7	5	9]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494482" y="8054364"/>
          <a:ext cx="109029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05"/>
                <a:gridCol w="146685"/>
                <a:gridCol w="219709"/>
                <a:gridCol w="219709"/>
                <a:gridCol w="361315"/>
              </a:tblGrid>
              <a:tr h="147637"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[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78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3]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924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[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31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7637"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[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3025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82]]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1434504" y="463550"/>
            <a:ext cx="552577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tmhistory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tm.fit(x_traincnn,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y_train,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batch_size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20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epochs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500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validation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34504" y="4083050"/>
            <a:ext cx="4351655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loss,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2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tm.evaluate(x_testcnn,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y_test)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"Restored</a:t>
            </a:r>
            <a:r>
              <a:rPr dirty="0" sz="1050" spc="-3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model,</a:t>
            </a:r>
            <a:r>
              <a:rPr dirty="0" sz="1050" spc="-3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accuracy:</a:t>
            </a:r>
            <a:r>
              <a:rPr dirty="0" sz="1050" spc="-3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{:5.2f}%"</a:t>
            </a:r>
            <a:r>
              <a:rPr dirty="0" sz="1050">
                <a:latin typeface="Consolas"/>
                <a:cs typeface="Consolas"/>
              </a:rPr>
              <a:t>.format(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100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*</a:t>
            </a:r>
            <a:r>
              <a:rPr dirty="0" sz="1050">
                <a:latin typeface="Consolas"/>
                <a:cs typeface="Consolas"/>
              </a:rPr>
              <a:t>acc))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34504" y="5111750"/>
            <a:ext cx="3618865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sklearn.metrics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classification_report</a:t>
            </a:r>
            <a:endParaRPr sz="1050">
              <a:latin typeface="Consolas"/>
              <a:cs typeface="Consolas"/>
            </a:endParaRPr>
          </a:p>
          <a:p>
            <a:pPr marL="12700" marR="371475">
              <a:lnSpc>
                <a:spcPct val="101200"/>
              </a:lnSpc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sklearn.metrics</a:t>
            </a:r>
            <a:r>
              <a:rPr dirty="0" sz="1050" spc="-3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confusion_matrix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predict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1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tm.predict_classes(x_testcnn)</a:t>
            </a:r>
            <a:endParaRPr sz="1050">
              <a:latin typeface="Consolas"/>
              <a:cs typeface="Consolas"/>
            </a:endParaRPr>
          </a:p>
          <a:p>
            <a:pPr marL="12700" marR="371475">
              <a:lnSpc>
                <a:spcPct val="101200"/>
              </a:lnSpc>
            </a:pP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(classification_report(y_test,predict))  </a:t>
            </a: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(confusion_matrix(y_test,predict))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lnTo>
                    <a:pt x="811911" y="9163050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localhost:8888/notebooks/Downloads/Speech</a:t>
            </a:r>
            <a:r>
              <a:rPr dirty="0" spc="45"/>
              <a:t> </a:t>
            </a:r>
            <a:r>
              <a:rPr dirty="0" spc="-5"/>
              <a:t>Emotion</a:t>
            </a:r>
            <a:r>
              <a:rPr dirty="0" spc="45"/>
              <a:t> </a:t>
            </a:r>
            <a:r>
              <a:rPr dirty="0" spc="-5"/>
              <a:t>Recognition</a:t>
            </a:r>
            <a:r>
              <a:rPr dirty="0" spc="45"/>
              <a:t> </a:t>
            </a:r>
            <a:r>
              <a:rPr dirty="0" spc="-5"/>
              <a:t>using</a:t>
            </a:r>
            <a:r>
              <a:rPr dirty="0" spc="45"/>
              <a:t> </a:t>
            </a:r>
            <a:r>
              <a:rPr dirty="0" spc="-5"/>
              <a:t>CNN.ipynb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937459" y="10384146"/>
            <a:ext cx="342900" cy="13906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z="800" spc="-5">
                <a:latin typeface="Arial MT"/>
                <a:cs typeface="Arial MT"/>
              </a:rPr>
              <a:t>10</a:t>
            </a:fld>
            <a:r>
              <a:rPr dirty="0" sz="800" spc="-5">
                <a:latin typeface="Arial MT"/>
                <a:cs typeface="Arial MT"/>
              </a:rPr>
              <a:t>/17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2:38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9932" y="161857"/>
            <a:ext cx="27381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Speech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Emotion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Recognition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using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CNN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142" y="463550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4937" y="423857"/>
            <a:ext cx="5534025" cy="6286500"/>
          </a:xfrm>
          <a:custGeom>
            <a:avLst/>
            <a:gdLst/>
            <a:ahLst/>
            <a:cxnLst/>
            <a:rect l="l" t="t" r="r" b="b"/>
            <a:pathLst>
              <a:path w="5534025" h="6286500">
                <a:moveTo>
                  <a:pt x="0" y="6272212"/>
                </a:moveTo>
                <a:lnTo>
                  <a:pt x="0" y="14287"/>
                </a:lnTo>
                <a:lnTo>
                  <a:pt x="0" y="12380"/>
                </a:lnTo>
                <a:lnTo>
                  <a:pt x="362" y="10557"/>
                </a:lnTo>
                <a:lnTo>
                  <a:pt x="1087" y="8799"/>
                </a:lnTo>
                <a:lnTo>
                  <a:pt x="1812" y="7050"/>
                </a:lnTo>
                <a:lnTo>
                  <a:pt x="2844" y="5506"/>
                </a:lnTo>
                <a:lnTo>
                  <a:pt x="4184" y="4176"/>
                </a:lnTo>
                <a:lnTo>
                  <a:pt x="5524" y="2827"/>
                </a:lnTo>
                <a:lnTo>
                  <a:pt x="7069" y="1795"/>
                </a:lnTo>
                <a:lnTo>
                  <a:pt x="8819" y="1079"/>
                </a:lnTo>
                <a:lnTo>
                  <a:pt x="10570" y="36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53"/>
                </a:lnTo>
                <a:lnTo>
                  <a:pt x="5525204" y="1069"/>
                </a:lnTo>
                <a:lnTo>
                  <a:pt x="5526954" y="1795"/>
                </a:lnTo>
                <a:lnTo>
                  <a:pt x="5528499" y="2827"/>
                </a:lnTo>
                <a:lnTo>
                  <a:pt x="5529839" y="4176"/>
                </a:lnTo>
                <a:lnTo>
                  <a:pt x="5531178" y="5506"/>
                </a:lnTo>
                <a:lnTo>
                  <a:pt x="5534024" y="14287"/>
                </a:lnTo>
                <a:lnTo>
                  <a:pt x="5534024" y="6272212"/>
                </a:lnTo>
                <a:lnTo>
                  <a:pt x="5525204" y="6285392"/>
                </a:lnTo>
                <a:lnTo>
                  <a:pt x="5523453" y="6286127"/>
                </a:lnTo>
                <a:lnTo>
                  <a:pt x="5521631" y="6286489"/>
                </a:lnTo>
                <a:lnTo>
                  <a:pt x="5519737" y="6286499"/>
                </a:lnTo>
                <a:lnTo>
                  <a:pt x="14287" y="6286499"/>
                </a:lnTo>
                <a:lnTo>
                  <a:pt x="0" y="6274099"/>
                </a:lnTo>
                <a:lnTo>
                  <a:pt x="0" y="627221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34504" y="463550"/>
            <a:ext cx="4425950" cy="196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6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numpy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np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matplotlib.pyplot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plt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tensorflow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tf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keras.preprocessing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sequence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keras.models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Sequential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keras.layers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Dense,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Embedding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keras.utils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to_categorical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2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keras.layers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1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Input,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Flatten,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Dropout,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Activation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keras.layers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Conv1D,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MaxPooling1D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keras.models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Model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keras.callbacks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ModelCheckpoint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4504" y="2568575"/>
            <a:ext cx="4352290" cy="9950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sm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4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Sequential()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sm.add(Conv1D(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128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100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5</a:t>
            </a:r>
            <a:r>
              <a:rPr dirty="0" sz="1050">
                <a:latin typeface="Consolas"/>
                <a:cs typeface="Consolas"/>
              </a:rPr>
              <a:t>,padding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'same'</a:t>
            </a:r>
            <a:r>
              <a:rPr dirty="0" sz="1050">
                <a:latin typeface="Consolas"/>
                <a:cs typeface="Consolas"/>
              </a:rPr>
              <a:t>,input_shape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180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1050">
                <a:latin typeface="Consolas"/>
                <a:cs typeface="Consolas"/>
              </a:rPr>
              <a:t>)))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#1 </a:t>
            </a:r>
            <a:r>
              <a:rPr dirty="0" sz="1050" spc="-56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sm.add(Activation(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'relu'</a:t>
            </a:r>
            <a:r>
              <a:rPr dirty="0" sz="105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sm.add(Dropout(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0.1</a:t>
            </a:r>
            <a:r>
              <a:rPr dirty="0" sz="105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sm.add(MaxPooling1D(pool_size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8</a:t>
            </a:r>
            <a:r>
              <a:rPr dirty="0" sz="1050">
                <a:latin typeface="Consolas"/>
                <a:cs typeface="Consolas"/>
              </a:rPr>
              <a:t>)))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41119" y="3702050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#2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4504" y="3702050"/>
            <a:ext cx="2812415" cy="6711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latin typeface="Consolas"/>
                <a:cs typeface="Consolas"/>
              </a:rPr>
              <a:t>sm.add(Conv1D(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128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100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5</a:t>
            </a:r>
            <a:r>
              <a:rPr dirty="0" sz="1050">
                <a:latin typeface="Consolas"/>
                <a:cs typeface="Consolas"/>
              </a:rPr>
              <a:t>,padding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'same'</a:t>
            </a:r>
            <a:r>
              <a:rPr dirty="0" sz="1050">
                <a:latin typeface="Consolas"/>
                <a:cs typeface="Consolas"/>
              </a:rPr>
              <a:t>,))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sm.add(Activation(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'relu'</a:t>
            </a:r>
            <a:r>
              <a:rPr dirty="0" sz="105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  <a:p>
            <a:pPr marL="12700" marR="22479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sm.add(MaxPooling1D(pool_size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8</a:t>
            </a:r>
            <a:r>
              <a:rPr dirty="0" sz="1050">
                <a:latin typeface="Consolas"/>
                <a:cs typeface="Consolas"/>
              </a:rPr>
              <a:t>)))  </a:t>
            </a:r>
            <a:r>
              <a:rPr dirty="0" sz="1050">
                <a:latin typeface="Consolas"/>
                <a:cs typeface="Consolas"/>
              </a:rPr>
              <a:t>sm.add(Dropout(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0.1</a:t>
            </a:r>
            <a:r>
              <a:rPr dirty="0" sz="105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41119" y="4511675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#3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4504" y="4511675"/>
            <a:ext cx="2812415" cy="5092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latin typeface="Consolas"/>
                <a:cs typeface="Consolas"/>
              </a:rPr>
              <a:t>sm.add(Conv1D(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128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100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5</a:t>
            </a:r>
            <a:r>
              <a:rPr dirty="0" sz="1050">
                <a:latin typeface="Consolas"/>
                <a:cs typeface="Consolas"/>
              </a:rPr>
              <a:t>,padding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'same'</a:t>
            </a:r>
            <a:r>
              <a:rPr dirty="0" sz="1050">
                <a:latin typeface="Consolas"/>
                <a:cs typeface="Consolas"/>
              </a:rPr>
              <a:t>,))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sm.add(Activation(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'relu'</a:t>
            </a:r>
            <a:r>
              <a:rPr dirty="0" sz="105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sm.add(Dropout(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0.1</a:t>
            </a:r>
            <a:r>
              <a:rPr dirty="0" sz="105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41119" y="5159375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#4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4504" y="5159375"/>
            <a:ext cx="2812415" cy="5092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latin typeface="Consolas"/>
                <a:cs typeface="Consolas"/>
              </a:rPr>
              <a:t>sm.add(Conv1D(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128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100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5</a:t>
            </a:r>
            <a:r>
              <a:rPr dirty="0" sz="1050">
                <a:latin typeface="Consolas"/>
                <a:cs typeface="Consolas"/>
              </a:rPr>
              <a:t>,padding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'same'</a:t>
            </a:r>
            <a:r>
              <a:rPr dirty="0" sz="1050">
                <a:latin typeface="Consolas"/>
                <a:cs typeface="Consolas"/>
              </a:rPr>
              <a:t>,))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sm.add(Activation(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'relu'</a:t>
            </a:r>
            <a:r>
              <a:rPr dirty="0" sz="105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sm.add(Dropout(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0.1</a:t>
            </a:r>
            <a:r>
              <a:rPr dirty="0" sz="105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40821" y="5968999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#5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4504" y="5807074"/>
            <a:ext cx="2152650" cy="5092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884555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latin typeface="Consolas"/>
                <a:cs typeface="Consolas"/>
              </a:rPr>
              <a:t>sm.add(Flatten())  </a:t>
            </a:r>
            <a:r>
              <a:rPr dirty="0" sz="1050">
                <a:latin typeface="Consolas"/>
                <a:cs typeface="Consolas"/>
              </a:rPr>
              <a:t>sm.add(Dense(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8</a:t>
            </a:r>
            <a:r>
              <a:rPr dirty="0" sz="105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sm.add(Activation(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'softmax'</a:t>
            </a:r>
            <a:r>
              <a:rPr dirty="0" sz="105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4504" y="6292849"/>
            <a:ext cx="537972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opt</a:t>
            </a:r>
            <a:r>
              <a:rPr dirty="0" sz="1050" spc="-5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4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keras.optimizers.rmsprop(lr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0.00005</a:t>
            </a:r>
            <a:r>
              <a:rPr dirty="0" sz="1050">
                <a:latin typeface="Consolas"/>
                <a:cs typeface="Consolas"/>
              </a:rPr>
              <a:t>,epsilon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dirty="0" sz="1050">
                <a:latin typeface="Consolas"/>
                <a:cs typeface="Consolas"/>
              </a:rPr>
              <a:t>,rho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0.9</a:t>
            </a:r>
            <a:r>
              <a:rPr dirty="0" sz="1050">
                <a:latin typeface="Consolas"/>
                <a:cs typeface="Consolas"/>
              </a:rPr>
              <a:t>,decay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0.0</a:t>
            </a:r>
            <a:r>
              <a:rPr dirty="0" sz="105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lnTo>
                    <a:pt x="811911" y="9163050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localhost:8888/notebooks/Downloads/Speech</a:t>
            </a:r>
            <a:r>
              <a:rPr dirty="0" spc="45"/>
              <a:t> </a:t>
            </a:r>
            <a:r>
              <a:rPr dirty="0" spc="-5"/>
              <a:t>Emotion</a:t>
            </a:r>
            <a:r>
              <a:rPr dirty="0" spc="45"/>
              <a:t> </a:t>
            </a:r>
            <a:r>
              <a:rPr dirty="0" spc="-5"/>
              <a:t>Recognition</a:t>
            </a:r>
            <a:r>
              <a:rPr dirty="0" spc="45"/>
              <a:t> </a:t>
            </a:r>
            <a:r>
              <a:rPr dirty="0" spc="-5"/>
              <a:t>using</a:t>
            </a:r>
            <a:r>
              <a:rPr dirty="0" spc="45"/>
              <a:t> </a:t>
            </a:r>
            <a:r>
              <a:rPr dirty="0" spc="-5"/>
              <a:t>CNN.ipynb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937459" y="10384146"/>
            <a:ext cx="342900" cy="13906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z="800" spc="-5">
                <a:latin typeface="Arial MT"/>
                <a:cs typeface="Arial MT"/>
              </a:rPr>
              <a:t>10</a:t>
            </a:fld>
            <a:r>
              <a:rPr dirty="0" sz="800" spc="-5">
                <a:latin typeface="Arial MT"/>
                <a:cs typeface="Arial MT"/>
              </a:rPr>
              <a:t>/17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2:38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9932" y="161857"/>
            <a:ext cx="27381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Speech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Emotion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Recognition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using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CNN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142" y="463550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4937" y="423856"/>
            <a:ext cx="5534025" cy="7972425"/>
          </a:xfrm>
          <a:custGeom>
            <a:avLst/>
            <a:gdLst/>
            <a:ahLst/>
            <a:cxnLst/>
            <a:rect l="l" t="t" r="r" b="b"/>
            <a:pathLst>
              <a:path w="5534025" h="7972425">
                <a:moveTo>
                  <a:pt x="0" y="280987"/>
                </a:moveTo>
                <a:lnTo>
                  <a:pt x="0" y="14287"/>
                </a:lnTo>
                <a:lnTo>
                  <a:pt x="0" y="12380"/>
                </a:lnTo>
                <a:lnTo>
                  <a:pt x="362" y="10547"/>
                </a:lnTo>
                <a:lnTo>
                  <a:pt x="1087" y="8799"/>
                </a:lnTo>
                <a:lnTo>
                  <a:pt x="1812" y="7041"/>
                </a:lnTo>
                <a:lnTo>
                  <a:pt x="2844" y="5496"/>
                </a:lnTo>
                <a:lnTo>
                  <a:pt x="4184" y="4167"/>
                </a:lnTo>
                <a:lnTo>
                  <a:pt x="5524" y="2827"/>
                </a:lnTo>
                <a:lnTo>
                  <a:pt x="7069" y="1795"/>
                </a:lnTo>
                <a:lnTo>
                  <a:pt x="8819" y="1079"/>
                </a:lnTo>
                <a:lnTo>
                  <a:pt x="10570" y="36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25204" y="1079"/>
                </a:lnTo>
                <a:lnTo>
                  <a:pt x="5526954" y="1795"/>
                </a:lnTo>
                <a:lnTo>
                  <a:pt x="5528499" y="2827"/>
                </a:lnTo>
                <a:lnTo>
                  <a:pt x="5529839" y="4167"/>
                </a:lnTo>
                <a:lnTo>
                  <a:pt x="5531178" y="5496"/>
                </a:lnTo>
                <a:lnTo>
                  <a:pt x="5532211" y="7041"/>
                </a:lnTo>
                <a:lnTo>
                  <a:pt x="5532936" y="8799"/>
                </a:lnTo>
                <a:lnTo>
                  <a:pt x="5533661" y="10547"/>
                </a:lnTo>
                <a:lnTo>
                  <a:pt x="5534024" y="12380"/>
                </a:lnTo>
                <a:lnTo>
                  <a:pt x="5534024" y="14287"/>
                </a:lnTo>
                <a:lnTo>
                  <a:pt x="5534024" y="280987"/>
                </a:lnTo>
                <a:lnTo>
                  <a:pt x="5534024" y="282875"/>
                </a:lnTo>
                <a:lnTo>
                  <a:pt x="5533661" y="284689"/>
                </a:lnTo>
                <a:lnTo>
                  <a:pt x="5532936" y="286438"/>
                </a:lnTo>
                <a:lnTo>
                  <a:pt x="5532211" y="288187"/>
                </a:lnTo>
                <a:lnTo>
                  <a:pt x="5525204" y="294168"/>
                </a:lnTo>
                <a:lnTo>
                  <a:pt x="5523453" y="294893"/>
                </a:lnTo>
                <a:lnTo>
                  <a:pt x="5521631" y="295265"/>
                </a:lnTo>
                <a:lnTo>
                  <a:pt x="5519737" y="295274"/>
                </a:lnTo>
                <a:lnTo>
                  <a:pt x="14287" y="295274"/>
                </a:lnTo>
                <a:lnTo>
                  <a:pt x="12392" y="295265"/>
                </a:lnTo>
                <a:lnTo>
                  <a:pt x="10570" y="294893"/>
                </a:lnTo>
                <a:lnTo>
                  <a:pt x="8819" y="294158"/>
                </a:lnTo>
                <a:lnTo>
                  <a:pt x="7069" y="293442"/>
                </a:lnTo>
                <a:lnTo>
                  <a:pt x="1087" y="286438"/>
                </a:lnTo>
                <a:lnTo>
                  <a:pt x="362" y="284689"/>
                </a:lnTo>
                <a:lnTo>
                  <a:pt x="0" y="282875"/>
                </a:lnTo>
                <a:lnTo>
                  <a:pt x="0" y="280987"/>
                </a:lnTo>
                <a:close/>
              </a:path>
              <a:path w="5534025" h="7972425">
                <a:moveTo>
                  <a:pt x="0" y="7958136"/>
                </a:moveTo>
                <a:lnTo>
                  <a:pt x="0" y="7358061"/>
                </a:lnTo>
                <a:lnTo>
                  <a:pt x="0" y="7356164"/>
                </a:lnTo>
                <a:lnTo>
                  <a:pt x="362" y="7354341"/>
                </a:lnTo>
                <a:lnTo>
                  <a:pt x="1087" y="7352573"/>
                </a:lnTo>
                <a:lnTo>
                  <a:pt x="1812" y="7350824"/>
                </a:lnTo>
                <a:lnTo>
                  <a:pt x="2844" y="7349280"/>
                </a:lnTo>
                <a:lnTo>
                  <a:pt x="4184" y="7347941"/>
                </a:lnTo>
                <a:lnTo>
                  <a:pt x="5524" y="7346602"/>
                </a:lnTo>
                <a:lnTo>
                  <a:pt x="7069" y="7345560"/>
                </a:lnTo>
                <a:lnTo>
                  <a:pt x="8819" y="7344834"/>
                </a:lnTo>
                <a:lnTo>
                  <a:pt x="10570" y="7344127"/>
                </a:lnTo>
                <a:lnTo>
                  <a:pt x="12392" y="7343774"/>
                </a:lnTo>
                <a:lnTo>
                  <a:pt x="14287" y="7343774"/>
                </a:lnTo>
                <a:lnTo>
                  <a:pt x="5519737" y="7343774"/>
                </a:lnTo>
                <a:lnTo>
                  <a:pt x="5521631" y="7343774"/>
                </a:lnTo>
                <a:lnTo>
                  <a:pt x="5523453" y="7344127"/>
                </a:lnTo>
                <a:lnTo>
                  <a:pt x="5534024" y="7358061"/>
                </a:lnTo>
                <a:lnTo>
                  <a:pt x="5534024" y="7958136"/>
                </a:lnTo>
                <a:lnTo>
                  <a:pt x="5534024" y="7960016"/>
                </a:lnTo>
                <a:lnTo>
                  <a:pt x="5533661" y="7961839"/>
                </a:lnTo>
                <a:lnTo>
                  <a:pt x="5532936" y="7963588"/>
                </a:lnTo>
                <a:lnTo>
                  <a:pt x="5532211" y="7965354"/>
                </a:lnTo>
                <a:lnTo>
                  <a:pt x="5531178" y="7966898"/>
                </a:lnTo>
                <a:lnTo>
                  <a:pt x="5529839" y="7968238"/>
                </a:lnTo>
                <a:lnTo>
                  <a:pt x="5528499" y="7969578"/>
                </a:lnTo>
                <a:lnTo>
                  <a:pt x="5519737" y="7972424"/>
                </a:lnTo>
                <a:lnTo>
                  <a:pt x="14287" y="7972424"/>
                </a:lnTo>
                <a:lnTo>
                  <a:pt x="4184" y="7968238"/>
                </a:lnTo>
                <a:lnTo>
                  <a:pt x="2844" y="7966898"/>
                </a:lnTo>
                <a:lnTo>
                  <a:pt x="1812" y="7965354"/>
                </a:lnTo>
                <a:lnTo>
                  <a:pt x="1087" y="7963588"/>
                </a:lnTo>
                <a:lnTo>
                  <a:pt x="362" y="7961839"/>
                </a:lnTo>
                <a:lnTo>
                  <a:pt x="0" y="7960016"/>
                </a:lnTo>
                <a:lnTo>
                  <a:pt x="0" y="7958136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20142" y="7807325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52860" y="1098327"/>
            <a:ext cx="4765675" cy="0"/>
          </a:xfrm>
          <a:custGeom>
            <a:avLst/>
            <a:gdLst/>
            <a:ahLst/>
            <a:cxnLst/>
            <a:rect l="l" t="t" r="r" b="b"/>
            <a:pathLst>
              <a:path w="4765675" h="0">
                <a:moveTo>
                  <a:pt x="0" y="0"/>
                </a:moveTo>
                <a:lnTo>
                  <a:pt x="4765569" y="0"/>
                </a:lnTo>
              </a:path>
            </a:pathLst>
          </a:custGeom>
          <a:ln w="9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40160" y="768350"/>
            <a:ext cx="4791075" cy="671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Model:</a:t>
            </a:r>
            <a:r>
              <a:rPr dirty="0" sz="1050" spc="-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"sequential_5"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2138680" algn="l"/>
                <a:tab pos="4044950" algn="l"/>
              </a:tabLst>
            </a:pPr>
            <a:r>
              <a:rPr dirty="0" sz="1050">
                <a:latin typeface="Consolas"/>
                <a:cs typeface="Consolas"/>
              </a:rPr>
              <a:t>Layer (type)	Output Shape	Param</a:t>
            </a:r>
            <a:r>
              <a:rPr dirty="0" sz="1050" spc="-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#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=================================================================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52860" y="1463064"/>
          <a:ext cx="4765675" cy="5314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785"/>
                <a:gridCol w="513714"/>
                <a:gridCol w="220344"/>
                <a:gridCol w="110489"/>
                <a:gridCol w="733424"/>
                <a:gridCol w="1099820"/>
              </a:tblGrid>
              <a:tr h="282963">
                <a:tc>
                  <a:txBody>
                    <a:bodyPr/>
                    <a:lstStyle/>
                    <a:p>
                      <a:pPr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conv1d_11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(Conv1D)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180,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877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768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activation_15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(Activation)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180,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87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dropout_11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(Dropout)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180,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87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max_pooling1d_7</a:t>
                      </a:r>
                      <a:r>
                        <a:rPr dirty="0" sz="1050" spc="-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(MaxPooling1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22,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conv1d_12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(Conv1D)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22,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82048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activation_16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(Activation)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22,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max_pooling1d_8</a:t>
                      </a:r>
                      <a:r>
                        <a:rPr dirty="0" sz="1050" spc="-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(MaxPooling1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dropout_12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(Dropout)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conv1d_13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(Conv1D)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82048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activation_17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(Activation)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dropout_13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(Dropout)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conv1d_14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(Conv1D)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82048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activation_18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(Activation)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dropout_14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(Dropout)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flatten_5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(Flatten)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256)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4394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dense_5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(Dense)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991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2056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4236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activation_19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(Activation)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22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ts val="122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439420">
                        <a:lnSpc>
                          <a:spcPts val="122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440160" y="6759575"/>
            <a:ext cx="4791075" cy="671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=================================================================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Total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params: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248,968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Trainable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params: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248,968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Non-trainable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params: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2860" y="7575327"/>
            <a:ext cx="4765675" cy="0"/>
          </a:xfrm>
          <a:custGeom>
            <a:avLst/>
            <a:gdLst/>
            <a:ahLst/>
            <a:cxnLst/>
            <a:rect l="l" t="t" r="r" b="b"/>
            <a:pathLst>
              <a:path w="4765675" h="0">
                <a:moveTo>
                  <a:pt x="0" y="0"/>
                </a:moveTo>
                <a:lnTo>
                  <a:pt x="4765569" y="0"/>
                </a:lnTo>
              </a:path>
            </a:pathLst>
          </a:custGeom>
          <a:ln w="9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34504" y="463550"/>
            <a:ext cx="90551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sm.summary()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4504" y="7807325"/>
            <a:ext cx="3691890" cy="5092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038860" marR="5080" indent="-1026794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latin typeface="Consolas"/>
                <a:cs typeface="Consolas"/>
              </a:rPr>
              <a:t>sm.compile(loss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'sparse_categorical_crossentropy'</a:t>
            </a:r>
            <a:r>
              <a:rPr dirty="0" sz="1050">
                <a:latin typeface="Consolas"/>
                <a:cs typeface="Consolas"/>
              </a:rPr>
              <a:t>,  </a:t>
            </a:r>
            <a:r>
              <a:rPr dirty="0" sz="1050">
                <a:latin typeface="Consolas"/>
                <a:cs typeface="Consolas"/>
              </a:rPr>
              <a:t>optimizer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opt,</a:t>
            </a:r>
            <a:endParaRPr sz="1050">
              <a:latin typeface="Consolas"/>
              <a:cs typeface="Consolas"/>
            </a:endParaRPr>
          </a:p>
          <a:p>
            <a:pPr marL="103886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metrics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[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'accuracy'</a:t>
            </a:r>
            <a:r>
              <a:rPr dirty="0" sz="1050">
                <a:latin typeface="Consolas"/>
                <a:cs typeface="Consolas"/>
              </a:rPr>
              <a:t>])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sp>
          <p:nvSpPr>
            <p:cNvPr id="15" name="object 15"/>
            <p:cNvSpPr/>
            <p:nvPr/>
          </p:nvSpPr>
          <p:spPr>
            <a:xfrm>
              <a:off x="6379464" y="361950"/>
              <a:ext cx="821690" cy="811530"/>
            </a:xfrm>
            <a:custGeom>
              <a:avLst/>
              <a:gdLst/>
              <a:ahLst/>
              <a:cxnLst/>
              <a:rect l="l" t="t" r="r" b="b"/>
              <a:pathLst>
                <a:path w="821690" h="811530">
                  <a:moveTo>
                    <a:pt x="821435" y="811529"/>
                  </a:moveTo>
                  <a:lnTo>
                    <a:pt x="0" y="811529"/>
                  </a:lnTo>
                  <a:lnTo>
                    <a:pt x="0" y="0"/>
                  </a:lnTo>
                  <a:lnTo>
                    <a:pt x="821435" y="0"/>
                  </a:lnTo>
                  <a:lnTo>
                    <a:pt x="821435" y="811529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9163050"/>
                  </a:moveTo>
                  <a:lnTo>
                    <a:pt x="811911" y="9163050"/>
                  </a:lnTo>
                  <a:lnTo>
                    <a:pt x="811911" y="0"/>
                  </a:lnTo>
                  <a:lnTo>
                    <a:pt x="0" y="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localhost:8888/notebooks/Downloads/Speech</a:t>
            </a:r>
            <a:r>
              <a:rPr dirty="0" spc="45"/>
              <a:t> </a:t>
            </a:r>
            <a:r>
              <a:rPr dirty="0" spc="-5"/>
              <a:t>Emotion</a:t>
            </a:r>
            <a:r>
              <a:rPr dirty="0" spc="45"/>
              <a:t> </a:t>
            </a:r>
            <a:r>
              <a:rPr dirty="0" spc="-5"/>
              <a:t>Recognition</a:t>
            </a:r>
            <a:r>
              <a:rPr dirty="0" spc="45"/>
              <a:t> </a:t>
            </a:r>
            <a:r>
              <a:rPr dirty="0" spc="-5"/>
              <a:t>using</a:t>
            </a:r>
            <a:r>
              <a:rPr dirty="0" spc="45"/>
              <a:t> </a:t>
            </a:r>
            <a:r>
              <a:rPr dirty="0" spc="-5"/>
              <a:t>CNN.ipynb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937459" y="10384146"/>
            <a:ext cx="342900" cy="13906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z="800" spc="-5">
                <a:latin typeface="Arial MT"/>
                <a:cs typeface="Arial MT"/>
              </a:rPr>
              <a:t>10</a:t>
            </a:fld>
            <a:r>
              <a:rPr dirty="0" sz="800" spc="-5">
                <a:latin typeface="Arial MT"/>
                <a:cs typeface="Arial MT"/>
              </a:rPr>
              <a:t>/17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2:38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9932" y="161857"/>
            <a:ext cx="27381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Speech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Emotion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Recognition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using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CNN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142" y="463550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00174" y="419093"/>
            <a:ext cx="5543550" cy="3505200"/>
            <a:chOff x="1400174" y="419093"/>
            <a:chExt cx="5543550" cy="3505200"/>
          </a:xfrm>
        </p:grpSpPr>
        <p:sp>
          <p:nvSpPr>
            <p:cNvPr id="6" name="object 6"/>
            <p:cNvSpPr/>
            <p:nvPr/>
          </p:nvSpPr>
          <p:spPr>
            <a:xfrm>
              <a:off x="1404937" y="423856"/>
              <a:ext cx="5534025" cy="295275"/>
            </a:xfrm>
            <a:custGeom>
              <a:avLst/>
              <a:gdLst/>
              <a:ahLst/>
              <a:cxnLst/>
              <a:rect l="l" t="t" r="r" b="b"/>
              <a:pathLst>
                <a:path w="5534025" h="295275">
                  <a:moveTo>
                    <a:pt x="0" y="280987"/>
                  </a:moveTo>
                  <a:lnTo>
                    <a:pt x="0" y="14287"/>
                  </a:lnTo>
                  <a:lnTo>
                    <a:pt x="0" y="12371"/>
                  </a:lnTo>
                  <a:lnTo>
                    <a:pt x="362" y="10547"/>
                  </a:lnTo>
                  <a:lnTo>
                    <a:pt x="1087" y="8781"/>
                  </a:lnTo>
                  <a:lnTo>
                    <a:pt x="1812" y="7032"/>
                  </a:lnTo>
                  <a:lnTo>
                    <a:pt x="2844" y="5488"/>
                  </a:lnTo>
                  <a:lnTo>
                    <a:pt x="4184" y="4167"/>
                  </a:lnTo>
                  <a:lnTo>
                    <a:pt x="5524" y="2827"/>
                  </a:lnTo>
                  <a:lnTo>
                    <a:pt x="7069" y="1804"/>
                  </a:lnTo>
                  <a:lnTo>
                    <a:pt x="8819" y="1079"/>
                  </a:lnTo>
                  <a:lnTo>
                    <a:pt x="10570" y="353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19737" y="0"/>
                  </a:lnTo>
                  <a:lnTo>
                    <a:pt x="5521631" y="0"/>
                  </a:lnTo>
                  <a:lnTo>
                    <a:pt x="5523453" y="353"/>
                  </a:lnTo>
                  <a:lnTo>
                    <a:pt x="5525204" y="1079"/>
                  </a:lnTo>
                  <a:lnTo>
                    <a:pt x="5526954" y="1804"/>
                  </a:lnTo>
                  <a:lnTo>
                    <a:pt x="5528499" y="2827"/>
                  </a:lnTo>
                  <a:lnTo>
                    <a:pt x="5529839" y="4167"/>
                  </a:lnTo>
                  <a:lnTo>
                    <a:pt x="5531178" y="5488"/>
                  </a:lnTo>
                  <a:lnTo>
                    <a:pt x="5534024" y="14287"/>
                  </a:lnTo>
                  <a:lnTo>
                    <a:pt x="5534024" y="280987"/>
                  </a:lnTo>
                  <a:lnTo>
                    <a:pt x="5534024" y="282863"/>
                  </a:lnTo>
                  <a:lnTo>
                    <a:pt x="5533661" y="284692"/>
                  </a:lnTo>
                  <a:lnTo>
                    <a:pt x="5532936" y="286416"/>
                  </a:lnTo>
                  <a:lnTo>
                    <a:pt x="5532211" y="288169"/>
                  </a:lnTo>
                  <a:lnTo>
                    <a:pt x="5525204" y="294160"/>
                  </a:lnTo>
                  <a:lnTo>
                    <a:pt x="5523453" y="294884"/>
                  </a:lnTo>
                  <a:lnTo>
                    <a:pt x="5521631" y="295255"/>
                  </a:lnTo>
                  <a:lnTo>
                    <a:pt x="5519737" y="295274"/>
                  </a:lnTo>
                  <a:lnTo>
                    <a:pt x="14287" y="295274"/>
                  </a:lnTo>
                  <a:lnTo>
                    <a:pt x="1087" y="286416"/>
                  </a:lnTo>
                  <a:lnTo>
                    <a:pt x="362" y="284692"/>
                  </a:lnTo>
                  <a:lnTo>
                    <a:pt x="0" y="282863"/>
                  </a:lnTo>
                  <a:lnTo>
                    <a:pt x="0" y="28098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3699" y="723900"/>
              <a:ext cx="200024" cy="19939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3699" y="3723639"/>
              <a:ext cx="200024" cy="20065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43699" y="923925"/>
              <a:ext cx="200025" cy="2800350"/>
            </a:xfrm>
            <a:custGeom>
              <a:avLst/>
              <a:gdLst/>
              <a:ahLst/>
              <a:cxnLst/>
              <a:rect l="l" t="t" r="r" b="b"/>
              <a:pathLst>
                <a:path w="200025" h="2800350">
                  <a:moveTo>
                    <a:pt x="200024" y="2800349"/>
                  </a:moveTo>
                  <a:lnTo>
                    <a:pt x="0" y="2800349"/>
                  </a:lnTo>
                  <a:lnTo>
                    <a:pt x="0" y="0"/>
                  </a:lnTo>
                  <a:lnTo>
                    <a:pt x="200024" y="0"/>
                  </a:lnTo>
                  <a:lnTo>
                    <a:pt x="200024" y="280034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762749" y="923925"/>
              <a:ext cx="161925" cy="200025"/>
            </a:xfrm>
            <a:custGeom>
              <a:avLst/>
              <a:gdLst/>
              <a:ahLst/>
              <a:cxnLst/>
              <a:rect l="l" t="t" r="r" b="b"/>
              <a:pathLst>
                <a:path w="161925" h="200025">
                  <a:moveTo>
                    <a:pt x="16192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161924" y="0"/>
                  </a:lnTo>
                  <a:lnTo>
                    <a:pt x="161924" y="200024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20142" y="4083050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04937" y="4043356"/>
            <a:ext cx="5534025" cy="942975"/>
          </a:xfrm>
          <a:custGeom>
            <a:avLst/>
            <a:gdLst/>
            <a:ahLst/>
            <a:cxnLst/>
            <a:rect l="l" t="t" r="r" b="b"/>
            <a:pathLst>
              <a:path w="5534025" h="942975">
                <a:moveTo>
                  <a:pt x="0" y="928687"/>
                </a:moveTo>
                <a:lnTo>
                  <a:pt x="0" y="14287"/>
                </a:lnTo>
                <a:lnTo>
                  <a:pt x="0" y="12372"/>
                </a:lnTo>
                <a:lnTo>
                  <a:pt x="362" y="10544"/>
                </a:lnTo>
                <a:lnTo>
                  <a:pt x="1087" y="8782"/>
                </a:lnTo>
                <a:lnTo>
                  <a:pt x="1812" y="7048"/>
                </a:lnTo>
                <a:lnTo>
                  <a:pt x="2844" y="5505"/>
                </a:lnTo>
                <a:lnTo>
                  <a:pt x="4184" y="4181"/>
                </a:lnTo>
                <a:lnTo>
                  <a:pt x="5524" y="2847"/>
                </a:lnTo>
                <a:lnTo>
                  <a:pt x="7069" y="1800"/>
                </a:lnTo>
                <a:lnTo>
                  <a:pt x="8819" y="1076"/>
                </a:lnTo>
                <a:lnTo>
                  <a:pt x="10570" y="35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52"/>
                </a:lnTo>
                <a:lnTo>
                  <a:pt x="5525204" y="1076"/>
                </a:lnTo>
                <a:lnTo>
                  <a:pt x="5526954" y="1800"/>
                </a:lnTo>
                <a:lnTo>
                  <a:pt x="5528499" y="2847"/>
                </a:lnTo>
                <a:lnTo>
                  <a:pt x="5529839" y="4181"/>
                </a:lnTo>
                <a:lnTo>
                  <a:pt x="5531178" y="5505"/>
                </a:lnTo>
                <a:lnTo>
                  <a:pt x="5534024" y="14287"/>
                </a:lnTo>
                <a:lnTo>
                  <a:pt x="5534024" y="928687"/>
                </a:lnTo>
                <a:lnTo>
                  <a:pt x="5525204" y="941879"/>
                </a:lnTo>
                <a:lnTo>
                  <a:pt x="5523453" y="942603"/>
                </a:lnTo>
                <a:lnTo>
                  <a:pt x="5521631" y="942974"/>
                </a:lnTo>
                <a:lnTo>
                  <a:pt x="5519737" y="942974"/>
                </a:lnTo>
                <a:lnTo>
                  <a:pt x="14287" y="942974"/>
                </a:lnTo>
                <a:lnTo>
                  <a:pt x="12392" y="942974"/>
                </a:lnTo>
                <a:lnTo>
                  <a:pt x="10570" y="942603"/>
                </a:lnTo>
                <a:lnTo>
                  <a:pt x="8819" y="941879"/>
                </a:lnTo>
                <a:lnTo>
                  <a:pt x="7069" y="941155"/>
                </a:lnTo>
                <a:lnTo>
                  <a:pt x="0" y="930563"/>
                </a:lnTo>
                <a:lnTo>
                  <a:pt x="0" y="92868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20142" y="7702550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04937" y="7672380"/>
            <a:ext cx="5534025" cy="457200"/>
          </a:xfrm>
          <a:custGeom>
            <a:avLst/>
            <a:gdLst/>
            <a:ahLst/>
            <a:cxnLst/>
            <a:rect l="l" t="t" r="r" b="b"/>
            <a:pathLst>
              <a:path w="5534025" h="457200">
                <a:moveTo>
                  <a:pt x="0" y="442912"/>
                </a:moveTo>
                <a:lnTo>
                  <a:pt x="0" y="14287"/>
                </a:lnTo>
                <a:lnTo>
                  <a:pt x="0" y="12372"/>
                </a:lnTo>
                <a:lnTo>
                  <a:pt x="362" y="10544"/>
                </a:lnTo>
                <a:lnTo>
                  <a:pt x="1087" y="8801"/>
                </a:lnTo>
                <a:lnTo>
                  <a:pt x="1812" y="7048"/>
                </a:lnTo>
                <a:lnTo>
                  <a:pt x="2844" y="5505"/>
                </a:lnTo>
                <a:lnTo>
                  <a:pt x="4184" y="4171"/>
                </a:lnTo>
                <a:lnTo>
                  <a:pt x="5524" y="2809"/>
                </a:lnTo>
                <a:lnTo>
                  <a:pt x="7069" y="1790"/>
                </a:lnTo>
                <a:lnTo>
                  <a:pt x="8819" y="1057"/>
                </a:lnTo>
                <a:lnTo>
                  <a:pt x="10570" y="35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52"/>
                </a:lnTo>
                <a:lnTo>
                  <a:pt x="5525204" y="1057"/>
                </a:lnTo>
                <a:lnTo>
                  <a:pt x="5526954" y="1790"/>
                </a:lnTo>
                <a:lnTo>
                  <a:pt x="5528499" y="2809"/>
                </a:lnTo>
                <a:lnTo>
                  <a:pt x="5529839" y="4171"/>
                </a:lnTo>
                <a:lnTo>
                  <a:pt x="5531178" y="5505"/>
                </a:lnTo>
                <a:lnTo>
                  <a:pt x="5532211" y="7048"/>
                </a:lnTo>
                <a:lnTo>
                  <a:pt x="5532936" y="8801"/>
                </a:lnTo>
                <a:lnTo>
                  <a:pt x="5533661" y="10544"/>
                </a:lnTo>
                <a:lnTo>
                  <a:pt x="5534024" y="12372"/>
                </a:lnTo>
                <a:lnTo>
                  <a:pt x="5534024" y="14287"/>
                </a:lnTo>
                <a:lnTo>
                  <a:pt x="5534024" y="442912"/>
                </a:lnTo>
                <a:lnTo>
                  <a:pt x="5534024" y="444788"/>
                </a:lnTo>
                <a:lnTo>
                  <a:pt x="5533661" y="446617"/>
                </a:lnTo>
                <a:lnTo>
                  <a:pt x="5532936" y="448341"/>
                </a:lnTo>
                <a:lnTo>
                  <a:pt x="5532211" y="450113"/>
                </a:lnTo>
                <a:lnTo>
                  <a:pt x="5525204" y="456085"/>
                </a:lnTo>
                <a:lnTo>
                  <a:pt x="5523453" y="456809"/>
                </a:lnTo>
                <a:lnTo>
                  <a:pt x="5521631" y="457180"/>
                </a:lnTo>
                <a:lnTo>
                  <a:pt x="5519737" y="457199"/>
                </a:lnTo>
                <a:lnTo>
                  <a:pt x="14287" y="457199"/>
                </a:lnTo>
                <a:lnTo>
                  <a:pt x="1087" y="448341"/>
                </a:lnTo>
                <a:lnTo>
                  <a:pt x="362" y="446617"/>
                </a:lnTo>
                <a:lnTo>
                  <a:pt x="0" y="444788"/>
                </a:lnTo>
                <a:lnTo>
                  <a:pt x="0" y="44291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440160" y="768350"/>
            <a:ext cx="5231130" cy="31000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1910714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latin typeface="Consolas"/>
                <a:cs typeface="Consolas"/>
              </a:rPr>
              <a:t>Train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on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985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samples,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validate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on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329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samples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Epoch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1/500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985/985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[==============================]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839us/step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2.5278</a:t>
            </a:r>
            <a:endParaRPr sz="1050">
              <a:latin typeface="Consolas"/>
              <a:cs typeface="Consolas"/>
            </a:endParaRPr>
          </a:p>
          <a:p>
            <a:pPr marL="12700" marR="154432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0.2650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1.3942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0.4286 </a:t>
            </a:r>
            <a:r>
              <a:rPr dirty="0" sz="1050" spc="-57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Epoch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2/500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985/985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[==============================]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279us/step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2.0187</a:t>
            </a:r>
            <a:endParaRPr sz="1050">
              <a:latin typeface="Consolas"/>
              <a:cs typeface="Consolas"/>
            </a:endParaRPr>
          </a:p>
          <a:p>
            <a:pPr marL="12700" marR="154432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0.3046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1.3052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0.3708 </a:t>
            </a:r>
            <a:r>
              <a:rPr dirty="0" sz="1050" spc="-57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Epoch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3/500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985/985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[==============================]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284us/step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1.8336</a:t>
            </a:r>
            <a:endParaRPr sz="1050">
              <a:latin typeface="Consolas"/>
              <a:cs typeface="Consolas"/>
            </a:endParaRPr>
          </a:p>
          <a:p>
            <a:pPr marL="12700" marR="154432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0.3015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1.4177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0.3495 </a:t>
            </a:r>
            <a:r>
              <a:rPr dirty="0" sz="1050" spc="-57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Epoch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4/500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985/985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[==============================]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296us/step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1.6250</a:t>
            </a:r>
            <a:endParaRPr sz="1050">
              <a:latin typeface="Consolas"/>
              <a:cs typeface="Consolas"/>
            </a:endParaRPr>
          </a:p>
          <a:p>
            <a:pPr marL="12700" marR="154432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0.3289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1.2904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0.3769 </a:t>
            </a:r>
            <a:r>
              <a:rPr dirty="0" sz="1050" spc="-57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Epoch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5/500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985/985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[==============================]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283us/step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1.5385</a:t>
            </a:r>
            <a:endParaRPr sz="1050">
              <a:latin typeface="Consolas"/>
              <a:cs typeface="Consolas"/>
            </a:endParaRPr>
          </a:p>
          <a:p>
            <a:pPr marL="12700" marR="154432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0.3635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1.3058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0.3982 </a:t>
            </a:r>
            <a:r>
              <a:rPr dirty="0" sz="1050" spc="-57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Epoch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6/500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985/985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[==============================]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283us/step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1.4862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0.3563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val_loss: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1.3007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0.3830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421110" y="5082564"/>
          <a:ext cx="3949700" cy="1590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885"/>
                <a:gridCol w="879475"/>
                <a:gridCol w="659764"/>
                <a:gridCol w="769620"/>
                <a:gridCol w="654685"/>
              </a:tblGrid>
              <a:tr h="22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precision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recall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f1-score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support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42887"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0.75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0.78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94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</a:tr>
              <a:tr h="161924"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1.0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924"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3.0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0.78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0.64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0.70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44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42887"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4.0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0.94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90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42887"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accuracy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329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</a:tr>
              <a:tr h="161924"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macro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avg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0.79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329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7637">
                <a:tc>
                  <a:txBody>
                    <a:bodyPr/>
                    <a:lstStyle/>
                    <a:p>
                      <a:pPr algn="r" marR="65405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weighted</a:t>
                      </a:r>
                      <a:r>
                        <a:rPr dirty="0" sz="1050" spc="-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avg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9700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329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421110" y="6863739"/>
          <a:ext cx="1163320" cy="619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"/>
                <a:gridCol w="220345"/>
                <a:gridCol w="220345"/>
                <a:gridCol w="361950"/>
              </a:tblGrid>
              <a:tr h="147637">
                <a:tc>
                  <a:txBody>
                    <a:bodyPr/>
                    <a:lstStyle/>
                    <a:p>
                      <a:pPr algn="r" marR="2857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[[76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302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5]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924"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[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90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302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924"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[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7637">
                <a:tc>
                  <a:txBody>
                    <a:bodyPr/>
                    <a:lstStyle/>
                    <a:p>
                      <a:pPr algn="r" marR="28575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[14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3025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75]]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440160" y="8169275"/>
            <a:ext cx="4131310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329/329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[==============================]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0s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130us/step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Restored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model,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accuracy: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81.76%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4504" y="463550"/>
            <a:ext cx="552577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smhistory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sm.fit(x_traincnn,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y_train,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batch_size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20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epochs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500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validation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4504" y="4083050"/>
            <a:ext cx="3618865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sklearn.metrics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classification_report</a:t>
            </a:r>
            <a:endParaRPr sz="1050">
              <a:latin typeface="Consolas"/>
              <a:cs typeface="Consolas"/>
            </a:endParaRPr>
          </a:p>
          <a:p>
            <a:pPr marL="12700" marR="371475">
              <a:lnSpc>
                <a:spcPct val="101200"/>
              </a:lnSpc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sklearn.metrics</a:t>
            </a:r>
            <a:r>
              <a:rPr dirty="0" sz="1050" spc="-3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confusion_matrix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1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sm.predict_classes(x_testcnn)</a:t>
            </a:r>
            <a:endParaRPr sz="1050">
              <a:latin typeface="Consolas"/>
              <a:cs typeface="Consolas"/>
            </a:endParaRPr>
          </a:p>
          <a:p>
            <a:pPr marL="12700" marR="811530">
              <a:lnSpc>
                <a:spcPct val="101200"/>
              </a:lnSpc>
            </a:pP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(classification_report(y_test,p))  </a:t>
            </a: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(confusion_matrix(y_test,p))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34504" y="7702550"/>
            <a:ext cx="4351655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loss,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2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sm.evaluate(x_testcnn,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y_test)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"Restored</a:t>
            </a:r>
            <a:r>
              <a:rPr dirty="0" sz="1050" spc="-3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model,</a:t>
            </a:r>
            <a:r>
              <a:rPr dirty="0" sz="1050" spc="-3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accuracy:</a:t>
            </a:r>
            <a:r>
              <a:rPr dirty="0" sz="1050" spc="-3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{:5.2f}%"</a:t>
            </a:r>
            <a:r>
              <a:rPr dirty="0" sz="1050">
                <a:latin typeface="Consolas"/>
                <a:cs typeface="Consolas"/>
              </a:rPr>
              <a:t>.format(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100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*</a:t>
            </a:r>
            <a:r>
              <a:rPr dirty="0" sz="1050">
                <a:latin typeface="Consolas"/>
                <a:cs typeface="Consolas"/>
              </a:rPr>
              <a:t>acc))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localhost:8888/notebooks/Downloads/Speech</a:t>
            </a:r>
            <a:r>
              <a:rPr dirty="0" spc="45"/>
              <a:t> </a:t>
            </a:r>
            <a:r>
              <a:rPr dirty="0" spc="-5"/>
              <a:t>Emotion</a:t>
            </a:r>
            <a:r>
              <a:rPr dirty="0" spc="45"/>
              <a:t> </a:t>
            </a:r>
            <a:r>
              <a:rPr dirty="0" spc="-5"/>
              <a:t>Recognition</a:t>
            </a:r>
            <a:r>
              <a:rPr dirty="0" spc="45"/>
              <a:t> </a:t>
            </a:r>
            <a:r>
              <a:rPr dirty="0" spc="-5"/>
              <a:t>using</a:t>
            </a:r>
            <a:r>
              <a:rPr dirty="0" spc="45"/>
              <a:t> </a:t>
            </a:r>
            <a:r>
              <a:rPr dirty="0" spc="-5"/>
              <a:t>CNN.ipynb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937459" y="10384146"/>
            <a:ext cx="342900" cy="13906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z="800" spc="-5">
                <a:latin typeface="Arial MT"/>
                <a:cs typeface="Arial MT"/>
              </a:rPr>
              <a:t>10</a:t>
            </a:fld>
            <a:r>
              <a:rPr dirty="0" sz="800" spc="-5">
                <a:latin typeface="Arial MT"/>
                <a:cs typeface="Arial MT"/>
              </a:rPr>
              <a:t>/17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2:38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9932" y="161857"/>
            <a:ext cx="27381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Speech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Emotion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Recognition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using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CNN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142" y="463550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4937" y="423862"/>
            <a:ext cx="5534025" cy="4505325"/>
          </a:xfrm>
          <a:custGeom>
            <a:avLst/>
            <a:gdLst/>
            <a:ahLst/>
            <a:cxnLst/>
            <a:rect l="l" t="t" r="r" b="b"/>
            <a:pathLst>
              <a:path w="5534025" h="4505325">
                <a:moveTo>
                  <a:pt x="0" y="4491037"/>
                </a:moveTo>
                <a:lnTo>
                  <a:pt x="0" y="14287"/>
                </a:lnTo>
                <a:lnTo>
                  <a:pt x="0" y="12392"/>
                </a:lnTo>
                <a:lnTo>
                  <a:pt x="362" y="10569"/>
                </a:lnTo>
                <a:lnTo>
                  <a:pt x="1087" y="8819"/>
                </a:lnTo>
                <a:lnTo>
                  <a:pt x="1812" y="7069"/>
                </a:lnTo>
                <a:lnTo>
                  <a:pt x="2844" y="5524"/>
                </a:lnTo>
                <a:lnTo>
                  <a:pt x="4184" y="4184"/>
                </a:lnTo>
                <a:lnTo>
                  <a:pt x="5524" y="2843"/>
                </a:lnTo>
                <a:lnTo>
                  <a:pt x="7069" y="1811"/>
                </a:lnTo>
                <a:lnTo>
                  <a:pt x="8819" y="1087"/>
                </a:lnTo>
                <a:lnTo>
                  <a:pt x="10570" y="36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25204" y="1087"/>
                </a:lnTo>
                <a:lnTo>
                  <a:pt x="5526954" y="1811"/>
                </a:lnTo>
                <a:lnTo>
                  <a:pt x="5528499" y="2843"/>
                </a:lnTo>
                <a:lnTo>
                  <a:pt x="5529839" y="4184"/>
                </a:lnTo>
                <a:lnTo>
                  <a:pt x="5531178" y="5524"/>
                </a:lnTo>
                <a:lnTo>
                  <a:pt x="5534024" y="14287"/>
                </a:lnTo>
                <a:lnTo>
                  <a:pt x="5534024" y="4491037"/>
                </a:lnTo>
                <a:lnTo>
                  <a:pt x="5534024" y="4492931"/>
                </a:lnTo>
                <a:lnTo>
                  <a:pt x="5533661" y="4494753"/>
                </a:lnTo>
                <a:lnTo>
                  <a:pt x="5532936" y="4496503"/>
                </a:lnTo>
                <a:lnTo>
                  <a:pt x="5532211" y="4498252"/>
                </a:lnTo>
                <a:lnTo>
                  <a:pt x="5519737" y="4505324"/>
                </a:lnTo>
                <a:lnTo>
                  <a:pt x="14287" y="4505324"/>
                </a:lnTo>
                <a:lnTo>
                  <a:pt x="1087" y="4496503"/>
                </a:lnTo>
                <a:lnTo>
                  <a:pt x="362" y="4494753"/>
                </a:lnTo>
                <a:lnTo>
                  <a:pt x="0" y="4492931"/>
                </a:lnTo>
                <a:lnTo>
                  <a:pt x="0" y="449103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34504" y="463550"/>
            <a:ext cx="3838575" cy="9950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6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soundfile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numpy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np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6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librosa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6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glob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6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os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sklearn.model_selection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train_test_split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4504" y="1597025"/>
            <a:ext cx="2445385" cy="3100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2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all</a:t>
            </a:r>
            <a:r>
              <a:rPr dirty="0" sz="1050" spc="-2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emotions</a:t>
            </a:r>
            <a:r>
              <a:rPr dirty="0" sz="1050" spc="-2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on</a:t>
            </a:r>
            <a:r>
              <a:rPr dirty="0" sz="1050" spc="-2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RAVDESS</a:t>
            </a:r>
            <a:r>
              <a:rPr dirty="0" sz="1050" spc="-2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dataset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int2emotion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4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"01"</a:t>
            </a:r>
            <a:r>
              <a:rPr dirty="0" sz="1050">
                <a:latin typeface="Consolas"/>
                <a:cs typeface="Consolas"/>
              </a:rPr>
              <a:t>:</a:t>
            </a:r>
            <a:r>
              <a:rPr dirty="0" sz="1050" spc="-65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"neutral"</a:t>
            </a:r>
            <a:r>
              <a:rPr dirty="0" sz="1050"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"02"</a:t>
            </a:r>
            <a:r>
              <a:rPr dirty="0" sz="1050">
                <a:latin typeface="Consolas"/>
                <a:cs typeface="Consolas"/>
              </a:rPr>
              <a:t>:</a:t>
            </a:r>
            <a:r>
              <a:rPr dirty="0" sz="1050" spc="-65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"calm"</a:t>
            </a:r>
            <a:r>
              <a:rPr dirty="0" sz="1050"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"03"</a:t>
            </a:r>
            <a:r>
              <a:rPr dirty="0" sz="1050">
                <a:latin typeface="Consolas"/>
                <a:cs typeface="Consolas"/>
              </a:rPr>
              <a:t>:</a:t>
            </a:r>
            <a:r>
              <a:rPr dirty="0" sz="1050" spc="-65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"happy"</a:t>
            </a:r>
            <a:r>
              <a:rPr dirty="0" sz="1050"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"04"</a:t>
            </a:r>
            <a:r>
              <a:rPr dirty="0" sz="1050">
                <a:latin typeface="Consolas"/>
                <a:cs typeface="Consolas"/>
              </a:rPr>
              <a:t>:</a:t>
            </a:r>
            <a:r>
              <a:rPr dirty="0" sz="1050" spc="-65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"sad"</a:t>
            </a:r>
            <a:r>
              <a:rPr dirty="0" sz="1050"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"05"</a:t>
            </a:r>
            <a:r>
              <a:rPr dirty="0" sz="1050">
                <a:latin typeface="Consolas"/>
                <a:cs typeface="Consolas"/>
              </a:rPr>
              <a:t>:</a:t>
            </a:r>
            <a:r>
              <a:rPr dirty="0" sz="1050" spc="-65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"angry"</a:t>
            </a:r>
            <a:r>
              <a:rPr dirty="0" sz="1050"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"06"</a:t>
            </a:r>
            <a:r>
              <a:rPr dirty="0" sz="1050">
                <a:latin typeface="Consolas"/>
                <a:cs typeface="Consolas"/>
              </a:rPr>
              <a:t>:</a:t>
            </a:r>
            <a:r>
              <a:rPr dirty="0" sz="1050" spc="-100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"fearful"</a:t>
            </a:r>
            <a:r>
              <a:rPr dirty="0" sz="1050"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"07"</a:t>
            </a:r>
            <a:r>
              <a:rPr dirty="0" sz="1050">
                <a:latin typeface="Consolas"/>
                <a:cs typeface="Consolas"/>
              </a:rPr>
              <a:t>:</a:t>
            </a:r>
            <a:r>
              <a:rPr dirty="0" sz="1050" spc="-100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"disgust"</a:t>
            </a:r>
            <a:r>
              <a:rPr dirty="0" sz="1050"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"08"</a:t>
            </a:r>
            <a:r>
              <a:rPr dirty="0" sz="1050">
                <a:latin typeface="Consolas"/>
                <a:cs typeface="Consolas"/>
              </a:rPr>
              <a:t>:</a:t>
            </a:r>
            <a:r>
              <a:rPr dirty="0" sz="1050" spc="-65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"surprised"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2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we</a:t>
            </a:r>
            <a:r>
              <a:rPr dirty="0" sz="1050" spc="-2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allow</a:t>
            </a:r>
            <a:r>
              <a:rPr dirty="0" sz="1050" spc="-1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only</a:t>
            </a:r>
            <a:r>
              <a:rPr dirty="0" sz="1050" spc="-2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these</a:t>
            </a:r>
            <a:r>
              <a:rPr dirty="0" sz="1050" spc="-1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emotions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AVAILABLE_EMOTIONS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4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"angry"</a:t>
            </a:r>
            <a:r>
              <a:rPr dirty="0" sz="1050"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"sad"</a:t>
            </a:r>
            <a:r>
              <a:rPr dirty="0" sz="1050"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305435" marR="1397635">
              <a:lnSpc>
                <a:spcPct val="1012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"neutral"</a:t>
            </a:r>
            <a:r>
              <a:rPr dirty="0" sz="1050">
                <a:latin typeface="Consolas"/>
                <a:cs typeface="Consolas"/>
              </a:rPr>
              <a:t>, 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"happy"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sp>
          <p:nvSpPr>
            <p:cNvPr id="9" name="object 9"/>
            <p:cNvSpPr/>
            <p:nvPr/>
          </p:nvSpPr>
          <p:spPr>
            <a:xfrm>
              <a:off x="6379464" y="361950"/>
              <a:ext cx="821690" cy="811530"/>
            </a:xfrm>
            <a:custGeom>
              <a:avLst/>
              <a:gdLst/>
              <a:ahLst/>
              <a:cxnLst/>
              <a:rect l="l" t="t" r="r" b="b"/>
              <a:pathLst>
                <a:path w="821690" h="811530">
                  <a:moveTo>
                    <a:pt x="821435" y="811529"/>
                  </a:moveTo>
                  <a:lnTo>
                    <a:pt x="0" y="811529"/>
                  </a:lnTo>
                  <a:lnTo>
                    <a:pt x="0" y="0"/>
                  </a:lnTo>
                  <a:lnTo>
                    <a:pt x="821435" y="0"/>
                  </a:lnTo>
                  <a:lnTo>
                    <a:pt x="821435" y="811529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9163050"/>
                  </a:moveTo>
                  <a:lnTo>
                    <a:pt x="811911" y="9163050"/>
                  </a:lnTo>
                  <a:lnTo>
                    <a:pt x="811911" y="0"/>
                  </a:lnTo>
                  <a:lnTo>
                    <a:pt x="0" y="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localhost:8888/notebooks/Downloads/Speech</a:t>
            </a:r>
            <a:r>
              <a:rPr dirty="0" spc="45"/>
              <a:t> </a:t>
            </a:r>
            <a:r>
              <a:rPr dirty="0" spc="-5"/>
              <a:t>Emotion</a:t>
            </a:r>
            <a:r>
              <a:rPr dirty="0" spc="45"/>
              <a:t> </a:t>
            </a:r>
            <a:r>
              <a:rPr dirty="0" spc="-5"/>
              <a:t>Recognition</a:t>
            </a:r>
            <a:r>
              <a:rPr dirty="0" spc="45"/>
              <a:t> </a:t>
            </a:r>
            <a:r>
              <a:rPr dirty="0" spc="-5"/>
              <a:t>using</a:t>
            </a:r>
            <a:r>
              <a:rPr dirty="0" spc="45"/>
              <a:t> </a:t>
            </a:r>
            <a:r>
              <a:rPr dirty="0" spc="-5"/>
              <a:t>CNN.ipynb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1</a:t>
            </a:fld>
            <a:r>
              <a:rPr dirty="0" spc="-5"/>
              <a:t>/17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2:38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9932" y="161857"/>
            <a:ext cx="27381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Speech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Emotion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Recognition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using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CNN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142" y="463550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4937" y="423861"/>
            <a:ext cx="5534025" cy="6448425"/>
          </a:xfrm>
          <a:custGeom>
            <a:avLst/>
            <a:gdLst/>
            <a:ahLst/>
            <a:cxnLst/>
            <a:rect l="l" t="t" r="r" b="b"/>
            <a:pathLst>
              <a:path w="5534025" h="6448425">
                <a:moveTo>
                  <a:pt x="0" y="6434136"/>
                </a:moveTo>
                <a:lnTo>
                  <a:pt x="0" y="14287"/>
                </a:lnTo>
                <a:lnTo>
                  <a:pt x="0" y="12392"/>
                </a:lnTo>
                <a:lnTo>
                  <a:pt x="362" y="10568"/>
                </a:lnTo>
                <a:lnTo>
                  <a:pt x="1087" y="8818"/>
                </a:lnTo>
                <a:lnTo>
                  <a:pt x="1812" y="7066"/>
                </a:lnTo>
                <a:lnTo>
                  <a:pt x="2844" y="5520"/>
                </a:lnTo>
                <a:lnTo>
                  <a:pt x="4184" y="4183"/>
                </a:lnTo>
                <a:lnTo>
                  <a:pt x="5524" y="2844"/>
                </a:lnTo>
                <a:lnTo>
                  <a:pt x="7069" y="1811"/>
                </a:lnTo>
                <a:lnTo>
                  <a:pt x="8819" y="1085"/>
                </a:lnTo>
                <a:lnTo>
                  <a:pt x="10570" y="36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25204" y="1085"/>
                </a:lnTo>
                <a:lnTo>
                  <a:pt x="5526954" y="1811"/>
                </a:lnTo>
                <a:lnTo>
                  <a:pt x="5528499" y="2844"/>
                </a:lnTo>
                <a:lnTo>
                  <a:pt x="5529839" y="4183"/>
                </a:lnTo>
                <a:lnTo>
                  <a:pt x="5531178" y="5520"/>
                </a:lnTo>
                <a:lnTo>
                  <a:pt x="5532211" y="7066"/>
                </a:lnTo>
                <a:lnTo>
                  <a:pt x="5532936" y="8818"/>
                </a:lnTo>
                <a:lnTo>
                  <a:pt x="5533661" y="10568"/>
                </a:lnTo>
                <a:lnTo>
                  <a:pt x="5534024" y="12392"/>
                </a:lnTo>
                <a:lnTo>
                  <a:pt x="5534024" y="14287"/>
                </a:lnTo>
                <a:lnTo>
                  <a:pt x="5534024" y="6434136"/>
                </a:lnTo>
                <a:lnTo>
                  <a:pt x="5534024" y="6436029"/>
                </a:lnTo>
                <a:lnTo>
                  <a:pt x="5533661" y="6437850"/>
                </a:lnTo>
                <a:lnTo>
                  <a:pt x="5532936" y="6439601"/>
                </a:lnTo>
                <a:lnTo>
                  <a:pt x="5532211" y="6441353"/>
                </a:lnTo>
                <a:lnTo>
                  <a:pt x="5525204" y="6447333"/>
                </a:lnTo>
                <a:lnTo>
                  <a:pt x="5523453" y="6448059"/>
                </a:lnTo>
                <a:lnTo>
                  <a:pt x="5521631" y="6448422"/>
                </a:lnTo>
                <a:lnTo>
                  <a:pt x="5519737" y="6448424"/>
                </a:lnTo>
                <a:lnTo>
                  <a:pt x="14287" y="6448424"/>
                </a:lnTo>
                <a:lnTo>
                  <a:pt x="12392" y="6448422"/>
                </a:lnTo>
                <a:lnTo>
                  <a:pt x="10570" y="6448059"/>
                </a:lnTo>
                <a:lnTo>
                  <a:pt x="8819" y="6447333"/>
                </a:lnTo>
                <a:lnTo>
                  <a:pt x="7069" y="6446608"/>
                </a:lnTo>
                <a:lnTo>
                  <a:pt x="1087" y="6439601"/>
                </a:lnTo>
                <a:lnTo>
                  <a:pt x="362" y="6437850"/>
                </a:lnTo>
                <a:lnTo>
                  <a:pt x="0" y="6436029"/>
                </a:lnTo>
                <a:lnTo>
                  <a:pt x="0" y="6434136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34504" y="463550"/>
            <a:ext cx="4644390" cy="39096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05435" marR="1617345" indent="-293370">
              <a:lnSpc>
                <a:spcPct val="101200"/>
              </a:lnSpc>
              <a:spcBef>
                <a:spcPts val="8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dirty="0" sz="1050" spc="-5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extract_feature</a:t>
            </a:r>
            <a:r>
              <a:rPr dirty="0" sz="1050">
                <a:latin typeface="Consolas"/>
                <a:cs typeface="Consolas"/>
              </a:rPr>
              <a:t>(file_name,</a:t>
            </a:r>
            <a:r>
              <a:rPr dirty="0" sz="1050" spc="-5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**</a:t>
            </a:r>
            <a:r>
              <a:rPr dirty="0" sz="1050">
                <a:latin typeface="Consolas"/>
                <a:cs typeface="Consolas"/>
              </a:rPr>
              <a:t>kwargs):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"""</a:t>
            </a:r>
            <a:endParaRPr sz="1050">
              <a:latin typeface="Consolas"/>
              <a:cs typeface="Consolas"/>
            </a:endParaRPr>
          </a:p>
          <a:p>
            <a:pPr marL="598805" marR="1177925" indent="-293370">
              <a:lnSpc>
                <a:spcPct val="1012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Extract</a:t>
            </a:r>
            <a:r>
              <a:rPr dirty="0" sz="1050" spc="-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feature</a:t>
            </a:r>
            <a:r>
              <a:rPr dirty="0" sz="1050" spc="-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from</a:t>
            </a:r>
            <a:r>
              <a:rPr dirty="0" sz="1050" spc="-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audio</a:t>
            </a:r>
            <a:r>
              <a:rPr dirty="0" sz="1050" spc="-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file</a:t>
            </a:r>
            <a:r>
              <a:rPr dirty="0" sz="1050" spc="-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`file_name` </a:t>
            </a:r>
            <a:r>
              <a:rPr dirty="0" sz="1050" spc="-56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Features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supported:</a:t>
            </a:r>
            <a:endParaRPr sz="1050">
              <a:latin typeface="Consolas"/>
              <a:cs typeface="Consolas"/>
            </a:endParaRPr>
          </a:p>
          <a:p>
            <a:pPr marL="1038860" indent="-147320">
              <a:lnSpc>
                <a:spcPct val="100000"/>
              </a:lnSpc>
              <a:spcBef>
                <a:spcPts val="15"/>
              </a:spcBef>
              <a:buChar char="-"/>
              <a:tabLst>
                <a:tab pos="1039494" algn="l"/>
              </a:tabLst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MFCC</a:t>
            </a:r>
            <a:r>
              <a:rPr dirty="0" sz="1050" spc="-6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(mfcc)</a:t>
            </a:r>
            <a:endParaRPr sz="1050">
              <a:latin typeface="Consolas"/>
              <a:cs typeface="Consolas"/>
            </a:endParaRPr>
          </a:p>
          <a:p>
            <a:pPr marL="1038860" indent="-147320">
              <a:lnSpc>
                <a:spcPct val="100000"/>
              </a:lnSpc>
              <a:spcBef>
                <a:spcPts val="15"/>
              </a:spcBef>
              <a:buChar char="-"/>
              <a:tabLst>
                <a:tab pos="1039494" algn="l"/>
              </a:tabLst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Chroma</a:t>
            </a:r>
            <a:r>
              <a:rPr dirty="0" sz="1050" spc="-6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(chroma)</a:t>
            </a:r>
            <a:endParaRPr sz="1050">
              <a:latin typeface="Consolas"/>
              <a:cs typeface="Consolas"/>
            </a:endParaRPr>
          </a:p>
          <a:p>
            <a:pPr marL="1038860" indent="-147320">
              <a:lnSpc>
                <a:spcPct val="100000"/>
              </a:lnSpc>
              <a:spcBef>
                <a:spcPts val="15"/>
              </a:spcBef>
              <a:buChar char="-"/>
              <a:tabLst>
                <a:tab pos="1039494" algn="l"/>
              </a:tabLst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MEL</a:t>
            </a:r>
            <a:r>
              <a:rPr dirty="0" sz="1050" spc="-3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Spectrogram</a:t>
            </a:r>
            <a:r>
              <a:rPr dirty="0" sz="1050" spc="-3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Frequency</a:t>
            </a:r>
            <a:r>
              <a:rPr dirty="0" sz="1050" spc="-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(mel)</a:t>
            </a:r>
            <a:endParaRPr sz="1050">
              <a:latin typeface="Consolas"/>
              <a:cs typeface="Consolas"/>
            </a:endParaRPr>
          </a:p>
          <a:p>
            <a:pPr marL="1038860" indent="-147320">
              <a:lnSpc>
                <a:spcPct val="100000"/>
              </a:lnSpc>
              <a:spcBef>
                <a:spcPts val="15"/>
              </a:spcBef>
              <a:buChar char="-"/>
              <a:tabLst>
                <a:tab pos="1039494" algn="l"/>
              </a:tabLst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Contrast</a:t>
            </a:r>
            <a:r>
              <a:rPr dirty="0" sz="1050" spc="-6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(contrast)</a:t>
            </a:r>
            <a:endParaRPr sz="1050">
              <a:latin typeface="Consolas"/>
              <a:cs typeface="Consolas"/>
            </a:endParaRPr>
          </a:p>
          <a:p>
            <a:pPr marL="1038860" indent="-147320">
              <a:lnSpc>
                <a:spcPct val="100000"/>
              </a:lnSpc>
              <a:spcBef>
                <a:spcPts val="15"/>
              </a:spcBef>
              <a:buChar char="-"/>
              <a:tabLst>
                <a:tab pos="1039494" algn="l"/>
              </a:tabLst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Tonnetz</a:t>
            </a:r>
            <a:r>
              <a:rPr dirty="0" sz="1050" spc="-6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(tonnetz)</a:t>
            </a:r>
            <a:endParaRPr sz="1050">
              <a:latin typeface="Consolas"/>
              <a:cs typeface="Consolas"/>
            </a:endParaRPr>
          </a:p>
          <a:p>
            <a:pPr marL="59880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e.g:</a:t>
            </a:r>
            <a:endParaRPr sz="1050">
              <a:latin typeface="Consolas"/>
              <a:cs typeface="Consolas"/>
            </a:endParaRPr>
          </a:p>
          <a:p>
            <a:pPr marL="59880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`features</a:t>
            </a:r>
            <a:r>
              <a:rPr dirty="0" sz="1050" spc="-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=</a:t>
            </a:r>
            <a:r>
              <a:rPr dirty="0" sz="1050" spc="-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extract_feature(path,</a:t>
            </a:r>
            <a:r>
              <a:rPr dirty="0" sz="1050" spc="-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mel=True,</a:t>
            </a:r>
            <a:r>
              <a:rPr dirty="0" sz="1050" spc="-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mfcc=True)`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"""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mfcc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4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kwargs.get(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"mfcc"</a:t>
            </a:r>
            <a:r>
              <a:rPr dirty="0" sz="105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305435" marR="2204085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chroma</a:t>
            </a:r>
            <a:r>
              <a:rPr dirty="0" sz="1050" spc="-5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5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kwargs.get(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"chroma"</a:t>
            </a:r>
            <a:r>
              <a:rPr dirty="0" sz="1050">
                <a:latin typeface="Consolas"/>
                <a:cs typeface="Consolas"/>
              </a:rPr>
              <a:t>)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mel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1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kwargs.get(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"mel"</a:t>
            </a:r>
            <a:r>
              <a:rPr dirty="0" sz="105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305435" marR="1910714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contrast</a:t>
            </a:r>
            <a:r>
              <a:rPr dirty="0" sz="1050" spc="-5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5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kwargs.get(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"contrast"</a:t>
            </a:r>
            <a:r>
              <a:rPr dirty="0" sz="1050">
                <a:latin typeface="Consolas"/>
                <a:cs typeface="Consolas"/>
              </a:rPr>
              <a:t>)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tonnetz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2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kwargs.get(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"tonnetz"</a:t>
            </a:r>
            <a:r>
              <a:rPr dirty="0" sz="105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598805" marR="663575" indent="-293370">
              <a:lnSpc>
                <a:spcPct val="101200"/>
              </a:lnSpc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with</a:t>
            </a:r>
            <a:r>
              <a:rPr dirty="0" sz="1050" spc="-3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soundfile.SoundFile(file_name)</a:t>
            </a:r>
            <a:r>
              <a:rPr dirty="0" sz="1050" spc="-3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sound_file: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X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1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sound_file.read(dtype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"float32"</a:t>
            </a:r>
            <a:r>
              <a:rPr dirty="0" sz="105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59880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sample_rate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4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sound_file.samplerate</a:t>
            </a:r>
            <a:endParaRPr sz="1050">
              <a:latin typeface="Consolas"/>
              <a:cs typeface="Consolas"/>
            </a:endParaRPr>
          </a:p>
          <a:p>
            <a:pPr marL="598805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chroma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or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contrast:</a:t>
            </a:r>
            <a:endParaRPr sz="1050">
              <a:latin typeface="Consolas"/>
              <a:cs typeface="Consolas"/>
            </a:endParaRPr>
          </a:p>
          <a:p>
            <a:pPr marL="598805" marR="1543685" indent="292735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stft</a:t>
            </a:r>
            <a:r>
              <a:rPr dirty="0" sz="1050" spc="-5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5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np.abs(librosa.stft(X))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result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np.array([])</a:t>
            </a:r>
            <a:endParaRPr sz="1050">
              <a:latin typeface="Consolas"/>
              <a:cs typeface="Consolas"/>
            </a:endParaRPr>
          </a:p>
          <a:p>
            <a:pPr marL="598805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dirty="0" sz="1050" spc="-6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mfcc: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7844" y="4349750"/>
            <a:ext cx="5233035" cy="24523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598805" marR="508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latin typeface="Consolas"/>
                <a:cs typeface="Consolas"/>
              </a:rPr>
              <a:t>mfccs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2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np.mean(librosa.feature.mfcc(y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X,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sr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sample_rate,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n_mfc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result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np.hstack((result, mfccs))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dirty="0" sz="1050" spc="-6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chroma:</a:t>
            </a:r>
            <a:endParaRPr sz="1050">
              <a:latin typeface="Consolas"/>
              <a:cs typeface="Consolas"/>
            </a:endParaRPr>
          </a:p>
          <a:p>
            <a:pPr marL="598805" marR="508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chroma</a:t>
            </a:r>
            <a:r>
              <a:rPr dirty="0" sz="1050" spc="-3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3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np.mean(librosa.feature.chroma_stft(S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stft,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sr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sample_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result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np.hstack((result, chroma))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dirty="0" sz="1050" spc="-6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mel:</a:t>
            </a:r>
            <a:endParaRPr sz="1050">
              <a:latin typeface="Consolas"/>
              <a:cs typeface="Consolas"/>
            </a:endParaRPr>
          </a:p>
          <a:p>
            <a:pPr marL="598805" marR="508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mel</a:t>
            </a:r>
            <a:r>
              <a:rPr dirty="0" sz="1050" spc="-3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3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np.mean(librosa.feature.melspectrogram(X,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sr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sample_rate)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result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np.hstack((result, mel))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dirty="0" sz="1050" spc="-6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contrast:</a:t>
            </a:r>
            <a:endParaRPr sz="1050">
              <a:latin typeface="Consolas"/>
              <a:cs typeface="Consolas"/>
            </a:endParaRPr>
          </a:p>
          <a:p>
            <a:pPr marL="598805" marR="508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contrast</a:t>
            </a:r>
            <a:r>
              <a:rPr dirty="0" sz="1050" spc="-3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3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np.mean(librosa.feature.spectral_contrast(S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stft,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sr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result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np.hstack((result,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contrast))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dirty="0" sz="1050" spc="-6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tonnetz:</a:t>
            </a:r>
            <a:endParaRPr sz="1050">
              <a:latin typeface="Consolas"/>
              <a:cs typeface="Consolas"/>
            </a:endParaRPr>
          </a:p>
          <a:p>
            <a:pPr marL="598805" marR="508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tonnetz</a:t>
            </a:r>
            <a:r>
              <a:rPr dirty="0" sz="1050" spc="-5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5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np.mean(librosa.feature.tonnetz(y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librosa.effects.har </a:t>
            </a:r>
            <a:r>
              <a:rPr dirty="0" sz="1050" spc="-56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result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np.hstack((result,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tonnetz))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dirty="0" sz="1050" spc="-6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result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lnTo>
                    <a:pt x="811911" y="9163050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localhost:8888/notebooks/Downloads/Speech</a:t>
            </a:r>
            <a:r>
              <a:rPr dirty="0" spc="45"/>
              <a:t> </a:t>
            </a:r>
            <a:r>
              <a:rPr dirty="0" spc="-5"/>
              <a:t>Emotion</a:t>
            </a:r>
            <a:r>
              <a:rPr dirty="0" spc="45"/>
              <a:t> </a:t>
            </a:r>
            <a:r>
              <a:rPr dirty="0" spc="-5"/>
              <a:t>Recognition</a:t>
            </a:r>
            <a:r>
              <a:rPr dirty="0" spc="45"/>
              <a:t> </a:t>
            </a:r>
            <a:r>
              <a:rPr dirty="0" spc="-5"/>
              <a:t>using</a:t>
            </a:r>
            <a:r>
              <a:rPr dirty="0" spc="45"/>
              <a:t> </a:t>
            </a:r>
            <a:r>
              <a:rPr dirty="0" spc="-5"/>
              <a:t>CNN.ipynb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1</a:t>
            </a:fld>
            <a:r>
              <a:rPr dirty="0" spc="-5"/>
              <a:t>/17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2:38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9932" y="161857"/>
            <a:ext cx="27381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Speech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Emotion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Recognition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using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CNN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142" y="463550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4937" y="423861"/>
            <a:ext cx="5534025" cy="3695700"/>
          </a:xfrm>
          <a:custGeom>
            <a:avLst/>
            <a:gdLst/>
            <a:ahLst/>
            <a:cxnLst/>
            <a:rect l="l" t="t" r="r" b="b"/>
            <a:pathLst>
              <a:path w="5534025" h="3695700">
                <a:moveTo>
                  <a:pt x="0" y="3681412"/>
                </a:moveTo>
                <a:lnTo>
                  <a:pt x="0" y="14287"/>
                </a:lnTo>
                <a:lnTo>
                  <a:pt x="0" y="12392"/>
                </a:lnTo>
                <a:lnTo>
                  <a:pt x="362" y="10568"/>
                </a:lnTo>
                <a:lnTo>
                  <a:pt x="1087" y="8818"/>
                </a:lnTo>
                <a:lnTo>
                  <a:pt x="1812" y="7066"/>
                </a:lnTo>
                <a:lnTo>
                  <a:pt x="2844" y="5520"/>
                </a:lnTo>
                <a:lnTo>
                  <a:pt x="4184" y="4183"/>
                </a:lnTo>
                <a:lnTo>
                  <a:pt x="5524" y="2841"/>
                </a:lnTo>
                <a:lnTo>
                  <a:pt x="7069" y="1808"/>
                </a:lnTo>
                <a:lnTo>
                  <a:pt x="8819" y="1083"/>
                </a:lnTo>
                <a:lnTo>
                  <a:pt x="10570" y="360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25204" y="1085"/>
                </a:lnTo>
                <a:lnTo>
                  <a:pt x="5526954" y="1808"/>
                </a:lnTo>
                <a:lnTo>
                  <a:pt x="5528499" y="2841"/>
                </a:lnTo>
                <a:lnTo>
                  <a:pt x="5529839" y="4183"/>
                </a:lnTo>
                <a:lnTo>
                  <a:pt x="5531178" y="5520"/>
                </a:lnTo>
                <a:lnTo>
                  <a:pt x="5534024" y="14287"/>
                </a:lnTo>
                <a:lnTo>
                  <a:pt x="5534024" y="3681412"/>
                </a:lnTo>
                <a:lnTo>
                  <a:pt x="5534024" y="3683304"/>
                </a:lnTo>
                <a:lnTo>
                  <a:pt x="5533661" y="3685126"/>
                </a:lnTo>
                <a:lnTo>
                  <a:pt x="5532936" y="3686876"/>
                </a:lnTo>
                <a:lnTo>
                  <a:pt x="5532211" y="3688628"/>
                </a:lnTo>
                <a:lnTo>
                  <a:pt x="5525204" y="3694609"/>
                </a:lnTo>
                <a:lnTo>
                  <a:pt x="5523453" y="3695334"/>
                </a:lnTo>
                <a:lnTo>
                  <a:pt x="5521631" y="3695697"/>
                </a:lnTo>
                <a:lnTo>
                  <a:pt x="5519737" y="3695699"/>
                </a:lnTo>
                <a:lnTo>
                  <a:pt x="14287" y="3695699"/>
                </a:lnTo>
                <a:lnTo>
                  <a:pt x="12392" y="3695697"/>
                </a:lnTo>
                <a:lnTo>
                  <a:pt x="10570" y="3695334"/>
                </a:lnTo>
                <a:lnTo>
                  <a:pt x="8819" y="3694609"/>
                </a:lnTo>
                <a:lnTo>
                  <a:pt x="7069" y="3693883"/>
                </a:lnTo>
                <a:lnTo>
                  <a:pt x="1087" y="3686876"/>
                </a:lnTo>
                <a:lnTo>
                  <a:pt x="362" y="3685126"/>
                </a:lnTo>
                <a:lnTo>
                  <a:pt x="0" y="3683304"/>
                </a:lnTo>
                <a:lnTo>
                  <a:pt x="0" y="368141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20142" y="4283075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00174" y="4238623"/>
            <a:ext cx="5543550" cy="4152900"/>
            <a:chOff x="1400174" y="4238623"/>
            <a:chExt cx="5543550" cy="4152900"/>
          </a:xfrm>
        </p:grpSpPr>
        <p:sp>
          <p:nvSpPr>
            <p:cNvPr id="8" name="object 8"/>
            <p:cNvSpPr/>
            <p:nvPr/>
          </p:nvSpPr>
          <p:spPr>
            <a:xfrm>
              <a:off x="1404937" y="4243385"/>
              <a:ext cx="5534025" cy="942975"/>
            </a:xfrm>
            <a:custGeom>
              <a:avLst/>
              <a:gdLst/>
              <a:ahLst/>
              <a:cxnLst/>
              <a:rect l="l" t="t" r="r" b="b"/>
              <a:pathLst>
                <a:path w="5534025" h="942975">
                  <a:moveTo>
                    <a:pt x="0" y="928687"/>
                  </a:moveTo>
                  <a:lnTo>
                    <a:pt x="0" y="14287"/>
                  </a:lnTo>
                  <a:lnTo>
                    <a:pt x="0" y="12390"/>
                  </a:lnTo>
                  <a:lnTo>
                    <a:pt x="362" y="10567"/>
                  </a:lnTo>
                  <a:lnTo>
                    <a:pt x="1087" y="8818"/>
                  </a:lnTo>
                  <a:lnTo>
                    <a:pt x="1812" y="7066"/>
                  </a:lnTo>
                  <a:lnTo>
                    <a:pt x="2844" y="5522"/>
                  </a:lnTo>
                  <a:lnTo>
                    <a:pt x="4184" y="4183"/>
                  </a:lnTo>
                  <a:lnTo>
                    <a:pt x="5524" y="2844"/>
                  </a:lnTo>
                  <a:lnTo>
                    <a:pt x="7069" y="1811"/>
                  </a:lnTo>
                  <a:lnTo>
                    <a:pt x="8819" y="1085"/>
                  </a:lnTo>
                  <a:lnTo>
                    <a:pt x="10570" y="362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19737" y="0"/>
                  </a:lnTo>
                  <a:lnTo>
                    <a:pt x="5521631" y="0"/>
                  </a:lnTo>
                  <a:lnTo>
                    <a:pt x="5523453" y="362"/>
                  </a:lnTo>
                  <a:lnTo>
                    <a:pt x="5532936" y="8818"/>
                  </a:lnTo>
                  <a:lnTo>
                    <a:pt x="5533661" y="10567"/>
                  </a:lnTo>
                  <a:lnTo>
                    <a:pt x="5534024" y="12390"/>
                  </a:lnTo>
                  <a:lnTo>
                    <a:pt x="5534024" y="14287"/>
                  </a:lnTo>
                  <a:lnTo>
                    <a:pt x="5534024" y="928687"/>
                  </a:lnTo>
                  <a:lnTo>
                    <a:pt x="5525204" y="941884"/>
                  </a:lnTo>
                  <a:lnTo>
                    <a:pt x="5523453" y="942610"/>
                  </a:lnTo>
                  <a:lnTo>
                    <a:pt x="5521631" y="942973"/>
                  </a:lnTo>
                  <a:lnTo>
                    <a:pt x="5519737" y="942974"/>
                  </a:lnTo>
                  <a:lnTo>
                    <a:pt x="14287" y="942974"/>
                  </a:lnTo>
                  <a:lnTo>
                    <a:pt x="12392" y="942973"/>
                  </a:lnTo>
                  <a:lnTo>
                    <a:pt x="10570" y="942610"/>
                  </a:lnTo>
                  <a:lnTo>
                    <a:pt x="8819" y="941884"/>
                  </a:lnTo>
                  <a:lnTo>
                    <a:pt x="7069" y="941158"/>
                  </a:lnTo>
                  <a:lnTo>
                    <a:pt x="1087" y="934150"/>
                  </a:lnTo>
                  <a:lnTo>
                    <a:pt x="362" y="932401"/>
                  </a:lnTo>
                  <a:lnTo>
                    <a:pt x="0" y="930580"/>
                  </a:lnTo>
                  <a:lnTo>
                    <a:pt x="0" y="92868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3699" y="5191124"/>
              <a:ext cx="200024" cy="19938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3699" y="8190864"/>
              <a:ext cx="200024" cy="2006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743699" y="5391149"/>
              <a:ext cx="200025" cy="2800350"/>
            </a:xfrm>
            <a:custGeom>
              <a:avLst/>
              <a:gdLst/>
              <a:ahLst/>
              <a:cxnLst/>
              <a:rect l="l" t="t" r="r" b="b"/>
              <a:pathLst>
                <a:path w="200025" h="2800350">
                  <a:moveTo>
                    <a:pt x="200024" y="2800349"/>
                  </a:moveTo>
                  <a:lnTo>
                    <a:pt x="0" y="2800349"/>
                  </a:lnTo>
                  <a:lnTo>
                    <a:pt x="0" y="0"/>
                  </a:lnTo>
                  <a:lnTo>
                    <a:pt x="200024" y="0"/>
                  </a:lnTo>
                  <a:lnTo>
                    <a:pt x="200024" y="280034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762749" y="5429249"/>
              <a:ext cx="161925" cy="200025"/>
            </a:xfrm>
            <a:custGeom>
              <a:avLst/>
              <a:gdLst/>
              <a:ahLst/>
              <a:cxnLst/>
              <a:rect l="l" t="t" r="r" b="b"/>
              <a:pathLst>
                <a:path w="161925" h="200025">
                  <a:moveTo>
                    <a:pt x="16192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161924" y="0"/>
                  </a:lnTo>
                  <a:lnTo>
                    <a:pt x="161924" y="200024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20142" y="8550275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04937" y="8510585"/>
            <a:ext cx="5534025" cy="952500"/>
          </a:xfrm>
          <a:custGeom>
            <a:avLst/>
            <a:gdLst/>
            <a:ahLst/>
            <a:cxnLst/>
            <a:rect l="l" t="t" r="r" b="b"/>
            <a:pathLst>
              <a:path w="5534025" h="952500">
                <a:moveTo>
                  <a:pt x="0" y="938212"/>
                </a:moveTo>
                <a:lnTo>
                  <a:pt x="0" y="14287"/>
                </a:lnTo>
                <a:lnTo>
                  <a:pt x="0" y="12390"/>
                </a:lnTo>
                <a:lnTo>
                  <a:pt x="362" y="10564"/>
                </a:lnTo>
                <a:lnTo>
                  <a:pt x="1087" y="8813"/>
                </a:lnTo>
                <a:lnTo>
                  <a:pt x="1812" y="7062"/>
                </a:lnTo>
                <a:lnTo>
                  <a:pt x="2844" y="5517"/>
                </a:lnTo>
                <a:lnTo>
                  <a:pt x="4184" y="4181"/>
                </a:lnTo>
                <a:lnTo>
                  <a:pt x="5524" y="2839"/>
                </a:lnTo>
                <a:lnTo>
                  <a:pt x="7069" y="1806"/>
                </a:lnTo>
                <a:lnTo>
                  <a:pt x="8819" y="1083"/>
                </a:lnTo>
                <a:lnTo>
                  <a:pt x="10570" y="360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0"/>
                </a:lnTo>
                <a:lnTo>
                  <a:pt x="5525204" y="1083"/>
                </a:lnTo>
                <a:lnTo>
                  <a:pt x="5526954" y="1806"/>
                </a:lnTo>
                <a:lnTo>
                  <a:pt x="5528499" y="2839"/>
                </a:lnTo>
                <a:lnTo>
                  <a:pt x="5529839" y="4181"/>
                </a:lnTo>
                <a:lnTo>
                  <a:pt x="5531178" y="5517"/>
                </a:lnTo>
                <a:lnTo>
                  <a:pt x="5532211" y="7062"/>
                </a:lnTo>
                <a:lnTo>
                  <a:pt x="5532936" y="8813"/>
                </a:lnTo>
                <a:lnTo>
                  <a:pt x="5533661" y="10564"/>
                </a:lnTo>
                <a:lnTo>
                  <a:pt x="5534024" y="12390"/>
                </a:lnTo>
                <a:lnTo>
                  <a:pt x="5534024" y="14287"/>
                </a:lnTo>
                <a:lnTo>
                  <a:pt x="5534024" y="938212"/>
                </a:lnTo>
                <a:lnTo>
                  <a:pt x="5525204" y="951411"/>
                </a:lnTo>
                <a:lnTo>
                  <a:pt x="5523453" y="952137"/>
                </a:lnTo>
                <a:lnTo>
                  <a:pt x="5521631" y="952499"/>
                </a:lnTo>
                <a:lnTo>
                  <a:pt x="5519737" y="952499"/>
                </a:lnTo>
                <a:lnTo>
                  <a:pt x="14287" y="952499"/>
                </a:lnTo>
                <a:lnTo>
                  <a:pt x="12392" y="952499"/>
                </a:lnTo>
                <a:lnTo>
                  <a:pt x="10570" y="952137"/>
                </a:lnTo>
                <a:lnTo>
                  <a:pt x="8819" y="951411"/>
                </a:lnTo>
                <a:lnTo>
                  <a:pt x="7069" y="950686"/>
                </a:lnTo>
                <a:lnTo>
                  <a:pt x="0" y="940103"/>
                </a:lnTo>
                <a:lnTo>
                  <a:pt x="0" y="93821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434504" y="463550"/>
            <a:ext cx="2152015" cy="5092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05435" marR="5080" indent="-293370">
              <a:lnSpc>
                <a:spcPct val="101200"/>
              </a:lnSpc>
              <a:spcBef>
                <a:spcPts val="8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dirty="0" sz="1050" spc="-10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load_data</a:t>
            </a:r>
            <a:r>
              <a:rPr dirty="0" sz="1050">
                <a:latin typeface="Consolas"/>
                <a:cs typeface="Consolas"/>
              </a:rPr>
              <a:t>(test_size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0.2</a:t>
            </a:r>
            <a:r>
              <a:rPr dirty="0" sz="1050">
                <a:latin typeface="Consolas"/>
                <a:cs typeface="Consolas"/>
              </a:rPr>
              <a:t>): </a:t>
            </a:r>
            <a:r>
              <a:rPr dirty="0" sz="1050" spc="-56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X,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y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[],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[]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try</a:t>
            </a:r>
            <a:r>
              <a:rPr dirty="0" sz="1050" spc="-6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27844" y="949325"/>
            <a:ext cx="5232400" cy="3100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875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FF0000"/>
                </a:solidFill>
                <a:latin typeface="Consolas"/>
                <a:cs typeface="Consolas"/>
              </a:rPr>
              <a:t>for</a:t>
            </a:r>
            <a:r>
              <a:rPr dirty="0" sz="1050" spc="-25" b="1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file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glob.glob(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"/content/drive/My</a:t>
            </a:r>
            <a:r>
              <a:rPr dirty="0" sz="1050" spc="-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Drive/wav/Actor_*/*.wav"</a:t>
            </a:r>
            <a:r>
              <a:rPr dirty="0" sz="1050">
                <a:latin typeface="Consolas"/>
                <a:cs typeface="Consolas"/>
              </a:rPr>
              <a:t>):</a:t>
            </a:r>
            <a:endParaRPr sz="1050">
              <a:latin typeface="Consolas"/>
              <a:cs typeface="Consolas"/>
            </a:endParaRPr>
          </a:p>
          <a:p>
            <a:pPr marL="452120">
              <a:lnSpc>
                <a:spcPct val="100000"/>
              </a:lnSpc>
              <a:spcBef>
                <a:spcPts val="15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1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get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base</a:t>
            </a:r>
            <a:r>
              <a:rPr dirty="0" sz="1050" spc="-1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name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of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dirty="0" sz="1050" spc="-1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audio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file</a:t>
            </a:r>
            <a:endParaRPr sz="1050">
              <a:latin typeface="Consolas"/>
              <a:cs typeface="Consolas"/>
            </a:endParaRPr>
          </a:p>
          <a:p>
            <a:pPr marL="452120" marR="2351405">
              <a:lnSpc>
                <a:spcPct val="101200"/>
              </a:lnSpc>
            </a:pPr>
            <a:r>
              <a:rPr dirty="0" sz="1050">
                <a:solidFill>
                  <a:srgbClr val="FF0000"/>
                </a:solidFill>
                <a:latin typeface="Consolas"/>
                <a:cs typeface="Consolas"/>
              </a:rPr>
              <a:t>basename</a:t>
            </a:r>
            <a:r>
              <a:rPr dirty="0" sz="1050" spc="-5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5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os.path.basename(file)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(basename)</a:t>
            </a:r>
            <a:endParaRPr sz="1050">
              <a:latin typeface="Consolas"/>
              <a:cs typeface="Consolas"/>
            </a:endParaRPr>
          </a:p>
          <a:p>
            <a:pPr marL="452120">
              <a:lnSpc>
                <a:spcPct val="100000"/>
              </a:lnSpc>
              <a:spcBef>
                <a:spcPts val="15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2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get</a:t>
            </a:r>
            <a:r>
              <a:rPr dirty="0" sz="1050" spc="-2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dirty="0" sz="1050" spc="-2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emotion</a:t>
            </a:r>
            <a:r>
              <a:rPr dirty="0" sz="1050" spc="-2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label</a:t>
            </a:r>
            <a:endParaRPr sz="1050">
              <a:latin typeface="Consolas"/>
              <a:cs typeface="Consolas"/>
            </a:endParaRPr>
          </a:p>
          <a:p>
            <a:pPr marL="45212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emotion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4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int2emotion[basename.split(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"-"</a:t>
            </a:r>
            <a:r>
              <a:rPr dirty="0" sz="1050">
                <a:latin typeface="Consolas"/>
                <a:cs typeface="Consolas"/>
              </a:rPr>
              <a:t>)[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dirty="0" sz="1050">
                <a:latin typeface="Consolas"/>
                <a:cs typeface="Consolas"/>
              </a:rPr>
              <a:t>]]</a:t>
            </a:r>
            <a:endParaRPr sz="1050">
              <a:latin typeface="Consolas"/>
              <a:cs typeface="Consolas"/>
            </a:endParaRPr>
          </a:p>
          <a:p>
            <a:pPr marL="452120">
              <a:lnSpc>
                <a:spcPct val="100000"/>
              </a:lnSpc>
              <a:spcBef>
                <a:spcPts val="15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2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we</a:t>
            </a:r>
            <a:r>
              <a:rPr dirty="0" sz="1050" spc="-1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allow</a:t>
            </a:r>
            <a:r>
              <a:rPr dirty="0" sz="1050" spc="-1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only</a:t>
            </a:r>
            <a:r>
              <a:rPr dirty="0" sz="1050" spc="-1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AVAILABLE_EMOTIONS</a:t>
            </a:r>
            <a:r>
              <a:rPr dirty="0" sz="1050" spc="-1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we</a:t>
            </a:r>
            <a:r>
              <a:rPr dirty="0" sz="1050" spc="-1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set</a:t>
            </a:r>
            <a:endParaRPr sz="1050">
              <a:latin typeface="Consolas"/>
              <a:cs typeface="Consolas"/>
            </a:endParaRPr>
          </a:p>
          <a:p>
            <a:pPr marL="45212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emotion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not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dirty="0" sz="1050" spc="-2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AVAILABLE_EMOTIONS:</a:t>
            </a:r>
            <a:endParaRPr sz="1050">
              <a:latin typeface="Consolas"/>
              <a:cs typeface="Consolas"/>
            </a:endParaRPr>
          </a:p>
          <a:p>
            <a:pPr marL="74549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FF0000"/>
                </a:solidFill>
                <a:latin typeface="Consolas"/>
                <a:cs typeface="Consolas"/>
              </a:rPr>
              <a:t>continue</a:t>
            </a:r>
            <a:endParaRPr sz="1050">
              <a:latin typeface="Consolas"/>
              <a:cs typeface="Consolas"/>
            </a:endParaRPr>
          </a:p>
          <a:p>
            <a:pPr marL="452120">
              <a:lnSpc>
                <a:spcPct val="100000"/>
              </a:lnSpc>
              <a:spcBef>
                <a:spcPts val="15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3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extract</a:t>
            </a:r>
            <a:r>
              <a:rPr dirty="0" sz="1050" spc="-3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speech</a:t>
            </a:r>
            <a:r>
              <a:rPr dirty="0" sz="1050" spc="-2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features</a:t>
            </a:r>
            <a:endParaRPr sz="1050">
              <a:latin typeface="Consolas"/>
              <a:cs typeface="Consolas"/>
            </a:endParaRPr>
          </a:p>
          <a:p>
            <a:pPr marL="45212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features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2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extract_feature(file,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mfcc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chroma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mel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  <a:endParaRPr sz="1050">
              <a:latin typeface="Consolas"/>
              <a:cs typeface="Consolas"/>
            </a:endParaRPr>
          </a:p>
          <a:p>
            <a:pPr marL="452120">
              <a:lnSpc>
                <a:spcPct val="100000"/>
              </a:lnSpc>
              <a:spcBef>
                <a:spcPts val="15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3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add</a:t>
            </a:r>
            <a:r>
              <a:rPr dirty="0" sz="1050" spc="-3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to</a:t>
            </a:r>
            <a:r>
              <a:rPr dirty="0" sz="1050" spc="-2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data</a:t>
            </a:r>
            <a:endParaRPr sz="1050">
              <a:latin typeface="Consolas"/>
              <a:cs typeface="Consolas"/>
            </a:endParaRPr>
          </a:p>
          <a:p>
            <a:pPr marL="45212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X.append(features)</a:t>
            </a:r>
            <a:endParaRPr sz="1050">
              <a:latin typeface="Consolas"/>
              <a:cs typeface="Consolas"/>
            </a:endParaRPr>
          </a:p>
          <a:p>
            <a:pPr marL="452120" marR="1031240">
              <a:lnSpc>
                <a:spcPct val="101200"/>
              </a:lnSpc>
            </a:pPr>
            <a:r>
              <a:rPr dirty="0" sz="1050">
                <a:solidFill>
                  <a:srgbClr val="FF0000"/>
                </a:solidFill>
                <a:latin typeface="Consolas"/>
                <a:cs typeface="Consolas"/>
              </a:rPr>
              <a:t>l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{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'happy'</a:t>
            </a:r>
            <a:r>
              <a:rPr dirty="0" sz="1050">
                <a:latin typeface="Consolas"/>
                <a:cs typeface="Consolas"/>
              </a:rPr>
              <a:t>: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0.0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'sad'</a:t>
            </a:r>
            <a:r>
              <a:rPr dirty="0" sz="1050">
                <a:latin typeface="Consolas"/>
                <a:cs typeface="Consolas"/>
              </a:rPr>
              <a:t>: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1.0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'neutral'</a:t>
            </a:r>
            <a:r>
              <a:rPr dirty="0" sz="1050">
                <a:latin typeface="Consolas"/>
                <a:cs typeface="Consolas"/>
              </a:rPr>
              <a:t>: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3.0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'angry'</a:t>
            </a:r>
            <a:r>
              <a:rPr dirty="0" sz="1050">
                <a:latin typeface="Consolas"/>
                <a:cs typeface="Consolas"/>
              </a:rPr>
              <a:t>: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4.0</a:t>
            </a:r>
            <a:r>
              <a:rPr dirty="0" sz="1050">
                <a:latin typeface="Consolas"/>
                <a:cs typeface="Consolas"/>
              </a:rPr>
              <a:t>}  </a:t>
            </a:r>
            <a:r>
              <a:rPr dirty="0" sz="1050">
                <a:latin typeface="Consolas"/>
                <a:cs typeface="Consolas"/>
              </a:rPr>
              <a:t>y.append(l[emotion])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except</a:t>
            </a:r>
            <a:r>
              <a:rPr dirty="0" sz="1050" spc="-6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379095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pass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split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data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to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training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and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testing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and</a:t>
            </a:r>
            <a:r>
              <a:rPr dirty="0" sz="1050" spc="-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return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it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train_test_split(np.array(X),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y,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test_size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test_size,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random_sta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34504" y="4283075"/>
            <a:ext cx="44259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X_train,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X_test,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y_train,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y_test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2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load_data(test_size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0.25</a:t>
            </a:r>
            <a:r>
              <a:rPr dirty="0" sz="105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4504" y="4606925"/>
            <a:ext cx="4278630" cy="3709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"[+]</a:t>
            </a:r>
            <a:r>
              <a:rPr dirty="0" sz="1050" spc="-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Number</a:t>
            </a:r>
            <a:r>
              <a:rPr dirty="0" sz="1050" spc="-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dirty="0" sz="1050" spc="-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training</a:t>
            </a:r>
            <a:r>
              <a:rPr dirty="0" sz="1050" spc="-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samples:"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X_train.shape[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1050">
                <a:latin typeface="Consolas"/>
                <a:cs typeface="Consolas"/>
              </a:rPr>
              <a:t>])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2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number</a:t>
            </a:r>
            <a:r>
              <a:rPr dirty="0" sz="1050" spc="-1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of</a:t>
            </a:r>
            <a:r>
              <a:rPr dirty="0" sz="1050" spc="-1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samples</a:t>
            </a:r>
            <a:r>
              <a:rPr dirty="0" sz="1050" spc="-1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in</a:t>
            </a:r>
            <a:r>
              <a:rPr dirty="0" sz="1050" spc="-1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testing</a:t>
            </a:r>
            <a:r>
              <a:rPr dirty="0" sz="1050" spc="-1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data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"[+]</a:t>
            </a:r>
            <a:r>
              <a:rPr dirty="0" sz="1050" spc="-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Number</a:t>
            </a:r>
            <a:r>
              <a:rPr dirty="0" sz="1050" spc="-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testing</a:t>
            </a:r>
            <a:r>
              <a:rPr dirty="0" sz="1050" spc="-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samples:"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X_test.shape[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1050">
                <a:latin typeface="Consolas"/>
                <a:cs typeface="Consolas"/>
              </a:rPr>
              <a:t>])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</a:pPr>
            <a:r>
              <a:rPr dirty="0" sz="1050">
                <a:latin typeface="Consolas"/>
                <a:cs typeface="Consolas"/>
              </a:rPr>
              <a:t>03-01-06-01-01-01-21.wav</a:t>
            </a:r>
            <a:endParaRPr sz="10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03-01-06-01-01-02-21.wav</a:t>
            </a:r>
            <a:endParaRPr sz="10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03-01-05-02-02-02-21.wav</a:t>
            </a:r>
            <a:endParaRPr sz="10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03-01-06-01-02-01-21.wav</a:t>
            </a:r>
            <a:endParaRPr sz="10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03-01-06-02-02-02-21.wav</a:t>
            </a:r>
            <a:endParaRPr sz="10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03-01-07-01-01-02-21.wav</a:t>
            </a:r>
            <a:endParaRPr sz="10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03-01-07-01-01-01-21.wav</a:t>
            </a:r>
            <a:endParaRPr sz="10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03-01-07-01-02-02-21.wav</a:t>
            </a:r>
            <a:endParaRPr sz="10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03-01-07-01-02-01-21.wav</a:t>
            </a:r>
            <a:endParaRPr sz="10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03-01-07-02-02-02-21.wav</a:t>
            </a:r>
            <a:endParaRPr sz="10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03-01-07-02-01-02-21.wav</a:t>
            </a:r>
            <a:endParaRPr sz="10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03-01-07-02-01-01-21.wav</a:t>
            </a:r>
            <a:endParaRPr sz="10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03-01-08-01-01-02-21.wav</a:t>
            </a:r>
            <a:endParaRPr sz="10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03-01-07-02-02-01-21.wav</a:t>
            </a:r>
            <a:endParaRPr sz="10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03-01-08-01-01-01-21.wav</a:t>
            </a:r>
            <a:endParaRPr sz="10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03-01-08-01-02-02-21.wav</a:t>
            </a:r>
            <a:endParaRPr sz="10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03-01-08-01-02-01-21.wav</a:t>
            </a:r>
            <a:endParaRPr sz="10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03-01-08-02-01-01-21.wav</a:t>
            </a:r>
            <a:endParaRPr sz="10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03-01-08-02-01-02-21.wav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4504" y="8550275"/>
            <a:ext cx="2152650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numpy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np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X_train</a:t>
            </a:r>
            <a:r>
              <a:rPr dirty="0" sz="1050" spc="-5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5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np.asarray(X_train)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y_train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 </a:t>
            </a:r>
            <a:r>
              <a:rPr dirty="0" sz="1050">
                <a:latin typeface="Consolas"/>
                <a:cs typeface="Consolas"/>
              </a:rPr>
              <a:t>np.asarray(y_train)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X_test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np.array(X_test)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y_test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np.array(y_test)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lnTo>
                    <a:pt x="811911" y="9163050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localhost:8888/notebooks/Downloads/Speech</a:t>
            </a:r>
            <a:r>
              <a:rPr dirty="0" spc="45"/>
              <a:t> </a:t>
            </a:r>
            <a:r>
              <a:rPr dirty="0" spc="-5"/>
              <a:t>Emotion</a:t>
            </a:r>
            <a:r>
              <a:rPr dirty="0" spc="45"/>
              <a:t> </a:t>
            </a:r>
            <a:r>
              <a:rPr dirty="0" spc="-5"/>
              <a:t>Recognition</a:t>
            </a:r>
            <a:r>
              <a:rPr dirty="0" spc="45"/>
              <a:t> </a:t>
            </a:r>
            <a:r>
              <a:rPr dirty="0" spc="-5"/>
              <a:t>using</a:t>
            </a:r>
            <a:r>
              <a:rPr dirty="0" spc="45"/>
              <a:t> </a:t>
            </a:r>
            <a:r>
              <a:rPr dirty="0" spc="-5"/>
              <a:t>CNN.ipynb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1</a:t>
            </a:fld>
            <a:r>
              <a:rPr dirty="0" spc="-5"/>
              <a:t>/17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2:38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9932" y="161857"/>
            <a:ext cx="27381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Speech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Emotion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Recognition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using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CNN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142" y="463550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4937" y="423860"/>
            <a:ext cx="5534025" cy="295275"/>
          </a:xfrm>
          <a:custGeom>
            <a:avLst/>
            <a:gdLst/>
            <a:ahLst/>
            <a:cxnLst/>
            <a:rect l="l" t="t" r="r" b="b"/>
            <a:pathLst>
              <a:path w="5534025" h="295275">
                <a:moveTo>
                  <a:pt x="0" y="280987"/>
                </a:moveTo>
                <a:lnTo>
                  <a:pt x="0" y="14287"/>
                </a:lnTo>
                <a:lnTo>
                  <a:pt x="0" y="12390"/>
                </a:lnTo>
                <a:lnTo>
                  <a:pt x="362" y="10567"/>
                </a:lnTo>
                <a:lnTo>
                  <a:pt x="1087" y="8818"/>
                </a:lnTo>
                <a:lnTo>
                  <a:pt x="1812" y="7064"/>
                </a:lnTo>
                <a:lnTo>
                  <a:pt x="2844" y="5520"/>
                </a:lnTo>
                <a:lnTo>
                  <a:pt x="4184" y="4181"/>
                </a:lnTo>
                <a:lnTo>
                  <a:pt x="5524" y="2841"/>
                </a:lnTo>
                <a:lnTo>
                  <a:pt x="7069" y="1808"/>
                </a:lnTo>
                <a:lnTo>
                  <a:pt x="8819" y="1083"/>
                </a:lnTo>
                <a:lnTo>
                  <a:pt x="10570" y="36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25204" y="1083"/>
                </a:lnTo>
                <a:lnTo>
                  <a:pt x="5526954" y="1808"/>
                </a:lnTo>
                <a:lnTo>
                  <a:pt x="5528499" y="2841"/>
                </a:lnTo>
                <a:lnTo>
                  <a:pt x="5529839" y="4181"/>
                </a:lnTo>
                <a:lnTo>
                  <a:pt x="5531178" y="5520"/>
                </a:lnTo>
                <a:lnTo>
                  <a:pt x="5532211" y="7064"/>
                </a:lnTo>
                <a:lnTo>
                  <a:pt x="5532936" y="8818"/>
                </a:lnTo>
                <a:lnTo>
                  <a:pt x="5533661" y="10567"/>
                </a:lnTo>
                <a:lnTo>
                  <a:pt x="5534024" y="12390"/>
                </a:lnTo>
                <a:lnTo>
                  <a:pt x="5534024" y="14287"/>
                </a:lnTo>
                <a:lnTo>
                  <a:pt x="5534024" y="280987"/>
                </a:lnTo>
                <a:lnTo>
                  <a:pt x="5525204" y="294182"/>
                </a:lnTo>
                <a:lnTo>
                  <a:pt x="5523453" y="294907"/>
                </a:lnTo>
                <a:lnTo>
                  <a:pt x="5521631" y="295270"/>
                </a:lnTo>
                <a:lnTo>
                  <a:pt x="5519737" y="295274"/>
                </a:lnTo>
                <a:lnTo>
                  <a:pt x="14287" y="295274"/>
                </a:lnTo>
                <a:lnTo>
                  <a:pt x="12392" y="295270"/>
                </a:lnTo>
                <a:lnTo>
                  <a:pt x="10570" y="294907"/>
                </a:lnTo>
                <a:lnTo>
                  <a:pt x="8819" y="294182"/>
                </a:lnTo>
                <a:lnTo>
                  <a:pt x="7069" y="293461"/>
                </a:lnTo>
                <a:lnTo>
                  <a:pt x="0" y="282880"/>
                </a:lnTo>
                <a:lnTo>
                  <a:pt x="0" y="28098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20142" y="1168400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04937" y="1128710"/>
            <a:ext cx="5534025" cy="466725"/>
          </a:xfrm>
          <a:custGeom>
            <a:avLst/>
            <a:gdLst/>
            <a:ahLst/>
            <a:cxnLst/>
            <a:rect l="l" t="t" r="r" b="b"/>
            <a:pathLst>
              <a:path w="5534025" h="466725">
                <a:moveTo>
                  <a:pt x="0" y="452437"/>
                </a:moveTo>
                <a:lnTo>
                  <a:pt x="0" y="14287"/>
                </a:lnTo>
                <a:lnTo>
                  <a:pt x="0" y="12390"/>
                </a:lnTo>
                <a:lnTo>
                  <a:pt x="362" y="10567"/>
                </a:lnTo>
                <a:lnTo>
                  <a:pt x="1087" y="8818"/>
                </a:lnTo>
                <a:lnTo>
                  <a:pt x="1812" y="7064"/>
                </a:lnTo>
                <a:lnTo>
                  <a:pt x="2844" y="5515"/>
                </a:lnTo>
                <a:lnTo>
                  <a:pt x="4184" y="4181"/>
                </a:lnTo>
                <a:lnTo>
                  <a:pt x="5524" y="2837"/>
                </a:lnTo>
                <a:lnTo>
                  <a:pt x="7069" y="1804"/>
                </a:lnTo>
                <a:lnTo>
                  <a:pt x="8819" y="1079"/>
                </a:lnTo>
                <a:lnTo>
                  <a:pt x="10570" y="358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25204" y="1083"/>
                </a:lnTo>
                <a:lnTo>
                  <a:pt x="5526954" y="1804"/>
                </a:lnTo>
                <a:lnTo>
                  <a:pt x="5528499" y="2837"/>
                </a:lnTo>
                <a:lnTo>
                  <a:pt x="5529839" y="4181"/>
                </a:lnTo>
                <a:lnTo>
                  <a:pt x="5531178" y="5515"/>
                </a:lnTo>
                <a:lnTo>
                  <a:pt x="5532211" y="7064"/>
                </a:lnTo>
                <a:lnTo>
                  <a:pt x="5532936" y="8818"/>
                </a:lnTo>
                <a:lnTo>
                  <a:pt x="5533661" y="10567"/>
                </a:lnTo>
                <a:lnTo>
                  <a:pt x="5534024" y="12390"/>
                </a:lnTo>
                <a:lnTo>
                  <a:pt x="5534024" y="14287"/>
                </a:lnTo>
                <a:lnTo>
                  <a:pt x="5534024" y="452437"/>
                </a:lnTo>
                <a:lnTo>
                  <a:pt x="5519737" y="466724"/>
                </a:lnTo>
                <a:lnTo>
                  <a:pt x="14287" y="466724"/>
                </a:lnTo>
                <a:lnTo>
                  <a:pt x="0" y="454330"/>
                </a:lnTo>
                <a:lnTo>
                  <a:pt x="0" y="45243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20142" y="1749425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04937" y="1719260"/>
            <a:ext cx="5534025" cy="295275"/>
          </a:xfrm>
          <a:custGeom>
            <a:avLst/>
            <a:gdLst/>
            <a:ahLst/>
            <a:cxnLst/>
            <a:rect l="l" t="t" r="r" b="b"/>
            <a:pathLst>
              <a:path w="5534025" h="295275">
                <a:moveTo>
                  <a:pt x="0" y="280987"/>
                </a:moveTo>
                <a:lnTo>
                  <a:pt x="0" y="14287"/>
                </a:lnTo>
                <a:lnTo>
                  <a:pt x="0" y="12390"/>
                </a:lnTo>
                <a:lnTo>
                  <a:pt x="362" y="10567"/>
                </a:lnTo>
                <a:lnTo>
                  <a:pt x="1087" y="8813"/>
                </a:lnTo>
                <a:lnTo>
                  <a:pt x="1812" y="7064"/>
                </a:lnTo>
                <a:lnTo>
                  <a:pt x="2844" y="5520"/>
                </a:lnTo>
                <a:lnTo>
                  <a:pt x="4184" y="4181"/>
                </a:lnTo>
                <a:lnTo>
                  <a:pt x="5524" y="2837"/>
                </a:lnTo>
                <a:lnTo>
                  <a:pt x="7069" y="1804"/>
                </a:lnTo>
                <a:lnTo>
                  <a:pt x="8819" y="1083"/>
                </a:lnTo>
                <a:lnTo>
                  <a:pt x="10570" y="36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25204" y="1083"/>
                </a:lnTo>
                <a:lnTo>
                  <a:pt x="5526954" y="1804"/>
                </a:lnTo>
                <a:lnTo>
                  <a:pt x="5528499" y="2837"/>
                </a:lnTo>
                <a:lnTo>
                  <a:pt x="5529839" y="4181"/>
                </a:lnTo>
                <a:lnTo>
                  <a:pt x="5531178" y="5520"/>
                </a:lnTo>
                <a:lnTo>
                  <a:pt x="5534024" y="14287"/>
                </a:lnTo>
                <a:lnTo>
                  <a:pt x="5534024" y="280987"/>
                </a:lnTo>
                <a:lnTo>
                  <a:pt x="5534024" y="282880"/>
                </a:lnTo>
                <a:lnTo>
                  <a:pt x="5533661" y="284698"/>
                </a:lnTo>
                <a:lnTo>
                  <a:pt x="5532936" y="286447"/>
                </a:lnTo>
                <a:lnTo>
                  <a:pt x="5532211" y="288200"/>
                </a:lnTo>
                <a:lnTo>
                  <a:pt x="5519737" y="295274"/>
                </a:lnTo>
                <a:lnTo>
                  <a:pt x="14287" y="295274"/>
                </a:lnTo>
                <a:lnTo>
                  <a:pt x="1087" y="286447"/>
                </a:lnTo>
                <a:lnTo>
                  <a:pt x="362" y="284698"/>
                </a:lnTo>
                <a:lnTo>
                  <a:pt x="0" y="282880"/>
                </a:lnTo>
                <a:lnTo>
                  <a:pt x="0" y="28098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20142" y="2463800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04937" y="2424110"/>
            <a:ext cx="5534025" cy="4991100"/>
          </a:xfrm>
          <a:custGeom>
            <a:avLst/>
            <a:gdLst/>
            <a:ahLst/>
            <a:cxnLst/>
            <a:rect l="l" t="t" r="r" b="b"/>
            <a:pathLst>
              <a:path w="5534025" h="4991100">
                <a:moveTo>
                  <a:pt x="0" y="4976812"/>
                </a:moveTo>
                <a:lnTo>
                  <a:pt x="0" y="14287"/>
                </a:lnTo>
                <a:lnTo>
                  <a:pt x="0" y="12390"/>
                </a:lnTo>
                <a:lnTo>
                  <a:pt x="362" y="10567"/>
                </a:lnTo>
                <a:lnTo>
                  <a:pt x="1087" y="8818"/>
                </a:lnTo>
                <a:lnTo>
                  <a:pt x="1812" y="7064"/>
                </a:lnTo>
                <a:lnTo>
                  <a:pt x="2844" y="5520"/>
                </a:lnTo>
                <a:lnTo>
                  <a:pt x="4184" y="4181"/>
                </a:lnTo>
                <a:lnTo>
                  <a:pt x="5524" y="2837"/>
                </a:lnTo>
                <a:lnTo>
                  <a:pt x="7069" y="1804"/>
                </a:lnTo>
                <a:lnTo>
                  <a:pt x="8819" y="1083"/>
                </a:lnTo>
                <a:lnTo>
                  <a:pt x="10570" y="36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25204" y="1083"/>
                </a:lnTo>
                <a:lnTo>
                  <a:pt x="5526954" y="1804"/>
                </a:lnTo>
                <a:lnTo>
                  <a:pt x="5528499" y="2837"/>
                </a:lnTo>
                <a:lnTo>
                  <a:pt x="5529839" y="4181"/>
                </a:lnTo>
                <a:lnTo>
                  <a:pt x="5531178" y="5520"/>
                </a:lnTo>
                <a:lnTo>
                  <a:pt x="5532211" y="7064"/>
                </a:lnTo>
                <a:lnTo>
                  <a:pt x="5532936" y="8818"/>
                </a:lnTo>
                <a:lnTo>
                  <a:pt x="5533661" y="10567"/>
                </a:lnTo>
                <a:lnTo>
                  <a:pt x="5534024" y="12390"/>
                </a:lnTo>
                <a:lnTo>
                  <a:pt x="5534024" y="14287"/>
                </a:lnTo>
                <a:lnTo>
                  <a:pt x="5534024" y="4976812"/>
                </a:lnTo>
                <a:lnTo>
                  <a:pt x="5534024" y="4978704"/>
                </a:lnTo>
                <a:lnTo>
                  <a:pt x="5533661" y="4980523"/>
                </a:lnTo>
                <a:lnTo>
                  <a:pt x="5532936" y="4982271"/>
                </a:lnTo>
                <a:lnTo>
                  <a:pt x="5532211" y="4984020"/>
                </a:lnTo>
                <a:lnTo>
                  <a:pt x="5519737" y="4991099"/>
                </a:lnTo>
                <a:lnTo>
                  <a:pt x="14287" y="4991099"/>
                </a:lnTo>
                <a:lnTo>
                  <a:pt x="1087" y="4982271"/>
                </a:lnTo>
                <a:lnTo>
                  <a:pt x="362" y="4980523"/>
                </a:lnTo>
                <a:lnTo>
                  <a:pt x="0" y="4978704"/>
                </a:lnTo>
                <a:lnTo>
                  <a:pt x="0" y="497681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20291" y="758825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D84215"/>
                </a:solidFill>
                <a:latin typeface="Consolas"/>
                <a:cs typeface="Consolas"/>
              </a:rPr>
              <a:t>Out[9]: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0160" y="768350"/>
            <a:ext cx="295846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((985,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180),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(985,),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(329,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180),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(329,))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7067" y="2044700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D84215"/>
                </a:solidFill>
                <a:latin typeface="Consolas"/>
                <a:cs typeface="Consolas"/>
              </a:rPr>
              <a:t>Out[11]: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40160" y="2054225"/>
            <a:ext cx="22250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((985,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180,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1),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(329,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180,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1))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4504" y="463550"/>
            <a:ext cx="391223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X_train.shape,y_train.shape,X_test.shape,y_test.shape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34504" y="1168400"/>
            <a:ext cx="3252470" cy="3473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latin typeface="Consolas"/>
                <a:cs typeface="Consolas"/>
              </a:rPr>
              <a:t>x_traincnn</a:t>
            </a:r>
            <a:r>
              <a:rPr dirty="0" sz="1050" spc="-3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3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np.expand_dims(X_train,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axis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dirty="0" sz="1050">
                <a:latin typeface="Consolas"/>
                <a:cs typeface="Consolas"/>
              </a:rPr>
              <a:t>)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x_testcnn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2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np.expand_dims(X_test,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axis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dirty="0" sz="105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4504" y="1749425"/>
            <a:ext cx="23723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x_traincnn.shape,x_testcnn.shape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4504" y="2463800"/>
            <a:ext cx="4425950" cy="196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6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numpy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np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matplotlib.pyplot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plt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tensorflow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tf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keras.preprocessing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sequence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keras.models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Sequential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keras.layers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Dense,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Embedding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keras.utils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to_categorical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2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keras.layers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1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Input,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Flatten,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Dropout,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Activation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keras.layers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Conv1D,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MaxPooling1D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keras.models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Model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keras.callbacks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ModelCheckpoint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4504" y="4568825"/>
            <a:ext cx="14922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model</a:t>
            </a:r>
            <a:r>
              <a:rPr dirty="0" sz="1050" spc="-5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4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Sequential()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21139" y="4892675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#1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34504" y="4892675"/>
            <a:ext cx="4425950" cy="6711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latin typeface="Consolas"/>
                <a:cs typeface="Consolas"/>
              </a:rPr>
              <a:t>model.add(Conv1D(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128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100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5</a:t>
            </a:r>
            <a:r>
              <a:rPr dirty="0" sz="1050">
                <a:latin typeface="Consolas"/>
                <a:cs typeface="Consolas"/>
              </a:rPr>
              <a:t>,padding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'same'</a:t>
            </a:r>
            <a:r>
              <a:rPr dirty="0" sz="1050">
                <a:latin typeface="Consolas"/>
                <a:cs typeface="Consolas"/>
              </a:rPr>
              <a:t>,input_shape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180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1050">
                <a:latin typeface="Consolas"/>
                <a:cs typeface="Consolas"/>
              </a:rPr>
              <a:t>))) </a:t>
            </a:r>
            <a:r>
              <a:rPr dirty="0" sz="1050" spc="-56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model.add(Activation(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'relu'</a:t>
            </a:r>
            <a:r>
              <a:rPr dirty="0" sz="105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model.add(Dropout(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0.1</a:t>
            </a:r>
            <a:r>
              <a:rPr dirty="0" sz="105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model.add(MaxPooling1D(pool_size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8</a:t>
            </a:r>
            <a:r>
              <a:rPr dirty="0" sz="1050">
                <a:latin typeface="Consolas"/>
                <a:cs typeface="Consolas"/>
              </a:rPr>
              <a:t>)))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20841" y="6026149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#2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34504" y="6026149"/>
            <a:ext cx="3032760" cy="5092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latin typeface="Consolas"/>
                <a:cs typeface="Consolas"/>
              </a:rPr>
              <a:t>model.add(Conv1D(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128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100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5</a:t>
            </a:r>
            <a:r>
              <a:rPr dirty="0" sz="1050">
                <a:latin typeface="Consolas"/>
                <a:cs typeface="Consolas"/>
              </a:rPr>
              <a:t>,padding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'same'</a:t>
            </a:r>
            <a:r>
              <a:rPr dirty="0" sz="1050">
                <a:latin typeface="Consolas"/>
                <a:cs typeface="Consolas"/>
              </a:rPr>
              <a:t>,)) </a:t>
            </a:r>
            <a:r>
              <a:rPr dirty="0" sz="1050" spc="-56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model.add(Activation(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'relu'</a:t>
            </a:r>
            <a:r>
              <a:rPr dirty="0" sz="105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model.add(Dropout(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0.1</a:t>
            </a:r>
            <a:r>
              <a:rPr dirty="0" sz="105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20544" y="6835775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#3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34504" y="6673850"/>
            <a:ext cx="2372360" cy="5092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884555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latin typeface="Consolas"/>
                <a:cs typeface="Consolas"/>
              </a:rPr>
              <a:t>model.add(Flatten())  </a:t>
            </a:r>
            <a:r>
              <a:rPr dirty="0" sz="1050">
                <a:latin typeface="Consolas"/>
                <a:cs typeface="Consolas"/>
              </a:rPr>
              <a:t>model.add(Dense(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8</a:t>
            </a:r>
            <a:r>
              <a:rPr dirty="0" sz="105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model.add(Activation(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'softmax'</a:t>
            </a:r>
            <a:r>
              <a:rPr dirty="0" sz="105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34504" y="7159625"/>
            <a:ext cx="552640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opt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2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keras.optimizers.rmsprop(lr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0.00005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rho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0.9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epsilon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decay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0.0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lnTo>
                    <a:pt x="811911" y="9163050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localhost:8888/notebooks/Downloads/Speech</a:t>
            </a:r>
            <a:r>
              <a:rPr dirty="0" spc="45"/>
              <a:t> </a:t>
            </a:r>
            <a:r>
              <a:rPr dirty="0" spc="-5"/>
              <a:t>Emotion</a:t>
            </a:r>
            <a:r>
              <a:rPr dirty="0" spc="45"/>
              <a:t> </a:t>
            </a:r>
            <a:r>
              <a:rPr dirty="0" spc="-5"/>
              <a:t>Recognition</a:t>
            </a:r>
            <a:r>
              <a:rPr dirty="0" spc="45"/>
              <a:t> </a:t>
            </a:r>
            <a:r>
              <a:rPr dirty="0" spc="-5"/>
              <a:t>using</a:t>
            </a:r>
            <a:r>
              <a:rPr dirty="0" spc="45"/>
              <a:t> </a:t>
            </a:r>
            <a:r>
              <a:rPr dirty="0" spc="-5"/>
              <a:t>CNN.ipynb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1</a:t>
            </a:fld>
            <a:r>
              <a:rPr dirty="0" spc="-5"/>
              <a:t>/17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2:38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9932" y="161857"/>
            <a:ext cx="27381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Speech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Emotion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Recognition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using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CNN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142" y="463550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4937" y="423860"/>
            <a:ext cx="5534025" cy="295275"/>
          </a:xfrm>
          <a:custGeom>
            <a:avLst/>
            <a:gdLst/>
            <a:ahLst/>
            <a:cxnLst/>
            <a:rect l="l" t="t" r="r" b="b"/>
            <a:pathLst>
              <a:path w="5534025" h="295275">
                <a:moveTo>
                  <a:pt x="0" y="280987"/>
                </a:moveTo>
                <a:lnTo>
                  <a:pt x="0" y="14287"/>
                </a:lnTo>
                <a:lnTo>
                  <a:pt x="0" y="12390"/>
                </a:lnTo>
                <a:lnTo>
                  <a:pt x="362" y="10562"/>
                </a:lnTo>
                <a:lnTo>
                  <a:pt x="1087" y="8808"/>
                </a:lnTo>
                <a:lnTo>
                  <a:pt x="1812" y="7059"/>
                </a:lnTo>
                <a:lnTo>
                  <a:pt x="2844" y="5515"/>
                </a:lnTo>
                <a:lnTo>
                  <a:pt x="4184" y="4181"/>
                </a:lnTo>
                <a:lnTo>
                  <a:pt x="5524" y="2837"/>
                </a:lnTo>
                <a:lnTo>
                  <a:pt x="7069" y="1804"/>
                </a:lnTo>
                <a:lnTo>
                  <a:pt x="8819" y="1083"/>
                </a:lnTo>
                <a:lnTo>
                  <a:pt x="10570" y="36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25204" y="1083"/>
                </a:lnTo>
                <a:lnTo>
                  <a:pt x="5526954" y="1804"/>
                </a:lnTo>
                <a:lnTo>
                  <a:pt x="5528499" y="2837"/>
                </a:lnTo>
                <a:lnTo>
                  <a:pt x="5529839" y="4181"/>
                </a:lnTo>
                <a:lnTo>
                  <a:pt x="5531178" y="5515"/>
                </a:lnTo>
                <a:lnTo>
                  <a:pt x="5534024" y="14287"/>
                </a:lnTo>
                <a:lnTo>
                  <a:pt x="5534024" y="280987"/>
                </a:lnTo>
                <a:lnTo>
                  <a:pt x="5534024" y="282880"/>
                </a:lnTo>
                <a:lnTo>
                  <a:pt x="5533661" y="284698"/>
                </a:lnTo>
                <a:lnTo>
                  <a:pt x="5532936" y="286447"/>
                </a:lnTo>
                <a:lnTo>
                  <a:pt x="5532211" y="288200"/>
                </a:lnTo>
                <a:lnTo>
                  <a:pt x="5519737" y="295274"/>
                </a:lnTo>
                <a:lnTo>
                  <a:pt x="14287" y="295274"/>
                </a:lnTo>
                <a:lnTo>
                  <a:pt x="1087" y="286447"/>
                </a:lnTo>
                <a:lnTo>
                  <a:pt x="362" y="284698"/>
                </a:lnTo>
                <a:lnTo>
                  <a:pt x="0" y="282880"/>
                </a:lnTo>
                <a:lnTo>
                  <a:pt x="0" y="28098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20142" y="5540374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04937" y="5500685"/>
            <a:ext cx="5534025" cy="628650"/>
          </a:xfrm>
          <a:custGeom>
            <a:avLst/>
            <a:gdLst/>
            <a:ahLst/>
            <a:cxnLst/>
            <a:rect l="l" t="t" r="r" b="b"/>
            <a:pathLst>
              <a:path w="5534025" h="628650">
                <a:moveTo>
                  <a:pt x="0" y="614362"/>
                </a:moveTo>
                <a:lnTo>
                  <a:pt x="0" y="14287"/>
                </a:lnTo>
                <a:lnTo>
                  <a:pt x="0" y="12390"/>
                </a:lnTo>
                <a:lnTo>
                  <a:pt x="362" y="10562"/>
                </a:lnTo>
                <a:lnTo>
                  <a:pt x="1087" y="8808"/>
                </a:lnTo>
                <a:lnTo>
                  <a:pt x="1812" y="7055"/>
                </a:lnTo>
                <a:lnTo>
                  <a:pt x="2844" y="5511"/>
                </a:lnTo>
                <a:lnTo>
                  <a:pt x="4184" y="4176"/>
                </a:lnTo>
                <a:lnTo>
                  <a:pt x="5524" y="2837"/>
                </a:lnTo>
                <a:lnTo>
                  <a:pt x="7069" y="1804"/>
                </a:lnTo>
                <a:lnTo>
                  <a:pt x="8819" y="1083"/>
                </a:lnTo>
                <a:lnTo>
                  <a:pt x="10570" y="36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25204" y="1083"/>
                </a:lnTo>
                <a:lnTo>
                  <a:pt x="5526954" y="1804"/>
                </a:lnTo>
                <a:lnTo>
                  <a:pt x="5528499" y="2837"/>
                </a:lnTo>
                <a:lnTo>
                  <a:pt x="5529839" y="4176"/>
                </a:lnTo>
                <a:lnTo>
                  <a:pt x="5531178" y="5511"/>
                </a:lnTo>
                <a:lnTo>
                  <a:pt x="5532211" y="7055"/>
                </a:lnTo>
                <a:lnTo>
                  <a:pt x="5532936" y="8808"/>
                </a:lnTo>
                <a:lnTo>
                  <a:pt x="5533661" y="10562"/>
                </a:lnTo>
                <a:lnTo>
                  <a:pt x="5534024" y="12390"/>
                </a:lnTo>
                <a:lnTo>
                  <a:pt x="5534024" y="14287"/>
                </a:lnTo>
                <a:lnTo>
                  <a:pt x="5534024" y="614362"/>
                </a:lnTo>
                <a:lnTo>
                  <a:pt x="5534024" y="616255"/>
                </a:lnTo>
                <a:lnTo>
                  <a:pt x="5533661" y="618073"/>
                </a:lnTo>
                <a:lnTo>
                  <a:pt x="5532936" y="619822"/>
                </a:lnTo>
                <a:lnTo>
                  <a:pt x="5532211" y="621575"/>
                </a:lnTo>
                <a:lnTo>
                  <a:pt x="5519737" y="628649"/>
                </a:lnTo>
                <a:lnTo>
                  <a:pt x="14287" y="628649"/>
                </a:lnTo>
                <a:lnTo>
                  <a:pt x="1087" y="619822"/>
                </a:lnTo>
                <a:lnTo>
                  <a:pt x="362" y="618073"/>
                </a:lnTo>
                <a:lnTo>
                  <a:pt x="0" y="616255"/>
                </a:lnTo>
                <a:lnTo>
                  <a:pt x="0" y="61436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52860" y="1098327"/>
            <a:ext cx="4765675" cy="0"/>
          </a:xfrm>
          <a:custGeom>
            <a:avLst/>
            <a:gdLst/>
            <a:ahLst/>
            <a:cxnLst/>
            <a:rect l="l" t="t" r="r" b="b"/>
            <a:pathLst>
              <a:path w="4765675" h="0">
                <a:moveTo>
                  <a:pt x="0" y="0"/>
                </a:moveTo>
                <a:lnTo>
                  <a:pt x="4765569" y="0"/>
                </a:lnTo>
              </a:path>
            </a:pathLst>
          </a:custGeom>
          <a:ln w="9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40160" y="768350"/>
            <a:ext cx="4791075" cy="671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Model:</a:t>
            </a:r>
            <a:r>
              <a:rPr dirty="0" sz="1050" spc="-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"sequential_2"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2138680" algn="l"/>
                <a:tab pos="4044950" algn="l"/>
              </a:tabLst>
            </a:pPr>
            <a:r>
              <a:rPr dirty="0" sz="1050">
                <a:latin typeface="Consolas"/>
                <a:cs typeface="Consolas"/>
              </a:rPr>
              <a:t>Layer (type)	Output Shape	Param</a:t>
            </a:r>
            <a:r>
              <a:rPr dirty="0" sz="1050" spc="-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#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=================================================================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452860" y="1463064"/>
          <a:ext cx="4765675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785"/>
                <a:gridCol w="513714"/>
                <a:gridCol w="330200"/>
                <a:gridCol w="733425"/>
                <a:gridCol w="1099820"/>
              </a:tblGrid>
              <a:tr h="282963">
                <a:tc>
                  <a:txBody>
                    <a:bodyPr/>
                    <a:lstStyle/>
                    <a:p>
                      <a:pPr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conv1d_3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(Conv1D)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180,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877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768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activation_4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(Activation)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180,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87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dropout_3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(Dropout)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180,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87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max_pooling1d_2</a:t>
                      </a:r>
                      <a:r>
                        <a:rPr dirty="0" sz="1050" spc="-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(MaxPooling1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22,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conv1d_4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(Conv1D)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22,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82048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activation_5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(Activation)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22,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dropout_4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(Dropout)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22,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128)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flatten_2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(Flatten)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2816)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dense_2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(Dense)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22536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4236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activation_6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(Activation)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22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(None,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ts val="122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8)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ts val="1220"/>
                        </a:lnSpc>
                        <a:spcBef>
                          <a:spcPts val="5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440160" y="4492625"/>
            <a:ext cx="4791075" cy="671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=================================================================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Total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params: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105,352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Trainable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params: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105,352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Non-trainable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params: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52860" y="5308377"/>
            <a:ext cx="4765675" cy="0"/>
          </a:xfrm>
          <a:custGeom>
            <a:avLst/>
            <a:gdLst/>
            <a:ahLst/>
            <a:cxnLst/>
            <a:rect l="l" t="t" r="r" b="b"/>
            <a:pathLst>
              <a:path w="4765675" h="0">
                <a:moveTo>
                  <a:pt x="0" y="0"/>
                </a:moveTo>
                <a:lnTo>
                  <a:pt x="4765569" y="0"/>
                </a:lnTo>
              </a:path>
            </a:pathLst>
          </a:custGeom>
          <a:ln w="9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440160" y="6169024"/>
            <a:ext cx="5450840" cy="11569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latin typeface="Consolas"/>
                <a:cs typeface="Consolas"/>
              </a:rPr>
              <a:t>WARNING:tensorflow:From</a:t>
            </a:r>
            <a:r>
              <a:rPr dirty="0" sz="1050" spc="-10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/usr/local/lib/python3.6/dist-packages/keras/optim  izers.py:793: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The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name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tf.train.Optimizer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is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deprecated.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Please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use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tf.com  pat.v1.train.Optimizer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instead.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Consolas"/>
              <a:cs typeface="Consolas"/>
            </a:endParaRPr>
          </a:p>
          <a:p>
            <a:pPr algn="just" marL="12700" marR="508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WARNING:tensorflow:From</a:t>
            </a:r>
            <a:r>
              <a:rPr dirty="0" sz="1050" spc="-10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/usr/local/lib/python3.6/dist-packages/keras/backe  nd/tensorflow_backend.py:3622: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The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name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tf.log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is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deprecated.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Please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use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  f.math.log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instead.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4504" y="463550"/>
            <a:ext cx="112585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model.summary()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4504" y="5540374"/>
            <a:ext cx="3912235" cy="5092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038860" marR="5080" indent="-1026794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latin typeface="Consolas"/>
                <a:cs typeface="Consolas"/>
              </a:rPr>
              <a:t>model.compile(loss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'sparse_categorical_crossentropy'</a:t>
            </a:r>
            <a:r>
              <a:rPr dirty="0" sz="1050">
                <a:latin typeface="Consolas"/>
                <a:cs typeface="Consolas"/>
              </a:rPr>
              <a:t>,  </a:t>
            </a:r>
            <a:r>
              <a:rPr dirty="0" sz="1050">
                <a:latin typeface="Consolas"/>
                <a:cs typeface="Consolas"/>
              </a:rPr>
              <a:t>optimizer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opt,</a:t>
            </a:r>
            <a:endParaRPr sz="1050">
              <a:latin typeface="Consolas"/>
              <a:cs typeface="Consolas"/>
            </a:endParaRPr>
          </a:p>
          <a:p>
            <a:pPr marL="103886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metrics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[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'accuracy'</a:t>
            </a:r>
            <a:r>
              <a:rPr dirty="0" sz="1050">
                <a:latin typeface="Consolas"/>
                <a:cs typeface="Consolas"/>
              </a:rPr>
              <a:t>])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lnTo>
                    <a:pt x="811911" y="9163050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localhost:8888/notebooks/Downloads/Speech</a:t>
            </a:r>
            <a:r>
              <a:rPr dirty="0" spc="45"/>
              <a:t> </a:t>
            </a:r>
            <a:r>
              <a:rPr dirty="0" spc="-5"/>
              <a:t>Emotion</a:t>
            </a:r>
            <a:r>
              <a:rPr dirty="0" spc="45"/>
              <a:t> </a:t>
            </a:r>
            <a:r>
              <a:rPr dirty="0" spc="-5"/>
              <a:t>Recognition</a:t>
            </a:r>
            <a:r>
              <a:rPr dirty="0" spc="45"/>
              <a:t> </a:t>
            </a:r>
            <a:r>
              <a:rPr dirty="0" spc="-5"/>
              <a:t>using</a:t>
            </a:r>
            <a:r>
              <a:rPr dirty="0" spc="45"/>
              <a:t> </a:t>
            </a:r>
            <a:r>
              <a:rPr dirty="0" spc="-5"/>
              <a:t>CNN.ipynb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1</a:t>
            </a:fld>
            <a:r>
              <a:rPr dirty="0" spc="-5"/>
              <a:t>/17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2:38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9932" y="161857"/>
            <a:ext cx="27381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Speech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Emotion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Recognition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using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CNN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142" y="463550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00174" y="419097"/>
            <a:ext cx="5543550" cy="3505200"/>
            <a:chOff x="1400174" y="419097"/>
            <a:chExt cx="5543550" cy="3505200"/>
          </a:xfrm>
        </p:grpSpPr>
        <p:sp>
          <p:nvSpPr>
            <p:cNvPr id="6" name="object 6"/>
            <p:cNvSpPr/>
            <p:nvPr/>
          </p:nvSpPr>
          <p:spPr>
            <a:xfrm>
              <a:off x="1404937" y="423860"/>
              <a:ext cx="5534025" cy="295275"/>
            </a:xfrm>
            <a:custGeom>
              <a:avLst/>
              <a:gdLst/>
              <a:ahLst/>
              <a:cxnLst/>
              <a:rect l="l" t="t" r="r" b="b"/>
              <a:pathLst>
                <a:path w="5534025" h="295275">
                  <a:moveTo>
                    <a:pt x="0" y="280987"/>
                  </a:moveTo>
                  <a:lnTo>
                    <a:pt x="0" y="14287"/>
                  </a:lnTo>
                  <a:lnTo>
                    <a:pt x="0" y="12390"/>
                  </a:lnTo>
                  <a:lnTo>
                    <a:pt x="362" y="10567"/>
                  </a:lnTo>
                  <a:lnTo>
                    <a:pt x="1087" y="8813"/>
                  </a:lnTo>
                  <a:lnTo>
                    <a:pt x="1812" y="7059"/>
                  </a:lnTo>
                  <a:lnTo>
                    <a:pt x="2844" y="5515"/>
                  </a:lnTo>
                  <a:lnTo>
                    <a:pt x="4184" y="4181"/>
                  </a:lnTo>
                  <a:lnTo>
                    <a:pt x="5524" y="2841"/>
                  </a:lnTo>
                  <a:lnTo>
                    <a:pt x="7069" y="1808"/>
                  </a:lnTo>
                  <a:lnTo>
                    <a:pt x="8819" y="1083"/>
                  </a:lnTo>
                  <a:lnTo>
                    <a:pt x="10570" y="362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19737" y="0"/>
                  </a:lnTo>
                  <a:lnTo>
                    <a:pt x="5521631" y="0"/>
                  </a:lnTo>
                  <a:lnTo>
                    <a:pt x="5523453" y="362"/>
                  </a:lnTo>
                  <a:lnTo>
                    <a:pt x="5525204" y="1083"/>
                  </a:lnTo>
                  <a:lnTo>
                    <a:pt x="5526954" y="1808"/>
                  </a:lnTo>
                  <a:lnTo>
                    <a:pt x="5528499" y="2841"/>
                  </a:lnTo>
                  <a:lnTo>
                    <a:pt x="5529839" y="4181"/>
                  </a:lnTo>
                  <a:lnTo>
                    <a:pt x="5531178" y="5515"/>
                  </a:lnTo>
                  <a:lnTo>
                    <a:pt x="5534024" y="14287"/>
                  </a:lnTo>
                  <a:lnTo>
                    <a:pt x="5534024" y="280987"/>
                  </a:lnTo>
                  <a:lnTo>
                    <a:pt x="5534024" y="282880"/>
                  </a:lnTo>
                  <a:lnTo>
                    <a:pt x="5533661" y="284698"/>
                  </a:lnTo>
                  <a:lnTo>
                    <a:pt x="5532936" y="286447"/>
                  </a:lnTo>
                  <a:lnTo>
                    <a:pt x="5532211" y="288200"/>
                  </a:lnTo>
                  <a:lnTo>
                    <a:pt x="5519737" y="295274"/>
                  </a:lnTo>
                  <a:lnTo>
                    <a:pt x="14287" y="295274"/>
                  </a:lnTo>
                  <a:lnTo>
                    <a:pt x="1087" y="286447"/>
                  </a:lnTo>
                  <a:lnTo>
                    <a:pt x="362" y="284698"/>
                  </a:lnTo>
                  <a:lnTo>
                    <a:pt x="0" y="282880"/>
                  </a:lnTo>
                  <a:lnTo>
                    <a:pt x="0" y="28098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3699" y="723900"/>
              <a:ext cx="200024" cy="19939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3699" y="3723639"/>
              <a:ext cx="200024" cy="20065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43699" y="923925"/>
              <a:ext cx="200025" cy="2800350"/>
            </a:xfrm>
            <a:custGeom>
              <a:avLst/>
              <a:gdLst/>
              <a:ahLst/>
              <a:cxnLst/>
              <a:rect l="l" t="t" r="r" b="b"/>
              <a:pathLst>
                <a:path w="200025" h="2800350">
                  <a:moveTo>
                    <a:pt x="200024" y="2800349"/>
                  </a:moveTo>
                  <a:lnTo>
                    <a:pt x="0" y="2800349"/>
                  </a:lnTo>
                  <a:lnTo>
                    <a:pt x="0" y="0"/>
                  </a:lnTo>
                  <a:lnTo>
                    <a:pt x="200024" y="0"/>
                  </a:lnTo>
                  <a:lnTo>
                    <a:pt x="200024" y="280034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762749" y="1066800"/>
              <a:ext cx="161925" cy="200025"/>
            </a:xfrm>
            <a:custGeom>
              <a:avLst/>
              <a:gdLst/>
              <a:ahLst/>
              <a:cxnLst/>
              <a:rect l="l" t="t" r="r" b="b"/>
              <a:pathLst>
                <a:path w="161925" h="200025">
                  <a:moveTo>
                    <a:pt x="16192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161924" y="0"/>
                  </a:lnTo>
                  <a:lnTo>
                    <a:pt x="161924" y="200024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20142" y="4083050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04937" y="4043359"/>
            <a:ext cx="5534025" cy="295275"/>
          </a:xfrm>
          <a:custGeom>
            <a:avLst/>
            <a:gdLst/>
            <a:ahLst/>
            <a:cxnLst/>
            <a:rect l="l" t="t" r="r" b="b"/>
            <a:pathLst>
              <a:path w="5534025" h="295275">
                <a:moveTo>
                  <a:pt x="0" y="280987"/>
                </a:moveTo>
                <a:lnTo>
                  <a:pt x="0" y="14287"/>
                </a:lnTo>
                <a:lnTo>
                  <a:pt x="0" y="12390"/>
                </a:lnTo>
                <a:lnTo>
                  <a:pt x="362" y="10567"/>
                </a:lnTo>
                <a:lnTo>
                  <a:pt x="1087" y="8818"/>
                </a:lnTo>
                <a:lnTo>
                  <a:pt x="1812" y="7064"/>
                </a:lnTo>
                <a:lnTo>
                  <a:pt x="2844" y="5515"/>
                </a:lnTo>
                <a:lnTo>
                  <a:pt x="4184" y="4181"/>
                </a:lnTo>
                <a:lnTo>
                  <a:pt x="5524" y="2841"/>
                </a:lnTo>
                <a:lnTo>
                  <a:pt x="7069" y="1808"/>
                </a:lnTo>
                <a:lnTo>
                  <a:pt x="8819" y="1083"/>
                </a:lnTo>
                <a:lnTo>
                  <a:pt x="10570" y="36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25204" y="1083"/>
                </a:lnTo>
                <a:lnTo>
                  <a:pt x="5526954" y="1808"/>
                </a:lnTo>
                <a:lnTo>
                  <a:pt x="5528499" y="2841"/>
                </a:lnTo>
                <a:lnTo>
                  <a:pt x="5529839" y="4181"/>
                </a:lnTo>
                <a:lnTo>
                  <a:pt x="5531178" y="5515"/>
                </a:lnTo>
                <a:lnTo>
                  <a:pt x="5534024" y="14287"/>
                </a:lnTo>
                <a:lnTo>
                  <a:pt x="5534024" y="280987"/>
                </a:lnTo>
                <a:lnTo>
                  <a:pt x="5525204" y="294177"/>
                </a:lnTo>
                <a:lnTo>
                  <a:pt x="5523453" y="294907"/>
                </a:lnTo>
                <a:lnTo>
                  <a:pt x="5521631" y="295270"/>
                </a:lnTo>
                <a:lnTo>
                  <a:pt x="5519737" y="295274"/>
                </a:lnTo>
                <a:lnTo>
                  <a:pt x="14287" y="295274"/>
                </a:lnTo>
                <a:lnTo>
                  <a:pt x="0" y="282875"/>
                </a:lnTo>
                <a:lnTo>
                  <a:pt x="0" y="28098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20142" y="4502150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04937" y="4462459"/>
            <a:ext cx="5534025" cy="790575"/>
          </a:xfrm>
          <a:custGeom>
            <a:avLst/>
            <a:gdLst/>
            <a:ahLst/>
            <a:cxnLst/>
            <a:rect l="l" t="t" r="r" b="b"/>
            <a:pathLst>
              <a:path w="5534025" h="790575">
                <a:moveTo>
                  <a:pt x="0" y="776287"/>
                </a:moveTo>
                <a:lnTo>
                  <a:pt x="0" y="14287"/>
                </a:lnTo>
                <a:lnTo>
                  <a:pt x="0" y="12390"/>
                </a:lnTo>
                <a:lnTo>
                  <a:pt x="362" y="10567"/>
                </a:lnTo>
                <a:lnTo>
                  <a:pt x="1087" y="8818"/>
                </a:lnTo>
                <a:lnTo>
                  <a:pt x="1812" y="7064"/>
                </a:lnTo>
                <a:lnTo>
                  <a:pt x="2844" y="5515"/>
                </a:lnTo>
                <a:lnTo>
                  <a:pt x="4184" y="4181"/>
                </a:lnTo>
                <a:lnTo>
                  <a:pt x="5524" y="2837"/>
                </a:lnTo>
                <a:lnTo>
                  <a:pt x="7069" y="1804"/>
                </a:lnTo>
                <a:lnTo>
                  <a:pt x="8819" y="1079"/>
                </a:lnTo>
                <a:lnTo>
                  <a:pt x="10570" y="358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58"/>
                </a:lnTo>
                <a:lnTo>
                  <a:pt x="5525204" y="1079"/>
                </a:lnTo>
                <a:lnTo>
                  <a:pt x="5526954" y="1804"/>
                </a:lnTo>
                <a:lnTo>
                  <a:pt x="5528499" y="2837"/>
                </a:lnTo>
                <a:lnTo>
                  <a:pt x="5529839" y="4181"/>
                </a:lnTo>
                <a:lnTo>
                  <a:pt x="5531178" y="5515"/>
                </a:lnTo>
                <a:lnTo>
                  <a:pt x="5534024" y="14287"/>
                </a:lnTo>
                <a:lnTo>
                  <a:pt x="5534024" y="776287"/>
                </a:lnTo>
                <a:lnTo>
                  <a:pt x="5519737" y="790574"/>
                </a:lnTo>
                <a:lnTo>
                  <a:pt x="14287" y="790574"/>
                </a:lnTo>
                <a:lnTo>
                  <a:pt x="1087" y="781747"/>
                </a:lnTo>
                <a:lnTo>
                  <a:pt x="362" y="779998"/>
                </a:lnTo>
                <a:lnTo>
                  <a:pt x="0" y="778180"/>
                </a:lnTo>
                <a:lnTo>
                  <a:pt x="0" y="77628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20142" y="5854699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04937" y="5824534"/>
            <a:ext cx="5534025" cy="457200"/>
          </a:xfrm>
          <a:custGeom>
            <a:avLst/>
            <a:gdLst/>
            <a:ahLst/>
            <a:cxnLst/>
            <a:rect l="l" t="t" r="r" b="b"/>
            <a:pathLst>
              <a:path w="5534025" h="457200">
                <a:moveTo>
                  <a:pt x="0" y="442912"/>
                </a:moveTo>
                <a:lnTo>
                  <a:pt x="0" y="14287"/>
                </a:lnTo>
                <a:lnTo>
                  <a:pt x="0" y="12385"/>
                </a:lnTo>
                <a:lnTo>
                  <a:pt x="362" y="10562"/>
                </a:lnTo>
                <a:lnTo>
                  <a:pt x="1087" y="8808"/>
                </a:lnTo>
                <a:lnTo>
                  <a:pt x="1812" y="7059"/>
                </a:lnTo>
                <a:lnTo>
                  <a:pt x="2844" y="5515"/>
                </a:lnTo>
                <a:lnTo>
                  <a:pt x="4184" y="4181"/>
                </a:lnTo>
                <a:lnTo>
                  <a:pt x="5524" y="2841"/>
                </a:lnTo>
                <a:lnTo>
                  <a:pt x="7069" y="1808"/>
                </a:lnTo>
                <a:lnTo>
                  <a:pt x="8819" y="1083"/>
                </a:lnTo>
                <a:lnTo>
                  <a:pt x="10570" y="36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25204" y="1083"/>
                </a:lnTo>
                <a:lnTo>
                  <a:pt x="5526954" y="1808"/>
                </a:lnTo>
                <a:lnTo>
                  <a:pt x="5528499" y="2841"/>
                </a:lnTo>
                <a:lnTo>
                  <a:pt x="5529839" y="4181"/>
                </a:lnTo>
                <a:lnTo>
                  <a:pt x="5531178" y="5515"/>
                </a:lnTo>
                <a:lnTo>
                  <a:pt x="5534024" y="14287"/>
                </a:lnTo>
                <a:lnTo>
                  <a:pt x="5534024" y="442912"/>
                </a:lnTo>
                <a:lnTo>
                  <a:pt x="5534024" y="444805"/>
                </a:lnTo>
                <a:lnTo>
                  <a:pt x="5533661" y="446623"/>
                </a:lnTo>
                <a:lnTo>
                  <a:pt x="5532936" y="448372"/>
                </a:lnTo>
                <a:lnTo>
                  <a:pt x="5532211" y="450120"/>
                </a:lnTo>
                <a:lnTo>
                  <a:pt x="5525204" y="456102"/>
                </a:lnTo>
                <a:lnTo>
                  <a:pt x="5523453" y="456827"/>
                </a:lnTo>
                <a:lnTo>
                  <a:pt x="5521631" y="457195"/>
                </a:lnTo>
                <a:lnTo>
                  <a:pt x="5519737" y="457199"/>
                </a:lnTo>
                <a:lnTo>
                  <a:pt x="14287" y="457199"/>
                </a:lnTo>
                <a:lnTo>
                  <a:pt x="12392" y="457195"/>
                </a:lnTo>
                <a:lnTo>
                  <a:pt x="10570" y="456827"/>
                </a:lnTo>
                <a:lnTo>
                  <a:pt x="8819" y="456102"/>
                </a:lnTo>
                <a:lnTo>
                  <a:pt x="7069" y="455381"/>
                </a:lnTo>
                <a:lnTo>
                  <a:pt x="1087" y="448372"/>
                </a:lnTo>
                <a:lnTo>
                  <a:pt x="362" y="446623"/>
                </a:lnTo>
                <a:lnTo>
                  <a:pt x="0" y="444805"/>
                </a:lnTo>
                <a:lnTo>
                  <a:pt x="0" y="44291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440160" y="625475"/>
            <a:ext cx="5231130" cy="3261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985/985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[==============================]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213us/step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1.3635</a:t>
            </a:r>
            <a:endParaRPr sz="1050">
              <a:latin typeface="Consolas"/>
              <a:cs typeface="Consolas"/>
            </a:endParaRPr>
          </a:p>
          <a:p>
            <a:pPr marL="12700" marR="154432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0.4579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1.1616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0.5623 </a:t>
            </a:r>
            <a:r>
              <a:rPr dirty="0" sz="1050" spc="-57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Epoch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17/500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985/985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[==============================]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213us/step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1.3756</a:t>
            </a:r>
            <a:endParaRPr sz="1050">
              <a:latin typeface="Consolas"/>
              <a:cs typeface="Consolas"/>
            </a:endParaRPr>
          </a:p>
          <a:p>
            <a:pPr marL="12700" marR="154432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0.4447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0.9866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0.6231 </a:t>
            </a:r>
            <a:r>
              <a:rPr dirty="0" sz="1050" spc="-57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Epoch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18/500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985/985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[==============================]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196us/step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1.2939</a:t>
            </a:r>
            <a:endParaRPr sz="1050">
              <a:latin typeface="Consolas"/>
              <a:cs typeface="Consolas"/>
            </a:endParaRPr>
          </a:p>
          <a:p>
            <a:pPr marL="12700" marR="154432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0.4467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1.0809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0.5228 </a:t>
            </a:r>
            <a:r>
              <a:rPr dirty="0" sz="1050" spc="-57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Epoch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19/500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985/985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[==============================]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197us/step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1.3019</a:t>
            </a:r>
            <a:endParaRPr sz="1050">
              <a:latin typeface="Consolas"/>
              <a:cs typeface="Consolas"/>
            </a:endParaRPr>
          </a:p>
          <a:p>
            <a:pPr marL="12700" marR="154432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0.4447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1.0220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0.5258 </a:t>
            </a:r>
            <a:r>
              <a:rPr dirty="0" sz="1050" spc="-57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Epoch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20/500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985/985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[==============================]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238us/step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1.2646</a:t>
            </a:r>
            <a:endParaRPr sz="1050">
              <a:latin typeface="Consolas"/>
              <a:cs typeface="Consolas"/>
            </a:endParaRPr>
          </a:p>
          <a:p>
            <a:pPr marL="12700" marR="154432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0.4772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1.0894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0.5258 </a:t>
            </a:r>
            <a:r>
              <a:rPr dirty="0" sz="1050" spc="-57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Epoch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21/500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985/985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[==============================]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217us/step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1.2460</a:t>
            </a:r>
            <a:endParaRPr sz="1050">
              <a:latin typeface="Consolas"/>
              <a:cs typeface="Consolas"/>
            </a:endParaRPr>
          </a:p>
          <a:p>
            <a:pPr marL="12700" marR="154432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0.4904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1.0460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0.4894 </a:t>
            </a:r>
            <a:r>
              <a:rPr dirty="0" sz="1050" spc="-57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Epoch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22/500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985/985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[==============================]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201us/step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loss: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1.2133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0.4701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val_loss: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1.0547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val_acc: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0.4742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40160" y="5292725"/>
            <a:ext cx="392430" cy="3473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latin typeface="Consolas"/>
                <a:cs typeface="Consolas"/>
              </a:rPr>
              <a:t>angry  </a:t>
            </a:r>
            <a:r>
              <a:rPr dirty="0" sz="1050">
                <a:latin typeface="Consolas"/>
                <a:cs typeface="Consolas"/>
              </a:rPr>
              <a:t>3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40160" y="6330949"/>
            <a:ext cx="4131310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329/329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[==============================]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0s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356us/step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Restored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model,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accuracy: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82.98%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4504" y="463550"/>
            <a:ext cx="552577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cnnhistory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model.fit(x_traincnn,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y_train,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batch_size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20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epochs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500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valida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34504" y="4083050"/>
            <a:ext cx="266573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em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[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'happy'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'sad'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'neutral'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'angry'</a:t>
            </a:r>
            <a:r>
              <a:rPr dirty="0" sz="1050">
                <a:latin typeface="Consolas"/>
                <a:cs typeface="Consolas"/>
              </a:rPr>
              <a:t>]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34504" y="4502150"/>
            <a:ext cx="3399154" cy="6711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latin typeface="Consolas"/>
                <a:cs typeface="Consolas"/>
              </a:rPr>
              <a:t>predictions</a:t>
            </a:r>
            <a:r>
              <a:rPr dirty="0" sz="1050" spc="-5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5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model.predict_classes(x_testcnn)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predictions[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1050">
                <a:latin typeface="Consolas"/>
                <a:cs typeface="Consolas"/>
              </a:rPr>
              <a:t>]</a:t>
            </a:r>
            <a:endParaRPr sz="1050">
              <a:latin typeface="Consolas"/>
              <a:cs typeface="Consolas"/>
            </a:endParaRPr>
          </a:p>
          <a:p>
            <a:pPr marL="12700" marR="2497455">
              <a:lnSpc>
                <a:spcPct val="101200"/>
              </a:lnSpc>
            </a:pP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(em[n])  </a:t>
            </a: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(n)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34504" y="5854699"/>
            <a:ext cx="4351655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loss,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2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model.evaluate(x_testcnn,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y_test)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"Restored</a:t>
            </a:r>
            <a:r>
              <a:rPr dirty="0" sz="1050" spc="-3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model,</a:t>
            </a:r>
            <a:r>
              <a:rPr dirty="0" sz="1050" spc="-3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accuracy:</a:t>
            </a:r>
            <a:r>
              <a:rPr dirty="0" sz="1050" spc="-3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{:5.2f}%"</a:t>
            </a:r>
            <a:r>
              <a:rPr dirty="0" sz="1050">
                <a:latin typeface="Consolas"/>
                <a:cs typeface="Consolas"/>
              </a:rPr>
              <a:t>.format(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100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*</a:t>
            </a:r>
            <a:r>
              <a:rPr dirty="0" sz="1050">
                <a:latin typeface="Consolas"/>
                <a:cs typeface="Consolas"/>
              </a:rPr>
              <a:t>acc))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lnTo>
                    <a:pt x="811911" y="9163050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localhost:8888/notebooks/Downloads/Speech</a:t>
            </a:r>
            <a:r>
              <a:rPr dirty="0" spc="45"/>
              <a:t> </a:t>
            </a:r>
            <a:r>
              <a:rPr dirty="0" spc="-5"/>
              <a:t>Emotion</a:t>
            </a:r>
            <a:r>
              <a:rPr dirty="0" spc="45"/>
              <a:t> </a:t>
            </a:r>
            <a:r>
              <a:rPr dirty="0" spc="-5"/>
              <a:t>Recognition</a:t>
            </a:r>
            <a:r>
              <a:rPr dirty="0" spc="45"/>
              <a:t> </a:t>
            </a:r>
            <a:r>
              <a:rPr dirty="0" spc="-5"/>
              <a:t>using</a:t>
            </a:r>
            <a:r>
              <a:rPr dirty="0" spc="45"/>
              <a:t> </a:t>
            </a:r>
            <a:r>
              <a:rPr dirty="0" spc="-5"/>
              <a:t>CNN.ipynb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1</a:t>
            </a:fld>
            <a:r>
              <a:rPr dirty="0" spc="-5"/>
              <a:t>/17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2:38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9932" y="161857"/>
            <a:ext cx="27381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Speech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Emotion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Recognition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using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CNN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142" y="463550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4937" y="423859"/>
            <a:ext cx="5534025" cy="942975"/>
          </a:xfrm>
          <a:custGeom>
            <a:avLst/>
            <a:gdLst/>
            <a:ahLst/>
            <a:cxnLst/>
            <a:rect l="l" t="t" r="r" b="b"/>
            <a:pathLst>
              <a:path w="5534025" h="942975">
                <a:moveTo>
                  <a:pt x="0" y="928687"/>
                </a:moveTo>
                <a:lnTo>
                  <a:pt x="0" y="14287"/>
                </a:lnTo>
                <a:lnTo>
                  <a:pt x="0" y="12385"/>
                </a:lnTo>
                <a:lnTo>
                  <a:pt x="362" y="10562"/>
                </a:lnTo>
                <a:lnTo>
                  <a:pt x="1087" y="8813"/>
                </a:lnTo>
                <a:lnTo>
                  <a:pt x="1812" y="7059"/>
                </a:lnTo>
                <a:lnTo>
                  <a:pt x="2844" y="5520"/>
                </a:lnTo>
                <a:lnTo>
                  <a:pt x="4184" y="4186"/>
                </a:lnTo>
                <a:lnTo>
                  <a:pt x="5524" y="2841"/>
                </a:lnTo>
                <a:lnTo>
                  <a:pt x="7069" y="1808"/>
                </a:lnTo>
                <a:lnTo>
                  <a:pt x="8819" y="1079"/>
                </a:lnTo>
                <a:lnTo>
                  <a:pt x="10570" y="358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25204" y="1083"/>
                </a:lnTo>
                <a:lnTo>
                  <a:pt x="5526954" y="1808"/>
                </a:lnTo>
                <a:lnTo>
                  <a:pt x="5528499" y="2841"/>
                </a:lnTo>
                <a:lnTo>
                  <a:pt x="5529839" y="4186"/>
                </a:lnTo>
                <a:lnTo>
                  <a:pt x="5531178" y="5520"/>
                </a:lnTo>
                <a:lnTo>
                  <a:pt x="5532211" y="7064"/>
                </a:lnTo>
                <a:lnTo>
                  <a:pt x="5532936" y="8818"/>
                </a:lnTo>
                <a:lnTo>
                  <a:pt x="5533661" y="10562"/>
                </a:lnTo>
                <a:lnTo>
                  <a:pt x="5534024" y="12385"/>
                </a:lnTo>
                <a:lnTo>
                  <a:pt x="5534024" y="14287"/>
                </a:lnTo>
                <a:lnTo>
                  <a:pt x="5534024" y="928687"/>
                </a:lnTo>
                <a:lnTo>
                  <a:pt x="5534024" y="930580"/>
                </a:lnTo>
                <a:lnTo>
                  <a:pt x="5533661" y="932398"/>
                </a:lnTo>
                <a:lnTo>
                  <a:pt x="5532936" y="934147"/>
                </a:lnTo>
                <a:lnTo>
                  <a:pt x="5532211" y="935895"/>
                </a:lnTo>
                <a:lnTo>
                  <a:pt x="5525204" y="941877"/>
                </a:lnTo>
                <a:lnTo>
                  <a:pt x="5523453" y="942602"/>
                </a:lnTo>
                <a:lnTo>
                  <a:pt x="5521631" y="942970"/>
                </a:lnTo>
                <a:lnTo>
                  <a:pt x="5519737" y="942974"/>
                </a:lnTo>
                <a:lnTo>
                  <a:pt x="14287" y="942974"/>
                </a:lnTo>
                <a:lnTo>
                  <a:pt x="12392" y="942970"/>
                </a:lnTo>
                <a:lnTo>
                  <a:pt x="10570" y="942602"/>
                </a:lnTo>
                <a:lnTo>
                  <a:pt x="8819" y="941877"/>
                </a:lnTo>
                <a:lnTo>
                  <a:pt x="7069" y="941156"/>
                </a:lnTo>
                <a:lnTo>
                  <a:pt x="1087" y="934147"/>
                </a:lnTo>
                <a:lnTo>
                  <a:pt x="362" y="932398"/>
                </a:lnTo>
                <a:lnTo>
                  <a:pt x="0" y="930580"/>
                </a:lnTo>
                <a:lnTo>
                  <a:pt x="0" y="92868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20142" y="4083050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04937" y="4043359"/>
            <a:ext cx="5534025" cy="1762125"/>
          </a:xfrm>
          <a:custGeom>
            <a:avLst/>
            <a:gdLst/>
            <a:ahLst/>
            <a:cxnLst/>
            <a:rect l="l" t="t" r="r" b="b"/>
            <a:pathLst>
              <a:path w="5534025" h="1762125">
                <a:moveTo>
                  <a:pt x="0" y="1747837"/>
                </a:moveTo>
                <a:lnTo>
                  <a:pt x="0" y="14287"/>
                </a:lnTo>
                <a:lnTo>
                  <a:pt x="0" y="12385"/>
                </a:lnTo>
                <a:lnTo>
                  <a:pt x="362" y="10562"/>
                </a:lnTo>
                <a:lnTo>
                  <a:pt x="1087" y="8808"/>
                </a:lnTo>
                <a:lnTo>
                  <a:pt x="1812" y="7055"/>
                </a:lnTo>
                <a:lnTo>
                  <a:pt x="2844" y="5511"/>
                </a:lnTo>
                <a:lnTo>
                  <a:pt x="4184" y="4176"/>
                </a:lnTo>
                <a:lnTo>
                  <a:pt x="5524" y="2832"/>
                </a:lnTo>
                <a:lnTo>
                  <a:pt x="7069" y="1800"/>
                </a:lnTo>
                <a:lnTo>
                  <a:pt x="8819" y="1079"/>
                </a:lnTo>
                <a:lnTo>
                  <a:pt x="10570" y="358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58"/>
                </a:lnTo>
                <a:lnTo>
                  <a:pt x="5525204" y="1079"/>
                </a:lnTo>
                <a:lnTo>
                  <a:pt x="5526954" y="1800"/>
                </a:lnTo>
                <a:lnTo>
                  <a:pt x="5528499" y="2832"/>
                </a:lnTo>
                <a:lnTo>
                  <a:pt x="5529839" y="4176"/>
                </a:lnTo>
                <a:lnTo>
                  <a:pt x="5531178" y="5511"/>
                </a:lnTo>
                <a:lnTo>
                  <a:pt x="5532211" y="7055"/>
                </a:lnTo>
                <a:lnTo>
                  <a:pt x="5532936" y="8808"/>
                </a:lnTo>
                <a:lnTo>
                  <a:pt x="5533661" y="10562"/>
                </a:lnTo>
                <a:lnTo>
                  <a:pt x="5534024" y="12385"/>
                </a:lnTo>
                <a:lnTo>
                  <a:pt x="5534024" y="14287"/>
                </a:lnTo>
                <a:lnTo>
                  <a:pt x="5534024" y="1747837"/>
                </a:lnTo>
                <a:lnTo>
                  <a:pt x="5519737" y="1762124"/>
                </a:lnTo>
                <a:lnTo>
                  <a:pt x="14287" y="1762124"/>
                </a:lnTo>
                <a:lnTo>
                  <a:pt x="0" y="1749725"/>
                </a:lnTo>
                <a:lnTo>
                  <a:pt x="0" y="174783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21110" y="1463064"/>
          <a:ext cx="3949700" cy="1590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885"/>
                <a:gridCol w="879475"/>
                <a:gridCol w="659764"/>
                <a:gridCol w="769620"/>
                <a:gridCol w="654685"/>
              </a:tblGrid>
              <a:tr h="22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precision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recall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f1-score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support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42887"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0.75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0.78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94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</a:tr>
              <a:tr h="161924"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1.0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924"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3.0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0.73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0.77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44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42887"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4.0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0.90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90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42887"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accuracy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329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</a:tr>
              <a:tr h="161924"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macro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avg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329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7637">
                <a:tc>
                  <a:txBody>
                    <a:bodyPr/>
                    <a:lstStyle/>
                    <a:p>
                      <a:pPr algn="r" marR="65405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weighted</a:t>
                      </a:r>
                      <a:r>
                        <a:rPr dirty="0" sz="1050" spc="-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avg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9700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0.83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329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21110" y="3244239"/>
          <a:ext cx="1163320" cy="619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"/>
                <a:gridCol w="220345"/>
                <a:gridCol w="220345"/>
                <a:gridCol w="361950"/>
              </a:tblGrid>
              <a:tr h="147637">
                <a:tc>
                  <a:txBody>
                    <a:bodyPr/>
                    <a:lstStyle/>
                    <a:p>
                      <a:pPr algn="r" marR="2857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[[76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302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99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10]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924"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[12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84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302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924"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[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32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7637">
                <a:tc>
                  <a:txBody>
                    <a:bodyPr/>
                    <a:lstStyle/>
                    <a:p>
                      <a:pPr algn="r" marR="28575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[</a:t>
                      </a:r>
                      <a:r>
                        <a:rPr dirty="0" sz="105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3025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81]]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434504" y="463550"/>
            <a:ext cx="3618865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sklearn.metrics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classification_report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sklearn.metrics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confusion_matrix</a:t>
            </a:r>
            <a:endParaRPr sz="1050">
              <a:latin typeface="Consolas"/>
              <a:cs typeface="Consolas"/>
            </a:endParaRPr>
          </a:p>
          <a:p>
            <a:pPr marL="12700" marR="78105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predictions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 </a:t>
            </a:r>
            <a:r>
              <a:rPr dirty="0" sz="1050">
                <a:latin typeface="Consolas"/>
                <a:cs typeface="Consolas"/>
              </a:rPr>
              <a:t>model.predict_classes(x_testcnn) 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(classification_report(y_test,predictions))  </a:t>
            </a: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(confusion_matrix(y_test,predictions))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4504" y="4083050"/>
            <a:ext cx="545147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filename</a:t>
            </a:r>
            <a:r>
              <a:rPr dirty="0" sz="1050" spc="-3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3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"/content/drive/My</a:t>
            </a:r>
            <a:r>
              <a:rPr dirty="0" sz="1050" spc="-3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Drive/wav/Actor_02/03-01-01-01-02-01-02.wav"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4504" y="4244975"/>
            <a:ext cx="5525770" cy="22142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05435" marR="2792095">
              <a:lnSpc>
                <a:spcPct val="101200"/>
              </a:lnSpc>
              <a:spcBef>
                <a:spcPts val="85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2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record</a:t>
            </a:r>
            <a:r>
              <a:rPr dirty="0" sz="1050" spc="-2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dirty="0" sz="1050" spc="-2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file</a:t>
            </a:r>
            <a:r>
              <a:rPr dirty="0" sz="1050" spc="-2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(start</a:t>
            </a:r>
            <a:r>
              <a:rPr dirty="0" sz="1050" spc="-2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talking) </a:t>
            </a:r>
            <a:r>
              <a:rPr dirty="0" sz="1050" spc="-56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#record_to_file(filename)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5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2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extract</a:t>
            </a:r>
            <a:r>
              <a:rPr dirty="0" sz="1050" spc="-2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features</a:t>
            </a:r>
            <a:r>
              <a:rPr dirty="0" sz="1050" spc="-1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and</a:t>
            </a:r>
            <a:r>
              <a:rPr dirty="0" sz="1050" spc="-2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reshape</a:t>
            </a:r>
            <a:r>
              <a:rPr dirty="0" sz="1050" spc="-1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it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features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2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np.array(extract_feature(filename,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mfcc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chroma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mel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5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6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predict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f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np.expand_dims(features,axis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dirty="0" sz="105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result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4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model.predict_classes(f)[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1050">
                <a:latin typeface="Consolas"/>
                <a:cs typeface="Consolas"/>
              </a:rPr>
              <a:t>]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5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2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show</a:t>
            </a:r>
            <a:r>
              <a:rPr dirty="0" sz="1050" spc="-2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dirty="0" sz="1050" spc="-2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result</a:t>
            </a:r>
            <a:r>
              <a:rPr dirty="0" sz="1050" spc="-2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!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"result</a:t>
            </a:r>
            <a:r>
              <a:rPr dirty="0" sz="1050" spc="-6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:"</a:t>
            </a:r>
            <a:r>
              <a:rPr dirty="0" sz="1050">
                <a:latin typeface="Consolas"/>
                <a:cs typeface="Consolas"/>
              </a:rPr>
              <a:t>,em[result])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</a:pPr>
            <a:r>
              <a:rPr dirty="0" sz="1050">
                <a:latin typeface="Consolas"/>
                <a:cs typeface="Consolas"/>
              </a:rPr>
              <a:t>result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: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angry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5"/>
              </a:spcBef>
            </a:pPr>
            <a:r>
              <a:rPr dirty="0" sz="1050" b="1">
                <a:latin typeface="Arial"/>
                <a:cs typeface="Arial"/>
              </a:rPr>
              <a:t>Second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lnTo>
                    <a:pt x="811911" y="9163050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localhost:8888/notebooks/Downloads/Speech</a:t>
            </a:r>
            <a:r>
              <a:rPr dirty="0" spc="45"/>
              <a:t> </a:t>
            </a:r>
            <a:r>
              <a:rPr dirty="0" spc="-5"/>
              <a:t>Emotion</a:t>
            </a:r>
            <a:r>
              <a:rPr dirty="0" spc="45"/>
              <a:t> </a:t>
            </a:r>
            <a:r>
              <a:rPr dirty="0" spc="-5"/>
              <a:t>Recognition</a:t>
            </a:r>
            <a:r>
              <a:rPr dirty="0" spc="45"/>
              <a:t> </a:t>
            </a:r>
            <a:r>
              <a:rPr dirty="0" spc="-5"/>
              <a:t>using</a:t>
            </a:r>
            <a:r>
              <a:rPr dirty="0" spc="45"/>
              <a:t> </a:t>
            </a:r>
            <a:r>
              <a:rPr dirty="0" spc="-5"/>
              <a:t>CNN.ipynb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1</a:t>
            </a:fld>
            <a:r>
              <a:rPr dirty="0" spc="-5"/>
              <a:t>/17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2:38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9932" y="161857"/>
            <a:ext cx="27381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Speech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Emotion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Recognition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using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CNN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142" y="463550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4937" y="423859"/>
            <a:ext cx="5534025" cy="5800725"/>
          </a:xfrm>
          <a:custGeom>
            <a:avLst/>
            <a:gdLst/>
            <a:ahLst/>
            <a:cxnLst/>
            <a:rect l="l" t="t" r="r" b="b"/>
            <a:pathLst>
              <a:path w="5534025" h="5800725">
                <a:moveTo>
                  <a:pt x="0" y="5786437"/>
                </a:moveTo>
                <a:lnTo>
                  <a:pt x="0" y="14287"/>
                </a:lnTo>
                <a:lnTo>
                  <a:pt x="0" y="12380"/>
                </a:lnTo>
                <a:lnTo>
                  <a:pt x="362" y="10557"/>
                </a:lnTo>
                <a:lnTo>
                  <a:pt x="1087" y="8808"/>
                </a:lnTo>
                <a:lnTo>
                  <a:pt x="1812" y="7050"/>
                </a:lnTo>
                <a:lnTo>
                  <a:pt x="2844" y="5506"/>
                </a:lnTo>
                <a:lnTo>
                  <a:pt x="4184" y="4176"/>
                </a:lnTo>
                <a:lnTo>
                  <a:pt x="5524" y="2837"/>
                </a:lnTo>
                <a:lnTo>
                  <a:pt x="7069" y="1804"/>
                </a:lnTo>
                <a:lnTo>
                  <a:pt x="8819" y="1079"/>
                </a:lnTo>
                <a:lnTo>
                  <a:pt x="10570" y="36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25204" y="1079"/>
                </a:lnTo>
                <a:lnTo>
                  <a:pt x="5526954" y="1804"/>
                </a:lnTo>
                <a:lnTo>
                  <a:pt x="5528499" y="2837"/>
                </a:lnTo>
                <a:lnTo>
                  <a:pt x="5529839" y="4176"/>
                </a:lnTo>
                <a:lnTo>
                  <a:pt x="5531178" y="5506"/>
                </a:lnTo>
                <a:lnTo>
                  <a:pt x="5532211" y="7050"/>
                </a:lnTo>
                <a:lnTo>
                  <a:pt x="5532936" y="8808"/>
                </a:lnTo>
                <a:lnTo>
                  <a:pt x="5533661" y="10557"/>
                </a:lnTo>
                <a:lnTo>
                  <a:pt x="5534024" y="12380"/>
                </a:lnTo>
                <a:lnTo>
                  <a:pt x="5534024" y="14287"/>
                </a:lnTo>
                <a:lnTo>
                  <a:pt x="5534024" y="5786437"/>
                </a:lnTo>
                <a:lnTo>
                  <a:pt x="5534024" y="5788324"/>
                </a:lnTo>
                <a:lnTo>
                  <a:pt x="5533661" y="5790139"/>
                </a:lnTo>
                <a:lnTo>
                  <a:pt x="5532936" y="5791896"/>
                </a:lnTo>
                <a:lnTo>
                  <a:pt x="5532211" y="5793655"/>
                </a:lnTo>
                <a:lnTo>
                  <a:pt x="5531178" y="5795199"/>
                </a:lnTo>
                <a:lnTo>
                  <a:pt x="5529839" y="5796538"/>
                </a:lnTo>
                <a:lnTo>
                  <a:pt x="5528499" y="5797878"/>
                </a:lnTo>
                <a:lnTo>
                  <a:pt x="5519737" y="5800724"/>
                </a:lnTo>
                <a:lnTo>
                  <a:pt x="14287" y="5800724"/>
                </a:lnTo>
                <a:lnTo>
                  <a:pt x="4184" y="5796538"/>
                </a:lnTo>
                <a:lnTo>
                  <a:pt x="2844" y="5795199"/>
                </a:lnTo>
                <a:lnTo>
                  <a:pt x="1812" y="5793655"/>
                </a:lnTo>
                <a:lnTo>
                  <a:pt x="1087" y="5791896"/>
                </a:lnTo>
                <a:lnTo>
                  <a:pt x="362" y="5790139"/>
                </a:lnTo>
                <a:lnTo>
                  <a:pt x="0" y="5788324"/>
                </a:lnTo>
                <a:lnTo>
                  <a:pt x="0" y="578643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34504" y="463550"/>
            <a:ext cx="4425950" cy="196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6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numpy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np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matplotlib.pyplot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plt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tensorflow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tf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keras.preprocessing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sequence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keras.models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Sequential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keras.layers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Dense,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Embedding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keras.utils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to_categorical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2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keras.layers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1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Input,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Flatten,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Dropout,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Activation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keras.layers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Conv1D,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MaxPooling1D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keras.models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Model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keras.callbacks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ModelCheckpoint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4504" y="2568575"/>
            <a:ext cx="4352290" cy="9950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um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4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Sequential()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um.add(Conv1D(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128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100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5</a:t>
            </a:r>
            <a:r>
              <a:rPr dirty="0" sz="1050">
                <a:latin typeface="Consolas"/>
                <a:cs typeface="Consolas"/>
              </a:rPr>
              <a:t>,padding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'same'</a:t>
            </a:r>
            <a:r>
              <a:rPr dirty="0" sz="1050">
                <a:latin typeface="Consolas"/>
                <a:cs typeface="Consolas"/>
              </a:rPr>
              <a:t>,input_shape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180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1050">
                <a:latin typeface="Consolas"/>
                <a:cs typeface="Consolas"/>
              </a:rPr>
              <a:t>)))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#1 </a:t>
            </a:r>
            <a:r>
              <a:rPr dirty="0" sz="1050" spc="-56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um.add(Activation(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'relu'</a:t>
            </a:r>
            <a:r>
              <a:rPr dirty="0" sz="105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um.add(Dropout(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0.25</a:t>
            </a:r>
            <a:r>
              <a:rPr dirty="0" sz="105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um.add(MaxPooling1D(pool_size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8</a:t>
            </a:r>
            <a:r>
              <a:rPr dirty="0" sz="1050">
                <a:latin typeface="Consolas"/>
                <a:cs typeface="Consolas"/>
              </a:rPr>
              <a:t>)))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41119" y="3702050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#2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4504" y="3702050"/>
            <a:ext cx="2812415" cy="6711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latin typeface="Consolas"/>
                <a:cs typeface="Consolas"/>
              </a:rPr>
              <a:t>um.add(Conv1D(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128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100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5</a:t>
            </a:r>
            <a:r>
              <a:rPr dirty="0" sz="1050">
                <a:latin typeface="Consolas"/>
                <a:cs typeface="Consolas"/>
              </a:rPr>
              <a:t>,padding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'same'</a:t>
            </a:r>
            <a:r>
              <a:rPr dirty="0" sz="1050">
                <a:latin typeface="Consolas"/>
                <a:cs typeface="Consolas"/>
              </a:rPr>
              <a:t>,))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um.add(Activation(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'relu'</a:t>
            </a:r>
            <a:r>
              <a:rPr dirty="0" sz="105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  <a:p>
            <a:pPr marL="12700" marR="22479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um.add(MaxPooling1D(pool_size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8</a:t>
            </a:r>
            <a:r>
              <a:rPr dirty="0" sz="1050">
                <a:latin typeface="Consolas"/>
                <a:cs typeface="Consolas"/>
              </a:rPr>
              <a:t>)))  </a:t>
            </a:r>
            <a:r>
              <a:rPr dirty="0" sz="1050">
                <a:latin typeface="Consolas"/>
                <a:cs typeface="Consolas"/>
              </a:rPr>
              <a:t>um.add(Dropout(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0.25</a:t>
            </a:r>
            <a:r>
              <a:rPr dirty="0" sz="105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41119" y="4511675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#3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4504" y="4511675"/>
            <a:ext cx="2812415" cy="5092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latin typeface="Consolas"/>
                <a:cs typeface="Consolas"/>
              </a:rPr>
              <a:t>um.add(Conv1D(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128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100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5</a:t>
            </a:r>
            <a:r>
              <a:rPr dirty="0" sz="1050">
                <a:latin typeface="Consolas"/>
                <a:cs typeface="Consolas"/>
              </a:rPr>
              <a:t>,padding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'same'</a:t>
            </a:r>
            <a:r>
              <a:rPr dirty="0" sz="1050">
                <a:latin typeface="Consolas"/>
                <a:cs typeface="Consolas"/>
              </a:rPr>
              <a:t>,))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um.add(Activation(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'relu'</a:t>
            </a:r>
            <a:r>
              <a:rPr dirty="0" sz="105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um.add(Dropout(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0.25</a:t>
            </a:r>
            <a:r>
              <a:rPr dirty="0" sz="105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40821" y="5321300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#4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4504" y="5159375"/>
            <a:ext cx="2152650" cy="5092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884555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latin typeface="Consolas"/>
                <a:cs typeface="Consolas"/>
              </a:rPr>
              <a:t>um.add(Flatten())  </a:t>
            </a:r>
            <a:r>
              <a:rPr dirty="0" sz="1050">
                <a:latin typeface="Consolas"/>
                <a:cs typeface="Consolas"/>
              </a:rPr>
              <a:t>um.add(Dense(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8</a:t>
            </a:r>
            <a:r>
              <a:rPr dirty="0" sz="105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um.add(Activation(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'softmax'</a:t>
            </a:r>
            <a:r>
              <a:rPr dirty="0" sz="105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4504" y="5645149"/>
            <a:ext cx="537972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opt</a:t>
            </a:r>
            <a:r>
              <a:rPr dirty="0" sz="1050" spc="-5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4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keras.optimizers.rmsprop(lr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0.00005</a:t>
            </a:r>
            <a:r>
              <a:rPr dirty="0" sz="1050">
                <a:latin typeface="Consolas"/>
                <a:cs typeface="Consolas"/>
              </a:rPr>
              <a:t>,epsilon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dirty="0" sz="1050">
                <a:latin typeface="Consolas"/>
                <a:cs typeface="Consolas"/>
              </a:rPr>
              <a:t>,rho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0.9</a:t>
            </a:r>
            <a:r>
              <a:rPr dirty="0" sz="1050">
                <a:latin typeface="Consolas"/>
                <a:cs typeface="Consolas"/>
              </a:rPr>
              <a:t>,decay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0.0</a:t>
            </a:r>
            <a:r>
              <a:rPr dirty="0" sz="105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lnTo>
                    <a:pt x="811911" y="9163050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localhost:8888/notebooks/Downloads/Speech</a:t>
            </a:r>
            <a:r>
              <a:rPr dirty="0" spc="45"/>
              <a:t> </a:t>
            </a:r>
            <a:r>
              <a:rPr dirty="0" spc="-5"/>
              <a:t>Emotion</a:t>
            </a:r>
            <a:r>
              <a:rPr dirty="0" spc="45"/>
              <a:t> </a:t>
            </a:r>
            <a:r>
              <a:rPr dirty="0" spc="-5"/>
              <a:t>Recognition</a:t>
            </a:r>
            <a:r>
              <a:rPr dirty="0" spc="45"/>
              <a:t> </a:t>
            </a:r>
            <a:r>
              <a:rPr dirty="0" spc="-5"/>
              <a:t>using</a:t>
            </a:r>
            <a:r>
              <a:rPr dirty="0" spc="45"/>
              <a:t> </a:t>
            </a:r>
            <a:r>
              <a:rPr dirty="0" spc="-5"/>
              <a:t>CNN.ipynb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1</a:t>
            </a:fld>
            <a:r>
              <a:rPr dirty="0" spc="-5"/>
              <a:t>/17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2023-10-16T09:17:36Z</dcterms:created>
  <dcterms:modified xsi:type="dcterms:W3CDTF">2023-10-16T09:17:36Z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2023-10-16T00:00:00Z</vt:filetime>
  </property>
  <property fmtid="{D5CDD505-2E9C-101B-9397-08002B2CF9AE}" pid="3" name="Creator">
    <vt:lpwstr>Mozilla/5.0 (Windows NT 10.0; Win64; x64) AppleWebKit/537.36 (KHTML, like Gecko) Chrome/117.0.0.0 Safari/537.36</vt:lpwstr>
  </property>
  <property fmtid="{D5CDD505-2E9C-101B-9397-08002B2CF9AE}" pid="4" name="LastSaved">
    <vt:filetime>2023-10-16T00:00:00Z</vt:filetime>
  </property>
</Properties>
</file>