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5" r:id="rId6"/>
    <p:sldId id="261" r:id="rId7"/>
    <p:sldId id="262" r:id="rId8"/>
    <p:sldId id="264" r:id="rId9"/>
    <p:sldId id="263" r:id="rId10"/>
    <p:sldId id="265" r:id="rId11"/>
    <p:sldId id="266" r:id="rId12"/>
    <p:sldId id="270" r:id="rId13"/>
    <p:sldId id="267" r:id="rId14"/>
    <p:sldId id="268" r:id="rId15"/>
    <p:sldId id="269" r:id="rId16"/>
    <p:sldId id="271" r:id="rId17"/>
    <p:sldId id="272" r:id="rId18"/>
    <p:sldId id="274" r:id="rId19"/>
    <p:sldId id="273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7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5867"/>
    <a:srgbClr val="FFFFFF"/>
    <a:srgbClr val="C14432"/>
    <a:srgbClr val="2B5968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8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DA3DF-09D7-4A95-B0BF-67BB466C5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EA8D98-9D80-493C-8B8C-EC5824DF2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42E20-450C-4638-9329-494CD0368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B3A2-0A69-4187-B874-47F797502FC9}" type="datetimeFigureOut">
              <a:rPr lang="en-US" smtClean="0"/>
              <a:t>10/14/20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575F8-C54B-4202-A702-22F9F0B5F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6650D-73F0-42A1-B192-70719CCD6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0FAE-6757-4C98-BBA8-3DF593D68B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105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BB9B7-BA61-4174-8FAE-768ACF4D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6CEFA9-628B-4DA0-823B-83B3DA5D0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2F800-3733-4AE3-96C6-024FA39B9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B3A2-0A69-4187-B874-47F797502FC9}" type="datetimeFigureOut">
              <a:rPr lang="en-US" smtClean="0"/>
              <a:t>10/14/20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863D9-ACEE-423F-9ED9-9AED34C0E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F3D5B-C701-48FA-88CB-14C80399A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0FAE-6757-4C98-BBA8-3DF593D68B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330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E624F4-B383-4452-9DE2-EB70D8F69F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CDA00-0C7D-4A39-8516-B5657D4A5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2F062-8AEB-4A45-86A2-6CAD463A0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B3A2-0A69-4187-B874-47F797502FC9}" type="datetimeFigureOut">
              <a:rPr lang="en-US" smtClean="0"/>
              <a:t>10/14/20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FE8CF-6784-440D-985F-16F2D7733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9074C-35EE-4EDB-A658-AD29E7680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0FAE-6757-4C98-BBA8-3DF593D68B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6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A6B65-4CF8-4D55-9A6B-DEB62F901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C079F-F706-423E-A9FF-16E3C369A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E1816-FDEA-472D-A6A5-CA7C089CC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B3A2-0A69-4187-B874-47F797502FC9}" type="datetimeFigureOut">
              <a:rPr lang="en-US" smtClean="0"/>
              <a:t>10/14/20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CC2DC-F50A-4342-8288-840C0B20B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D8018-8E6D-420F-ACF9-40EA7F1E9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0FAE-6757-4C98-BBA8-3DF593D68B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988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05848-A98B-49A5-958B-2381D39CC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EE827-CFB8-45EE-9685-A1064E763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86026-B03B-4E9E-8E8C-7DCB586B1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B3A2-0A69-4187-B874-47F797502FC9}" type="datetimeFigureOut">
              <a:rPr lang="en-US" smtClean="0"/>
              <a:t>10/14/20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CD7A1-04E6-42A8-96DC-E2F647DB1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246A3-DEC0-4D84-A3A8-7F187F84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0FAE-6757-4C98-BBA8-3DF593D68B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093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A44AF-D4A1-465C-A324-CFDCCC68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E2C0A-5BB9-4731-9B94-1EA6781655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B3C52-7769-45B0-8115-FE1536E6A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588A8-4D06-460B-9243-DD5C3A5D2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B3A2-0A69-4187-B874-47F797502FC9}" type="datetimeFigureOut">
              <a:rPr lang="en-US" smtClean="0"/>
              <a:t>10/14/20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69564-DEE6-4A9F-832B-7A9FAEF97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7557-507D-4A12-862C-4736E8EDD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0FAE-6757-4C98-BBA8-3DF593D68B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1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9674D-54E7-4645-9FD5-7400BCDFF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D9077-9F67-44AE-9E8B-B37C469A9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1C7BB-0A39-45EB-B58E-E61A1C152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14C2F8-4090-46F9-A265-04A0B99FB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11D570-5553-4A86-B219-F9A3CB1F44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667F44-73EE-4446-939D-9A9EDFD70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B3A2-0A69-4187-B874-47F797502FC9}" type="datetimeFigureOut">
              <a:rPr lang="en-US" smtClean="0"/>
              <a:t>10/14/20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44F15-665E-435D-88F3-B70277862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400AC1-8201-418B-916B-0045CA4AD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0FAE-6757-4C98-BBA8-3DF593D68B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404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5CB8-4F4C-4C35-BA3B-B1718361D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B7000D-E237-4D1A-9BC3-CCD46747C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B3A2-0A69-4187-B874-47F797502FC9}" type="datetimeFigureOut">
              <a:rPr lang="en-US" smtClean="0"/>
              <a:t>10/14/20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2D3AE2-6BB0-43E1-90CC-C1504BD60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1A989C-16D1-472B-AE1B-486E4F046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0FAE-6757-4C98-BBA8-3DF593D68B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183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28269-F74B-4D75-A022-17E96FC45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B3A2-0A69-4187-B874-47F797502FC9}" type="datetimeFigureOut">
              <a:rPr lang="en-US" smtClean="0"/>
              <a:t>10/14/20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645FF9-6195-4F62-9036-636FA035E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711A6-113A-4F5B-AB1F-DD2E93E33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0FAE-6757-4C98-BBA8-3DF593D68B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03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8FF50-CDD2-45EA-A6F9-4757FB9E5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53305-B8EB-4EF3-877B-AECFCEEA1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02F4B-84D0-4251-BD08-5D86D5257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77B3A-996A-436D-B914-EA29DC0A9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B3A2-0A69-4187-B874-47F797502FC9}" type="datetimeFigureOut">
              <a:rPr lang="en-US" smtClean="0"/>
              <a:t>10/14/20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91970-C084-4AA3-8A96-BC5F81776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E200A-C896-4E00-AAAE-527A24156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0FAE-6757-4C98-BBA8-3DF593D68B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604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77A49-0664-4CA5-95BE-6561099F6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4ACAF8-CDA5-4BA4-B7EE-086DD7DC57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76C16-DCB7-4164-B267-F3C876039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E6E32-D282-4862-90AC-FB7FC3E07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B3A2-0A69-4187-B874-47F797502FC9}" type="datetimeFigureOut">
              <a:rPr lang="en-US" smtClean="0"/>
              <a:t>10/14/20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F566E-BDAC-4D78-B6B0-93210A1E6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E8841-B917-481B-8323-96E216F6C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0FAE-6757-4C98-BBA8-3DF593D68B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093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746D05-E1F0-4824-BA3A-B6B9B0291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61AF7-9218-40FC-A07F-52FD9D05B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5F660-41E8-4671-8F7B-C2CC5FC1BE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EB3A2-0A69-4187-B874-47F797502FC9}" type="datetimeFigureOut">
              <a:rPr lang="en-US" smtClean="0"/>
              <a:t>10/14/20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15142-2FD1-411F-BECB-A76A53718C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1CBFC-4603-4467-A816-415EC178E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80FAE-6757-4C98-BBA8-3DF593D68B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256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nalyticsanddatasummit.org/techcastday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Em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localhost:8080/Emp/name=Nigel%20Jacobs&amp;salary=12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nnataUT/RDF-OLT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mailto:phil.cannata@oracle.com" TargetMode="External"/><Relationship Id="rId4" Type="http://schemas.openxmlformats.org/officeDocument/2006/relationships/hyperlink" Target="https://github.com/AnalyticsandDataOracleUserCommunity/Analytics/RDF-OLTP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-architectur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nnataUT/RDF-OLT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703F31-07F7-4372-9CA8-B3D709ED8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53498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C71B24-2772-497B-A84E-1FC21C5C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34988"/>
            <a:ext cx="12192000" cy="53230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dirty="0"/>
              <a:t>Building Rule-Based OLTP Systems Using Oracle RDF</a:t>
            </a:r>
          </a:p>
          <a:p>
            <a:pPr marL="0" indent="0" algn="ctr">
              <a:buNone/>
            </a:pPr>
            <a:r>
              <a:rPr lang="en-US" dirty="0"/>
              <a:t>Dr. Philip Cannata and Nigel Jacobs</a:t>
            </a: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( </a:t>
            </a:r>
            <a:r>
              <a:rPr lang="en-US" sz="2000" dirty="0">
                <a:hlinkClick r:id="rId3"/>
              </a:rPr>
              <a:t>https://analyticsanddatasummit.org/techcastdays</a:t>
            </a:r>
            <a:r>
              <a:rPr lang="en-US" sz="2000" dirty="0"/>
              <a:t> 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Let’s Put the Application Complexity in the Database!</a:t>
            </a:r>
          </a:p>
          <a:p>
            <a:pPr marL="0" indent="0" algn="ctr">
              <a:buNone/>
            </a:pPr>
            <a:r>
              <a:rPr lang="en-US" sz="2000" dirty="0"/>
              <a:t>(Business Rules, Data Partitioning, Application Provisioning)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03EE68-FE9E-544C-A7FD-C3FBB919C9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4264" y="5036127"/>
            <a:ext cx="1905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3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703F31-07F7-4372-9CA8-B3D709ED8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53498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C71B24-2772-497B-A84E-1FC21C5C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34988"/>
            <a:ext cx="12192000" cy="53230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With RDF-OLTP, You do the Following to Build the Database: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I.e., You don’t Actually Build the Database because RDF is </a:t>
            </a:r>
            <a:r>
              <a:rPr lang="en-US" dirty="0" err="1"/>
              <a:t>Schemaless</a:t>
            </a:r>
            <a:endParaRPr lang="en-US" dirty="0"/>
          </a:p>
          <a:p>
            <a:pPr marL="0" indent="0" algn="ctr">
              <a:buNone/>
            </a:pPr>
            <a:r>
              <a:rPr lang="en-US" sz="2000" dirty="0"/>
              <a:t>If something changes, you just change the View. No change is needed in the database.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0B4977F-DC7C-8541-9E89-0B8ED2C64238}"/>
              </a:ext>
            </a:extLst>
          </p:cNvPr>
          <p:cNvGrpSpPr/>
          <p:nvPr/>
        </p:nvGrpSpPr>
        <p:grpSpPr>
          <a:xfrm>
            <a:off x="3320452" y="3069976"/>
            <a:ext cx="5551095" cy="1803776"/>
            <a:chOff x="3099129" y="3069976"/>
            <a:chExt cx="5551095" cy="180377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3332CE3-41D8-E841-BA68-4FC2E51824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7541" r="8910" b="42369"/>
            <a:stretch/>
          </p:blipFill>
          <p:spPr>
            <a:xfrm>
              <a:off x="3099129" y="4197096"/>
              <a:ext cx="5459655" cy="676656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1ED457A-31A1-C94A-A543-AFB151851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99129" y="3069976"/>
              <a:ext cx="5551095" cy="1168652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52F6153-FE35-7C49-8BE6-5D6FADD275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6466" y="6118646"/>
            <a:ext cx="356194" cy="38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454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703F31-07F7-4372-9CA8-B3D709ED8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53498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C71B24-2772-497B-A84E-1FC21C5C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34988"/>
            <a:ext cx="12192000" cy="53230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Instead, You Build Relational Views on the Conceptual Model</a:t>
            </a:r>
            <a:endParaRPr lang="en-US" sz="1600" dirty="0"/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r>
              <a:rPr lang="en-US" dirty="0"/>
              <a:t>Then Build INSERT, UPDATE, and DELETE Triggers on These Views</a:t>
            </a:r>
          </a:p>
          <a:p>
            <a:pPr marL="0" indent="0" algn="ctr">
              <a:buNone/>
            </a:pPr>
            <a:r>
              <a:rPr lang="en-US" sz="2000" dirty="0"/>
              <a:t>(In Principle, the Views and Triggers could be generated based on a simple declarative set of specifications based on the Conceptual Model, i.e., this is a Low Code Model of Development)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The RDF Database is Created When You Insert Data Into It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8E5E62-0691-7441-8AA7-A05C4D1FF2BD}"/>
              </a:ext>
            </a:extLst>
          </p:cNvPr>
          <p:cNvPicPr/>
          <p:nvPr/>
        </p:nvPicPr>
        <p:blipFill rotWithShape="1">
          <a:blip r:embed="rId3"/>
          <a:srcRect t="53500"/>
          <a:stretch/>
        </p:blipFill>
        <p:spPr bwMode="auto">
          <a:xfrm>
            <a:off x="3124200" y="5323012"/>
            <a:ext cx="5943600" cy="132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074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703F31-07F7-4372-9CA8-B3D709ED8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53498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C71B24-2772-497B-A84E-1FC21C5C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34988"/>
            <a:ext cx="12192000" cy="53230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/>
              <a:t>Then You Build Application in the Database as a Set of Rules</a:t>
            </a:r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00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703F31-07F7-4372-9CA8-B3D709ED8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53498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C71B24-2772-497B-A84E-1FC21C5C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34988"/>
            <a:ext cx="12192000" cy="53230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/>
              <a:t>Here’s an Example Application:</a:t>
            </a:r>
          </a:p>
          <a:p>
            <a:pPr marL="0" indent="0" algn="ctr">
              <a:buNone/>
            </a:pPr>
            <a:r>
              <a:rPr lang="en-US"/>
              <a:t>“If all of the employees in a department have taken a training course, the department is eligible for an award”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C2D6E6-AC97-244A-B08C-3D74F6B2A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489" y="3523856"/>
            <a:ext cx="9041022" cy="2893127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729835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703F31-07F7-4372-9CA8-B3D709ED8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53498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C71B24-2772-497B-A84E-1FC21C5C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34988"/>
            <a:ext cx="12192000" cy="53230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Here’s the Application Code in the Database as a Rule: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0ADB1A-587A-9D4A-B845-A10709D8D7D0}"/>
              </a:ext>
            </a:extLst>
          </p:cNvPr>
          <p:cNvSpPr/>
          <p:nvPr/>
        </p:nvSpPr>
        <p:spPr>
          <a:xfrm>
            <a:off x="219456" y="2688388"/>
            <a:ext cx="11972544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INSERT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 ?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dept_uri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saas:award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?eligible 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 }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WHERE 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   # Get the dept for each emp.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?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emp_uri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a              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saas:Emp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.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?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emp_uri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saas:empDeptEVA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?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dept_uri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.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?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dept_uri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saas:deptno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?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deptno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.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MINUS 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Remove depts that have at lease one emp who is not trained. 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{ SELECT ?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dept_uri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WHERE 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{    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?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emp_uri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              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saas:Emp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.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?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emp_uri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saas:empDeptEVA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?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dept_uri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.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OPTIONAL { ?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emp_uri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saas:training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?training. } 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FILTER(?training = "")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}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}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# Construct the value to be inserted into the dept’s award attribute.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BIND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(CONCAT("Department ", ?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deptno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" is eligible for an award") AS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?eligible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F937EF36-A8CE-EC47-A7A4-D9D5738906B0}"/>
              </a:ext>
            </a:extLst>
          </p:cNvPr>
          <p:cNvSpPr/>
          <p:nvPr/>
        </p:nvSpPr>
        <p:spPr>
          <a:xfrm>
            <a:off x="5429756" y="3131618"/>
            <a:ext cx="234669" cy="833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7732451F-DA93-5D45-9AC9-F0D0DAC7AF2B}"/>
              </a:ext>
            </a:extLst>
          </p:cNvPr>
          <p:cNvSpPr/>
          <p:nvPr/>
        </p:nvSpPr>
        <p:spPr>
          <a:xfrm>
            <a:off x="6205727" y="2935709"/>
            <a:ext cx="2088609" cy="649064"/>
          </a:xfrm>
          <a:prstGeom prst="wedgeRoundRectCallout">
            <a:avLst>
              <a:gd name="adj1" fmla="val -73902"/>
              <a:gd name="adj2" fmla="val 4312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Get a list of all departments that have employees.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E407B8BF-1EC7-8D48-8738-57761CFBBC50}"/>
              </a:ext>
            </a:extLst>
          </p:cNvPr>
          <p:cNvSpPr/>
          <p:nvPr/>
        </p:nvSpPr>
        <p:spPr>
          <a:xfrm>
            <a:off x="9473562" y="3876218"/>
            <a:ext cx="2591664" cy="909371"/>
          </a:xfrm>
          <a:prstGeom prst="wedgeRoundRectCallout">
            <a:avLst>
              <a:gd name="adj1" fmla="val -85142"/>
              <a:gd name="adj2" fmla="val 7516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Take a </a:t>
            </a:r>
            <a:r>
              <a:rPr lang="en-US" sz="1400" dirty="0" err="1">
                <a:solidFill>
                  <a:schemeClr val="tx1"/>
                </a:solidFill>
              </a:rPr>
              <a:t>Deparment</a:t>
            </a:r>
            <a:r>
              <a:rPr lang="en-US" sz="1400" dirty="0">
                <a:solidFill>
                  <a:schemeClr val="tx1"/>
                </a:solidFill>
              </a:rPr>
              <a:t> out of the List if an employee has not taken the training.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10D3F789-86A4-0F4C-AB6B-9DE696423915}"/>
              </a:ext>
            </a:extLst>
          </p:cNvPr>
          <p:cNvSpPr/>
          <p:nvPr/>
        </p:nvSpPr>
        <p:spPr>
          <a:xfrm>
            <a:off x="9278297" y="5397313"/>
            <a:ext cx="2591664" cy="909371"/>
          </a:xfrm>
          <a:prstGeom prst="wedgeRoundRectCallout">
            <a:avLst>
              <a:gd name="adj1" fmla="val -70178"/>
              <a:gd name="adj2" fmla="val 5607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Create the desired insert value.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550575A0-0820-7C43-95F0-81170AD3F697}"/>
              </a:ext>
            </a:extLst>
          </p:cNvPr>
          <p:cNvSpPr/>
          <p:nvPr/>
        </p:nvSpPr>
        <p:spPr>
          <a:xfrm>
            <a:off x="8294336" y="3965097"/>
            <a:ext cx="267037" cy="20958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69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703F31-07F7-4372-9CA8-B3D709ED8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53498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C71B24-2772-497B-A84E-1FC21C5C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34988"/>
            <a:ext cx="12192000" cy="53230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Oracle’s Implementation of RDF Has Some Unique Features That Allows These Rules Based Applications to be Built on an Enterprise Level</a:t>
            </a:r>
          </a:p>
          <a:p>
            <a:pPr marL="0" indent="0" algn="ctr">
              <a:buNone/>
            </a:pPr>
            <a:endParaRPr lang="en-US" dirty="0"/>
          </a:p>
          <a:p>
            <a:pPr lvl="2"/>
            <a:r>
              <a:rPr lang="en-US" dirty="0"/>
              <a:t>Tight integration of SQL/PLSQL and RDF/SPARQL</a:t>
            </a:r>
          </a:p>
          <a:p>
            <a:pPr lvl="2"/>
            <a:r>
              <a:rPr lang="en-US" dirty="0"/>
              <a:t>Integrates seamlessly with ORDS (Oracle REST Data Service)</a:t>
            </a:r>
          </a:p>
          <a:p>
            <a:pPr lvl="2"/>
            <a:r>
              <a:rPr lang="en-US" dirty="0"/>
              <a:t>Built in Data Partitioning</a:t>
            </a:r>
          </a:p>
          <a:p>
            <a:pPr lvl="2"/>
            <a:r>
              <a:rPr lang="en-US" dirty="0"/>
              <a:t>PDBs</a:t>
            </a:r>
          </a:p>
          <a:p>
            <a:pPr lvl="2"/>
            <a:r>
              <a:rPr lang="en-US" dirty="0"/>
              <a:t>All OCI Services are available to the application, e.g.,</a:t>
            </a:r>
          </a:p>
          <a:p>
            <a:pPr marL="914400" lvl="2" indent="0">
              <a:buNone/>
            </a:pPr>
            <a:r>
              <a:rPr lang="en-US" dirty="0"/>
              <a:t>    telemetry, events, health services .  . .</a:t>
            </a:r>
          </a:p>
          <a:p>
            <a:pPr lvl="2"/>
            <a:r>
              <a:rPr lang="en-US" dirty="0"/>
              <a:t>No “Provisioning” is needed other than compiling views in the PDB</a:t>
            </a:r>
          </a:p>
          <a:p>
            <a:pPr lvl="2"/>
            <a:r>
              <a:rPr lang="en-US" dirty="0"/>
              <a:t>Very little DBA Assistance is needed</a:t>
            </a:r>
          </a:p>
        </p:txBody>
      </p:sp>
      <p:sp>
        <p:nvSpPr>
          <p:cNvPr id="4" name="Cloud Callout 3">
            <a:extLst>
              <a:ext uri="{FF2B5EF4-FFF2-40B4-BE49-F238E27FC236}">
                <a16:creationId xmlns:a16="http://schemas.microsoft.com/office/drawing/2014/main" id="{2DEBD773-D106-924F-B22F-431DC418895B}"/>
              </a:ext>
            </a:extLst>
          </p:cNvPr>
          <p:cNvSpPr/>
          <p:nvPr/>
        </p:nvSpPr>
        <p:spPr>
          <a:xfrm>
            <a:off x="7611971" y="2980717"/>
            <a:ext cx="4215951" cy="2453910"/>
          </a:xfrm>
          <a:prstGeom prst="cloudCallout">
            <a:avLst>
              <a:gd name="adj1" fmla="val -71699"/>
              <a:gd name="adj2" fmla="val 928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70C0"/>
                </a:solidFill>
              </a:rPr>
              <a:t>There is a Current OCI SaaS Customer That is Using All of This to Deploy a Very Successful Mutlitenant, Production Application.</a:t>
            </a:r>
          </a:p>
        </p:txBody>
      </p:sp>
    </p:spTree>
    <p:extLst>
      <p:ext uri="{BB962C8B-B14F-4D97-AF65-F5344CB8AC3E}">
        <p14:creationId xmlns:p14="http://schemas.microsoft.com/office/powerpoint/2010/main" val="2902002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703F31-07F7-4372-9CA8-B3D709ED8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53498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C71B24-2772-497B-A84E-1FC21C5C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34988"/>
            <a:ext cx="12192000" cy="53230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/>
              <a:t>Here’s the Same Application as a Microservice:</a:t>
            </a:r>
          </a:p>
        </p:txBody>
      </p:sp>
    </p:spTree>
    <p:extLst>
      <p:ext uri="{BB962C8B-B14F-4D97-AF65-F5344CB8AC3E}">
        <p14:creationId xmlns:p14="http://schemas.microsoft.com/office/powerpoint/2010/main" val="4277540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5"/>
          <p:cNvPicPr/>
          <p:nvPr/>
        </p:nvPicPr>
        <p:blipFill>
          <a:blip r:embed="rId2"/>
          <a:stretch/>
        </p:blipFill>
        <p:spPr>
          <a:xfrm>
            <a:off x="0" y="0"/>
            <a:ext cx="12191040" cy="1533960"/>
          </a:xfrm>
          <a:prstGeom prst="rect">
            <a:avLst/>
          </a:prstGeom>
          <a:ln w="0">
            <a:noFill/>
          </a:ln>
        </p:spPr>
      </p:pic>
      <p:sp>
        <p:nvSpPr>
          <p:cNvPr id="136" name="CustomShape 1"/>
          <p:cNvSpPr/>
          <p:nvPr/>
        </p:nvSpPr>
        <p:spPr>
          <a:xfrm>
            <a:off x="0" y="1535040"/>
            <a:ext cx="12191040" cy="5321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‘Traditional’ Microservice Approach to EmpDept (MS-RDBMS)</a:t>
            </a:r>
            <a:endParaRPr lang="en-US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Complex mix of mature and emerging technologies</a:t>
            </a:r>
            <a:endParaRPr lang="en-US" sz="1800" b="0" strike="noStrike" spc="-1">
              <a:latin typeface="Arial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Helidon - microservice framework </a:t>
            </a:r>
            <a:endParaRPr lang="en-US" sz="1800" b="0" strike="noStrike" spc="-1">
              <a:latin typeface="Arial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Java</a:t>
            </a:r>
            <a:endParaRPr lang="en-US" sz="1800" b="0" strike="noStrike" spc="-1">
              <a:latin typeface="Arial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ADF</a:t>
            </a:r>
            <a:endParaRPr lang="en-US" sz="1800" b="0" strike="noStrike" spc="-1">
              <a:latin typeface="Arial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JDBC/SQL </a:t>
            </a:r>
            <a:endParaRPr lang="en-US" sz="1800" b="0" strike="noStrike" spc="-1">
              <a:latin typeface="Arial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Oracle 12c RDBMS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37" name="Picture 5"/>
          <p:cNvPicPr/>
          <p:nvPr/>
        </p:nvPicPr>
        <p:blipFill>
          <a:blip r:embed="rId2"/>
          <a:stretch/>
        </p:blipFill>
        <p:spPr>
          <a:xfrm>
            <a:off x="0" y="360"/>
            <a:ext cx="12191040" cy="15339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886580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5"/>
          <p:cNvPicPr/>
          <p:nvPr/>
        </p:nvPicPr>
        <p:blipFill>
          <a:blip r:embed="rId2"/>
          <a:stretch/>
        </p:blipFill>
        <p:spPr>
          <a:xfrm>
            <a:off x="0" y="0"/>
            <a:ext cx="12191040" cy="1533960"/>
          </a:xfrm>
          <a:prstGeom prst="rect">
            <a:avLst/>
          </a:prstGeom>
          <a:ln w="0">
            <a:noFill/>
          </a:ln>
        </p:spPr>
      </p:pic>
      <p:sp>
        <p:nvSpPr>
          <p:cNvPr id="139" name="CustomShape 1"/>
          <p:cNvSpPr/>
          <p:nvPr/>
        </p:nvSpPr>
        <p:spPr>
          <a:xfrm>
            <a:off x="0" y="1535040"/>
            <a:ext cx="12191040" cy="5321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Architectural Layers within the Microservice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4389120" y="3108960"/>
            <a:ext cx="3108240" cy="776520"/>
          </a:xfrm>
          <a:prstGeom prst="rect">
            <a:avLst/>
          </a:prstGeom>
          <a:solidFill>
            <a:srgbClr val="FFFFFF"/>
          </a:solidFill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720" tIns="63720" rIns="108720" bIns="6372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REST API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4389120" y="3886200"/>
            <a:ext cx="3108240" cy="776520"/>
          </a:xfrm>
          <a:prstGeom prst="rect">
            <a:avLst/>
          </a:prstGeom>
          <a:solidFill>
            <a:srgbClr val="FFFFFF"/>
          </a:solidFill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720" tIns="63720" rIns="108720" bIns="6372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Business Logic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4389120" y="5440680"/>
            <a:ext cx="3108240" cy="776520"/>
          </a:xfrm>
          <a:prstGeom prst="rect">
            <a:avLst/>
          </a:prstGeom>
          <a:solidFill>
            <a:srgbClr val="FFFFFF"/>
          </a:solidFill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720" tIns="63720" rIns="108720" bIns="6372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RDBMS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3" name="CustomShape 5"/>
          <p:cNvSpPr/>
          <p:nvPr/>
        </p:nvSpPr>
        <p:spPr>
          <a:xfrm>
            <a:off x="4389120" y="4663440"/>
            <a:ext cx="3108240" cy="776520"/>
          </a:xfrm>
          <a:prstGeom prst="rect">
            <a:avLst/>
          </a:prstGeom>
          <a:solidFill>
            <a:srgbClr val="FFFFFF"/>
          </a:solidFill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720" tIns="63720" rIns="108720" bIns="6372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ORM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44" name="Picture 5"/>
          <p:cNvPicPr/>
          <p:nvPr/>
        </p:nvPicPr>
        <p:blipFill>
          <a:blip r:embed="rId2"/>
          <a:stretch/>
        </p:blipFill>
        <p:spPr>
          <a:xfrm>
            <a:off x="0" y="360"/>
            <a:ext cx="12191040" cy="15339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294940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Picture 5"/>
          <p:cNvPicPr/>
          <p:nvPr/>
        </p:nvPicPr>
        <p:blipFill>
          <a:blip r:embed="rId2"/>
          <a:stretch/>
        </p:blipFill>
        <p:spPr>
          <a:xfrm>
            <a:off x="0" y="0"/>
            <a:ext cx="12191040" cy="1533960"/>
          </a:xfrm>
          <a:prstGeom prst="rect">
            <a:avLst/>
          </a:prstGeom>
          <a:ln w="0">
            <a:noFill/>
          </a:ln>
        </p:spPr>
      </p:pic>
      <p:sp>
        <p:nvSpPr>
          <p:cNvPr id="146" name="CustomShape 1"/>
          <p:cNvSpPr/>
          <p:nvPr/>
        </p:nvSpPr>
        <p:spPr>
          <a:xfrm>
            <a:off x="0" y="1535040"/>
            <a:ext cx="12191040" cy="5321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REST API</a:t>
            </a:r>
            <a:endParaRPr lang="en-US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HTTP / JSON  ↔ Java APIs / POJO Domain Objects</a:t>
            </a:r>
            <a:endParaRPr lang="en-US" sz="1800" b="0" strike="noStrike" spc="-1">
              <a:latin typeface="Arial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List all employees as a list of JSON maps:</a:t>
            </a:r>
            <a:endParaRPr lang="en-US" sz="1800" b="0" strike="noStrike" spc="-1">
              <a:latin typeface="Arial"/>
            </a:endParaRPr>
          </a:p>
          <a:p>
            <a:pPr marL="35863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curl -X “GET </a:t>
            </a:r>
            <a:r>
              <a:rPr lang="en-US" sz="1800" b="0" i="1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3"/>
              </a:rPr>
              <a:t>http://localhost:8080/Emp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”</a:t>
            </a:r>
            <a:endParaRPr lang="en-US" sz="1800" b="0" strike="noStrike" spc="-1">
              <a:latin typeface="Arial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Get a single employee given the employee name, as a JSON map:</a:t>
            </a:r>
            <a:endParaRPr lang="en-US" sz="1800" b="0" strike="noStrike" spc="-1">
              <a:latin typeface="Arial"/>
            </a:endParaRPr>
          </a:p>
          <a:p>
            <a:pPr marL="35863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curl -X “GET http://localhost:8080/Emp/name=Nigel%20Jacobs”</a:t>
            </a:r>
            <a:endParaRPr lang="en-US" sz="1800" b="0" strike="noStrike" spc="-1">
              <a:latin typeface="Arial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Create an employee:</a:t>
            </a:r>
            <a:endParaRPr lang="en-US" sz="1800" b="0" strike="noStrike" spc="-1">
              <a:latin typeface="Arial"/>
            </a:endParaRPr>
          </a:p>
          <a:p>
            <a:pPr marL="35863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curl -X “PUT </a:t>
            </a:r>
            <a:r>
              <a:rPr lang="en-US" sz="1800" b="0" i="1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4"/>
              </a:rPr>
              <a:t>http://localhost:8080/Emp/name=Nigel%20Jacobs&amp;salary=123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...”</a:t>
            </a:r>
            <a:endParaRPr lang="en-US" sz="1800" b="0" strike="noStrike" spc="-1">
              <a:latin typeface="Arial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Routing, error handling, serialization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47" name="Picture 5"/>
          <p:cNvPicPr/>
          <p:nvPr/>
        </p:nvPicPr>
        <p:blipFill>
          <a:blip r:embed="rId2"/>
          <a:stretch/>
        </p:blipFill>
        <p:spPr>
          <a:xfrm>
            <a:off x="0" y="360"/>
            <a:ext cx="12191040" cy="15339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734109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703F31-07F7-4372-9CA8-B3D709ED8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53498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C71B24-2772-497B-A84E-1FC21C5C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34988"/>
            <a:ext cx="12192000" cy="5323011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500" dirty="0"/>
              <a:t>Building Rule-Based OLTP Systems Using Oracle RDF</a:t>
            </a:r>
          </a:p>
          <a:p>
            <a:pPr marL="0" indent="0" algn="ctr">
              <a:buNone/>
            </a:pPr>
            <a:r>
              <a:rPr lang="en-US" sz="4500" dirty="0"/>
              <a:t>Links to the git repositories referenced in this presentation are in the Slack channel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600" dirty="0">
                <a:hlinkClick r:id="rId3"/>
              </a:rPr>
              <a:t>https://github.com/CannataUT/RDF-OLTP</a:t>
            </a:r>
            <a:endParaRPr lang="en-US" sz="2600" dirty="0"/>
          </a:p>
          <a:p>
            <a:pPr marL="0" indent="0" algn="ctr">
              <a:buNone/>
            </a:pPr>
            <a:endParaRPr lang="en-US" sz="2600" dirty="0"/>
          </a:p>
          <a:p>
            <a:pPr marL="0" indent="0" algn="ctr">
              <a:buNone/>
            </a:pPr>
            <a:r>
              <a:rPr lang="en-US" sz="2600" dirty="0">
                <a:hlinkClick r:id="rId4"/>
              </a:rPr>
              <a:t>https://github.com/AnalyticsandDataOracleUserCommunity/Analytics/RDF-OLTP</a:t>
            </a:r>
            <a:endParaRPr lang="en-US" sz="2600" dirty="0"/>
          </a:p>
          <a:p>
            <a:pPr marL="0" indent="0" algn="ctr">
              <a:buNone/>
            </a:pPr>
            <a:endParaRPr lang="en-US" sz="2600" dirty="0"/>
          </a:p>
          <a:p>
            <a:pPr marL="0" indent="0" algn="ctr">
              <a:buNone/>
            </a:pPr>
            <a:endParaRPr lang="en-US" sz="2600" dirty="0"/>
          </a:p>
          <a:p>
            <a:pPr marL="0" indent="0" algn="ctr">
              <a:buNone/>
            </a:pPr>
            <a:endParaRPr lang="en-US" sz="2600" dirty="0"/>
          </a:p>
          <a:p>
            <a:pPr marL="0" indent="0" algn="ctr">
              <a:buNone/>
            </a:pPr>
            <a:r>
              <a:rPr lang="en-US" sz="2600"/>
              <a:t>Questions </a:t>
            </a:r>
            <a:r>
              <a:rPr lang="en-US" sz="2600" dirty="0"/>
              <a:t>can be addressed to: </a:t>
            </a:r>
            <a:r>
              <a:rPr lang="en-US" sz="2600" dirty="0">
                <a:hlinkClick r:id="rId5"/>
              </a:rPr>
              <a:t>phil.cannata@oracle.com</a:t>
            </a:r>
            <a:r>
              <a:rPr lang="en-US" sz="2600" dirty="0"/>
              <a:t> and </a:t>
            </a:r>
            <a:r>
              <a:rPr lang="en-US" sz="2600" dirty="0" err="1"/>
              <a:t>nigel.jacobs@oracle.com</a:t>
            </a:r>
            <a:endParaRPr lang="en-US" sz="2600" dirty="0"/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6DE1227C-306E-3946-BAF7-E1BC693F4DB1}"/>
              </a:ext>
            </a:extLst>
          </p:cNvPr>
          <p:cNvSpPr/>
          <p:nvPr/>
        </p:nvSpPr>
        <p:spPr>
          <a:xfrm>
            <a:off x="9027041" y="3609754"/>
            <a:ext cx="1318437" cy="717698"/>
          </a:xfrm>
          <a:prstGeom prst="wedgeRoundRectCallout">
            <a:avLst>
              <a:gd name="adj1" fmla="val -87768"/>
              <a:gd name="adj2" fmla="val 4175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 Repository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E3C58C51-DB54-6742-8CC1-1DB700A01CCC}"/>
              </a:ext>
            </a:extLst>
          </p:cNvPr>
          <p:cNvSpPr/>
          <p:nvPr/>
        </p:nvSpPr>
        <p:spPr>
          <a:xfrm>
            <a:off x="10563447" y="3712711"/>
            <a:ext cx="1318437" cy="717698"/>
          </a:xfrm>
          <a:prstGeom prst="wedgeRoundRectCallout">
            <a:avLst>
              <a:gd name="adj1" fmla="val -92607"/>
              <a:gd name="adj2" fmla="val 10694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Future Repository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9069AE-5F5E-B547-99B7-4530631D1B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731" y="3845443"/>
            <a:ext cx="1318436" cy="205613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80825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Picture 5"/>
          <p:cNvPicPr/>
          <p:nvPr/>
        </p:nvPicPr>
        <p:blipFill>
          <a:blip r:embed="rId2"/>
          <a:stretch/>
        </p:blipFill>
        <p:spPr>
          <a:xfrm>
            <a:off x="0" y="0"/>
            <a:ext cx="12191040" cy="1533960"/>
          </a:xfrm>
          <a:prstGeom prst="rect">
            <a:avLst/>
          </a:prstGeom>
          <a:ln w="0">
            <a:noFill/>
          </a:ln>
        </p:spPr>
      </p:pic>
      <p:pic>
        <p:nvPicPr>
          <p:cNvPr id="149" name="Picture 5"/>
          <p:cNvPicPr/>
          <p:nvPr/>
        </p:nvPicPr>
        <p:blipFill>
          <a:blip r:embed="rId2"/>
          <a:stretch/>
        </p:blipFill>
        <p:spPr>
          <a:xfrm>
            <a:off x="0" y="360"/>
            <a:ext cx="12191040" cy="1533960"/>
          </a:xfrm>
          <a:prstGeom prst="rect">
            <a:avLst/>
          </a:prstGeom>
          <a:ln w="0">
            <a:noFill/>
          </a:ln>
        </p:spPr>
      </p:pic>
      <p:sp>
        <p:nvSpPr>
          <p:cNvPr id="150" name="CustomShape 1"/>
          <p:cNvSpPr/>
          <p:nvPr/>
        </p:nvSpPr>
        <p:spPr>
          <a:xfrm>
            <a:off x="3017520" y="2012760"/>
            <a:ext cx="6215400" cy="411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833580" y="2150820"/>
            <a:ext cx="10523880" cy="3837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Business Logic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High level actions on business types (repositories)</a:t>
            </a:r>
            <a:endParaRPr lang="en-US" sz="1800" b="0" strike="noStrike" spc="-1" dirty="0">
              <a:latin typeface="Arial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Business semantics</a:t>
            </a:r>
            <a:endParaRPr lang="en-US" sz="1800" b="0" strike="noStrike" spc="-1" dirty="0">
              <a:latin typeface="Arial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Java / POJOs</a:t>
            </a:r>
            <a:endParaRPr lang="en-US" sz="1800" b="0" strike="noStrike" spc="-1" dirty="0">
              <a:latin typeface="Arial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Pass-through:  majority of logic pulled down into ORM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DejaVu Sans Mono"/>
              </a:rPr>
              <a:t>	</a:t>
            </a:r>
            <a:endParaRPr lang="en-US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5541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Picture 5"/>
          <p:cNvPicPr/>
          <p:nvPr/>
        </p:nvPicPr>
        <p:blipFill>
          <a:blip r:embed="rId2"/>
          <a:stretch/>
        </p:blipFill>
        <p:spPr>
          <a:xfrm>
            <a:off x="0" y="0"/>
            <a:ext cx="12191040" cy="1533960"/>
          </a:xfrm>
          <a:prstGeom prst="rect">
            <a:avLst/>
          </a:prstGeom>
          <a:ln w="0">
            <a:noFill/>
          </a:ln>
        </p:spPr>
      </p:pic>
      <p:pic>
        <p:nvPicPr>
          <p:cNvPr id="153" name="Picture 5"/>
          <p:cNvPicPr/>
          <p:nvPr/>
        </p:nvPicPr>
        <p:blipFill>
          <a:blip r:embed="rId2"/>
          <a:stretch/>
        </p:blipFill>
        <p:spPr>
          <a:xfrm>
            <a:off x="0" y="360"/>
            <a:ext cx="12191040" cy="1533960"/>
          </a:xfrm>
          <a:prstGeom prst="rect">
            <a:avLst/>
          </a:prstGeom>
          <a:ln w="0">
            <a:noFill/>
          </a:ln>
        </p:spPr>
      </p:pic>
      <p:sp>
        <p:nvSpPr>
          <p:cNvPr id="154" name="CustomShape 1"/>
          <p:cNvSpPr/>
          <p:nvPr/>
        </p:nvSpPr>
        <p:spPr>
          <a:xfrm>
            <a:off x="3017520" y="2012760"/>
            <a:ext cx="6215400" cy="411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914400" y="2106360"/>
            <a:ext cx="10523880" cy="3837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Business Logic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  <a:p>
            <a:pPr marL="1080000">
              <a:lnSpc>
                <a:spcPct val="100000"/>
              </a:lnSpc>
              <a:spcBef>
                <a:spcPts val="717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EmployeeRepository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: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080000">
              <a:lnSpc>
                <a:spcPct val="100000"/>
              </a:lnSpc>
              <a:spcBef>
                <a:spcPts val="717"/>
              </a:spcBef>
            </a:pP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528200">
              <a:lnSpc>
                <a:spcPct val="100000"/>
              </a:lnSpc>
              <a:spcBef>
                <a:spcPts val="717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	public Employee find(Integer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employeeNumber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)     // find an employee by emp no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528200">
              <a:lnSpc>
                <a:spcPct val="100000"/>
              </a:lnSpc>
              <a:spcBef>
                <a:spcPts val="717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	public Collection&lt;Employee&gt;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loadAllEmployees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()   // load all employees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528200">
              <a:lnSpc>
                <a:spcPct val="100000"/>
              </a:lnSpc>
              <a:spcBef>
                <a:spcPts val="717"/>
              </a:spcBef>
            </a:pP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528200">
              <a:lnSpc>
                <a:spcPct val="100000"/>
              </a:lnSpc>
              <a:spcBef>
                <a:spcPts val="717"/>
              </a:spcBef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DepartmentRepository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: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528200">
              <a:lnSpc>
                <a:spcPct val="100000"/>
              </a:lnSpc>
              <a:spcBef>
                <a:spcPts val="717"/>
              </a:spcBef>
            </a:pP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528200">
              <a:lnSpc>
                <a:spcPct val="100000"/>
              </a:lnSpc>
              <a:spcBef>
                <a:spcPts val="717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	public void save(Department department)          // save department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528200">
              <a:lnSpc>
                <a:spcPct val="100000"/>
              </a:lnSpc>
              <a:spcBef>
                <a:spcPts val="1001"/>
              </a:spcBef>
            </a:pPr>
            <a:endParaRPr lang="en-US" sz="1200" b="0" strike="noStrike" spc="-1" dirty="0">
              <a:latin typeface="Arial"/>
              <a:ea typeface="WenQuanYi Zen Hei Sharp"/>
            </a:endParaRPr>
          </a:p>
          <a:p>
            <a:pPr marL="1528200">
              <a:lnSpc>
                <a:spcPct val="100000"/>
              </a:lnSpc>
              <a:spcBef>
                <a:spcPts val="1001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DejaVu Sans Mono"/>
              </a:rPr>
              <a:t>	</a:t>
            </a:r>
            <a:endParaRPr lang="en-US" sz="1200" b="0" strike="noStrike" spc="-1" dirty="0">
              <a:latin typeface="Arial"/>
              <a:ea typeface="WenQuanYi Zen Hei Sharp"/>
            </a:endParaRPr>
          </a:p>
        </p:txBody>
      </p:sp>
    </p:spTree>
    <p:extLst>
      <p:ext uri="{BB962C8B-B14F-4D97-AF65-F5344CB8AC3E}">
        <p14:creationId xmlns:p14="http://schemas.microsoft.com/office/powerpoint/2010/main" val="2373072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Picture 5"/>
          <p:cNvPicPr/>
          <p:nvPr/>
        </p:nvPicPr>
        <p:blipFill>
          <a:blip r:embed="rId2"/>
          <a:stretch/>
        </p:blipFill>
        <p:spPr>
          <a:xfrm>
            <a:off x="0" y="0"/>
            <a:ext cx="12191040" cy="1533960"/>
          </a:xfrm>
          <a:prstGeom prst="rect">
            <a:avLst/>
          </a:prstGeom>
          <a:ln w="0">
            <a:noFill/>
          </a:ln>
        </p:spPr>
      </p:pic>
      <p:pic>
        <p:nvPicPr>
          <p:cNvPr id="157" name="Picture 5"/>
          <p:cNvPicPr/>
          <p:nvPr/>
        </p:nvPicPr>
        <p:blipFill>
          <a:blip r:embed="rId2"/>
          <a:stretch/>
        </p:blipFill>
        <p:spPr>
          <a:xfrm>
            <a:off x="0" y="360"/>
            <a:ext cx="12191040" cy="1533960"/>
          </a:xfrm>
          <a:prstGeom prst="rect">
            <a:avLst/>
          </a:prstGeom>
          <a:ln w="0">
            <a:noFill/>
          </a:ln>
        </p:spPr>
      </p:pic>
      <p:sp>
        <p:nvSpPr>
          <p:cNvPr id="158" name="CustomShape 1"/>
          <p:cNvSpPr/>
          <p:nvPr/>
        </p:nvSpPr>
        <p:spPr>
          <a:xfrm>
            <a:off x="3017520" y="2012760"/>
            <a:ext cx="6215400" cy="411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863280" y="2226928"/>
            <a:ext cx="10523880" cy="3837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Object Relational Mapper (ORM)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ADF entities and mapping:  EOs, AMs, Vos</a:t>
            </a:r>
            <a:endParaRPr lang="en-US" sz="1800" b="0" strike="noStrike" spc="-1" dirty="0">
              <a:latin typeface="Arial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Built  extended from DB schema via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Jdev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UI at design time</a:t>
            </a:r>
            <a:endParaRPr lang="en-US" sz="1800" b="0" strike="noStrike" spc="-1" dirty="0">
              <a:latin typeface="Arial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Generated Java stubs, XML files</a:t>
            </a:r>
            <a:endParaRPr lang="en-US" sz="1800" b="0" strike="noStrike" spc="-1" dirty="0">
              <a:latin typeface="Arial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POJO ↔ JDBC/SQL serialization</a:t>
            </a:r>
            <a:endParaRPr lang="en-US" sz="1800" b="0" strike="noStrike" spc="-1" dirty="0">
              <a:latin typeface="Arial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Caching to reduce DB hits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0888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Picture 5"/>
          <p:cNvPicPr/>
          <p:nvPr/>
        </p:nvPicPr>
        <p:blipFill>
          <a:blip r:embed="rId2"/>
          <a:stretch/>
        </p:blipFill>
        <p:spPr>
          <a:xfrm>
            <a:off x="0" y="0"/>
            <a:ext cx="12191040" cy="1533960"/>
          </a:xfrm>
          <a:prstGeom prst="rect">
            <a:avLst/>
          </a:prstGeom>
          <a:ln w="0">
            <a:noFill/>
          </a:ln>
        </p:spPr>
      </p:pic>
      <p:pic>
        <p:nvPicPr>
          <p:cNvPr id="161" name="Picture 5"/>
          <p:cNvPicPr/>
          <p:nvPr/>
        </p:nvPicPr>
        <p:blipFill>
          <a:blip r:embed="rId2"/>
          <a:stretch/>
        </p:blipFill>
        <p:spPr>
          <a:xfrm>
            <a:off x="0" y="360"/>
            <a:ext cx="12191040" cy="1533960"/>
          </a:xfrm>
          <a:prstGeom prst="rect">
            <a:avLst/>
          </a:prstGeom>
          <a:ln w="0">
            <a:noFill/>
          </a:ln>
        </p:spPr>
      </p:pic>
      <p:sp>
        <p:nvSpPr>
          <p:cNvPr id="162" name="CustomShape 1"/>
          <p:cNvSpPr/>
          <p:nvPr/>
        </p:nvSpPr>
        <p:spPr>
          <a:xfrm>
            <a:off x="3017520" y="2012760"/>
            <a:ext cx="6215400" cy="411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863280" y="2150820"/>
            <a:ext cx="10523880" cy="3837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Object Relational Mapper (ORM)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8182320" y="2958120"/>
            <a:ext cx="1323360" cy="640800"/>
          </a:xfrm>
          <a:prstGeom prst="flowChartInternalStorage">
            <a:avLst/>
          </a:prstGeom>
          <a:solidFill>
            <a:srgbClr val="AADCF7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Emp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8218680" y="5329800"/>
            <a:ext cx="1323720" cy="640800"/>
          </a:xfrm>
          <a:prstGeom prst="flowChartInternalStorage">
            <a:avLst/>
          </a:prstGeom>
          <a:solidFill>
            <a:srgbClr val="AADCF7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Dept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6" name="CustomShape 5"/>
          <p:cNvSpPr/>
          <p:nvPr/>
        </p:nvSpPr>
        <p:spPr>
          <a:xfrm>
            <a:off x="5864640" y="4143960"/>
            <a:ext cx="992520" cy="768960"/>
          </a:xfrm>
          <a:prstGeom prst="ellipse">
            <a:avLst/>
          </a:prstGeom>
          <a:solidFill>
            <a:srgbClr val="FDE9A9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EmptDept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VO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7" name="CustomShape 6"/>
          <p:cNvSpPr/>
          <p:nvPr/>
        </p:nvSpPr>
        <p:spPr>
          <a:xfrm>
            <a:off x="5864640" y="5265720"/>
            <a:ext cx="992520" cy="768960"/>
          </a:xfrm>
          <a:prstGeom prst="ellipse">
            <a:avLst/>
          </a:prstGeom>
          <a:solidFill>
            <a:srgbClr val="FDE9A9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Department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VO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8" name="CustomShape 7"/>
          <p:cNvSpPr/>
          <p:nvPr/>
        </p:nvSpPr>
        <p:spPr>
          <a:xfrm>
            <a:off x="5864640" y="2926080"/>
            <a:ext cx="992520" cy="768960"/>
          </a:xfrm>
          <a:prstGeom prst="ellipse">
            <a:avLst/>
          </a:prstGeom>
          <a:solidFill>
            <a:srgbClr val="FDE9A9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Employee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VO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9" name="CustomShape 8"/>
          <p:cNvSpPr/>
          <p:nvPr/>
        </p:nvSpPr>
        <p:spPr>
          <a:xfrm>
            <a:off x="2959080" y="4240080"/>
            <a:ext cx="1066680" cy="576720"/>
          </a:xfrm>
          <a:prstGeom prst="rect">
            <a:avLst/>
          </a:prstGeom>
          <a:solidFill>
            <a:srgbClr val="FDE9A9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EmpDept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AM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0" name="CustomShape 9"/>
          <p:cNvSpPr/>
          <p:nvPr/>
        </p:nvSpPr>
        <p:spPr>
          <a:xfrm>
            <a:off x="4099200" y="2990520"/>
            <a:ext cx="956160" cy="640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DE9A9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Employee</a:t>
            </a:r>
            <a:endParaRPr lang="en-US" sz="1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EO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171" name="CustomShape 10"/>
          <p:cNvSpPr/>
          <p:nvPr/>
        </p:nvSpPr>
        <p:spPr>
          <a:xfrm>
            <a:off x="4035840" y="5398920"/>
            <a:ext cx="1062720" cy="72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DE9A9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Employee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EO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2" name="CustomShape 11"/>
          <p:cNvSpPr/>
          <p:nvPr/>
        </p:nvSpPr>
        <p:spPr>
          <a:xfrm>
            <a:off x="4026120" y="4528440"/>
            <a:ext cx="1838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CustomShape 12"/>
          <p:cNvSpPr/>
          <p:nvPr/>
        </p:nvSpPr>
        <p:spPr>
          <a:xfrm>
            <a:off x="3492600" y="4817160"/>
            <a:ext cx="643320" cy="929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" name="CustomShape 13"/>
          <p:cNvSpPr/>
          <p:nvPr/>
        </p:nvSpPr>
        <p:spPr>
          <a:xfrm flipV="1">
            <a:off x="3474240" y="3310200"/>
            <a:ext cx="624960" cy="929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CustomShape 14"/>
          <p:cNvSpPr/>
          <p:nvPr/>
        </p:nvSpPr>
        <p:spPr>
          <a:xfrm>
            <a:off x="6857520" y="4528440"/>
            <a:ext cx="1361160" cy="1121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CustomShape 15"/>
          <p:cNvSpPr/>
          <p:nvPr/>
        </p:nvSpPr>
        <p:spPr>
          <a:xfrm flipV="1">
            <a:off x="6857520" y="3278160"/>
            <a:ext cx="1324800" cy="32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CustomShape 16"/>
          <p:cNvSpPr/>
          <p:nvPr/>
        </p:nvSpPr>
        <p:spPr>
          <a:xfrm flipV="1">
            <a:off x="6857520" y="5649120"/>
            <a:ext cx="1361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" name="CustomShape 17"/>
          <p:cNvSpPr/>
          <p:nvPr/>
        </p:nvSpPr>
        <p:spPr>
          <a:xfrm flipV="1">
            <a:off x="6857520" y="3277440"/>
            <a:ext cx="1324800" cy="1250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CustomShape 18"/>
          <p:cNvSpPr/>
          <p:nvPr/>
        </p:nvSpPr>
        <p:spPr>
          <a:xfrm flipV="1">
            <a:off x="4026120" y="3310560"/>
            <a:ext cx="1838520" cy="1217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CustomShape 19"/>
          <p:cNvSpPr/>
          <p:nvPr/>
        </p:nvSpPr>
        <p:spPr>
          <a:xfrm>
            <a:off x="4026120" y="4528440"/>
            <a:ext cx="1838520" cy="1121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068859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Picture 5"/>
          <p:cNvPicPr/>
          <p:nvPr/>
        </p:nvPicPr>
        <p:blipFill>
          <a:blip r:embed="rId2"/>
          <a:stretch/>
        </p:blipFill>
        <p:spPr>
          <a:xfrm>
            <a:off x="0" y="0"/>
            <a:ext cx="12191040" cy="1533960"/>
          </a:xfrm>
          <a:prstGeom prst="rect">
            <a:avLst/>
          </a:prstGeom>
          <a:ln w="0">
            <a:noFill/>
          </a:ln>
        </p:spPr>
      </p:pic>
      <p:pic>
        <p:nvPicPr>
          <p:cNvPr id="182" name="Picture 5"/>
          <p:cNvPicPr/>
          <p:nvPr/>
        </p:nvPicPr>
        <p:blipFill>
          <a:blip r:embed="rId2"/>
          <a:stretch/>
        </p:blipFill>
        <p:spPr>
          <a:xfrm>
            <a:off x="0" y="360"/>
            <a:ext cx="12191040" cy="1533960"/>
          </a:xfrm>
          <a:prstGeom prst="rect">
            <a:avLst/>
          </a:prstGeom>
          <a:ln w="0">
            <a:noFill/>
          </a:ln>
        </p:spPr>
      </p:pic>
      <p:sp>
        <p:nvSpPr>
          <p:cNvPr id="183" name="CustomShape 1"/>
          <p:cNvSpPr/>
          <p:nvPr/>
        </p:nvSpPr>
        <p:spPr>
          <a:xfrm>
            <a:off x="3017520" y="2012760"/>
            <a:ext cx="6215400" cy="411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863280" y="1877760"/>
            <a:ext cx="10523880" cy="3837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Object Relational Mapper (ORM)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lang="en-US" sz="2800" b="0" strike="noStrike" spc="-1" dirty="0">
              <a:latin typeface="Arial"/>
              <a:ea typeface="WenQuanYi Zen Hei Sharp"/>
            </a:endParaRPr>
          </a:p>
          <a:p>
            <a:pPr marL="216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public class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EmpDeptAMImpl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extends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OAApplicationModuleImpl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{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2160000">
              <a:lnSpc>
                <a:spcPct val="100000"/>
              </a:lnSpc>
              <a:spcBef>
                <a:spcPts val="150"/>
              </a:spcBef>
            </a:pP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216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/**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216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* Find a specific employee, by employee number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216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*/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216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public Employee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findEmployee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(Integer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empNo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) {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2160000">
              <a:lnSpc>
                <a:spcPct val="100000"/>
              </a:lnSpc>
              <a:spcBef>
                <a:spcPts val="150"/>
              </a:spcBef>
            </a:pP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216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CachedMapper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mapper = new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CachedMapper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216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loadEmployeesIntoCache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empNo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, mapper);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216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Integer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deptNo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mapper.getDeptNo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empNo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216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if 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deptNo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!= null) {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216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    // if employee has a dept, load it's data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216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loadDepartmentsIntoCache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deptNo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, mapper);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216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}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216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mapper.finalize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();  // apply business logic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216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return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mapper.getEmployee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empNo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2160000">
              <a:lnSpc>
                <a:spcPct val="100000"/>
              </a:lnSpc>
              <a:spcBef>
                <a:spcPts val="150"/>
              </a:spcBef>
            </a:pP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216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}  ...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2160000" algn="ctr">
              <a:lnSpc>
                <a:spcPct val="100000"/>
              </a:lnSpc>
              <a:spcBef>
                <a:spcPts val="1001"/>
              </a:spcBef>
            </a:pPr>
            <a:endParaRPr lang="en-US" sz="1200" b="0" strike="noStrike" spc="-1" dirty="0">
              <a:latin typeface="Arial"/>
              <a:ea typeface="WenQuanYi Zen Hei Sharp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64942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Picture 5_0"/>
          <p:cNvPicPr/>
          <p:nvPr/>
        </p:nvPicPr>
        <p:blipFill>
          <a:blip r:embed="rId2"/>
          <a:stretch/>
        </p:blipFill>
        <p:spPr>
          <a:xfrm>
            <a:off x="0" y="0"/>
            <a:ext cx="12191040" cy="1533960"/>
          </a:xfrm>
          <a:prstGeom prst="rect">
            <a:avLst/>
          </a:prstGeom>
          <a:ln w="0">
            <a:noFill/>
          </a:ln>
        </p:spPr>
      </p:pic>
      <p:pic>
        <p:nvPicPr>
          <p:cNvPr id="186" name="Picture 5_1"/>
          <p:cNvPicPr/>
          <p:nvPr/>
        </p:nvPicPr>
        <p:blipFill>
          <a:blip r:embed="rId2"/>
          <a:stretch/>
        </p:blipFill>
        <p:spPr>
          <a:xfrm>
            <a:off x="0" y="360"/>
            <a:ext cx="12191040" cy="1533960"/>
          </a:xfrm>
          <a:prstGeom prst="rect">
            <a:avLst/>
          </a:prstGeom>
          <a:ln w="0">
            <a:noFill/>
          </a:ln>
        </p:spPr>
      </p:pic>
      <p:sp>
        <p:nvSpPr>
          <p:cNvPr id="187" name="CustomShape 1"/>
          <p:cNvSpPr/>
          <p:nvPr/>
        </p:nvSpPr>
        <p:spPr>
          <a:xfrm>
            <a:off x="3017520" y="2012760"/>
            <a:ext cx="6215400" cy="411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863280" y="1918220"/>
            <a:ext cx="10523880" cy="3837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Object Relational Mapper (ORM)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lang="en-US" sz="2800" b="0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private void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loadEmployeesIntoCache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(Integer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empNo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CachedMapper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mapper) {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EmpDeptVOImpl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vo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getEmpDeptVO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RowSet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rs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vo.getDefaultRowSet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if 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empNo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!= null) {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    // apply 'EMP_NO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empNo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' filter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ViewCriteria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vc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vo.getViewCriteria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EmpDeptVORowImpl.VC_SpecifyEmpVC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rs.ensureVariableManager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().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setVariableValue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EmpDeptVORowImpl.VAR_Empno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empNo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vo.appendViewCriteria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vc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}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// execute query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String q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vo.getQuery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AppsLogger.write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(this, "Query: " + q,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AppsLogger.FINE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vo.executeQuery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// read row data from query into mapper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mapper.readRowDataIntoCache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vo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}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200" b="0" strike="noStrike" spc="-1" dirty="0">
              <a:latin typeface="Arial"/>
              <a:ea typeface="WenQuanYi Zen Hei Sharp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9003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Picture 5_2"/>
          <p:cNvPicPr/>
          <p:nvPr/>
        </p:nvPicPr>
        <p:blipFill>
          <a:blip r:embed="rId2"/>
          <a:stretch/>
        </p:blipFill>
        <p:spPr>
          <a:xfrm>
            <a:off x="0" y="0"/>
            <a:ext cx="12191040" cy="1533960"/>
          </a:xfrm>
          <a:prstGeom prst="rect">
            <a:avLst/>
          </a:prstGeom>
          <a:ln w="0">
            <a:noFill/>
          </a:ln>
        </p:spPr>
      </p:pic>
      <p:pic>
        <p:nvPicPr>
          <p:cNvPr id="190" name="Picture 5_3"/>
          <p:cNvPicPr/>
          <p:nvPr/>
        </p:nvPicPr>
        <p:blipFill>
          <a:blip r:embed="rId2"/>
          <a:stretch/>
        </p:blipFill>
        <p:spPr>
          <a:xfrm>
            <a:off x="0" y="360"/>
            <a:ext cx="12191040" cy="1533960"/>
          </a:xfrm>
          <a:prstGeom prst="rect">
            <a:avLst/>
          </a:prstGeom>
          <a:ln w="0">
            <a:noFill/>
          </a:ln>
        </p:spPr>
      </p:pic>
      <p:sp>
        <p:nvSpPr>
          <p:cNvPr id="191" name="CustomShape 1"/>
          <p:cNvSpPr/>
          <p:nvPr/>
        </p:nvSpPr>
        <p:spPr>
          <a:xfrm>
            <a:off x="3017520" y="2012760"/>
            <a:ext cx="6215400" cy="411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863280" y="1902036"/>
            <a:ext cx="10523880" cy="3837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Object Relational Mapper (ORM)</a:t>
            </a:r>
            <a:endParaRPr lang="en-US" sz="2800" b="0" strike="noStrike" spc="-1" dirty="0">
              <a:latin typeface="Arial"/>
              <a:ea typeface="WenQuanYi Zen Hei Sharp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lang="en-US" sz="2800" b="0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/**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* Pull just employee data through cache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*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* @param row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* @return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*/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private Employee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pullEmpDataThroughCache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EmpDeptVORowImpl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row, Integer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empNo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) {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// pull employee from cache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Employee emp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mapEmpNoToEmployee.get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empNo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// if not in cache, map and put into cache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if (emp == null) {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    // map to domain object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    emp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mapToEmployee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(row);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    // put in cache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mapEmpNoToEmployee.put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empNo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, emp);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}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return emp;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}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endParaRPr lang="en-US" sz="1200" b="0" strike="noStrike" spc="-1" dirty="0">
              <a:latin typeface="Arial"/>
              <a:ea typeface="WenQuanYi Zen Hei Sharp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200" b="0" strike="noStrike" spc="-1" dirty="0">
              <a:latin typeface="Arial"/>
              <a:ea typeface="WenQuanYi Zen Hei Sharp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30552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Picture 5_4"/>
          <p:cNvPicPr/>
          <p:nvPr/>
        </p:nvPicPr>
        <p:blipFill>
          <a:blip r:embed="rId2"/>
          <a:stretch/>
        </p:blipFill>
        <p:spPr>
          <a:xfrm>
            <a:off x="0" y="0"/>
            <a:ext cx="12191040" cy="1533960"/>
          </a:xfrm>
          <a:prstGeom prst="rect">
            <a:avLst/>
          </a:prstGeom>
          <a:ln w="0">
            <a:noFill/>
          </a:ln>
        </p:spPr>
      </p:pic>
      <p:pic>
        <p:nvPicPr>
          <p:cNvPr id="194" name="Picture 5_5"/>
          <p:cNvPicPr/>
          <p:nvPr/>
        </p:nvPicPr>
        <p:blipFill>
          <a:blip r:embed="rId2"/>
          <a:stretch/>
        </p:blipFill>
        <p:spPr>
          <a:xfrm>
            <a:off x="0" y="360"/>
            <a:ext cx="12191040" cy="1533960"/>
          </a:xfrm>
          <a:prstGeom prst="rect">
            <a:avLst/>
          </a:prstGeom>
          <a:ln w="0">
            <a:noFill/>
          </a:ln>
        </p:spPr>
      </p:pic>
      <p:sp>
        <p:nvSpPr>
          <p:cNvPr id="195" name="CustomShape 1"/>
          <p:cNvSpPr/>
          <p:nvPr/>
        </p:nvSpPr>
        <p:spPr>
          <a:xfrm>
            <a:off x="3017520" y="2012760"/>
            <a:ext cx="6215400" cy="411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863280" y="1845392"/>
            <a:ext cx="10523880" cy="3837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Object Relational Mapper (ORM)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lang="en-US" sz="2800" b="0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/**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* Map to employee domain object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* @return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*/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private Employee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mapToEmployee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EmpDeptVORowImpl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row) {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Employee employee = new Employee();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employee.setEmployeeNo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row.getEmpno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());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employee.setName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row.getEname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());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employee.setJob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row.getJob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());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employee.setManager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row.getMgr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());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employee.setHireDate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row.getHiredate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());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employee.setSalary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row.getSal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());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employee.setComm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row.getComm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());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employee.setTraining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row.getTraining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() != null &amp;&amp;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row.getTraining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() == 1);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// cache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empNo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-&gt; employee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mapEmpNoToDeptNo.put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employee.getEmployeeNo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(),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row.getDeptno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());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return employee;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}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endParaRPr lang="en-US" sz="1200" b="0" strike="noStrike" spc="-1" dirty="0">
              <a:latin typeface="Arial"/>
              <a:ea typeface="WenQuanYi Zen Hei Sharp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200" b="0" strike="noStrike" spc="-1" dirty="0">
              <a:latin typeface="Arial"/>
              <a:ea typeface="WenQuanYi Zen Hei Sharp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04752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Picture 5_6"/>
          <p:cNvPicPr/>
          <p:nvPr/>
        </p:nvPicPr>
        <p:blipFill>
          <a:blip r:embed="rId2"/>
          <a:stretch/>
        </p:blipFill>
        <p:spPr>
          <a:xfrm>
            <a:off x="0" y="0"/>
            <a:ext cx="12191040" cy="1533960"/>
          </a:xfrm>
          <a:prstGeom prst="rect">
            <a:avLst/>
          </a:prstGeom>
          <a:ln w="0">
            <a:noFill/>
          </a:ln>
        </p:spPr>
      </p:pic>
      <p:pic>
        <p:nvPicPr>
          <p:cNvPr id="198" name="Picture 5_7"/>
          <p:cNvPicPr/>
          <p:nvPr/>
        </p:nvPicPr>
        <p:blipFill>
          <a:blip r:embed="rId2"/>
          <a:stretch/>
        </p:blipFill>
        <p:spPr>
          <a:xfrm>
            <a:off x="0" y="360"/>
            <a:ext cx="12191040" cy="1533960"/>
          </a:xfrm>
          <a:prstGeom prst="rect">
            <a:avLst/>
          </a:prstGeom>
          <a:ln w="0">
            <a:noFill/>
          </a:ln>
        </p:spPr>
      </p:pic>
      <p:sp>
        <p:nvSpPr>
          <p:cNvPr id="199" name="CustomShape 1"/>
          <p:cNvSpPr/>
          <p:nvPr/>
        </p:nvSpPr>
        <p:spPr>
          <a:xfrm>
            <a:off x="3017520" y="2012760"/>
            <a:ext cx="6215400" cy="411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833580" y="1707827"/>
            <a:ext cx="10523880" cy="3837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Object Relational Mapper (ORM)</a:t>
            </a:r>
            <a:endParaRPr lang="en-US" sz="1000" b="0" strike="noStrike" spc="-1" dirty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000" b="0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0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public void finalize() {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// materialize the object links:  iterate over employees, and for each employee,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// set the department link to the cached department object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for (Integer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empNo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: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mapEmpNoToEmployee.keySet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()) {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    Integer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deptNo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mapEmpNoToDeptNo.get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empNo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    Employee emp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mapEmpNoToEmployee.get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empNo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    Department dept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mapDeptNoToDepartment.get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deptNo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emp.setDepartment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(dept);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}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// For given employee and her department, calculate the department award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//   based on the employees training and the departments existing award value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for (Employee emp :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mapEmpNoToEmployee.values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()) {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    Department dept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emp.getDepartment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boolean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training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emp.hasTraining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    // dept has award until at least one employee without training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boolean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award = 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dept.hasAward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() == null) ||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dept.hasAward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dept.setAward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(award &amp;&amp; training);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}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}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200" b="0" strike="noStrike" spc="-1" dirty="0">
              <a:latin typeface="Arial"/>
              <a:ea typeface="WenQuanYi Zen Hei Sharp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91966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Picture 5"/>
          <p:cNvPicPr/>
          <p:nvPr/>
        </p:nvPicPr>
        <p:blipFill>
          <a:blip r:embed="rId2"/>
          <a:stretch/>
        </p:blipFill>
        <p:spPr>
          <a:xfrm>
            <a:off x="0" y="0"/>
            <a:ext cx="12191040" cy="1533960"/>
          </a:xfrm>
          <a:prstGeom prst="rect">
            <a:avLst/>
          </a:prstGeom>
          <a:ln w="0">
            <a:noFill/>
          </a:ln>
        </p:spPr>
      </p:pic>
      <p:pic>
        <p:nvPicPr>
          <p:cNvPr id="202" name="Picture 5"/>
          <p:cNvPicPr/>
          <p:nvPr/>
        </p:nvPicPr>
        <p:blipFill>
          <a:blip r:embed="rId2"/>
          <a:stretch/>
        </p:blipFill>
        <p:spPr>
          <a:xfrm>
            <a:off x="0" y="360"/>
            <a:ext cx="12191040" cy="1533960"/>
          </a:xfrm>
          <a:prstGeom prst="rect">
            <a:avLst/>
          </a:prstGeom>
          <a:ln w="0">
            <a:noFill/>
          </a:ln>
        </p:spPr>
      </p:pic>
      <p:sp>
        <p:nvSpPr>
          <p:cNvPr id="203" name="CustomShape 1"/>
          <p:cNvSpPr/>
          <p:nvPr/>
        </p:nvSpPr>
        <p:spPr>
          <a:xfrm>
            <a:off x="3017520" y="2012760"/>
            <a:ext cx="6215400" cy="411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863280" y="2150820"/>
            <a:ext cx="10523880" cy="3837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Relational DBMS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Oracle 12c</a:t>
            </a:r>
            <a:endParaRPr lang="en-US" sz="1800" b="0" strike="noStrike" spc="-1" dirty="0">
              <a:latin typeface="Arial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SQL:</a:t>
            </a:r>
            <a:endParaRPr lang="en-US" sz="1800" b="0" strike="noStrike" spc="-1" dirty="0">
              <a:latin typeface="Arial"/>
            </a:endParaRPr>
          </a:p>
          <a:p>
            <a:pPr marL="3560400" lvl="7">
              <a:spcBef>
                <a:spcPts val="1001"/>
              </a:spcBef>
              <a:buClr>
                <a:srgbClr val="000000"/>
              </a:buClr>
              <a:buSzPct val="45000"/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EMP, DEPT WHERE EMP.DEPTNO = EMP.DEPTNO</a:t>
            </a:r>
            <a:r>
              <a:rPr lang="en-US" b="0" strike="noStrike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0" strike="noStrike" spc="-1" dirty="0">
              <a:latin typeface="Courier New" panose="02070309020205020404" pitchFamily="49" charset="0"/>
              <a:ea typeface="WenQuanYi Zen Hei Sharp"/>
              <a:cs typeface="Courier New" panose="02070309020205020404" pitchFamily="49" charset="0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DDL / DML:</a:t>
            </a:r>
            <a:endParaRPr lang="en-US" sz="1800" b="0" strike="noStrike" spc="-1" dirty="0">
              <a:latin typeface="Arial"/>
            </a:endParaRPr>
          </a:p>
          <a:p>
            <a:pPr marL="3560400" lvl="7">
              <a:spcBef>
                <a:spcPts val="1001"/>
              </a:spcBef>
              <a:buClr>
                <a:srgbClr val="000000"/>
              </a:buClr>
              <a:buSzPct val="45000"/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EMP (EMPNO NUMBER(7) NOT NULL,..</a:t>
            </a:r>
            <a:endParaRPr lang="en-US" sz="1200" b="0" strike="noStrike" spc="-1" dirty="0">
              <a:latin typeface="Courier New" panose="02070309020205020404" pitchFamily="49" charset="0"/>
              <a:ea typeface="WenQuanYi Zen Hei Sharp"/>
              <a:cs typeface="Courier New" panose="02070309020205020404" pitchFamily="49" charset="0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Datasource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definitions: host/service/user/password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8744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703F31-07F7-4372-9CA8-B3D709ED8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53498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C71B24-2772-497B-A84E-1FC21C5C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34988"/>
            <a:ext cx="12192000" cy="53230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Conventional Way to Think about Building OLTP (SaaS) Systems Today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15877D0-5C8F-454C-8242-F56DBB71236A}"/>
              </a:ext>
            </a:extLst>
          </p:cNvPr>
          <p:cNvGrpSpPr/>
          <p:nvPr/>
        </p:nvGrpSpPr>
        <p:grpSpPr>
          <a:xfrm>
            <a:off x="3041650" y="3243203"/>
            <a:ext cx="6108700" cy="2883535"/>
            <a:chOff x="3041650" y="3243203"/>
            <a:chExt cx="6108700" cy="288353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B762B51-ABA0-7445-AC13-79BFE18A348F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3041650" y="3243203"/>
              <a:ext cx="6108700" cy="2883535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E495DBA-AF46-EE45-8E23-66913EBBBBE9}"/>
                </a:ext>
              </a:extLst>
            </p:cNvPr>
            <p:cNvSpPr/>
            <p:nvPr/>
          </p:nvSpPr>
          <p:spPr>
            <a:xfrm>
              <a:off x="3413050" y="5422605"/>
              <a:ext cx="1041991" cy="28707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06261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Picture 5_8"/>
          <p:cNvPicPr/>
          <p:nvPr/>
        </p:nvPicPr>
        <p:blipFill>
          <a:blip r:embed="rId2"/>
          <a:stretch/>
        </p:blipFill>
        <p:spPr>
          <a:xfrm>
            <a:off x="0" y="0"/>
            <a:ext cx="12191040" cy="1533960"/>
          </a:xfrm>
          <a:prstGeom prst="rect">
            <a:avLst/>
          </a:prstGeom>
          <a:ln w="0">
            <a:noFill/>
          </a:ln>
        </p:spPr>
      </p:pic>
      <p:pic>
        <p:nvPicPr>
          <p:cNvPr id="206" name="Picture 5_9"/>
          <p:cNvPicPr/>
          <p:nvPr/>
        </p:nvPicPr>
        <p:blipFill>
          <a:blip r:embed="rId2"/>
          <a:stretch/>
        </p:blipFill>
        <p:spPr>
          <a:xfrm>
            <a:off x="0" y="360"/>
            <a:ext cx="12191040" cy="1533960"/>
          </a:xfrm>
          <a:prstGeom prst="rect">
            <a:avLst/>
          </a:prstGeom>
          <a:ln w="0">
            <a:noFill/>
          </a:ln>
        </p:spPr>
      </p:pic>
      <p:sp>
        <p:nvSpPr>
          <p:cNvPr id="207" name="CustomShape 1"/>
          <p:cNvSpPr/>
          <p:nvPr/>
        </p:nvSpPr>
        <p:spPr>
          <a:xfrm>
            <a:off x="2700000" y="2012760"/>
            <a:ext cx="6215400" cy="411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0" y="2150820"/>
            <a:ext cx="12192000" cy="3837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     Findings from Microservice Approach</a:t>
            </a:r>
            <a:endParaRPr lang="en-US" sz="2800" b="0" strike="noStrike" spc="-1" dirty="0">
              <a:latin typeface="Arial"/>
              <a:ea typeface="WenQuanYi Zen Hei Sharp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  <a:ea typeface="WenQuanYi Zen Hei Sharp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Multiple formalisms and develop tools exponentially slows dev cycle time</a:t>
            </a:r>
            <a:endParaRPr lang="en-US" sz="1800" b="0" strike="noStrike" spc="-1" dirty="0">
              <a:latin typeface="Arial"/>
              <a:ea typeface="WenQuanYi Zen Hei Sharp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Multiple, heterogonous layers increases code complexity</a:t>
            </a:r>
            <a:endParaRPr lang="en-US" sz="1800" b="0" strike="noStrike" spc="-1" dirty="0">
              <a:latin typeface="Arial"/>
              <a:ea typeface="WenQuanYi Zen Hei Sharp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Loose-coupling increase network traffic: 2 DB hits / employee</a:t>
            </a:r>
            <a:endParaRPr lang="en-US" sz="1800" b="0" strike="noStrike" spc="-1" dirty="0">
              <a:latin typeface="Arial"/>
              <a:ea typeface="WenQuanYi Zen Hei Sharp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Multi-tenancy &amp; partitioning:  architecture complicates provisioning </a:t>
            </a:r>
            <a:endParaRPr lang="en-US" sz="1800" b="0" strike="noStrike" spc="-1" dirty="0">
              <a:latin typeface="Arial"/>
              <a:ea typeface="WenQuanYi Zen Hei Sharp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Scalability:  complicated by architectural complexity</a:t>
            </a:r>
            <a:endParaRPr lang="en-US" sz="1800" b="0" strike="noStrike" spc="-1" dirty="0">
              <a:latin typeface="Arial"/>
              <a:ea typeface="WenQuanYi Zen Hei Sharp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 dirty="0">
              <a:latin typeface="Arial"/>
              <a:ea typeface="WenQuanYi Zen Hei Sharp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 dirty="0">
              <a:latin typeface="Arial"/>
              <a:ea typeface="WenQuanYi Zen Hei Sharp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 dirty="0">
              <a:latin typeface="Arial"/>
              <a:ea typeface="WenQuanYi Zen Hei Sharp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 dirty="0">
              <a:latin typeface="Arial"/>
              <a:ea typeface="WenQuanYi Zen Hei Sharp"/>
            </a:endParaRPr>
          </a:p>
        </p:txBody>
      </p:sp>
    </p:spTree>
    <p:extLst>
      <p:ext uri="{BB962C8B-B14F-4D97-AF65-F5344CB8AC3E}">
        <p14:creationId xmlns:p14="http://schemas.microsoft.com/office/powerpoint/2010/main" val="28332555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703F31-07F7-4372-9CA8-B3D709ED8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53498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C71B24-2772-497B-A84E-1FC21C5C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34988"/>
            <a:ext cx="12192000" cy="53230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3200" dirty="0"/>
              <a:t>Building Rule-Based OLTP Systems Using Oracle RDF</a:t>
            </a:r>
          </a:p>
          <a:p>
            <a:pPr marL="0" indent="0" algn="ctr">
              <a:buNone/>
            </a:pPr>
            <a:r>
              <a:rPr lang="en-US" dirty="0"/>
              <a:t>Summary</a:t>
            </a:r>
          </a:p>
          <a:p>
            <a:pPr lvl="2"/>
            <a:r>
              <a:rPr lang="en-US" dirty="0"/>
              <a:t>Simple Schema Management.</a:t>
            </a:r>
          </a:p>
          <a:p>
            <a:pPr lvl="2"/>
            <a:r>
              <a:rPr lang="en-US" dirty="0"/>
              <a:t>Business Logic is in one place – the database. This is a very “Low Code” solution.</a:t>
            </a:r>
          </a:p>
          <a:p>
            <a:pPr lvl="2"/>
            <a:r>
              <a:rPr lang="en-US" dirty="0"/>
              <a:t>No Java, ORM, XML, Docker, Kubernetes, etc. required.</a:t>
            </a:r>
          </a:p>
          <a:p>
            <a:pPr lvl="2"/>
            <a:r>
              <a:rPr lang="en-US" dirty="0"/>
              <a:t>No “Provisioning” is needed other than compiling views in the PDB. I.e., no need for CI / CD, Jenkins.</a:t>
            </a:r>
          </a:p>
          <a:p>
            <a:pPr lvl="2"/>
            <a:r>
              <a:rPr lang="en-US" dirty="0"/>
              <a:t>Data Partitioning is built-in.</a:t>
            </a:r>
          </a:p>
          <a:p>
            <a:pPr lvl="2"/>
            <a:r>
              <a:rPr lang="en-US" dirty="0"/>
              <a:t>Low DBA overhead required.</a:t>
            </a:r>
          </a:p>
          <a:p>
            <a:pPr lvl="2"/>
            <a:r>
              <a:rPr lang="en-US" dirty="0"/>
              <a:t>All of the Enterprise features of Oracle and OCI are available – PDBs, backup and recovery, high availability, disaster recovery, scheduling, resource management, telemetry, events, health services .  .  .</a:t>
            </a:r>
          </a:p>
          <a:p>
            <a:pPr lvl="2"/>
            <a:r>
              <a:rPr lang="en-US" dirty="0"/>
              <a:t>The OLTP Database can become the OLAP Database by just adding OWL constructs, i.e., </a:t>
            </a:r>
            <a:r>
              <a:rPr lang="en-US" dirty="0">
                <a:solidFill>
                  <a:srgbClr val="FF0000"/>
                </a:solidFill>
              </a:rPr>
              <a:t>add Semantics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This is an ideal environment for startups. </a:t>
            </a:r>
            <a:r>
              <a:rPr lang="en-US" dirty="0"/>
              <a:t>RDF/SPARQL  is even familiar to computer science graduates because of their exposer to the Clojure Programming language and </a:t>
            </a:r>
            <a:r>
              <a:rPr lang="en-US" dirty="0" err="1"/>
              <a:t>Datomic</a:t>
            </a:r>
            <a:r>
              <a:rPr lang="en-US" dirty="0"/>
              <a:t> Database on AWS.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FF0000"/>
                </a:solidFill>
              </a:rPr>
              <a:t>And, they don’t have a body of legacy code that they have to maintain and move forward. </a:t>
            </a:r>
          </a:p>
        </p:txBody>
      </p:sp>
    </p:spTree>
    <p:extLst>
      <p:ext uri="{BB962C8B-B14F-4D97-AF65-F5344CB8AC3E}">
        <p14:creationId xmlns:p14="http://schemas.microsoft.com/office/powerpoint/2010/main" val="4002291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703F31-07F7-4372-9CA8-B3D709ED8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53498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C71B24-2772-497B-A84E-1FC21C5C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34988"/>
            <a:ext cx="12192000" cy="53230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This is Typically Cast as a Set of Microservices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F0970AE-0C0A-834D-AFC0-9CC40C01C487}"/>
              </a:ext>
            </a:extLst>
          </p:cNvPr>
          <p:cNvGrpSpPr/>
          <p:nvPr/>
        </p:nvGrpSpPr>
        <p:grpSpPr>
          <a:xfrm>
            <a:off x="2550085" y="2841376"/>
            <a:ext cx="7091829" cy="3777548"/>
            <a:chOff x="2550085" y="1008102"/>
            <a:chExt cx="7091829" cy="3777548"/>
          </a:xfrm>
        </p:grpSpPr>
        <p:pic>
          <p:nvPicPr>
            <p:cNvPr id="9" name="Picture 8">
              <a:hlinkClick r:id="rId3"/>
              <a:extLst>
                <a:ext uri="{FF2B5EF4-FFF2-40B4-BE49-F238E27FC236}">
                  <a16:creationId xmlns:a16="http://schemas.microsoft.com/office/drawing/2014/main" id="{4B96112B-E576-2148-97A8-C48BBD9B7B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rcRect b="3462"/>
            <a:stretch/>
          </p:blipFill>
          <p:spPr>
            <a:xfrm>
              <a:off x="2550085" y="1008102"/>
              <a:ext cx="7091829" cy="377754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3582C7D-2144-C04A-996B-F1E97BA737C1}"/>
                </a:ext>
              </a:extLst>
            </p:cNvPr>
            <p:cNvSpPr txBox="1"/>
            <p:nvPr/>
          </p:nvSpPr>
          <p:spPr>
            <a:xfrm>
              <a:off x="6976316" y="2100407"/>
              <a:ext cx="1173344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Setup microservice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FC757D-F379-7D4C-B8F1-F7B9233BB3B6}"/>
                </a:ext>
              </a:extLst>
            </p:cNvPr>
            <p:cNvSpPr txBox="1"/>
            <p:nvPr/>
          </p:nvSpPr>
          <p:spPr>
            <a:xfrm>
              <a:off x="6976316" y="2526947"/>
              <a:ext cx="1173344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Keys microservice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0CBB886-FA41-424E-874B-E8CC1242AC9C}"/>
                </a:ext>
              </a:extLst>
            </p:cNvPr>
            <p:cNvSpPr txBox="1"/>
            <p:nvPr/>
          </p:nvSpPr>
          <p:spPr>
            <a:xfrm>
              <a:off x="6976316" y="3190947"/>
              <a:ext cx="1439143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Work Flow microservice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F8E0B52-3123-9347-954E-B867C480A9BC}"/>
                </a:ext>
              </a:extLst>
            </p:cNvPr>
            <p:cNvSpPr txBox="1"/>
            <p:nvPr/>
          </p:nvSpPr>
          <p:spPr>
            <a:xfrm>
              <a:off x="6976316" y="3623570"/>
              <a:ext cx="1120617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Inspection microservice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AE54FD0-D63A-2A45-AE01-12FC581FD8EF}"/>
                </a:ext>
              </a:extLst>
            </p:cNvPr>
            <p:cNvSpPr txBox="1"/>
            <p:nvPr/>
          </p:nvSpPr>
          <p:spPr>
            <a:xfrm>
              <a:off x="6976315" y="4200784"/>
              <a:ext cx="1120617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Billing microservice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302B8F-519C-BB4E-972D-E923582D5BEF}"/>
                </a:ext>
              </a:extLst>
            </p:cNvPr>
            <p:cNvSpPr/>
            <p:nvPr/>
          </p:nvSpPr>
          <p:spPr>
            <a:xfrm>
              <a:off x="6976315" y="2859593"/>
              <a:ext cx="4288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0A4DB2-26E9-7C45-967C-BEFF25685898}"/>
                </a:ext>
              </a:extLst>
            </p:cNvPr>
            <p:cNvSpPr/>
            <p:nvPr/>
          </p:nvSpPr>
          <p:spPr>
            <a:xfrm>
              <a:off x="6976314" y="3092282"/>
              <a:ext cx="824407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29239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703F31-07F7-4372-9CA8-B3D709ED8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53498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C71B24-2772-497B-A84E-1FC21C5C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34988"/>
            <a:ext cx="12192000" cy="53230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Let’s Turn This Way of Thinking Upside Down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F022CED-B71C-8948-B03B-E8D50217206C}"/>
              </a:ext>
            </a:extLst>
          </p:cNvPr>
          <p:cNvGrpSpPr/>
          <p:nvPr/>
        </p:nvGrpSpPr>
        <p:grpSpPr>
          <a:xfrm>
            <a:off x="3041650" y="3243203"/>
            <a:ext cx="6108700" cy="2883535"/>
            <a:chOff x="3041650" y="3243203"/>
            <a:chExt cx="6108700" cy="288353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B762B51-ABA0-7445-AC13-79BFE18A348F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 bwMode="auto">
            <a:xfrm rot="10800000">
              <a:off x="3041650" y="3243203"/>
              <a:ext cx="6108700" cy="288353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2193F49-9F71-0849-A67D-E1864CF51FFD}"/>
                </a:ext>
              </a:extLst>
            </p:cNvPr>
            <p:cNvSpPr/>
            <p:nvPr/>
          </p:nvSpPr>
          <p:spPr>
            <a:xfrm>
              <a:off x="7719236" y="3615069"/>
              <a:ext cx="1041991" cy="30853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6246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703F31-07F7-4372-9CA8-B3D709ED8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53498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C71B24-2772-497B-A84E-1FC21C5C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34988"/>
            <a:ext cx="12192000" cy="53230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Building Rule-Based OLTP (SaaS) Systems Using Oracle RDF</a:t>
            </a:r>
          </a:p>
          <a:p>
            <a:pPr marL="0" indent="0" algn="ctr">
              <a:buNone/>
            </a:pPr>
            <a:r>
              <a:rPr lang="en-US" dirty="0"/>
              <a:t>(</a:t>
            </a:r>
            <a:r>
              <a:rPr lang="en-US" dirty="0">
                <a:hlinkClick r:id="rId3"/>
              </a:rPr>
              <a:t>RDF-OLTP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7DFADF-5A4F-BE4F-AD2A-B8E245D409E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3124200" y="3429000"/>
            <a:ext cx="5943600" cy="283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555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703F31-07F7-4372-9CA8-B3D709ED8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53498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C71B24-2772-497B-A84E-1FC21C5C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34988"/>
            <a:ext cx="12192000" cy="53230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/>
              <a:t>This Approach Will be Demonstrated Using a Simple Example Based on the Familiar Emp/Dept Schema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C2FFD4-7986-754F-96D3-F3F1DB01F32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4106068" y="3429000"/>
            <a:ext cx="3979863" cy="249812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3DFD96A-C93D-6E4E-B7B2-48403A7BCA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2734" y="3432104"/>
            <a:ext cx="1950882" cy="98509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24C6FB-15BC-0A49-AFDB-02E68D4909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791" y="3432104"/>
            <a:ext cx="3796487" cy="249812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01843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703F31-07F7-4372-9CA8-B3D709ED8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53498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C71B24-2772-497B-A84E-1FC21C5C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34988"/>
            <a:ext cx="12192000" cy="53230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Traditionally, the Database for this Example Would be Built as Follows: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000" dirty="0"/>
              <a:t>Each time something changes, you get to do this all over again.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332CE3-41D8-E841-BA68-4FC2E5182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9062" y="2722546"/>
            <a:ext cx="5993741" cy="33680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1E3020-1F01-7B44-B21F-A10658C33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7322" y="6148819"/>
            <a:ext cx="377187" cy="37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991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703F31-07F7-4372-9CA8-B3D709ED8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53498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C71B24-2772-497B-A84E-1FC21C5C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34988"/>
            <a:ext cx="12192000" cy="53230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/>
              <a:t>Then You Would Build Your Application as a Bunch of Java Code On Top of the Database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575467F-4D0C-8D45-9942-BBBAE0A75FD3}"/>
              </a:ext>
            </a:extLst>
          </p:cNvPr>
          <p:cNvGrpSpPr/>
          <p:nvPr/>
        </p:nvGrpSpPr>
        <p:grpSpPr>
          <a:xfrm>
            <a:off x="3041650" y="3243203"/>
            <a:ext cx="6108700" cy="2883535"/>
            <a:chOff x="3041650" y="3243203"/>
            <a:chExt cx="6108700" cy="288353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6E4C7B7-B531-D048-86F4-0778F768D5B0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3041650" y="3243203"/>
              <a:ext cx="6108700" cy="288353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82C755B-65F6-B646-AB43-37CB884C1477}"/>
                </a:ext>
              </a:extLst>
            </p:cNvPr>
            <p:cNvSpPr/>
            <p:nvPr/>
          </p:nvSpPr>
          <p:spPr>
            <a:xfrm>
              <a:off x="3413050" y="5422605"/>
              <a:ext cx="1041991" cy="28707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3230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C9547F5B292941ADE671C1C9266B40" ma:contentTypeVersion="13" ma:contentTypeDescription="Create a new document." ma:contentTypeScope="" ma:versionID="2cc3a784c55e00993e105fd3c9e1116c">
  <xsd:schema xmlns:xsd="http://www.w3.org/2001/XMLSchema" xmlns:xs="http://www.w3.org/2001/XMLSchema" xmlns:p="http://schemas.microsoft.com/office/2006/metadata/properties" xmlns:ns3="5fbfb379-0677-42c5-8b7e-4cf6aa4d21a7" xmlns:ns4="63acf6c6-3374-4ce2-b69d-ace89d7e18a7" targetNamespace="http://schemas.microsoft.com/office/2006/metadata/properties" ma:root="true" ma:fieldsID="f7d459b66d3fbd5d5063de5fc5bbb661" ns3:_="" ns4:_="">
    <xsd:import namespace="5fbfb379-0677-42c5-8b7e-4cf6aa4d21a7"/>
    <xsd:import namespace="63acf6c6-3374-4ce2-b69d-ace89d7e18a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bfb379-0677-42c5-8b7e-4cf6aa4d21a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acf6c6-3374-4ce2-b69d-ace89d7e18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13C2AF8-B5CB-47A7-9DEA-05CB3D85B1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FDE57C-5724-41A1-B02B-1FA4B00EB6A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53F9F01-5DAB-4EC0-B7F9-8120A8EE1A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fbfb379-0677-42c5-8b7e-4cf6aa4d21a7"/>
    <ds:schemaRef ds:uri="63acf6c6-3374-4ce2-b69d-ace89d7e18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6399</TotalTime>
  <Words>1959</Words>
  <Application>Microsoft Macintosh PowerPoint</Application>
  <PresentationFormat>Widescreen</PresentationFormat>
  <Paragraphs>340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DejaVu Sans Mono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Carrie Dayton</dc:creator>
  <cp:lastModifiedBy>Philip Cannata</cp:lastModifiedBy>
  <cp:revision>129</cp:revision>
  <dcterms:created xsi:type="dcterms:W3CDTF">2020-06-28T19:20:42Z</dcterms:created>
  <dcterms:modified xsi:type="dcterms:W3CDTF">2020-10-14T17:02:23Z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0x01010037C9547F5B292941ADE671C1C9266B40</vt:lpwstr>
  </property>
</Properties>
</file>