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4"/>
    <p:restoredTop sz="94633"/>
  </p:normalViewPr>
  <p:slideViewPr>
    <p:cSldViewPr snapToGrid="0">
      <p:cViewPr varScale="1">
        <p:scale>
          <a:sx n="75" d="100"/>
          <a:sy n="75" d="100"/>
        </p:scale>
        <p:origin x="16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30DA-120F-A615-F878-5165691D3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11183-1F0C-1AFF-5581-9E80E501B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5EB4-3A73-F345-C696-6B25471E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102A-E1A5-4B44-BFEF-A54D630FCAD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CFA3-1890-6BF8-121A-FC3E82CD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0052-559D-60C8-E806-EA379552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8946-C300-5F4B-9C41-E1186538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8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2EDD-2CA5-1865-0AB9-B1977BAC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C7C4D-01A2-D9CE-A57C-A3FB1B9DE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3E39-8516-6A8F-717F-F494AECA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102A-E1A5-4B44-BFEF-A54D630FCAD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B1FDD-3775-AB2E-992D-8BD26755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810C-CCA5-1D2D-A653-18A0015A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8946-C300-5F4B-9C41-E1186538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A8D61-92F8-A94B-18FF-AA96236F9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49982-F964-0B3A-609B-F6139D2A4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AEC2-EB78-3F35-10A5-A9459D45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102A-E1A5-4B44-BFEF-A54D630FCAD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CBD24-FC02-9E00-725D-AD61323D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EAFA0-3115-AA9B-F21E-E39F2386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8946-C300-5F4B-9C41-E1186538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2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F414-CAF9-1C6F-8974-534420C5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3634-56E1-EB73-FB7A-8102474D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2087-4EF6-1CB1-2BD1-00B1B5EE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102A-E1A5-4B44-BFEF-A54D630FCAD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00D2-E4E3-D8EF-E802-DC4B3979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6EA86-6690-79CD-58BA-3F6EA701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8946-C300-5F4B-9C41-E1186538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6275-DC51-4374-DE73-23F59BBD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B4311-B32C-2811-BDF7-4DFF77E67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B839-C841-8A74-EBEC-92130279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102A-E1A5-4B44-BFEF-A54D630FCAD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987DE-F7DE-E325-BB9C-70CE0AE1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FC8B-1608-C371-3585-26393BF5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8946-C300-5F4B-9C41-E1186538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5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966B-59DC-E088-0EC5-CDCA9593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BF5B-1B93-6088-53DD-559CE3C32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0BD74-A655-1277-D6D8-8D4219C28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D3734-4E44-EA8F-F424-296106D8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102A-E1A5-4B44-BFEF-A54D630FCAD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E8DE4-98F9-4C78-E15C-32BFBFB7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9D492-AB65-BBD9-F112-ABF6E0B6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8946-C300-5F4B-9C41-E1186538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7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1F82-FE3E-28B6-22F4-DF8F104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D212F-B1A6-D842-B05A-C8ECDD83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23C78-5513-508F-C65D-95524479D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19EE0-8139-0AB6-5835-9785F0E35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AF697-E2C8-8FB6-A415-3101EBCAB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24121-23D9-80BB-0C27-94B04F84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102A-E1A5-4B44-BFEF-A54D630FCAD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0F4EA-CC50-9CC4-53B9-B4FF6B45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93BFF-9E2D-5184-A90C-469B8BE1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8946-C300-5F4B-9C41-E1186538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CC4-E18A-EE14-4B48-31A5BCFE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1EA31-137D-60F2-66FE-0917891B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102A-E1A5-4B44-BFEF-A54D630FCAD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AEAC0-E56B-6B72-5853-17871304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94C4F-DD96-D46D-697B-0A1593B1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8946-C300-5F4B-9C41-E1186538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8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CB44A-2D91-5EAB-A614-10A100CE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102A-E1A5-4B44-BFEF-A54D630FCAD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0B9D8-FC6F-660E-E130-2D868EE4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2D614-0BAB-9ECB-1EB1-45084CFD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8946-C300-5F4B-9C41-E1186538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23F1-6C56-A67F-0552-1BC10518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41C9-04D0-8E59-90BE-5E1A2729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2A47-7529-2B41-4ED6-4BC795A69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9149E-5967-F91C-E354-D31A17CD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102A-E1A5-4B44-BFEF-A54D630FCAD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28846-A88E-0DE2-BDC3-0D7A5191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DF394-5063-9B5D-A85F-6310D9D3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8946-C300-5F4B-9C41-E1186538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C61F-07C5-7AF4-5D31-97643C58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ACA15-2256-B8ED-8807-6384AD559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9D005-75C1-C791-8B3F-F5AD5BBDB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E976B-9438-0268-1A50-B2F88E8E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102A-E1A5-4B44-BFEF-A54D630FCAD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45EDF-6EC0-E7AA-5C8E-25872190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7EF9-D94F-05D7-FCAA-6CF96446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8946-C300-5F4B-9C41-E1186538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5AEDF-3E1E-B171-639F-E489DA15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226EA-7422-18A7-7095-FCFF6227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3054-1BD0-16D1-6985-E4BBE910F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102A-E1A5-4B44-BFEF-A54D630FCAD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ACDF-26B6-B16E-8743-962F98523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B952B-0CDC-3EEB-7AA0-0BD6D596D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B8946-C300-5F4B-9C41-E1186538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030850-99CE-D8B0-3FEC-FF012572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74" y="452230"/>
            <a:ext cx="10306880" cy="51534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D3FF32-4C9D-E377-53C7-56956686DF7E}"/>
              </a:ext>
            </a:extLst>
          </p:cNvPr>
          <p:cNvSpPr/>
          <p:nvPr/>
        </p:nvSpPr>
        <p:spPr>
          <a:xfrm>
            <a:off x="2584174" y="2650435"/>
            <a:ext cx="2146852" cy="622852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419617-BC6F-2D0F-0C40-99F1A9FBE8FB}"/>
              </a:ext>
            </a:extLst>
          </p:cNvPr>
          <p:cNvCxnSpPr/>
          <p:nvPr/>
        </p:nvCxnSpPr>
        <p:spPr>
          <a:xfrm>
            <a:off x="4148254" y="3273287"/>
            <a:ext cx="1204331" cy="1811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BA9520-29F8-7BE3-3B08-D969358D9D98}"/>
              </a:ext>
            </a:extLst>
          </p:cNvPr>
          <p:cNvSpPr txBox="1"/>
          <p:nvPr/>
        </p:nvSpPr>
        <p:spPr>
          <a:xfrm>
            <a:off x="5475249" y="5084956"/>
            <a:ext cx="4427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De-identify &amp; de-PII BQ1 data, QC data using DD in R</a:t>
            </a:r>
          </a:p>
          <a:p>
            <a:pPr marL="342900" indent="-342900">
              <a:buAutoNum type="arabicPeriod"/>
            </a:pPr>
            <a:r>
              <a:rPr lang="en-US" dirty="0"/>
              <a:t>Generate SQL query with step 1 fixes in R</a:t>
            </a:r>
          </a:p>
          <a:p>
            <a:pPr marL="800100" lvl="1" indent="-342900">
              <a:buAutoNum type="arabicPeriod"/>
            </a:pPr>
            <a:r>
              <a:rPr lang="en-US" dirty="0"/>
              <a:t>OR submit these changes to source table</a:t>
            </a:r>
          </a:p>
          <a:p>
            <a:pPr marL="342900" indent="-342900">
              <a:buAutoNum type="arabicPeriod"/>
            </a:pPr>
            <a:r>
              <a:rPr lang="en-US" dirty="0"/>
              <a:t>Execute SQL queries in GCP or R</a:t>
            </a:r>
          </a:p>
        </p:txBody>
      </p:sp>
    </p:spTree>
    <p:extLst>
      <p:ext uri="{BB962C8B-B14F-4D97-AF65-F5344CB8AC3E}">
        <p14:creationId xmlns:p14="http://schemas.microsoft.com/office/powerpoint/2010/main" val="3987162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04C4-BF8E-35B1-7155-67917DE0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AC45-A47A-8C22-708A-32D2FEDF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tables really only need the </a:t>
            </a:r>
            <a:r>
              <a:rPr lang="en-US" dirty="0" err="1"/>
              <a:t>pii</a:t>
            </a:r>
            <a:r>
              <a:rPr lang="en-US" dirty="0"/>
              <a:t> removal and de identification, they don’t need a lot of attention like module ½ need </a:t>
            </a:r>
          </a:p>
          <a:p>
            <a:r>
              <a:rPr lang="en-US" dirty="0"/>
              <a:t>Jake made a section in the readme file which tracks our progress on the BQ2 table generation</a:t>
            </a:r>
          </a:p>
          <a:p>
            <a:r>
              <a:rPr lang="en-US" dirty="0"/>
              <a:t>Should we make individual files for each survey ?</a:t>
            </a:r>
          </a:p>
          <a:p>
            <a:r>
              <a:rPr lang="en-US" dirty="0"/>
              <a:t>Need to fill out the readme that jake started for the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4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1B75-06CA-32CF-6872-5636511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care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CC2C-503B-D08A-2FB7-CBA5389A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agree on all of these details, we can break the work up into pieces, perhaps by table and even sub-process within a table</a:t>
            </a:r>
          </a:p>
          <a:p>
            <a:r>
              <a:rPr lang="en-US" dirty="0"/>
              <a:t>Ensure nobody is working on the same piece of the project</a:t>
            </a:r>
          </a:p>
          <a:p>
            <a:r>
              <a:rPr lang="en-US" dirty="0"/>
              <a:t>Easily track progress</a:t>
            </a:r>
          </a:p>
        </p:txBody>
      </p:sp>
    </p:spTree>
    <p:extLst>
      <p:ext uri="{BB962C8B-B14F-4D97-AF65-F5344CB8AC3E}">
        <p14:creationId xmlns:p14="http://schemas.microsoft.com/office/powerpoint/2010/main" val="132154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45D0-A4AC-928A-DECB-398D3961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28D-3A5C-5716-EBEF-6FFC288C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Moving functions (get DD, schema) into the custom R functions folder</a:t>
            </a:r>
          </a:p>
          <a:p>
            <a:r>
              <a:rPr lang="en-US" dirty="0"/>
              <a:t>Ensure queries are consistent in formatting style</a:t>
            </a:r>
          </a:p>
          <a:p>
            <a:r>
              <a:rPr lang="en-US" dirty="0"/>
              <a:t>Would love to have functions written by </a:t>
            </a:r>
            <a:r>
              <a:rPr lang="en-US" dirty="0" err="1"/>
              <a:t>jing</a:t>
            </a:r>
            <a:r>
              <a:rPr lang="en-US" dirty="0"/>
              <a:t> that address variable issues in the data that implement her fixes </a:t>
            </a:r>
          </a:p>
          <a:p>
            <a:r>
              <a:rPr lang="en-US" dirty="0"/>
              <a:t>Status update on which tables are “done”?– none? Module 1 is actively undergoing QC for variable names and data quality, Module 2 is undergoing 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1. r function to id exceptions</a:t>
            </a:r>
          </a:p>
          <a:p>
            <a:pPr lvl="1"/>
            <a:r>
              <a:rPr lang="en-US" dirty="0" err="1"/>
              <a:t>Sql</a:t>
            </a:r>
            <a:r>
              <a:rPr lang="en-US" dirty="0"/>
              <a:t> fun to handle the exceptions</a:t>
            </a:r>
          </a:p>
          <a:p>
            <a:pPr lvl="1"/>
            <a:r>
              <a:rPr lang="en-US" dirty="0"/>
              <a:t>R script to build query using 1 and 2 (generate_module1_query.qmd)</a:t>
            </a:r>
          </a:p>
        </p:txBody>
      </p:sp>
    </p:spTree>
    <p:extLst>
      <p:ext uri="{BB962C8B-B14F-4D97-AF65-F5344CB8AC3E}">
        <p14:creationId xmlns:p14="http://schemas.microsoft.com/office/powerpoint/2010/main" val="211569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AA9B-2E6C-FD9B-C63A-C104AD8F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within the ”filter”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C74D-0023-CA97-FD5F-E9EEF516E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Deidentify, de-PII, QC the current BQ data in R</a:t>
            </a:r>
          </a:p>
          <a:p>
            <a:pPr marL="971550" lvl="1" indent="-514350">
              <a:buAutoNum type="arabicPeriod"/>
            </a:pPr>
            <a:r>
              <a:rPr lang="en-US" dirty="0"/>
              <a:t>Input: BQ1 data</a:t>
            </a:r>
          </a:p>
          <a:p>
            <a:pPr marL="971550" lvl="1" indent="-514350">
              <a:buAutoNum type="arabicPeriod"/>
            </a:pPr>
            <a:r>
              <a:rPr lang="en-US" dirty="0"/>
              <a:t>Output: SQL query text? Or corrected source tables?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9B329-7E1B-913D-3A35-0849495128A0}"/>
              </a:ext>
            </a:extLst>
          </p:cNvPr>
          <p:cNvSpPr txBox="1"/>
          <p:nvPr/>
        </p:nvSpPr>
        <p:spPr>
          <a:xfrm>
            <a:off x="838201" y="3346477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2. Execute SQL queries in GCP/R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5D9FC-51D5-338C-E8F3-A64AE2DF0E13}"/>
              </a:ext>
            </a:extLst>
          </p:cNvPr>
          <p:cNvSpPr txBox="1"/>
          <p:nvPr/>
        </p:nvSpPr>
        <p:spPr>
          <a:xfrm>
            <a:off x="838200" y="4025590"/>
            <a:ext cx="9656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AutoNum type="arabicPeriod"/>
            </a:pPr>
            <a:r>
              <a:rPr lang="en-US" dirty="0"/>
              <a:t>Explicitly define procedure in step 1</a:t>
            </a:r>
          </a:p>
          <a:p>
            <a:pPr marL="342900" indent="-342900">
              <a:buAutoNum type="arabicPeriod"/>
            </a:pPr>
            <a:r>
              <a:rPr lang="en-US" dirty="0"/>
              <a:t>Define the file structure of BQ2 build </a:t>
            </a:r>
          </a:p>
          <a:p>
            <a:pPr marL="342900" indent="-342900">
              <a:buAutoNum type="arabicPeriod"/>
            </a:pPr>
            <a:r>
              <a:rPr lang="en-US" dirty="0"/>
              <a:t>Define how each file will contribute to the output and what should/shouldn’t be included in each file</a:t>
            </a:r>
          </a:p>
          <a:p>
            <a:pPr marL="342900" indent="-342900">
              <a:buAutoNum type="arabicPeriod"/>
            </a:pPr>
            <a:r>
              <a:rPr lang="en-US" dirty="0"/>
              <a:t>Define source data updating paradigm we should use: update source data? or patch new data</a:t>
            </a:r>
          </a:p>
          <a:p>
            <a:pPr marL="342900" indent="-342900">
              <a:buAutoNum type="arabicPeriod"/>
            </a:pPr>
            <a:r>
              <a:rPr lang="en-US" dirty="0"/>
              <a:t>Progress communication structure in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2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4DA0-CB51-70F1-8199-CFD9444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De-identify, de-PII and QC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1F83-A6C8-AEB1-AA42-AC34ED463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BQ1 Data + DD</a:t>
            </a:r>
          </a:p>
          <a:p>
            <a:r>
              <a:rPr lang="en-US" dirty="0"/>
              <a:t>Output: Correct table schemas to be used in step #2/SQL code?</a:t>
            </a:r>
          </a:p>
          <a:p>
            <a:r>
              <a:rPr lang="en-US" dirty="0"/>
              <a:t>File Structure: 1 file per table</a:t>
            </a:r>
          </a:p>
          <a:p>
            <a:endParaRPr lang="en-US" dirty="0"/>
          </a:p>
          <a:p>
            <a:r>
              <a:rPr lang="en-US" dirty="0"/>
              <a:t>This procedure must be completed for each table, lets define the procedure explicitly.</a:t>
            </a:r>
          </a:p>
          <a:p>
            <a:pPr lvl="1"/>
            <a:r>
              <a:rPr lang="en-US" dirty="0"/>
              <a:t>Define the procedures to loop through for each table</a:t>
            </a:r>
          </a:p>
          <a:p>
            <a:r>
              <a:rPr lang="en-US" dirty="0"/>
              <a:t>Not all tables are the same, we must manually curate each 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2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0B16-BE85-2538-18ED-A44FD8E9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912A8-B38F-A790-FCBB-C72AB0A74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12941" cy="4407907"/>
          </a:xfrm>
        </p:spPr>
        <p:txBody>
          <a:bodyPr/>
          <a:lstStyle/>
          <a:p>
            <a:r>
              <a:rPr lang="en-US" dirty="0" err="1"/>
              <a:t>Biosurvey</a:t>
            </a:r>
            <a:r>
              <a:rPr lang="en-US" dirty="0"/>
              <a:t>			</a:t>
            </a:r>
          </a:p>
          <a:p>
            <a:r>
              <a:rPr lang="en-US" dirty="0"/>
              <a:t>Biospecimen</a:t>
            </a:r>
          </a:p>
          <a:p>
            <a:r>
              <a:rPr lang="en-US" dirty="0" err="1"/>
              <a:t>Clinicalbiosurvey</a:t>
            </a:r>
            <a:endParaRPr lang="en-US" dirty="0"/>
          </a:p>
          <a:p>
            <a:r>
              <a:rPr lang="en-US" dirty="0"/>
              <a:t>Covid19survey</a:t>
            </a:r>
          </a:p>
          <a:p>
            <a:r>
              <a:rPr lang="en-US" dirty="0" err="1"/>
              <a:t>Menstrualsurvey</a:t>
            </a:r>
            <a:endParaRPr lang="en-US" dirty="0"/>
          </a:p>
          <a:p>
            <a:r>
              <a:rPr lang="en-US" dirty="0"/>
              <a:t>Module1_v1</a:t>
            </a:r>
          </a:p>
          <a:p>
            <a:r>
              <a:rPr lang="en-US" dirty="0"/>
              <a:t>Module1_v2</a:t>
            </a:r>
          </a:p>
          <a:p>
            <a:r>
              <a:rPr lang="en-US" dirty="0"/>
              <a:t>Module2_v2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E205F7-6C16-D11C-E59A-3C8CF3621B1B}"/>
              </a:ext>
            </a:extLst>
          </p:cNvPr>
          <p:cNvSpPr txBox="1">
            <a:spLocks/>
          </p:cNvSpPr>
          <p:nvPr/>
        </p:nvSpPr>
        <p:spPr>
          <a:xfrm>
            <a:off x="5529147" y="1825623"/>
            <a:ext cx="4112941" cy="440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Module2_v1			</a:t>
            </a:r>
          </a:p>
          <a:p>
            <a:r>
              <a:rPr lang="en-US" dirty="0"/>
              <a:t>Module3</a:t>
            </a:r>
          </a:p>
          <a:p>
            <a:r>
              <a:rPr lang="en-US" dirty="0"/>
              <a:t>Module4</a:t>
            </a:r>
          </a:p>
          <a:p>
            <a:r>
              <a:rPr lang="en-US" dirty="0"/>
              <a:t>notifications</a:t>
            </a:r>
          </a:p>
          <a:p>
            <a:r>
              <a:rPr lang="en-US" dirty="0"/>
              <a:t>participants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03845-B4F7-D21C-25A5-01727D0E07AA}"/>
              </a:ext>
            </a:extLst>
          </p:cNvPr>
          <p:cNvSpPr txBox="1"/>
          <p:nvPr/>
        </p:nvSpPr>
        <p:spPr>
          <a:xfrm>
            <a:off x="9043639" y="234176"/>
            <a:ext cx="2587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any of these tables completed and ready for BQ2?</a:t>
            </a:r>
          </a:p>
        </p:txBody>
      </p:sp>
    </p:spTree>
    <p:extLst>
      <p:ext uri="{BB962C8B-B14F-4D97-AF65-F5344CB8AC3E}">
        <p14:creationId xmlns:p14="http://schemas.microsoft.com/office/powerpoint/2010/main" val="324514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22656-B526-1163-6F8B-3522B6789500}"/>
              </a:ext>
            </a:extLst>
          </p:cNvPr>
          <p:cNvSpPr txBox="1"/>
          <p:nvPr/>
        </p:nvSpPr>
        <p:spPr>
          <a:xfrm>
            <a:off x="468351" y="379141"/>
            <a:ext cx="11229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Retrieve DD</a:t>
            </a:r>
          </a:p>
          <a:p>
            <a:pPr marL="800100" lvl="1" indent="-342900">
              <a:buAutoNum type="arabicPeriod"/>
            </a:pPr>
            <a:r>
              <a:rPr lang="en-US" dirty="0"/>
              <a:t>For each table listed previously:</a:t>
            </a:r>
          </a:p>
          <a:p>
            <a:pPr marL="1257300" lvl="2" indent="-342900">
              <a:buAutoNum type="arabicPeriod"/>
            </a:pPr>
            <a:r>
              <a:rPr lang="en-US" dirty="0"/>
              <a:t>Retrieve schema from GCP</a:t>
            </a:r>
          </a:p>
          <a:p>
            <a:pPr marL="1257300" lvl="2" indent="-342900">
              <a:buAutoNum type="arabicPeriod"/>
            </a:pPr>
            <a:r>
              <a:rPr lang="en-US" dirty="0"/>
              <a:t>Complete QC checks on the variable names, i.e. comparing the names found in the table to the DD</a:t>
            </a:r>
          </a:p>
          <a:p>
            <a:pPr marL="1257300" lvl="2" indent="-342900">
              <a:buAutoNum type="arabicPeriod"/>
            </a:pPr>
            <a:r>
              <a:rPr lang="en-US" dirty="0"/>
              <a:t>QC the data, i.e. match the data format from the DD to the data from GCP</a:t>
            </a:r>
          </a:p>
          <a:p>
            <a:pPr marL="1257300" lvl="2" indent="-342900">
              <a:buAutoNum type="arabicPeriod"/>
            </a:pPr>
            <a:r>
              <a:rPr lang="en-US" dirty="0"/>
              <a:t>Document any problem variables by either:</a:t>
            </a:r>
          </a:p>
          <a:p>
            <a:pPr marL="1714500" lvl="3" indent="-342900">
              <a:buAutoNum type="arabicPeriod"/>
            </a:pPr>
            <a:r>
              <a:rPr lang="en-US" dirty="0"/>
              <a:t>Change issue in source table– maybe not able to do since this required multiple levels of coordination across dev ops team</a:t>
            </a:r>
          </a:p>
          <a:p>
            <a:pPr marL="1714500" lvl="3" indent="-342900">
              <a:buAutoNum type="arabicPeriod"/>
            </a:pPr>
            <a:r>
              <a:rPr lang="en-US" dirty="0"/>
              <a:t>Also makes sense to NOT do these fixes in the flattening procedure as well. we want a correct image of what are in </a:t>
            </a:r>
            <a:r>
              <a:rPr lang="en-US" dirty="0" err="1"/>
              <a:t>firestore</a:t>
            </a:r>
            <a:r>
              <a:rPr lang="en-US" dirty="0"/>
              <a:t>.</a:t>
            </a:r>
          </a:p>
          <a:p>
            <a:pPr marL="1714500" lvl="3" indent="-342900">
              <a:buAutoNum type="arabicPeriod"/>
            </a:pPr>
            <a:r>
              <a:rPr lang="en-US" dirty="0"/>
              <a:t>Write a fix in R to implement in the SQL query in the next step (i.e. coalesce statement each time we want to update the BQ2 table?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B9519-D484-89CA-AB19-6A3683579A2D}"/>
              </a:ext>
            </a:extLst>
          </p:cNvPr>
          <p:cNvSpPr txBox="1"/>
          <p:nvPr/>
        </p:nvSpPr>
        <p:spPr>
          <a:xfrm>
            <a:off x="481361" y="3701784"/>
            <a:ext cx="11229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5. Using DD remove variables defined as PII</a:t>
            </a:r>
          </a:p>
          <a:p>
            <a:r>
              <a:rPr lang="en-US" dirty="0"/>
              <a:t>	6. Compile correct schema for table (i.e. if variables were renamed, combined etc.)</a:t>
            </a:r>
          </a:p>
          <a:p>
            <a:r>
              <a:rPr lang="en-US" dirty="0"/>
              <a:t>	7. Output the correct </a:t>
            </a:r>
            <a:r>
              <a:rPr lang="en-US" dirty="0" err="1"/>
              <a:t>sql</a:t>
            </a:r>
            <a:r>
              <a:rPr lang="en-US" dirty="0"/>
              <a:t> query string into a .</a:t>
            </a:r>
            <a:r>
              <a:rPr lang="en-US" dirty="0" err="1"/>
              <a:t>sql</a:t>
            </a:r>
            <a:r>
              <a:rPr lang="en-US" dirty="0"/>
              <a:t> file to be executed in R/GCP?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74C8C-C40A-F52F-C755-1FA8853DC1F7}"/>
              </a:ext>
            </a:extLst>
          </p:cNvPr>
          <p:cNvSpPr txBox="1"/>
          <p:nvPr/>
        </p:nvSpPr>
        <p:spPr>
          <a:xfrm>
            <a:off x="468351" y="5218771"/>
            <a:ext cx="1116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Agree on this structure?</a:t>
            </a:r>
          </a:p>
        </p:txBody>
      </p:sp>
    </p:spTree>
    <p:extLst>
      <p:ext uri="{BB962C8B-B14F-4D97-AF65-F5344CB8AC3E}">
        <p14:creationId xmlns:p14="http://schemas.microsoft.com/office/powerpoint/2010/main" val="281724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7B02-E255-EA5E-F2A8-020A671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 progress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F659-7979-BA6A-E825-762C8EF0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individuals tables to complete?</a:t>
            </a:r>
          </a:p>
          <a:p>
            <a:r>
              <a:rPr lang="en-US" dirty="0"/>
              <a:t>Assign individuals subtasks on certain tables?</a:t>
            </a:r>
          </a:p>
        </p:txBody>
      </p:sp>
    </p:spTree>
    <p:extLst>
      <p:ext uri="{BB962C8B-B14F-4D97-AF65-F5344CB8AC3E}">
        <p14:creationId xmlns:p14="http://schemas.microsoft.com/office/powerpoint/2010/main" val="210667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BE98-53EF-DCBD-ECE1-4057175C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Generate SQL query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0535-4F61-DE16-8E0D-838EC362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functions generated in step 1</a:t>
            </a:r>
          </a:p>
          <a:p>
            <a:r>
              <a:rPr lang="en-US" dirty="0"/>
              <a:t>Output: 1 SQL query file for each table that can be executed in GCP or R</a:t>
            </a:r>
          </a:p>
          <a:p>
            <a:r>
              <a:rPr lang="en-US" dirty="0"/>
              <a:t>File structure: 1 file that sources each table’s file from step 1</a:t>
            </a:r>
          </a:p>
        </p:txBody>
      </p:sp>
    </p:spTree>
    <p:extLst>
      <p:ext uri="{BB962C8B-B14F-4D97-AF65-F5344CB8AC3E}">
        <p14:creationId xmlns:p14="http://schemas.microsoft.com/office/powerpoint/2010/main" val="35634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716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Reasons to care </vt:lpstr>
      <vt:lpstr>PowerPoint Presentation</vt:lpstr>
      <vt:lpstr>Steps within the ”filter” step</vt:lpstr>
      <vt:lpstr>Step1: De-identify, de-PII and QC Data</vt:lpstr>
      <vt:lpstr>Tables</vt:lpstr>
      <vt:lpstr>PowerPoint Presentation</vt:lpstr>
      <vt:lpstr>How to track progress </vt:lpstr>
      <vt:lpstr>Step 2: Generate SQL query string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Sansale, Rebecca (NIH/NCI) [C]</dc:creator>
  <cp:lastModifiedBy>Sansale, Rebecca (NIH/NCI) [C]</cp:lastModifiedBy>
  <cp:revision>28</cp:revision>
  <dcterms:created xsi:type="dcterms:W3CDTF">2024-01-12T16:19:58Z</dcterms:created>
  <dcterms:modified xsi:type="dcterms:W3CDTF">2024-01-12T20:36:09Z</dcterms:modified>
</cp:coreProperties>
</file>