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2"/>
    <p:restoredTop sz="94719"/>
  </p:normalViewPr>
  <p:slideViewPr>
    <p:cSldViewPr snapToGrid="0">
      <p:cViewPr varScale="1">
        <p:scale>
          <a:sx n="148" d="100"/>
          <a:sy n="148" d="100"/>
        </p:scale>
        <p:origin x="8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A128-CAFC-A651-B393-6A960A1A7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50B96E-157B-3F0B-6BF0-6DEE59939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3C97A0-DC96-8E84-ECD9-DD6025E92F9E}"/>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5" name="Footer Placeholder 4">
            <a:extLst>
              <a:ext uri="{FF2B5EF4-FFF2-40B4-BE49-F238E27FC236}">
                <a16:creationId xmlns:a16="http://schemas.microsoft.com/office/drawing/2014/main" id="{F8B11951-8D49-CC6D-2BE2-D5D2FC991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5DBDD-41C6-4F58-872F-F5F67B110CE8}"/>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407005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46E6-B871-36E5-4D0D-6DF482D70A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AC83B-1162-98AC-2D11-D33B634EC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9419F-24BB-0197-07F0-1E9550555E7B}"/>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5" name="Footer Placeholder 4">
            <a:extLst>
              <a:ext uri="{FF2B5EF4-FFF2-40B4-BE49-F238E27FC236}">
                <a16:creationId xmlns:a16="http://schemas.microsoft.com/office/drawing/2014/main" id="{64DC423C-A8DA-9297-801F-ABFFF73C7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965CC-8227-FA00-B8B8-22FB81438F6A}"/>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8860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D4B38-0D62-6AF2-6E66-1830C634F7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0A38CA-555C-A8B2-13D8-C5076EE8ED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C22E5-F24B-578D-DBDB-E36B5AF39743}"/>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5" name="Footer Placeholder 4">
            <a:extLst>
              <a:ext uri="{FF2B5EF4-FFF2-40B4-BE49-F238E27FC236}">
                <a16:creationId xmlns:a16="http://schemas.microsoft.com/office/drawing/2014/main" id="{25B9599F-A976-7040-0F85-EAC9CB4AF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28783-6141-8C35-734D-D15A041F3ACF}"/>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52912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82EF-AA41-1D3F-D306-BE3D5DD09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75E7E-1E49-09EB-8582-AB705D263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28E9A-B8DA-2B85-4804-4330BC1E734D}"/>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5" name="Footer Placeholder 4">
            <a:extLst>
              <a:ext uri="{FF2B5EF4-FFF2-40B4-BE49-F238E27FC236}">
                <a16:creationId xmlns:a16="http://schemas.microsoft.com/office/drawing/2014/main" id="{0CE0AAE5-334E-EDC2-893A-5D8ED9378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8971E-8DD9-C75D-EA1F-912F362BDB16}"/>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220165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A9D7-C22F-5925-B220-FA650ED93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070D66-A50E-0B0A-6233-F79E21CF6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4A7F3-4399-0E80-3D0F-D2578FC048FB}"/>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5" name="Footer Placeholder 4">
            <a:extLst>
              <a:ext uri="{FF2B5EF4-FFF2-40B4-BE49-F238E27FC236}">
                <a16:creationId xmlns:a16="http://schemas.microsoft.com/office/drawing/2014/main" id="{BAAC3ACF-066D-19ED-DE72-39237ADAC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13FCC-D3CB-E53F-53A1-887808B11DDC}"/>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133461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3A83-B97F-5DBF-C83B-5E544D3D9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C37998-1F77-9634-8DA0-54547E99A7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C19E4E-1799-1582-D73B-BEA3ACD1A9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AB4D8-63A5-7D9C-B904-089C20FC52B0}"/>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6" name="Footer Placeholder 5">
            <a:extLst>
              <a:ext uri="{FF2B5EF4-FFF2-40B4-BE49-F238E27FC236}">
                <a16:creationId xmlns:a16="http://schemas.microsoft.com/office/drawing/2014/main" id="{478CE058-D27E-FE32-8045-B5F00437A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902D-0F5D-FAE5-9A50-1634C3E9F3F1}"/>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308631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738B-05E4-6BBA-34FC-DD56B97906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4A3C8-12E4-BA6E-316B-6AC306398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6D4DB-AE14-C0E5-8897-8993A27289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92007-99A8-30F8-7160-EA6CBA414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4DB95-58A5-73FE-8957-17EC2CCFA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14009-7AA0-A01A-CFAF-4B786CBC6333}"/>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8" name="Footer Placeholder 7">
            <a:extLst>
              <a:ext uri="{FF2B5EF4-FFF2-40B4-BE49-F238E27FC236}">
                <a16:creationId xmlns:a16="http://schemas.microsoft.com/office/drawing/2014/main" id="{CC139548-AFFA-6E3B-4297-2549C048C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2872F-F6A6-F168-65CC-EEDCDD3A5477}"/>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337314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58D7-B7F0-CF1B-A179-BB51CB13E9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21051-DD00-91D4-461C-3442A3A57597}"/>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4" name="Footer Placeholder 3">
            <a:extLst>
              <a:ext uri="{FF2B5EF4-FFF2-40B4-BE49-F238E27FC236}">
                <a16:creationId xmlns:a16="http://schemas.microsoft.com/office/drawing/2014/main" id="{37943FC4-16E8-837E-8845-CDBA0BE808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969473-4A43-C15C-4B93-80648B8EEB72}"/>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20132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3C4FD-9E28-395B-58F9-AEB9ABD6B2A7}"/>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3" name="Footer Placeholder 2">
            <a:extLst>
              <a:ext uri="{FF2B5EF4-FFF2-40B4-BE49-F238E27FC236}">
                <a16:creationId xmlns:a16="http://schemas.microsoft.com/office/drawing/2014/main" id="{B861D7FC-09CE-AA26-66C4-406FB697F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D2F28-D3F8-A881-EE0C-6D69C52692C8}"/>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143509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CFD9-0F8F-EDDD-8485-516C6D375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172BB9-DD7D-03D3-C9A6-69089E02F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D0FC4-B3B6-0007-9B62-B2ECAA9EF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0C744-E11B-1233-F772-5F9039D94844}"/>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6" name="Footer Placeholder 5">
            <a:extLst>
              <a:ext uri="{FF2B5EF4-FFF2-40B4-BE49-F238E27FC236}">
                <a16:creationId xmlns:a16="http://schemas.microsoft.com/office/drawing/2014/main" id="{83F6C008-B9AD-ED7B-CF54-BA8A82F05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2E8EF-5BC3-A8B4-3C0F-ADBE58924CA5}"/>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373352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15A5-14F8-5F2E-4358-5AEA16C95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1C26E-CD74-4641-59DB-85E716FF7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43B77-6897-30EF-8E8B-F7BAE6F9E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7187B-79FC-057D-B795-F393806425A0}"/>
              </a:ext>
            </a:extLst>
          </p:cNvPr>
          <p:cNvSpPr>
            <a:spLocks noGrp="1"/>
          </p:cNvSpPr>
          <p:nvPr>
            <p:ph type="dt" sz="half" idx="10"/>
          </p:nvPr>
        </p:nvSpPr>
        <p:spPr/>
        <p:txBody>
          <a:bodyPr/>
          <a:lstStyle/>
          <a:p>
            <a:fld id="{BDB694FF-8930-7748-937A-4CF001AA0C9B}" type="datetimeFigureOut">
              <a:rPr lang="en-US" smtClean="0"/>
              <a:t>12/18/23</a:t>
            </a:fld>
            <a:endParaRPr lang="en-US"/>
          </a:p>
        </p:txBody>
      </p:sp>
      <p:sp>
        <p:nvSpPr>
          <p:cNvPr id="6" name="Footer Placeholder 5">
            <a:extLst>
              <a:ext uri="{FF2B5EF4-FFF2-40B4-BE49-F238E27FC236}">
                <a16:creationId xmlns:a16="http://schemas.microsoft.com/office/drawing/2014/main" id="{FB6B9B1E-E7B0-1F34-C685-C07BF40B9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BD540-9483-FBA6-F8A7-96A0386C44FC}"/>
              </a:ext>
            </a:extLst>
          </p:cNvPr>
          <p:cNvSpPr>
            <a:spLocks noGrp="1"/>
          </p:cNvSpPr>
          <p:nvPr>
            <p:ph type="sldNum" sz="quarter" idx="12"/>
          </p:nvPr>
        </p:nvSpPr>
        <p:spPr/>
        <p:txBody>
          <a:bodyPr/>
          <a:lstStyle/>
          <a:p>
            <a:fld id="{2828EB3D-2772-F54A-8B6C-8B47A8D55FDB}" type="slidenum">
              <a:rPr lang="en-US" smtClean="0"/>
              <a:t>‹#›</a:t>
            </a:fld>
            <a:endParaRPr lang="en-US"/>
          </a:p>
        </p:txBody>
      </p:sp>
    </p:spTree>
    <p:extLst>
      <p:ext uri="{BB962C8B-B14F-4D97-AF65-F5344CB8AC3E}">
        <p14:creationId xmlns:p14="http://schemas.microsoft.com/office/powerpoint/2010/main" val="273264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D53C8-6178-EAB3-8B98-C88A79A6E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E6A6F-DA7E-D060-A374-5DA634E49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2438-5473-E502-4EA5-619FB07A1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694FF-8930-7748-937A-4CF001AA0C9B}" type="datetimeFigureOut">
              <a:rPr lang="en-US" smtClean="0"/>
              <a:t>12/18/23</a:t>
            </a:fld>
            <a:endParaRPr lang="en-US"/>
          </a:p>
        </p:txBody>
      </p:sp>
      <p:sp>
        <p:nvSpPr>
          <p:cNvPr id="5" name="Footer Placeholder 4">
            <a:extLst>
              <a:ext uri="{FF2B5EF4-FFF2-40B4-BE49-F238E27FC236}">
                <a16:creationId xmlns:a16="http://schemas.microsoft.com/office/drawing/2014/main" id="{33CAB076-9E4B-25C7-65A5-6E79E93C4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4931AA-A470-4686-8A29-C2A649214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8EB3D-2772-F54A-8B6C-8B47A8D55FDB}" type="slidenum">
              <a:rPr lang="en-US" smtClean="0"/>
              <a:t>‹#›</a:t>
            </a:fld>
            <a:endParaRPr lang="en-US"/>
          </a:p>
        </p:txBody>
      </p:sp>
    </p:spTree>
    <p:extLst>
      <p:ext uri="{BB962C8B-B14F-4D97-AF65-F5344CB8AC3E}">
        <p14:creationId xmlns:p14="http://schemas.microsoft.com/office/powerpoint/2010/main" val="2094453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oud 31">
            <a:extLst>
              <a:ext uri="{FF2B5EF4-FFF2-40B4-BE49-F238E27FC236}">
                <a16:creationId xmlns:a16="http://schemas.microsoft.com/office/drawing/2014/main" id="{7A9B55D2-5DDD-1D4B-AC73-35B51B569FEC}"/>
              </a:ext>
            </a:extLst>
          </p:cNvPr>
          <p:cNvSpPr/>
          <p:nvPr/>
        </p:nvSpPr>
        <p:spPr>
          <a:xfrm>
            <a:off x="115909" y="141668"/>
            <a:ext cx="5564159" cy="4365938"/>
          </a:xfrm>
          <a:prstGeom prst="clou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a:extLst>
              <a:ext uri="{FF2B5EF4-FFF2-40B4-BE49-F238E27FC236}">
                <a16:creationId xmlns:a16="http://schemas.microsoft.com/office/drawing/2014/main" id="{A807E97A-3BAB-BCD8-DFCA-0DDB467E1AD4}"/>
              </a:ext>
            </a:extLst>
          </p:cNvPr>
          <p:cNvSpPr/>
          <p:nvPr/>
        </p:nvSpPr>
        <p:spPr>
          <a:xfrm>
            <a:off x="2680205" y="1376730"/>
            <a:ext cx="2816772" cy="1947041"/>
          </a:xfrm>
          <a:prstGeom prst="cloud">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15E022E2-53B4-8B28-DA7F-26620B3410D4}"/>
              </a:ext>
            </a:extLst>
          </p:cNvPr>
          <p:cNvSpPr/>
          <p:nvPr/>
        </p:nvSpPr>
        <p:spPr>
          <a:xfrm>
            <a:off x="5425893" y="3243640"/>
            <a:ext cx="3657600" cy="370720"/>
          </a:xfrm>
          <a:custGeom>
            <a:avLst/>
            <a:gdLst>
              <a:gd name="connsiteX0" fmla="*/ 0 w 3657600"/>
              <a:gd name="connsiteY0" fmla="*/ 12357 h 370720"/>
              <a:gd name="connsiteX1" fmla="*/ 1655806 w 3657600"/>
              <a:gd name="connsiteY1" fmla="*/ 370703 h 370720"/>
              <a:gd name="connsiteX2" fmla="*/ 3657600 w 3657600"/>
              <a:gd name="connsiteY2" fmla="*/ 0 h 370720"/>
            </a:gdLst>
            <a:ahLst/>
            <a:cxnLst>
              <a:cxn ang="0">
                <a:pos x="connsiteX0" y="connsiteY0"/>
              </a:cxn>
              <a:cxn ang="0">
                <a:pos x="connsiteX1" y="connsiteY1"/>
              </a:cxn>
              <a:cxn ang="0">
                <a:pos x="connsiteX2" y="connsiteY2"/>
              </a:cxn>
            </a:cxnLst>
            <a:rect l="l" t="t" r="r" b="b"/>
            <a:pathLst>
              <a:path w="3657600" h="370720">
                <a:moveTo>
                  <a:pt x="0" y="12357"/>
                </a:moveTo>
                <a:cubicBezTo>
                  <a:pt x="523103" y="192560"/>
                  <a:pt x="1046206" y="372763"/>
                  <a:pt x="1655806" y="370703"/>
                </a:cubicBezTo>
                <a:cubicBezTo>
                  <a:pt x="2265406" y="368644"/>
                  <a:pt x="3342503" y="65903"/>
                  <a:pt x="36576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A3C882FC-01E3-916F-2ACB-0148999DC3FB}"/>
              </a:ext>
            </a:extLst>
          </p:cNvPr>
          <p:cNvSpPr/>
          <p:nvPr/>
        </p:nvSpPr>
        <p:spPr>
          <a:xfrm rot="10800000">
            <a:off x="5362406" y="1253782"/>
            <a:ext cx="3657600" cy="370720"/>
          </a:xfrm>
          <a:custGeom>
            <a:avLst/>
            <a:gdLst>
              <a:gd name="connsiteX0" fmla="*/ 0 w 3657600"/>
              <a:gd name="connsiteY0" fmla="*/ 12357 h 370720"/>
              <a:gd name="connsiteX1" fmla="*/ 1655806 w 3657600"/>
              <a:gd name="connsiteY1" fmla="*/ 370703 h 370720"/>
              <a:gd name="connsiteX2" fmla="*/ 3657600 w 3657600"/>
              <a:gd name="connsiteY2" fmla="*/ 0 h 370720"/>
            </a:gdLst>
            <a:ahLst/>
            <a:cxnLst>
              <a:cxn ang="0">
                <a:pos x="connsiteX0" y="connsiteY0"/>
              </a:cxn>
              <a:cxn ang="0">
                <a:pos x="connsiteX1" y="connsiteY1"/>
              </a:cxn>
              <a:cxn ang="0">
                <a:pos x="connsiteX2" y="connsiteY2"/>
              </a:cxn>
            </a:cxnLst>
            <a:rect l="l" t="t" r="r" b="b"/>
            <a:pathLst>
              <a:path w="3657600" h="370720">
                <a:moveTo>
                  <a:pt x="0" y="12357"/>
                </a:moveTo>
                <a:cubicBezTo>
                  <a:pt x="523103" y="192560"/>
                  <a:pt x="1046206" y="372763"/>
                  <a:pt x="1655806" y="370703"/>
                </a:cubicBezTo>
                <a:cubicBezTo>
                  <a:pt x="2265406" y="368644"/>
                  <a:pt x="3342503" y="65903"/>
                  <a:pt x="36576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9EAF52C-0803-5145-408F-5CBB075B22C0}"/>
              </a:ext>
            </a:extLst>
          </p:cNvPr>
          <p:cNvSpPr txBox="1"/>
          <p:nvPr/>
        </p:nvSpPr>
        <p:spPr>
          <a:xfrm>
            <a:off x="6511933" y="855841"/>
            <a:ext cx="1977081" cy="369332"/>
          </a:xfrm>
          <a:prstGeom prst="rect">
            <a:avLst/>
          </a:prstGeom>
          <a:noFill/>
        </p:spPr>
        <p:txBody>
          <a:bodyPr wrap="square" rtlCol="0">
            <a:spAutoFit/>
          </a:bodyPr>
          <a:lstStyle/>
          <a:p>
            <a:r>
              <a:rPr lang="en-US" dirty="0"/>
              <a:t>How does form…</a:t>
            </a:r>
          </a:p>
        </p:txBody>
      </p:sp>
      <p:sp>
        <p:nvSpPr>
          <p:cNvPr id="25" name="TextBox 24">
            <a:extLst>
              <a:ext uri="{FF2B5EF4-FFF2-40B4-BE49-F238E27FC236}">
                <a16:creationId xmlns:a16="http://schemas.microsoft.com/office/drawing/2014/main" id="{3E0987A0-E343-6EB8-2B63-038388086621}"/>
              </a:ext>
            </a:extLst>
          </p:cNvPr>
          <p:cNvSpPr txBox="1"/>
          <p:nvPr/>
        </p:nvSpPr>
        <p:spPr>
          <a:xfrm>
            <a:off x="6290166" y="3175467"/>
            <a:ext cx="1977081" cy="369332"/>
          </a:xfrm>
          <a:prstGeom prst="rect">
            <a:avLst/>
          </a:prstGeom>
          <a:noFill/>
        </p:spPr>
        <p:txBody>
          <a:bodyPr wrap="square" rtlCol="0">
            <a:spAutoFit/>
          </a:bodyPr>
          <a:lstStyle/>
          <a:p>
            <a:r>
              <a:rPr lang="en-US" dirty="0"/>
              <a:t>affect function?</a:t>
            </a:r>
          </a:p>
        </p:txBody>
      </p:sp>
      <p:sp>
        <p:nvSpPr>
          <p:cNvPr id="26" name="TextBox 25">
            <a:extLst>
              <a:ext uri="{FF2B5EF4-FFF2-40B4-BE49-F238E27FC236}">
                <a16:creationId xmlns:a16="http://schemas.microsoft.com/office/drawing/2014/main" id="{61BF899D-16EC-46B3-FF42-52A4AB285ED8}"/>
              </a:ext>
            </a:extLst>
          </p:cNvPr>
          <p:cNvSpPr txBox="1"/>
          <p:nvPr/>
        </p:nvSpPr>
        <p:spPr>
          <a:xfrm>
            <a:off x="3636802" y="1989950"/>
            <a:ext cx="1088318" cy="646331"/>
          </a:xfrm>
          <a:prstGeom prst="rect">
            <a:avLst/>
          </a:prstGeom>
          <a:noFill/>
        </p:spPr>
        <p:txBody>
          <a:bodyPr wrap="square" rtlCol="0">
            <a:spAutoFit/>
          </a:bodyPr>
          <a:lstStyle/>
          <a:p>
            <a:r>
              <a:rPr lang="en-US" dirty="0"/>
              <a:t>SM DB Views</a:t>
            </a:r>
          </a:p>
        </p:txBody>
      </p:sp>
      <p:sp>
        <p:nvSpPr>
          <p:cNvPr id="28" name="Right Arrow 27">
            <a:extLst>
              <a:ext uri="{FF2B5EF4-FFF2-40B4-BE49-F238E27FC236}">
                <a16:creationId xmlns:a16="http://schemas.microsoft.com/office/drawing/2014/main" id="{78D7AFFF-E64C-ACD2-48D0-6D4E15C94713}"/>
              </a:ext>
            </a:extLst>
          </p:cNvPr>
          <p:cNvSpPr/>
          <p:nvPr/>
        </p:nvSpPr>
        <p:spPr>
          <a:xfrm rot="1355111">
            <a:off x="8953748" y="1510828"/>
            <a:ext cx="259492" cy="302890"/>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08337EC8-E2B8-8929-9D54-6DCFCAE9E2D5}"/>
              </a:ext>
            </a:extLst>
          </p:cNvPr>
          <p:cNvSpPr/>
          <p:nvPr/>
        </p:nvSpPr>
        <p:spPr>
          <a:xfrm rot="12437606">
            <a:off x="5173671" y="3024022"/>
            <a:ext cx="259492" cy="302890"/>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A4969F-1673-E6ED-0CDA-CA22C474FC04}"/>
              </a:ext>
            </a:extLst>
          </p:cNvPr>
          <p:cNvSpPr/>
          <p:nvPr/>
        </p:nvSpPr>
        <p:spPr>
          <a:xfrm>
            <a:off x="9147822" y="1851933"/>
            <a:ext cx="2189018" cy="1231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8CD65AB-0C5D-883B-0E83-54331C63F318}"/>
              </a:ext>
            </a:extLst>
          </p:cNvPr>
          <p:cNvSpPr txBox="1"/>
          <p:nvPr/>
        </p:nvSpPr>
        <p:spPr>
          <a:xfrm>
            <a:off x="9742453" y="2313116"/>
            <a:ext cx="1413163" cy="369332"/>
          </a:xfrm>
          <a:prstGeom prst="rect">
            <a:avLst/>
          </a:prstGeom>
          <a:noFill/>
        </p:spPr>
        <p:txBody>
          <a:bodyPr wrap="square" rtlCol="0">
            <a:spAutoFit/>
          </a:bodyPr>
          <a:lstStyle/>
          <a:p>
            <a:r>
              <a:rPr lang="en-US" dirty="0"/>
              <a:t>SMDB App</a:t>
            </a:r>
          </a:p>
        </p:txBody>
      </p:sp>
      <p:sp>
        <p:nvSpPr>
          <p:cNvPr id="33" name="TextBox 32">
            <a:extLst>
              <a:ext uri="{FF2B5EF4-FFF2-40B4-BE49-F238E27FC236}">
                <a16:creationId xmlns:a16="http://schemas.microsoft.com/office/drawing/2014/main" id="{17E1A3A0-DBCB-93AF-B49C-15EE6A410E7A}"/>
              </a:ext>
            </a:extLst>
          </p:cNvPr>
          <p:cNvSpPr txBox="1"/>
          <p:nvPr/>
        </p:nvSpPr>
        <p:spPr>
          <a:xfrm>
            <a:off x="1691285" y="1482601"/>
            <a:ext cx="1088318" cy="369332"/>
          </a:xfrm>
          <a:prstGeom prst="rect">
            <a:avLst/>
          </a:prstGeom>
          <a:noFill/>
        </p:spPr>
        <p:txBody>
          <a:bodyPr wrap="square" rtlCol="0">
            <a:spAutoFit/>
          </a:bodyPr>
          <a:lstStyle/>
          <a:p>
            <a:r>
              <a:rPr lang="en-US" dirty="0"/>
              <a:t>BQ2</a:t>
            </a:r>
          </a:p>
        </p:txBody>
      </p:sp>
    </p:spTree>
    <p:extLst>
      <p:ext uri="{BB962C8B-B14F-4D97-AF65-F5344CB8AC3E}">
        <p14:creationId xmlns:p14="http://schemas.microsoft.com/office/powerpoint/2010/main" val="52990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2DFC-67E3-C6EB-CB25-2A8040057EAC}"/>
              </a:ext>
            </a:extLst>
          </p:cNvPr>
          <p:cNvSpPr>
            <a:spLocks noGrp="1"/>
          </p:cNvSpPr>
          <p:nvPr>
            <p:ph type="title"/>
          </p:nvPr>
        </p:nvSpPr>
        <p:spPr/>
        <p:txBody>
          <a:bodyPr/>
          <a:lstStyle/>
          <a:p>
            <a:r>
              <a:rPr lang="en-US" dirty="0"/>
              <a:t>Option 3, Public Data Only</a:t>
            </a:r>
          </a:p>
        </p:txBody>
      </p:sp>
      <p:sp>
        <p:nvSpPr>
          <p:cNvPr id="3" name="Content Placeholder 2">
            <a:extLst>
              <a:ext uri="{FF2B5EF4-FFF2-40B4-BE49-F238E27FC236}">
                <a16:creationId xmlns:a16="http://schemas.microsoft.com/office/drawing/2014/main" id="{2AD373A3-B2F7-2C9F-57AD-98E20477FD66}"/>
              </a:ext>
            </a:extLst>
          </p:cNvPr>
          <p:cNvSpPr>
            <a:spLocks noGrp="1"/>
          </p:cNvSpPr>
          <p:nvPr>
            <p:ph idx="1"/>
          </p:nvPr>
        </p:nvSpPr>
        <p:spPr/>
        <p:txBody>
          <a:bodyPr/>
          <a:lstStyle/>
          <a:p>
            <a:r>
              <a:rPr lang="en-US" dirty="0"/>
              <a:t>All data used by the dashboard will be hosted on a public site such as </a:t>
            </a:r>
            <a:r>
              <a:rPr lang="en-US" dirty="0" err="1"/>
              <a:t>github</a:t>
            </a:r>
            <a:endParaRPr lang="en-US" dirty="0"/>
          </a:p>
          <a:p>
            <a:r>
              <a:rPr lang="en-US" dirty="0"/>
              <a:t>Aggregation: Data will be fully aggregated at the level of each chart and completely de-identified</a:t>
            </a:r>
          </a:p>
          <a:p>
            <a:r>
              <a:rPr lang="en-US" dirty="0"/>
              <a:t>Authentication: Users will need to be granted access to the app, no </a:t>
            </a:r>
          </a:p>
          <a:p>
            <a:r>
              <a:rPr lang="en-US" dirty="0"/>
              <a:t>Dashboard Output/Function: Fully aggregated, static CSVs on </a:t>
            </a:r>
            <a:r>
              <a:rPr lang="en-US" dirty="0" err="1"/>
              <a:t>github</a:t>
            </a:r>
            <a:r>
              <a:rPr lang="en-US" dirty="0"/>
              <a:t> don’t allow much freedom in output or ease of feature integration</a:t>
            </a:r>
          </a:p>
          <a:p>
            <a:endParaRPr lang="en-US" dirty="0"/>
          </a:p>
        </p:txBody>
      </p:sp>
    </p:spTree>
    <p:extLst>
      <p:ext uri="{BB962C8B-B14F-4D97-AF65-F5344CB8AC3E}">
        <p14:creationId xmlns:p14="http://schemas.microsoft.com/office/powerpoint/2010/main" val="106240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F6D5-BD80-2C13-1099-0F6C6262758E}"/>
              </a:ext>
            </a:extLst>
          </p:cNvPr>
          <p:cNvSpPr>
            <a:spLocks noGrp="1"/>
          </p:cNvSpPr>
          <p:nvPr>
            <p:ph type="title"/>
          </p:nvPr>
        </p:nvSpPr>
        <p:spPr/>
        <p:txBody>
          <a:bodyPr/>
          <a:lstStyle/>
          <a:p>
            <a:r>
              <a:rPr lang="en-US" dirty="0"/>
              <a:t>Option 3 Data Structure</a:t>
            </a:r>
          </a:p>
        </p:txBody>
      </p:sp>
      <p:graphicFrame>
        <p:nvGraphicFramePr>
          <p:cNvPr id="4" name="Content Placeholder 3">
            <a:extLst>
              <a:ext uri="{FF2B5EF4-FFF2-40B4-BE49-F238E27FC236}">
                <a16:creationId xmlns:a16="http://schemas.microsoft.com/office/drawing/2014/main" id="{DE5842EB-803B-80E8-F12F-24879DA43B90}"/>
              </a:ext>
            </a:extLst>
          </p:cNvPr>
          <p:cNvGraphicFramePr>
            <a:graphicFrameLocks noGrp="1"/>
          </p:cNvGraphicFramePr>
          <p:nvPr>
            <p:ph idx="1"/>
            <p:extLst>
              <p:ext uri="{D42A27DB-BD31-4B8C-83A1-F6EECF244321}">
                <p14:modId xmlns:p14="http://schemas.microsoft.com/office/powerpoint/2010/main" val="293223396"/>
              </p:ext>
            </p:extLst>
          </p:nvPr>
        </p:nvGraphicFramePr>
        <p:xfrm>
          <a:off x="838200" y="1825625"/>
          <a:ext cx="10515600" cy="1381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08811588"/>
                    </a:ext>
                  </a:extLst>
                </a:gridCol>
                <a:gridCol w="2103120">
                  <a:extLst>
                    <a:ext uri="{9D8B030D-6E8A-4147-A177-3AD203B41FA5}">
                      <a16:colId xmlns:a16="http://schemas.microsoft.com/office/drawing/2014/main" val="994555041"/>
                    </a:ext>
                  </a:extLst>
                </a:gridCol>
                <a:gridCol w="2103120">
                  <a:extLst>
                    <a:ext uri="{9D8B030D-6E8A-4147-A177-3AD203B41FA5}">
                      <a16:colId xmlns:a16="http://schemas.microsoft.com/office/drawing/2014/main" val="2067054240"/>
                    </a:ext>
                  </a:extLst>
                </a:gridCol>
                <a:gridCol w="2103120">
                  <a:extLst>
                    <a:ext uri="{9D8B030D-6E8A-4147-A177-3AD203B41FA5}">
                      <a16:colId xmlns:a16="http://schemas.microsoft.com/office/drawing/2014/main" val="3204990088"/>
                    </a:ext>
                  </a:extLst>
                </a:gridCol>
                <a:gridCol w="2103120">
                  <a:extLst>
                    <a:ext uri="{9D8B030D-6E8A-4147-A177-3AD203B41FA5}">
                      <a16:colId xmlns:a16="http://schemas.microsoft.com/office/drawing/2014/main" val="3051750711"/>
                    </a:ext>
                  </a:extLst>
                </a:gridCol>
              </a:tblGrid>
              <a:tr h="370840">
                <a:tc>
                  <a:txBody>
                    <a:bodyPr/>
                    <a:lstStyle/>
                    <a:p>
                      <a:r>
                        <a:rPr lang="en-US" dirty="0"/>
                        <a:t>Year</a:t>
                      </a:r>
                    </a:p>
                  </a:txBody>
                  <a:tcPr/>
                </a:tc>
                <a:tc>
                  <a:txBody>
                    <a:bodyPr/>
                    <a:lstStyle/>
                    <a:p>
                      <a:r>
                        <a:rPr lang="en-US" dirty="0"/>
                        <a:t>Month</a:t>
                      </a:r>
                    </a:p>
                  </a:txBody>
                  <a:tcPr/>
                </a:tc>
                <a:tc>
                  <a:txBody>
                    <a:bodyPr/>
                    <a:lstStyle/>
                    <a:p>
                      <a:r>
                        <a:rPr lang="en-US" dirty="0"/>
                        <a:t>Aggregate_Age_45_50</a:t>
                      </a:r>
                    </a:p>
                  </a:txBody>
                  <a:tcPr/>
                </a:tc>
                <a:tc>
                  <a:txBody>
                    <a:bodyPr/>
                    <a:lstStyle/>
                    <a:p>
                      <a:r>
                        <a:rPr lang="en-US" dirty="0" err="1"/>
                        <a:t>Aggregate_Blood_Survey</a:t>
                      </a:r>
                      <a:endParaRPr lang="en-US" dirty="0"/>
                    </a:p>
                  </a:txBody>
                  <a:tcPr/>
                </a:tc>
                <a:tc>
                  <a:txBody>
                    <a:bodyPr/>
                    <a:lstStyle/>
                    <a:p>
                      <a:r>
                        <a:rPr lang="en-US" dirty="0" err="1"/>
                        <a:t>Aggregate_Race_Asian</a:t>
                      </a:r>
                      <a:endParaRPr lang="en-US" dirty="0"/>
                    </a:p>
                  </a:txBody>
                  <a:tcPr/>
                </a:tc>
                <a:extLst>
                  <a:ext uri="{0D108BD9-81ED-4DB2-BD59-A6C34878D82A}">
                    <a16:rowId xmlns:a16="http://schemas.microsoft.com/office/drawing/2014/main" val="443108873"/>
                  </a:ext>
                </a:extLst>
              </a:tr>
              <a:tr h="370840">
                <a:tc>
                  <a:txBody>
                    <a:bodyPr/>
                    <a:lstStyle/>
                    <a:p>
                      <a:r>
                        <a:rPr lang="en-US" dirty="0"/>
                        <a:t>2021</a:t>
                      </a:r>
                    </a:p>
                  </a:txBody>
                  <a:tcPr/>
                </a:tc>
                <a:tc>
                  <a:txBody>
                    <a:bodyPr/>
                    <a:lstStyle/>
                    <a:p>
                      <a:r>
                        <a:rPr lang="en-US" dirty="0"/>
                        <a:t>January</a:t>
                      </a:r>
                    </a:p>
                  </a:txBody>
                  <a:tcPr/>
                </a:tc>
                <a:tc>
                  <a:txBody>
                    <a:bodyPr/>
                    <a:lstStyle/>
                    <a:p>
                      <a:r>
                        <a:rPr lang="en-US" dirty="0"/>
                        <a:t>40</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036945297"/>
                  </a:ext>
                </a:extLst>
              </a:tr>
              <a:tr h="370840">
                <a:tc>
                  <a:txBody>
                    <a:bodyPr/>
                    <a:lstStyle/>
                    <a:p>
                      <a:r>
                        <a:rPr lang="en-US" dirty="0"/>
                        <a:t>2021</a:t>
                      </a:r>
                    </a:p>
                  </a:txBody>
                  <a:tcPr/>
                </a:tc>
                <a:tc>
                  <a:txBody>
                    <a:bodyPr/>
                    <a:lstStyle/>
                    <a:p>
                      <a:r>
                        <a:rPr lang="en-US" dirty="0"/>
                        <a:t>February</a:t>
                      </a:r>
                    </a:p>
                  </a:txBody>
                  <a:tcPr/>
                </a:tc>
                <a:tc>
                  <a:txBody>
                    <a:bodyPr/>
                    <a:lstStyle/>
                    <a:p>
                      <a:r>
                        <a:rPr lang="en-US" dirty="0"/>
                        <a:t>50</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217581478"/>
                  </a:ext>
                </a:extLst>
              </a:tr>
            </a:tbl>
          </a:graphicData>
        </a:graphic>
      </p:graphicFrame>
      <p:sp>
        <p:nvSpPr>
          <p:cNvPr id="6" name="TextBox 5">
            <a:extLst>
              <a:ext uri="{FF2B5EF4-FFF2-40B4-BE49-F238E27FC236}">
                <a16:creationId xmlns:a16="http://schemas.microsoft.com/office/drawing/2014/main" id="{067CA60A-9443-6FF5-BEAB-D79E2E497653}"/>
              </a:ext>
            </a:extLst>
          </p:cNvPr>
          <p:cNvSpPr txBox="1"/>
          <p:nvPr/>
        </p:nvSpPr>
        <p:spPr>
          <a:xfrm>
            <a:off x="838200" y="3342322"/>
            <a:ext cx="6098146" cy="1754326"/>
          </a:xfrm>
          <a:prstGeom prst="rect">
            <a:avLst/>
          </a:prstGeom>
          <a:noFill/>
        </p:spPr>
        <p:txBody>
          <a:bodyPr wrap="square">
            <a:spAutoFit/>
          </a:bodyPr>
          <a:lstStyle/>
          <a:p>
            <a:pPr marL="285750" indent="-285750">
              <a:buFont typeface="Arial" panose="020B0604020202020204" pitchFamily="34" charset="0"/>
              <a:buChar char="•"/>
            </a:pPr>
            <a:r>
              <a:rPr lang="en-US" dirty="0"/>
              <a:t>Primary Key: None</a:t>
            </a:r>
          </a:p>
          <a:p>
            <a:pPr marL="285750" indent="-285750">
              <a:buFont typeface="Arial" panose="020B0604020202020204" pitchFamily="34" charset="0"/>
              <a:buChar char="•"/>
            </a:pPr>
            <a:r>
              <a:rPr lang="en-US" dirty="0"/>
              <a:t>Dimension: (# Years x 12) X # Attributes</a:t>
            </a:r>
          </a:p>
          <a:p>
            <a:pPr marL="285750" indent="-285750">
              <a:buFont typeface="Arial" panose="020B0604020202020204" pitchFamily="34" charset="0"/>
              <a:buChar char="•"/>
            </a:pPr>
            <a:r>
              <a:rPr lang="en-US" dirty="0"/>
              <a:t>Variable derivations: completed in GCP when table is created (similar to what were already doing for the current SMDB tables in BQ2)</a:t>
            </a:r>
          </a:p>
          <a:p>
            <a:pPr marL="285750" indent="-285750">
              <a:buFont typeface="Arial" panose="020B0604020202020204" pitchFamily="34" charset="0"/>
              <a:buChar char="•"/>
            </a:pPr>
            <a:r>
              <a:rPr lang="en-US" dirty="0"/>
              <a:t>No allowance for on the fly cross-tab calculations</a:t>
            </a:r>
          </a:p>
        </p:txBody>
      </p:sp>
    </p:spTree>
    <p:extLst>
      <p:ext uri="{BB962C8B-B14F-4D97-AF65-F5344CB8AC3E}">
        <p14:creationId xmlns:p14="http://schemas.microsoft.com/office/powerpoint/2010/main" val="157548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77B6-07D3-3F72-F35F-32F895D6158E}"/>
              </a:ext>
            </a:extLst>
          </p:cNvPr>
          <p:cNvSpPr>
            <a:spLocks noGrp="1"/>
          </p:cNvSpPr>
          <p:nvPr>
            <p:ph type="title"/>
          </p:nvPr>
        </p:nvSpPr>
        <p:spPr>
          <a:xfrm>
            <a:off x="0" y="33013"/>
            <a:ext cx="10515600" cy="1325563"/>
          </a:xfrm>
        </p:spPr>
        <p:txBody>
          <a:bodyPr/>
          <a:lstStyle/>
          <a:p>
            <a:r>
              <a:rPr lang="en-US" dirty="0"/>
              <a:t>Option 3, Backend GCP	</a:t>
            </a:r>
          </a:p>
        </p:txBody>
      </p:sp>
      <p:sp>
        <p:nvSpPr>
          <p:cNvPr id="3" name="Content Placeholder 2">
            <a:extLst>
              <a:ext uri="{FF2B5EF4-FFF2-40B4-BE49-F238E27FC236}">
                <a16:creationId xmlns:a16="http://schemas.microsoft.com/office/drawing/2014/main" id="{DA266E95-03CD-67B4-9AC9-D6D5B4B86910}"/>
              </a:ext>
            </a:extLst>
          </p:cNvPr>
          <p:cNvSpPr>
            <a:spLocks noGrp="1"/>
          </p:cNvSpPr>
          <p:nvPr>
            <p:ph idx="1"/>
          </p:nvPr>
        </p:nvSpPr>
        <p:spPr>
          <a:xfrm>
            <a:off x="0" y="1253331"/>
            <a:ext cx="10515600" cy="4351338"/>
          </a:xfrm>
        </p:spPr>
        <p:txBody>
          <a:bodyPr/>
          <a:lstStyle/>
          <a:p>
            <a:r>
              <a:rPr lang="en-US" dirty="0"/>
              <a:t>All variables must be pre-derived at the year-month level (or the granularity chosen for the plots, could be year-week)</a:t>
            </a:r>
          </a:p>
          <a:p>
            <a:r>
              <a:rPr lang="en-US" dirty="0"/>
              <a:t>Adding in an extra step by exporting data and saving it to </a:t>
            </a:r>
            <a:r>
              <a:rPr lang="en-US" dirty="0" err="1"/>
              <a:t>github</a:t>
            </a:r>
            <a:r>
              <a:rPr lang="en-US" dirty="0"/>
              <a:t>/Box</a:t>
            </a:r>
          </a:p>
        </p:txBody>
      </p:sp>
      <p:pic>
        <p:nvPicPr>
          <p:cNvPr id="5" name="Picture 4">
            <a:extLst>
              <a:ext uri="{FF2B5EF4-FFF2-40B4-BE49-F238E27FC236}">
                <a16:creationId xmlns:a16="http://schemas.microsoft.com/office/drawing/2014/main" id="{E0964FCA-D672-552A-0191-40B26A156713}"/>
              </a:ext>
            </a:extLst>
          </p:cNvPr>
          <p:cNvPicPr>
            <a:picLocks noChangeAspect="1"/>
          </p:cNvPicPr>
          <p:nvPr/>
        </p:nvPicPr>
        <p:blipFill>
          <a:blip r:embed="rId2"/>
          <a:stretch>
            <a:fillRect/>
          </a:stretch>
        </p:blipFill>
        <p:spPr>
          <a:xfrm>
            <a:off x="6526967" y="2611907"/>
            <a:ext cx="5630689" cy="4246093"/>
          </a:xfrm>
          <a:prstGeom prst="rect">
            <a:avLst/>
          </a:prstGeom>
        </p:spPr>
      </p:pic>
      <p:sp>
        <p:nvSpPr>
          <p:cNvPr id="6" name="Cloud 5">
            <a:extLst>
              <a:ext uri="{FF2B5EF4-FFF2-40B4-BE49-F238E27FC236}">
                <a16:creationId xmlns:a16="http://schemas.microsoft.com/office/drawing/2014/main" id="{6A9E4E9F-1655-D9DC-AD44-261C045D78E0}"/>
              </a:ext>
            </a:extLst>
          </p:cNvPr>
          <p:cNvSpPr/>
          <p:nvPr/>
        </p:nvSpPr>
        <p:spPr>
          <a:xfrm>
            <a:off x="9247031" y="6194738"/>
            <a:ext cx="914400" cy="63024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1C2137F-3E5E-4D48-B85B-89859FBEF07D}"/>
              </a:ext>
            </a:extLst>
          </p:cNvPr>
          <p:cNvCxnSpPr/>
          <p:nvPr/>
        </p:nvCxnSpPr>
        <p:spPr>
          <a:xfrm>
            <a:off x="8706118" y="6053070"/>
            <a:ext cx="540913" cy="334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F7D752-732C-6CE0-8465-CC7DE390D951}"/>
              </a:ext>
            </a:extLst>
          </p:cNvPr>
          <p:cNvCxnSpPr>
            <a:cxnSpLocks/>
          </p:cNvCxnSpPr>
          <p:nvPr/>
        </p:nvCxnSpPr>
        <p:spPr>
          <a:xfrm flipV="1">
            <a:off x="10039081" y="6509862"/>
            <a:ext cx="476519" cy="19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B0E978-025E-3B9C-9F51-CD7F7F9B46BB}"/>
              </a:ext>
            </a:extLst>
          </p:cNvPr>
          <p:cNvSpPr txBox="1"/>
          <p:nvPr/>
        </p:nvSpPr>
        <p:spPr>
          <a:xfrm>
            <a:off x="9453093" y="6325196"/>
            <a:ext cx="585988" cy="369332"/>
          </a:xfrm>
          <a:prstGeom prst="rect">
            <a:avLst/>
          </a:prstGeom>
          <a:noFill/>
        </p:spPr>
        <p:txBody>
          <a:bodyPr wrap="square" rtlCol="0">
            <a:spAutoFit/>
          </a:bodyPr>
          <a:lstStyle/>
          <a:p>
            <a:r>
              <a:rPr lang="en-US" dirty="0"/>
              <a:t>GH</a:t>
            </a:r>
          </a:p>
        </p:txBody>
      </p:sp>
    </p:spTree>
    <p:extLst>
      <p:ext uri="{BB962C8B-B14F-4D97-AF65-F5344CB8AC3E}">
        <p14:creationId xmlns:p14="http://schemas.microsoft.com/office/powerpoint/2010/main" val="190119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A168-53A2-C25F-31AA-C3EBFBA2142B}"/>
              </a:ext>
            </a:extLst>
          </p:cNvPr>
          <p:cNvSpPr>
            <a:spLocks noGrp="1"/>
          </p:cNvSpPr>
          <p:nvPr>
            <p:ph type="title"/>
          </p:nvPr>
        </p:nvSpPr>
        <p:spPr/>
        <p:txBody>
          <a:bodyPr/>
          <a:lstStyle/>
          <a:p>
            <a:r>
              <a:rPr lang="en-US" dirty="0"/>
              <a:t>Option 3- Front End R</a:t>
            </a:r>
          </a:p>
        </p:txBody>
      </p:sp>
      <p:sp>
        <p:nvSpPr>
          <p:cNvPr id="3" name="Content Placeholder 2">
            <a:extLst>
              <a:ext uri="{FF2B5EF4-FFF2-40B4-BE49-F238E27FC236}">
                <a16:creationId xmlns:a16="http://schemas.microsoft.com/office/drawing/2014/main" id="{CE501352-7F69-DE72-F7F4-7B2CD8AFEB19}"/>
              </a:ext>
            </a:extLst>
          </p:cNvPr>
          <p:cNvSpPr>
            <a:spLocks noGrp="1"/>
          </p:cNvSpPr>
          <p:nvPr>
            <p:ph idx="1"/>
          </p:nvPr>
        </p:nvSpPr>
        <p:spPr/>
        <p:txBody>
          <a:bodyPr/>
          <a:lstStyle/>
          <a:p>
            <a:r>
              <a:rPr lang="en-US" dirty="0"/>
              <a:t>This leaves the smallest amount of derivation in R, allowing for very fast queries but the scope of the queries is very small</a:t>
            </a:r>
          </a:p>
          <a:p>
            <a:r>
              <a:rPr lang="en-US" dirty="0"/>
              <a:t>No longer querying from GCP– lower data cost</a:t>
            </a:r>
          </a:p>
          <a:p>
            <a:r>
              <a:rPr lang="en-US" dirty="0"/>
              <a:t>Essentially the only R code necessary is simple </a:t>
            </a:r>
            <a:r>
              <a:rPr lang="en-US" dirty="0" err="1"/>
              <a:t>plotly</a:t>
            </a:r>
            <a:r>
              <a:rPr lang="en-US" dirty="0"/>
              <a:t> plots since all data is pre-aggregated</a:t>
            </a:r>
          </a:p>
        </p:txBody>
      </p:sp>
    </p:spTree>
    <p:extLst>
      <p:ext uri="{BB962C8B-B14F-4D97-AF65-F5344CB8AC3E}">
        <p14:creationId xmlns:p14="http://schemas.microsoft.com/office/powerpoint/2010/main" val="3168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0B73-C140-77FD-AB3D-B5CC7FED02E2}"/>
              </a:ext>
            </a:extLst>
          </p:cNvPr>
          <p:cNvSpPr>
            <a:spLocks noGrp="1"/>
          </p:cNvSpPr>
          <p:nvPr>
            <p:ph type="title"/>
          </p:nvPr>
        </p:nvSpPr>
        <p:spPr/>
        <p:txBody>
          <a:bodyPr/>
          <a:lstStyle/>
          <a:p>
            <a:r>
              <a:rPr lang="en-US" dirty="0"/>
              <a:t>Pros/Cons of Option 3</a:t>
            </a:r>
          </a:p>
        </p:txBody>
      </p:sp>
      <p:sp>
        <p:nvSpPr>
          <p:cNvPr id="3" name="Content Placeholder 2">
            <a:extLst>
              <a:ext uri="{FF2B5EF4-FFF2-40B4-BE49-F238E27FC236}">
                <a16:creationId xmlns:a16="http://schemas.microsoft.com/office/drawing/2014/main" id="{E8178D10-1248-50E3-326E-A715C316BC6E}"/>
              </a:ext>
            </a:extLst>
          </p:cNvPr>
          <p:cNvSpPr>
            <a:spLocks noGrp="1"/>
          </p:cNvSpPr>
          <p:nvPr>
            <p:ph idx="1"/>
          </p:nvPr>
        </p:nvSpPr>
        <p:spPr/>
        <p:txBody>
          <a:bodyPr/>
          <a:lstStyle/>
          <a:p>
            <a:r>
              <a:rPr lang="en-US" dirty="0"/>
              <a:t>Pros:</a:t>
            </a:r>
          </a:p>
          <a:p>
            <a:pPr lvl="1"/>
            <a:r>
              <a:rPr lang="en-US" dirty="0"/>
              <a:t>Extremely low data query costs</a:t>
            </a:r>
          </a:p>
          <a:p>
            <a:pPr lvl="1"/>
            <a:r>
              <a:rPr lang="en-US" dirty="0"/>
              <a:t>No security due to completely public data</a:t>
            </a:r>
          </a:p>
          <a:p>
            <a:r>
              <a:rPr lang="en-US" dirty="0"/>
              <a:t>Cons:</a:t>
            </a:r>
          </a:p>
          <a:p>
            <a:pPr lvl="1"/>
            <a:r>
              <a:rPr lang="en-US" dirty="0"/>
              <a:t>Inflexible data structure, difficult to add new features</a:t>
            </a:r>
          </a:p>
          <a:p>
            <a:pPr lvl="1"/>
            <a:r>
              <a:rPr lang="en-US" dirty="0"/>
              <a:t>All cross tab statistics would need to be pre derived in GCP and separate columns will be added to the final product</a:t>
            </a:r>
          </a:p>
          <a:p>
            <a:pPr lvl="1"/>
            <a:r>
              <a:rPr lang="en-US" dirty="0"/>
              <a:t>Adding another step to the data pipeline</a:t>
            </a:r>
          </a:p>
        </p:txBody>
      </p:sp>
    </p:spTree>
    <p:extLst>
      <p:ext uri="{BB962C8B-B14F-4D97-AF65-F5344CB8AC3E}">
        <p14:creationId xmlns:p14="http://schemas.microsoft.com/office/powerpoint/2010/main" val="285181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A283-856D-54E8-9265-E78BFE664054}"/>
              </a:ext>
            </a:extLst>
          </p:cNvPr>
          <p:cNvSpPr>
            <a:spLocks noGrp="1"/>
          </p:cNvSpPr>
          <p:nvPr>
            <p:ph type="title"/>
          </p:nvPr>
        </p:nvSpPr>
        <p:spPr/>
        <p:txBody>
          <a:bodyPr/>
          <a:lstStyle/>
          <a:p>
            <a:r>
              <a:rPr lang="en-US" dirty="0"/>
              <a:t>Option 4, Pre-Derived by Plot Data</a:t>
            </a:r>
          </a:p>
        </p:txBody>
      </p:sp>
      <p:sp>
        <p:nvSpPr>
          <p:cNvPr id="3" name="Content Placeholder 2">
            <a:extLst>
              <a:ext uri="{FF2B5EF4-FFF2-40B4-BE49-F238E27FC236}">
                <a16:creationId xmlns:a16="http://schemas.microsoft.com/office/drawing/2014/main" id="{CFE7C550-8DAF-2774-3BAA-B9E2479ECA76}"/>
              </a:ext>
            </a:extLst>
          </p:cNvPr>
          <p:cNvSpPr>
            <a:spLocks noGrp="1"/>
          </p:cNvSpPr>
          <p:nvPr>
            <p:ph idx="1"/>
          </p:nvPr>
        </p:nvSpPr>
        <p:spPr/>
        <p:txBody>
          <a:bodyPr/>
          <a:lstStyle/>
          <a:p>
            <a:r>
              <a:rPr lang="en-US" dirty="0"/>
              <a:t>All data used by the dashboard will be organized by plot with separate views/tables in BQ2</a:t>
            </a:r>
          </a:p>
          <a:p>
            <a:r>
              <a:rPr lang="en-US" dirty="0"/>
              <a:t>Aggregation: Could be </a:t>
            </a:r>
            <a:r>
              <a:rPr lang="en-US" dirty="0" err="1"/>
              <a:t>connect_id</a:t>
            </a:r>
            <a:r>
              <a:rPr lang="en-US" dirty="0"/>
              <a:t> or at the week-year level</a:t>
            </a:r>
          </a:p>
          <a:p>
            <a:r>
              <a:rPr lang="en-US" dirty="0"/>
              <a:t>Authentication: Users will have access to the specific tables in BQ2 that generate the plots in the dashboard, users will need access to the DB</a:t>
            </a:r>
          </a:p>
          <a:p>
            <a:r>
              <a:rPr lang="en-US" dirty="0"/>
              <a:t>Dashboard Output/Function: Completely pre-derived variables makes cross-tab statistics/plots annoying to make as each would need its own separate table in BQ2 </a:t>
            </a:r>
          </a:p>
        </p:txBody>
      </p:sp>
    </p:spTree>
    <p:extLst>
      <p:ext uri="{BB962C8B-B14F-4D97-AF65-F5344CB8AC3E}">
        <p14:creationId xmlns:p14="http://schemas.microsoft.com/office/powerpoint/2010/main" val="382855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96BE-9A5C-08AC-C5F0-884EF9B5E971}"/>
              </a:ext>
            </a:extLst>
          </p:cNvPr>
          <p:cNvSpPr>
            <a:spLocks noGrp="1"/>
          </p:cNvSpPr>
          <p:nvPr>
            <p:ph type="title"/>
          </p:nvPr>
        </p:nvSpPr>
        <p:spPr/>
        <p:txBody>
          <a:bodyPr/>
          <a:lstStyle/>
          <a:p>
            <a:r>
              <a:rPr lang="en-US" dirty="0"/>
              <a:t>Option 4, Data Structure</a:t>
            </a:r>
          </a:p>
        </p:txBody>
      </p:sp>
      <p:graphicFrame>
        <p:nvGraphicFramePr>
          <p:cNvPr id="4" name="Content Placeholder 3">
            <a:extLst>
              <a:ext uri="{FF2B5EF4-FFF2-40B4-BE49-F238E27FC236}">
                <a16:creationId xmlns:a16="http://schemas.microsoft.com/office/drawing/2014/main" id="{938DC23E-9030-A261-25BD-D3D91A5961A7}"/>
              </a:ext>
            </a:extLst>
          </p:cNvPr>
          <p:cNvGraphicFramePr>
            <a:graphicFrameLocks noGrp="1"/>
          </p:cNvGraphicFramePr>
          <p:nvPr>
            <p:ph idx="1"/>
            <p:extLst>
              <p:ext uri="{D42A27DB-BD31-4B8C-83A1-F6EECF244321}">
                <p14:modId xmlns:p14="http://schemas.microsoft.com/office/powerpoint/2010/main" val="1464722025"/>
              </p:ext>
            </p:extLst>
          </p:nvPr>
        </p:nvGraphicFramePr>
        <p:xfrm>
          <a:off x="838201" y="1825625"/>
          <a:ext cx="3617889" cy="1988343"/>
        </p:xfrm>
        <a:graphic>
          <a:graphicData uri="http://schemas.openxmlformats.org/drawingml/2006/table">
            <a:tbl>
              <a:tblPr firstRow="1" bandRow="1">
                <a:tableStyleId>{5C22544A-7EE6-4342-B048-85BDC9FD1C3A}</a:tableStyleId>
              </a:tblPr>
              <a:tblGrid>
                <a:gridCol w="1205963">
                  <a:extLst>
                    <a:ext uri="{9D8B030D-6E8A-4147-A177-3AD203B41FA5}">
                      <a16:colId xmlns:a16="http://schemas.microsoft.com/office/drawing/2014/main" val="1660355443"/>
                    </a:ext>
                  </a:extLst>
                </a:gridCol>
                <a:gridCol w="1205963">
                  <a:extLst>
                    <a:ext uri="{9D8B030D-6E8A-4147-A177-3AD203B41FA5}">
                      <a16:colId xmlns:a16="http://schemas.microsoft.com/office/drawing/2014/main" val="2599698807"/>
                    </a:ext>
                  </a:extLst>
                </a:gridCol>
                <a:gridCol w="1205963">
                  <a:extLst>
                    <a:ext uri="{9D8B030D-6E8A-4147-A177-3AD203B41FA5}">
                      <a16:colId xmlns:a16="http://schemas.microsoft.com/office/drawing/2014/main" val="3115708071"/>
                    </a:ext>
                  </a:extLst>
                </a:gridCol>
              </a:tblGrid>
              <a:tr h="662781">
                <a:tc gridSpan="3">
                  <a:txBody>
                    <a:bodyPr/>
                    <a:lstStyle/>
                    <a:p>
                      <a:r>
                        <a:rPr lang="en-US" sz="1200" dirty="0"/>
                        <a:t>GCP Table: BQ2_PROD.SMDB_Tables.Age_By_Site.Site#1Age</a:t>
                      </a:r>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971563307"/>
                  </a:ext>
                </a:extLst>
              </a:tr>
              <a:tr h="662781">
                <a:tc>
                  <a:txBody>
                    <a:bodyPr/>
                    <a:lstStyle/>
                    <a:p>
                      <a:r>
                        <a:rPr lang="en-US" sz="1200" dirty="0"/>
                        <a:t>Year</a:t>
                      </a:r>
                    </a:p>
                  </a:txBody>
                  <a:tcPr/>
                </a:tc>
                <a:tc>
                  <a:txBody>
                    <a:bodyPr/>
                    <a:lstStyle/>
                    <a:p>
                      <a:r>
                        <a:rPr lang="en-US" sz="1200" dirty="0"/>
                        <a:t>Month</a:t>
                      </a:r>
                    </a:p>
                  </a:txBody>
                  <a:tcPr/>
                </a:tc>
                <a:tc>
                  <a:txBody>
                    <a:bodyPr/>
                    <a:lstStyle/>
                    <a:p>
                      <a:r>
                        <a:rPr lang="en-US" sz="1200" dirty="0"/>
                        <a:t>Aggregate_Age_45_55</a:t>
                      </a:r>
                    </a:p>
                  </a:txBody>
                  <a:tcPr/>
                </a:tc>
                <a:extLst>
                  <a:ext uri="{0D108BD9-81ED-4DB2-BD59-A6C34878D82A}">
                    <a16:rowId xmlns:a16="http://schemas.microsoft.com/office/drawing/2014/main" val="734915122"/>
                  </a:ext>
                </a:extLst>
              </a:tr>
              <a:tr h="662781">
                <a:tc>
                  <a:txBody>
                    <a:bodyPr/>
                    <a:lstStyle/>
                    <a:p>
                      <a:r>
                        <a:rPr lang="en-US" dirty="0"/>
                        <a:t>2021</a:t>
                      </a:r>
                    </a:p>
                  </a:txBody>
                  <a:tcPr/>
                </a:tc>
                <a:tc>
                  <a:txBody>
                    <a:bodyPr/>
                    <a:lstStyle/>
                    <a:p>
                      <a:r>
                        <a:rPr lang="en-US" dirty="0"/>
                        <a:t>January</a:t>
                      </a:r>
                    </a:p>
                  </a:txBody>
                  <a:tcPr/>
                </a:tc>
                <a:tc>
                  <a:txBody>
                    <a:bodyPr/>
                    <a:lstStyle/>
                    <a:p>
                      <a:r>
                        <a:rPr lang="en-US" dirty="0"/>
                        <a:t>5</a:t>
                      </a:r>
                    </a:p>
                  </a:txBody>
                  <a:tcPr/>
                </a:tc>
                <a:extLst>
                  <a:ext uri="{0D108BD9-81ED-4DB2-BD59-A6C34878D82A}">
                    <a16:rowId xmlns:a16="http://schemas.microsoft.com/office/drawing/2014/main" val="886180785"/>
                  </a:ext>
                </a:extLst>
              </a:tr>
            </a:tbl>
          </a:graphicData>
        </a:graphic>
      </p:graphicFrame>
      <p:graphicFrame>
        <p:nvGraphicFramePr>
          <p:cNvPr id="9" name="Content Placeholder 3">
            <a:extLst>
              <a:ext uri="{FF2B5EF4-FFF2-40B4-BE49-F238E27FC236}">
                <a16:creationId xmlns:a16="http://schemas.microsoft.com/office/drawing/2014/main" id="{6B84E445-D86D-52A8-7C24-07B32556216D}"/>
              </a:ext>
            </a:extLst>
          </p:cNvPr>
          <p:cNvGraphicFramePr>
            <a:graphicFrameLocks/>
          </p:cNvGraphicFramePr>
          <p:nvPr>
            <p:extLst>
              <p:ext uri="{D42A27DB-BD31-4B8C-83A1-F6EECF244321}">
                <p14:modId xmlns:p14="http://schemas.microsoft.com/office/powerpoint/2010/main" val="731628284"/>
              </p:ext>
            </p:extLst>
          </p:nvPr>
        </p:nvGraphicFramePr>
        <p:xfrm>
          <a:off x="4596686" y="1825624"/>
          <a:ext cx="3617889" cy="1988343"/>
        </p:xfrm>
        <a:graphic>
          <a:graphicData uri="http://schemas.openxmlformats.org/drawingml/2006/table">
            <a:tbl>
              <a:tblPr firstRow="1" bandRow="1">
                <a:tableStyleId>{5C22544A-7EE6-4342-B048-85BDC9FD1C3A}</a:tableStyleId>
              </a:tblPr>
              <a:tblGrid>
                <a:gridCol w="1205963">
                  <a:extLst>
                    <a:ext uri="{9D8B030D-6E8A-4147-A177-3AD203B41FA5}">
                      <a16:colId xmlns:a16="http://schemas.microsoft.com/office/drawing/2014/main" val="1660355443"/>
                    </a:ext>
                  </a:extLst>
                </a:gridCol>
                <a:gridCol w="1205963">
                  <a:extLst>
                    <a:ext uri="{9D8B030D-6E8A-4147-A177-3AD203B41FA5}">
                      <a16:colId xmlns:a16="http://schemas.microsoft.com/office/drawing/2014/main" val="2599698807"/>
                    </a:ext>
                  </a:extLst>
                </a:gridCol>
                <a:gridCol w="1205963">
                  <a:extLst>
                    <a:ext uri="{9D8B030D-6E8A-4147-A177-3AD203B41FA5}">
                      <a16:colId xmlns:a16="http://schemas.microsoft.com/office/drawing/2014/main" val="3115708071"/>
                    </a:ext>
                  </a:extLst>
                </a:gridCol>
              </a:tblGrid>
              <a:tr h="662781">
                <a:tc gridSpan="3">
                  <a:txBody>
                    <a:bodyPr/>
                    <a:lstStyle/>
                    <a:p>
                      <a:r>
                        <a:rPr lang="en-US" sz="1200" dirty="0"/>
                        <a:t>GCP Table: BQ2_PROD.SMDB_Tables.Age_By_Site.Site#2Age</a:t>
                      </a:r>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971563307"/>
                  </a:ext>
                </a:extLst>
              </a:tr>
              <a:tr h="662781">
                <a:tc>
                  <a:txBody>
                    <a:bodyPr/>
                    <a:lstStyle/>
                    <a:p>
                      <a:r>
                        <a:rPr lang="en-US" sz="1200" dirty="0"/>
                        <a:t>Year</a:t>
                      </a:r>
                    </a:p>
                  </a:txBody>
                  <a:tcPr/>
                </a:tc>
                <a:tc>
                  <a:txBody>
                    <a:bodyPr/>
                    <a:lstStyle/>
                    <a:p>
                      <a:r>
                        <a:rPr lang="en-US" sz="1200" dirty="0"/>
                        <a:t>Month</a:t>
                      </a:r>
                    </a:p>
                  </a:txBody>
                  <a:tcPr/>
                </a:tc>
                <a:tc>
                  <a:txBody>
                    <a:bodyPr/>
                    <a:lstStyle/>
                    <a:p>
                      <a:r>
                        <a:rPr lang="en-US" sz="1200" dirty="0"/>
                        <a:t>Aggregate_Age_45_55</a:t>
                      </a:r>
                    </a:p>
                  </a:txBody>
                  <a:tcPr/>
                </a:tc>
                <a:extLst>
                  <a:ext uri="{0D108BD9-81ED-4DB2-BD59-A6C34878D82A}">
                    <a16:rowId xmlns:a16="http://schemas.microsoft.com/office/drawing/2014/main" val="734915122"/>
                  </a:ext>
                </a:extLst>
              </a:tr>
              <a:tr h="662781">
                <a:tc>
                  <a:txBody>
                    <a:bodyPr/>
                    <a:lstStyle/>
                    <a:p>
                      <a:r>
                        <a:rPr lang="en-US" dirty="0"/>
                        <a:t>2021</a:t>
                      </a:r>
                    </a:p>
                  </a:txBody>
                  <a:tcPr/>
                </a:tc>
                <a:tc>
                  <a:txBody>
                    <a:bodyPr/>
                    <a:lstStyle/>
                    <a:p>
                      <a:r>
                        <a:rPr lang="en-US" dirty="0"/>
                        <a:t>January</a:t>
                      </a:r>
                    </a:p>
                  </a:txBody>
                  <a:tcPr/>
                </a:tc>
                <a:tc>
                  <a:txBody>
                    <a:bodyPr/>
                    <a:lstStyle/>
                    <a:p>
                      <a:r>
                        <a:rPr lang="en-US" dirty="0"/>
                        <a:t>5</a:t>
                      </a:r>
                    </a:p>
                  </a:txBody>
                  <a:tcPr/>
                </a:tc>
                <a:extLst>
                  <a:ext uri="{0D108BD9-81ED-4DB2-BD59-A6C34878D82A}">
                    <a16:rowId xmlns:a16="http://schemas.microsoft.com/office/drawing/2014/main" val="886180785"/>
                  </a:ext>
                </a:extLst>
              </a:tr>
            </a:tbl>
          </a:graphicData>
        </a:graphic>
      </p:graphicFrame>
      <p:sp>
        <p:nvSpPr>
          <p:cNvPr id="10" name="TextBox 9">
            <a:extLst>
              <a:ext uri="{FF2B5EF4-FFF2-40B4-BE49-F238E27FC236}">
                <a16:creationId xmlns:a16="http://schemas.microsoft.com/office/drawing/2014/main" id="{7627E685-55F1-18C5-C831-D74D207AF80C}"/>
              </a:ext>
            </a:extLst>
          </p:cNvPr>
          <p:cNvSpPr txBox="1"/>
          <p:nvPr/>
        </p:nvSpPr>
        <p:spPr>
          <a:xfrm>
            <a:off x="656823" y="4082603"/>
            <a:ext cx="79205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Primary Key: None</a:t>
            </a:r>
          </a:p>
          <a:p>
            <a:pPr marL="285750" indent="-285750">
              <a:buFont typeface="Arial" panose="020B0604020202020204" pitchFamily="34" charset="0"/>
              <a:buChar char="•"/>
            </a:pPr>
            <a:r>
              <a:rPr lang="en-US" dirty="0"/>
              <a:t>Dimension: (# Years x 12) X # Attributes</a:t>
            </a:r>
          </a:p>
          <a:p>
            <a:pPr marL="285750" indent="-285750">
              <a:buFont typeface="Arial" panose="020B0604020202020204" pitchFamily="34" charset="0"/>
              <a:buChar char="•"/>
            </a:pPr>
            <a:r>
              <a:rPr lang="en-US" dirty="0"/>
              <a:t>Variable derivations: completed in GCP when table is created (similar to what were already doing for the current SMDB tables in BQ2)</a:t>
            </a:r>
          </a:p>
          <a:p>
            <a:pPr marL="285750" indent="-285750">
              <a:buFont typeface="Arial" panose="020B0604020202020204" pitchFamily="34" charset="0"/>
              <a:buChar char="•"/>
            </a:pPr>
            <a:r>
              <a:rPr lang="en-US" dirty="0"/>
              <a:t>No allowance for on the fly cross-tab calculations</a:t>
            </a:r>
          </a:p>
          <a:p>
            <a:pPr marL="285750" indent="-285750">
              <a:buFont typeface="Arial" panose="020B0604020202020204" pitchFamily="34" charset="0"/>
              <a:buChar char="•"/>
            </a:pPr>
            <a:r>
              <a:rPr lang="en-US" dirty="0"/>
              <a:t>Each plot would correspond to its own view in GCP, this could be A LOT of views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483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4BB9-B6C0-412E-CCA6-26CCD1B35900}"/>
              </a:ext>
            </a:extLst>
          </p:cNvPr>
          <p:cNvSpPr>
            <a:spLocks noGrp="1"/>
          </p:cNvSpPr>
          <p:nvPr>
            <p:ph type="title"/>
          </p:nvPr>
        </p:nvSpPr>
        <p:spPr/>
        <p:txBody>
          <a:bodyPr/>
          <a:lstStyle/>
          <a:p>
            <a:r>
              <a:rPr lang="en-US" dirty="0"/>
              <a:t>Option 4, Backend GCP</a:t>
            </a:r>
          </a:p>
        </p:txBody>
      </p:sp>
      <p:sp>
        <p:nvSpPr>
          <p:cNvPr id="3" name="Content Placeholder 2">
            <a:extLst>
              <a:ext uri="{FF2B5EF4-FFF2-40B4-BE49-F238E27FC236}">
                <a16:creationId xmlns:a16="http://schemas.microsoft.com/office/drawing/2014/main" id="{E1812B25-076B-134E-BDC9-61154DDBB6B0}"/>
              </a:ext>
            </a:extLst>
          </p:cNvPr>
          <p:cNvSpPr>
            <a:spLocks noGrp="1"/>
          </p:cNvSpPr>
          <p:nvPr>
            <p:ph idx="1"/>
          </p:nvPr>
        </p:nvSpPr>
        <p:spPr/>
        <p:txBody>
          <a:bodyPr/>
          <a:lstStyle/>
          <a:p>
            <a:r>
              <a:rPr lang="en-US" dirty="0"/>
              <a:t>Each plot will correspond to a view in BQ2 in GCP</a:t>
            </a:r>
          </a:p>
          <a:p>
            <a:pPr lvl="1"/>
            <a:r>
              <a:rPr lang="en-US" dirty="0"/>
              <a:t>Each view could be aggregated at different levels, although at the most coarse would make sense (year-week), keep data query costs low</a:t>
            </a:r>
          </a:p>
          <a:p>
            <a:pPr lvl="1"/>
            <a:endParaRPr lang="en-US" dirty="0"/>
          </a:p>
        </p:txBody>
      </p:sp>
    </p:spTree>
    <p:extLst>
      <p:ext uri="{BB962C8B-B14F-4D97-AF65-F5344CB8AC3E}">
        <p14:creationId xmlns:p14="http://schemas.microsoft.com/office/powerpoint/2010/main" val="228095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B6CF-4029-D050-AF9D-C307622B7941}"/>
              </a:ext>
            </a:extLst>
          </p:cNvPr>
          <p:cNvSpPr>
            <a:spLocks noGrp="1"/>
          </p:cNvSpPr>
          <p:nvPr>
            <p:ph type="title"/>
          </p:nvPr>
        </p:nvSpPr>
        <p:spPr/>
        <p:txBody>
          <a:bodyPr/>
          <a:lstStyle/>
          <a:p>
            <a:r>
              <a:rPr lang="en-US" dirty="0"/>
              <a:t>SMDB Data Structure Attributes</a:t>
            </a:r>
          </a:p>
        </p:txBody>
      </p:sp>
      <p:sp>
        <p:nvSpPr>
          <p:cNvPr id="3" name="Content Placeholder 2">
            <a:extLst>
              <a:ext uri="{FF2B5EF4-FFF2-40B4-BE49-F238E27FC236}">
                <a16:creationId xmlns:a16="http://schemas.microsoft.com/office/drawing/2014/main" id="{63C07AD8-2DB4-E08C-9E68-18883B108E56}"/>
              </a:ext>
            </a:extLst>
          </p:cNvPr>
          <p:cNvSpPr>
            <a:spLocks noGrp="1"/>
          </p:cNvSpPr>
          <p:nvPr>
            <p:ph idx="1"/>
          </p:nvPr>
        </p:nvSpPr>
        <p:spPr/>
        <p:txBody>
          <a:bodyPr>
            <a:normAutofit fontScale="92500" lnSpcReduction="20000"/>
          </a:bodyPr>
          <a:lstStyle/>
          <a:p>
            <a:r>
              <a:rPr lang="en-US" dirty="0"/>
              <a:t>Data aggregation</a:t>
            </a:r>
          </a:p>
          <a:p>
            <a:r>
              <a:rPr lang="en-US" dirty="0"/>
              <a:t>Authentication/security</a:t>
            </a:r>
          </a:p>
          <a:p>
            <a:r>
              <a:rPr lang="en-US" dirty="0"/>
              <a:t>Dashboard output flexibility</a:t>
            </a:r>
          </a:p>
          <a:p>
            <a:r>
              <a:rPr lang="en-US" dirty="0"/>
              <a:t>Dashboard underlying code</a:t>
            </a:r>
          </a:p>
          <a:p>
            <a:r>
              <a:rPr lang="en-US" dirty="0"/>
              <a:t>Location of derivation of plot variables  </a:t>
            </a:r>
          </a:p>
          <a:p>
            <a:pPr marL="0" indent="0">
              <a:buNone/>
            </a:pPr>
            <a:endParaRPr lang="en-US" dirty="0"/>
          </a:p>
          <a:p>
            <a:r>
              <a:rPr lang="en-US" dirty="0"/>
              <a:t>BQ2 tables will be identified at the Connect ID level</a:t>
            </a:r>
          </a:p>
          <a:p>
            <a:r>
              <a:rPr lang="en-US" dirty="0"/>
              <a:t>1 question need answered: are we planning for 2 separate audiences? E.g. audience 1: site PIs + connect team audience 2: public? Each have different security requirements. Something to keep in mind. Difficult to go from public </a:t>
            </a:r>
            <a:r>
              <a:rPr lang="en-US" dirty="0">
                <a:sym typeface="Wingdings" pitchFamily="2" charset="2"/>
              </a:rPr>
              <a:t> site PI rather than site PI level  public</a:t>
            </a:r>
            <a:endParaRPr lang="en-US" dirty="0"/>
          </a:p>
        </p:txBody>
      </p:sp>
    </p:spTree>
    <p:extLst>
      <p:ext uri="{BB962C8B-B14F-4D97-AF65-F5344CB8AC3E}">
        <p14:creationId xmlns:p14="http://schemas.microsoft.com/office/powerpoint/2010/main" val="228115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4128-6C60-AC02-8E4C-B4092FA69046}"/>
              </a:ext>
            </a:extLst>
          </p:cNvPr>
          <p:cNvSpPr>
            <a:spLocks noGrp="1"/>
          </p:cNvSpPr>
          <p:nvPr>
            <p:ph type="title"/>
          </p:nvPr>
        </p:nvSpPr>
        <p:spPr/>
        <p:txBody>
          <a:bodyPr/>
          <a:lstStyle/>
          <a:p>
            <a:r>
              <a:rPr lang="en-US" dirty="0"/>
              <a:t>4 Options</a:t>
            </a:r>
          </a:p>
        </p:txBody>
      </p:sp>
      <p:sp>
        <p:nvSpPr>
          <p:cNvPr id="3" name="Content Placeholder 2">
            <a:extLst>
              <a:ext uri="{FF2B5EF4-FFF2-40B4-BE49-F238E27FC236}">
                <a16:creationId xmlns:a16="http://schemas.microsoft.com/office/drawing/2014/main" id="{791F7D65-B1D9-30AE-3614-2D2B0CC0BFB5}"/>
              </a:ext>
            </a:extLst>
          </p:cNvPr>
          <p:cNvSpPr>
            <a:spLocks noGrp="1"/>
          </p:cNvSpPr>
          <p:nvPr>
            <p:ph idx="1"/>
          </p:nvPr>
        </p:nvSpPr>
        <p:spPr/>
        <p:txBody>
          <a:bodyPr>
            <a:normAutofit fontScale="92500"/>
          </a:bodyPr>
          <a:lstStyle/>
          <a:p>
            <a:pPr marL="514350" indent="-514350">
              <a:buFont typeface="+mj-lt"/>
              <a:buAutoNum type="arabicPeriod"/>
            </a:pPr>
            <a:r>
              <a:rPr lang="en-US" dirty="0" err="1"/>
              <a:t>Connect_ID</a:t>
            </a:r>
            <a:r>
              <a:rPr lang="en-US" dirty="0"/>
              <a:t> level data, user-level auth</a:t>
            </a:r>
          </a:p>
          <a:p>
            <a:pPr marL="971550" lvl="1" indent="-514350">
              <a:buFont typeface="+mj-lt"/>
              <a:buAutoNum type="arabicPeriod"/>
            </a:pPr>
            <a:r>
              <a:rPr lang="en-US" dirty="0"/>
              <a:t>The most flexible option in terms of ability to add new features to dashboard and in terms of data filtering (this is my preference)</a:t>
            </a:r>
          </a:p>
          <a:p>
            <a:pPr marL="514350" indent="-514350">
              <a:buFont typeface="+mj-lt"/>
              <a:buAutoNum type="arabicPeriod"/>
            </a:pPr>
            <a:r>
              <a:rPr lang="en-US" dirty="0" err="1"/>
              <a:t>Connect_ID</a:t>
            </a:r>
            <a:r>
              <a:rPr lang="en-US" dirty="0"/>
              <a:t> level data, app-level auth</a:t>
            </a:r>
          </a:p>
          <a:p>
            <a:pPr marL="971550" lvl="1" indent="-514350">
              <a:buFont typeface="+mj-lt"/>
              <a:buAutoNum type="arabicPeriod"/>
            </a:pPr>
            <a:r>
              <a:rPr lang="en-US" dirty="0"/>
              <a:t>Extremely flexible connect-id level data, however unsure if Daniel would be ok with this</a:t>
            </a:r>
          </a:p>
          <a:p>
            <a:pPr marL="514350" indent="-514350">
              <a:buFont typeface="+mj-lt"/>
              <a:buAutoNum type="arabicPeriod"/>
            </a:pPr>
            <a:r>
              <a:rPr lang="en-US" dirty="0"/>
              <a:t>Public fully aggregated data hosted on GitHub/Box</a:t>
            </a:r>
          </a:p>
          <a:p>
            <a:pPr marL="971550" lvl="1" indent="-514350">
              <a:buFont typeface="+mj-lt"/>
              <a:buAutoNum type="arabicPeriod"/>
            </a:pPr>
            <a:r>
              <a:rPr lang="en-US" dirty="0"/>
              <a:t>Fully aggregated data, no security concerns but the least flexible of the options</a:t>
            </a:r>
          </a:p>
          <a:p>
            <a:pPr marL="514350" indent="-514350">
              <a:buFont typeface="+mj-lt"/>
              <a:buAutoNum type="arabicPeriod"/>
            </a:pPr>
            <a:r>
              <a:rPr lang="en-US" dirty="0"/>
              <a:t>Per-plot-aggregation</a:t>
            </a:r>
          </a:p>
          <a:p>
            <a:pPr marL="971550" lvl="1" indent="-514350">
              <a:buFont typeface="+mj-lt"/>
              <a:buAutoNum type="arabicPeriod"/>
            </a:pPr>
            <a:r>
              <a:rPr lang="en-US" dirty="0"/>
              <a:t>Data that is fully aggregated at the level of what each plot requires (no </a:t>
            </a:r>
            <a:r>
              <a:rPr lang="en-US" dirty="0" err="1"/>
              <a:t>connect_id</a:t>
            </a:r>
            <a:r>
              <a:rPr lang="en-US" dirty="0"/>
              <a:t> level data)</a:t>
            </a:r>
          </a:p>
        </p:txBody>
      </p:sp>
    </p:spTree>
    <p:extLst>
      <p:ext uri="{BB962C8B-B14F-4D97-AF65-F5344CB8AC3E}">
        <p14:creationId xmlns:p14="http://schemas.microsoft.com/office/powerpoint/2010/main" val="198998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67EA-56D3-E389-C7BF-45BFC679B640}"/>
              </a:ext>
            </a:extLst>
          </p:cNvPr>
          <p:cNvSpPr>
            <a:spLocks noGrp="1"/>
          </p:cNvSpPr>
          <p:nvPr>
            <p:ph type="title"/>
          </p:nvPr>
        </p:nvSpPr>
        <p:spPr/>
        <p:txBody>
          <a:bodyPr/>
          <a:lstStyle/>
          <a:p>
            <a:r>
              <a:rPr lang="en-US" dirty="0"/>
              <a:t>Option 1</a:t>
            </a:r>
          </a:p>
        </p:txBody>
      </p:sp>
      <p:sp>
        <p:nvSpPr>
          <p:cNvPr id="3" name="Content Placeholder 2">
            <a:extLst>
              <a:ext uri="{FF2B5EF4-FFF2-40B4-BE49-F238E27FC236}">
                <a16:creationId xmlns:a16="http://schemas.microsoft.com/office/drawing/2014/main" id="{980ABE96-88BB-26A5-ADC2-CB16B9CA27B3}"/>
              </a:ext>
            </a:extLst>
          </p:cNvPr>
          <p:cNvSpPr>
            <a:spLocks noGrp="1"/>
          </p:cNvSpPr>
          <p:nvPr>
            <p:ph idx="1"/>
          </p:nvPr>
        </p:nvSpPr>
        <p:spPr>
          <a:xfrm>
            <a:off x="120073" y="1468582"/>
            <a:ext cx="11850253" cy="5292435"/>
          </a:xfrm>
        </p:spPr>
        <p:txBody>
          <a:bodyPr>
            <a:normAutofit/>
          </a:bodyPr>
          <a:lstStyle/>
          <a:p>
            <a:r>
              <a:rPr lang="en-US" dirty="0"/>
              <a:t>Connect ID level data, user-level authentication through GCP</a:t>
            </a:r>
          </a:p>
          <a:p>
            <a:r>
              <a:rPr lang="en-US" dirty="0"/>
              <a:t>Aggregation: (# Verified Participants x # attributes), Connect ID, 1 table with a unique row of data for each participant </a:t>
            </a:r>
          </a:p>
          <a:p>
            <a:pPr lvl="1"/>
            <a:r>
              <a:rPr lang="en-US" dirty="0"/>
              <a:t>Demographic variables such as race, sex, etc. will be pre-derived </a:t>
            </a:r>
          </a:p>
          <a:p>
            <a:pPr lvl="1"/>
            <a:r>
              <a:rPr lang="en-US" dirty="0"/>
              <a:t>Could look into using “indexes” for filters that the dashboard could use as filters, increasing query speed</a:t>
            </a:r>
          </a:p>
          <a:p>
            <a:r>
              <a:rPr lang="en-US" dirty="0"/>
              <a:t>Authentication: User will need to have access to BQ2 tables (via Daniel) as well as access to the app (via Rebecca/Jake)</a:t>
            </a:r>
          </a:p>
          <a:p>
            <a:r>
              <a:rPr lang="en-US" dirty="0"/>
              <a:t>Dashboard Output/Function: Connect ID level data allows maximum flexibility in dashboard filters/graphs/tables. Cross-tab statistics can be generated easily in R</a:t>
            </a:r>
          </a:p>
          <a:p>
            <a:pPr marL="0" indent="0">
              <a:buNone/>
            </a:pPr>
            <a:endParaRPr lang="en-US" dirty="0"/>
          </a:p>
        </p:txBody>
      </p:sp>
    </p:spTree>
    <p:extLst>
      <p:ext uri="{BB962C8B-B14F-4D97-AF65-F5344CB8AC3E}">
        <p14:creationId xmlns:p14="http://schemas.microsoft.com/office/powerpoint/2010/main" val="291175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DF3F-A502-1E59-E23F-794E415D88F2}"/>
              </a:ext>
            </a:extLst>
          </p:cNvPr>
          <p:cNvSpPr>
            <a:spLocks noGrp="1"/>
          </p:cNvSpPr>
          <p:nvPr>
            <p:ph type="title"/>
          </p:nvPr>
        </p:nvSpPr>
        <p:spPr>
          <a:xfrm>
            <a:off x="490470" y="365269"/>
            <a:ext cx="10515600" cy="1325563"/>
          </a:xfrm>
        </p:spPr>
        <p:txBody>
          <a:bodyPr/>
          <a:lstStyle/>
          <a:p>
            <a:r>
              <a:rPr lang="en-US" dirty="0"/>
              <a:t>Option 1 Data Structure</a:t>
            </a:r>
          </a:p>
        </p:txBody>
      </p:sp>
      <p:graphicFrame>
        <p:nvGraphicFramePr>
          <p:cNvPr id="4" name="Content Placeholder 3">
            <a:extLst>
              <a:ext uri="{FF2B5EF4-FFF2-40B4-BE49-F238E27FC236}">
                <a16:creationId xmlns:a16="http://schemas.microsoft.com/office/drawing/2014/main" id="{6223FFCF-97E6-21AC-FD44-C77AFE024AA8}"/>
              </a:ext>
            </a:extLst>
          </p:cNvPr>
          <p:cNvGraphicFramePr>
            <a:graphicFrameLocks noGrp="1"/>
          </p:cNvGraphicFramePr>
          <p:nvPr>
            <p:ph idx="1"/>
            <p:extLst>
              <p:ext uri="{D42A27DB-BD31-4B8C-83A1-F6EECF244321}">
                <p14:modId xmlns:p14="http://schemas.microsoft.com/office/powerpoint/2010/main" val="3752759992"/>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955914612"/>
                    </a:ext>
                  </a:extLst>
                </a:gridCol>
                <a:gridCol w="2103120">
                  <a:extLst>
                    <a:ext uri="{9D8B030D-6E8A-4147-A177-3AD203B41FA5}">
                      <a16:colId xmlns:a16="http://schemas.microsoft.com/office/drawing/2014/main" val="638580539"/>
                    </a:ext>
                  </a:extLst>
                </a:gridCol>
                <a:gridCol w="2103120">
                  <a:extLst>
                    <a:ext uri="{9D8B030D-6E8A-4147-A177-3AD203B41FA5}">
                      <a16:colId xmlns:a16="http://schemas.microsoft.com/office/drawing/2014/main" val="3609911552"/>
                    </a:ext>
                  </a:extLst>
                </a:gridCol>
                <a:gridCol w="2103120">
                  <a:extLst>
                    <a:ext uri="{9D8B030D-6E8A-4147-A177-3AD203B41FA5}">
                      <a16:colId xmlns:a16="http://schemas.microsoft.com/office/drawing/2014/main" val="285622614"/>
                    </a:ext>
                  </a:extLst>
                </a:gridCol>
                <a:gridCol w="2103120">
                  <a:extLst>
                    <a:ext uri="{9D8B030D-6E8A-4147-A177-3AD203B41FA5}">
                      <a16:colId xmlns:a16="http://schemas.microsoft.com/office/drawing/2014/main" val="50374112"/>
                    </a:ext>
                  </a:extLst>
                </a:gridCol>
              </a:tblGrid>
              <a:tr h="370840">
                <a:tc>
                  <a:txBody>
                    <a:bodyPr/>
                    <a:lstStyle/>
                    <a:p>
                      <a:r>
                        <a:rPr lang="en-US" dirty="0" err="1"/>
                        <a:t>Connect_ID</a:t>
                      </a:r>
                      <a:endParaRPr lang="en-US" dirty="0"/>
                    </a:p>
                  </a:txBody>
                  <a:tcPr/>
                </a:tc>
                <a:tc>
                  <a:txBody>
                    <a:bodyPr/>
                    <a:lstStyle/>
                    <a:p>
                      <a:r>
                        <a:rPr lang="en-US" dirty="0"/>
                        <a:t>Race</a:t>
                      </a:r>
                    </a:p>
                  </a:txBody>
                  <a:tcPr/>
                </a:tc>
                <a:tc>
                  <a:txBody>
                    <a:bodyPr/>
                    <a:lstStyle/>
                    <a:p>
                      <a:r>
                        <a:rPr lang="en-US" dirty="0"/>
                        <a:t>Age</a:t>
                      </a:r>
                    </a:p>
                  </a:txBody>
                  <a:tcPr/>
                </a:tc>
                <a:tc>
                  <a:txBody>
                    <a:bodyPr/>
                    <a:lstStyle/>
                    <a:p>
                      <a:r>
                        <a:rPr lang="en-US" dirty="0" err="1"/>
                        <a:t>Blood_Survey_Complete</a:t>
                      </a:r>
                      <a:endParaRPr lang="en-US" dirty="0"/>
                    </a:p>
                  </a:txBody>
                  <a:tcPr/>
                </a:tc>
                <a:tc>
                  <a:txBody>
                    <a:bodyPr/>
                    <a:lstStyle/>
                    <a:p>
                      <a:r>
                        <a:rPr lang="en-US" dirty="0"/>
                        <a:t>Site</a:t>
                      </a:r>
                    </a:p>
                  </a:txBody>
                  <a:tcPr/>
                </a:tc>
                <a:extLst>
                  <a:ext uri="{0D108BD9-81ED-4DB2-BD59-A6C34878D82A}">
                    <a16:rowId xmlns:a16="http://schemas.microsoft.com/office/drawing/2014/main" val="1220833896"/>
                  </a:ext>
                </a:extLst>
              </a:tr>
              <a:tr h="370840">
                <a:tc>
                  <a:txBody>
                    <a:bodyPr/>
                    <a:lstStyle/>
                    <a:p>
                      <a:r>
                        <a:rPr lang="en-US" dirty="0"/>
                        <a:t>1</a:t>
                      </a:r>
                    </a:p>
                  </a:txBody>
                  <a:tcPr/>
                </a:tc>
                <a:tc>
                  <a:txBody>
                    <a:bodyPr/>
                    <a:lstStyle/>
                    <a:p>
                      <a:r>
                        <a:rPr lang="en-US" dirty="0"/>
                        <a:t>White</a:t>
                      </a:r>
                    </a:p>
                  </a:txBody>
                  <a:tcPr/>
                </a:tc>
                <a:tc>
                  <a:txBody>
                    <a:bodyPr/>
                    <a:lstStyle/>
                    <a:p>
                      <a:r>
                        <a:rPr lang="en-US" dirty="0"/>
                        <a:t>50</a:t>
                      </a:r>
                    </a:p>
                  </a:txBody>
                  <a:tcPr/>
                </a:tc>
                <a:tc>
                  <a:txBody>
                    <a:bodyPr/>
                    <a:lstStyle/>
                    <a:p>
                      <a:r>
                        <a:rPr lang="en-US" dirty="0"/>
                        <a:t>No</a:t>
                      </a:r>
                    </a:p>
                  </a:txBody>
                  <a:tcPr/>
                </a:tc>
                <a:tc>
                  <a:txBody>
                    <a:bodyPr/>
                    <a:lstStyle/>
                    <a:p>
                      <a:r>
                        <a:rPr lang="en-US" dirty="0"/>
                        <a:t>HP</a:t>
                      </a:r>
                    </a:p>
                  </a:txBody>
                  <a:tcPr/>
                </a:tc>
                <a:extLst>
                  <a:ext uri="{0D108BD9-81ED-4DB2-BD59-A6C34878D82A}">
                    <a16:rowId xmlns:a16="http://schemas.microsoft.com/office/drawing/2014/main" val="3994092610"/>
                  </a:ext>
                </a:extLst>
              </a:tr>
              <a:tr h="370840">
                <a:tc>
                  <a:txBody>
                    <a:bodyPr/>
                    <a:lstStyle/>
                    <a:p>
                      <a:r>
                        <a:rPr lang="en-US" dirty="0"/>
                        <a:t>2</a:t>
                      </a:r>
                    </a:p>
                  </a:txBody>
                  <a:tcPr/>
                </a:tc>
                <a:tc>
                  <a:txBody>
                    <a:bodyPr/>
                    <a:lstStyle/>
                    <a:p>
                      <a:r>
                        <a:rPr lang="en-US" dirty="0"/>
                        <a:t>Asian</a:t>
                      </a:r>
                    </a:p>
                  </a:txBody>
                  <a:tcPr/>
                </a:tc>
                <a:tc>
                  <a:txBody>
                    <a:bodyPr/>
                    <a:lstStyle/>
                    <a:p>
                      <a:r>
                        <a:rPr lang="en-US" dirty="0"/>
                        <a:t>70</a:t>
                      </a:r>
                    </a:p>
                  </a:txBody>
                  <a:tcPr/>
                </a:tc>
                <a:tc>
                  <a:txBody>
                    <a:bodyPr/>
                    <a:lstStyle/>
                    <a:p>
                      <a:r>
                        <a:rPr lang="en-US" dirty="0"/>
                        <a:t>No</a:t>
                      </a:r>
                    </a:p>
                  </a:txBody>
                  <a:tcPr/>
                </a:tc>
                <a:tc>
                  <a:txBody>
                    <a:bodyPr/>
                    <a:lstStyle/>
                    <a:p>
                      <a:r>
                        <a:rPr lang="en-US" dirty="0"/>
                        <a:t>HP</a:t>
                      </a:r>
                    </a:p>
                  </a:txBody>
                  <a:tcPr/>
                </a:tc>
                <a:extLst>
                  <a:ext uri="{0D108BD9-81ED-4DB2-BD59-A6C34878D82A}">
                    <a16:rowId xmlns:a16="http://schemas.microsoft.com/office/drawing/2014/main" val="4252900809"/>
                  </a:ext>
                </a:extLst>
              </a:tr>
              <a:tr h="370840">
                <a:tc>
                  <a:txBody>
                    <a:bodyPr/>
                    <a:lstStyle/>
                    <a:p>
                      <a:r>
                        <a:rPr lang="en-US" dirty="0"/>
                        <a:t>3</a:t>
                      </a:r>
                    </a:p>
                  </a:txBody>
                  <a:tcPr/>
                </a:tc>
                <a:tc>
                  <a:txBody>
                    <a:bodyPr/>
                    <a:lstStyle/>
                    <a:p>
                      <a:r>
                        <a:rPr lang="en-US" dirty="0"/>
                        <a:t>African American</a:t>
                      </a:r>
                    </a:p>
                  </a:txBody>
                  <a:tcPr/>
                </a:tc>
                <a:tc>
                  <a:txBody>
                    <a:bodyPr/>
                    <a:lstStyle/>
                    <a:p>
                      <a:r>
                        <a:rPr lang="en-US" dirty="0"/>
                        <a:t>55</a:t>
                      </a:r>
                    </a:p>
                  </a:txBody>
                  <a:tcPr/>
                </a:tc>
                <a:tc>
                  <a:txBody>
                    <a:bodyPr/>
                    <a:lstStyle/>
                    <a:p>
                      <a:r>
                        <a:rPr lang="en-US" dirty="0"/>
                        <a:t>Yes</a:t>
                      </a:r>
                    </a:p>
                  </a:txBody>
                  <a:tcPr/>
                </a:tc>
                <a:tc>
                  <a:txBody>
                    <a:bodyPr/>
                    <a:lstStyle/>
                    <a:p>
                      <a:r>
                        <a:rPr lang="en-US" dirty="0"/>
                        <a:t>HP</a:t>
                      </a:r>
                    </a:p>
                  </a:txBody>
                  <a:tcPr/>
                </a:tc>
                <a:extLst>
                  <a:ext uri="{0D108BD9-81ED-4DB2-BD59-A6C34878D82A}">
                    <a16:rowId xmlns:a16="http://schemas.microsoft.com/office/drawing/2014/main" val="3851012219"/>
                  </a:ext>
                </a:extLst>
              </a:tr>
            </a:tbl>
          </a:graphicData>
        </a:graphic>
      </p:graphicFrame>
      <p:sp>
        <p:nvSpPr>
          <p:cNvPr id="6" name="TextBox 5">
            <a:extLst>
              <a:ext uri="{FF2B5EF4-FFF2-40B4-BE49-F238E27FC236}">
                <a16:creationId xmlns:a16="http://schemas.microsoft.com/office/drawing/2014/main" id="{976E0746-892E-592D-0558-8CBD362B595D}"/>
              </a:ext>
            </a:extLst>
          </p:cNvPr>
          <p:cNvSpPr txBox="1"/>
          <p:nvPr/>
        </p:nvSpPr>
        <p:spPr>
          <a:xfrm>
            <a:off x="230909" y="3713018"/>
            <a:ext cx="117301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Primary Key: Connect ID</a:t>
            </a:r>
          </a:p>
          <a:p>
            <a:pPr marL="285750" indent="-285750">
              <a:buFont typeface="Arial" panose="020B0604020202020204" pitchFamily="34" charset="0"/>
              <a:buChar char="•"/>
            </a:pPr>
            <a:r>
              <a:rPr lang="en-US" dirty="0"/>
              <a:t>Dimension: # Connect IDs X # Attributes</a:t>
            </a:r>
          </a:p>
          <a:p>
            <a:pPr marL="285750" indent="-285750">
              <a:buFont typeface="Arial" panose="020B0604020202020204" pitchFamily="34" charset="0"/>
              <a:buChar char="•"/>
            </a:pPr>
            <a:r>
              <a:rPr lang="en-US" dirty="0"/>
              <a:t>Variable derivations: completed in GCP when table is created (similar to what were already doing for the current SMDB tables in BQ2)</a:t>
            </a:r>
          </a:p>
          <a:p>
            <a:pPr marL="285750" indent="-285750">
              <a:buFont typeface="Arial" panose="020B0604020202020204" pitchFamily="34" charset="0"/>
              <a:buChar char="•"/>
            </a:pPr>
            <a:r>
              <a:rPr lang="en-US" dirty="0"/>
              <a:t>Table can be easily filtered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9857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C320-CFD5-B5A4-6AEB-67F02CB8D0EA}"/>
              </a:ext>
            </a:extLst>
          </p:cNvPr>
          <p:cNvSpPr>
            <a:spLocks noGrp="1"/>
          </p:cNvSpPr>
          <p:nvPr>
            <p:ph type="title"/>
          </p:nvPr>
        </p:nvSpPr>
        <p:spPr/>
        <p:txBody>
          <a:bodyPr/>
          <a:lstStyle/>
          <a:p>
            <a:r>
              <a:rPr lang="en-US" dirty="0"/>
              <a:t>Option 1– Backend GCP</a:t>
            </a:r>
          </a:p>
        </p:txBody>
      </p:sp>
      <p:sp>
        <p:nvSpPr>
          <p:cNvPr id="3" name="Content Placeholder 2">
            <a:extLst>
              <a:ext uri="{FF2B5EF4-FFF2-40B4-BE49-F238E27FC236}">
                <a16:creationId xmlns:a16="http://schemas.microsoft.com/office/drawing/2014/main" id="{11B166F8-FEFA-4185-50E7-98E99AA4D6E8}"/>
              </a:ext>
            </a:extLst>
          </p:cNvPr>
          <p:cNvSpPr>
            <a:spLocks noGrp="1"/>
          </p:cNvSpPr>
          <p:nvPr>
            <p:ph idx="1"/>
          </p:nvPr>
        </p:nvSpPr>
        <p:spPr/>
        <p:txBody>
          <a:bodyPr/>
          <a:lstStyle/>
          <a:p>
            <a:r>
              <a:rPr lang="en-US" dirty="0"/>
              <a:t>All variables that will be plotted in R must be pre-derived in GCP in order to keep data query cost low (age, race, gender etc.) </a:t>
            </a:r>
          </a:p>
          <a:p>
            <a:pPr lvl="3"/>
            <a:r>
              <a:rPr lang="en-US" dirty="0"/>
              <a:t>These derived variables are sourced from the main tables in bq2</a:t>
            </a:r>
          </a:p>
        </p:txBody>
      </p:sp>
      <p:pic>
        <p:nvPicPr>
          <p:cNvPr id="5" name="Picture 4">
            <a:extLst>
              <a:ext uri="{FF2B5EF4-FFF2-40B4-BE49-F238E27FC236}">
                <a16:creationId xmlns:a16="http://schemas.microsoft.com/office/drawing/2014/main" id="{2491026C-38A4-BDE0-892C-66288FCB1562}"/>
              </a:ext>
            </a:extLst>
          </p:cNvPr>
          <p:cNvPicPr>
            <a:picLocks noChangeAspect="1"/>
          </p:cNvPicPr>
          <p:nvPr/>
        </p:nvPicPr>
        <p:blipFill>
          <a:blip r:embed="rId2"/>
          <a:stretch>
            <a:fillRect/>
          </a:stretch>
        </p:blipFill>
        <p:spPr>
          <a:xfrm>
            <a:off x="4610152" y="3122154"/>
            <a:ext cx="2971696" cy="3735846"/>
          </a:xfrm>
          <a:prstGeom prst="rect">
            <a:avLst/>
          </a:prstGeom>
        </p:spPr>
      </p:pic>
    </p:spTree>
    <p:extLst>
      <p:ext uri="{BB962C8B-B14F-4D97-AF65-F5344CB8AC3E}">
        <p14:creationId xmlns:p14="http://schemas.microsoft.com/office/powerpoint/2010/main" val="171651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976E-E857-F01A-4390-0BBCFE7B1BDC}"/>
              </a:ext>
            </a:extLst>
          </p:cNvPr>
          <p:cNvSpPr>
            <a:spLocks noGrp="1"/>
          </p:cNvSpPr>
          <p:nvPr>
            <p:ph type="title"/>
          </p:nvPr>
        </p:nvSpPr>
        <p:spPr/>
        <p:txBody>
          <a:bodyPr/>
          <a:lstStyle/>
          <a:p>
            <a:r>
              <a:rPr lang="en-US" dirty="0"/>
              <a:t>Option 1– Front end 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BBC0CE-5738-7656-6D02-5255DD6908F9}"/>
                  </a:ext>
                </a:extLst>
              </p:cNvPr>
              <p:cNvSpPr>
                <a:spLocks noGrp="1"/>
              </p:cNvSpPr>
              <p:nvPr>
                <p:ph idx="1"/>
              </p:nvPr>
            </p:nvSpPr>
            <p:spPr/>
            <p:txBody>
              <a:bodyPr/>
              <a:lstStyle/>
              <a:p>
                <a:r>
                  <a:rPr lang="en-US" dirty="0"/>
                  <a:t>A few options here….</a:t>
                </a:r>
              </a:p>
              <a:p>
                <a:pPr lvl="1"/>
                <a:r>
                  <a:rPr lang="en-US" dirty="0"/>
                  <a:t>The entire single table can be queried and pulled into R, then from there filters can be applied (most likely high data costs, but unsure this could actually be doable, will look into data query costs for this option)</a:t>
                </a:r>
              </a:p>
              <a:p>
                <a:pPr lvl="1"/>
                <a:r>
                  <a:rPr lang="en-US" dirty="0"/>
                  <a:t>We can set up indexes within GCP that allow us to create the filters within GCP (indices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different views) then we can simple query the indices in R to download our specific subsets of interest </a:t>
                </a:r>
              </a:p>
              <a:p>
                <a:pPr lvl="2"/>
                <a:r>
                  <a:rPr lang="en-US" dirty="0"/>
                  <a:t>More on indices here: https://</a:t>
                </a:r>
                <a:r>
                  <a:rPr lang="en-US" dirty="0" err="1"/>
                  <a:t>cloud.google.com</a:t>
                </a:r>
                <a:r>
                  <a:rPr lang="en-US" dirty="0"/>
                  <a:t>/</a:t>
                </a:r>
                <a:r>
                  <a:rPr lang="en-US" dirty="0" err="1"/>
                  <a:t>bigquery</a:t>
                </a:r>
                <a:r>
                  <a:rPr lang="en-US" dirty="0"/>
                  <a:t>/docs/search-index</a:t>
                </a:r>
              </a:p>
            </p:txBody>
          </p:sp>
        </mc:Choice>
        <mc:Fallback>
          <p:sp>
            <p:nvSpPr>
              <p:cNvPr id="3" name="Content Placeholder 2">
                <a:extLst>
                  <a:ext uri="{FF2B5EF4-FFF2-40B4-BE49-F238E27FC236}">
                    <a16:creationId xmlns:a16="http://schemas.microsoft.com/office/drawing/2014/main" id="{F8BBC0CE-5738-7656-6D02-5255DD6908F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1198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396C-6D9E-C434-4834-3A0037027B1C}"/>
              </a:ext>
            </a:extLst>
          </p:cNvPr>
          <p:cNvSpPr>
            <a:spLocks noGrp="1"/>
          </p:cNvSpPr>
          <p:nvPr>
            <p:ph type="title"/>
          </p:nvPr>
        </p:nvSpPr>
        <p:spPr/>
        <p:txBody>
          <a:bodyPr/>
          <a:lstStyle/>
          <a:p>
            <a:r>
              <a:rPr lang="en-US" dirty="0"/>
              <a:t>Pros/Cons of Option 1</a:t>
            </a:r>
          </a:p>
        </p:txBody>
      </p:sp>
      <p:sp>
        <p:nvSpPr>
          <p:cNvPr id="3" name="Content Placeholder 2">
            <a:extLst>
              <a:ext uri="{FF2B5EF4-FFF2-40B4-BE49-F238E27FC236}">
                <a16:creationId xmlns:a16="http://schemas.microsoft.com/office/drawing/2014/main" id="{8E69EAB8-1367-93A4-39B6-3A22DD4247FB}"/>
              </a:ext>
            </a:extLst>
          </p:cNvPr>
          <p:cNvSpPr>
            <a:spLocks noGrp="1"/>
          </p:cNvSpPr>
          <p:nvPr>
            <p:ph idx="1"/>
          </p:nvPr>
        </p:nvSpPr>
        <p:spPr/>
        <p:txBody>
          <a:bodyPr/>
          <a:lstStyle/>
          <a:p>
            <a:r>
              <a:rPr lang="en-US" dirty="0"/>
              <a:t>Pros:</a:t>
            </a:r>
          </a:p>
          <a:p>
            <a:pPr lvl="1"/>
            <a:r>
              <a:rPr lang="en-US" dirty="0"/>
              <a:t>Extremely flexible in terms of data filters and incorporating new features into the dashboard/table</a:t>
            </a:r>
          </a:p>
          <a:p>
            <a:pPr lvl="1"/>
            <a:r>
              <a:rPr lang="en-US" dirty="0"/>
              <a:t>Possibly very efficient queries from R if indices are set up properly </a:t>
            </a:r>
          </a:p>
          <a:p>
            <a:pPr lvl="1"/>
            <a:r>
              <a:rPr lang="en-US" dirty="0"/>
              <a:t>Table structure extremely simple to understand and straightforward</a:t>
            </a:r>
          </a:p>
          <a:p>
            <a:endParaRPr lang="en-US" dirty="0"/>
          </a:p>
          <a:p>
            <a:r>
              <a:rPr lang="en-US" dirty="0"/>
              <a:t>Cons:</a:t>
            </a:r>
          </a:p>
          <a:p>
            <a:pPr lvl="1"/>
            <a:r>
              <a:rPr lang="en-US" dirty="0"/>
              <a:t>Potentially expensive to download into R</a:t>
            </a:r>
          </a:p>
          <a:p>
            <a:pPr lvl="1"/>
            <a:r>
              <a:rPr lang="en-US" dirty="0"/>
              <a:t>Dual security necessary (GCP + posit app)</a:t>
            </a:r>
          </a:p>
        </p:txBody>
      </p:sp>
    </p:spTree>
    <p:extLst>
      <p:ext uri="{BB962C8B-B14F-4D97-AF65-F5344CB8AC3E}">
        <p14:creationId xmlns:p14="http://schemas.microsoft.com/office/powerpoint/2010/main" val="67298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659D-6B9C-51CB-CDBC-15D27A6BE3B4}"/>
              </a:ext>
            </a:extLst>
          </p:cNvPr>
          <p:cNvSpPr>
            <a:spLocks noGrp="1"/>
          </p:cNvSpPr>
          <p:nvPr>
            <p:ph type="title"/>
          </p:nvPr>
        </p:nvSpPr>
        <p:spPr/>
        <p:txBody>
          <a:bodyPr/>
          <a:lstStyle/>
          <a:p>
            <a:r>
              <a:rPr lang="en-US" dirty="0"/>
              <a:t>Option 2</a:t>
            </a:r>
          </a:p>
        </p:txBody>
      </p:sp>
      <p:sp>
        <p:nvSpPr>
          <p:cNvPr id="3" name="Content Placeholder 2">
            <a:extLst>
              <a:ext uri="{FF2B5EF4-FFF2-40B4-BE49-F238E27FC236}">
                <a16:creationId xmlns:a16="http://schemas.microsoft.com/office/drawing/2014/main" id="{D62F534B-5557-23FE-3813-888BBAD4DBD6}"/>
              </a:ext>
            </a:extLst>
          </p:cNvPr>
          <p:cNvSpPr>
            <a:spLocks noGrp="1"/>
          </p:cNvSpPr>
          <p:nvPr>
            <p:ph idx="1"/>
          </p:nvPr>
        </p:nvSpPr>
        <p:spPr/>
        <p:txBody>
          <a:bodyPr/>
          <a:lstStyle/>
          <a:p>
            <a:r>
              <a:rPr lang="en-US" dirty="0"/>
              <a:t>Option 1 except we bypass user authentication and instead register the app as a service account --&gt; if you have a link to the app, you have access to the plots within the app</a:t>
            </a:r>
          </a:p>
          <a:p>
            <a:r>
              <a:rPr lang="en-US" dirty="0"/>
              <a:t>I don’t think Daniel will like this option</a:t>
            </a:r>
          </a:p>
        </p:txBody>
      </p:sp>
    </p:spTree>
    <p:extLst>
      <p:ext uri="{BB962C8B-B14F-4D97-AF65-F5344CB8AC3E}">
        <p14:creationId xmlns:p14="http://schemas.microsoft.com/office/powerpoint/2010/main" val="754101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1235</Words>
  <Application>Microsoft Macintosh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PowerPoint Presentation</vt:lpstr>
      <vt:lpstr>SMDB Data Structure Attributes</vt:lpstr>
      <vt:lpstr>4 Options</vt:lpstr>
      <vt:lpstr>Option 1</vt:lpstr>
      <vt:lpstr>Option 1 Data Structure</vt:lpstr>
      <vt:lpstr>Option 1– Backend GCP</vt:lpstr>
      <vt:lpstr>Option 1– Front end R</vt:lpstr>
      <vt:lpstr>Pros/Cons of Option 1</vt:lpstr>
      <vt:lpstr>Option 2</vt:lpstr>
      <vt:lpstr>Option 3, Public Data Only</vt:lpstr>
      <vt:lpstr>Option 3 Data Structure</vt:lpstr>
      <vt:lpstr>Option 3, Backend GCP </vt:lpstr>
      <vt:lpstr>Option 3- Front End R</vt:lpstr>
      <vt:lpstr>Pros/Cons of Option 3</vt:lpstr>
      <vt:lpstr>Option 4, Pre-Derived by Plot Data</vt:lpstr>
      <vt:lpstr>Option 4, Data Structure</vt:lpstr>
      <vt:lpstr>Option 4, Backend GCP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Sansale, Rebecca (NIH/NCI) [C]</dc:creator>
  <cp:lastModifiedBy>Sansale, Rebecca (NIH/NCI) [C]</cp:lastModifiedBy>
  <cp:revision>40</cp:revision>
  <dcterms:created xsi:type="dcterms:W3CDTF">2023-12-18T20:04:42Z</dcterms:created>
  <dcterms:modified xsi:type="dcterms:W3CDTF">2023-12-19T15:25:52Z</dcterms:modified>
</cp:coreProperties>
</file>