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2" r:id="rId7"/>
    <p:sldId id="258"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65"/>
    <p:restoredTop sz="94640"/>
  </p:normalViewPr>
  <p:slideViewPr>
    <p:cSldViewPr snapToGrid="0">
      <p:cViewPr>
        <p:scale>
          <a:sx n="71" d="100"/>
          <a:sy n="71" d="100"/>
        </p:scale>
        <p:origin x="1216" y="1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ADF37-3B5C-5EFF-00C4-92291E3BE0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BA1E95-DCF3-3E80-2F08-39E58BCF5D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A63CC2-80F8-ED9F-E8A9-0DF628BC7A45}"/>
              </a:ext>
            </a:extLst>
          </p:cNvPr>
          <p:cNvSpPr>
            <a:spLocks noGrp="1"/>
          </p:cNvSpPr>
          <p:nvPr>
            <p:ph type="dt" sz="half" idx="10"/>
          </p:nvPr>
        </p:nvSpPr>
        <p:spPr/>
        <p:txBody>
          <a:bodyPr/>
          <a:lstStyle/>
          <a:p>
            <a:fld id="{1ADDFF31-4133-854E-9AC1-D1AEA9950C48}" type="datetimeFigureOut">
              <a:rPr lang="en-US" smtClean="0"/>
              <a:t>6/24/24</a:t>
            </a:fld>
            <a:endParaRPr lang="en-US"/>
          </a:p>
        </p:txBody>
      </p:sp>
      <p:sp>
        <p:nvSpPr>
          <p:cNvPr id="5" name="Footer Placeholder 4">
            <a:extLst>
              <a:ext uri="{FF2B5EF4-FFF2-40B4-BE49-F238E27FC236}">
                <a16:creationId xmlns:a16="http://schemas.microsoft.com/office/drawing/2014/main" id="{B99DFB97-0580-DB28-CEA9-38E43576DE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A2F402-B58F-9A03-C22D-67330284C184}"/>
              </a:ext>
            </a:extLst>
          </p:cNvPr>
          <p:cNvSpPr>
            <a:spLocks noGrp="1"/>
          </p:cNvSpPr>
          <p:nvPr>
            <p:ph type="sldNum" sz="quarter" idx="12"/>
          </p:nvPr>
        </p:nvSpPr>
        <p:spPr/>
        <p:txBody>
          <a:bodyPr/>
          <a:lstStyle/>
          <a:p>
            <a:fld id="{E7874ECF-E83D-9D4F-86A7-58A4EB5CADEB}" type="slidenum">
              <a:rPr lang="en-US" smtClean="0"/>
              <a:t>‹#›</a:t>
            </a:fld>
            <a:endParaRPr lang="en-US"/>
          </a:p>
        </p:txBody>
      </p:sp>
    </p:spTree>
    <p:extLst>
      <p:ext uri="{BB962C8B-B14F-4D97-AF65-F5344CB8AC3E}">
        <p14:creationId xmlns:p14="http://schemas.microsoft.com/office/powerpoint/2010/main" val="1686854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1A9BD-DA0C-09B9-8A14-2EA09A497F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F1C648-0FEB-4DC5-5BF3-C1C6558D5E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32019D-7481-4102-C649-FDCE6A948C39}"/>
              </a:ext>
            </a:extLst>
          </p:cNvPr>
          <p:cNvSpPr>
            <a:spLocks noGrp="1"/>
          </p:cNvSpPr>
          <p:nvPr>
            <p:ph type="dt" sz="half" idx="10"/>
          </p:nvPr>
        </p:nvSpPr>
        <p:spPr/>
        <p:txBody>
          <a:bodyPr/>
          <a:lstStyle/>
          <a:p>
            <a:fld id="{1ADDFF31-4133-854E-9AC1-D1AEA9950C48}" type="datetimeFigureOut">
              <a:rPr lang="en-US" smtClean="0"/>
              <a:t>6/24/24</a:t>
            </a:fld>
            <a:endParaRPr lang="en-US"/>
          </a:p>
        </p:txBody>
      </p:sp>
      <p:sp>
        <p:nvSpPr>
          <p:cNvPr id="5" name="Footer Placeholder 4">
            <a:extLst>
              <a:ext uri="{FF2B5EF4-FFF2-40B4-BE49-F238E27FC236}">
                <a16:creationId xmlns:a16="http://schemas.microsoft.com/office/drawing/2014/main" id="{3FC541FE-B47A-44AE-215B-003EF17F82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3AD35C-F20A-F95E-0A60-2EE0701ED29A}"/>
              </a:ext>
            </a:extLst>
          </p:cNvPr>
          <p:cNvSpPr>
            <a:spLocks noGrp="1"/>
          </p:cNvSpPr>
          <p:nvPr>
            <p:ph type="sldNum" sz="quarter" idx="12"/>
          </p:nvPr>
        </p:nvSpPr>
        <p:spPr/>
        <p:txBody>
          <a:bodyPr/>
          <a:lstStyle/>
          <a:p>
            <a:fld id="{E7874ECF-E83D-9D4F-86A7-58A4EB5CADEB}" type="slidenum">
              <a:rPr lang="en-US" smtClean="0"/>
              <a:t>‹#›</a:t>
            </a:fld>
            <a:endParaRPr lang="en-US"/>
          </a:p>
        </p:txBody>
      </p:sp>
    </p:spTree>
    <p:extLst>
      <p:ext uri="{BB962C8B-B14F-4D97-AF65-F5344CB8AC3E}">
        <p14:creationId xmlns:p14="http://schemas.microsoft.com/office/powerpoint/2010/main" val="611790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1ADE0E-B624-B42E-8FED-75F64821C5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69ECA6-AA93-37C1-5C4A-66D963D806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1F7FB3-3CF2-2618-0491-EAB33807E088}"/>
              </a:ext>
            </a:extLst>
          </p:cNvPr>
          <p:cNvSpPr>
            <a:spLocks noGrp="1"/>
          </p:cNvSpPr>
          <p:nvPr>
            <p:ph type="dt" sz="half" idx="10"/>
          </p:nvPr>
        </p:nvSpPr>
        <p:spPr/>
        <p:txBody>
          <a:bodyPr/>
          <a:lstStyle/>
          <a:p>
            <a:fld id="{1ADDFF31-4133-854E-9AC1-D1AEA9950C48}" type="datetimeFigureOut">
              <a:rPr lang="en-US" smtClean="0"/>
              <a:t>6/24/24</a:t>
            </a:fld>
            <a:endParaRPr lang="en-US"/>
          </a:p>
        </p:txBody>
      </p:sp>
      <p:sp>
        <p:nvSpPr>
          <p:cNvPr id="5" name="Footer Placeholder 4">
            <a:extLst>
              <a:ext uri="{FF2B5EF4-FFF2-40B4-BE49-F238E27FC236}">
                <a16:creationId xmlns:a16="http://schemas.microsoft.com/office/drawing/2014/main" id="{38E6A03D-22D2-696E-2E32-68A5DD5CC4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E3AD6F-EB1D-E5B8-ED68-22B116B0DF8E}"/>
              </a:ext>
            </a:extLst>
          </p:cNvPr>
          <p:cNvSpPr>
            <a:spLocks noGrp="1"/>
          </p:cNvSpPr>
          <p:nvPr>
            <p:ph type="sldNum" sz="quarter" idx="12"/>
          </p:nvPr>
        </p:nvSpPr>
        <p:spPr/>
        <p:txBody>
          <a:bodyPr/>
          <a:lstStyle/>
          <a:p>
            <a:fld id="{E7874ECF-E83D-9D4F-86A7-58A4EB5CADEB}" type="slidenum">
              <a:rPr lang="en-US" smtClean="0"/>
              <a:t>‹#›</a:t>
            </a:fld>
            <a:endParaRPr lang="en-US"/>
          </a:p>
        </p:txBody>
      </p:sp>
    </p:spTree>
    <p:extLst>
      <p:ext uri="{BB962C8B-B14F-4D97-AF65-F5344CB8AC3E}">
        <p14:creationId xmlns:p14="http://schemas.microsoft.com/office/powerpoint/2010/main" val="3048629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DF218-A9E0-21DF-966E-6244EAE393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9E0D96-D867-3851-278B-09E48975E5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990B41-7870-9DBB-8F8D-DCEC6960091E}"/>
              </a:ext>
            </a:extLst>
          </p:cNvPr>
          <p:cNvSpPr>
            <a:spLocks noGrp="1"/>
          </p:cNvSpPr>
          <p:nvPr>
            <p:ph type="dt" sz="half" idx="10"/>
          </p:nvPr>
        </p:nvSpPr>
        <p:spPr/>
        <p:txBody>
          <a:bodyPr/>
          <a:lstStyle/>
          <a:p>
            <a:fld id="{1ADDFF31-4133-854E-9AC1-D1AEA9950C48}" type="datetimeFigureOut">
              <a:rPr lang="en-US" smtClean="0"/>
              <a:t>6/24/24</a:t>
            </a:fld>
            <a:endParaRPr lang="en-US"/>
          </a:p>
        </p:txBody>
      </p:sp>
      <p:sp>
        <p:nvSpPr>
          <p:cNvPr id="5" name="Footer Placeholder 4">
            <a:extLst>
              <a:ext uri="{FF2B5EF4-FFF2-40B4-BE49-F238E27FC236}">
                <a16:creationId xmlns:a16="http://schemas.microsoft.com/office/drawing/2014/main" id="{6DBCDE85-F2B4-7D22-D7CB-648ED722A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4F4AEA-7C50-3A8F-D652-39E90B50D569}"/>
              </a:ext>
            </a:extLst>
          </p:cNvPr>
          <p:cNvSpPr>
            <a:spLocks noGrp="1"/>
          </p:cNvSpPr>
          <p:nvPr>
            <p:ph type="sldNum" sz="quarter" idx="12"/>
          </p:nvPr>
        </p:nvSpPr>
        <p:spPr/>
        <p:txBody>
          <a:bodyPr/>
          <a:lstStyle/>
          <a:p>
            <a:fld id="{E7874ECF-E83D-9D4F-86A7-58A4EB5CADEB}" type="slidenum">
              <a:rPr lang="en-US" smtClean="0"/>
              <a:t>‹#›</a:t>
            </a:fld>
            <a:endParaRPr lang="en-US"/>
          </a:p>
        </p:txBody>
      </p:sp>
    </p:spTree>
    <p:extLst>
      <p:ext uri="{BB962C8B-B14F-4D97-AF65-F5344CB8AC3E}">
        <p14:creationId xmlns:p14="http://schemas.microsoft.com/office/powerpoint/2010/main" val="3031340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53A00-9D74-2002-01F1-BAFB091E49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B90234-5796-4C58-8E6C-598D9BBB3B3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434B2F-5EA8-321C-837F-0478461CEB68}"/>
              </a:ext>
            </a:extLst>
          </p:cNvPr>
          <p:cNvSpPr>
            <a:spLocks noGrp="1"/>
          </p:cNvSpPr>
          <p:nvPr>
            <p:ph type="dt" sz="half" idx="10"/>
          </p:nvPr>
        </p:nvSpPr>
        <p:spPr/>
        <p:txBody>
          <a:bodyPr/>
          <a:lstStyle/>
          <a:p>
            <a:fld id="{1ADDFF31-4133-854E-9AC1-D1AEA9950C48}" type="datetimeFigureOut">
              <a:rPr lang="en-US" smtClean="0"/>
              <a:t>6/24/24</a:t>
            </a:fld>
            <a:endParaRPr lang="en-US"/>
          </a:p>
        </p:txBody>
      </p:sp>
      <p:sp>
        <p:nvSpPr>
          <p:cNvPr id="5" name="Footer Placeholder 4">
            <a:extLst>
              <a:ext uri="{FF2B5EF4-FFF2-40B4-BE49-F238E27FC236}">
                <a16:creationId xmlns:a16="http://schemas.microsoft.com/office/drawing/2014/main" id="{21D7D015-127E-4BFE-26F4-69D15BD710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ADF289-6333-84C2-80F7-F498B5440BB0}"/>
              </a:ext>
            </a:extLst>
          </p:cNvPr>
          <p:cNvSpPr>
            <a:spLocks noGrp="1"/>
          </p:cNvSpPr>
          <p:nvPr>
            <p:ph type="sldNum" sz="quarter" idx="12"/>
          </p:nvPr>
        </p:nvSpPr>
        <p:spPr/>
        <p:txBody>
          <a:bodyPr/>
          <a:lstStyle/>
          <a:p>
            <a:fld id="{E7874ECF-E83D-9D4F-86A7-58A4EB5CADEB}" type="slidenum">
              <a:rPr lang="en-US" smtClean="0"/>
              <a:t>‹#›</a:t>
            </a:fld>
            <a:endParaRPr lang="en-US"/>
          </a:p>
        </p:txBody>
      </p:sp>
    </p:spTree>
    <p:extLst>
      <p:ext uri="{BB962C8B-B14F-4D97-AF65-F5344CB8AC3E}">
        <p14:creationId xmlns:p14="http://schemas.microsoft.com/office/powerpoint/2010/main" val="1032736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F3B64-5033-BA33-A560-1A19BECAD7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97691F-0B2D-DB16-7EE2-94CBEBD1FD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75CD8A-E177-C781-1A92-BD59C2BA71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E869F6-06BB-ACA3-1BF6-1390AE5412E9}"/>
              </a:ext>
            </a:extLst>
          </p:cNvPr>
          <p:cNvSpPr>
            <a:spLocks noGrp="1"/>
          </p:cNvSpPr>
          <p:nvPr>
            <p:ph type="dt" sz="half" idx="10"/>
          </p:nvPr>
        </p:nvSpPr>
        <p:spPr/>
        <p:txBody>
          <a:bodyPr/>
          <a:lstStyle/>
          <a:p>
            <a:fld id="{1ADDFF31-4133-854E-9AC1-D1AEA9950C48}" type="datetimeFigureOut">
              <a:rPr lang="en-US" smtClean="0"/>
              <a:t>6/24/24</a:t>
            </a:fld>
            <a:endParaRPr lang="en-US"/>
          </a:p>
        </p:txBody>
      </p:sp>
      <p:sp>
        <p:nvSpPr>
          <p:cNvPr id="6" name="Footer Placeholder 5">
            <a:extLst>
              <a:ext uri="{FF2B5EF4-FFF2-40B4-BE49-F238E27FC236}">
                <a16:creationId xmlns:a16="http://schemas.microsoft.com/office/drawing/2014/main" id="{E4002215-5498-46A5-0A23-CDCB662F83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1C9B6A-31B0-5461-2F4C-2F081EA1F00F}"/>
              </a:ext>
            </a:extLst>
          </p:cNvPr>
          <p:cNvSpPr>
            <a:spLocks noGrp="1"/>
          </p:cNvSpPr>
          <p:nvPr>
            <p:ph type="sldNum" sz="quarter" idx="12"/>
          </p:nvPr>
        </p:nvSpPr>
        <p:spPr/>
        <p:txBody>
          <a:bodyPr/>
          <a:lstStyle/>
          <a:p>
            <a:fld id="{E7874ECF-E83D-9D4F-86A7-58A4EB5CADEB}" type="slidenum">
              <a:rPr lang="en-US" smtClean="0"/>
              <a:t>‹#›</a:t>
            </a:fld>
            <a:endParaRPr lang="en-US"/>
          </a:p>
        </p:txBody>
      </p:sp>
    </p:spTree>
    <p:extLst>
      <p:ext uri="{BB962C8B-B14F-4D97-AF65-F5344CB8AC3E}">
        <p14:creationId xmlns:p14="http://schemas.microsoft.com/office/powerpoint/2010/main" val="1118361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1C80-4968-D2DF-5CDD-F9678B18DD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4DF47D-4C2F-A421-2680-93B8A297C0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15774F-332A-81C6-B460-46D7033F85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8A6347-DCBE-CC5F-10BF-13BA984CA9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BB3478-DFC9-D4E9-269B-47929E8B9C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05858A-A1DD-B5E8-0FD5-E1C4296AFA9F}"/>
              </a:ext>
            </a:extLst>
          </p:cNvPr>
          <p:cNvSpPr>
            <a:spLocks noGrp="1"/>
          </p:cNvSpPr>
          <p:nvPr>
            <p:ph type="dt" sz="half" idx="10"/>
          </p:nvPr>
        </p:nvSpPr>
        <p:spPr/>
        <p:txBody>
          <a:bodyPr/>
          <a:lstStyle/>
          <a:p>
            <a:fld id="{1ADDFF31-4133-854E-9AC1-D1AEA9950C48}" type="datetimeFigureOut">
              <a:rPr lang="en-US" smtClean="0"/>
              <a:t>6/24/24</a:t>
            </a:fld>
            <a:endParaRPr lang="en-US"/>
          </a:p>
        </p:txBody>
      </p:sp>
      <p:sp>
        <p:nvSpPr>
          <p:cNvPr id="8" name="Footer Placeholder 7">
            <a:extLst>
              <a:ext uri="{FF2B5EF4-FFF2-40B4-BE49-F238E27FC236}">
                <a16:creationId xmlns:a16="http://schemas.microsoft.com/office/drawing/2014/main" id="{A432DB73-B348-2FAE-5027-225D1A2526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13D0D8-3237-5A0D-E1B4-48CF3376D281}"/>
              </a:ext>
            </a:extLst>
          </p:cNvPr>
          <p:cNvSpPr>
            <a:spLocks noGrp="1"/>
          </p:cNvSpPr>
          <p:nvPr>
            <p:ph type="sldNum" sz="quarter" idx="12"/>
          </p:nvPr>
        </p:nvSpPr>
        <p:spPr/>
        <p:txBody>
          <a:bodyPr/>
          <a:lstStyle/>
          <a:p>
            <a:fld id="{E7874ECF-E83D-9D4F-86A7-58A4EB5CADEB}" type="slidenum">
              <a:rPr lang="en-US" smtClean="0"/>
              <a:t>‹#›</a:t>
            </a:fld>
            <a:endParaRPr lang="en-US"/>
          </a:p>
        </p:txBody>
      </p:sp>
    </p:spTree>
    <p:extLst>
      <p:ext uri="{BB962C8B-B14F-4D97-AF65-F5344CB8AC3E}">
        <p14:creationId xmlns:p14="http://schemas.microsoft.com/office/powerpoint/2010/main" val="1528335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A4230-EAEC-2FD2-69AE-73AC07CE04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D21534-B99D-F120-F892-2C1717A4E063}"/>
              </a:ext>
            </a:extLst>
          </p:cNvPr>
          <p:cNvSpPr>
            <a:spLocks noGrp="1"/>
          </p:cNvSpPr>
          <p:nvPr>
            <p:ph type="dt" sz="half" idx="10"/>
          </p:nvPr>
        </p:nvSpPr>
        <p:spPr/>
        <p:txBody>
          <a:bodyPr/>
          <a:lstStyle/>
          <a:p>
            <a:fld id="{1ADDFF31-4133-854E-9AC1-D1AEA9950C48}" type="datetimeFigureOut">
              <a:rPr lang="en-US" smtClean="0"/>
              <a:t>6/24/24</a:t>
            </a:fld>
            <a:endParaRPr lang="en-US"/>
          </a:p>
        </p:txBody>
      </p:sp>
      <p:sp>
        <p:nvSpPr>
          <p:cNvPr id="4" name="Footer Placeholder 3">
            <a:extLst>
              <a:ext uri="{FF2B5EF4-FFF2-40B4-BE49-F238E27FC236}">
                <a16:creationId xmlns:a16="http://schemas.microsoft.com/office/drawing/2014/main" id="{A843BCAF-0A02-C472-2E80-EC91B2F431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2C3F58-FBC3-C904-F5DD-0E0C3508D9C9}"/>
              </a:ext>
            </a:extLst>
          </p:cNvPr>
          <p:cNvSpPr>
            <a:spLocks noGrp="1"/>
          </p:cNvSpPr>
          <p:nvPr>
            <p:ph type="sldNum" sz="quarter" idx="12"/>
          </p:nvPr>
        </p:nvSpPr>
        <p:spPr/>
        <p:txBody>
          <a:bodyPr/>
          <a:lstStyle/>
          <a:p>
            <a:fld id="{E7874ECF-E83D-9D4F-86A7-58A4EB5CADEB}" type="slidenum">
              <a:rPr lang="en-US" smtClean="0"/>
              <a:t>‹#›</a:t>
            </a:fld>
            <a:endParaRPr lang="en-US"/>
          </a:p>
        </p:txBody>
      </p:sp>
    </p:spTree>
    <p:extLst>
      <p:ext uri="{BB962C8B-B14F-4D97-AF65-F5344CB8AC3E}">
        <p14:creationId xmlns:p14="http://schemas.microsoft.com/office/powerpoint/2010/main" val="43957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2FEA52-DFFC-82D1-A9C8-617CE12AC295}"/>
              </a:ext>
            </a:extLst>
          </p:cNvPr>
          <p:cNvSpPr>
            <a:spLocks noGrp="1"/>
          </p:cNvSpPr>
          <p:nvPr>
            <p:ph type="dt" sz="half" idx="10"/>
          </p:nvPr>
        </p:nvSpPr>
        <p:spPr/>
        <p:txBody>
          <a:bodyPr/>
          <a:lstStyle/>
          <a:p>
            <a:fld id="{1ADDFF31-4133-854E-9AC1-D1AEA9950C48}" type="datetimeFigureOut">
              <a:rPr lang="en-US" smtClean="0"/>
              <a:t>6/24/24</a:t>
            </a:fld>
            <a:endParaRPr lang="en-US"/>
          </a:p>
        </p:txBody>
      </p:sp>
      <p:sp>
        <p:nvSpPr>
          <p:cNvPr id="3" name="Footer Placeholder 2">
            <a:extLst>
              <a:ext uri="{FF2B5EF4-FFF2-40B4-BE49-F238E27FC236}">
                <a16:creationId xmlns:a16="http://schemas.microsoft.com/office/drawing/2014/main" id="{93258CA6-F13C-4F67-475E-E8C92A910B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29F281-CFF8-D8BF-3FCA-CBD1228E5FB5}"/>
              </a:ext>
            </a:extLst>
          </p:cNvPr>
          <p:cNvSpPr>
            <a:spLocks noGrp="1"/>
          </p:cNvSpPr>
          <p:nvPr>
            <p:ph type="sldNum" sz="quarter" idx="12"/>
          </p:nvPr>
        </p:nvSpPr>
        <p:spPr/>
        <p:txBody>
          <a:bodyPr/>
          <a:lstStyle/>
          <a:p>
            <a:fld id="{E7874ECF-E83D-9D4F-86A7-58A4EB5CADEB}" type="slidenum">
              <a:rPr lang="en-US" smtClean="0"/>
              <a:t>‹#›</a:t>
            </a:fld>
            <a:endParaRPr lang="en-US"/>
          </a:p>
        </p:txBody>
      </p:sp>
    </p:spTree>
    <p:extLst>
      <p:ext uri="{BB962C8B-B14F-4D97-AF65-F5344CB8AC3E}">
        <p14:creationId xmlns:p14="http://schemas.microsoft.com/office/powerpoint/2010/main" val="2919666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CD088-8AE7-E658-A2EB-3324664CEE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F89571-EEC1-2409-0EAB-1ED7A6AC72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C6399D-3968-5DF3-0423-2D4A7AAF28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A1FAE9-FC67-C40E-B43B-D3DB85C25C44}"/>
              </a:ext>
            </a:extLst>
          </p:cNvPr>
          <p:cNvSpPr>
            <a:spLocks noGrp="1"/>
          </p:cNvSpPr>
          <p:nvPr>
            <p:ph type="dt" sz="half" idx="10"/>
          </p:nvPr>
        </p:nvSpPr>
        <p:spPr/>
        <p:txBody>
          <a:bodyPr/>
          <a:lstStyle/>
          <a:p>
            <a:fld id="{1ADDFF31-4133-854E-9AC1-D1AEA9950C48}" type="datetimeFigureOut">
              <a:rPr lang="en-US" smtClean="0"/>
              <a:t>6/24/24</a:t>
            </a:fld>
            <a:endParaRPr lang="en-US"/>
          </a:p>
        </p:txBody>
      </p:sp>
      <p:sp>
        <p:nvSpPr>
          <p:cNvPr id="6" name="Footer Placeholder 5">
            <a:extLst>
              <a:ext uri="{FF2B5EF4-FFF2-40B4-BE49-F238E27FC236}">
                <a16:creationId xmlns:a16="http://schemas.microsoft.com/office/drawing/2014/main" id="{A1577B14-8995-7449-2D52-0922E170CE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34A7F7-B338-926A-5B4C-A276B91B48AF}"/>
              </a:ext>
            </a:extLst>
          </p:cNvPr>
          <p:cNvSpPr>
            <a:spLocks noGrp="1"/>
          </p:cNvSpPr>
          <p:nvPr>
            <p:ph type="sldNum" sz="quarter" idx="12"/>
          </p:nvPr>
        </p:nvSpPr>
        <p:spPr/>
        <p:txBody>
          <a:bodyPr/>
          <a:lstStyle/>
          <a:p>
            <a:fld id="{E7874ECF-E83D-9D4F-86A7-58A4EB5CADEB}" type="slidenum">
              <a:rPr lang="en-US" smtClean="0"/>
              <a:t>‹#›</a:t>
            </a:fld>
            <a:endParaRPr lang="en-US"/>
          </a:p>
        </p:txBody>
      </p:sp>
    </p:spTree>
    <p:extLst>
      <p:ext uri="{BB962C8B-B14F-4D97-AF65-F5344CB8AC3E}">
        <p14:creationId xmlns:p14="http://schemas.microsoft.com/office/powerpoint/2010/main" val="4097069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92F6A-F321-216B-FEA2-11E23C0F9D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933D4B-44D6-3B26-6C37-C2CB855FDB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6EE48B-A726-ABD3-7601-84E8CD1246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C6F07C-8029-F647-6FCD-5C31845902D0}"/>
              </a:ext>
            </a:extLst>
          </p:cNvPr>
          <p:cNvSpPr>
            <a:spLocks noGrp="1"/>
          </p:cNvSpPr>
          <p:nvPr>
            <p:ph type="dt" sz="half" idx="10"/>
          </p:nvPr>
        </p:nvSpPr>
        <p:spPr/>
        <p:txBody>
          <a:bodyPr/>
          <a:lstStyle/>
          <a:p>
            <a:fld id="{1ADDFF31-4133-854E-9AC1-D1AEA9950C48}" type="datetimeFigureOut">
              <a:rPr lang="en-US" smtClean="0"/>
              <a:t>6/24/24</a:t>
            </a:fld>
            <a:endParaRPr lang="en-US"/>
          </a:p>
        </p:txBody>
      </p:sp>
      <p:sp>
        <p:nvSpPr>
          <p:cNvPr id="6" name="Footer Placeholder 5">
            <a:extLst>
              <a:ext uri="{FF2B5EF4-FFF2-40B4-BE49-F238E27FC236}">
                <a16:creationId xmlns:a16="http://schemas.microsoft.com/office/drawing/2014/main" id="{99971937-5CAB-AB37-CBE3-9DE9B1EFA5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15C29D-1866-C105-9E56-77712DFC83A9}"/>
              </a:ext>
            </a:extLst>
          </p:cNvPr>
          <p:cNvSpPr>
            <a:spLocks noGrp="1"/>
          </p:cNvSpPr>
          <p:nvPr>
            <p:ph type="sldNum" sz="quarter" idx="12"/>
          </p:nvPr>
        </p:nvSpPr>
        <p:spPr/>
        <p:txBody>
          <a:bodyPr/>
          <a:lstStyle/>
          <a:p>
            <a:fld id="{E7874ECF-E83D-9D4F-86A7-58A4EB5CADEB}" type="slidenum">
              <a:rPr lang="en-US" smtClean="0"/>
              <a:t>‹#›</a:t>
            </a:fld>
            <a:endParaRPr lang="en-US"/>
          </a:p>
        </p:txBody>
      </p:sp>
    </p:spTree>
    <p:extLst>
      <p:ext uri="{BB962C8B-B14F-4D97-AF65-F5344CB8AC3E}">
        <p14:creationId xmlns:p14="http://schemas.microsoft.com/office/powerpoint/2010/main" val="3512838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6E1D2E-AD97-5281-3BEF-55BD411E92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192282-FE24-657F-C851-ECD65DE796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1E4416-C919-3D3B-F909-0145E0CE6E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ADDFF31-4133-854E-9AC1-D1AEA9950C48}" type="datetimeFigureOut">
              <a:rPr lang="en-US" smtClean="0"/>
              <a:t>6/24/24</a:t>
            </a:fld>
            <a:endParaRPr lang="en-US"/>
          </a:p>
        </p:txBody>
      </p:sp>
      <p:sp>
        <p:nvSpPr>
          <p:cNvPr id="5" name="Footer Placeholder 4">
            <a:extLst>
              <a:ext uri="{FF2B5EF4-FFF2-40B4-BE49-F238E27FC236}">
                <a16:creationId xmlns:a16="http://schemas.microsoft.com/office/drawing/2014/main" id="{F7B4E6D4-DF62-4B62-AF63-85382767E9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9BFD10C-E27D-43F1-3B50-44F1A7DFEA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7874ECF-E83D-9D4F-86A7-58A4EB5CADEB}" type="slidenum">
              <a:rPr lang="en-US" smtClean="0"/>
              <a:t>‹#›</a:t>
            </a:fld>
            <a:endParaRPr lang="en-US"/>
          </a:p>
        </p:txBody>
      </p:sp>
    </p:spTree>
    <p:extLst>
      <p:ext uri="{BB962C8B-B14F-4D97-AF65-F5344CB8AC3E}">
        <p14:creationId xmlns:p14="http://schemas.microsoft.com/office/powerpoint/2010/main" val="2744090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975AA-2C9C-8B80-8D6D-CC39E769A4CF}"/>
              </a:ext>
            </a:extLst>
          </p:cNvPr>
          <p:cNvSpPr>
            <a:spLocks noGrp="1"/>
          </p:cNvSpPr>
          <p:nvPr>
            <p:ph type="ctrTitle"/>
          </p:nvPr>
        </p:nvSpPr>
        <p:spPr/>
        <p:txBody>
          <a:bodyPr/>
          <a:lstStyle/>
          <a:p>
            <a:r>
              <a:rPr lang="en-US" dirty="0"/>
              <a:t>Dashboard Update</a:t>
            </a:r>
          </a:p>
        </p:txBody>
      </p:sp>
      <p:sp>
        <p:nvSpPr>
          <p:cNvPr id="3" name="Subtitle 2">
            <a:extLst>
              <a:ext uri="{FF2B5EF4-FFF2-40B4-BE49-F238E27FC236}">
                <a16:creationId xmlns:a16="http://schemas.microsoft.com/office/drawing/2014/main" id="{B5110BEA-2B1A-0EE7-55EB-F363EB837AFF}"/>
              </a:ext>
            </a:extLst>
          </p:cNvPr>
          <p:cNvSpPr>
            <a:spLocks noGrp="1"/>
          </p:cNvSpPr>
          <p:nvPr>
            <p:ph type="subTitle" idx="1"/>
          </p:nvPr>
        </p:nvSpPr>
        <p:spPr/>
        <p:txBody>
          <a:bodyPr/>
          <a:lstStyle/>
          <a:p>
            <a:r>
              <a:rPr lang="en-US" dirty="0"/>
              <a:t>6/27/24</a:t>
            </a:r>
          </a:p>
        </p:txBody>
      </p:sp>
    </p:spTree>
    <p:extLst>
      <p:ext uri="{BB962C8B-B14F-4D97-AF65-F5344CB8AC3E}">
        <p14:creationId xmlns:p14="http://schemas.microsoft.com/office/powerpoint/2010/main" val="3834632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DF879-3F1F-0E90-BFF0-D8DC6656D0AD}"/>
              </a:ext>
            </a:extLst>
          </p:cNvPr>
          <p:cNvSpPr>
            <a:spLocks noGrp="1"/>
          </p:cNvSpPr>
          <p:nvPr>
            <p:ph type="title"/>
          </p:nvPr>
        </p:nvSpPr>
        <p:spPr/>
        <p:txBody>
          <a:bodyPr/>
          <a:lstStyle/>
          <a:p>
            <a:r>
              <a:rPr lang="en-US" dirty="0"/>
              <a:t>Additions</a:t>
            </a:r>
          </a:p>
        </p:txBody>
      </p:sp>
      <p:sp>
        <p:nvSpPr>
          <p:cNvPr id="3" name="Content Placeholder 2">
            <a:extLst>
              <a:ext uri="{FF2B5EF4-FFF2-40B4-BE49-F238E27FC236}">
                <a16:creationId xmlns:a16="http://schemas.microsoft.com/office/drawing/2014/main" id="{182D5FF5-F2CE-D294-FEDD-496F638CFC94}"/>
              </a:ext>
            </a:extLst>
          </p:cNvPr>
          <p:cNvSpPr>
            <a:spLocks noGrp="1"/>
          </p:cNvSpPr>
          <p:nvPr>
            <p:ph idx="1"/>
          </p:nvPr>
        </p:nvSpPr>
        <p:spPr/>
        <p:txBody>
          <a:bodyPr>
            <a:normAutofit lnSpcReduction="10000"/>
          </a:bodyPr>
          <a:lstStyle/>
          <a:p>
            <a:r>
              <a:rPr lang="en-US" dirty="0"/>
              <a:t>Aggregate metrics tab</a:t>
            </a:r>
          </a:p>
          <a:p>
            <a:pPr lvl="1"/>
            <a:r>
              <a:rPr lang="en-US" dirty="0"/>
              <a:t>8 new graphics depicting demographic information across all sites for 2024 Q1</a:t>
            </a:r>
          </a:p>
          <a:p>
            <a:r>
              <a:rPr lang="en-US" dirty="0"/>
              <a:t>Distributions of survey completion times</a:t>
            </a:r>
          </a:p>
          <a:p>
            <a:pPr lvl="1"/>
            <a:r>
              <a:rPr lang="en-US" dirty="0"/>
              <a:t>Each survey has an associated distribution on the verified participant tab, as requested by the questionnaire subcommittee </a:t>
            </a:r>
          </a:p>
          <a:p>
            <a:pPr marL="457200" lvl="1" indent="0">
              <a:buNone/>
            </a:pPr>
            <a:endParaRPr lang="en-US" dirty="0"/>
          </a:p>
          <a:p>
            <a:r>
              <a:rPr lang="en-US" dirty="0"/>
              <a:t>Response ratio plots</a:t>
            </a:r>
          </a:p>
          <a:p>
            <a:pPr lvl="1"/>
            <a:r>
              <a:rPr lang="en-US" dirty="0"/>
              <a:t>RR plots in the IP tab have been converted to dot plots</a:t>
            </a:r>
          </a:p>
          <a:p>
            <a:r>
              <a:rPr lang="en-US" dirty="0"/>
              <a:t>Dynamic filter totals</a:t>
            </a:r>
          </a:p>
          <a:p>
            <a:pPr lvl="1"/>
            <a:r>
              <a:rPr lang="en-US" dirty="0"/>
              <a:t>Displayed under filter columns when filters are applied</a:t>
            </a:r>
          </a:p>
          <a:p>
            <a:pPr lvl="1"/>
            <a:endParaRPr lang="en-US" dirty="0"/>
          </a:p>
          <a:p>
            <a:pPr lvl="1"/>
            <a:endParaRPr lang="en-US" dirty="0"/>
          </a:p>
        </p:txBody>
      </p:sp>
    </p:spTree>
    <p:extLst>
      <p:ext uri="{BB962C8B-B14F-4D97-AF65-F5344CB8AC3E}">
        <p14:creationId xmlns:p14="http://schemas.microsoft.com/office/powerpoint/2010/main" val="2217931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4E5F0-5957-2CE2-0940-BB6FADA7A1C0}"/>
              </a:ext>
            </a:extLst>
          </p:cNvPr>
          <p:cNvSpPr>
            <a:spLocks noGrp="1"/>
          </p:cNvSpPr>
          <p:nvPr>
            <p:ph type="title"/>
          </p:nvPr>
        </p:nvSpPr>
        <p:spPr/>
        <p:txBody>
          <a:bodyPr/>
          <a:lstStyle/>
          <a:p>
            <a:r>
              <a:rPr lang="en-US" dirty="0"/>
              <a:t>User Feedback- Verified Participant Tab- Workflow/FF/Map</a:t>
            </a:r>
          </a:p>
        </p:txBody>
      </p:sp>
      <p:sp>
        <p:nvSpPr>
          <p:cNvPr id="3" name="Content Placeholder 2">
            <a:extLst>
              <a:ext uri="{FF2B5EF4-FFF2-40B4-BE49-F238E27FC236}">
                <a16:creationId xmlns:a16="http://schemas.microsoft.com/office/drawing/2014/main" id="{BB372738-FB7F-8AA5-0BC7-3B2431091BCA}"/>
              </a:ext>
            </a:extLst>
          </p:cNvPr>
          <p:cNvSpPr>
            <a:spLocks noGrp="1"/>
          </p:cNvSpPr>
          <p:nvPr>
            <p:ph idx="1"/>
          </p:nvPr>
        </p:nvSpPr>
        <p:spPr>
          <a:xfrm>
            <a:off x="838200" y="1529849"/>
            <a:ext cx="10515600" cy="4351338"/>
          </a:xfrm>
        </p:spPr>
        <p:txBody>
          <a:bodyPr/>
          <a:lstStyle/>
          <a:p>
            <a:r>
              <a:rPr lang="en-US" dirty="0"/>
              <a:t>Received comments from 4 individuals– MJ, </a:t>
            </a:r>
          </a:p>
          <a:p>
            <a:endParaRPr lang="en-US" dirty="0"/>
          </a:p>
        </p:txBody>
      </p:sp>
      <p:graphicFrame>
        <p:nvGraphicFramePr>
          <p:cNvPr id="5" name="Table 4">
            <a:extLst>
              <a:ext uri="{FF2B5EF4-FFF2-40B4-BE49-F238E27FC236}">
                <a16:creationId xmlns:a16="http://schemas.microsoft.com/office/drawing/2014/main" id="{15E3E2D7-DAFC-A0A4-D106-220E2A9D3ABE}"/>
              </a:ext>
            </a:extLst>
          </p:cNvPr>
          <p:cNvGraphicFramePr>
            <a:graphicFrameLocks noGrp="1"/>
          </p:cNvGraphicFramePr>
          <p:nvPr>
            <p:extLst>
              <p:ext uri="{D42A27DB-BD31-4B8C-83A1-F6EECF244321}">
                <p14:modId xmlns:p14="http://schemas.microsoft.com/office/powerpoint/2010/main" val="1310284869"/>
              </p:ext>
            </p:extLst>
          </p:nvPr>
        </p:nvGraphicFramePr>
        <p:xfrm>
          <a:off x="233082" y="1925271"/>
          <a:ext cx="11474824" cy="4692324"/>
        </p:xfrm>
        <a:graphic>
          <a:graphicData uri="http://schemas.openxmlformats.org/drawingml/2006/table">
            <a:tbl>
              <a:tblPr firstRow="1" bandRow="1">
                <a:tableStyleId>{5C22544A-7EE6-4342-B048-85BDC9FD1C3A}</a:tableStyleId>
              </a:tblPr>
              <a:tblGrid>
                <a:gridCol w="7121141">
                  <a:extLst>
                    <a:ext uri="{9D8B030D-6E8A-4147-A177-3AD203B41FA5}">
                      <a16:colId xmlns:a16="http://schemas.microsoft.com/office/drawing/2014/main" val="3433949654"/>
                    </a:ext>
                  </a:extLst>
                </a:gridCol>
                <a:gridCol w="1738098">
                  <a:extLst>
                    <a:ext uri="{9D8B030D-6E8A-4147-A177-3AD203B41FA5}">
                      <a16:colId xmlns:a16="http://schemas.microsoft.com/office/drawing/2014/main" val="2748585479"/>
                    </a:ext>
                  </a:extLst>
                </a:gridCol>
                <a:gridCol w="2615585">
                  <a:extLst>
                    <a:ext uri="{9D8B030D-6E8A-4147-A177-3AD203B41FA5}">
                      <a16:colId xmlns:a16="http://schemas.microsoft.com/office/drawing/2014/main" val="1690253504"/>
                    </a:ext>
                  </a:extLst>
                </a:gridCol>
              </a:tblGrid>
              <a:tr h="337672">
                <a:tc>
                  <a:txBody>
                    <a:bodyPr/>
                    <a:lstStyle/>
                    <a:p>
                      <a:r>
                        <a:rPr lang="en-US" dirty="0"/>
                        <a:t>Comment</a:t>
                      </a:r>
                    </a:p>
                  </a:txBody>
                  <a:tcPr/>
                </a:tc>
                <a:tc>
                  <a:txBody>
                    <a:bodyPr/>
                    <a:lstStyle/>
                    <a:p>
                      <a:r>
                        <a:rPr lang="en-US" dirty="0"/>
                        <a:t>Status</a:t>
                      </a:r>
                    </a:p>
                  </a:txBody>
                  <a:tcPr/>
                </a:tc>
                <a:tc>
                  <a:txBody>
                    <a:bodyPr/>
                    <a:lstStyle/>
                    <a:p>
                      <a:r>
                        <a:rPr lang="en-US" dirty="0"/>
                        <a:t>Meeting Comments</a:t>
                      </a:r>
                    </a:p>
                  </a:txBody>
                  <a:tcPr/>
                </a:tc>
                <a:extLst>
                  <a:ext uri="{0D108BD9-81ED-4DB2-BD59-A6C34878D82A}">
                    <a16:rowId xmlns:a16="http://schemas.microsoft.com/office/drawing/2014/main" val="3086044474"/>
                  </a:ext>
                </a:extLst>
              </a:tr>
              <a:tr h="426162">
                <a:tc>
                  <a:txBody>
                    <a:bodyPr/>
                    <a:lstStyle/>
                    <a:p>
                      <a:r>
                        <a:rPr lang="en-US" sz="1200" b="0" i="0" kern="1200" dirty="0">
                          <a:solidFill>
                            <a:schemeClr val="dk1"/>
                          </a:solidFill>
                          <a:effectLst/>
                          <a:latin typeface="+mn-lt"/>
                          <a:ea typeface="+mn-ea"/>
                          <a:cs typeface="+mn-cs"/>
                        </a:rPr>
                        <a:t>In general, seems to best viewed full screen (on my laptop, </a:t>
                      </a:r>
                      <a:r>
                        <a:rPr lang="en-US" sz="1200" b="0" i="0" kern="1200" dirty="0" err="1">
                          <a:solidFill>
                            <a:schemeClr val="dk1"/>
                          </a:solidFill>
                          <a:effectLst/>
                          <a:latin typeface="+mn-lt"/>
                          <a:ea typeface="+mn-ea"/>
                          <a:cs typeface="+mn-cs"/>
                        </a:rPr>
                        <a:t>macbook</a:t>
                      </a:r>
                      <a:r>
                        <a:rPr lang="en-US" sz="1200" b="0" i="0" kern="1200" dirty="0">
                          <a:solidFill>
                            <a:schemeClr val="dk1"/>
                          </a:solidFill>
                          <a:effectLst/>
                          <a:latin typeface="+mn-lt"/>
                          <a:ea typeface="+mn-ea"/>
                          <a:cs typeface="+mn-cs"/>
                        </a:rPr>
                        <a:t> air). Maybe a note, "For best experience, view in full screen"?</a:t>
                      </a:r>
                      <a:endParaRPr lang="en-US" sz="1200"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576986566"/>
                  </a:ext>
                </a:extLst>
              </a:tr>
              <a:tr h="547922">
                <a:tc>
                  <a:txBody>
                    <a:bodyPr/>
                    <a:lstStyle/>
                    <a:p>
                      <a:r>
                        <a:rPr lang="en-US" sz="1200" b="0" i="0" kern="1200" dirty="0">
                          <a:solidFill>
                            <a:schemeClr val="dk1"/>
                          </a:solidFill>
                          <a:effectLst/>
                          <a:latin typeface="+mn-lt"/>
                          <a:ea typeface="+mn-ea"/>
                          <a:cs typeface="+mn-cs"/>
                        </a:rPr>
                        <a:t>If this is public facing, define terms (signed in, consented, profile done etc.)? Pop up text, links? (Even for those on the inside who don't work with these terms every day...)</a:t>
                      </a:r>
                      <a:endParaRPr lang="en-US" sz="1200"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24024180"/>
                  </a:ext>
                </a:extLst>
              </a:tr>
              <a:tr h="669682">
                <a:tc>
                  <a:txBody>
                    <a:bodyPr/>
                    <a:lstStyle/>
                    <a:p>
                      <a:r>
                        <a:rPr lang="en-US" sz="1200" b="0" i="0" kern="1200" dirty="0">
                          <a:solidFill>
                            <a:schemeClr val="dk1"/>
                          </a:solidFill>
                          <a:effectLst/>
                          <a:latin typeface="+mn-lt"/>
                          <a:ea typeface="+mn-ea"/>
                          <a:cs typeface="+mn-cs"/>
                        </a:rPr>
                        <a:t>Great work! Is there anyway to make the map interactive to where you click on a site location and it automatically pulls up associated data in the workflow figure? Participant workflow figure was hard to interpret.</a:t>
                      </a:r>
                      <a:endParaRPr lang="en-US" sz="1200"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20620894"/>
                  </a:ext>
                </a:extLst>
              </a:tr>
              <a:tr h="759762">
                <a:tc>
                  <a:txBody>
                    <a:bodyPr/>
                    <a:lstStyle/>
                    <a:p>
                      <a:r>
                        <a:rPr lang="en-US" sz="1200" b="0" kern="1200" dirty="0">
                          <a:solidFill>
                            <a:schemeClr val="dk1"/>
                          </a:solidFill>
                          <a:effectLst/>
                          <a:latin typeface="+mn-lt"/>
                          <a:ea typeface="+mn-ea"/>
                          <a:cs typeface="+mn-cs"/>
                        </a:rPr>
                        <a:t>% of total refers to which N here</a:t>
                      </a:r>
                    </a:p>
                    <a:p>
                      <a:br>
                        <a:rPr lang="en-US" dirty="0"/>
                      </a:b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67398831"/>
                  </a:ext>
                </a:extLst>
              </a:tr>
              <a:tr h="1826405">
                <a:tc>
                  <a:txBody>
                    <a:bodyPr/>
                    <a:lstStyle/>
                    <a:p>
                      <a:r>
                        <a:rPr lang="en-US" sz="1200" b="0" i="0" kern="1200" dirty="0">
                          <a:solidFill>
                            <a:schemeClr val="dk1"/>
                          </a:solidFill>
                          <a:effectLst/>
                          <a:latin typeface="+mn-lt"/>
                          <a:ea typeface="+mn-ea"/>
                          <a:cs typeface="+mn-cs"/>
                        </a:rPr>
                        <a:t>I like the fast facts feature for ease of finding high level info at a glance. Add race/ethnicity. For the map, I was expecting to see a density plot of enrolled participants by </a:t>
                      </a:r>
                      <a:r>
                        <a:rPr lang="en-US" sz="1200" b="0" i="0" kern="1200" dirty="0" err="1">
                          <a:solidFill>
                            <a:schemeClr val="dk1"/>
                          </a:solidFill>
                          <a:effectLst/>
                          <a:latin typeface="+mn-lt"/>
                          <a:ea typeface="+mn-ea"/>
                          <a:cs typeface="+mn-cs"/>
                        </a:rPr>
                        <a:t>zipcode</a:t>
                      </a:r>
                      <a:r>
                        <a:rPr lang="en-US" sz="1200" b="0" i="0" kern="1200" dirty="0">
                          <a:solidFill>
                            <a:schemeClr val="dk1"/>
                          </a:solidFill>
                          <a:effectLst/>
                          <a:latin typeface="+mn-lt"/>
                          <a:ea typeface="+mn-ea"/>
                          <a:cs typeface="+mn-cs"/>
                        </a:rPr>
                        <a:t>. I'm not sure that a catchment area display is useful in this section of the dashboard </a:t>
                      </a:r>
                      <a:r>
                        <a:rPr lang="en-US" sz="1200" b="0" i="0" kern="1200" dirty="0" err="1">
                          <a:solidFill>
                            <a:schemeClr val="dk1"/>
                          </a:solidFill>
                          <a:effectLst/>
                          <a:latin typeface="+mn-lt"/>
                          <a:ea typeface="+mn-ea"/>
                          <a:cs typeface="+mn-cs"/>
                        </a:rPr>
                        <a:t>bc</a:t>
                      </a:r>
                      <a:r>
                        <a:rPr lang="en-US" sz="1200" b="0" i="0" kern="1200" dirty="0">
                          <a:solidFill>
                            <a:schemeClr val="dk1"/>
                          </a:solidFill>
                          <a:effectLst/>
                          <a:latin typeface="+mn-lt"/>
                          <a:ea typeface="+mn-ea"/>
                          <a:cs typeface="+mn-cs"/>
                        </a:rPr>
                        <a:t> it is static information with little-to-no value added on recruitment statistics. The aggregate stats in the workflow funnel plot are hard to extract via hovering with the mouse; I'm not a huge fan of this display option.</a:t>
                      </a:r>
                    </a:p>
                    <a:p>
                      <a:br>
                        <a:rPr lang="en-US" sz="1800" b="0" i="0" kern="1200" dirty="0">
                          <a:solidFill>
                            <a:schemeClr val="dk1"/>
                          </a:solidFill>
                          <a:effectLst/>
                          <a:latin typeface="+mn-lt"/>
                          <a:ea typeface="+mn-ea"/>
                          <a:cs typeface="+mn-cs"/>
                        </a:rPr>
                      </a:br>
                      <a:endParaRPr lang="en-US" sz="1800" b="0" i="0" kern="1200" dirty="0">
                        <a:solidFill>
                          <a:schemeClr val="dk1"/>
                        </a:solidFill>
                        <a:effectLst/>
                        <a:latin typeface="+mn-lt"/>
                        <a:ea typeface="+mn-ea"/>
                        <a:cs typeface="+mn-cs"/>
                      </a:endParaRPr>
                    </a:p>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5417979"/>
                  </a:ext>
                </a:extLst>
              </a:tr>
            </a:tbl>
          </a:graphicData>
        </a:graphic>
      </p:graphicFrame>
    </p:spTree>
    <p:extLst>
      <p:ext uri="{BB962C8B-B14F-4D97-AF65-F5344CB8AC3E}">
        <p14:creationId xmlns:p14="http://schemas.microsoft.com/office/powerpoint/2010/main" val="587500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4E5F0-5957-2CE2-0940-BB6FADA7A1C0}"/>
              </a:ext>
            </a:extLst>
          </p:cNvPr>
          <p:cNvSpPr>
            <a:spLocks noGrp="1"/>
          </p:cNvSpPr>
          <p:nvPr>
            <p:ph type="title"/>
          </p:nvPr>
        </p:nvSpPr>
        <p:spPr/>
        <p:txBody>
          <a:bodyPr/>
          <a:lstStyle/>
          <a:p>
            <a:r>
              <a:rPr lang="en-US" dirty="0"/>
              <a:t>User Feedback- Verified Participant Tab- Demographics</a:t>
            </a:r>
          </a:p>
        </p:txBody>
      </p:sp>
      <p:graphicFrame>
        <p:nvGraphicFramePr>
          <p:cNvPr id="5" name="Table 4">
            <a:extLst>
              <a:ext uri="{FF2B5EF4-FFF2-40B4-BE49-F238E27FC236}">
                <a16:creationId xmlns:a16="http://schemas.microsoft.com/office/drawing/2014/main" id="{15E3E2D7-DAFC-A0A4-D106-220E2A9D3ABE}"/>
              </a:ext>
            </a:extLst>
          </p:cNvPr>
          <p:cNvGraphicFramePr>
            <a:graphicFrameLocks noGrp="1"/>
          </p:cNvGraphicFramePr>
          <p:nvPr>
            <p:extLst>
              <p:ext uri="{D42A27DB-BD31-4B8C-83A1-F6EECF244321}">
                <p14:modId xmlns:p14="http://schemas.microsoft.com/office/powerpoint/2010/main" val="622422245"/>
              </p:ext>
            </p:extLst>
          </p:nvPr>
        </p:nvGraphicFramePr>
        <p:xfrm>
          <a:off x="358588" y="1690688"/>
          <a:ext cx="11474824" cy="3565442"/>
        </p:xfrm>
        <a:graphic>
          <a:graphicData uri="http://schemas.openxmlformats.org/drawingml/2006/table">
            <a:tbl>
              <a:tblPr firstRow="1" bandRow="1">
                <a:tableStyleId>{5C22544A-7EE6-4342-B048-85BDC9FD1C3A}</a:tableStyleId>
              </a:tblPr>
              <a:tblGrid>
                <a:gridCol w="7121141">
                  <a:extLst>
                    <a:ext uri="{9D8B030D-6E8A-4147-A177-3AD203B41FA5}">
                      <a16:colId xmlns:a16="http://schemas.microsoft.com/office/drawing/2014/main" val="3433949654"/>
                    </a:ext>
                  </a:extLst>
                </a:gridCol>
                <a:gridCol w="1738098">
                  <a:extLst>
                    <a:ext uri="{9D8B030D-6E8A-4147-A177-3AD203B41FA5}">
                      <a16:colId xmlns:a16="http://schemas.microsoft.com/office/drawing/2014/main" val="2748585479"/>
                    </a:ext>
                  </a:extLst>
                </a:gridCol>
                <a:gridCol w="2615585">
                  <a:extLst>
                    <a:ext uri="{9D8B030D-6E8A-4147-A177-3AD203B41FA5}">
                      <a16:colId xmlns:a16="http://schemas.microsoft.com/office/drawing/2014/main" val="1690253504"/>
                    </a:ext>
                  </a:extLst>
                </a:gridCol>
              </a:tblGrid>
              <a:tr h="337672">
                <a:tc>
                  <a:txBody>
                    <a:bodyPr/>
                    <a:lstStyle/>
                    <a:p>
                      <a:r>
                        <a:rPr lang="en-US" dirty="0"/>
                        <a:t>Comment</a:t>
                      </a:r>
                    </a:p>
                  </a:txBody>
                  <a:tcPr/>
                </a:tc>
                <a:tc>
                  <a:txBody>
                    <a:bodyPr/>
                    <a:lstStyle/>
                    <a:p>
                      <a:r>
                        <a:rPr lang="en-US" dirty="0"/>
                        <a:t>Status</a:t>
                      </a:r>
                    </a:p>
                  </a:txBody>
                  <a:tcPr/>
                </a:tc>
                <a:tc>
                  <a:txBody>
                    <a:bodyPr/>
                    <a:lstStyle/>
                    <a:p>
                      <a:r>
                        <a:rPr lang="en-US" dirty="0"/>
                        <a:t>Meeting Comments</a:t>
                      </a:r>
                    </a:p>
                  </a:txBody>
                  <a:tcPr/>
                </a:tc>
                <a:extLst>
                  <a:ext uri="{0D108BD9-81ED-4DB2-BD59-A6C34878D82A}">
                    <a16:rowId xmlns:a16="http://schemas.microsoft.com/office/drawing/2014/main" val="3086044474"/>
                  </a:ext>
                </a:extLst>
              </a:tr>
              <a:tr h="426162">
                <a:tc>
                  <a:txBody>
                    <a:bodyPr/>
                    <a:lstStyle/>
                    <a:p>
                      <a:r>
                        <a:rPr lang="en-US" sz="1200" b="0" i="0" kern="1200" dirty="0">
                          <a:solidFill>
                            <a:schemeClr val="dk1"/>
                          </a:solidFill>
                          <a:effectLst/>
                          <a:latin typeface="+mn-lt"/>
                          <a:ea typeface="+mn-ea"/>
                          <a:cs typeface="+mn-cs"/>
                        </a:rPr>
                        <a:t>Pull down tab is "gender," graphic/summary is "sex". These should be consistent, an consistent with how data were collected.</a:t>
                      </a:r>
                      <a:endParaRPr lang="en-US" sz="1200"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576986566"/>
                  </a:ext>
                </a:extLst>
              </a:tr>
              <a:tr h="547922">
                <a:tc>
                  <a:txBody>
                    <a:bodyPr/>
                    <a:lstStyle/>
                    <a:p>
                      <a:r>
                        <a:rPr lang="en-US" sz="1200" b="0" i="0" kern="1200" dirty="0">
                          <a:solidFill>
                            <a:schemeClr val="dk1"/>
                          </a:solidFill>
                          <a:effectLst/>
                          <a:latin typeface="+mn-lt"/>
                          <a:ea typeface="+mn-ea"/>
                          <a:cs typeface="+mn-cs"/>
                        </a:rPr>
                        <a:t>Maybe removing "apply filters" button since filters automatically changes the figures without having to push button.</a:t>
                      </a:r>
                      <a:endParaRPr lang="en-US" sz="1200"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24024180"/>
                  </a:ext>
                </a:extLst>
              </a:tr>
              <a:tr h="669682">
                <a:tc>
                  <a:txBody>
                    <a:bodyPr/>
                    <a:lstStyle/>
                    <a:p>
                      <a:r>
                        <a:rPr lang="en-US" sz="1200" b="0" kern="1200" dirty="0">
                          <a:solidFill>
                            <a:schemeClr val="dk1"/>
                          </a:solidFill>
                          <a:effectLst/>
                          <a:latin typeface="+mn-lt"/>
                          <a:ea typeface="+mn-ea"/>
                          <a:cs typeface="+mn-cs"/>
                        </a:rPr>
                        <a:t>would be good to have Ns, to think about % distribution in the context of Ns without having to add numbers</a:t>
                      </a:r>
                    </a:p>
                    <a:p>
                      <a:br>
                        <a:rPr lang="en-US" sz="1200" dirty="0"/>
                      </a:br>
                      <a:endParaRPr lang="en-US" sz="1200"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20620894"/>
                  </a:ext>
                </a:extLst>
              </a:tr>
              <a:tr h="759762">
                <a:tc>
                  <a:txBody>
                    <a:bodyPr/>
                    <a:lstStyle/>
                    <a:p>
                      <a:r>
                        <a:rPr lang="en-US" sz="1200" b="0" i="0" kern="1200" dirty="0">
                          <a:solidFill>
                            <a:schemeClr val="dk1"/>
                          </a:solidFill>
                          <a:effectLst/>
                          <a:latin typeface="+mn-lt"/>
                          <a:ea typeface="+mn-ea"/>
                          <a:cs typeface="+mn-cs"/>
                        </a:rPr>
                        <a:t>display the total count of the applied filters selections. for example, I was searching for the distributions of 40-45 </a:t>
                      </a:r>
                      <a:r>
                        <a:rPr lang="en-US" sz="1200" b="0" i="0" kern="1200" dirty="0" err="1">
                          <a:solidFill>
                            <a:schemeClr val="dk1"/>
                          </a:solidFill>
                          <a:effectLst/>
                          <a:latin typeface="+mn-lt"/>
                          <a:ea typeface="+mn-ea"/>
                          <a:cs typeface="+mn-cs"/>
                        </a:rPr>
                        <a:t>yrs</a:t>
                      </a:r>
                      <a:r>
                        <a:rPr lang="en-US" sz="1200" b="0" i="0" kern="1200" dirty="0">
                          <a:solidFill>
                            <a:schemeClr val="dk1"/>
                          </a:solidFill>
                          <a:effectLst/>
                          <a:latin typeface="+mn-lt"/>
                          <a:ea typeface="+mn-ea"/>
                          <a:cs typeface="+mn-cs"/>
                        </a:rPr>
                        <a:t> old men who did the BOH survey and I couldn't easily find the total number on which salaries histogram is based. Indirectly, I did find the number when I hovered the mouse over the pie chart graphic.</a:t>
                      </a:r>
                    </a:p>
                    <a:p>
                      <a:br>
                        <a:rPr lang="en-US" sz="1200" b="0" i="0" kern="1200" dirty="0">
                          <a:solidFill>
                            <a:schemeClr val="dk1"/>
                          </a:solidFill>
                          <a:effectLst/>
                          <a:latin typeface="+mn-lt"/>
                          <a:ea typeface="+mn-ea"/>
                          <a:cs typeface="+mn-cs"/>
                        </a:rPr>
                      </a:br>
                      <a:endParaRPr lang="en-US" sz="1200" b="0" i="0" kern="1200" dirty="0">
                        <a:solidFill>
                          <a:schemeClr val="dk1"/>
                        </a:solidFill>
                        <a:effectLst/>
                        <a:latin typeface="+mn-lt"/>
                        <a:ea typeface="+mn-ea"/>
                        <a:cs typeface="+mn-cs"/>
                      </a:endParaRPr>
                    </a:p>
                    <a:p>
                      <a:br>
                        <a:rPr lang="en-US" sz="1200" dirty="0"/>
                      </a:br>
                      <a:endParaRPr lang="en-US" sz="1200" dirty="0"/>
                    </a:p>
                  </a:txBody>
                  <a:tcPr/>
                </a:tc>
                <a:tc>
                  <a:txBody>
                    <a:bodyPr/>
                    <a:lstStyle/>
                    <a:p>
                      <a:r>
                        <a:rPr lang="en-US" sz="1200" dirty="0"/>
                        <a:t>Complete, displayed below filter column</a:t>
                      </a:r>
                    </a:p>
                  </a:txBody>
                  <a:tcPr/>
                </a:tc>
                <a:tc>
                  <a:txBody>
                    <a:bodyPr/>
                    <a:lstStyle/>
                    <a:p>
                      <a:endParaRPr lang="en-US" dirty="0"/>
                    </a:p>
                  </a:txBody>
                  <a:tcPr/>
                </a:tc>
                <a:extLst>
                  <a:ext uri="{0D108BD9-81ED-4DB2-BD59-A6C34878D82A}">
                    <a16:rowId xmlns:a16="http://schemas.microsoft.com/office/drawing/2014/main" val="2767398831"/>
                  </a:ext>
                </a:extLst>
              </a:tr>
            </a:tbl>
          </a:graphicData>
        </a:graphic>
      </p:graphicFrame>
    </p:spTree>
    <p:extLst>
      <p:ext uri="{BB962C8B-B14F-4D97-AF65-F5344CB8AC3E}">
        <p14:creationId xmlns:p14="http://schemas.microsoft.com/office/powerpoint/2010/main" val="2950009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4E5F0-5957-2CE2-0940-BB6FADA7A1C0}"/>
              </a:ext>
            </a:extLst>
          </p:cNvPr>
          <p:cNvSpPr>
            <a:spLocks noGrp="1"/>
          </p:cNvSpPr>
          <p:nvPr>
            <p:ph type="title"/>
          </p:nvPr>
        </p:nvSpPr>
        <p:spPr/>
        <p:txBody>
          <a:bodyPr/>
          <a:lstStyle/>
          <a:p>
            <a:r>
              <a:rPr lang="en-US" dirty="0"/>
              <a:t>User Feedback- Verified Participant Tab- Survey Completion</a:t>
            </a:r>
          </a:p>
        </p:txBody>
      </p:sp>
      <p:graphicFrame>
        <p:nvGraphicFramePr>
          <p:cNvPr id="5" name="Table 4">
            <a:extLst>
              <a:ext uri="{FF2B5EF4-FFF2-40B4-BE49-F238E27FC236}">
                <a16:creationId xmlns:a16="http://schemas.microsoft.com/office/drawing/2014/main" id="{15E3E2D7-DAFC-A0A4-D106-220E2A9D3ABE}"/>
              </a:ext>
            </a:extLst>
          </p:cNvPr>
          <p:cNvGraphicFramePr>
            <a:graphicFrameLocks noGrp="1"/>
          </p:cNvGraphicFramePr>
          <p:nvPr>
            <p:extLst>
              <p:ext uri="{D42A27DB-BD31-4B8C-83A1-F6EECF244321}">
                <p14:modId xmlns:p14="http://schemas.microsoft.com/office/powerpoint/2010/main" val="3182593739"/>
              </p:ext>
            </p:extLst>
          </p:nvPr>
        </p:nvGraphicFramePr>
        <p:xfrm>
          <a:off x="358587" y="1690688"/>
          <a:ext cx="11546541" cy="5132978"/>
        </p:xfrm>
        <a:graphic>
          <a:graphicData uri="http://schemas.openxmlformats.org/drawingml/2006/table">
            <a:tbl>
              <a:tblPr firstRow="1" bandRow="1">
                <a:tableStyleId>{5C22544A-7EE6-4342-B048-85BDC9FD1C3A}</a:tableStyleId>
              </a:tblPr>
              <a:tblGrid>
                <a:gridCol w="7165648">
                  <a:extLst>
                    <a:ext uri="{9D8B030D-6E8A-4147-A177-3AD203B41FA5}">
                      <a16:colId xmlns:a16="http://schemas.microsoft.com/office/drawing/2014/main" val="3433949654"/>
                    </a:ext>
                  </a:extLst>
                </a:gridCol>
                <a:gridCol w="1748961">
                  <a:extLst>
                    <a:ext uri="{9D8B030D-6E8A-4147-A177-3AD203B41FA5}">
                      <a16:colId xmlns:a16="http://schemas.microsoft.com/office/drawing/2014/main" val="2748585479"/>
                    </a:ext>
                  </a:extLst>
                </a:gridCol>
                <a:gridCol w="2631932">
                  <a:extLst>
                    <a:ext uri="{9D8B030D-6E8A-4147-A177-3AD203B41FA5}">
                      <a16:colId xmlns:a16="http://schemas.microsoft.com/office/drawing/2014/main" val="1690253504"/>
                    </a:ext>
                  </a:extLst>
                </a:gridCol>
              </a:tblGrid>
              <a:tr h="336996">
                <a:tc>
                  <a:txBody>
                    <a:bodyPr/>
                    <a:lstStyle/>
                    <a:p>
                      <a:r>
                        <a:rPr lang="en-US" dirty="0"/>
                        <a:t>Comment</a:t>
                      </a:r>
                    </a:p>
                  </a:txBody>
                  <a:tcPr/>
                </a:tc>
                <a:tc>
                  <a:txBody>
                    <a:bodyPr/>
                    <a:lstStyle/>
                    <a:p>
                      <a:r>
                        <a:rPr lang="en-US" dirty="0"/>
                        <a:t>Status</a:t>
                      </a:r>
                    </a:p>
                  </a:txBody>
                  <a:tcPr/>
                </a:tc>
                <a:tc>
                  <a:txBody>
                    <a:bodyPr/>
                    <a:lstStyle/>
                    <a:p>
                      <a:r>
                        <a:rPr lang="en-US" dirty="0"/>
                        <a:t>Meeting Comments</a:t>
                      </a:r>
                    </a:p>
                  </a:txBody>
                  <a:tcPr/>
                </a:tc>
                <a:extLst>
                  <a:ext uri="{0D108BD9-81ED-4DB2-BD59-A6C34878D82A}">
                    <a16:rowId xmlns:a16="http://schemas.microsoft.com/office/drawing/2014/main" val="3086044474"/>
                  </a:ext>
                </a:extLst>
              </a:tr>
              <a:tr h="589742">
                <a:tc>
                  <a:txBody>
                    <a:bodyPr/>
                    <a:lstStyle/>
                    <a:p>
                      <a:r>
                        <a:rPr lang="en-US" sz="1200" b="0" kern="1200" dirty="0">
                          <a:solidFill>
                            <a:schemeClr val="dk1"/>
                          </a:solidFill>
                          <a:effectLst/>
                          <a:latin typeface="+mn-lt"/>
                          <a:ea typeface="+mn-ea"/>
                          <a:cs typeface="+mn-cs"/>
                        </a:rPr>
                        <a:t>Abbreviation definitions not clear in all figures (survey completion status by survey, definitions get cut off).</a:t>
                      </a:r>
                    </a:p>
                    <a:p>
                      <a:br>
                        <a:rPr lang="en-US" sz="1200" dirty="0"/>
                      </a:br>
                      <a:endParaRPr lang="en-US" sz="1200"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576986566"/>
                  </a:ext>
                </a:extLst>
              </a:tr>
              <a:tr h="926738">
                <a:tc>
                  <a:txBody>
                    <a:bodyPr/>
                    <a:lstStyle/>
                    <a:p>
                      <a:r>
                        <a:rPr lang="en-US" sz="1200" b="0" i="0" kern="1200" dirty="0">
                          <a:solidFill>
                            <a:schemeClr val="dk1"/>
                          </a:solidFill>
                          <a:effectLst/>
                          <a:latin typeface="+mn-lt"/>
                          <a:ea typeface="+mn-ea"/>
                          <a:cs typeface="+mn-cs"/>
                        </a:rPr>
                        <a:t>Survey completion title is a little confusing. Are the biospecimen collection figures reflecting people who completed the survey? Or is the biospecimen figures showing anyone who gave a sample regardless if they completed the survey or not? Maybe making clear relationship between biospecimen collections and survey completion in title section or titles of biospecimen collection figures could help with any confusion.</a:t>
                      </a:r>
                      <a:endParaRPr lang="en-US" sz="1200"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24024180"/>
                  </a:ext>
                </a:extLst>
              </a:tr>
              <a:tr h="758240">
                <a:tc>
                  <a:txBody>
                    <a:bodyPr/>
                    <a:lstStyle/>
                    <a:p>
                      <a:r>
                        <a:rPr lang="en-US" sz="1200" b="0" kern="1200" dirty="0">
                          <a:solidFill>
                            <a:schemeClr val="dk1"/>
                          </a:solidFill>
                          <a:effectLst/>
                          <a:latin typeface="+mn-lt"/>
                          <a:ea typeface="+mn-ea"/>
                          <a:cs typeface="+mn-cs"/>
                        </a:rPr>
                        <a:t>Cumulative number of participants figure looks shifted/out of place and not centered.</a:t>
                      </a:r>
                    </a:p>
                    <a:p>
                      <a:br>
                        <a:rPr lang="en-US" sz="1200" dirty="0"/>
                      </a:br>
                      <a:br>
                        <a:rPr lang="en-US" sz="1200" dirty="0"/>
                      </a:br>
                      <a:endParaRPr lang="en-US" sz="1200"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20620894"/>
                  </a:ext>
                </a:extLst>
              </a:tr>
              <a:tr h="1095236">
                <a:tc>
                  <a:txBody>
                    <a:bodyPr/>
                    <a:lstStyle/>
                    <a:p>
                      <a:r>
                        <a:rPr lang="en-US" sz="1200" b="0" kern="1200" dirty="0">
                          <a:solidFill>
                            <a:schemeClr val="dk1"/>
                          </a:solidFill>
                          <a:effectLst/>
                          <a:latin typeface="+mn-lt"/>
                          <a:ea typeface="+mn-ea"/>
                          <a:cs typeface="+mn-cs"/>
                        </a:rPr>
                        <a:t>biospecimen not a separate section? biospecimen quantity available?</a:t>
                      </a:r>
                    </a:p>
                    <a:p>
                      <a:br>
                        <a:rPr lang="en-US" sz="1200" dirty="0"/>
                      </a:br>
                      <a:br>
                        <a:rPr lang="en-US" sz="1200" b="0" i="0" kern="1200" dirty="0">
                          <a:solidFill>
                            <a:schemeClr val="dk1"/>
                          </a:solidFill>
                          <a:effectLst/>
                          <a:latin typeface="+mn-lt"/>
                          <a:ea typeface="+mn-ea"/>
                          <a:cs typeface="+mn-cs"/>
                        </a:rPr>
                      </a:br>
                      <a:endParaRPr lang="en-US" sz="1200" b="0" i="0" kern="1200" dirty="0">
                        <a:solidFill>
                          <a:schemeClr val="dk1"/>
                        </a:solidFill>
                        <a:effectLst/>
                        <a:latin typeface="+mn-lt"/>
                        <a:ea typeface="+mn-ea"/>
                        <a:cs typeface="+mn-cs"/>
                      </a:endParaRPr>
                    </a:p>
                    <a:p>
                      <a:br>
                        <a:rPr lang="en-US" sz="1200" dirty="0"/>
                      </a:br>
                      <a:endParaRPr lang="en-US" sz="1200"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67398831"/>
                  </a:ext>
                </a:extLst>
              </a:tr>
              <a:tr h="1095236">
                <a:tc>
                  <a:txBody>
                    <a:bodyPr/>
                    <a:lstStyle/>
                    <a:p>
                      <a:r>
                        <a:rPr lang="en-US" sz="1200" b="0" i="0" kern="1200" dirty="0">
                          <a:solidFill>
                            <a:schemeClr val="dk1"/>
                          </a:solidFill>
                          <a:effectLst/>
                          <a:latin typeface="+mn-lt"/>
                          <a:ea typeface="+mn-ea"/>
                          <a:cs typeface="+mn-cs"/>
                        </a:rPr>
                        <a:t>the first histogram and </a:t>
                      </a:r>
                      <a:r>
                        <a:rPr lang="en-US" sz="1200" b="0" i="0" kern="1200" dirty="0" err="1">
                          <a:solidFill>
                            <a:schemeClr val="dk1"/>
                          </a:solidFill>
                          <a:effectLst/>
                          <a:latin typeface="+mn-lt"/>
                          <a:ea typeface="+mn-ea"/>
                          <a:cs typeface="+mn-cs"/>
                        </a:rPr>
                        <a:t>piechart</a:t>
                      </a:r>
                      <a:r>
                        <a:rPr lang="en-US" sz="1200" b="0" i="0" kern="1200" dirty="0">
                          <a:solidFill>
                            <a:schemeClr val="dk1"/>
                          </a:solidFill>
                          <a:effectLst/>
                          <a:latin typeface="+mn-lt"/>
                          <a:ea typeface="+mn-ea"/>
                          <a:cs typeface="+mn-cs"/>
                        </a:rPr>
                        <a:t> give redundant information. The time series graphic with cumulative study activities is good. consider suppressing some graphs when only one gender or one race-eth is selected </a:t>
                      </a:r>
                      <a:r>
                        <a:rPr lang="en-US" sz="1200" b="0" i="0" kern="1200" dirty="0" err="1">
                          <a:solidFill>
                            <a:schemeClr val="dk1"/>
                          </a:solidFill>
                          <a:effectLst/>
                          <a:latin typeface="+mn-lt"/>
                          <a:ea typeface="+mn-ea"/>
                          <a:cs typeface="+mn-cs"/>
                        </a:rPr>
                        <a:t>bc</a:t>
                      </a:r>
                      <a:r>
                        <a:rPr lang="en-US" sz="1200" b="0" i="0" kern="1200" dirty="0">
                          <a:solidFill>
                            <a:schemeClr val="dk1"/>
                          </a:solidFill>
                          <a:effectLst/>
                          <a:latin typeface="+mn-lt"/>
                          <a:ea typeface="+mn-ea"/>
                          <a:cs typeface="+mn-cs"/>
                        </a:rPr>
                        <a:t> the pie charts become meaningless with one category.</a:t>
                      </a:r>
                    </a:p>
                    <a:p>
                      <a:br>
                        <a:rPr lang="en-US" sz="1200" b="0" i="0" kern="1200" dirty="0">
                          <a:solidFill>
                            <a:schemeClr val="dk1"/>
                          </a:solidFill>
                          <a:effectLst/>
                          <a:latin typeface="+mn-lt"/>
                          <a:ea typeface="+mn-ea"/>
                          <a:cs typeface="+mn-cs"/>
                        </a:rPr>
                      </a:br>
                      <a:endParaRPr lang="en-US" sz="1200" b="0" i="0" kern="1200" dirty="0">
                        <a:solidFill>
                          <a:schemeClr val="dk1"/>
                        </a:solidFill>
                        <a:effectLst/>
                        <a:latin typeface="+mn-lt"/>
                        <a:ea typeface="+mn-ea"/>
                        <a:cs typeface="+mn-cs"/>
                      </a:endParaRPr>
                    </a:p>
                    <a:p>
                      <a:endParaRPr lang="en-US" sz="1200"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177323079"/>
                  </a:ext>
                </a:extLst>
              </a:tr>
            </a:tbl>
          </a:graphicData>
        </a:graphic>
      </p:graphicFrame>
    </p:spTree>
    <p:extLst>
      <p:ext uri="{BB962C8B-B14F-4D97-AF65-F5344CB8AC3E}">
        <p14:creationId xmlns:p14="http://schemas.microsoft.com/office/powerpoint/2010/main" val="645271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4E5F0-5957-2CE2-0940-BB6FADA7A1C0}"/>
              </a:ext>
            </a:extLst>
          </p:cNvPr>
          <p:cNvSpPr>
            <a:spLocks noGrp="1"/>
          </p:cNvSpPr>
          <p:nvPr>
            <p:ph type="title"/>
          </p:nvPr>
        </p:nvSpPr>
        <p:spPr/>
        <p:txBody>
          <a:bodyPr/>
          <a:lstStyle/>
          <a:p>
            <a:r>
              <a:rPr lang="en-US" dirty="0"/>
              <a:t>User Feedback- Invited Participant Tab- Demographics</a:t>
            </a:r>
          </a:p>
        </p:txBody>
      </p:sp>
      <p:graphicFrame>
        <p:nvGraphicFramePr>
          <p:cNvPr id="5" name="Table 4">
            <a:extLst>
              <a:ext uri="{FF2B5EF4-FFF2-40B4-BE49-F238E27FC236}">
                <a16:creationId xmlns:a16="http://schemas.microsoft.com/office/drawing/2014/main" id="{15E3E2D7-DAFC-A0A4-D106-220E2A9D3ABE}"/>
              </a:ext>
            </a:extLst>
          </p:cNvPr>
          <p:cNvGraphicFramePr>
            <a:graphicFrameLocks noGrp="1"/>
          </p:cNvGraphicFramePr>
          <p:nvPr>
            <p:extLst>
              <p:ext uri="{D42A27DB-BD31-4B8C-83A1-F6EECF244321}">
                <p14:modId xmlns:p14="http://schemas.microsoft.com/office/powerpoint/2010/main" val="4100899481"/>
              </p:ext>
            </p:extLst>
          </p:nvPr>
        </p:nvGraphicFramePr>
        <p:xfrm>
          <a:off x="358587" y="1690688"/>
          <a:ext cx="11546541" cy="2011680"/>
        </p:xfrm>
        <a:graphic>
          <a:graphicData uri="http://schemas.openxmlformats.org/drawingml/2006/table">
            <a:tbl>
              <a:tblPr firstRow="1" bandRow="1">
                <a:tableStyleId>{5C22544A-7EE6-4342-B048-85BDC9FD1C3A}</a:tableStyleId>
              </a:tblPr>
              <a:tblGrid>
                <a:gridCol w="7165648">
                  <a:extLst>
                    <a:ext uri="{9D8B030D-6E8A-4147-A177-3AD203B41FA5}">
                      <a16:colId xmlns:a16="http://schemas.microsoft.com/office/drawing/2014/main" val="3433949654"/>
                    </a:ext>
                  </a:extLst>
                </a:gridCol>
                <a:gridCol w="1748961">
                  <a:extLst>
                    <a:ext uri="{9D8B030D-6E8A-4147-A177-3AD203B41FA5}">
                      <a16:colId xmlns:a16="http://schemas.microsoft.com/office/drawing/2014/main" val="2748585479"/>
                    </a:ext>
                  </a:extLst>
                </a:gridCol>
                <a:gridCol w="2631932">
                  <a:extLst>
                    <a:ext uri="{9D8B030D-6E8A-4147-A177-3AD203B41FA5}">
                      <a16:colId xmlns:a16="http://schemas.microsoft.com/office/drawing/2014/main" val="1690253504"/>
                    </a:ext>
                  </a:extLst>
                </a:gridCol>
              </a:tblGrid>
              <a:tr h="336996">
                <a:tc>
                  <a:txBody>
                    <a:bodyPr/>
                    <a:lstStyle/>
                    <a:p>
                      <a:r>
                        <a:rPr lang="en-US" dirty="0"/>
                        <a:t>Comment</a:t>
                      </a:r>
                    </a:p>
                  </a:txBody>
                  <a:tcPr/>
                </a:tc>
                <a:tc>
                  <a:txBody>
                    <a:bodyPr/>
                    <a:lstStyle/>
                    <a:p>
                      <a:r>
                        <a:rPr lang="en-US" dirty="0"/>
                        <a:t>Status</a:t>
                      </a:r>
                    </a:p>
                  </a:txBody>
                  <a:tcPr/>
                </a:tc>
                <a:tc>
                  <a:txBody>
                    <a:bodyPr/>
                    <a:lstStyle/>
                    <a:p>
                      <a:r>
                        <a:rPr lang="en-US" dirty="0"/>
                        <a:t>Meeting Comments</a:t>
                      </a:r>
                    </a:p>
                  </a:txBody>
                  <a:tcPr/>
                </a:tc>
                <a:extLst>
                  <a:ext uri="{0D108BD9-81ED-4DB2-BD59-A6C34878D82A}">
                    <a16:rowId xmlns:a16="http://schemas.microsoft.com/office/drawing/2014/main" val="3086044474"/>
                  </a:ext>
                </a:extLst>
              </a:tr>
              <a:tr h="589742">
                <a:tc>
                  <a:txBody>
                    <a:bodyPr/>
                    <a:lstStyle/>
                    <a:p>
                      <a:r>
                        <a:rPr lang="en-US" sz="1200" b="0" kern="1200" dirty="0">
                          <a:solidFill>
                            <a:schemeClr val="dk1"/>
                          </a:solidFill>
                          <a:effectLst/>
                          <a:latin typeface="+mn-lt"/>
                          <a:ea typeface="+mn-ea"/>
                          <a:cs typeface="+mn-cs"/>
                        </a:rPr>
                        <a:t>This tab was a little slow loading when selecting different filters. Also maybe removing "apply filters" button since filters automatically change the figures without having to push button.</a:t>
                      </a:r>
                      <a:br>
                        <a:rPr lang="en-US" sz="1200" dirty="0"/>
                      </a:br>
                      <a:endParaRPr lang="en-US" sz="1200"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576986566"/>
                  </a:ext>
                </a:extLst>
              </a:tr>
              <a:tr h="926738">
                <a:tc>
                  <a:txBody>
                    <a:bodyPr/>
                    <a:lstStyle/>
                    <a:p>
                      <a:r>
                        <a:rPr lang="en-US" sz="1200" b="0" i="0" kern="1200" dirty="0">
                          <a:solidFill>
                            <a:schemeClr val="dk1"/>
                          </a:solidFill>
                          <a:effectLst/>
                          <a:latin typeface="+mn-lt"/>
                          <a:ea typeface="+mn-ea"/>
                          <a:cs typeface="+mn-cs"/>
                        </a:rPr>
                        <a:t>the number verified vs invited is so small that it </a:t>
                      </a:r>
                      <a:r>
                        <a:rPr lang="en-US" sz="1200" b="0" i="0" kern="1200" dirty="0" err="1">
                          <a:solidFill>
                            <a:schemeClr val="dk1"/>
                          </a:solidFill>
                          <a:effectLst/>
                          <a:latin typeface="+mn-lt"/>
                          <a:ea typeface="+mn-ea"/>
                          <a:cs typeface="+mn-cs"/>
                        </a:rPr>
                        <a:t>doesnt</a:t>
                      </a:r>
                      <a:r>
                        <a:rPr lang="en-US" sz="1200" b="0" i="0" kern="1200" dirty="0">
                          <a:solidFill>
                            <a:schemeClr val="dk1"/>
                          </a:solidFill>
                          <a:effectLst/>
                          <a:latin typeface="+mn-lt"/>
                          <a:ea typeface="+mn-ea"/>
                          <a:cs typeface="+mn-cs"/>
                        </a:rPr>
                        <a:t> show up on the histograms. consider a different chart display</a:t>
                      </a:r>
                    </a:p>
                    <a:p>
                      <a:br>
                        <a:rPr lang="en-US" sz="1200" b="0" i="0" kern="1200" dirty="0">
                          <a:solidFill>
                            <a:schemeClr val="dk1"/>
                          </a:solidFill>
                          <a:effectLst/>
                          <a:latin typeface="+mn-lt"/>
                          <a:ea typeface="+mn-ea"/>
                          <a:cs typeface="+mn-cs"/>
                        </a:rPr>
                      </a:br>
                      <a:endParaRPr lang="en-US" sz="1200" b="0" i="0" kern="1200" dirty="0">
                        <a:solidFill>
                          <a:schemeClr val="dk1"/>
                        </a:solidFill>
                        <a:effectLst/>
                        <a:latin typeface="+mn-lt"/>
                        <a:ea typeface="+mn-ea"/>
                        <a:cs typeface="+mn-cs"/>
                      </a:endParaRPr>
                    </a:p>
                    <a:p>
                      <a:endParaRPr lang="en-US" sz="1200"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24024180"/>
                  </a:ext>
                </a:extLst>
              </a:tr>
            </a:tbl>
          </a:graphicData>
        </a:graphic>
      </p:graphicFrame>
    </p:spTree>
    <p:extLst>
      <p:ext uri="{BB962C8B-B14F-4D97-AF65-F5344CB8AC3E}">
        <p14:creationId xmlns:p14="http://schemas.microsoft.com/office/powerpoint/2010/main" val="3042679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B8F9D-86F9-543F-37CD-85DF8DEDA6AC}"/>
              </a:ext>
            </a:extLst>
          </p:cNvPr>
          <p:cNvSpPr>
            <a:spLocks noGrp="1"/>
          </p:cNvSpPr>
          <p:nvPr>
            <p:ph type="title"/>
          </p:nvPr>
        </p:nvSpPr>
        <p:spPr/>
        <p:txBody>
          <a:bodyPr/>
          <a:lstStyle/>
          <a:p>
            <a:r>
              <a:rPr lang="en-US" dirty="0"/>
              <a:t>Requests and Updates</a:t>
            </a:r>
          </a:p>
        </p:txBody>
      </p:sp>
      <p:sp>
        <p:nvSpPr>
          <p:cNvPr id="3" name="Content Placeholder 2">
            <a:extLst>
              <a:ext uri="{FF2B5EF4-FFF2-40B4-BE49-F238E27FC236}">
                <a16:creationId xmlns:a16="http://schemas.microsoft.com/office/drawing/2014/main" id="{02BE3509-53DD-3AA7-8457-0998E025A5DC}"/>
              </a:ext>
            </a:extLst>
          </p:cNvPr>
          <p:cNvSpPr>
            <a:spLocks noGrp="1"/>
          </p:cNvSpPr>
          <p:nvPr>
            <p:ph idx="1"/>
          </p:nvPr>
        </p:nvSpPr>
        <p:spPr/>
        <p:txBody>
          <a:bodyPr>
            <a:normAutofit lnSpcReduction="10000"/>
          </a:bodyPr>
          <a:lstStyle/>
          <a:p>
            <a:r>
              <a:rPr lang="en-US" dirty="0"/>
              <a:t>Backfill aggregate metric data– especially from KP– </a:t>
            </a:r>
          </a:p>
          <a:p>
            <a:r>
              <a:rPr lang="en-US" dirty="0"/>
              <a:t>George Zaki alerted me about new server– dashboard will be converted to a new server. Continuing to monitor this as I don’t want users to experience conversion interruptions</a:t>
            </a:r>
          </a:p>
          <a:p>
            <a:r>
              <a:rPr lang="en-US" dirty="0"/>
              <a:t>GZ suggested we will be able to control groups of users with “user group” management on posit. Will look into this further</a:t>
            </a:r>
          </a:p>
          <a:p>
            <a:r>
              <a:rPr lang="en-US" dirty="0"/>
              <a:t>Contacted unregistered users via email (a special invitation!) AND direct Teams messages. I am tracking user registration via spreadsheet.</a:t>
            </a:r>
          </a:p>
          <a:p>
            <a:r>
              <a:rPr lang="en-US" dirty="0"/>
              <a:t>Learning about application interaction monitoring</a:t>
            </a:r>
          </a:p>
          <a:p>
            <a:endParaRPr lang="en-US" dirty="0"/>
          </a:p>
        </p:txBody>
      </p:sp>
    </p:spTree>
    <p:extLst>
      <p:ext uri="{BB962C8B-B14F-4D97-AF65-F5344CB8AC3E}">
        <p14:creationId xmlns:p14="http://schemas.microsoft.com/office/powerpoint/2010/main" val="3053977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DE189-DACE-99FA-FBCA-281A88698B44}"/>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063F6026-F010-236C-35A4-C80755E614B6}"/>
              </a:ext>
            </a:extLst>
          </p:cNvPr>
          <p:cNvSpPr>
            <a:spLocks noGrp="1"/>
          </p:cNvSpPr>
          <p:nvPr>
            <p:ph idx="1"/>
          </p:nvPr>
        </p:nvSpPr>
        <p:spPr/>
        <p:txBody>
          <a:bodyPr/>
          <a:lstStyle/>
          <a:p>
            <a:r>
              <a:rPr lang="en-US" dirty="0"/>
              <a:t>Incorporate all aggregate data into the site reported aggregate data tab</a:t>
            </a:r>
          </a:p>
          <a:p>
            <a:r>
              <a:rPr lang="en-US" dirty="0"/>
              <a:t>Continue to work through feedback</a:t>
            </a:r>
          </a:p>
          <a:p>
            <a:r>
              <a:rPr lang="en-US" dirty="0"/>
              <a:t>Create wish list of content for next release of the app</a:t>
            </a:r>
          </a:p>
          <a:p>
            <a:r>
              <a:rPr lang="en-US" dirty="0"/>
              <a:t>Create user list for next release wave</a:t>
            </a:r>
          </a:p>
          <a:p>
            <a:endParaRPr lang="en-US" dirty="0"/>
          </a:p>
        </p:txBody>
      </p:sp>
    </p:spTree>
    <p:extLst>
      <p:ext uri="{BB962C8B-B14F-4D97-AF65-F5344CB8AC3E}">
        <p14:creationId xmlns:p14="http://schemas.microsoft.com/office/powerpoint/2010/main" val="1995147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TotalTime>
  <Words>823</Words>
  <Application>Microsoft Macintosh PowerPoint</Application>
  <PresentationFormat>Widescreen</PresentationFormat>
  <Paragraphs>68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Dashboard Update</vt:lpstr>
      <vt:lpstr>Additions</vt:lpstr>
      <vt:lpstr>User Feedback- Verified Participant Tab- Workflow/FF/Map</vt:lpstr>
      <vt:lpstr>User Feedback- Verified Participant Tab- Demographics</vt:lpstr>
      <vt:lpstr>User Feedback- Verified Participant Tab- Survey Completion</vt:lpstr>
      <vt:lpstr>User Feedback- Invited Participant Tab- Demographics</vt:lpstr>
      <vt:lpstr>Requests and Updates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Sansale, Rebecca (NIH/NCI) [C]</dc:creator>
  <cp:lastModifiedBy>Sansale, Rebecca (NIH/NCI) [C]</cp:lastModifiedBy>
  <cp:revision>14</cp:revision>
  <dcterms:created xsi:type="dcterms:W3CDTF">2024-06-24T23:57:03Z</dcterms:created>
  <dcterms:modified xsi:type="dcterms:W3CDTF">2024-06-25T00:28:36Z</dcterms:modified>
</cp:coreProperties>
</file>