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48797"/>
            <a:ext cx="8229600" cy="1143000"/>
          </a:xfrm>
        </p:spPr>
        <p:txBody>
          <a:bodyPr>
            <a:noAutofit/>
          </a:bodyPr>
          <a:lstStyle/>
          <a:p>
            <a:pPr algn="r"/>
            <a:r>
              <a:rPr sz="3900" b="1" dirty="0">
                <a:solidFill>
                  <a:srgbClr val="0070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Starbucks Sales Analysis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915" y="2566219"/>
            <a:ext cx="8900807" cy="2647807"/>
          </a:xfrm>
          <a:solidFill>
            <a:srgbClr val="00704A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3000" dirty="0"/>
          </a:p>
          <a:p>
            <a:r>
              <a:rPr sz="3000" dirty="0"/>
              <a:t>A Data Visualization Project using Microsoft Power BI</a:t>
            </a:r>
          </a:p>
          <a:p>
            <a:endParaRPr lang="en-US" sz="3000" dirty="0"/>
          </a:p>
          <a:p>
            <a:r>
              <a:rPr sz="3000" dirty="0"/>
              <a:t>Presented by: Mamata Rajaram Sawant</a:t>
            </a:r>
            <a:endParaRPr lang="en-US" sz="3000" dirty="0"/>
          </a:p>
          <a:p>
            <a:endParaRPr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FEFA3-3C76-514C-3BFB-C10055E5F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789471" cy="18405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95DFD5-60CB-6084-27FE-F0DB070C9F00}"/>
              </a:ext>
            </a:extLst>
          </p:cNvPr>
          <p:cNvSpPr txBox="1"/>
          <p:nvPr/>
        </p:nvSpPr>
        <p:spPr>
          <a:xfrm>
            <a:off x="5149646" y="6288448"/>
            <a:ext cx="4704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Dashboard Based on Sample Sales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sz="3900" b="1" dirty="0">
                <a:solidFill>
                  <a:srgbClr val="0070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3498"/>
            <a:ext cx="8229600" cy="4083508"/>
          </a:xfrm>
          <a:solidFill>
            <a:srgbClr val="00704A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lt1"/>
                </a:solidFill>
              </a:rPr>
              <a:t>Key Insights from the Dashboard:</a:t>
            </a:r>
          </a:p>
          <a:p>
            <a:r>
              <a:rPr lang="en-US" sz="2000" dirty="0"/>
              <a:t>Sales are </a:t>
            </a:r>
            <a:r>
              <a:rPr lang="en-US" sz="2000" b="1" dirty="0"/>
              <a:t>balanced across product categories</a:t>
            </a:r>
            <a:r>
              <a:rPr lang="en-US" sz="2000" dirty="0"/>
              <a:t> and payment modes.</a:t>
            </a:r>
          </a:p>
          <a:p>
            <a:r>
              <a:rPr lang="en-US" sz="2000" b="1" dirty="0"/>
              <a:t>Phoenix, New York, and San Francisco</a:t>
            </a:r>
            <a:r>
              <a:rPr lang="en-US" sz="2000" dirty="0"/>
              <a:t> lead in store presence.</a:t>
            </a:r>
          </a:p>
          <a:p>
            <a:r>
              <a:rPr lang="en-US" sz="2000" b="1" dirty="0"/>
              <a:t>March and August</a:t>
            </a:r>
            <a:r>
              <a:rPr lang="en-US" sz="2000" dirty="0"/>
              <a:t> show pricing peaks — hinting at seasonal trends.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/>
              <a:t>What I Learned: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bg1"/>
                </a:solidFill>
              </a:rPr>
              <a:t>Cleaned and transformed data using </a:t>
            </a:r>
            <a:r>
              <a:rPr lang="en-US" altLang="en-US" sz="2000" b="1" dirty="0">
                <a:solidFill>
                  <a:schemeClr val="bg1"/>
                </a:solidFill>
              </a:rPr>
              <a:t>Power Query Editor</a:t>
            </a:r>
            <a:endParaRPr lang="en-US" altLang="en-US" sz="2000" dirty="0">
              <a:solidFill>
                <a:schemeClr val="bg1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bg1"/>
                </a:solidFill>
              </a:rPr>
              <a:t>Created visual reports using </a:t>
            </a:r>
            <a:r>
              <a:rPr lang="en-US" altLang="en-US" sz="2000" b="1" dirty="0">
                <a:solidFill>
                  <a:schemeClr val="bg1"/>
                </a:solidFill>
              </a:rPr>
              <a:t>Power BI</a:t>
            </a:r>
            <a:endParaRPr lang="en-US" altLang="en-US" sz="2000" dirty="0">
              <a:solidFill>
                <a:schemeClr val="bg1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bg1"/>
                </a:solidFill>
              </a:rPr>
              <a:t>Designed a </a:t>
            </a:r>
            <a:r>
              <a:rPr lang="en-US" altLang="en-US" sz="2000" b="1" dirty="0">
                <a:solidFill>
                  <a:schemeClr val="bg1"/>
                </a:solidFill>
              </a:rPr>
              <a:t>user-friendly, branded dashboard</a:t>
            </a:r>
            <a:endParaRPr lang="en-US" altLang="en-US" sz="2000" dirty="0">
              <a:solidFill>
                <a:schemeClr val="bg1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bg1"/>
                </a:solidFill>
              </a:rPr>
              <a:t>Derived </a:t>
            </a:r>
            <a:r>
              <a:rPr lang="en-US" altLang="en-US" sz="2000" b="1" dirty="0">
                <a:solidFill>
                  <a:schemeClr val="bg1"/>
                </a:solidFill>
              </a:rPr>
              <a:t>meaningful insights</a:t>
            </a:r>
            <a:r>
              <a:rPr lang="en-US" altLang="en-US" sz="2000" dirty="0">
                <a:solidFill>
                  <a:schemeClr val="bg1"/>
                </a:solidFill>
              </a:rPr>
              <a:t> from raw sales data</a:t>
            </a:r>
            <a:endParaRPr sz="2000" dirty="0">
              <a:solidFill>
                <a:schemeClr val="l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33415-E5A3-CC53-8D59-EB9120D97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653734" cy="170098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sz="3900" b="1" dirty="0">
                <a:solidFill>
                  <a:srgbClr val="0070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2979173"/>
          </a:xfrm>
          <a:solidFill>
            <a:srgbClr val="00704A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2500" dirty="0">
                <a:solidFill>
                  <a:schemeClr val="lt1"/>
                </a:solidFill>
              </a:rPr>
              <a:t>I hope you found the Starbucks Sales Dashboard insightful.</a:t>
            </a:r>
          </a:p>
          <a:p>
            <a:pPr marL="0" indent="0">
              <a:buNone/>
            </a:pPr>
            <a:r>
              <a:rPr lang="en-US" sz="2500" dirty="0"/>
              <a:t>		</a:t>
            </a:r>
          </a:p>
          <a:p>
            <a:pPr marL="0" indent="0">
              <a:buNone/>
            </a:pPr>
            <a:r>
              <a:rPr lang="en-US" sz="2500" dirty="0"/>
              <a:t>		Feel free to connect or ask any questions!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🔗 LinkedIn: </a:t>
            </a:r>
            <a:r>
              <a:rPr lang="en-US" sz="2000" u="sng" dirty="0"/>
              <a:t>linkedin.com/in/mamata-sawant-87330b2a6 </a:t>
            </a:r>
            <a:endParaRPr sz="2000" u="sng" dirty="0">
              <a:solidFill>
                <a:schemeClr val="l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64A93-8B82-01C0-F138-D4C112853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653734" cy="170098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7BF706-F914-C3B8-B7D7-F05C81A3A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34" y="925613"/>
            <a:ext cx="8900931" cy="50067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900" b="1" dirty="0">
                <a:solidFill>
                  <a:srgbClr val="0070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r>
              <a:rPr dirty="0"/>
              <a:t> </a:t>
            </a:r>
            <a:r>
              <a:rPr sz="3900" b="1" dirty="0">
                <a:solidFill>
                  <a:srgbClr val="0070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8960"/>
            <a:ext cx="8229600" cy="2608007"/>
          </a:xfrm>
          <a:solidFill>
            <a:srgbClr val="00704A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endParaRPr lang="en-US" sz="3000" dirty="0">
              <a:solidFill>
                <a:schemeClr val="lt1"/>
              </a:solidFill>
            </a:endParaRPr>
          </a:p>
          <a:p>
            <a:r>
              <a:rPr sz="3000" dirty="0">
                <a:solidFill>
                  <a:schemeClr val="lt1"/>
                </a:solidFill>
              </a:rPr>
              <a:t>Analyze Starbucks sales data using Power BI</a:t>
            </a:r>
            <a:endParaRPr lang="en-US" sz="3000" dirty="0">
              <a:solidFill>
                <a:schemeClr val="lt1"/>
              </a:solidFill>
            </a:endParaRPr>
          </a:p>
          <a:p>
            <a:r>
              <a:rPr lang="en-US" sz="2800" dirty="0"/>
              <a:t>Analyze product categories and regional trends</a:t>
            </a:r>
            <a:endParaRPr sz="3000" dirty="0">
              <a:solidFill>
                <a:schemeClr val="lt1"/>
              </a:solidFill>
            </a:endParaRPr>
          </a:p>
          <a:p>
            <a:r>
              <a:rPr sz="3000" dirty="0">
                <a:solidFill>
                  <a:schemeClr val="lt1"/>
                </a:solidFill>
              </a:rPr>
              <a:t>Understand customer preferences and payment trends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0C2A2-F331-CBE7-0443-030DC45FA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789471" cy="18405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900" b="1" dirty="0">
                <a:solidFill>
                  <a:srgbClr val="0070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</a:t>
            </a:r>
            <a:r>
              <a:rPr lang="en-US" sz="3900" b="1" dirty="0">
                <a:solidFill>
                  <a:srgbClr val="0070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sz="3900" b="1" dirty="0">
                <a:solidFill>
                  <a:srgbClr val="0070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Skills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24903"/>
            <a:ext cx="8229600" cy="2656697"/>
          </a:xfrm>
          <a:solidFill>
            <a:srgbClr val="00704A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sz="2700" dirty="0"/>
              <a:t>Tools: Power BI, Excel</a:t>
            </a:r>
          </a:p>
          <a:p>
            <a:r>
              <a:rPr sz="2700" dirty="0"/>
              <a:t>Skills: </a:t>
            </a:r>
            <a:r>
              <a:rPr lang="en-US" sz="2700" dirty="0"/>
              <a:t>Data Cleaning &amp; Transformation using Power Query Editor</a:t>
            </a:r>
            <a:endParaRPr sz="2700" dirty="0"/>
          </a:p>
          <a:p>
            <a:r>
              <a:rPr sz="2700" dirty="0"/>
              <a:t>Data Source: Starbucks Sales Excel Dataset</a:t>
            </a:r>
            <a:r>
              <a:rPr lang="en-US" sz="2700" dirty="0"/>
              <a:t>(approx. 1000 rows)</a:t>
            </a:r>
            <a:endParaRPr sz="2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E61F19-444F-1114-308E-372D600ED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789471" cy="18405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900" b="1" dirty="0">
                <a:solidFill>
                  <a:srgbClr val="0070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r>
              <a:rPr dirty="0"/>
              <a:t> </a:t>
            </a:r>
            <a:r>
              <a:rPr sz="3900" b="1" dirty="0">
                <a:solidFill>
                  <a:srgbClr val="0070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B4F8A49-B5F7-2D31-0526-2B25C012C4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876126"/>
              </p:ext>
            </p:extLst>
          </p:nvPr>
        </p:nvGraphicFramePr>
        <p:xfrm>
          <a:off x="744793" y="2284119"/>
          <a:ext cx="7654413" cy="3718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21194">
                  <a:extLst>
                    <a:ext uri="{9D8B030D-6E8A-4147-A177-3AD203B41FA5}">
                      <a16:colId xmlns:a16="http://schemas.microsoft.com/office/drawing/2014/main" val="2681829304"/>
                    </a:ext>
                  </a:extLst>
                </a:gridCol>
                <a:gridCol w="5233219">
                  <a:extLst>
                    <a:ext uri="{9D8B030D-6E8A-4147-A177-3AD203B41FA5}">
                      <a16:colId xmlns:a16="http://schemas.microsoft.com/office/drawing/2014/main" val="829227175"/>
                    </a:ext>
                  </a:extLst>
                </a:gridCol>
              </a:tblGrid>
              <a:tr h="2260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Column Name</a:t>
                      </a:r>
                    </a:p>
                  </a:txBody>
                  <a:tcPr anchor="ctr">
                    <a:solidFill>
                      <a:srgbClr val="00704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>
                    <a:solidFill>
                      <a:srgbClr val="0070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858784"/>
                  </a:ext>
                </a:extLst>
              </a:tr>
              <a:tr h="2071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Store_ID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Unique ID for each Starbucks store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988407"/>
                  </a:ext>
                </a:extLst>
              </a:tr>
              <a:tr h="2071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City where store is located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4005507"/>
                  </a:ext>
                </a:extLst>
              </a:tr>
              <a:tr h="2071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State location of the store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1208950"/>
                  </a:ext>
                </a:extLst>
              </a:tr>
              <a:tr h="2071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Product size (Tall, Grande, 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8971480"/>
                  </a:ext>
                </a:extLst>
              </a:tr>
              <a:tr h="2071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Product type (Hot, Cold, Blended)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7217914"/>
                  </a:ext>
                </a:extLst>
              </a:tr>
              <a:tr h="2071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Quantity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Quantity sold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1493040"/>
                  </a:ext>
                </a:extLst>
              </a:tr>
              <a:tr h="2071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Price per unit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6957845"/>
                  </a:ext>
                </a:extLst>
              </a:tr>
              <a:tr h="2071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Total_Sales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Total revenue for that record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23286"/>
                  </a:ext>
                </a:extLst>
              </a:tr>
              <a:tr h="2071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Payment_Mode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Type of payment (Cash, Card, UPI, 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456092"/>
                  </a:ext>
                </a:extLst>
              </a:tr>
              <a:tr h="2071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Transaction 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12618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2CE65AF-F55E-47C9-4490-EBB769CA3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789471" cy="18405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735" y="348797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sz="3900" b="1" dirty="0">
                <a:solidFill>
                  <a:srgbClr val="0070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Cleaning &amp; Preparation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7A6272-0316-3899-DC42-658E938BE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789471" cy="1840597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392809B-FD41-CFE2-1B80-CF0D6D95BA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4297" y="2251586"/>
            <a:ext cx="8465574" cy="3785419"/>
          </a:xfrm>
          <a:prstGeom prst="rect">
            <a:avLst/>
          </a:prstGeom>
          <a:solidFill>
            <a:srgbClr val="00704A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/>
          <a:p>
            <a:endParaRPr lang="en-US" altLang="en-US" sz="2700" dirty="0">
              <a:solidFill>
                <a:schemeClr val="lt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900" dirty="0">
                <a:solidFill>
                  <a:schemeClr val="lt1"/>
                </a:solidFill>
              </a:rPr>
              <a:t>Steps Taken in Power Query:</a:t>
            </a:r>
          </a:p>
          <a:p>
            <a:pPr marL="0" indent="0">
              <a:buNone/>
            </a:pPr>
            <a:endParaRPr lang="en-US" altLang="en-US" sz="2700" dirty="0">
              <a:solidFill>
                <a:schemeClr val="lt1"/>
              </a:solidFill>
            </a:endParaRPr>
          </a:p>
          <a:p>
            <a:r>
              <a:rPr lang="en-US" altLang="en-US" sz="2400" dirty="0">
                <a:solidFill>
                  <a:schemeClr val="lt1"/>
                </a:solidFill>
              </a:rPr>
              <a:t>Opened raw dataset in Power Query Editor</a:t>
            </a:r>
          </a:p>
          <a:p>
            <a:r>
              <a:rPr lang="en-US" altLang="en-US" sz="2400" dirty="0">
                <a:solidFill>
                  <a:schemeClr val="lt1"/>
                </a:solidFill>
              </a:rPr>
              <a:t>Replaced null values in Quantity and Price columns with 0</a:t>
            </a:r>
          </a:p>
          <a:p>
            <a:r>
              <a:rPr lang="en-US" altLang="en-US" sz="2400" dirty="0">
                <a:solidFill>
                  <a:schemeClr val="lt1"/>
                </a:solidFill>
              </a:rPr>
              <a:t>Changed data types:</a:t>
            </a:r>
          </a:p>
          <a:p>
            <a:pPr lvl="1"/>
            <a:r>
              <a:rPr lang="en-US" altLang="en-US" sz="2400" dirty="0">
                <a:solidFill>
                  <a:schemeClr val="lt1"/>
                </a:solidFill>
              </a:rPr>
              <a:t>Date (column) ➝ Date(data type)</a:t>
            </a:r>
          </a:p>
          <a:p>
            <a:pPr lvl="1"/>
            <a:r>
              <a:rPr lang="en-US" altLang="en-US" sz="2400" dirty="0">
                <a:solidFill>
                  <a:schemeClr val="lt1"/>
                </a:solidFill>
              </a:rPr>
              <a:t>Quantity, Price, </a:t>
            </a:r>
            <a:r>
              <a:rPr lang="en-US" altLang="en-US" sz="2400" dirty="0" err="1">
                <a:solidFill>
                  <a:schemeClr val="lt1"/>
                </a:solidFill>
              </a:rPr>
              <a:t>Total_Sales</a:t>
            </a:r>
            <a:r>
              <a:rPr lang="en-US" altLang="en-US" sz="2400" dirty="0">
                <a:solidFill>
                  <a:schemeClr val="lt1"/>
                </a:solidFill>
              </a:rPr>
              <a:t> ➝ Whole Number / Decimal</a:t>
            </a:r>
          </a:p>
          <a:p>
            <a:r>
              <a:rPr lang="en-US" altLang="en-US" sz="2400" dirty="0">
                <a:solidFill>
                  <a:schemeClr val="lt1"/>
                </a:solidFill>
              </a:rPr>
              <a:t>Renamed columns for clarity (e.g., Cat ➝ Category, PM ➝ </a:t>
            </a:r>
            <a:r>
              <a:rPr lang="en-US" altLang="en-US" sz="2400" dirty="0" err="1">
                <a:solidFill>
                  <a:schemeClr val="lt1"/>
                </a:solidFill>
              </a:rPr>
              <a:t>Payment_Mode</a:t>
            </a:r>
            <a:r>
              <a:rPr lang="en-US" altLang="en-US" sz="2400" dirty="0">
                <a:solidFill>
                  <a:schemeClr val="lt1"/>
                </a:solidFill>
              </a:rPr>
              <a:t>)</a:t>
            </a:r>
          </a:p>
          <a:p>
            <a:r>
              <a:rPr lang="en-US" altLang="en-US" sz="2400" dirty="0">
                <a:solidFill>
                  <a:schemeClr val="lt1"/>
                </a:solidFill>
              </a:rPr>
              <a:t>Removed duplicates</a:t>
            </a:r>
            <a:endParaRPr lang="en-US" altLang="en-US" sz="27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2942" y="278991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900" b="1" dirty="0">
                <a:solidFill>
                  <a:srgbClr val="0070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 Overview – Category Insights</a:t>
            </a:r>
            <a:endParaRPr sz="3900" b="1" dirty="0">
              <a:solidFill>
                <a:srgbClr val="00704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CB9B75-938D-DD26-4D1A-EB14D5672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653734" cy="17009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0EECC2-DA4C-23BF-0FE3-E757A0BB93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42" t="6064" b="6108"/>
          <a:stretch>
            <a:fillRect/>
          </a:stretch>
        </p:blipFill>
        <p:spPr>
          <a:xfrm>
            <a:off x="5344955" y="1781652"/>
            <a:ext cx="2260149" cy="18405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1C8CD8-8745-5F36-21FB-24D693F9724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539" t="6245" r="9362" b="9540"/>
          <a:stretch>
            <a:fillRect/>
          </a:stretch>
        </p:blipFill>
        <p:spPr>
          <a:xfrm>
            <a:off x="1789471" y="1781653"/>
            <a:ext cx="2260149" cy="1840597"/>
          </a:xfrm>
          <a:prstGeom prst="rect">
            <a:avLst/>
          </a:prstGeom>
        </p:spPr>
      </p:pic>
      <p:sp>
        <p:nvSpPr>
          <p:cNvPr id="16" name="Rectangle 2">
            <a:extLst>
              <a:ext uri="{FF2B5EF4-FFF2-40B4-BE49-F238E27FC236}">
                <a16:creationId xmlns:a16="http://schemas.microsoft.com/office/drawing/2014/main" id="{5DA1FC2E-D4DD-8818-48EB-EEC61165EB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4015592"/>
            <a:ext cx="8229600" cy="2003625"/>
          </a:xfrm>
          <a:prstGeom prst="rect">
            <a:avLst/>
          </a:prstGeom>
          <a:solidFill>
            <a:srgbClr val="00704A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altLang="en-US" sz="2400" dirty="0">
                <a:solidFill>
                  <a:schemeClr val="lt1"/>
                </a:solidFill>
              </a:rPr>
              <a:t>Products are categorized into </a:t>
            </a:r>
            <a:r>
              <a:rPr lang="en-US" altLang="en-US" sz="2400" b="1" dirty="0">
                <a:solidFill>
                  <a:schemeClr val="lt1"/>
                </a:solidFill>
              </a:rPr>
              <a:t>Blended, Cold, and Hot.</a:t>
            </a:r>
          </a:p>
          <a:p>
            <a:r>
              <a:rPr lang="en-US" altLang="en-US" sz="2400" dirty="0">
                <a:solidFill>
                  <a:schemeClr val="lt1"/>
                </a:solidFill>
              </a:rPr>
              <a:t>All three categories show equal total sales, suggesting uniform demand.</a:t>
            </a:r>
          </a:p>
          <a:p>
            <a:r>
              <a:rPr lang="en-US" altLang="en-US" sz="2400" dirty="0">
                <a:solidFill>
                  <a:schemeClr val="lt1"/>
                </a:solidFill>
              </a:rPr>
              <a:t>Donut chart confirms equal quantity distribution, helping with balanced stocking.</a:t>
            </a:r>
          </a:p>
          <a:p>
            <a:r>
              <a:rPr lang="en-US" altLang="en-US" sz="2400" dirty="0">
                <a:solidFill>
                  <a:schemeClr val="lt1"/>
                </a:solidFill>
              </a:rPr>
              <a:t>This helps Starbucks ensure consistent inventory across categories.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68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900" b="1" dirty="0">
                <a:solidFill>
                  <a:srgbClr val="0070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 – Regional Insights</a:t>
            </a:r>
            <a:endParaRPr sz="3900" b="1" dirty="0">
              <a:solidFill>
                <a:srgbClr val="00704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13" y="4293094"/>
            <a:ext cx="8229600" cy="1700983"/>
          </a:xfrm>
          <a:solidFill>
            <a:srgbClr val="00704A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2400" dirty="0">
                <a:solidFill>
                  <a:schemeClr val="lt1"/>
                </a:solidFill>
              </a:rPr>
              <a:t>Phoenix, New York, and San Francisco have the highest store counts.</a:t>
            </a:r>
          </a:p>
          <a:p>
            <a:r>
              <a:rPr lang="en-US" sz="2400" dirty="0">
                <a:solidFill>
                  <a:schemeClr val="lt1"/>
                </a:solidFill>
              </a:rPr>
              <a:t>Geographic distribution shows balanced category spread across major U.S. cities.</a:t>
            </a:r>
          </a:p>
          <a:p>
            <a:r>
              <a:rPr lang="en-US" sz="2400" dirty="0">
                <a:solidFill>
                  <a:schemeClr val="lt1"/>
                </a:solidFill>
              </a:rPr>
              <a:t>Starbucks can use this to evaluate regional growth opportunities.</a:t>
            </a:r>
          </a:p>
          <a:p>
            <a:endParaRPr sz="2400" dirty="0">
              <a:solidFill>
                <a:schemeClr val="l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B39AE4-DDC7-F0F7-7122-90118146B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653734" cy="17009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4EAE4D-0FD3-9C6B-8243-39FDEC7C9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931" y="1789471"/>
            <a:ext cx="3718882" cy="20737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C5E9BE-2A26-A566-5794-5421694D3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462" y="1789471"/>
            <a:ext cx="3444538" cy="20737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768" y="273973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900" b="1" dirty="0">
                <a:solidFill>
                  <a:srgbClr val="0070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 – Time &amp; Price Trends</a:t>
            </a:r>
            <a:endParaRPr sz="3900" b="1" dirty="0">
              <a:solidFill>
                <a:srgbClr val="00704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C389B6-48F7-4CC7-D379-6C3D545C9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369" y="1700982"/>
            <a:ext cx="3711262" cy="22252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DC215C-6D9B-583C-703F-1E0EBCEF4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653734" cy="1700982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FA643470-07C7-2B10-2CFF-5912B1B4B2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4325151"/>
            <a:ext cx="8352503" cy="1338230"/>
          </a:xfrm>
          <a:prstGeom prst="rect">
            <a:avLst/>
          </a:prstGeom>
          <a:solidFill>
            <a:srgbClr val="00704A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/>
          <a:p>
            <a:r>
              <a:rPr lang="en-US" altLang="en-US" sz="2400" dirty="0">
                <a:solidFill>
                  <a:schemeClr val="lt1"/>
                </a:solidFill>
              </a:rPr>
              <a:t>Price peaks in March and August, suggesting potential seasonal demand or pricing strategy.</a:t>
            </a:r>
          </a:p>
          <a:p>
            <a:r>
              <a:rPr lang="en-US" altLang="en-US" sz="2400" dirty="0">
                <a:solidFill>
                  <a:schemeClr val="lt1"/>
                </a:solidFill>
              </a:rPr>
              <a:t>Relatively steady pricing in the second half indicates pricing stability.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278" y="278991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900" b="1" dirty="0">
                <a:solidFill>
                  <a:srgbClr val="0070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 – Customer Preferences</a:t>
            </a:r>
            <a:endParaRPr sz="3900" b="1" dirty="0">
              <a:solidFill>
                <a:srgbClr val="00704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79596"/>
            <a:ext cx="8229600" cy="2689374"/>
          </a:xfrm>
          <a:solidFill>
            <a:srgbClr val="00704A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2400" dirty="0">
                <a:solidFill>
                  <a:schemeClr val="lt1"/>
                </a:solidFill>
              </a:rPr>
              <a:t>Debit Cards are the most used payment method, generating over 301K in sales.</a:t>
            </a:r>
          </a:p>
          <a:p>
            <a:r>
              <a:rPr lang="en-US" sz="2400" dirty="0">
                <a:solidFill>
                  <a:schemeClr val="lt1"/>
                </a:solidFill>
              </a:rPr>
              <a:t>Cash and Gift Cards follow closely, showing strong adoption of both traditional and digital modes.</a:t>
            </a:r>
          </a:p>
          <a:p>
            <a:r>
              <a:rPr lang="en-US" sz="2400" dirty="0">
                <a:solidFill>
                  <a:schemeClr val="lt1"/>
                </a:solidFill>
              </a:rPr>
              <a:t>UPI and Credit Card usage are slightly lower but still comparable, each contributing nearly 300K.</a:t>
            </a:r>
          </a:p>
          <a:p>
            <a:r>
              <a:rPr lang="en-US" sz="2400" dirty="0">
                <a:solidFill>
                  <a:schemeClr val="lt1"/>
                </a:solidFill>
              </a:rPr>
              <a:t>This reflects that Starbucks offers a diverse and flexible payment system, accommodating all customer preferences.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CA4D4-B973-D1EE-427F-28C0DA750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02" y="1348560"/>
            <a:ext cx="4008467" cy="20804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F6970D-5371-88DB-CD22-CC1CE1DD1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653734" cy="17009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176</TotalTime>
  <Words>534</Words>
  <Application>Microsoft Office PowerPoint</Application>
  <PresentationFormat>On-screen Show (4:3)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Starbucks Sales Analysis Dashboard</vt:lpstr>
      <vt:lpstr>Project Objective</vt:lpstr>
      <vt:lpstr>Tools &amp; Skills Used</vt:lpstr>
      <vt:lpstr>Dataset Overview</vt:lpstr>
      <vt:lpstr>Data Cleaning &amp; Preparation</vt:lpstr>
      <vt:lpstr>Dashboard Overview – Category Insights</vt:lpstr>
      <vt:lpstr>Dashboard – Regional Insights</vt:lpstr>
      <vt:lpstr>Dashboard – Time &amp; Price Trends</vt:lpstr>
      <vt:lpstr>Dashboard – Customer Preferences</vt:lpstr>
      <vt:lpstr>Conclusion &amp; Learnings</vt:lpstr>
      <vt:lpstr>Thank You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Mamta Sawant</cp:lastModifiedBy>
  <cp:revision>5</cp:revision>
  <dcterms:created xsi:type="dcterms:W3CDTF">2013-01-27T09:14:16Z</dcterms:created>
  <dcterms:modified xsi:type="dcterms:W3CDTF">2025-07-09T07:57:00Z</dcterms:modified>
  <cp:category/>
</cp:coreProperties>
</file>