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5" r:id="rId3"/>
    <p:sldId id="257" r:id="rId4"/>
    <p:sldId id="263" r:id="rId5"/>
    <p:sldId id="272" r:id="rId6"/>
    <p:sldId id="273" r:id="rId7"/>
    <p:sldId id="274" r:id="rId8"/>
    <p:sldId id="275" r:id="rId9"/>
    <p:sldId id="260" r:id="rId10"/>
    <p:sldId id="262" r:id="rId11"/>
    <p:sldId id="266" r:id="rId12"/>
    <p:sldId id="279" r:id="rId13"/>
    <p:sldId id="267" r:id="rId14"/>
    <p:sldId id="268" r:id="rId15"/>
    <p:sldId id="269" r:id="rId16"/>
    <p:sldId id="270" r:id="rId17"/>
    <p:sldId id="276" r:id="rId18"/>
    <p:sldId id="278" r:id="rId19"/>
    <p:sldId id="277"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F4218-BD51-A348-A916-C530AE905A53}" v="198" dt="2020-08-25T23:03:24.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8"/>
    <p:restoredTop sz="94754"/>
  </p:normalViewPr>
  <p:slideViewPr>
    <p:cSldViewPr snapToGrid="0" snapToObjects="1">
      <p:cViewPr varScale="1">
        <p:scale>
          <a:sx n="102" d="100"/>
          <a:sy n="102" d="100"/>
        </p:scale>
        <p:origin x="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e martinez" userId="f62baa0879563a7c" providerId="LiveId" clId="{62FF4218-BD51-A348-A916-C530AE905A53}"/>
    <pc:docChg chg="custSel addSld delSld modSld">
      <pc:chgData name="rene martinez" userId="f62baa0879563a7c" providerId="LiveId" clId="{62FF4218-BD51-A348-A916-C530AE905A53}" dt="2020-08-25T23:04:41.861" v="52" actId="122"/>
      <pc:docMkLst>
        <pc:docMk/>
      </pc:docMkLst>
      <pc:sldChg chg="modSp mod">
        <pc:chgData name="rene martinez" userId="f62baa0879563a7c" providerId="LiveId" clId="{62FF4218-BD51-A348-A916-C530AE905A53}" dt="2020-08-25T22:58:51.729" v="9"/>
        <pc:sldMkLst>
          <pc:docMk/>
          <pc:sldMk cId="3379301156" sldId="274"/>
        </pc:sldMkLst>
        <pc:spChg chg="mod">
          <ac:chgData name="rene martinez" userId="f62baa0879563a7c" providerId="LiveId" clId="{62FF4218-BD51-A348-A916-C530AE905A53}" dt="2020-08-25T22:58:51.729" v="9"/>
          <ac:spMkLst>
            <pc:docMk/>
            <pc:sldMk cId="3379301156" sldId="274"/>
            <ac:spMk id="3" creationId="{F4B78D49-44A4-DD4D-BF74-E1F33640BBA1}"/>
          </ac:spMkLst>
        </pc:spChg>
      </pc:sldChg>
      <pc:sldChg chg="addSp delSp modSp add del">
        <pc:chgData name="rene martinez" userId="f62baa0879563a7c" providerId="LiveId" clId="{62FF4218-BD51-A348-A916-C530AE905A53}" dt="2020-08-25T23:02:42.922" v="12" actId="2696"/>
        <pc:sldMkLst>
          <pc:docMk/>
          <pc:sldMk cId="481381445" sldId="279"/>
        </pc:sldMkLst>
        <pc:spChg chg="del">
          <ac:chgData name="rene martinez" userId="f62baa0879563a7c" providerId="LiveId" clId="{62FF4218-BD51-A348-A916-C530AE905A53}" dt="2020-08-25T23:01:41.038" v="11" actId="931"/>
          <ac:spMkLst>
            <pc:docMk/>
            <pc:sldMk cId="481381445" sldId="279"/>
            <ac:spMk id="3" creationId="{063CE115-6A64-4D41-B517-F9BDC0D4BAE9}"/>
          </ac:spMkLst>
        </pc:spChg>
        <pc:picChg chg="add mod">
          <ac:chgData name="rene martinez" userId="f62baa0879563a7c" providerId="LiveId" clId="{62FF4218-BD51-A348-A916-C530AE905A53}" dt="2020-08-25T23:01:41.038" v="11" actId="931"/>
          <ac:picMkLst>
            <pc:docMk/>
            <pc:sldMk cId="481381445" sldId="279"/>
            <ac:picMk id="5" creationId="{86D567DB-0B9E-CF42-84C5-0EE5F29DA805}"/>
          </ac:picMkLst>
        </pc:picChg>
      </pc:sldChg>
      <pc:sldChg chg="addSp delSp modSp add mod">
        <pc:chgData name="rene martinez" userId="f62baa0879563a7c" providerId="LiveId" clId="{62FF4218-BD51-A348-A916-C530AE905A53}" dt="2020-08-25T23:04:41.861" v="52" actId="122"/>
        <pc:sldMkLst>
          <pc:docMk/>
          <pc:sldMk cId="1582404229" sldId="279"/>
        </pc:sldMkLst>
        <pc:spChg chg="del mod">
          <ac:chgData name="rene martinez" userId="f62baa0879563a7c" providerId="LiveId" clId="{62FF4218-BD51-A348-A916-C530AE905A53}" dt="2020-08-25T23:03:05.584" v="16" actId="478"/>
          <ac:spMkLst>
            <pc:docMk/>
            <pc:sldMk cId="1582404229" sldId="279"/>
            <ac:spMk id="2" creationId="{17D678BF-92DA-3448-9ECE-CD56282057ED}"/>
          </ac:spMkLst>
        </pc:spChg>
        <pc:spChg chg="add mod">
          <ac:chgData name="rene martinez" userId="f62baa0879563a7c" providerId="LiveId" clId="{62FF4218-BD51-A348-A916-C530AE905A53}" dt="2020-08-25T23:04:41.861" v="52" actId="122"/>
          <ac:spMkLst>
            <pc:docMk/>
            <pc:sldMk cId="1582404229" sldId="279"/>
            <ac:spMk id="4" creationId="{0BCC37F3-669A-0F43-881C-D05D45B0154D}"/>
          </ac:spMkLst>
        </pc:spChg>
        <pc:picChg chg="add mod">
          <ac:chgData name="rene martinez" userId="f62baa0879563a7c" providerId="LiveId" clId="{62FF4218-BD51-A348-A916-C530AE905A53}" dt="2020-08-25T23:04:12.067" v="22" actId="1076"/>
          <ac:picMkLst>
            <pc:docMk/>
            <pc:sldMk cId="1582404229" sldId="279"/>
            <ac:picMk id="6" creationId="{0838ECCF-941B-E54A-ADF1-AAD17B31DD92}"/>
          </ac:picMkLst>
        </pc:picChg>
        <pc:picChg chg="del">
          <ac:chgData name="rene martinez" userId="f62baa0879563a7c" providerId="LiveId" clId="{62FF4218-BD51-A348-A916-C530AE905A53}" dt="2020-08-25T23:03:00.278" v="14" actId="478"/>
          <ac:picMkLst>
            <pc:docMk/>
            <pc:sldMk cId="1582404229" sldId="279"/>
            <ac:picMk id="9" creationId="{4901627F-4E43-754C-8B35-75576F63BB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93FDD-7B1F-7341-A253-0F078C14C9FC}" type="datetimeFigureOut">
              <a:rPr lang="en-US" smtClean="0"/>
              <a:t>8/25/20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1FC81-CBC1-C34D-A8FC-39993CE2ABE2}" type="slidenum">
              <a:rPr lang="en-US" smtClean="0"/>
              <a:t>‹#›</a:t>
            </a:fld>
            <a:endParaRPr lang="en-US"/>
          </a:p>
        </p:txBody>
      </p:sp>
    </p:spTree>
    <p:extLst>
      <p:ext uri="{BB962C8B-B14F-4D97-AF65-F5344CB8AC3E}">
        <p14:creationId xmlns:p14="http://schemas.microsoft.com/office/powerpoint/2010/main" val="328651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1FC81-CBC1-C34D-A8FC-39993CE2ABE2}" type="slidenum">
              <a:rPr lang="en-US" smtClean="0"/>
              <a:t>2</a:t>
            </a:fld>
            <a:endParaRPr lang="en-US"/>
          </a:p>
        </p:txBody>
      </p:sp>
    </p:spTree>
    <p:extLst>
      <p:ext uri="{BB962C8B-B14F-4D97-AF65-F5344CB8AC3E}">
        <p14:creationId xmlns:p14="http://schemas.microsoft.com/office/powerpoint/2010/main" val="237283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1FC81-CBC1-C34D-A8FC-39993CE2ABE2}" type="slidenum">
              <a:rPr lang="en-US" smtClean="0"/>
              <a:t>4</a:t>
            </a:fld>
            <a:endParaRPr lang="en-US"/>
          </a:p>
        </p:txBody>
      </p:sp>
    </p:spTree>
    <p:extLst>
      <p:ext uri="{BB962C8B-B14F-4D97-AF65-F5344CB8AC3E}">
        <p14:creationId xmlns:p14="http://schemas.microsoft.com/office/powerpoint/2010/main" val="102993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1FC81-CBC1-C34D-A8FC-39993CE2ABE2}" type="slidenum">
              <a:rPr lang="en-US" smtClean="0"/>
              <a:t>5</a:t>
            </a:fld>
            <a:endParaRPr lang="en-US"/>
          </a:p>
        </p:txBody>
      </p:sp>
    </p:spTree>
    <p:extLst>
      <p:ext uri="{BB962C8B-B14F-4D97-AF65-F5344CB8AC3E}">
        <p14:creationId xmlns:p14="http://schemas.microsoft.com/office/powerpoint/2010/main" val="11481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9601-1AEB-524E-9D91-4A0A3ED59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22FB94-B64E-9D4E-A756-4C685FD9A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3374F-BADB-7548-AAB5-70B7B4E9C255}"/>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9FC9A92D-E41C-7842-9B92-31DB8D76B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AC24E-1ED2-B745-8C1D-86DD6948E03D}"/>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380442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D2BA-561F-4A43-8A94-4B2D8664F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82D41-2BB3-F048-A091-1DDD4BDD1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1A5A6-568F-4C49-8E4B-6B48FF241518}"/>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6839A112-6D5B-CE44-875F-F30621A33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1E05B-F69B-6D41-8D24-373CF9E1C2D9}"/>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8975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2A0B5-F6C1-724A-95F7-CFD3557FD0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80211-26A1-A84B-AFD5-7BBEA99E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7BF49-7345-2247-AD04-25A91D0DEF56}"/>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A9ECC718-711F-6946-8351-BA82DFDA2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77625-B374-E748-98B9-8436549B336E}"/>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77330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9F16-74A9-6C4A-8A5A-427369088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56AEE-F89A-F746-AB15-CD6DCAFE8A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CC21F-1D1E-DC48-A394-5C90E7758509}"/>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FD98C8AB-1E41-CD49-AD19-CA9283BF3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7D488-4210-9B43-B187-092FD859AFFE}"/>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9682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F67E-5C01-5743-84BB-D7F8A646E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034BF-DC26-044D-93D3-BD44A7555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BA925-91E1-B94E-A669-25AAB91C24BB}"/>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8F45A911-2A8F-1A44-9168-6A93554F5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B6008-712B-BC4F-9F25-0A36A89C5B80}"/>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65367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05A-8111-1542-B6DB-5F0B079B8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13C44-17AC-AB4C-9D26-1FB98B616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641B6-5D2A-7D43-ABB9-6F07D4E41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E330F9-D1A4-5E45-B7D2-9F225A647BE7}"/>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6" name="Footer Placeholder 5">
            <a:extLst>
              <a:ext uri="{FF2B5EF4-FFF2-40B4-BE49-F238E27FC236}">
                <a16:creationId xmlns:a16="http://schemas.microsoft.com/office/drawing/2014/main" id="{F254945A-E254-1042-A95E-120806850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67DAA-AB23-A040-B464-238B8B08E5C2}"/>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8814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3F7E-E3F4-144C-83F9-CDAB1E56D8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6DD11D-4535-0E4F-B1D5-728C51E97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6C713-2822-5A49-A141-2CAE5CD74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C06C1B-FA9C-D34A-8CF1-FE78AD5D4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B6920-4DBA-7242-AA4C-13AF6FA83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FFE3B-6415-304B-B83B-DD908DCDCC7D}"/>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8" name="Footer Placeholder 7">
            <a:extLst>
              <a:ext uri="{FF2B5EF4-FFF2-40B4-BE49-F238E27FC236}">
                <a16:creationId xmlns:a16="http://schemas.microsoft.com/office/drawing/2014/main" id="{4FFDE242-3A03-AE46-8F31-06F0861B15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A183CD-3BAB-E44F-A5D9-D9A854CF7DB4}"/>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38839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9A4C-1935-8E4A-86C8-A40D530CB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B02930-1534-8C44-AFE9-D616C9CFAB6C}"/>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4" name="Footer Placeholder 3">
            <a:extLst>
              <a:ext uri="{FF2B5EF4-FFF2-40B4-BE49-F238E27FC236}">
                <a16:creationId xmlns:a16="http://schemas.microsoft.com/office/drawing/2014/main" id="{7795A754-0F51-094C-BC9F-83D4D4D27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F90EF3-3E95-5147-AA7C-BC72A4EACCE7}"/>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264620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0000C-CDCF-6148-91BB-8EA8B4FBE506}"/>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3" name="Footer Placeholder 2">
            <a:extLst>
              <a:ext uri="{FF2B5EF4-FFF2-40B4-BE49-F238E27FC236}">
                <a16:creationId xmlns:a16="http://schemas.microsoft.com/office/drawing/2014/main" id="{55DD8181-5B7B-E549-B55B-1EC4E69BE9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6E2FB-484A-944A-9EBD-2DCD824AA611}"/>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35896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4E01-C232-BB49-93C5-776A44BA4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7ECE2-D848-A141-B4F3-2705A80B4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C0C53-02A0-454C-B6BB-CDC53D417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51D6-B477-2F44-AA08-7650D76F4F65}"/>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6" name="Footer Placeholder 5">
            <a:extLst>
              <a:ext uri="{FF2B5EF4-FFF2-40B4-BE49-F238E27FC236}">
                <a16:creationId xmlns:a16="http://schemas.microsoft.com/office/drawing/2014/main" id="{7BCE153E-7EC9-9945-9320-F6E1F6AB8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037D9-2596-7141-ACE8-B951A9FBD1F4}"/>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62667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8FBD-582D-1E4B-AD28-229F14CA5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1DA58A-34DF-9D42-B39E-5674D6FA8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25581-1C4A-EF4E-AAA4-171D4DFB3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28757-BC21-154C-859D-CB4AB7703009}"/>
              </a:ext>
            </a:extLst>
          </p:cNvPr>
          <p:cNvSpPr>
            <a:spLocks noGrp="1"/>
          </p:cNvSpPr>
          <p:nvPr>
            <p:ph type="dt" sz="half" idx="10"/>
          </p:nvPr>
        </p:nvSpPr>
        <p:spPr/>
        <p:txBody>
          <a:bodyPr/>
          <a:lstStyle/>
          <a:p>
            <a:fld id="{37EF474A-A71B-F241-857D-76D795BF6944}" type="datetimeFigureOut">
              <a:rPr lang="en-US" smtClean="0"/>
              <a:t>8/25/20</a:t>
            </a:fld>
            <a:endParaRPr lang="en-US"/>
          </a:p>
        </p:txBody>
      </p:sp>
      <p:sp>
        <p:nvSpPr>
          <p:cNvPr id="6" name="Footer Placeholder 5">
            <a:extLst>
              <a:ext uri="{FF2B5EF4-FFF2-40B4-BE49-F238E27FC236}">
                <a16:creationId xmlns:a16="http://schemas.microsoft.com/office/drawing/2014/main" id="{C0B3786D-4A8E-F74E-B091-CD8230F3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099AE-2A0D-BC42-8C95-643CF28A315A}"/>
              </a:ext>
            </a:extLst>
          </p:cNvPr>
          <p:cNvSpPr>
            <a:spLocks noGrp="1"/>
          </p:cNvSpPr>
          <p:nvPr>
            <p:ph type="sldNum" sz="quarter" idx="12"/>
          </p:nvPr>
        </p:nvSpPr>
        <p:spPr/>
        <p:txBody>
          <a:bodyPr/>
          <a:lstStyle/>
          <a:p>
            <a:fld id="{E26DF591-4F51-6A41-B420-7688CDD154E3}" type="slidenum">
              <a:rPr lang="en-US" smtClean="0"/>
              <a:t>‹#›</a:t>
            </a:fld>
            <a:endParaRPr lang="en-US"/>
          </a:p>
        </p:txBody>
      </p:sp>
    </p:spTree>
    <p:extLst>
      <p:ext uri="{BB962C8B-B14F-4D97-AF65-F5344CB8AC3E}">
        <p14:creationId xmlns:p14="http://schemas.microsoft.com/office/powerpoint/2010/main" val="137073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4E3B-869C-7447-BE10-E83E148A9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7F7E7C-743D-DB44-A68E-44B103578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52473-7EAD-6B41-94D3-4278524CD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F474A-A71B-F241-857D-76D795BF6944}" type="datetimeFigureOut">
              <a:rPr lang="en-US" smtClean="0"/>
              <a:t>8/25/20</a:t>
            </a:fld>
            <a:endParaRPr lang="en-US"/>
          </a:p>
        </p:txBody>
      </p:sp>
      <p:sp>
        <p:nvSpPr>
          <p:cNvPr id="5" name="Footer Placeholder 4">
            <a:extLst>
              <a:ext uri="{FF2B5EF4-FFF2-40B4-BE49-F238E27FC236}">
                <a16:creationId xmlns:a16="http://schemas.microsoft.com/office/drawing/2014/main" id="{ADA5333E-6D9F-4E4A-A3BC-B7E9271DB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03136F-C16F-5249-A5B2-0B3BC50DE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DF591-4F51-6A41-B420-7688CDD154E3}" type="slidenum">
              <a:rPr lang="en-US" smtClean="0"/>
              <a:t>‹#›</a:t>
            </a:fld>
            <a:endParaRPr lang="en-US"/>
          </a:p>
        </p:txBody>
      </p:sp>
    </p:spTree>
    <p:extLst>
      <p:ext uri="{BB962C8B-B14F-4D97-AF65-F5344CB8AC3E}">
        <p14:creationId xmlns:p14="http://schemas.microsoft.com/office/powerpoint/2010/main" val="569972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gun&#10;&#10;Description automatically generated">
            <a:extLst>
              <a:ext uri="{FF2B5EF4-FFF2-40B4-BE49-F238E27FC236}">
                <a16:creationId xmlns:a16="http://schemas.microsoft.com/office/drawing/2014/main" id="{73B530E9-EC2A-AF4C-81E2-AD711D8D8F78}"/>
              </a:ext>
            </a:extLst>
          </p:cNvPr>
          <p:cNvPicPr>
            <a:picLocks noChangeAspect="1"/>
          </p:cNvPicPr>
          <p:nvPr/>
        </p:nvPicPr>
        <p:blipFill rotWithShape="1">
          <a:blip r:embed="rId2">
            <a:alphaModFix/>
          </a:blip>
          <a:srcRect r="13803" b="-2"/>
          <a:stretch/>
        </p:blipFill>
        <p:spPr>
          <a:xfrm>
            <a:off x="2904565" y="8"/>
            <a:ext cx="9287435" cy="6857992"/>
          </a:xfrm>
          <a:prstGeom prst="rect">
            <a:avLst/>
          </a:prstGeom>
        </p:spPr>
      </p:pic>
      <p:sp>
        <p:nvSpPr>
          <p:cNvPr id="40"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E66CBB0-5DC2-4344-94B0-9825069E7E62}"/>
              </a:ext>
            </a:extLst>
          </p:cNvPr>
          <p:cNvSpPr>
            <a:spLocks noGrp="1"/>
          </p:cNvSpPr>
          <p:nvPr>
            <p:ph type="subTitle" idx="1"/>
          </p:nvPr>
        </p:nvSpPr>
        <p:spPr>
          <a:xfrm>
            <a:off x="385764" y="3902074"/>
            <a:ext cx="3457576" cy="2302665"/>
          </a:xfrm>
        </p:spPr>
        <p:txBody>
          <a:bodyPr>
            <a:normAutofit/>
            <a:scene3d>
              <a:camera prst="obliqueTopLeft"/>
              <a:lightRig rig="threePt" dir="t"/>
            </a:scene3d>
          </a:bodyPr>
          <a:lstStyle/>
          <a:p>
            <a:pPr algn="l"/>
            <a:r>
              <a:rPr lang="en-US" sz="2000" dirty="0">
                <a:solidFill>
                  <a:schemeClr val="bg1"/>
                </a:solidFill>
              </a:rPr>
              <a:t> </a:t>
            </a:r>
          </a:p>
        </p:txBody>
      </p:sp>
      <p:cxnSp>
        <p:nvCxnSpPr>
          <p:cNvPr id="42"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DA25BC-0665-5947-BE9C-E0A36C545236}"/>
              </a:ext>
            </a:extLst>
          </p:cNvPr>
          <p:cNvSpPr txBox="1"/>
          <p:nvPr/>
        </p:nvSpPr>
        <p:spPr>
          <a:xfrm>
            <a:off x="500063" y="4357687"/>
            <a:ext cx="3457575" cy="1200329"/>
          </a:xfrm>
          <a:prstGeom prst="rect">
            <a:avLst/>
          </a:prstGeom>
          <a:noFill/>
        </p:spPr>
        <p:txBody>
          <a:bodyPr wrap="square" rtlCol="0">
            <a:spAutoFit/>
          </a:bodyPr>
          <a:lstStyle/>
          <a:p>
            <a:r>
              <a:rPr lang="en-US" dirty="0">
                <a:solidFill>
                  <a:schemeClr val="bg1"/>
                </a:solidFill>
              </a:rPr>
              <a:t>STUDY DONE BY </a:t>
            </a:r>
          </a:p>
          <a:p>
            <a:r>
              <a:rPr lang="en-US" dirty="0">
                <a:solidFill>
                  <a:schemeClr val="bg1"/>
                </a:solidFill>
              </a:rPr>
              <a:t>Eltahir Gotar </a:t>
            </a:r>
          </a:p>
          <a:p>
            <a:r>
              <a:rPr lang="en-US" dirty="0">
                <a:solidFill>
                  <a:schemeClr val="bg1"/>
                </a:solidFill>
              </a:rPr>
              <a:t>Aaron Snytka</a:t>
            </a:r>
          </a:p>
          <a:p>
            <a:r>
              <a:rPr lang="en-US" dirty="0">
                <a:solidFill>
                  <a:schemeClr val="bg1"/>
                </a:solidFill>
              </a:rPr>
              <a:t>Rene Martinez</a:t>
            </a:r>
          </a:p>
        </p:txBody>
      </p:sp>
      <p:sp>
        <p:nvSpPr>
          <p:cNvPr id="56" name="Title 1">
            <a:extLst>
              <a:ext uri="{FF2B5EF4-FFF2-40B4-BE49-F238E27FC236}">
                <a16:creationId xmlns:a16="http://schemas.microsoft.com/office/drawing/2014/main" id="{EBC207ED-6992-2E4A-BEDC-A8A3C246FB1C}"/>
              </a:ext>
            </a:extLst>
          </p:cNvPr>
          <p:cNvSpPr txBox="1">
            <a:spLocks/>
          </p:cNvSpPr>
          <p:nvPr/>
        </p:nvSpPr>
        <p:spPr>
          <a:xfrm>
            <a:off x="214313" y="1450579"/>
            <a:ext cx="4029074" cy="2302665"/>
          </a:xfrm>
          <a:prstGeom prst="rect">
            <a:avLst/>
          </a:prstGeom>
          <a:scene3d>
            <a:camera prst="obliqueTopLeft"/>
            <a:lightRig rig="threePt" dir="t"/>
          </a:scene3d>
        </p:spPr>
        <p:txBody>
          <a:bodyPr vert="horz" lIns="91440" tIns="45720" rIns="91440" bIns="45720" rtlCol="0" anchor="b">
            <a:normAutofit/>
            <a:scene3d>
              <a:camera prst="obliqueTopLeft"/>
              <a:lightRig rig="threePt" dir="t"/>
            </a:scene3d>
            <a:sp3d z="381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a:solidFill>
                  <a:schemeClr val="bg1"/>
                </a:solidFill>
              </a:rPr>
              <a:t>GUN DEATHS </a:t>
            </a:r>
            <a:br>
              <a:rPr lang="en-US" sz="5000" dirty="0">
                <a:solidFill>
                  <a:schemeClr val="bg1"/>
                </a:solidFill>
              </a:rPr>
            </a:br>
            <a:r>
              <a:rPr lang="en-US" sz="5000" dirty="0">
                <a:solidFill>
                  <a:schemeClr val="bg1"/>
                </a:solidFill>
              </a:rPr>
              <a:t>in </a:t>
            </a:r>
            <a:br>
              <a:rPr lang="en-US" sz="5000" dirty="0">
                <a:solidFill>
                  <a:schemeClr val="bg1"/>
                </a:solidFill>
              </a:rPr>
            </a:br>
            <a:r>
              <a:rPr lang="en-US" sz="5000" dirty="0">
                <a:solidFill>
                  <a:schemeClr val="bg1"/>
                </a:solidFill>
              </a:rPr>
              <a:t>AMERICA </a:t>
            </a:r>
          </a:p>
        </p:txBody>
      </p:sp>
    </p:spTree>
    <p:extLst>
      <p:ext uri="{BB962C8B-B14F-4D97-AF65-F5344CB8AC3E}">
        <p14:creationId xmlns:p14="http://schemas.microsoft.com/office/powerpoint/2010/main" val="93227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5ACE3945-52FE-DA4A-A86E-8165B9819400}"/>
              </a:ext>
            </a:extLst>
          </p:cNvPr>
          <p:cNvPicPr>
            <a:picLocks noChangeAspect="1"/>
          </p:cNvPicPr>
          <p:nvPr/>
        </p:nvPicPr>
        <p:blipFill rotWithShape="1">
          <a:blip r:embed="rId2"/>
          <a:srcRect l="7141" r="25551"/>
          <a:stretch/>
        </p:blipFill>
        <p:spPr>
          <a:xfrm>
            <a:off x="3523488" y="10"/>
            <a:ext cx="8668512" cy="6857990"/>
          </a:xfrm>
          <a:prstGeom prst="rect">
            <a:avLst/>
          </a:prstGeom>
        </p:spPr>
      </p:pic>
      <p:sp>
        <p:nvSpPr>
          <p:cNvPr id="29"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45849B-8928-8A46-9DB9-F53C8954F59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t>ANALYSIS: CONCLUSTIONS </a:t>
            </a:r>
          </a:p>
        </p:txBody>
      </p:sp>
      <p:sp>
        <p:nvSpPr>
          <p:cNvPr id="30"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4219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678BF-92DA-3448-9ECE-CD56282057E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400" dirty="0">
                <a:solidFill>
                  <a:schemeClr val="bg1"/>
                </a:solidFill>
              </a:rPr>
              <a:t>st.ttest_ind(cal_file_df </a:t>
            </a:r>
            <a:r>
              <a:rPr lang="en-US" sz="2400" dirty="0">
                <a:solidFill>
                  <a:srgbClr val="FF0000"/>
                </a:solidFill>
              </a:rPr>
              <a:t>[’Total Gun Laws’]</a:t>
            </a:r>
            <a:r>
              <a:rPr lang="en-US" sz="2400" dirty="0">
                <a:solidFill>
                  <a:schemeClr val="bg1"/>
                </a:solidFill>
              </a:rPr>
              <a:t>, cal_file_df </a:t>
            </a:r>
            <a:r>
              <a:rPr lang="en-US" sz="2400" dirty="0">
                <a:solidFill>
                  <a:srgbClr val="FF0000"/>
                </a:solidFill>
              </a:rPr>
              <a:t>[‘Deaths Percent’]</a:t>
            </a:r>
            <a:r>
              <a:rPr lang="en-US" sz="2400" dirty="0">
                <a:solidFill>
                  <a:schemeClr val="bg1"/>
                </a:solidFill>
              </a:rPr>
              <a:t>, equal_var=</a:t>
            </a:r>
            <a:r>
              <a:rPr lang="en-US" sz="2400" dirty="0">
                <a:solidFill>
                  <a:srgbClr val="00B050"/>
                </a:solidFill>
              </a:rPr>
              <a:t>False</a:t>
            </a:r>
            <a:r>
              <a:rPr lang="en-US" sz="2400" dirty="0">
                <a:solidFill>
                  <a:schemeClr val="bg1"/>
                </a:solidFill>
              </a:rPr>
              <a:t>)</a:t>
            </a:r>
            <a:endParaRPr lang="en-US" sz="2400" kern="1200" dirty="0">
              <a:solidFill>
                <a:schemeClr val="bg1"/>
              </a:solidFill>
              <a:latin typeface="+mj-lt"/>
              <a:ea typeface="+mj-ea"/>
              <a:cs typeface="+mj-cs"/>
            </a:endParaRPr>
          </a:p>
        </p:txBody>
      </p:sp>
      <p:pic>
        <p:nvPicPr>
          <p:cNvPr id="9" name="Graphic 8">
            <a:extLst>
              <a:ext uri="{FF2B5EF4-FFF2-40B4-BE49-F238E27FC236}">
                <a16:creationId xmlns:a16="http://schemas.microsoft.com/office/drawing/2014/main" id="{4901627F-4E43-754C-8B35-75576F63BB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73073" y="1675227"/>
            <a:ext cx="8445853" cy="4394199"/>
          </a:xfrm>
          <a:prstGeom prst="rect">
            <a:avLst/>
          </a:prstGeom>
        </p:spPr>
      </p:pic>
    </p:spTree>
    <p:extLst>
      <p:ext uri="{BB962C8B-B14F-4D97-AF65-F5344CB8AC3E}">
        <p14:creationId xmlns:p14="http://schemas.microsoft.com/office/powerpoint/2010/main" val="311344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BCC37F3-669A-0F43-881C-D05D45B0154D}"/>
              </a:ext>
            </a:extLst>
          </p:cNvPr>
          <p:cNvSpPr>
            <a:spLocks noGrp="1"/>
          </p:cNvSpPr>
          <p:nvPr>
            <p:ph type="title"/>
          </p:nvPr>
        </p:nvSpPr>
        <p:spPr/>
        <p:txBody>
          <a:bodyPr/>
          <a:lstStyle/>
          <a:p>
            <a:pPr algn="ctr"/>
            <a:r>
              <a:rPr lang="en-US" dirty="0">
                <a:solidFill>
                  <a:schemeClr val="bg1"/>
                </a:solidFill>
              </a:rPr>
              <a:t>TEXAS vs CALIFORNIA </a:t>
            </a:r>
          </a:p>
        </p:txBody>
      </p:sp>
      <p:pic>
        <p:nvPicPr>
          <p:cNvPr id="6" name="Picture 5">
            <a:extLst>
              <a:ext uri="{FF2B5EF4-FFF2-40B4-BE49-F238E27FC236}">
                <a16:creationId xmlns:a16="http://schemas.microsoft.com/office/drawing/2014/main" id="{0838ECCF-941B-E54A-ADF1-AAD17B31DD92}"/>
              </a:ext>
            </a:extLst>
          </p:cNvPr>
          <p:cNvPicPr>
            <a:picLocks noChangeAspect="1"/>
          </p:cNvPicPr>
          <p:nvPr/>
        </p:nvPicPr>
        <p:blipFill>
          <a:blip r:embed="rId2"/>
          <a:stretch>
            <a:fillRect/>
          </a:stretch>
        </p:blipFill>
        <p:spPr>
          <a:xfrm>
            <a:off x="2154477" y="1617187"/>
            <a:ext cx="7448811" cy="4965874"/>
          </a:xfrm>
          <a:prstGeom prst="rect">
            <a:avLst/>
          </a:prstGeom>
        </p:spPr>
      </p:pic>
    </p:spTree>
    <p:extLst>
      <p:ext uri="{BB962C8B-B14F-4D97-AF65-F5344CB8AC3E}">
        <p14:creationId xmlns:p14="http://schemas.microsoft.com/office/powerpoint/2010/main" val="15824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5AADA-E3B5-8544-B732-B43216CAF090}"/>
              </a:ext>
            </a:extLst>
          </p:cNvPr>
          <p:cNvSpPr>
            <a:spLocks noGrp="1"/>
          </p:cNvSpPr>
          <p:nvPr>
            <p:ph type="title"/>
          </p:nvPr>
        </p:nvSpPr>
        <p:spPr>
          <a:xfrm>
            <a:off x="838199" y="651752"/>
            <a:ext cx="10515600" cy="715556"/>
          </a:xfrm>
        </p:spPr>
        <p:txBody>
          <a:bodyPr vert="horz" lIns="91440" tIns="45720" rIns="91440" bIns="45720" rtlCol="0">
            <a:noAutofit/>
          </a:bodyPr>
          <a:lstStyle/>
          <a:p>
            <a:pPr algn="ctr"/>
            <a:r>
              <a:rPr lang="en-US" sz="1400" kern="1200" dirty="0">
                <a:solidFill>
                  <a:schemeClr val="bg1"/>
                </a:solidFill>
                <a:latin typeface="+mj-lt"/>
                <a:ea typeface="+mj-ea"/>
                <a:cs typeface="+mj-cs"/>
              </a:rPr>
              <a:t>st.ttest_ind(cal_file_df [</a:t>
            </a:r>
            <a:r>
              <a:rPr lang="en-US" sz="1400" kern="1200" dirty="0">
                <a:solidFill>
                  <a:srgbClr val="FF0000"/>
                </a:solidFill>
                <a:latin typeface="+mj-lt"/>
                <a:ea typeface="+mj-ea"/>
                <a:cs typeface="+mj-cs"/>
              </a:rPr>
              <a:t>’Total Gun Laws’</a:t>
            </a:r>
            <a:r>
              <a:rPr lang="en-US" sz="1400" kern="1200" dirty="0">
                <a:solidFill>
                  <a:schemeClr val="bg1"/>
                </a:solidFill>
                <a:latin typeface="+mj-lt"/>
                <a:ea typeface="+mj-ea"/>
                <a:cs typeface="+mj-cs"/>
              </a:rPr>
              <a:t>], cal_file_df [</a:t>
            </a:r>
            <a:r>
              <a:rPr lang="en-US" sz="1400" kern="1200" dirty="0">
                <a:solidFill>
                  <a:srgbClr val="FF0000"/>
                </a:solidFill>
                <a:latin typeface="+mj-lt"/>
                <a:ea typeface="+mj-ea"/>
                <a:cs typeface="+mj-cs"/>
              </a:rPr>
              <a:t>’Deaths Percent</a:t>
            </a:r>
            <a:r>
              <a:rPr lang="en-US" sz="1400" dirty="0">
                <a:solidFill>
                  <a:srgbClr val="FF0000"/>
                </a:solidFill>
              </a:rPr>
              <a:t>’</a:t>
            </a:r>
            <a:r>
              <a:rPr lang="en-US" sz="1400" kern="1200" dirty="0">
                <a:solidFill>
                  <a:schemeClr val="bg1"/>
                </a:solidFill>
                <a:latin typeface="+mj-lt"/>
                <a:ea typeface="+mj-ea"/>
                <a:cs typeface="+mj-cs"/>
              </a:rPr>
              <a:t>], equal_var= </a:t>
            </a:r>
            <a:r>
              <a:rPr lang="en-US" sz="1400" kern="1200" dirty="0">
                <a:solidFill>
                  <a:srgbClr val="00B050"/>
                </a:solidFill>
                <a:latin typeface="+mj-lt"/>
                <a:ea typeface="+mj-ea"/>
                <a:cs typeface="+mj-cs"/>
              </a:rPr>
              <a:t>False</a:t>
            </a:r>
            <a:r>
              <a:rPr lang="en-US" sz="1400" kern="1200" dirty="0">
                <a:solidFill>
                  <a:schemeClr val="bg1"/>
                </a:solidFill>
                <a:latin typeface="+mj-lt"/>
                <a:ea typeface="+mj-ea"/>
                <a:cs typeface="+mj-cs"/>
              </a:rPr>
              <a:t>)</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Ttest_indResult(statistic=53.42126153130487, pvalue=2.7766780951025074e-21)</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st.chisquare(cal_file_df [</a:t>
            </a:r>
            <a:r>
              <a:rPr lang="en-US" sz="1400" kern="1200" dirty="0">
                <a:solidFill>
                  <a:srgbClr val="FF0000"/>
                </a:solidFill>
                <a:latin typeface="+mj-lt"/>
                <a:ea typeface="+mj-ea"/>
                <a:cs typeface="+mj-cs"/>
              </a:rPr>
              <a:t>’Total Gun Laws</a:t>
            </a:r>
            <a:r>
              <a:rPr lang="en-US" sz="1400" dirty="0">
                <a:solidFill>
                  <a:srgbClr val="FF0000"/>
                </a:solidFill>
              </a:rPr>
              <a:t>’</a:t>
            </a:r>
            <a:r>
              <a:rPr lang="en-US" sz="1400" kern="1200" dirty="0">
                <a:solidFill>
                  <a:schemeClr val="bg1"/>
                </a:solidFill>
                <a:latin typeface="+mj-lt"/>
                <a:ea typeface="+mj-ea"/>
                <a:cs typeface="+mj-cs"/>
              </a:rPr>
              <a:t>], cal_file_df [</a:t>
            </a:r>
            <a:r>
              <a:rPr lang="en-US" sz="1400" kern="1200" dirty="0">
                <a:solidFill>
                  <a:srgbClr val="FF0000"/>
                </a:solidFill>
                <a:latin typeface="+mj-lt"/>
                <a:ea typeface="+mj-ea"/>
                <a:cs typeface="+mj-cs"/>
              </a:rPr>
              <a:t>‘Deaths Percent</a:t>
            </a:r>
            <a:r>
              <a:rPr lang="en-US" sz="1400" dirty="0">
                <a:solidFill>
                  <a:srgbClr val="FF0000"/>
                </a:solidFill>
              </a:rPr>
              <a:t>'</a:t>
            </a:r>
            <a:r>
              <a:rPr lang="en-US" sz="1400" kern="1200" dirty="0">
                <a:solidFill>
                  <a:schemeClr val="bg1"/>
                </a:solidFill>
                <a:latin typeface="+mj-lt"/>
                <a:ea typeface="+mj-ea"/>
                <a:cs typeface="+mj-cs"/>
              </a:rPr>
              <a:t>], equal_var= </a:t>
            </a:r>
            <a:r>
              <a:rPr lang="en-US" sz="1400" kern="1200" dirty="0">
                <a:solidFill>
                  <a:srgbClr val="00B050"/>
                </a:solidFill>
                <a:latin typeface="+mj-lt"/>
                <a:ea typeface="+mj-ea"/>
                <a:cs typeface="+mj-cs"/>
              </a:rPr>
              <a:t>False</a:t>
            </a:r>
            <a:r>
              <a:rPr lang="en-US" sz="1400" kern="1200" dirty="0">
                <a:solidFill>
                  <a:schemeClr val="bg1"/>
                </a:solidFill>
                <a:latin typeface="+mj-lt"/>
                <a:ea typeface="+mj-ea"/>
                <a:cs typeface="+mj-cs"/>
              </a:rPr>
              <a:t>)</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Power_divergenceResult(statistic=19941605.2572381, pvalue=0.0)</a:t>
            </a:r>
          </a:p>
        </p:txBody>
      </p:sp>
      <p:pic>
        <p:nvPicPr>
          <p:cNvPr id="5" name="Content Placeholder 4">
            <a:extLst>
              <a:ext uri="{FF2B5EF4-FFF2-40B4-BE49-F238E27FC236}">
                <a16:creationId xmlns:a16="http://schemas.microsoft.com/office/drawing/2014/main" id="{7FA5DA55-C1CF-0F4B-B83B-736B19D707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4100" y="1651000"/>
            <a:ext cx="7014757" cy="4806408"/>
          </a:xfrm>
          <a:prstGeom prst="rect">
            <a:avLst/>
          </a:prstGeom>
        </p:spPr>
      </p:pic>
    </p:spTree>
    <p:extLst>
      <p:ext uri="{BB962C8B-B14F-4D97-AF65-F5344CB8AC3E}">
        <p14:creationId xmlns:p14="http://schemas.microsoft.com/office/powerpoint/2010/main" val="296861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00B68-2CA4-0A4B-AD98-114BD854D9A7}"/>
              </a:ext>
            </a:extLst>
          </p:cNvPr>
          <p:cNvSpPr>
            <a:spLocks noGrp="1"/>
          </p:cNvSpPr>
          <p:nvPr>
            <p:ph type="title"/>
          </p:nvPr>
        </p:nvSpPr>
        <p:spPr>
          <a:xfrm>
            <a:off x="556532" y="643466"/>
            <a:ext cx="11210925" cy="918633"/>
          </a:xfrm>
        </p:spPr>
        <p:txBody>
          <a:bodyPr vert="horz" lIns="91440" tIns="45720" rIns="91440" bIns="45720" rtlCol="0" anchor="ctr">
            <a:noAutofit/>
          </a:bodyPr>
          <a:lstStyle/>
          <a:p>
            <a:pPr algn="ctr"/>
            <a:r>
              <a:rPr lang="en-US" sz="1400" kern="1200" dirty="0">
                <a:solidFill>
                  <a:schemeClr val="bg1"/>
                </a:solidFill>
                <a:latin typeface="+mj-lt"/>
                <a:ea typeface="+mj-ea"/>
                <a:cs typeface="+mj-cs"/>
              </a:rPr>
              <a:t>st.ttest_ind(tex_file_df [</a:t>
            </a:r>
            <a:r>
              <a:rPr lang="en-US" sz="1400" kern="1200" dirty="0">
                <a:solidFill>
                  <a:srgbClr val="FF0000"/>
                </a:solidFill>
                <a:latin typeface="+mj-lt"/>
                <a:ea typeface="+mj-ea"/>
                <a:cs typeface="+mj-cs"/>
              </a:rPr>
              <a:t>’Total Gun Laws</a:t>
            </a:r>
            <a:r>
              <a:rPr lang="en-US" sz="1400" dirty="0">
                <a:solidFill>
                  <a:srgbClr val="FF0000"/>
                </a:solidFill>
              </a:rPr>
              <a:t>’</a:t>
            </a:r>
            <a:r>
              <a:rPr lang="en-US" sz="1400" kern="1200" dirty="0">
                <a:solidFill>
                  <a:schemeClr val="bg1"/>
                </a:solidFill>
                <a:latin typeface="+mj-lt"/>
                <a:ea typeface="+mj-ea"/>
                <a:cs typeface="+mj-cs"/>
              </a:rPr>
              <a:t>], tex_file_df [‘</a:t>
            </a:r>
            <a:r>
              <a:rPr lang="en-US" sz="1400" kern="1200" dirty="0">
                <a:solidFill>
                  <a:srgbClr val="FF0000"/>
                </a:solidFill>
                <a:latin typeface="+mj-lt"/>
                <a:ea typeface="+mj-ea"/>
                <a:cs typeface="+mj-cs"/>
              </a:rPr>
              <a:t>Deaths Percent</a:t>
            </a:r>
            <a:r>
              <a:rPr lang="en-US" sz="1400" dirty="0">
                <a:solidFill>
                  <a:srgbClr val="FF0000"/>
                </a:solidFill>
              </a:rPr>
              <a:t>’</a:t>
            </a:r>
            <a:r>
              <a:rPr lang="en-US" sz="1400" kern="1200" dirty="0">
                <a:solidFill>
                  <a:schemeClr val="bg1"/>
                </a:solidFill>
                <a:latin typeface="+mj-lt"/>
                <a:ea typeface="+mj-ea"/>
                <a:cs typeface="+mj-cs"/>
              </a:rPr>
              <a:t>], equal_var=</a:t>
            </a:r>
            <a:r>
              <a:rPr lang="en-US" sz="1400" kern="1200" dirty="0">
                <a:solidFill>
                  <a:srgbClr val="00B050"/>
                </a:solidFill>
                <a:latin typeface="+mj-lt"/>
                <a:ea typeface="+mj-ea"/>
                <a:cs typeface="+mj-cs"/>
              </a:rPr>
              <a:t>False</a:t>
            </a:r>
            <a:r>
              <a:rPr lang="en-US" sz="1400" kern="1200" dirty="0">
                <a:solidFill>
                  <a:schemeClr val="bg1"/>
                </a:solidFill>
                <a:latin typeface="+mj-lt"/>
                <a:ea typeface="+mj-ea"/>
                <a:cs typeface="+mj-cs"/>
              </a:rPr>
              <a:t>)</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Ttest_indResult(statistic=50.9630730042901, pvalue=6.448738792320535e-21)</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st.chisquare(tex_file_df [</a:t>
            </a:r>
            <a:r>
              <a:rPr lang="en-US" sz="1400" kern="1200" dirty="0">
                <a:solidFill>
                  <a:srgbClr val="FF0000"/>
                </a:solidFill>
                <a:latin typeface="+mj-lt"/>
                <a:ea typeface="+mj-ea"/>
                <a:cs typeface="+mj-cs"/>
              </a:rPr>
              <a:t>’Total Gun Laws</a:t>
            </a:r>
            <a:r>
              <a:rPr lang="en-US" sz="1400" dirty="0">
                <a:solidFill>
                  <a:srgbClr val="FF0000"/>
                </a:solidFill>
              </a:rPr>
              <a:t>’</a:t>
            </a:r>
            <a:r>
              <a:rPr lang="en-US" sz="1400" kern="1200" dirty="0">
                <a:solidFill>
                  <a:schemeClr val="bg1"/>
                </a:solidFill>
                <a:latin typeface="+mj-lt"/>
                <a:ea typeface="+mj-ea"/>
                <a:cs typeface="+mj-cs"/>
              </a:rPr>
              <a:t>], tex_file_df [‘</a:t>
            </a:r>
            <a:r>
              <a:rPr lang="en-US" sz="1400" kern="1200" dirty="0">
                <a:solidFill>
                  <a:srgbClr val="FF0000"/>
                </a:solidFill>
                <a:latin typeface="+mj-lt"/>
                <a:ea typeface="+mj-ea"/>
                <a:cs typeface="+mj-cs"/>
              </a:rPr>
              <a:t>Deaths Percent</a:t>
            </a:r>
            <a:r>
              <a:rPr lang="en-US" sz="1400" dirty="0">
                <a:solidFill>
                  <a:srgbClr val="FF0000"/>
                </a:solidFill>
              </a:rPr>
              <a:t>’</a:t>
            </a:r>
            <a:r>
              <a:rPr lang="en-US" sz="1400" kern="1200" dirty="0">
                <a:solidFill>
                  <a:schemeClr val="bg1"/>
                </a:solidFill>
                <a:latin typeface="+mj-lt"/>
                <a:ea typeface="+mj-ea"/>
                <a:cs typeface="+mj-cs"/>
              </a:rPr>
              <a:t>], equal_var=</a:t>
            </a:r>
            <a:r>
              <a:rPr lang="en-US" sz="1400" kern="1200" dirty="0">
                <a:solidFill>
                  <a:srgbClr val="00B050"/>
                </a:solidFill>
                <a:latin typeface="+mj-lt"/>
                <a:ea typeface="+mj-ea"/>
                <a:cs typeface="+mj-cs"/>
              </a:rPr>
              <a:t>False</a:t>
            </a:r>
            <a:r>
              <a:rPr lang="en-US" sz="1400" kern="1200" dirty="0">
                <a:solidFill>
                  <a:schemeClr val="bg1"/>
                </a:solidFill>
                <a:latin typeface="+mj-lt"/>
                <a:ea typeface="+mj-ea"/>
                <a:cs typeface="+mj-cs"/>
              </a:rPr>
              <a:t>)</a:t>
            </a: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Power_divergenceResult(statistic=612045.6565454545, pvalue=0.0)</a:t>
            </a:r>
            <a:br>
              <a:rPr lang="en-US" sz="1400" kern="1200" dirty="0">
                <a:solidFill>
                  <a:schemeClr val="bg1"/>
                </a:solidFill>
                <a:latin typeface="+mj-lt"/>
                <a:ea typeface="+mj-ea"/>
                <a:cs typeface="+mj-cs"/>
              </a:rPr>
            </a:br>
            <a:endParaRPr lang="en-US" sz="14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74A95C39-9991-A64D-B12F-94A4EFA3E9E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41917" y="1675227"/>
            <a:ext cx="6508165" cy="4394199"/>
          </a:xfrm>
          <a:prstGeom prst="rect">
            <a:avLst/>
          </a:prstGeom>
        </p:spPr>
      </p:pic>
    </p:spTree>
    <p:extLst>
      <p:ext uri="{BB962C8B-B14F-4D97-AF65-F5344CB8AC3E}">
        <p14:creationId xmlns:p14="http://schemas.microsoft.com/office/powerpoint/2010/main" val="368804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17F8D-7E8A-0448-9F3A-C4281F95DDE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LINEAR</a:t>
            </a:r>
            <a:r>
              <a:rPr lang="en-US" sz="3200" dirty="0">
                <a:solidFill>
                  <a:schemeClr val="bg1"/>
                </a:solidFill>
              </a:rPr>
              <a:t> REGRESSION </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021B07FF-AA22-E641-BEE9-DFF6EC3289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83735" y="1675227"/>
            <a:ext cx="7624529" cy="4394199"/>
          </a:xfrm>
          <a:prstGeom prst="rect">
            <a:avLst/>
          </a:prstGeom>
        </p:spPr>
      </p:pic>
    </p:spTree>
    <p:extLst>
      <p:ext uri="{BB962C8B-B14F-4D97-AF65-F5344CB8AC3E}">
        <p14:creationId xmlns:p14="http://schemas.microsoft.com/office/powerpoint/2010/main" val="8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A7DB2-A43A-774F-A8EF-17DFCCD70050}"/>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3200" kern="1200" dirty="0">
                <a:solidFill>
                  <a:schemeClr val="bg1"/>
                </a:solidFill>
                <a:latin typeface="+mj-lt"/>
                <a:ea typeface="+mj-ea"/>
                <a:cs typeface="+mj-cs"/>
              </a:rPr>
              <a:t>LINEAR REGRESSION </a:t>
            </a:r>
          </a:p>
        </p:txBody>
      </p:sp>
      <p:pic>
        <p:nvPicPr>
          <p:cNvPr id="5" name="Content Placeholder 4">
            <a:extLst>
              <a:ext uri="{FF2B5EF4-FFF2-40B4-BE49-F238E27FC236}">
                <a16:creationId xmlns:a16="http://schemas.microsoft.com/office/drawing/2014/main" id="{31052932-06D9-804D-91FF-3272D8160D0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64989" y="1662527"/>
            <a:ext cx="6579422" cy="4394199"/>
          </a:xfrm>
          <a:prstGeom prst="rect">
            <a:avLst/>
          </a:prstGeom>
        </p:spPr>
      </p:pic>
    </p:spTree>
    <p:extLst>
      <p:ext uri="{BB962C8B-B14F-4D97-AF65-F5344CB8AC3E}">
        <p14:creationId xmlns:p14="http://schemas.microsoft.com/office/powerpoint/2010/main" val="192138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DAE965C-7BEF-314F-9124-9509B3204A3B}"/>
              </a:ext>
            </a:extLst>
          </p:cNvPr>
          <p:cNvSpPr>
            <a:spLocks noGrp="1"/>
          </p:cNvSpPr>
          <p:nvPr>
            <p:ph type="title"/>
          </p:nvPr>
        </p:nvSpPr>
        <p:spPr>
          <a:xfrm>
            <a:off x="6963788" y="669925"/>
            <a:ext cx="4800600" cy="1325563"/>
          </a:xfrm>
        </p:spPr>
        <p:txBody>
          <a:bodyPr anchor="b">
            <a:normAutofit/>
          </a:bodyPr>
          <a:lstStyle/>
          <a:p>
            <a:r>
              <a:rPr lang="en-US">
                <a:solidFill>
                  <a:schemeClr val="bg1"/>
                </a:solidFill>
              </a:rPr>
              <a:t>DISCUSSION </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63788" y="2026340"/>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A8213B-58AD-EA4F-A420-5D443E96EB5A}"/>
              </a:ext>
            </a:extLst>
          </p:cNvPr>
          <p:cNvSpPr>
            <a:spLocks noGrp="1"/>
          </p:cNvSpPr>
          <p:nvPr>
            <p:ph idx="1"/>
          </p:nvPr>
        </p:nvSpPr>
        <p:spPr>
          <a:xfrm>
            <a:off x="1093093" y="2213530"/>
            <a:ext cx="4562272" cy="3711571"/>
          </a:xfrm>
        </p:spPr>
        <p:txBody>
          <a:bodyPr>
            <a:normAutofit/>
          </a:bodyPr>
          <a:lstStyle/>
          <a:p>
            <a:r>
              <a:rPr lang="en-US" sz="2000">
                <a:solidFill>
                  <a:schemeClr val="bg1"/>
                </a:solidFill>
              </a:rPr>
              <a:t>OVERALL OUR FINDINGS INDICATED THAT INCREASED GUN LAWS SLIGHTLY CORRELATED WITH DECREASED GUN RELATED DEATHS</a:t>
            </a:r>
          </a:p>
          <a:p>
            <a:endParaRPr lang="en-US" sz="2000">
              <a:solidFill>
                <a:schemeClr val="bg1"/>
              </a:solidFill>
            </a:endParaRPr>
          </a:p>
          <a:p>
            <a:r>
              <a:rPr lang="en-US" sz="2000">
                <a:solidFill>
                  <a:schemeClr val="bg1"/>
                </a:solidFill>
              </a:rPr>
              <a:t>TEXAS WITH NON-OBLIGED LAWS </a:t>
            </a:r>
          </a:p>
          <a:p>
            <a:endParaRPr lang="en-US" sz="2000">
              <a:solidFill>
                <a:schemeClr val="bg1"/>
              </a:solidFill>
            </a:endParaRPr>
          </a:p>
          <a:p>
            <a:r>
              <a:rPr lang="en-US" sz="2000">
                <a:solidFill>
                  <a:schemeClr val="bg1"/>
                </a:solidFill>
              </a:rPr>
              <a:t>CALIFORNIA OBLIGED LAWS </a:t>
            </a:r>
          </a:p>
          <a:p>
            <a:endParaRPr lang="en-US" sz="2000">
              <a:solidFill>
                <a:schemeClr val="bg1"/>
              </a:solidFill>
            </a:endParaRP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21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A8D0607-3465-F546-8E09-4AC0698BC953}"/>
              </a:ext>
            </a:extLst>
          </p:cNvPr>
          <p:cNvSpPr>
            <a:spLocks noGrp="1"/>
          </p:cNvSpPr>
          <p:nvPr>
            <p:ph type="title"/>
          </p:nvPr>
        </p:nvSpPr>
        <p:spPr>
          <a:xfrm>
            <a:off x="1020467" y="1397120"/>
            <a:ext cx="4707671" cy="1225650"/>
          </a:xfrm>
        </p:spPr>
        <p:txBody>
          <a:bodyPr anchor="b">
            <a:normAutofit/>
          </a:bodyPr>
          <a:lstStyle/>
          <a:p>
            <a:r>
              <a:rPr lang="en-US" sz="3800">
                <a:solidFill>
                  <a:schemeClr val="bg1"/>
                </a:solidFill>
              </a:rPr>
              <a:t>CHALLENGES </a:t>
            </a:r>
          </a:p>
        </p:txBody>
      </p:sp>
      <p:sp>
        <p:nvSpPr>
          <p:cNvPr id="3" name="Content Placeholder 2">
            <a:extLst>
              <a:ext uri="{FF2B5EF4-FFF2-40B4-BE49-F238E27FC236}">
                <a16:creationId xmlns:a16="http://schemas.microsoft.com/office/drawing/2014/main" id="{B1F8059A-96D7-A649-8269-0D2BEFBF8B0C}"/>
              </a:ext>
            </a:extLst>
          </p:cNvPr>
          <p:cNvSpPr>
            <a:spLocks noGrp="1"/>
          </p:cNvSpPr>
          <p:nvPr>
            <p:ph idx="1"/>
          </p:nvPr>
        </p:nvSpPr>
        <p:spPr>
          <a:xfrm>
            <a:off x="1020467" y="2891752"/>
            <a:ext cx="4707671" cy="2334517"/>
          </a:xfrm>
        </p:spPr>
        <p:txBody>
          <a:bodyPr>
            <a:normAutofit/>
          </a:bodyPr>
          <a:lstStyle/>
          <a:p>
            <a:r>
              <a:rPr lang="en-US" sz="1900" dirty="0">
                <a:solidFill>
                  <a:schemeClr val="bg1"/>
                </a:solidFill>
              </a:rPr>
              <a:t>DIFFICULTY LOCATING DATA SETS </a:t>
            </a:r>
          </a:p>
          <a:p>
            <a:r>
              <a:rPr lang="en-US" sz="1900" dirty="0">
                <a:solidFill>
                  <a:schemeClr val="bg1"/>
                </a:solidFill>
              </a:rPr>
              <a:t>WE HAD TO PULL FROM MULTIPLE SOURCES TO GATHER ENOUGH COMPUTABLE INFORMATION</a:t>
            </a:r>
          </a:p>
          <a:p>
            <a:r>
              <a:rPr lang="en-US" sz="1900" dirty="0">
                <a:solidFill>
                  <a:schemeClr val="bg1"/>
                </a:solidFill>
              </a:rPr>
              <a:t>WE HAD DIFFICULTY ABSTRACING DATA DUE TO LIMITS </a:t>
            </a:r>
          </a:p>
          <a:p>
            <a:r>
              <a:rPr lang="en-US" sz="1900" dirty="0">
                <a:solidFill>
                  <a:schemeClr val="bg1"/>
                </a:solidFill>
              </a:rPr>
              <a:t> AQUIRING API KEYS </a:t>
            </a:r>
          </a:p>
        </p:txBody>
      </p:sp>
      <p:pic>
        <p:nvPicPr>
          <p:cNvPr id="7" name="Graphic 6" descr="Disconnected">
            <a:extLst>
              <a:ext uri="{FF2B5EF4-FFF2-40B4-BE49-F238E27FC236}">
                <a16:creationId xmlns:a16="http://schemas.microsoft.com/office/drawing/2014/main" id="{42C80A1B-8E4F-4CB1-96E1-A770146F5D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1183" y="977900"/>
            <a:ext cx="4826000" cy="4826000"/>
          </a:xfrm>
          <a:prstGeom prst="rect">
            <a:avLst/>
          </a:prstGeo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97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355C091-F195-6D40-A35A-2173E5F1C85F}"/>
              </a:ext>
            </a:extLst>
          </p:cNvPr>
          <p:cNvSpPr>
            <a:spLocks noGrp="1"/>
          </p:cNvSpPr>
          <p:nvPr>
            <p:ph type="title"/>
          </p:nvPr>
        </p:nvSpPr>
        <p:spPr>
          <a:xfrm>
            <a:off x="6963788" y="669925"/>
            <a:ext cx="4800600" cy="1325563"/>
          </a:xfrm>
        </p:spPr>
        <p:txBody>
          <a:bodyPr anchor="b">
            <a:normAutofit/>
          </a:bodyPr>
          <a:lstStyle/>
          <a:p>
            <a:r>
              <a:rPr lang="en-US">
                <a:solidFill>
                  <a:schemeClr val="bg1"/>
                </a:solidFill>
              </a:rPr>
              <a:t>FURTHER ANALYSIS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63788" y="2026340"/>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E5FD2B-BB96-2F47-8379-4883B23EAF75}"/>
              </a:ext>
            </a:extLst>
          </p:cNvPr>
          <p:cNvSpPr>
            <a:spLocks noGrp="1"/>
          </p:cNvSpPr>
          <p:nvPr>
            <p:ph idx="1"/>
          </p:nvPr>
        </p:nvSpPr>
        <p:spPr>
          <a:xfrm>
            <a:off x="1093093" y="2213530"/>
            <a:ext cx="4562272" cy="3711571"/>
          </a:xfrm>
        </p:spPr>
        <p:txBody>
          <a:bodyPr>
            <a:normAutofit/>
          </a:bodyPr>
          <a:lstStyle/>
          <a:p>
            <a:r>
              <a:rPr lang="en-US" sz="2000" dirty="0">
                <a:solidFill>
                  <a:schemeClr val="bg1"/>
                </a:solidFill>
              </a:rPr>
              <a:t>FOR CONTINED ANALYIS IF WE HAD MORE TIME, WE WOULD LOOK AT THE ENTIRE U.S. AND USE TEXAS AND CALIFORNIA AS SAMPLE POPULATIONS TO DETERMINE IF THEY ARE REPRESENTATIVE OF THE REMAINING U.S. POPULATION </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0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847F5717-931C-F740-A5AF-2F212A744840}"/>
              </a:ext>
            </a:extLst>
          </p:cNvPr>
          <p:cNvPicPr>
            <a:picLocks noChangeAspect="1"/>
          </p:cNvPicPr>
          <p:nvPr/>
        </p:nvPicPr>
        <p:blipFill rotWithShape="1">
          <a:blip r:embed="rId3"/>
          <a:srcRect t="2939" r="19365" b="1501"/>
          <a:stretch/>
        </p:blipFill>
        <p:spPr>
          <a:xfrm>
            <a:off x="3522466" y="25400"/>
            <a:ext cx="8669532" cy="6857990"/>
          </a:xfrm>
          <a:prstGeom prst="rect">
            <a:avLst/>
          </a:prstGeom>
        </p:spPr>
      </p:pic>
      <p:sp>
        <p:nvSpPr>
          <p:cNvPr id="26" name="Rectangle 2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CEC14-0789-DD40-A6D8-8E8FCB6F53E9}"/>
              </a:ext>
            </a:extLst>
          </p:cNvPr>
          <p:cNvSpPr>
            <a:spLocks noGrp="1"/>
          </p:cNvSpPr>
          <p:nvPr>
            <p:ph type="title"/>
          </p:nvPr>
        </p:nvSpPr>
        <p:spPr>
          <a:xfrm>
            <a:off x="371094" y="1161288"/>
            <a:ext cx="3438144" cy="1124712"/>
          </a:xfrm>
        </p:spPr>
        <p:txBody>
          <a:bodyPr anchor="b">
            <a:normAutofit fontScale="90000"/>
          </a:bodyPr>
          <a:lstStyle/>
          <a:p>
            <a:r>
              <a:rPr lang="en-US" sz="4800" dirty="0"/>
              <a:t>PROBLEM: </a:t>
            </a:r>
            <a:br>
              <a:rPr lang="en-US" sz="1800" dirty="0"/>
            </a:br>
            <a:r>
              <a:rPr lang="en-US" sz="2700" dirty="0">
                <a:latin typeface="Chalkboard SE" panose="03050602040202020205" pitchFamily="66" charset="77"/>
                <a:cs typeface="APPLE CHANCERY" panose="03020702040506060504" pitchFamily="66" charset="-79"/>
              </a:rPr>
              <a:t>Is There A Correlation Between GUN LAWS AND GUN RELATED DEATHS</a:t>
            </a:r>
            <a:endParaRPr lang="en-US" sz="2700" dirty="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9234DC-D507-4F4D-AB4D-8EB3E3448883}"/>
              </a:ext>
            </a:extLst>
          </p:cNvPr>
          <p:cNvSpPr>
            <a:spLocks noGrp="1"/>
          </p:cNvSpPr>
          <p:nvPr>
            <p:ph idx="1"/>
          </p:nvPr>
        </p:nvSpPr>
        <p:spPr>
          <a:xfrm>
            <a:off x="371094" y="2718054"/>
            <a:ext cx="3438906" cy="3207258"/>
          </a:xfrm>
        </p:spPr>
        <p:txBody>
          <a:bodyPr anchor="t">
            <a:normAutofit fontScale="92500"/>
          </a:bodyPr>
          <a:lstStyle/>
          <a:p>
            <a:pPr marL="0" indent="0">
              <a:buNone/>
            </a:pPr>
            <a:r>
              <a:rPr lang="en-US" sz="1700" dirty="0"/>
              <a:t>U.S. STATES INCLUDED FOR STUDY :</a:t>
            </a:r>
          </a:p>
          <a:p>
            <a:endParaRPr lang="en-US" sz="1700" dirty="0"/>
          </a:p>
          <a:p>
            <a:r>
              <a:rPr lang="en-US" sz="2000" dirty="0"/>
              <a:t>TEXAS</a:t>
            </a:r>
            <a:r>
              <a:rPr lang="en-US" sz="1700" dirty="0"/>
              <a:t> POPULATION COUNT  </a:t>
            </a:r>
          </a:p>
          <a:p>
            <a:pPr marL="0" indent="0">
              <a:buNone/>
            </a:pPr>
            <a:r>
              <a:rPr lang="en-US" sz="1700" dirty="0"/>
              <a:t>	1999 - 20558220</a:t>
            </a:r>
          </a:p>
          <a:p>
            <a:pPr marL="0" indent="0">
              <a:buNone/>
            </a:pPr>
            <a:r>
              <a:rPr lang="en-US" sz="1700" dirty="0"/>
              <a:t>           	2017 - 28304596</a:t>
            </a:r>
          </a:p>
          <a:p>
            <a:pPr marL="0" indent="0">
              <a:buNone/>
            </a:pPr>
            <a:endParaRPr lang="en-US" sz="1700" dirty="0"/>
          </a:p>
          <a:p>
            <a:r>
              <a:rPr lang="en-US" sz="2200" dirty="0"/>
              <a:t>CALIFORNIA</a:t>
            </a:r>
            <a:r>
              <a:rPr lang="en-US" sz="1700" dirty="0"/>
              <a:t> POPULATION COUNT </a:t>
            </a:r>
          </a:p>
          <a:p>
            <a:pPr marL="0" indent="0">
              <a:buNone/>
            </a:pPr>
            <a:r>
              <a:rPr lang="en-US" sz="1700" dirty="0"/>
              <a:t>	1999- 33499204    </a:t>
            </a:r>
          </a:p>
          <a:p>
            <a:pPr marL="0" indent="0">
              <a:buNone/>
            </a:pPr>
            <a:r>
              <a:rPr lang="en-US" sz="1700" dirty="0"/>
              <a:t>                   2017 - 39536653</a:t>
            </a:r>
          </a:p>
        </p:txBody>
      </p:sp>
    </p:spTree>
    <p:extLst>
      <p:ext uri="{BB962C8B-B14F-4D97-AF65-F5344CB8AC3E}">
        <p14:creationId xmlns:p14="http://schemas.microsoft.com/office/powerpoint/2010/main" val="3126852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233E4F-378E-4F2D-B50B-1AC0EE4CF902}"/>
              </a:ext>
            </a:extLst>
          </p:cNvPr>
          <p:cNvPicPr>
            <a:picLocks noChangeAspect="1"/>
          </p:cNvPicPr>
          <p:nvPr/>
        </p:nvPicPr>
        <p:blipFill rotWithShape="1">
          <a:blip r:embed="rId2"/>
          <a:srcRect l="11934" t="7923" r="77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BA1A0-0A84-E742-B306-240CEF20D38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ln w="22225">
                  <a:solidFill>
                    <a:schemeClr val="tx1"/>
                  </a:solidFill>
                  <a:miter lim="800000"/>
                </a:ln>
              </a:rPr>
              <a:t> </a:t>
            </a:r>
          </a:p>
        </p:txBody>
      </p:sp>
      <p:sp>
        <p:nvSpPr>
          <p:cNvPr id="3" name="Content Placeholder 2">
            <a:extLst>
              <a:ext uri="{FF2B5EF4-FFF2-40B4-BE49-F238E27FC236}">
                <a16:creationId xmlns:a16="http://schemas.microsoft.com/office/drawing/2014/main" id="{5DA51086-1132-414C-87EB-4AC8FB2C13FF}"/>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OPEN FLOOR Q&amp;A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0242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irror&#10;&#10;Description automatically generated">
            <a:extLst>
              <a:ext uri="{FF2B5EF4-FFF2-40B4-BE49-F238E27FC236}">
                <a16:creationId xmlns:a16="http://schemas.microsoft.com/office/drawing/2014/main" id="{470333AD-3F0F-1D44-A354-67240E0A2EED}"/>
              </a:ext>
            </a:extLst>
          </p:cNvPr>
          <p:cNvPicPr>
            <a:picLocks noChangeAspect="1"/>
          </p:cNvPicPr>
          <p:nvPr/>
        </p:nvPicPr>
        <p:blipFill rotWithShape="1">
          <a:blip r:embed="rId2"/>
          <a:srcRect r="15944"/>
          <a:stretch/>
        </p:blipFill>
        <p:spPr>
          <a:xfrm>
            <a:off x="3523488" y="28575"/>
            <a:ext cx="8668512" cy="6857990"/>
          </a:xfrm>
          <a:prstGeom prst="rect">
            <a:avLst/>
          </a:prstGeom>
        </p:spPr>
      </p:pic>
      <p:sp>
        <p:nvSpPr>
          <p:cNvPr id="48"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E82B61-E2D6-F94A-9BBC-8F4574DA0F4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ANALYSIS: NULL HYPOTHESIS (H</a:t>
            </a:r>
            <a:r>
              <a:rPr lang="en-US" sz="4800" baseline="-25000" dirty="0"/>
              <a:t>0</a:t>
            </a:r>
            <a:r>
              <a:rPr lang="en-US" sz="4800" dirty="0"/>
              <a:t>)</a:t>
            </a:r>
          </a:p>
        </p:txBody>
      </p:sp>
      <p:sp>
        <p:nvSpPr>
          <p:cNvPr id="3" name="Content Placeholder 2">
            <a:extLst>
              <a:ext uri="{FF2B5EF4-FFF2-40B4-BE49-F238E27FC236}">
                <a16:creationId xmlns:a16="http://schemas.microsoft.com/office/drawing/2014/main" id="{5AC406E6-9CF9-7141-9A8C-A97BFC61D3DB}"/>
              </a:ext>
            </a:extLst>
          </p:cNvPr>
          <p:cNvSpPr>
            <a:spLocks noGrp="1"/>
          </p:cNvSpPr>
          <p:nvPr>
            <p:ph idx="1"/>
          </p:nvPr>
        </p:nvSpPr>
        <p:spPr>
          <a:xfrm>
            <a:off x="477980" y="4872922"/>
            <a:ext cx="4023359" cy="1208141"/>
          </a:xfrm>
        </p:spPr>
        <p:txBody>
          <a:bodyPr vert="horz" lIns="91440" tIns="45720" rIns="91440" bIns="45720" rtlCol="0">
            <a:noAutofit/>
          </a:bodyPr>
          <a:lstStyle/>
          <a:p>
            <a:pPr marL="0" indent="0">
              <a:buNone/>
            </a:pPr>
            <a:r>
              <a:rPr lang="en-US" sz="2400" dirty="0"/>
              <a:t>STATES WITH INCREASED GUN LAWS WILL HAVE A DECREASED INCIDENCE OF GUN DEATHS</a:t>
            </a:r>
          </a:p>
        </p:txBody>
      </p:sp>
      <p:sp>
        <p:nvSpPr>
          <p:cNvPr id="49"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9758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506B7E0D-A56A-E24F-9AAF-5DB6AD421DC8}"/>
              </a:ext>
            </a:extLst>
          </p:cNvPr>
          <p:cNvPicPr>
            <a:picLocks noChangeAspect="1"/>
          </p:cNvPicPr>
          <p:nvPr/>
        </p:nvPicPr>
        <p:blipFill rotWithShape="1">
          <a:blip r:embed="rId3"/>
          <a:srcRect t="35775" r="-1" b="6388"/>
          <a:stretch/>
        </p:blipFill>
        <p:spPr>
          <a:xfrm>
            <a:off x="2963215" y="1677590"/>
            <a:ext cx="9203653" cy="3593633"/>
          </a:xfrm>
          <a:prstGeom prst="rect">
            <a:avLst/>
          </a:prstGeom>
        </p:spPr>
      </p:pic>
      <p:sp>
        <p:nvSpPr>
          <p:cNvPr id="61" name="Rectangle 6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98695-7ADC-4F43-9529-42743A78295E}"/>
              </a:ext>
            </a:extLst>
          </p:cNvPr>
          <p:cNvSpPr>
            <a:spLocks noGrp="1"/>
          </p:cNvSpPr>
          <p:nvPr>
            <p:ph type="title"/>
          </p:nvPr>
        </p:nvSpPr>
        <p:spPr>
          <a:xfrm>
            <a:off x="838200" y="1115219"/>
            <a:ext cx="3695700" cy="2387600"/>
          </a:xfrm>
        </p:spPr>
        <p:txBody>
          <a:bodyPr vert="horz" lIns="91440" tIns="45720" rIns="91440" bIns="45720" rtlCol="0" anchor="b">
            <a:normAutofit fontScale="90000"/>
          </a:bodyPr>
          <a:lstStyle/>
          <a:p>
            <a:r>
              <a:rPr lang="en-US" sz="5000" kern="1200" dirty="0">
                <a:solidFill>
                  <a:schemeClr val="bg1"/>
                </a:solidFill>
                <a:latin typeface="+mj-lt"/>
                <a:ea typeface="+mj-ea"/>
                <a:cs typeface="+mj-cs"/>
              </a:rPr>
              <a:t>ANALYSIS: ALTERNATIVE HYPOTHESIS (H</a:t>
            </a:r>
            <a:r>
              <a:rPr lang="en-US" sz="5000" kern="1200" baseline="-25000" dirty="0">
                <a:solidFill>
                  <a:schemeClr val="bg1"/>
                </a:solidFill>
                <a:latin typeface="+mj-lt"/>
                <a:ea typeface="+mj-ea"/>
                <a:cs typeface="+mj-cs"/>
              </a:rPr>
              <a:t>1</a:t>
            </a:r>
            <a:r>
              <a:rPr lang="en-US" sz="5000" kern="1200" dirty="0">
                <a:solidFill>
                  <a:schemeClr val="bg1"/>
                </a:solidFill>
                <a:latin typeface="+mj-lt"/>
                <a:ea typeface="+mj-ea"/>
                <a:cs typeface="+mj-cs"/>
              </a:rPr>
              <a:t>)</a:t>
            </a:r>
          </a:p>
        </p:txBody>
      </p:sp>
      <p:sp>
        <p:nvSpPr>
          <p:cNvPr id="3" name="Content Placeholder 2">
            <a:extLst>
              <a:ext uri="{FF2B5EF4-FFF2-40B4-BE49-F238E27FC236}">
                <a16:creationId xmlns:a16="http://schemas.microsoft.com/office/drawing/2014/main" id="{6634E5B1-F46F-434D-8598-2348BBACB06D}"/>
              </a:ext>
            </a:extLst>
          </p:cNvPr>
          <p:cNvSpPr>
            <a:spLocks noGrp="1"/>
          </p:cNvSpPr>
          <p:nvPr>
            <p:ph idx="1"/>
          </p:nvPr>
        </p:nvSpPr>
        <p:spPr>
          <a:xfrm>
            <a:off x="838200" y="3902075"/>
            <a:ext cx="3581400" cy="1655762"/>
          </a:xfrm>
        </p:spPr>
        <p:txBody>
          <a:bodyPr vert="horz" lIns="91440" tIns="45720" rIns="91440" bIns="45720" rtlCol="0">
            <a:normAutofit/>
          </a:bodyPr>
          <a:lstStyle/>
          <a:p>
            <a:pPr marL="0" indent="0">
              <a:buNone/>
            </a:pPr>
            <a:r>
              <a:rPr lang="en-US" sz="2400" kern="1200" dirty="0">
                <a:solidFill>
                  <a:schemeClr val="bg1"/>
                </a:solidFill>
                <a:latin typeface="+mn-lt"/>
                <a:ea typeface="+mn-ea"/>
                <a:cs typeface="+mn-cs"/>
              </a:rPr>
              <a:t>STATES WITH DECREASED </a:t>
            </a:r>
            <a:r>
              <a:rPr lang="en-US" sz="2400" dirty="0">
                <a:solidFill>
                  <a:schemeClr val="bg1"/>
                </a:solidFill>
              </a:rPr>
              <a:t>GUN LAWS</a:t>
            </a:r>
            <a:r>
              <a:rPr lang="en-US" sz="2400" kern="1200" dirty="0">
                <a:solidFill>
                  <a:schemeClr val="bg1"/>
                </a:solidFill>
                <a:latin typeface="+mn-lt"/>
                <a:ea typeface="+mn-ea"/>
                <a:cs typeface="+mn-cs"/>
              </a:rPr>
              <a:t> WILL NOT HAVE </a:t>
            </a:r>
            <a:r>
              <a:rPr lang="en-US" sz="2400" dirty="0">
                <a:solidFill>
                  <a:schemeClr val="bg1"/>
                </a:solidFill>
              </a:rPr>
              <a:t>AN</a:t>
            </a:r>
            <a:r>
              <a:rPr lang="en-US" sz="2400" kern="1200" dirty="0">
                <a:solidFill>
                  <a:schemeClr val="bg1"/>
                </a:solidFill>
                <a:latin typeface="+mn-lt"/>
                <a:ea typeface="+mn-ea"/>
                <a:cs typeface="+mn-cs"/>
              </a:rPr>
              <a:t> </a:t>
            </a:r>
            <a:r>
              <a:rPr lang="en-US" sz="2400" dirty="0">
                <a:solidFill>
                  <a:schemeClr val="bg1"/>
                </a:solidFill>
              </a:rPr>
              <a:t>INCREASED</a:t>
            </a:r>
            <a:r>
              <a:rPr lang="en-US" sz="2400" kern="1200" dirty="0">
                <a:solidFill>
                  <a:schemeClr val="bg1"/>
                </a:solidFill>
                <a:latin typeface="+mn-lt"/>
                <a:ea typeface="+mn-ea"/>
                <a:cs typeface="+mn-cs"/>
              </a:rPr>
              <a:t> INCIDENCE OF GUN DEATHS </a:t>
            </a:r>
          </a:p>
        </p:txBody>
      </p:sp>
      <p:cxnSp>
        <p:nvCxnSpPr>
          <p:cNvPr id="63" name="Straight Connector 6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49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6D617A-0DA2-964A-BF89-9F33393DE88A}"/>
              </a:ext>
            </a:extLst>
          </p:cNvPr>
          <p:cNvSpPr>
            <a:spLocks noGrp="1"/>
          </p:cNvSpPr>
          <p:nvPr>
            <p:ph idx="1"/>
          </p:nvPr>
        </p:nvSpPr>
        <p:spPr>
          <a:xfrm>
            <a:off x="1392667" y="2398957"/>
            <a:ext cx="9406666" cy="3526144"/>
          </a:xfrm>
        </p:spPr>
        <p:txBody>
          <a:bodyPr>
            <a:normAutofit/>
          </a:bodyPr>
          <a:lstStyle/>
          <a:p>
            <a:r>
              <a:rPr lang="en-US" sz="1800" dirty="0">
                <a:solidFill>
                  <a:schemeClr val="bg1"/>
                </a:solidFill>
              </a:rPr>
              <a:t>IS THERE A RELATIONSHIP BETWEEN GUN LAWS AND GUN RELATED DEATHS ?</a:t>
            </a:r>
          </a:p>
          <a:p>
            <a:endParaRPr lang="en-US" sz="1800" dirty="0">
              <a:solidFill>
                <a:schemeClr val="bg1"/>
              </a:solidFill>
            </a:endParaRPr>
          </a:p>
          <a:p>
            <a:r>
              <a:rPr lang="en-US" sz="1800" dirty="0">
                <a:solidFill>
                  <a:schemeClr val="bg1"/>
                </a:solidFill>
              </a:rPr>
              <a:t>IS IT NECESSARY TO HAVE ANY GUN LAWS TO CURB THE NUMBER OF GUN RELATED DEATHS ? </a:t>
            </a:r>
          </a:p>
          <a:p>
            <a:endParaRPr lang="en-US" sz="1800" dirty="0">
              <a:solidFill>
                <a:schemeClr val="bg1"/>
              </a:solidFill>
            </a:endParaRPr>
          </a:p>
          <a:p>
            <a:r>
              <a:rPr lang="en-US" sz="1800" dirty="0">
                <a:solidFill>
                  <a:schemeClr val="bg1"/>
                </a:solidFill>
              </a:rPr>
              <a:t>THE PURPOSE OF OUR STUDY IS TO DETERMINE IF THERE IS MERIT TO THE IDEA THAT STRICTER GUN LAWS REDUCES GUN DEATHS.</a:t>
            </a:r>
          </a:p>
          <a:p>
            <a:endParaRPr lang="en-US" sz="1800" dirty="0">
              <a:solidFill>
                <a:schemeClr val="bg1"/>
              </a:solidFill>
            </a:endParaRPr>
          </a:p>
          <a:p>
            <a:r>
              <a:rPr lang="en-US" sz="1800" dirty="0">
                <a:solidFill>
                  <a:schemeClr val="bg1"/>
                </a:solidFill>
              </a:rPr>
              <a:t>WE USED TEXAS AND CALIFORNIA AS STUDY MODELS DUE TO THEIR LARGE POPULATIONS AS WELL AS THE STATES OBLIGED AND NON-OBLIGED GUN LAWS.</a:t>
            </a:r>
          </a:p>
          <a:p>
            <a:pPr marL="0" indent="0">
              <a:buNone/>
            </a:pPr>
            <a:endParaRPr lang="en-US" sz="18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p:txBody>
      </p:sp>
      <p:sp>
        <p:nvSpPr>
          <p:cNvPr id="19"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A88E24-BBE3-3140-A27F-56E1FABE378F}"/>
              </a:ext>
            </a:extLst>
          </p:cNvPr>
          <p:cNvSpPr txBox="1"/>
          <p:nvPr/>
        </p:nvSpPr>
        <p:spPr>
          <a:xfrm>
            <a:off x="286973" y="999247"/>
            <a:ext cx="10782300" cy="738664"/>
          </a:xfrm>
          <a:prstGeom prst="rect">
            <a:avLst/>
          </a:prstGeom>
          <a:noFill/>
        </p:spPr>
        <p:txBody>
          <a:bodyPr wrap="square" rtlCol="0">
            <a:spAutoFit/>
          </a:bodyPr>
          <a:lstStyle/>
          <a:p>
            <a:endParaRPr lang="en-US" dirty="0">
              <a:solidFill>
                <a:schemeClr val="bg1"/>
              </a:solidFill>
            </a:endParaRPr>
          </a:p>
          <a:p>
            <a:r>
              <a:rPr lang="en-US" sz="2400" dirty="0">
                <a:solidFill>
                  <a:schemeClr val="bg1"/>
                </a:solidFill>
              </a:rPr>
              <a:t>WE WANT TO EXAMINE THE ONGOING DEBATE SURROUNDING GUN DEATHS </a:t>
            </a:r>
          </a:p>
        </p:txBody>
      </p:sp>
    </p:spTree>
    <p:extLst>
      <p:ext uri="{BB962C8B-B14F-4D97-AF65-F5344CB8AC3E}">
        <p14:creationId xmlns:p14="http://schemas.microsoft.com/office/powerpoint/2010/main" val="396536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39AC24-49BF-2C4D-9382-6F5D6DEA62D6}"/>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THE RESULTS OF OUR FINDINGS DETERMINED TEXAS WITH NON-OBLIGED GUN LAWS RESULTED IN SLIGHT INCREASED GUN DEATHS THROUGH OUT THE TIME RANGE IN OUR STUDY</a:t>
            </a:r>
          </a:p>
          <a:p>
            <a:endParaRPr lang="en-US" sz="2000" dirty="0">
              <a:solidFill>
                <a:schemeClr val="bg1"/>
              </a:solidFill>
            </a:endParaRPr>
          </a:p>
          <a:p>
            <a:r>
              <a:rPr lang="en-US" sz="2000" dirty="0">
                <a:solidFill>
                  <a:schemeClr val="bg1"/>
                </a:solidFill>
              </a:rPr>
              <a:t>THE RESULTS OF OUR FINDINGS DETERMINED CALIFORNIA WITH OBLIGED GUN LAWS RESULTED IN SLIGHT DECREASED GUN DEATHS THROUGH OUT THE TIME RANGE IN OUR STUDY</a:t>
            </a:r>
          </a:p>
          <a:p>
            <a:endParaRPr lang="en-US" sz="2000" dirty="0">
              <a:solidFill>
                <a:schemeClr val="bg1"/>
              </a:solidFill>
            </a:endParaRPr>
          </a:p>
          <a:p>
            <a:r>
              <a:rPr lang="en-US" sz="2000" dirty="0">
                <a:solidFill>
                  <a:schemeClr val="bg1"/>
                </a:solidFill>
              </a:rPr>
              <a:t>WE ARE PARTIALLY SATISFIED WITH OUR FINDINGS BECAUSE OUR RESULTS CORROBORATED WITH OUR HYPOTHESIS</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90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B78D49-44A4-DD4D-BF74-E1F33640BBA1}"/>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FACETS USED WERE POPULATION SIZE AND GUN RELATED DEATHS</a:t>
            </a:r>
          </a:p>
          <a:p>
            <a:endParaRPr lang="en-US" sz="2000" dirty="0">
              <a:solidFill>
                <a:schemeClr val="bg1"/>
              </a:solidFill>
            </a:endParaRPr>
          </a:p>
          <a:p>
            <a:r>
              <a:rPr lang="en-US" sz="2000" dirty="0">
                <a:solidFill>
                  <a:schemeClr val="bg1"/>
                </a:solidFill>
              </a:rPr>
              <a:t>STATISICAL DATA OBTAINED FROM THE CDC, CENSUS BUREAU, OPENDATASOFT, KAGGLE, GOOGLE MAPS, http://everytownresearch.org/</a:t>
            </a:r>
          </a:p>
          <a:p>
            <a:endParaRPr lang="en-US" sz="2000" dirty="0">
              <a:solidFill>
                <a:schemeClr val="bg1"/>
              </a:solidFill>
            </a:endParaRPr>
          </a:p>
          <a:p>
            <a:r>
              <a:rPr lang="en-US" sz="2000" dirty="0">
                <a:solidFill>
                  <a:schemeClr val="bg1"/>
                </a:solidFill>
              </a:rPr>
              <a:t>DATASETS WERE PROVIDED FROM MULTIPLE SOURCES AS CSV AND API FILES</a:t>
            </a:r>
          </a:p>
          <a:p>
            <a:endParaRPr lang="en-US" sz="2000" dirty="0">
              <a:solidFill>
                <a:schemeClr val="bg1"/>
              </a:solidFill>
            </a:endParaRPr>
          </a:p>
          <a:p>
            <a:pPr marL="0" indent="0">
              <a:buNone/>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pPr marL="0" indent="0">
              <a:buNone/>
            </a:pP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30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F1375B7-5C4C-F240-8677-5BD1C2D15645}"/>
              </a:ext>
            </a:extLst>
          </p:cNvPr>
          <p:cNvSpPr>
            <a:spLocks noGrp="1"/>
          </p:cNvSpPr>
          <p:nvPr>
            <p:ph type="title"/>
          </p:nvPr>
        </p:nvSpPr>
        <p:spPr>
          <a:xfrm>
            <a:off x="1295400" y="669925"/>
            <a:ext cx="4562272" cy="1325563"/>
          </a:xfrm>
        </p:spPr>
        <p:txBody>
          <a:bodyPr anchor="b">
            <a:normAutofit/>
          </a:bodyPr>
          <a:lstStyle/>
          <a:p>
            <a:r>
              <a:rPr lang="en-US">
                <a:solidFill>
                  <a:schemeClr val="bg1"/>
                </a:solidFill>
              </a:rPr>
              <a:t>DATA CLEAN UP </a:t>
            </a:r>
          </a:p>
        </p:txBody>
      </p:sp>
      <p:sp>
        <p:nvSpPr>
          <p:cNvPr id="3" name="Content Placeholder 2">
            <a:extLst>
              <a:ext uri="{FF2B5EF4-FFF2-40B4-BE49-F238E27FC236}">
                <a16:creationId xmlns:a16="http://schemas.microsoft.com/office/drawing/2014/main" id="{C80883C4-736B-7E40-B648-59DB6CFDB902}"/>
              </a:ext>
            </a:extLst>
          </p:cNvPr>
          <p:cNvSpPr>
            <a:spLocks noGrp="1"/>
          </p:cNvSpPr>
          <p:nvPr>
            <p:ph idx="1"/>
          </p:nvPr>
        </p:nvSpPr>
        <p:spPr>
          <a:xfrm>
            <a:off x="1295400" y="2288833"/>
            <a:ext cx="4562272" cy="3711571"/>
          </a:xfrm>
        </p:spPr>
        <p:txBody>
          <a:bodyPr>
            <a:normAutofit/>
          </a:bodyPr>
          <a:lstStyle/>
          <a:p>
            <a:r>
              <a:rPr lang="en-US" sz="2000" dirty="0">
                <a:solidFill>
                  <a:schemeClr val="bg1"/>
                </a:solidFill>
              </a:rPr>
              <a:t>DAILY ONLINE SEARCHES FOR DATASETS AND DATABASES IN CSV AND API </a:t>
            </a:r>
          </a:p>
          <a:p>
            <a:endParaRPr lang="en-US" sz="2000" dirty="0">
              <a:solidFill>
                <a:schemeClr val="bg1"/>
              </a:solidFill>
            </a:endParaRPr>
          </a:p>
          <a:p>
            <a:r>
              <a:rPr lang="en-US" sz="2000" dirty="0">
                <a:solidFill>
                  <a:schemeClr val="bg1"/>
                </a:solidFill>
              </a:rPr>
              <a:t>WE USED PYTHON/PANDAS LIBRARIES TO CLEAN UP DATA BY EXTRACTING DATASETS FOR TEXAS AND CALIFORNIA. </a:t>
            </a:r>
          </a:p>
          <a:p>
            <a:endParaRPr lang="en-US" sz="2000" dirty="0">
              <a:solidFill>
                <a:schemeClr val="bg1"/>
              </a:solidFill>
            </a:endParaRPr>
          </a:p>
          <a:p>
            <a:r>
              <a:rPr lang="en-US" sz="2000" dirty="0">
                <a:solidFill>
                  <a:schemeClr val="bg1"/>
                </a:solidFill>
              </a:rPr>
              <a:t>OBTAINING API KEYS FROM WEBSITES,  FINDING ENOUGH DATA, AND COMBINNG DATA FROM MULTIPLE SOURCES INTO ONE DATASET </a:t>
            </a:r>
          </a:p>
          <a:p>
            <a:endParaRPr lang="en-US" sz="2000" dirty="0">
              <a:solidFill>
                <a:schemeClr val="bg1"/>
              </a:solidFill>
            </a:endParaRPr>
          </a:p>
        </p:txBody>
      </p:sp>
      <p:pic>
        <p:nvPicPr>
          <p:cNvPr id="5" name="Picture 4">
            <a:extLst>
              <a:ext uri="{FF2B5EF4-FFF2-40B4-BE49-F238E27FC236}">
                <a16:creationId xmlns:a16="http://schemas.microsoft.com/office/drawing/2014/main" id="{00506D60-779D-4E40-88E9-D2EE08353284}"/>
              </a:ext>
            </a:extLst>
          </p:cNvPr>
          <p:cNvPicPr>
            <a:picLocks noChangeAspect="1"/>
          </p:cNvPicPr>
          <p:nvPr/>
        </p:nvPicPr>
        <p:blipFill rotWithShape="1">
          <a:blip r:embed="rId2"/>
          <a:srcRect l="32770" r="22824" b="-1"/>
          <a:stretch/>
        </p:blipFill>
        <p:spPr>
          <a:xfrm>
            <a:off x="7629728" y="10"/>
            <a:ext cx="4562272" cy="6857990"/>
          </a:xfrm>
          <a:prstGeom prst="rect">
            <a:avLst/>
          </a:prstGeom>
        </p:spPr>
      </p:pic>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40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66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05F0CB64-163F-FE49-BCDB-7997E4867567}"/>
              </a:ext>
            </a:extLst>
          </p:cNvPr>
          <p:cNvPicPr>
            <a:picLocks noChangeAspect="1"/>
          </p:cNvPicPr>
          <p:nvPr/>
        </p:nvPicPr>
        <p:blipFill rotWithShape="1">
          <a:blip r:embed="rId2"/>
          <a:srcRect r="10395" b="5538"/>
          <a:stretch/>
        </p:blipFill>
        <p:spPr>
          <a:xfrm>
            <a:off x="4234051" y="426451"/>
            <a:ext cx="7785593" cy="6005098"/>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F1EA78-9F99-A34B-B493-3B64DCC02417}"/>
              </a:ext>
            </a:extLst>
          </p:cNvPr>
          <p:cNvSpPr>
            <a:spLocks noGrp="1"/>
          </p:cNvSpPr>
          <p:nvPr>
            <p:ph type="title"/>
          </p:nvPr>
        </p:nvSpPr>
        <p:spPr>
          <a:xfrm>
            <a:off x="371094" y="1161288"/>
            <a:ext cx="3438144" cy="1124712"/>
          </a:xfrm>
        </p:spPr>
        <p:txBody>
          <a:bodyPr anchor="b">
            <a:normAutofit/>
          </a:bodyPr>
          <a:lstStyle/>
          <a:p>
            <a:r>
              <a:rPr lang="en-US" sz="2800" dirty="0"/>
              <a:t>ANALYSIS: METHODS</a:t>
            </a:r>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77D575-553B-F147-936A-A7848C50C33B}"/>
              </a:ext>
            </a:extLst>
          </p:cNvPr>
          <p:cNvSpPr>
            <a:spLocks noGrp="1"/>
          </p:cNvSpPr>
          <p:nvPr>
            <p:ph idx="1"/>
          </p:nvPr>
        </p:nvSpPr>
        <p:spPr>
          <a:xfrm>
            <a:off x="371094" y="2718054"/>
            <a:ext cx="3438906" cy="3207258"/>
          </a:xfrm>
        </p:spPr>
        <p:txBody>
          <a:bodyPr anchor="t">
            <a:normAutofit/>
          </a:bodyPr>
          <a:lstStyle/>
          <a:p>
            <a:r>
              <a:rPr lang="en-US" sz="1700" dirty="0"/>
              <a:t>PANDAS </a:t>
            </a:r>
          </a:p>
          <a:p>
            <a:r>
              <a:rPr lang="en-US" sz="1700" dirty="0"/>
              <a:t>PYTHON</a:t>
            </a:r>
          </a:p>
          <a:p>
            <a:r>
              <a:rPr lang="en-US" sz="1700" dirty="0"/>
              <a:t>API</a:t>
            </a:r>
          </a:p>
          <a:p>
            <a:r>
              <a:rPr lang="en-US" sz="1700" dirty="0"/>
              <a:t>CSV</a:t>
            </a:r>
          </a:p>
          <a:p>
            <a:r>
              <a:rPr lang="en-US" sz="1700" dirty="0"/>
              <a:t>SIMPLE STATS</a:t>
            </a:r>
          </a:p>
          <a:p>
            <a:r>
              <a:rPr lang="en-US" sz="1700" dirty="0"/>
              <a:t>LINEAR REGESSION </a:t>
            </a:r>
          </a:p>
          <a:p>
            <a:r>
              <a:rPr lang="en-US" sz="1700" dirty="0"/>
              <a:t>T-TEST</a:t>
            </a:r>
          </a:p>
          <a:p>
            <a:r>
              <a:rPr lang="en-US" sz="1700" dirty="0"/>
              <a:t>CHISQUARE</a:t>
            </a:r>
            <a:endParaRPr lang="en-US" sz="1300" dirty="0"/>
          </a:p>
        </p:txBody>
      </p:sp>
    </p:spTree>
    <p:extLst>
      <p:ext uri="{BB962C8B-B14F-4D97-AF65-F5344CB8AC3E}">
        <p14:creationId xmlns:p14="http://schemas.microsoft.com/office/powerpoint/2010/main" val="31427041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679</Words>
  <Application>Microsoft Macintosh PowerPoint</Application>
  <PresentationFormat>Widescreen</PresentationFormat>
  <Paragraphs>84</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Chalkboard SE</vt:lpstr>
      <vt:lpstr>Office Theme</vt:lpstr>
      <vt:lpstr>PowerPoint Presentation</vt:lpstr>
      <vt:lpstr>PROBLEM:  Is There A Correlation Between GUN LAWS AND GUN RELATED DEATHS</vt:lpstr>
      <vt:lpstr>ANALYSIS: NULL HYPOTHESIS (H0)</vt:lpstr>
      <vt:lpstr>ANALYSIS: ALTERNATIVE HYPOTHESIS (H1)</vt:lpstr>
      <vt:lpstr>PowerPoint Presentation</vt:lpstr>
      <vt:lpstr>PowerPoint Presentation</vt:lpstr>
      <vt:lpstr>PowerPoint Presentation</vt:lpstr>
      <vt:lpstr>DATA CLEAN UP </vt:lpstr>
      <vt:lpstr>ANALYSIS: METHODS</vt:lpstr>
      <vt:lpstr>ANALYSIS: CONCLUSTIONS </vt:lpstr>
      <vt:lpstr>st.ttest_ind(cal_file_df [’Total Gun Laws’], cal_file_df [‘Deaths Percent’], equal_var=False)</vt:lpstr>
      <vt:lpstr>TEXAS vs CALIFORNIA </vt:lpstr>
      <vt:lpstr>st.ttest_ind(cal_file_df [’Total Gun Laws’], cal_file_df [’Deaths Percent’], equal_var= False) Ttest_indResult(statistic=53.42126153130487, pvalue=2.7766780951025074e-21) st.chisquare(cal_file_df [’Total Gun Laws’], cal_file_df [‘Deaths Percent'], equal_var= False) Power_divergenceResult(statistic=19941605.2572381, pvalue=0.0)</vt:lpstr>
      <vt:lpstr>st.ttest_ind(tex_file_df [’Total Gun Laws’], tex_file_df [‘Deaths Percent’], equal_var=False) Ttest_indResult(statistic=50.9630730042901, pvalue=6.448738792320535e-21) st.chisquare(tex_file_df [’Total Gun Laws’], tex_file_df [‘Deaths Percent’], equal_var=False) Power_divergenceResult(statistic=612045.6565454545, pvalue=0.0) </vt:lpstr>
      <vt:lpstr>LINEAR REGRESSION </vt:lpstr>
      <vt:lpstr>LINEAR REGRESSION </vt:lpstr>
      <vt:lpstr>DISCUSSION </vt:lpstr>
      <vt:lpstr>CHALLENGES </vt:lpstr>
      <vt:lpstr>FURTHER ANALYSIS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martinez</dc:creator>
  <cp:lastModifiedBy>rene martinez</cp:lastModifiedBy>
  <cp:revision>1</cp:revision>
  <dcterms:created xsi:type="dcterms:W3CDTF">2020-08-25T09:46:03Z</dcterms:created>
  <dcterms:modified xsi:type="dcterms:W3CDTF">2020-08-25T23:04:45Z</dcterms:modified>
</cp:coreProperties>
</file>