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Proxima Nova"/>
      <p:regular r:id="rId38"/>
      <p:bold r:id="rId39"/>
      <p:italic r:id="rId40"/>
      <p:boldItalic r:id="rId41"/>
    </p:embeddedFon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9B1C65-C5D5-49D0-BCA5-79AA20F35014}">
  <a:tblStyle styleId="{9B9B1C65-C5D5-49D0-BCA5-79AA20F350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4.xml"/><Relationship Id="rId42" Type="http://schemas.openxmlformats.org/officeDocument/2006/relationships/font" Target="fonts/Roboto-regular.fntdata"/><Relationship Id="rId41" Type="http://schemas.openxmlformats.org/officeDocument/2006/relationships/font" Target="fonts/ProximaNova-boldItalic.fntdata"/><Relationship Id="rId22" Type="http://schemas.openxmlformats.org/officeDocument/2006/relationships/slide" Target="slides/slide16.xml"/><Relationship Id="rId44" Type="http://schemas.openxmlformats.org/officeDocument/2006/relationships/font" Target="fonts/Roboto-italic.fntdata"/><Relationship Id="rId21" Type="http://schemas.openxmlformats.org/officeDocument/2006/relationships/slide" Target="slides/slide15.xml"/><Relationship Id="rId43" Type="http://schemas.openxmlformats.org/officeDocument/2006/relationships/font" Target="fonts/Robo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bold.fntdata"/><Relationship Id="rId16" Type="http://schemas.openxmlformats.org/officeDocument/2006/relationships/slide" Target="slides/slide10.xml"/><Relationship Id="rId38" Type="http://schemas.openxmlformats.org/officeDocument/2006/relationships/font" Target="fonts/ProximaNov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d54ca238c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d54ca238c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d54ca238c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d54ca238c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d54ca238c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d54ca238c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d54ca238c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d54ca238c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6492b6833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6492b6833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6492b6833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6492b6833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6492b6833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6492b6833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6492b6833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6492b6833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6492b6833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6492b6833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6492b6833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6492b6833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6492b6833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6492b6833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6492b683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6492b683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6492b6833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6492b6833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d54ca23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d54ca23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ed54ca238c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ed54ca238c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d54ca238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ed54ca238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d54ca238c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ed54ca238c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d54ca238c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d54ca238c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ed54ca238c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ed54ca238c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ed54ca238c_0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ed54ca238c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6492b683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6492b683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d54ca238c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d54ca238c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d54ca238c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ed54ca238c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ed54ca238c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ed54ca238c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6492b683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6492b683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6492b6833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6492b6833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d54ca238c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d54ca238c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6492b6833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6492b6833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d54ca238c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d54ca238c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d54ca238c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d54ca238c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Predicting Parkinson’s</a:t>
            </a:r>
            <a:endParaRPr/>
          </a:p>
        </p:txBody>
      </p:sp>
      <p:pic>
        <p:nvPicPr>
          <p:cNvPr id="60" name="Google Shape;60;p13"/>
          <p:cNvPicPr preferRelativeResize="0"/>
          <p:nvPr/>
        </p:nvPicPr>
        <p:blipFill>
          <a:blip r:embed="rId3">
            <a:alphaModFix/>
          </a:blip>
          <a:stretch>
            <a:fillRect/>
          </a:stretch>
        </p:blipFill>
        <p:spPr>
          <a:xfrm>
            <a:off x="7710225" y="3900250"/>
            <a:ext cx="1694451" cy="1694451"/>
          </a:xfrm>
          <a:prstGeom prst="rect">
            <a:avLst/>
          </a:prstGeom>
          <a:noFill/>
          <a:ln>
            <a:noFill/>
          </a:ln>
        </p:spPr>
      </p:pic>
      <p:sp>
        <p:nvSpPr>
          <p:cNvPr id="61" name="Google Shape;61;p13"/>
          <p:cNvSpPr txBox="1"/>
          <p:nvPr/>
        </p:nvSpPr>
        <p:spPr>
          <a:xfrm>
            <a:off x="510450" y="3093125"/>
            <a:ext cx="60909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Cindy Mateus, Tianxiao Cao, Reianna Liu, Alec Druggan</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Approaches to Modeling</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Regression</a:t>
            </a:r>
            <a:endParaRPr/>
          </a:p>
          <a:p>
            <a:pPr indent="-342900" lvl="0" marL="457200" rtl="0" algn="l">
              <a:spcBef>
                <a:spcPts val="0"/>
              </a:spcBef>
              <a:spcAft>
                <a:spcPts val="0"/>
              </a:spcAft>
              <a:buSzPts val="1800"/>
              <a:buChar char="●"/>
            </a:pPr>
            <a:r>
              <a:rPr lang="en"/>
              <a:t>Support Vector Regression</a:t>
            </a:r>
            <a:endParaRPr/>
          </a:p>
          <a:p>
            <a:pPr indent="-342900" lvl="0" marL="457200" rtl="0" algn="l">
              <a:spcBef>
                <a:spcPts val="0"/>
              </a:spcBef>
              <a:spcAft>
                <a:spcPts val="0"/>
              </a:spcAft>
              <a:buSzPts val="1800"/>
              <a:buChar char="●"/>
            </a:pPr>
            <a:r>
              <a:rPr lang="en"/>
              <a:t>Random Forest</a:t>
            </a:r>
            <a:endParaRPr/>
          </a:p>
          <a:p>
            <a:pPr indent="-342900" lvl="0" marL="457200" rtl="0" algn="l">
              <a:spcBef>
                <a:spcPts val="0"/>
              </a:spcBef>
              <a:spcAft>
                <a:spcPts val="0"/>
              </a:spcAft>
              <a:buSzPts val="1800"/>
              <a:buChar char="●"/>
            </a:pPr>
            <a:r>
              <a:rPr lang="en"/>
              <a:t>Gradient Boosting</a:t>
            </a:r>
            <a:endParaRPr/>
          </a:p>
          <a:p>
            <a:pPr indent="-342900" lvl="0" marL="457200" rtl="0" algn="l">
              <a:spcBef>
                <a:spcPts val="0"/>
              </a:spcBef>
              <a:spcAft>
                <a:spcPts val="0"/>
              </a:spcAft>
              <a:buSzPts val="1800"/>
              <a:buChar char="●"/>
            </a:pPr>
            <a:r>
              <a:rPr lang="en"/>
              <a:t>Neural Network</a:t>
            </a:r>
            <a:endParaRPr/>
          </a:p>
        </p:txBody>
      </p:sp>
      <p:pic>
        <p:nvPicPr>
          <p:cNvPr id="123" name="Google Shape;123;p22"/>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3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Absolute Error Visualization, Per Model</a:t>
            </a:r>
            <a:endParaRPr/>
          </a:p>
        </p:txBody>
      </p:sp>
      <p:pic>
        <p:nvPicPr>
          <p:cNvPr id="129" name="Google Shape;129;p23"/>
          <p:cNvPicPr preferRelativeResize="0"/>
          <p:nvPr/>
        </p:nvPicPr>
        <p:blipFill>
          <a:blip r:embed="rId3">
            <a:alphaModFix/>
          </a:blip>
          <a:stretch>
            <a:fillRect/>
          </a:stretch>
        </p:blipFill>
        <p:spPr>
          <a:xfrm>
            <a:off x="587100" y="1055713"/>
            <a:ext cx="7760476" cy="3465663"/>
          </a:xfrm>
          <a:prstGeom prst="rect">
            <a:avLst/>
          </a:prstGeom>
          <a:noFill/>
          <a:ln>
            <a:noFill/>
          </a:ln>
        </p:spPr>
      </p:pic>
      <p:pic>
        <p:nvPicPr>
          <p:cNvPr id="130" name="Google Shape;130;p23"/>
          <p:cNvPicPr preferRelativeResize="0"/>
          <p:nvPr/>
        </p:nvPicPr>
        <p:blipFill rotWithShape="1">
          <a:blip r:embed="rId4">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688" y="432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baseline="30000" lang="en"/>
              <a:t>2</a:t>
            </a:r>
            <a:r>
              <a:rPr lang="en"/>
              <a:t> Visualization, Per Model</a:t>
            </a:r>
            <a:endParaRPr/>
          </a:p>
        </p:txBody>
      </p:sp>
      <p:pic>
        <p:nvPicPr>
          <p:cNvPr id="136" name="Google Shape;136;p24"/>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pic>
        <p:nvPicPr>
          <p:cNvPr id="137" name="Google Shape;137;p24"/>
          <p:cNvPicPr preferRelativeResize="0"/>
          <p:nvPr/>
        </p:nvPicPr>
        <p:blipFill>
          <a:blip r:embed="rId4">
            <a:alphaModFix/>
          </a:blip>
          <a:stretch>
            <a:fillRect/>
          </a:stretch>
        </p:blipFill>
        <p:spPr>
          <a:xfrm>
            <a:off x="691763" y="883500"/>
            <a:ext cx="7760476" cy="33764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Considerations</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attempted multiple different methods of modeling and predicting the UPDRS scores, alternating between </a:t>
            </a:r>
            <a:r>
              <a:rPr lang="en"/>
              <a:t>targeting</a:t>
            </a:r>
            <a:r>
              <a:rPr lang="en"/>
              <a:t> the Total and Motor scores. We were unable to find a model that could accurately predict with the given data, so we moved to classifying Parkinson’s status rather than predicting UPDRS with a given recording.</a:t>
            </a:r>
            <a:endParaRPr/>
          </a:p>
        </p:txBody>
      </p:sp>
      <p:pic>
        <p:nvPicPr>
          <p:cNvPr id="144" name="Google Shape;144;p25"/>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90250" y="526350"/>
            <a:ext cx="8385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Classification Model Creation</a:t>
            </a:r>
            <a:endParaRPr>
              <a:solidFill>
                <a:schemeClr val="lt1"/>
              </a:solidFill>
            </a:endParaRPr>
          </a:p>
        </p:txBody>
      </p:sp>
      <p:pic>
        <p:nvPicPr>
          <p:cNvPr id="150" name="Google Shape;150;p26"/>
          <p:cNvPicPr preferRelativeResize="0"/>
          <p:nvPr/>
        </p:nvPicPr>
        <p:blipFill>
          <a:blip r:embed="rId3">
            <a:alphaModFix/>
          </a:blip>
          <a:stretch>
            <a:fillRect/>
          </a:stretch>
        </p:blipFill>
        <p:spPr>
          <a:xfrm>
            <a:off x="7710225" y="3900250"/>
            <a:ext cx="1694451" cy="1694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Approaches to Modeling</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created several different models to see which would best allow us to create status classifications with the dataset. Those models were the following:</a:t>
            </a:r>
            <a:endParaRPr/>
          </a:p>
          <a:p>
            <a:pPr indent="-342900" lvl="0" marL="457200" rtl="0" algn="l">
              <a:spcBef>
                <a:spcPts val="1200"/>
              </a:spcBef>
              <a:spcAft>
                <a:spcPts val="0"/>
              </a:spcAft>
              <a:buSzPts val="1800"/>
              <a:buChar char="●"/>
            </a:pPr>
            <a:r>
              <a:rPr lang="en"/>
              <a:t>Linear Regression Model</a:t>
            </a:r>
            <a:endParaRPr/>
          </a:p>
          <a:p>
            <a:pPr indent="-342900" lvl="0" marL="457200" rtl="0" algn="l">
              <a:spcBef>
                <a:spcPts val="0"/>
              </a:spcBef>
              <a:spcAft>
                <a:spcPts val="0"/>
              </a:spcAft>
              <a:buSzPts val="1800"/>
              <a:buChar char="●"/>
            </a:pPr>
            <a:r>
              <a:rPr lang="en"/>
              <a:t>Random Forest Classifier</a:t>
            </a:r>
            <a:endParaRPr/>
          </a:p>
          <a:p>
            <a:pPr indent="-342900" lvl="0" marL="457200" rtl="0" algn="l">
              <a:spcBef>
                <a:spcPts val="0"/>
              </a:spcBef>
              <a:spcAft>
                <a:spcPts val="0"/>
              </a:spcAft>
              <a:buSzPts val="1800"/>
              <a:buChar char="●"/>
            </a:pPr>
            <a:r>
              <a:rPr lang="en"/>
              <a:t>Support Vector Machine</a:t>
            </a:r>
            <a:endParaRPr/>
          </a:p>
          <a:p>
            <a:pPr indent="-342900" lvl="0" marL="457200" rtl="0" algn="l">
              <a:spcBef>
                <a:spcPts val="0"/>
              </a:spcBef>
              <a:spcAft>
                <a:spcPts val="0"/>
              </a:spcAft>
              <a:buSzPts val="1800"/>
              <a:buChar char="●"/>
            </a:pPr>
            <a:r>
              <a:rPr lang="en"/>
              <a:t>Neural Network</a:t>
            </a:r>
            <a:endParaRPr/>
          </a:p>
          <a:p>
            <a:pPr indent="0" lvl="0" marL="0" rtl="0" algn="l">
              <a:spcBef>
                <a:spcPts val="1200"/>
              </a:spcBef>
              <a:spcAft>
                <a:spcPts val="1200"/>
              </a:spcAft>
              <a:buNone/>
            </a:pPr>
            <a:r>
              <a:rPr lang="en"/>
              <a:t>Next, we compared the predictions the model created based on the data, and then calculated the accuracy of each model. Then we compared the confusion matrices and </a:t>
            </a:r>
            <a:r>
              <a:rPr lang="en"/>
              <a:t>accuracy</a:t>
            </a:r>
            <a:r>
              <a:rPr lang="en"/>
              <a:t> scores for the models to select one to move forward with.</a:t>
            </a:r>
            <a:endParaRPr/>
          </a:p>
        </p:txBody>
      </p:sp>
      <p:pic>
        <p:nvPicPr>
          <p:cNvPr id="157" name="Google Shape;157;p27"/>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8"/>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pic>
        <p:nvPicPr>
          <p:cNvPr id="163" name="Google Shape;163;p28"/>
          <p:cNvPicPr preferRelativeResize="0"/>
          <p:nvPr/>
        </p:nvPicPr>
        <p:blipFill>
          <a:blip r:embed="rId4">
            <a:alphaModFix/>
          </a:blip>
          <a:stretch>
            <a:fillRect/>
          </a:stretch>
        </p:blipFill>
        <p:spPr>
          <a:xfrm>
            <a:off x="569138" y="985537"/>
            <a:ext cx="3957901" cy="3172438"/>
          </a:xfrm>
          <a:prstGeom prst="rect">
            <a:avLst/>
          </a:prstGeom>
          <a:noFill/>
          <a:ln>
            <a:noFill/>
          </a:ln>
        </p:spPr>
      </p:pic>
      <p:pic>
        <p:nvPicPr>
          <p:cNvPr id="164" name="Google Shape;164;p28"/>
          <p:cNvPicPr preferRelativeResize="0"/>
          <p:nvPr/>
        </p:nvPicPr>
        <p:blipFill>
          <a:blip r:embed="rId5">
            <a:alphaModFix/>
          </a:blip>
          <a:stretch>
            <a:fillRect/>
          </a:stretch>
        </p:blipFill>
        <p:spPr>
          <a:xfrm>
            <a:off x="4616962" y="985512"/>
            <a:ext cx="3957901" cy="31723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9"/>
          <p:cNvPicPr preferRelativeResize="0"/>
          <p:nvPr/>
        </p:nvPicPr>
        <p:blipFill>
          <a:blip r:embed="rId3">
            <a:alphaModFix/>
          </a:blip>
          <a:stretch>
            <a:fillRect/>
          </a:stretch>
        </p:blipFill>
        <p:spPr>
          <a:xfrm>
            <a:off x="576000" y="985525"/>
            <a:ext cx="3957926" cy="3172444"/>
          </a:xfrm>
          <a:prstGeom prst="rect">
            <a:avLst/>
          </a:prstGeom>
          <a:noFill/>
          <a:ln>
            <a:noFill/>
          </a:ln>
        </p:spPr>
      </p:pic>
      <p:pic>
        <p:nvPicPr>
          <p:cNvPr id="170" name="Google Shape;170;p29"/>
          <p:cNvPicPr preferRelativeResize="0"/>
          <p:nvPr/>
        </p:nvPicPr>
        <p:blipFill rotWithShape="1">
          <a:blip r:embed="rId4">
            <a:alphaModFix/>
          </a:blip>
          <a:srcRect b="34970" l="25081" r="25720" t="28295"/>
          <a:stretch/>
        </p:blipFill>
        <p:spPr>
          <a:xfrm>
            <a:off x="8065275" y="4298150"/>
            <a:ext cx="767025" cy="572700"/>
          </a:xfrm>
          <a:prstGeom prst="rect">
            <a:avLst/>
          </a:prstGeom>
          <a:noFill/>
          <a:ln>
            <a:noFill/>
          </a:ln>
        </p:spPr>
      </p:pic>
      <p:pic>
        <p:nvPicPr>
          <p:cNvPr id="171" name="Google Shape;171;p29"/>
          <p:cNvPicPr preferRelativeResize="0"/>
          <p:nvPr/>
        </p:nvPicPr>
        <p:blipFill>
          <a:blip r:embed="rId5">
            <a:alphaModFix/>
          </a:blip>
          <a:stretch>
            <a:fillRect/>
          </a:stretch>
        </p:blipFill>
        <p:spPr>
          <a:xfrm>
            <a:off x="4610075" y="985538"/>
            <a:ext cx="3957926" cy="3172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0"/>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pic>
        <p:nvPicPr>
          <p:cNvPr id="177" name="Google Shape;177;p30"/>
          <p:cNvPicPr preferRelativeResize="0"/>
          <p:nvPr/>
        </p:nvPicPr>
        <p:blipFill>
          <a:blip r:embed="rId4">
            <a:alphaModFix/>
          </a:blip>
          <a:stretch>
            <a:fillRect/>
          </a:stretch>
        </p:blipFill>
        <p:spPr>
          <a:xfrm>
            <a:off x="1209600" y="223775"/>
            <a:ext cx="6724801" cy="4695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Comparisons Before Model Selection</a:t>
            </a:r>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addition to comparing the above metrics, we also compared the classification reports for the different models. After taking these different model measurements into consideration we decided to proceed with a neural network.</a:t>
            </a:r>
            <a:endParaRPr/>
          </a:p>
          <a:p>
            <a:pPr indent="0" lvl="0" marL="0" rtl="0" algn="l">
              <a:spcBef>
                <a:spcPts val="1200"/>
              </a:spcBef>
              <a:spcAft>
                <a:spcPts val="1200"/>
              </a:spcAft>
              <a:buNone/>
            </a:pPr>
            <a:r>
              <a:t/>
            </a:r>
            <a:endParaRPr/>
          </a:p>
        </p:txBody>
      </p:sp>
      <p:pic>
        <p:nvPicPr>
          <p:cNvPr id="184" name="Google Shape;184;p31"/>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Scope</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goal of this project is to be able to use voice recordings to both classify the status of and, if they were to have the disease, monitor progress of Parkinson’s Disease by predicting motor </a:t>
            </a:r>
            <a:r>
              <a:rPr lang="en"/>
              <a:t>function</a:t>
            </a:r>
            <a:r>
              <a:rPr lang="en"/>
              <a:t> values.</a:t>
            </a:r>
            <a:endParaRPr/>
          </a:p>
        </p:txBody>
      </p:sp>
      <p:pic>
        <p:nvPicPr>
          <p:cNvPr id="68" name="Google Shape;68;p14"/>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Optimizations:</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optimize our neural network we made use of </a:t>
            </a:r>
            <a:r>
              <a:rPr lang="en"/>
              <a:t>the Keras Tuner python library, constructing a hyperband parameter tuner to facilitate the best parameters for our model. </a:t>
            </a:r>
            <a:endParaRPr/>
          </a:p>
          <a:p>
            <a:pPr indent="0" lvl="0" marL="0" rtl="0" algn="l">
              <a:spcBef>
                <a:spcPts val="1200"/>
              </a:spcBef>
              <a:spcAft>
                <a:spcPts val="0"/>
              </a:spcAft>
              <a:buNone/>
            </a:pPr>
            <a:r>
              <a:rPr lang="en"/>
              <a:t>Optimizations regarding tuning are detailed in the following slides. Additionally, dense layers where all nodes were connected to preceding layers were found to provide highest accuracy.</a:t>
            </a:r>
            <a:endParaRPr/>
          </a:p>
          <a:p>
            <a:pPr indent="0" lvl="0" marL="0" rtl="0" algn="l">
              <a:spcBef>
                <a:spcPts val="1200"/>
              </a:spcBef>
              <a:spcAft>
                <a:spcPts val="1200"/>
              </a:spcAft>
              <a:buNone/>
            </a:pPr>
            <a:r>
              <a:rPr lang="en"/>
              <a:t>Here is the final classification report for the model:</a:t>
            </a:r>
            <a:endParaRPr/>
          </a:p>
        </p:txBody>
      </p:sp>
      <p:pic>
        <p:nvPicPr>
          <p:cNvPr id="191" name="Google Shape;191;p32"/>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3"/>
          <p:cNvPicPr preferRelativeResize="0"/>
          <p:nvPr/>
        </p:nvPicPr>
        <p:blipFill>
          <a:blip r:embed="rId3">
            <a:alphaModFix/>
          </a:blip>
          <a:stretch>
            <a:fillRect/>
          </a:stretch>
        </p:blipFill>
        <p:spPr>
          <a:xfrm>
            <a:off x="6478900" y="404050"/>
            <a:ext cx="2287470" cy="4046500"/>
          </a:xfrm>
          <a:prstGeom prst="rect">
            <a:avLst/>
          </a:prstGeom>
          <a:noFill/>
          <a:ln>
            <a:noFill/>
          </a:ln>
        </p:spPr>
      </p:pic>
      <p:pic>
        <p:nvPicPr>
          <p:cNvPr id="197" name="Google Shape;197;p33"/>
          <p:cNvPicPr preferRelativeResize="0"/>
          <p:nvPr/>
        </p:nvPicPr>
        <p:blipFill rotWithShape="1">
          <a:blip r:embed="rId4">
            <a:alphaModFix/>
          </a:blip>
          <a:srcRect b="34970" l="25081" r="25720" t="28295"/>
          <a:stretch/>
        </p:blipFill>
        <p:spPr>
          <a:xfrm>
            <a:off x="8065275" y="4298150"/>
            <a:ext cx="767025" cy="572700"/>
          </a:xfrm>
          <a:prstGeom prst="rect">
            <a:avLst/>
          </a:prstGeom>
          <a:noFill/>
          <a:ln>
            <a:noFill/>
          </a:ln>
        </p:spPr>
      </p:pic>
      <p:pic>
        <p:nvPicPr>
          <p:cNvPr id="198" name="Google Shape;198;p33"/>
          <p:cNvPicPr preferRelativeResize="0"/>
          <p:nvPr/>
        </p:nvPicPr>
        <p:blipFill>
          <a:blip r:embed="rId5">
            <a:alphaModFix/>
          </a:blip>
          <a:stretch>
            <a:fillRect/>
          </a:stretch>
        </p:blipFill>
        <p:spPr>
          <a:xfrm>
            <a:off x="377625" y="404050"/>
            <a:ext cx="5614825" cy="40234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Optimized Sequential Model Parameters</a:t>
            </a:r>
            <a:endParaRPr/>
          </a:p>
        </p:txBody>
      </p:sp>
      <p:grpSp>
        <p:nvGrpSpPr>
          <p:cNvPr id="204" name="Google Shape;204;p34"/>
          <p:cNvGrpSpPr/>
          <p:nvPr/>
        </p:nvGrpSpPr>
        <p:grpSpPr>
          <a:xfrm>
            <a:off x="1177138" y="1574025"/>
            <a:ext cx="1606073" cy="2315200"/>
            <a:chOff x="796138" y="1574025"/>
            <a:chExt cx="1606073" cy="2315200"/>
          </a:xfrm>
        </p:grpSpPr>
        <p:grpSp>
          <p:nvGrpSpPr>
            <p:cNvPr id="205" name="Google Shape;205;p34"/>
            <p:cNvGrpSpPr/>
            <p:nvPr/>
          </p:nvGrpSpPr>
          <p:grpSpPr>
            <a:xfrm>
              <a:off x="796138" y="1695421"/>
              <a:ext cx="1606073" cy="908429"/>
              <a:chOff x="796138" y="1695421"/>
              <a:chExt cx="1606073" cy="908429"/>
            </a:xfrm>
          </p:grpSpPr>
          <p:cxnSp>
            <p:nvCxnSpPr>
              <p:cNvPr id="206" name="Google Shape;206;p34"/>
              <p:cNvCxnSpPr/>
              <p:nvPr/>
            </p:nvCxnSpPr>
            <p:spPr>
              <a:xfrm>
                <a:off x="1664415" y="1695421"/>
                <a:ext cx="718500" cy="741900"/>
              </a:xfrm>
              <a:prstGeom prst="straightConnector1">
                <a:avLst/>
              </a:prstGeom>
              <a:noFill/>
              <a:ln cap="flat" cmpd="sng" w="9525">
                <a:solidFill>
                  <a:srgbClr val="0B7743"/>
                </a:solidFill>
                <a:prstDash val="solid"/>
                <a:round/>
                <a:headEnd len="sm" w="sm" type="none"/>
                <a:tailEnd len="sm" w="sm" type="none"/>
              </a:ln>
            </p:spPr>
          </p:cxnSp>
          <p:sp>
            <p:nvSpPr>
              <p:cNvPr id="207" name="Google Shape;207;p34"/>
              <p:cNvSpPr/>
              <p:nvPr/>
            </p:nvSpPr>
            <p:spPr>
              <a:xfrm flipH="1">
                <a:off x="796138" y="2306625"/>
                <a:ext cx="1605900" cy="143400"/>
              </a:xfrm>
              <a:prstGeom prst="parallelogram">
                <a:avLst>
                  <a:gd fmla="val 96952" name="adj"/>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8" name="Google Shape;208;p34"/>
              <p:cNvSpPr/>
              <p:nvPr/>
            </p:nvSpPr>
            <p:spPr>
              <a:xfrm>
                <a:off x="796311" y="2460450"/>
                <a:ext cx="1605900" cy="143400"/>
              </a:xfrm>
              <a:prstGeom prst="parallelogram">
                <a:avLst>
                  <a:gd fmla="val 96952" name="adj"/>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34"/>
            <p:cNvSpPr txBox="1"/>
            <p:nvPr/>
          </p:nvSpPr>
          <p:spPr>
            <a:xfrm>
              <a:off x="915823" y="2695025"/>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B713F"/>
                  </a:solidFill>
                  <a:latin typeface="Roboto"/>
                  <a:ea typeface="Roboto"/>
                  <a:cs typeface="Roboto"/>
                  <a:sym typeface="Roboto"/>
                </a:rPr>
                <a:t>73 Nodes</a:t>
              </a:r>
              <a:endParaRPr b="1" sz="1000">
                <a:solidFill>
                  <a:srgbClr val="0B713F"/>
                </a:solidFill>
                <a:latin typeface="Roboto"/>
                <a:ea typeface="Roboto"/>
                <a:cs typeface="Roboto"/>
                <a:sym typeface="Roboto"/>
              </a:endParaRPr>
            </a:p>
          </p:txBody>
        </p:sp>
        <p:sp>
          <p:nvSpPr>
            <p:cNvPr id="210" name="Google Shape;210;p34"/>
            <p:cNvSpPr txBox="1"/>
            <p:nvPr/>
          </p:nvSpPr>
          <p:spPr>
            <a:xfrm>
              <a:off x="918274" y="31518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B713F"/>
                  </a:solidFill>
                  <a:latin typeface="Roboto"/>
                  <a:ea typeface="Roboto"/>
                  <a:cs typeface="Roboto"/>
                  <a:sym typeface="Roboto"/>
                </a:rPr>
                <a:t>tanh</a:t>
              </a:r>
              <a:endParaRPr sz="800">
                <a:solidFill>
                  <a:srgbClr val="0B713F"/>
                </a:solidFill>
                <a:latin typeface="Roboto"/>
                <a:ea typeface="Roboto"/>
                <a:cs typeface="Roboto"/>
                <a:sym typeface="Roboto"/>
              </a:endParaRPr>
            </a:p>
          </p:txBody>
        </p:sp>
        <p:sp>
          <p:nvSpPr>
            <p:cNvPr id="211" name="Google Shape;211;p34"/>
            <p:cNvSpPr txBox="1"/>
            <p:nvPr/>
          </p:nvSpPr>
          <p:spPr>
            <a:xfrm>
              <a:off x="796155" y="1574025"/>
              <a:ext cx="913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B713F"/>
                  </a:solidFill>
                  <a:latin typeface="Roboto"/>
                  <a:ea typeface="Roboto"/>
                  <a:cs typeface="Roboto"/>
                  <a:sym typeface="Roboto"/>
                </a:rPr>
                <a:t>First Layer</a:t>
              </a:r>
              <a:endParaRPr sz="800">
                <a:solidFill>
                  <a:srgbClr val="0B713F"/>
                </a:solidFill>
                <a:latin typeface="Roboto"/>
                <a:ea typeface="Roboto"/>
                <a:cs typeface="Roboto"/>
                <a:sym typeface="Roboto"/>
              </a:endParaRPr>
            </a:p>
          </p:txBody>
        </p:sp>
      </p:grpSp>
      <p:grpSp>
        <p:nvGrpSpPr>
          <p:cNvPr id="212" name="Google Shape;212;p34"/>
          <p:cNvGrpSpPr/>
          <p:nvPr/>
        </p:nvGrpSpPr>
        <p:grpSpPr>
          <a:xfrm>
            <a:off x="3855119" y="1574025"/>
            <a:ext cx="1900813" cy="2315200"/>
            <a:chOff x="3474119" y="1574025"/>
            <a:chExt cx="1900813" cy="2315200"/>
          </a:xfrm>
        </p:grpSpPr>
        <p:cxnSp>
          <p:nvCxnSpPr>
            <p:cNvPr id="213" name="Google Shape;213;p34"/>
            <p:cNvCxnSpPr/>
            <p:nvPr/>
          </p:nvCxnSpPr>
          <p:spPr>
            <a:xfrm>
              <a:off x="4637135"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14" name="Google Shape;214;p34"/>
            <p:cNvSpPr/>
            <p:nvPr/>
          </p:nvSpPr>
          <p:spPr>
            <a:xfrm flipH="1">
              <a:off x="3768859"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5" name="Google Shape;215;p34"/>
            <p:cNvSpPr/>
            <p:nvPr/>
          </p:nvSpPr>
          <p:spPr>
            <a:xfrm>
              <a:off x="3769032"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4"/>
            <p:cNvSpPr txBox="1"/>
            <p:nvPr/>
          </p:nvSpPr>
          <p:spPr>
            <a:xfrm>
              <a:off x="3889991" y="2695025"/>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63 Nodes</a:t>
              </a:r>
              <a:endParaRPr b="1" sz="1000">
                <a:solidFill>
                  <a:srgbClr val="858585"/>
                </a:solidFill>
                <a:latin typeface="Roboto"/>
                <a:ea typeface="Roboto"/>
                <a:cs typeface="Roboto"/>
                <a:sym typeface="Roboto"/>
              </a:endParaRPr>
            </a:p>
          </p:txBody>
        </p:sp>
        <p:sp>
          <p:nvSpPr>
            <p:cNvPr id="217" name="Google Shape;217;p34"/>
            <p:cNvSpPr txBox="1"/>
            <p:nvPr/>
          </p:nvSpPr>
          <p:spPr>
            <a:xfrm>
              <a:off x="3892441" y="31518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ReLU</a:t>
              </a:r>
              <a:endParaRPr sz="800">
                <a:solidFill>
                  <a:srgbClr val="858585"/>
                </a:solidFill>
                <a:latin typeface="Roboto"/>
                <a:ea typeface="Roboto"/>
                <a:cs typeface="Roboto"/>
                <a:sym typeface="Roboto"/>
              </a:endParaRPr>
            </a:p>
          </p:txBody>
        </p:sp>
        <p:sp>
          <p:nvSpPr>
            <p:cNvPr id="218" name="Google Shape;218;p34"/>
            <p:cNvSpPr txBox="1"/>
            <p:nvPr/>
          </p:nvSpPr>
          <p:spPr>
            <a:xfrm>
              <a:off x="3474119" y="1574025"/>
              <a:ext cx="12099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Hidden Layer 2</a:t>
              </a:r>
              <a:endParaRPr sz="800">
                <a:solidFill>
                  <a:srgbClr val="858585"/>
                </a:solidFill>
                <a:latin typeface="Roboto"/>
                <a:ea typeface="Roboto"/>
                <a:cs typeface="Roboto"/>
                <a:sym typeface="Roboto"/>
              </a:endParaRPr>
            </a:p>
          </p:txBody>
        </p:sp>
      </p:grpSp>
      <p:grpSp>
        <p:nvGrpSpPr>
          <p:cNvPr id="219" name="Google Shape;219;p34"/>
          <p:cNvGrpSpPr/>
          <p:nvPr/>
        </p:nvGrpSpPr>
        <p:grpSpPr>
          <a:xfrm>
            <a:off x="5469354" y="1574025"/>
            <a:ext cx="1774359" cy="2315200"/>
            <a:chOff x="5088354" y="1574025"/>
            <a:chExt cx="1774359" cy="2315200"/>
          </a:xfrm>
        </p:grpSpPr>
        <p:cxnSp>
          <p:nvCxnSpPr>
            <p:cNvPr id="220" name="Google Shape;220;p34"/>
            <p:cNvCxnSpPr/>
            <p:nvPr/>
          </p:nvCxnSpPr>
          <p:spPr>
            <a:xfrm>
              <a:off x="6124917"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21" name="Google Shape;221;p34"/>
            <p:cNvSpPr/>
            <p:nvPr/>
          </p:nvSpPr>
          <p:spPr>
            <a:xfrm flipH="1">
              <a:off x="5256641"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2" name="Google Shape;222;p34"/>
            <p:cNvSpPr/>
            <p:nvPr/>
          </p:nvSpPr>
          <p:spPr>
            <a:xfrm>
              <a:off x="5256813"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txBox="1"/>
            <p:nvPr/>
          </p:nvSpPr>
          <p:spPr>
            <a:xfrm>
              <a:off x="5377778" y="2695025"/>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37 Nodes</a:t>
              </a:r>
              <a:endParaRPr b="1" sz="1000">
                <a:solidFill>
                  <a:srgbClr val="858585"/>
                </a:solidFill>
                <a:latin typeface="Roboto"/>
                <a:ea typeface="Roboto"/>
                <a:cs typeface="Roboto"/>
                <a:sym typeface="Roboto"/>
              </a:endParaRPr>
            </a:p>
          </p:txBody>
        </p:sp>
        <p:sp>
          <p:nvSpPr>
            <p:cNvPr id="224" name="Google Shape;224;p34"/>
            <p:cNvSpPr txBox="1"/>
            <p:nvPr/>
          </p:nvSpPr>
          <p:spPr>
            <a:xfrm>
              <a:off x="5380229" y="31518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sigmoid</a:t>
              </a:r>
              <a:endParaRPr sz="800">
                <a:solidFill>
                  <a:srgbClr val="858585"/>
                </a:solidFill>
                <a:latin typeface="Roboto"/>
                <a:ea typeface="Roboto"/>
                <a:cs typeface="Roboto"/>
                <a:sym typeface="Roboto"/>
              </a:endParaRPr>
            </a:p>
          </p:txBody>
        </p:sp>
        <p:sp>
          <p:nvSpPr>
            <p:cNvPr id="225" name="Google Shape;225;p34"/>
            <p:cNvSpPr txBox="1"/>
            <p:nvPr/>
          </p:nvSpPr>
          <p:spPr>
            <a:xfrm>
              <a:off x="5088354" y="1574025"/>
              <a:ext cx="1083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Hidden Layer 3</a:t>
              </a:r>
              <a:endParaRPr sz="800">
                <a:solidFill>
                  <a:srgbClr val="858585"/>
                </a:solidFill>
                <a:latin typeface="Roboto"/>
                <a:ea typeface="Roboto"/>
                <a:cs typeface="Roboto"/>
                <a:sym typeface="Roboto"/>
              </a:endParaRPr>
            </a:p>
          </p:txBody>
        </p:sp>
      </p:grpSp>
      <p:grpSp>
        <p:nvGrpSpPr>
          <p:cNvPr id="226" name="Google Shape;226;p34"/>
          <p:cNvGrpSpPr/>
          <p:nvPr/>
        </p:nvGrpSpPr>
        <p:grpSpPr>
          <a:xfrm>
            <a:off x="6928178" y="1574025"/>
            <a:ext cx="1800480" cy="2315200"/>
            <a:chOff x="2089303" y="1574025"/>
            <a:chExt cx="1800480" cy="2315200"/>
          </a:xfrm>
        </p:grpSpPr>
        <p:cxnSp>
          <p:nvCxnSpPr>
            <p:cNvPr id="227" name="Google Shape;227;p34"/>
            <p:cNvCxnSpPr/>
            <p:nvPr/>
          </p:nvCxnSpPr>
          <p:spPr>
            <a:xfrm>
              <a:off x="3151986" y="1695421"/>
              <a:ext cx="718500" cy="741900"/>
            </a:xfrm>
            <a:prstGeom prst="straightConnector1">
              <a:avLst/>
            </a:prstGeom>
            <a:noFill/>
            <a:ln cap="flat" cmpd="sng" w="9525">
              <a:solidFill>
                <a:srgbClr val="0B7743"/>
              </a:solidFill>
              <a:prstDash val="solid"/>
              <a:round/>
              <a:headEnd len="sm" w="sm" type="none"/>
              <a:tailEnd len="sm" w="sm" type="none"/>
            </a:ln>
          </p:spPr>
        </p:cxnSp>
        <p:sp>
          <p:nvSpPr>
            <p:cNvPr id="228" name="Google Shape;228;p34"/>
            <p:cNvSpPr/>
            <p:nvPr/>
          </p:nvSpPr>
          <p:spPr>
            <a:xfrm flipH="1">
              <a:off x="2283710" y="2306625"/>
              <a:ext cx="1605900" cy="143400"/>
            </a:xfrm>
            <a:prstGeom prst="parallelogram">
              <a:avLst>
                <a:gd fmla="val 96952" name="adj"/>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9" name="Google Shape;229;p34"/>
            <p:cNvSpPr/>
            <p:nvPr/>
          </p:nvSpPr>
          <p:spPr>
            <a:xfrm>
              <a:off x="2283883" y="2460450"/>
              <a:ext cx="1605900" cy="143400"/>
            </a:xfrm>
            <a:prstGeom prst="parallelogram">
              <a:avLst>
                <a:gd fmla="val 96952" name="adj"/>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txBox="1"/>
            <p:nvPr/>
          </p:nvSpPr>
          <p:spPr>
            <a:xfrm>
              <a:off x="2404931" y="2695025"/>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B713F"/>
                  </a:solidFill>
                  <a:latin typeface="Roboto"/>
                  <a:ea typeface="Roboto"/>
                  <a:cs typeface="Roboto"/>
                  <a:sym typeface="Roboto"/>
                </a:rPr>
                <a:t>1 Node</a:t>
              </a:r>
              <a:endParaRPr b="1" sz="1000">
                <a:solidFill>
                  <a:srgbClr val="0B713F"/>
                </a:solidFill>
                <a:latin typeface="Roboto"/>
                <a:ea typeface="Roboto"/>
                <a:cs typeface="Roboto"/>
                <a:sym typeface="Roboto"/>
              </a:endParaRPr>
            </a:p>
          </p:txBody>
        </p:sp>
        <p:sp>
          <p:nvSpPr>
            <p:cNvPr id="231" name="Google Shape;231;p34"/>
            <p:cNvSpPr txBox="1"/>
            <p:nvPr/>
          </p:nvSpPr>
          <p:spPr>
            <a:xfrm>
              <a:off x="2407381" y="31518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0B713F"/>
                  </a:solidFill>
                  <a:latin typeface="Roboto"/>
                  <a:ea typeface="Roboto"/>
                  <a:cs typeface="Roboto"/>
                  <a:sym typeface="Roboto"/>
                </a:rPr>
                <a:t>sigmoid</a:t>
              </a:r>
              <a:br>
                <a:rPr lang="en" sz="800">
                  <a:solidFill>
                    <a:srgbClr val="0B713F"/>
                  </a:solidFill>
                  <a:latin typeface="Roboto"/>
                  <a:ea typeface="Roboto"/>
                  <a:cs typeface="Roboto"/>
                  <a:sym typeface="Roboto"/>
                </a:rPr>
              </a:br>
              <a:r>
                <a:rPr lang="en" sz="800">
                  <a:solidFill>
                    <a:srgbClr val="0B713F"/>
                  </a:solidFill>
                  <a:latin typeface="Roboto"/>
                  <a:ea typeface="Roboto"/>
                  <a:cs typeface="Roboto"/>
                  <a:sym typeface="Roboto"/>
                </a:rPr>
                <a:t>0.01 Learning Rate</a:t>
              </a:r>
              <a:endParaRPr sz="800">
                <a:solidFill>
                  <a:srgbClr val="0B713F"/>
                </a:solidFill>
                <a:latin typeface="Roboto"/>
                <a:ea typeface="Roboto"/>
                <a:cs typeface="Roboto"/>
                <a:sym typeface="Roboto"/>
              </a:endParaRPr>
            </a:p>
          </p:txBody>
        </p:sp>
        <p:sp>
          <p:nvSpPr>
            <p:cNvPr id="232" name="Google Shape;232;p34"/>
            <p:cNvSpPr txBox="1"/>
            <p:nvPr/>
          </p:nvSpPr>
          <p:spPr>
            <a:xfrm>
              <a:off x="2089303" y="1574025"/>
              <a:ext cx="11094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B713F"/>
                  </a:solidFill>
                  <a:latin typeface="Roboto"/>
                  <a:ea typeface="Roboto"/>
                  <a:cs typeface="Roboto"/>
                  <a:sym typeface="Roboto"/>
                </a:rPr>
                <a:t>Output Layer</a:t>
              </a:r>
              <a:endParaRPr sz="800">
                <a:solidFill>
                  <a:srgbClr val="0B713F"/>
                </a:solidFill>
                <a:latin typeface="Roboto"/>
                <a:ea typeface="Roboto"/>
                <a:cs typeface="Roboto"/>
                <a:sym typeface="Roboto"/>
              </a:endParaRPr>
            </a:p>
          </p:txBody>
        </p:sp>
      </p:grpSp>
      <p:grpSp>
        <p:nvGrpSpPr>
          <p:cNvPr id="233" name="Google Shape;233;p34"/>
          <p:cNvGrpSpPr/>
          <p:nvPr/>
        </p:nvGrpSpPr>
        <p:grpSpPr>
          <a:xfrm>
            <a:off x="2661959" y="1574025"/>
            <a:ext cx="1606073" cy="2315200"/>
            <a:chOff x="3768859" y="1574025"/>
            <a:chExt cx="1606073" cy="2315200"/>
          </a:xfrm>
        </p:grpSpPr>
        <p:cxnSp>
          <p:nvCxnSpPr>
            <p:cNvPr id="234" name="Google Shape;234;p34"/>
            <p:cNvCxnSpPr/>
            <p:nvPr/>
          </p:nvCxnSpPr>
          <p:spPr>
            <a:xfrm>
              <a:off x="4637135"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35" name="Google Shape;235;p34"/>
            <p:cNvSpPr/>
            <p:nvPr/>
          </p:nvSpPr>
          <p:spPr>
            <a:xfrm flipH="1">
              <a:off x="3768859"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6" name="Google Shape;236;p34"/>
            <p:cNvSpPr/>
            <p:nvPr/>
          </p:nvSpPr>
          <p:spPr>
            <a:xfrm>
              <a:off x="3769032"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4"/>
            <p:cNvSpPr txBox="1"/>
            <p:nvPr/>
          </p:nvSpPr>
          <p:spPr>
            <a:xfrm>
              <a:off x="3889991" y="2695025"/>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57 Nodes</a:t>
              </a:r>
              <a:endParaRPr b="1" sz="1000">
                <a:solidFill>
                  <a:srgbClr val="858585"/>
                </a:solidFill>
                <a:latin typeface="Roboto"/>
                <a:ea typeface="Roboto"/>
                <a:cs typeface="Roboto"/>
                <a:sym typeface="Roboto"/>
              </a:endParaRPr>
            </a:p>
          </p:txBody>
        </p:sp>
        <p:sp>
          <p:nvSpPr>
            <p:cNvPr id="238" name="Google Shape;238;p34"/>
            <p:cNvSpPr txBox="1"/>
            <p:nvPr/>
          </p:nvSpPr>
          <p:spPr>
            <a:xfrm>
              <a:off x="3892441" y="31518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ReLU</a:t>
              </a:r>
              <a:endParaRPr sz="800">
                <a:solidFill>
                  <a:srgbClr val="858585"/>
                </a:solidFill>
                <a:latin typeface="Roboto"/>
                <a:ea typeface="Roboto"/>
                <a:cs typeface="Roboto"/>
                <a:sym typeface="Roboto"/>
              </a:endParaRPr>
            </a:p>
          </p:txBody>
        </p:sp>
        <p:sp>
          <p:nvSpPr>
            <p:cNvPr id="239" name="Google Shape;239;p34"/>
            <p:cNvSpPr txBox="1"/>
            <p:nvPr/>
          </p:nvSpPr>
          <p:spPr>
            <a:xfrm>
              <a:off x="3769022" y="1574025"/>
              <a:ext cx="9150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Hidden Layer 1</a:t>
              </a:r>
              <a:endParaRPr sz="800">
                <a:solidFill>
                  <a:srgbClr val="858585"/>
                </a:solidFill>
                <a:latin typeface="Roboto"/>
                <a:ea typeface="Roboto"/>
                <a:cs typeface="Roboto"/>
                <a:sym typeface="Roboto"/>
              </a:endParaRPr>
            </a:p>
          </p:txBody>
        </p:sp>
      </p:grpSp>
      <p:sp>
        <p:nvSpPr>
          <p:cNvPr id="240" name="Google Shape;240;p34"/>
          <p:cNvSpPr txBox="1"/>
          <p:nvPr/>
        </p:nvSpPr>
        <p:spPr>
          <a:xfrm>
            <a:off x="263655" y="1574025"/>
            <a:ext cx="913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800">
                <a:solidFill>
                  <a:srgbClr val="0B713F"/>
                </a:solidFill>
                <a:latin typeface="Roboto"/>
                <a:ea typeface="Roboto"/>
                <a:cs typeface="Roboto"/>
                <a:sym typeface="Roboto"/>
              </a:rPr>
              <a:t>Layer</a:t>
            </a:r>
            <a:endParaRPr b="1" sz="800">
              <a:solidFill>
                <a:srgbClr val="0B713F"/>
              </a:solidFill>
              <a:latin typeface="Roboto"/>
              <a:ea typeface="Roboto"/>
              <a:cs typeface="Roboto"/>
              <a:sym typeface="Roboto"/>
            </a:endParaRPr>
          </a:p>
        </p:txBody>
      </p:sp>
      <p:sp>
        <p:nvSpPr>
          <p:cNvPr id="241" name="Google Shape;241;p34"/>
          <p:cNvSpPr txBox="1"/>
          <p:nvPr/>
        </p:nvSpPr>
        <p:spPr>
          <a:xfrm>
            <a:off x="263655" y="2804250"/>
            <a:ext cx="913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800">
                <a:solidFill>
                  <a:srgbClr val="0B713F"/>
                </a:solidFill>
                <a:latin typeface="Roboto"/>
                <a:ea typeface="Roboto"/>
                <a:cs typeface="Roboto"/>
                <a:sym typeface="Roboto"/>
              </a:rPr>
              <a:t>Dimensions</a:t>
            </a:r>
            <a:endParaRPr b="1" sz="800">
              <a:solidFill>
                <a:srgbClr val="0B713F"/>
              </a:solidFill>
              <a:latin typeface="Roboto"/>
              <a:ea typeface="Roboto"/>
              <a:cs typeface="Roboto"/>
              <a:sym typeface="Roboto"/>
            </a:endParaRPr>
          </a:p>
        </p:txBody>
      </p:sp>
      <p:sp>
        <p:nvSpPr>
          <p:cNvPr id="242" name="Google Shape;242;p34"/>
          <p:cNvSpPr txBox="1"/>
          <p:nvPr/>
        </p:nvSpPr>
        <p:spPr>
          <a:xfrm>
            <a:off x="-1" y="3157175"/>
            <a:ext cx="11772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800">
                <a:solidFill>
                  <a:srgbClr val="0B713F"/>
                </a:solidFill>
                <a:latin typeface="Roboto"/>
                <a:ea typeface="Roboto"/>
                <a:cs typeface="Roboto"/>
                <a:sym typeface="Roboto"/>
              </a:rPr>
              <a:t>Activation Function</a:t>
            </a:r>
            <a:endParaRPr b="1" sz="800">
              <a:solidFill>
                <a:srgbClr val="0B713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 of Classification Model</a:t>
            </a:r>
            <a:endParaRPr/>
          </a:p>
        </p:txBody>
      </p:sp>
      <p:sp>
        <p:nvSpPr>
          <p:cNvPr id="248" name="Google Shape;24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we were unable to create a model that could predict the value of Motor UPDRS with R</a:t>
            </a:r>
            <a:r>
              <a:rPr baseline="30000" lang="en"/>
              <a:t>2</a:t>
            </a:r>
            <a:r>
              <a:rPr lang="en"/>
              <a:t> ≥ 0.80, we were able to create a classification model for the status of Parkinson’s disease with a classification accuracy ≥ 75%.</a:t>
            </a:r>
            <a:endParaRPr/>
          </a:p>
          <a:p>
            <a:pPr indent="0" lvl="0" marL="0" rtl="0" algn="l">
              <a:spcBef>
                <a:spcPts val="1200"/>
              </a:spcBef>
              <a:spcAft>
                <a:spcPts val="0"/>
              </a:spcAft>
              <a:buNone/>
            </a:pPr>
            <a:r>
              <a:rPr lang="en"/>
              <a:t>Further, the improvements we made to the model made it so that we reached a classification accuracy of just under 96% (95.92%). </a:t>
            </a:r>
            <a:endParaRPr/>
          </a:p>
          <a:p>
            <a:pPr indent="0" lvl="0" marL="0" rtl="0" algn="l">
              <a:spcBef>
                <a:spcPts val="1200"/>
              </a:spcBef>
              <a:spcAft>
                <a:spcPts val="1200"/>
              </a:spcAft>
              <a:buNone/>
            </a:pPr>
            <a:r>
              <a:t/>
            </a:r>
            <a:endParaRPr/>
          </a:p>
        </p:txBody>
      </p:sp>
      <p:pic>
        <p:nvPicPr>
          <p:cNvPr id="249" name="Google Shape;249;p35"/>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490250" y="526350"/>
            <a:ext cx="72624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Creating Additional Data</a:t>
            </a:r>
            <a:endParaRPr>
              <a:solidFill>
                <a:schemeClr val="lt1"/>
              </a:solidFill>
            </a:endParaRPr>
          </a:p>
        </p:txBody>
      </p:sp>
      <p:pic>
        <p:nvPicPr>
          <p:cNvPr id="255" name="Google Shape;255;p36"/>
          <p:cNvPicPr preferRelativeResize="0"/>
          <p:nvPr/>
        </p:nvPicPr>
        <p:blipFill>
          <a:blip r:embed="rId3">
            <a:alphaModFix/>
          </a:blip>
          <a:stretch>
            <a:fillRect/>
          </a:stretch>
        </p:blipFill>
        <p:spPr>
          <a:xfrm>
            <a:off x="7710225" y="3900250"/>
            <a:ext cx="1694451" cy="16944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Measurements from Audio Files</a:t>
            </a:r>
            <a:endParaRPr/>
          </a:p>
        </p:txBody>
      </p:sp>
      <p:sp>
        <p:nvSpPr>
          <p:cNvPr id="261" name="Google Shape;26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this was outside of the original scope of the project, we wanted to be able to </a:t>
            </a:r>
            <a:r>
              <a:rPr lang="en"/>
              <a:t>facilitate</a:t>
            </a:r>
            <a:r>
              <a:rPr lang="en"/>
              <a:t> the creation of a tool for users to submit audio recordings and run them through our models.</a:t>
            </a:r>
            <a:endParaRPr/>
          </a:p>
          <a:p>
            <a:pPr indent="0" lvl="0" marL="0" rtl="0" algn="l">
              <a:spcBef>
                <a:spcPts val="1200"/>
              </a:spcBef>
              <a:spcAft>
                <a:spcPts val="0"/>
              </a:spcAft>
              <a:buNone/>
            </a:pPr>
            <a:r>
              <a:rPr lang="en"/>
              <a:t>To do so, we had to create a notebook which would analyze an audio file and generate the voice measurements in the same way they would have been for the original data set.</a:t>
            </a:r>
            <a:endParaRPr/>
          </a:p>
          <a:p>
            <a:pPr indent="0" lvl="0" marL="0" rtl="0" algn="l">
              <a:spcBef>
                <a:spcPts val="1200"/>
              </a:spcBef>
              <a:spcAft>
                <a:spcPts val="1200"/>
              </a:spcAft>
              <a:buNone/>
            </a:pPr>
            <a:r>
              <a:rPr lang="en"/>
              <a:t>While we do not have access to the equipment used by the scientists that created the original </a:t>
            </a:r>
            <a:r>
              <a:rPr lang="en"/>
              <a:t>dataset</a:t>
            </a:r>
            <a:r>
              <a:rPr lang="en"/>
              <a:t>, a user of this with </a:t>
            </a:r>
            <a:r>
              <a:rPr lang="en"/>
              <a:t>access</a:t>
            </a:r>
            <a:r>
              <a:rPr lang="en"/>
              <a:t> to the correct tools would then be able to use this program to add data to our database. </a:t>
            </a:r>
            <a:endParaRPr/>
          </a:p>
        </p:txBody>
      </p:sp>
      <p:pic>
        <p:nvPicPr>
          <p:cNvPr id="262" name="Google Shape;262;p37"/>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for Metricization</a:t>
            </a:r>
            <a:endParaRPr/>
          </a:p>
        </p:txBody>
      </p:sp>
      <p:sp>
        <p:nvSpPr>
          <p:cNvPr id="268" name="Google Shape;26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properly create measurements that are congruent with the data/models created, we automated the process of correct measurement and variable modifiers for the output data. </a:t>
            </a:r>
            <a:endParaRPr/>
          </a:p>
        </p:txBody>
      </p:sp>
      <p:pic>
        <p:nvPicPr>
          <p:cNvPr id="269" name="Google Shape;269;p38"/>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Sound Recording (frq, pitch)</a:t>
            </a:r>
            <a:endParaRPr/>
          </a:p>
        </p:txBody>
      </p:sp>
      <p:pic>
        <p:nvPicPr>
          <p:cNvPr id="275" name="Google Shape;275;p39"/>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pic>
        <p:nvPicPr>
          <p:cNvPr id="276" name="Google Shape;276;p39"/>
          <p:cNvPicPr preferRelativeResize="0"/>
          <p:nvPr/>
        </p:nvPicPr>
        <p:blipFill>
          <a:blip r:embed="rId4">
            <a:alphaModFix/>
          </a:blip>
          <a:stretch>
            <a:fillRect/>
          </a:stretch>
        </p:blipFill>
        <p:spPr>
          <a:xfrm>
            <a:off x="2105575" y="959575"/>
            <a:ext cx="4932852"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Points Generated from Sample Recording</a:t>
            </a:r>
            <a:endParaRPr/>
          </a:p>
        </p:txBody>
      </p:sp>
      <p:pic>
        <p:nvPicPr>
          <p:cNvPr id="282" name="Google Shape;282;p40"/>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graphicFrame>
        <p:nvGraphicFramePr>
          <p:cNvPr id="283" name="Google Shape;283;p40"/>
          <p:cNvGraphicFramePr/>
          <p:nvPr/>
        </p:nvGraphicFramePr>
        <p:xfrm>
          <a:off x="952500" y="2190750"/>
          <a:ext cx="3000000" cy="3000000"/>
        </p:xfrm>
        <a:graphic>
          <a:graphicData uri="http://schemas.openxmlformats.org/drawingml/2006/table">
            <a:tbl>
              <a:tblPr>
                <a:noFill/>
                <a:tableStyleId>{9B9B1C65-C5D5-49D0-BCA5-79AA20F35014}</a:tableStyleId>
              </a:tblPr>
              <a:tblGrid>
                <a:gridCol w="740400"/>
                <a:gridCol w="934775"/>
                <a:gridCol w="1024500"/>
                <a:gridCol w="919825"/>
                <a:gridCol w="904875"/>
                <a:gridCol w="904875"/>
                <a:gridCol w="904875"/>
                <a:gridCol w="904875"/>
              </a:tblGrid>
              <a:tr h="381000">
                <a:tc>
                  <a:txBody>
                    <a:bodyPr/>
                    <a:lstStyle/>
                    <a:p>
                      <a:pPr indent="0" lvl="0" marL="0" rtl="0" algn="l">
                        <a:spcBef>
                          <a:spcPts val="0"/>
                        </a:spcBef>
                        <a:spcAft>
                          <a:spcPts val="0"/>
                        </a:spcAft>
                        <a:buNone/>
                      </a:pPr>
                      <a:r>
                        <a:t/>
                      </a:r>
                      <a:endParaRPr b="1"/>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lt1"/>
                          </a:solidFill>
                        </a:rPr>
                        <a:t>Jitter</a:t>
                      </a:r>
                      <a:endParaRPr b="1">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lt1"/>
                          </a:solidFill>
                        </a:rPr>
                        <a:t>Shimmer</a:t>
                      </a:r>
                      <a:endParaRPr b="1">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lt1"/>
                          </a:solidFill>
                        </a:rPr>
                        <a:t>HNR</a:t>
                      </a:r>
                      <a:endParaRPr b="1">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lt1"/>
                          </a:solidFill>
                        </a:rPr>
                        <a:t>NHR</a:t>
                      </a:r>
                      <a:endParaRPr b="1">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lt1"/>
                          </a:solidFill>
                        </a:rPr>
                        <a:t>RPDE</a:t>
                      </a:r>
                      <a:endParaRPr b="1">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lt1"/>
                          </a:solidFill>
                        </a:rPr>
                        <a:t>DFA</a:t>
                      </a:r>
                      <a:endParaRPr b="1">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lt1"/>
                          </a:solidFill>
                        </a:rPr>
                        <a:t>PPE</a:t>
                      </a:r>
                      <a:endParaRPr b="1">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
                        <a:t>Values</a:t>
                      </a:r>
                      <a:endParaRPr/>
                    </a:p>
                  </a:txBody>
                  <a:tcPr marT="91425" marB="91425" marR="91425" marL="91425">
                    <a:lnT cap="flat" cmpd="sng" w="9525">
                      <a:solidFill>
                        <a:schemeClr val="accent4"/>
                      </a:solidFill>
                      <a:prstDash val="solid"/>
                      <a:round/>
                      <a:headEnd len="sm" w="sm" type="none"/>
                      <a:tailEnd len="sm" w="sm" type="none"/>
                    </a:lnT>
                  </a:tcPr>
                </a:tc>
                <a:tc>
                  <a:txBody>
                    <a:bodyPr/>
                    <a:lstStyle/>
                    <a:p>
                      <a:pPr indent="0" lvl="0" marL="0" rtl="0" algn="l">
                        <a:spcBef>
                          <a:spcPts val="0"/>
                        </a:spcBef>
                        <a:spcAft>
                          <a:spcPts val="0"/>
                        </a:spcAft>
                        <a:buNone/>
                      </a:pPr>
                      <a:r>
                        <a:rPr lang="en"/>
                        <a:t>0.08272</a:t>
                      </a:r>
                      <a:endParaRPr/>
                    </a:p>
                  </a:txBody>
                  <a:tcPr marT="91425" marB="91425" marR="91425" marL="91425">
                    <a:lnT cap="flat" cmpd="sng" w="9525">
                      <a:solidFill>
                        <a:schemeClr val="accent4"/>
                      </a:solidFill>
                      <a:prstDash val="solid"/>
                      <a:round/>
                      <a:headEnd len="sm" w="sm" type="none"/>
                      <a:tailEnd len="sm" w="sm" type="none"/>
                    </a:lnT>
                  </a:tcPr>
                </a:tc>
                <a:tc>
                  <a:txBody>
                    <a:bodyPr/>
                    <a:lstStyle/>
                    <a:p>
                      <a:pPr indent="0" lvl="0" marL="0" rtl="0" algn="l">
                        <a:spcBef>
                          <a:spcPts val="0"/>
                        </a:spcBef>
                        <a:spcAft>
                          <a:spcPts val="0"/>
                        </a:spcAft>
                        <a:buNone/>
                      </a:pPr>
                      <a:r>
                        <a:rPr lang="en"/>
                        <a:t>0.08272</a:t>
                      </a:r>
                      <a:endParaRPr/>
                    </a:p>
                  </a:txBody>
                  <a:tcPr marT="91425" marB="91425" marR="91425" marL="91425">
                    <a:lnT cap="flat" cmpd="sng" w="9525">
                      <a:solidFill>
                        <a:schemeClr val="accent4"/>
                      </a:solidFill>
                      <a:prstDash val="solid"/>
                      <a:round/>
                      <a:headEnd len="sm" w="sm" type="none"/>
                      <a:tailEnd len="sm" w="sm" type="none"/>
                    </a:lnT>
                  </a:tcPr>
                </a:tc>
                <a:tc>
                  <a:txBody>
                    <a:bodyPr/>
                    <a:lstStyle/>
                    <a:p>
                      <a:pPr indent="0" lvl="0" marL="0" rtl="0" algn="l">
                        <a:spcBef>
                          <a:spcPts val="0"/>
                        </a:spcBef>
                        <a:spcAft>
                          <a:spcPts val="0"/>
                        </a:spcAft>
                        <a:buNone/>
                      </a:pPr>
                      <a:r>
                        <a:rPr lang="en"/>
                        <a:t>8.92196</a:t>
                      </a:r>
                      <a:endParaRPr/>
                    </a:p>
                  </a:txBody>
                  <a:tcPr marT="91425" marB="91425" marR="91425" marL="91425">
                    <a:lnT cap="flat" cmpd="sng" w="9525">
                      <a:solidFill>
                        <a:schemeClr val="accent4"/>
                      </a:solidFill>
                      <a:prstDash val="solid"/>
                      <a:round/>
                      <a:headEnd len="sm" w="sm" type="none"/>
                      <a:tailEnd len="sm" w="sm" type="none"/>
                    </a:lnT>
                  </a:tcPr>
                </a:tc>
                <a:tc>
                  <a:txBody>
                    <a:bodyPr/>
                    <a:lstStyle/>
                    <a:p>
                      <a:pPr indent="0" lvl="0" marL="0" rtl="0" algn="l">
                        <a:spcBef>
                          <a:spcPts val="0"/>
                        </a:spcBef>
                        <a:spcAft>
                          <a:spcPts val="0"/>
                        </a:spcAft>
                        <a:buNone/>
                      </a:pPr>
                      <a:r>
                        <a:rPr lang="en"/>
                        <a:t>8.92196</a:t>
                      </a:r>
                      <a:endParaRPr/>
                    </a:p>
                  </a:txBody>
                  <a:tcPr marT="91425" marB="91425" marR="91425" marL="91425">
                    <a:lnT cap="flat" cmpd="sng" w="9525">
                      <a:solidFill>
                        <a:schemeClr val="accent4"/>
                      </a:solidFill>
                      <a:prstDash val="solid"/>
                      <a:round/>
                      <a:headEnd len="sm" w="sm" type="none"/>
                      <a:tailEnd len="sm" w="sm" type="none"/>
                    </a:lnT>
                  </a:tcPr>
                </a:tc>
                <a:tc>
                  <a:txBody>
                    <a:bodyPr/>
                    <a:lstStyle/>
                    <a:p>
                      <a:pPr indent="0" lvl="0" marL="0" rtl="0" algn="l">
                        <a:spcBef>
                          <a:spcPts val="0"/>
                        </a:spcBef>
                        <a:spcAft>
                          <a:spcPts val="0"/>
                        </a:spcAft>
                        <a:buNone/>
                      </a:pPr>
                      <a:r>
                        <a:rPr lang="en"/>
                        <a:t>11.7254</a:t>
                      </a:r>
                      <a:endParaRPr/>
                    </a:p>
                  </a:txBody>
                  <a:tcPr marT="91425" marB="91425" marR="91425" marL="91425">
                    <a:lnT cap="flat" cmpd="sng" w="9525">
                      <a:solidFill>
                        <a:schemeClr val="accent4"/>
                      </a:solidFill>
                      <a:prstDash val="solid"/>
                      <a:round/>
                      <a:headEnd len="sm" w="sm" type="none"/>
                      <a:tailEnd len="sm" w="sm" type="none"/>
                    </a:lnT>
                  </a:tcPr>
                </a:tc>
                <a:tc>
                  <a:txBody>
                    <a:bodyPr/>
                    <a:lstStyle/>
                    <a:p>
                      <a:pPr indent="0" lvl="0" marL="0" rtl="0" algn="l">
                        <a:spcBef>
                          <a:spcPts val="0"/>
                        </a:spcBef>
                        <a:spcAft>
                          <a:spcPts val="0"/>
                        </a:spcAft>
                        <a:buNone/>
                      </a:pPr>
                      <a:r>
                        <a:rPr lang="en"/>
                        <a:t>0.16424</a:t>
                      </a:r>
                      <a:endParaRPr/>
                    </a:p>
                  </a:txBody>
                  <a:tcPr marT="91425" marB="91425" marR="91425" marL="91425">
                    <a:lnT cap="flat" cmpd="sng" w="9525">
                      <a:solidFill>
                        <a:schemeClr val="accent4"/>
                      </a:solidFill>
                      <a:prstDash val="solid"/>
                      <a:round/>
                      <a:headEnd len="sm" w="sm" type="none"/>
                      <a:tailEnd len="sm" w="sm" type="none"/>
                    </a:lnT>
                  </a:tcPr>
                </a:tc>
                <a:tc>
                  <a:txBody>
                    <a:bodyPr/>
                    <a:lstStyle/>
                    <a:p>
                      <a:pPr indent="0" lvl="0" marL="0" rtl="0" algn="l">
                        <a:spcBef>
                          <a:spcPts val="0"/>
                        </a:spcBef>
                        <a:spcAft>
                          <a:spcPts val="0"/>
                        </a:spcAft>
                        <a:buNone/>
                      </a:pPr>
                      <a:r>
                        <a:rPr lang="en"/>
                        <a:t>1.70769</a:t>
                      </a:r>
                      <a:endParaRPr/>
                    </a:p>
                  </a:txBody>
                  <a:tcPr marT="91425" marB="91425" marR="91425" marL="91425">
                    <a:lnT cap="flat" cmpd="sng" w="9525">
                      <a:solidFill>
                        <a:schemeClr val="accent4"/>
                      </a:solidFill>
                      <a:prstDash val="solid"/>
                      <a:round/>
                      <a:headEnd len="sm" w="sm" type="none"/>
                      <a:tailEnd len="sm" w="sm" type="none"/>
                    </a:lnT>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490250" y="526350"/>
            <a:ext cx="72624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Next Steps</a:t>
            </a:r>
            <a:endParaRPr>
              <a:solidFill>
                <a:schemeClr val="lt1"/>
              </a:solidFill>
            </a:endParaRPr>
          </a:p>
        </p:txBody>
      </p:sp>
      <p:pic>
        <p:nvPicPr>
          <p:cNvPr id="289" name="Google Shape;289;p41"/>
          <p:cNvPicPr preferRelativeResize="0"/>
          <p:nvPr/>
        </p:nvPicPr>
        <p:blipFill>
          <a:blip r:embed="rId3">
            <a:alphaModFix/>
          </a:blip>
          <a:stretch>
            <a:fillRect/>
          </a:stretch>
        </p:blipFill>
        <p:spPr>
          <a:xfrm>
            <a:off x="7710225" y="3900250"/>
            <a:ext cx="1694451" cy="1694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Github Projects</a:t>
            </a:r>
            <a:endParaRPr/>
          </a:p>
          <a:p>
            <a:pPr indent="-325755" lvl="0" marL="457200" rtl="0" algn="l">
              <a:spcBef>
                <a:spcPts val="0"/>
              </a:spcBef>
              <a:spcAft>
                <a:spcPts val="0"/>
              </a:spcAft>
              <a:buSzPct val="100000"/>
              <a:buChar char="●"/>
            </a:pPr>
            <a:r>
              <a:rPr lang="en"/>
              <a:t>SQLite</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NumPy</a:t>
            </a:r>
            <a:endParaRPr/>
          </a:p>
          <a:p>
            <a:pPr indent="-325755" lvl="0" marL="457200" rtl="0" algn="l">
              <a:spcBef>
                <a:spcPts val="0"/>
              </a:spcBef>
              <a:spcAft>
                <a:spcPts val="0"/>
              </a:spcAft>
              <a:buSzPct val="100000"/>
              <a:buChar char="●"/>
            </a:pPr>
            <a:r>
              <a:rPr lang="en"/>
              <a:t>MatPlotLib</a:t>
            </a:r>
            <a:endParaRPr/>
          </a:p>
          <a:p>
            <a:pPr indent="-325755" lvl="0" marL="457200" rtl="0" algn="l">
              <a:spcBef>
                <a:spcPts val="0"/>
              </a:spcBef>
              <a:spcAft>
                <a:spcPts val="0"/>
              </a:spcAft>
              <a:buSzPct val="100000"/>
              <a:buChar char="●"/>
            </a:pPr>
            <a:r>
              <a:rPr lang="en"/>
              <a:t>Seaborn</a:t>
            </a:r>
            <a:endParaRPr/>
          </a:p>
          <a:p>
            <a:pPr indent="-325755" lvl="0" marL="457200" rtl="0" algn="l">
              <a:spcBef>
                <a:spcPts val="0"/>
              </a:spcBef>
              <a:spcAft>
                <a:spcPts val="0"/>
              </a:spcAft>
              <a:buSzPct val="100000"/>
              <a:buChar char="●"/>
            </a:pPr>
            <a:r>
              <a:rPr lang="en"/>
              <a:t>Tableau</a:t>
            </a:r>
            <a:endParaRPr/>
          </a:p>
          <a:p>
            <a:pPr indent="-325755" lvl="0" marL="457200" rtl="0" algn="l">
              <a:spcBef>
                <a:spcPts val="0"/>
              </a:spcBef>
              <a:spcAft>
                <a:spcPts val="0"/>
              </a:spcAft>
              <a:buSzPct val="100000"/>
              <a:buChar char="●"/>
            </a:pPr>
            <a:r>
              <a:rPr lang="en"/>
              <a:t>SciKit-Learn/sklearn</a:t>
            </a:r>
            <a:endParaRPr/>
          </a:p>
          <a:p>
            <a:pPr indent="-325755" lvl="0" marL="457200" rtl="0" algn="l">
              <a:spcBef>
                <a:spcPts val="0"/>
              </a:spcBef>
              <a:spcAft>
                <a:spcPts val="0"/>
              </a:spcAft>
              <a:buSzPct val="100000"/>
              <a:buChar char="●"/>
            </a:pPr>
            <a:r>
              <a:rPr lang="en"/>
              <a:t>Tensorflow</a:t>
            </a:r>
            <a:endParaRPr/>
          </a:p>
          <a:p>
            <a:pPr indent="-325755" lvl="0" marL="457200" rtl="0" algn="l">
              <a:spcBef>
                <a:spcPts val="0"/>
              </a:spcBef>
              <a:spcAft>
                <a:spcPts val="0"/>
              </a:spcAft>
              <a:buSzPct val="100000"/>
              <a:buChar char="●"/>
            </a:pPr>
            <a:r>
              <a:rPr lang="en"/>
              <a:t>Keras_Tuner</a:t>
            </a:r>
            <a:endParaRPr/>
          </a:p>
          <a:p>
            <a:pPr indent="-325755" lvl="0" marL="457200" rtl="0" algn="l">
              <a:spcBef>
                <a:spcPts val="0"/>
              </a:spcBef>
              <a:spcAft>
                <a:spcPts val="0"/>
              </a:spcAft>
              <a:buSzPct val="100000"/>
              <a:buChar char="●"/>
            </a:pPr>
            <a:r>
              <a:rPr lang="en"/>
              <a:t>IterTools</a:t>
            </a:r>
            <a:endParaRPr/>
          </a:p>
          <a:p>
            <a:pPr indent="-325755" lvl="0" marL="457200" rtl="0" algn="l">
              <a:spcBef>
                <a:spcPts val="0"/>
              </a:spcBef>
              <a:spcAft>
                <a:spcPts val="0"/>
              </a:spcAft>
              <a:buSzPct val="100000"/>
              <a:buChar char="●"/>
            </a:pPr>
            <a:r>
              <a:rPr lang="en"/>
              <a:t>ParselMouth</a:t>
            </a:r>
            <a:endParaRPr/>
          </a:p>
          <a:p>
            <a:pPr indent="-325755" lvl="0" marL="457200" rtl="0" algn="l">
              <a:spcBef>
                <a:spcPts val="0"/>
              </a:spcBef>
              <a:spcAft>
                <a:spcPts val="0"/>
              </a:spcAft>
              <a:buSzPct val="100000"/>
              <a:buChar char="●"/>
            </a:pPr>
            <a:r>
              <a:rPr lang="en"/>
              <a:t>SciPy</a:t>
            </a:r>
            <a:endParaRPr/>
          </a:p>
          <a:p>
            <a:pPr indent="-325755" lvl="0" marL="457200" rtl="0" algn="l">
              <a:spcBef>
                <a:spcPts val="0"/>
              </a:spcBef>
              <a:spcAft>
                <a:spcPts val="0"/>
              </a:spcAft>
              <a:buSzPct val="100000"/>
              <a:buChar char="●"/>
            </a:pPr>
            <a:r>
              <a:rPr lang="en"/>
              <a:t>Librosa</a:t>
            </a:r>
            <a:endParaRPr/>
          </a:p>
        </p:txBody>
      </p:sp>
      <p:pic>
        <p:nvPicPr>
          <p:cNvPr id="75" name="Google Shape;75;p15"/>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Expansion</a:t>
            </a:r>
            <a:endParaRPr/>
          </a:p>
        </p:txBody>
      </p:sp>
      <p:sp>
        <p:nvSpPr>
          <p:cNvPr id="295" name="Google Shape;29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recording and data generation set up, we would want to be able to deploy this as a WebApp that could be used by anyone to </a:t>
            </a:r>
            <a:r>
              <a:rPr lang="en"/>
              <a:t>facilitate</a:t>
            </a:r>
            <a:r>
              <a:rPr lang="en"/>
              <a:t> the creation of new </a:t>
            </a:r>
            <a:r>
              <a:rPr lang="en"/>
              <a:t>data points</a:t>
            </a:r>
            <a:r>
              <a:rPr lang="en"/>
              <a:t>. Initially, we would want to be testing with a mix of users who are both positive and negative for Parkinson’s Disease, but with enough data, testing, and high enough model accuracy we could develop a program to showcase if a user, if otherwise healthy, has the disease, with certainty up to that of our model’s accuracy.</a:t>
            </a:r>
            <a:endParaRPr/>
          </a:p>
        </p:txBody>
      </p:sp>
      <p:pic>
        <p:nvPicPr>
          <p:cNvPr id="296" name="Google Shape;296;p42"/>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Sourcing</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Two data sources/sets were used in creating this project.</a:t>
            </a:r>
            <a:endParaRPr/>
          </a:p>
          <a:p>
            <a:pPr indent="0" lvl="0" marL="0" rtl="0" algn="l">
              <a:spcBef>
                <a:spcPts val="1200"/>
              </a:spcBef>
              <a:spcAft>
                <a:spcPts val="0"/>
              </a:spcAft>
              <a:buNone/>
            </a:pPr>
            <a:r>
              <a:rPr lang="en"/>
              <a:t>The first dataset is a set of voice measurements from 31 people. Twenty-three of those whose measurements are present have been diagnosed with Parkinson’s Disease. There are 195 recordings from these individuals in the dataset.</a:t>
            </a:r>
            <a:endParaRPr/>
          </a:p>
          <a:p>
            <a:pPr indent="0" lvl="0" marL="0" rtl="0" algn="l">
              <a:spcBef>
                <a:spcPts val="1200"/>
              </a:spcBef>
              <a:spcAft>
                <a:spcPts val="0"/>
              </a:spcAft>
              <a:buNone/>
            </a:pPr>
            <a:r>
              <a:rPr lang="en"/>
              <a:t>The second dataset is a set of 16 voice measurements from 42 people with early-stage Parkinson’s disease. They were recruited into a six-month trial where there voice measurements were taken around 200 times per patient. There are a total of 5,875 recordings in this dataset.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2" name="Google Shape;82;p16"/>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Set/Source citations: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'Exploiting Nonlinear Recurrence and Fractal Scaling Properties for Voice Disorder Detection', </a:t>
            </a:r>
            <a:br>
              <a:rPr lang="en"/>
            </a:br>
            <a:r>
              <a:rPr lang="en"/>
              <a:t>Little MA, McSharry PE, Roberts SJ, Costello DAE, Moroz IM. </a:t>
            </a:r>
            <a:br>
              <a:rPr lang="en"/>
            </a:br>
            <a:r>
              <a:rPr lang="en"/>
              <a:t>BioMedical Engineering OnLine 2007, 6:23 (26 June 2007)</a:t>
            </a:r>
            <a:br>
              <a:rPr lang="en"/>
            </a:br>
            <a:r>
              <a:rPr lang="en"/>
              <a:t>IEEE Transactions on Biomedical Engineering (to appear).</a:t>
            </a:r>
            <a:endParaRPr/>
          </a:p>
          <a:p>
            <a:pPr indent="0" lvl="0" marL="0" rtl="0" algn="l">
              <a:spcBef>
                <a:spcPts val="1200"/>
              </a:spcBef>
              <a:spcAft>
                <a:spcPts val="1200"/>
              </a:spcAft>
              <a:buNone/>
            </a:pPr>
            <a:r>
              <a:rPr lang="en"/>
              <a:t>Athanasios Tsanas, Max A. Little, Patrick E. McSharry, Lorraine O. Ramig (2009),</a:t>
            </a:r>
            <a:br>
              <a:rPr lang="en"/>
            </a:br>
            <a:r>
              <a:rPr lang="en"/>
              <a:t>'Accurate telemonitoring of Parkinson’s disease progression by non-invasive speech tests',</a:t>
            </a:r>
            <a:br>
              <a:rPr lang="en"/>
            </a:br>
            <a:r>
              <a:rPr lang="en"/>
              <a:t>IEEE Transactions on Biomedical Engineering (to appear).</a:t>
            </a:r>
            <a:endParaRPr/>
          </a:p>
        </p:txBody>
      </p:sp>
      <p:pic>
        <p:nvPicPr>
          <p:cNvPr id="89" name="Google Shape;89;p17"/>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we have extracted the files from the source, we then make use of SQLite  to construct a database which we then extract the data and create </a:t>
            </a:r>
            <a:r>
              <a:rPr lang="en"/>
              <a:t>data frames</a:t>
            </a:r>
            <a:r>
              <a:rPr lang="en"/>
              <a:t> from.</a:t>
            </a:r>
            <a:endParaRPr/>
          </a:p>
          <a:p>
            <a:pPr indent="0" lvl="0" marL="0" rtl="0" algn="l">
              <a:spcBef>
                <a:spcPts val="1200"/>
              </a:spcBef>
              <a:spcAft>
                <a:spcPts val="0"/>
              </a:spcAft>
              <a:buNone/>
            </a:pPr>
            <a:r>
              <a:rPr lang="en"/>
              <a:t>We create tables with both of our separate datasets, as they store different values and </a:t>
            </a:r>
            <a:r>
              <a:rPr lang="en"/>
              <a:t>data points</a:t>
            </a:r>
            <a:r>
              <a:rPr lang="en"/>
              <a:t>. </a:t>
            </a:r>
            <a:endParaRPr/>
          </a:p>
          <a:p>
            <a:pPr indent="0" lvl="0" marL="0" rtl="0" algn="l">
              <a:spcBef>
                <a:spcPts val="1200"/>
              </a:spcBef>
              <a:spcAft>
                <a:spcPts val="1200"/>
              </a:spcAft>
              <a:buNone/>
            </a:pPr>
            <a:r>
              <a:t/>
            </a:r>
            <a:endParaRPr/>
          </a:p>
        </p:txBody>
      </p:sp>
      <p:pic>
        <p:nvPicPr>
          <p:cNvPr id="96" name="Google Shape;96;p18"/>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Column Information for Voice Measurements:</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Fo, Fhi, Flo: Measures of average, maximum, and minimum </a:t>
            </a:r>
            <a:r>
              <a:rPr lang="en"/>
              <a:t>fundamental</a:t>
            </a:r>
            <a:r>
              <a:rPr lang="en"/>
              <a:t> frequency in hz</a:t>
            </a:r>
            <a:endParaRPr/>
          </a:p>
          <a:p>
            <a:pPr indent="-334327" lvl="0" marL="457200" rtl="0" algn="l">
              <a:spcBef>
                <a:spcPts val="0"/>
              </a:spcBef>
              <a:spcAft>
                <a:spcPts val="0"/>
              </a:spcAft>
              <a:buSzPct val="100000"/>
              <a:buChar char="●"/>
            </a:pPr>
            <a:r>
              <a:rPr lang="en"/>
              <a:t>Jitter (%, Abs, DDP), RAP, PPQ: Measures which </a:t>
            </a:r>
            <a:r>
              <a:rPr lang="en"/>
              <a:t>describe</a:t>
            </a:r>
            <a:r>
              <a:rPr lang="en"/>
              <a:t> c</a:t>
            </a:r>
            <a:r>
              <a:rPr lang="en"/>
              <a:t>ycle-to-cycle variations in the timing or frequency of the voice signal</a:t>
            </a:r>
            <a:endParaRPr/>
          </a:p>
          <a:p>
            <a:pPr indent="-334327" lvl="0" marL="457200" rtl="0" algn="l">
              <a:spcBef>
                <a:spcPts val="0"/>
              </a:spcBef>
              <a:spcAft>
                <a:spcPts val="0"/>
              </a:spcAft>
              <a:buSzPct val="100000"/>
              <a:buChar char="●"/>
            </a:pPr>
            <a:r>
              <a:rPr lang="en"/>
              <a:t>Shimmer (dB, APQ3, APQ5, APQ, DDA): Measures which </a:t>
            </a:r>
            <a:r>
              <a:rPr lang="en"/>
              <a:t>describe c</a:t>
            </a:r>
            <a:r>
              <a:rPr lang="en"/>
              <a:t>ycle-to-cycle variations in the amplitude</a:t>
            </a:r>
            <a:endParaRPr/>
          </a:p>
          <a:p>
            <a:pPr indent="-334327" lvl="0" marL="457200" rtl="0" algn="l">
              <a:spcBef>
                <a:spcPts val="0"/>
              </a:spcBef>
              <a:spcAft>
                <a:spcPts val="0"/>
              </a:spcAft>
              <a:buSzPct val="100000"/>
              <a:buChar char="●"/>
            </a:pPr>
            <a:r>
              <a:rPr lang="en"/>
              <a:t>NHR, HNR: Noise to Harmonics and Harmonics to Noise Ratios</a:t>
            </a:r>
            <a:endParaRPr/>
          </a:p>
          <a:p>
            <a:pPr indent="-334327" lvl="0" marL="457200" rtl="0" algn="l">
              <a:spcBef>
                <a:spcPts val="0"/>
              </a:spcBef>
              <a:spcAft>
                <a:spcPts val="0"/>
              </a:spcAft>
              <a:buSzPct val="100000"/>
              <a:buChar char="●"/>
            </a:pPr>
            <a:r>
              <a:rPr lang="en"/>
              <a:t>RDPE (Recurrence Period Density Entropy): Measures unpredictability or irregularity of a time series</a:t>
            </a:r>
            <a:endParaRPr/>
          </a:p>
          <a:p>
            <a:pPr indent="-334327" lvl="0" marL="457200" rtl="0" algn="l">
              <a:spcBef>
                <a:spcPts val="0"/>
              </a:spcBef>
              <a:spcAft>
                <a:spcPts val="0"/>
              </a:spcAft>
              <a:buSzPct val="100000"/>
              <a:buChar char="●"/>
            </a:pPr>
            <a:r>
              <a:rPr lang="en"/>
              <a:t>DFA (Detrended Fluctuation Analysis): A measure of self </a:t>
            </a:r>
            <a:r>
              <a:rPr lang="en"/>
              <a:t>similarity</a:t>
            </a:r>
            <a:r>
              <a:rPr lang="en"/>
              <a:t> in a time series.</a:t>
            </a:r>
            <a:endParaRPr/>
          </a:p>
          <a:p>
            <a:pPr indent="-334327" lvl="0" marL="457200" rtl="0" algn="l">
              <a:spcBef>
                <a:spcPts val="0"/>
              </a:spcBef>
              <a:spcAft>
                <a:spcPts val="0"/>
              </a:spcAft>
              <a:buSzPct val="100000"/>
              <a:buChar char="●"/>
            </a:pPr>
            <a:r>
              <a:rPr lang="en"/>
              <a:t>PPE (Pitch Period Entropy): A measure of the degree of randomness or irregularity in the pitch period of a voice signal</a:t>
            </a:r>
            <a:endParaRPr/>
          </a:p>
        </p:txBody>
      </p:sp>
      <p:pic>
        <p:nvPicPr>
          <p:cNvPr id="103" name="Google Shape;103;p19"/>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90250" y="526350"/>
            <a:ext cx="72624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Prediction Model Creation</a:t>
            </a:r>
            <a:endParaRPr>
              <a:solidFill>
                <a:schemeClr val="lt1"/>
              </a:solidFill>
            </a:endParaRPr>
          </a:p>
        </p:txBody>
      </p:sp>
      <p:pic>
        <p:nvPicPr>
          <p:cNvPr id="109" name="Google Shape;109;p20"/>
          <p:cNvPicPr preferRelativeResize="0"/>
          <p:nvPr/>
        </p:nvPicPr>
        <p:blipFill>
          <a:blip r:embed="rId3">
            <a:alphaModFix/>
          </a:blip>
          <a:stretch>
            <a:fillRect/>
          </a:stretch>
        </p:blipFill>
        <p:spPr>
          <a:xfrm>
            <a:off x="7710225" y="3900250"/>
            <a:ext cx="1694451" cy="1694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90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Values For Model to Predict</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prediction model we created we used the </a:t>
            </a:r>
            <a:r>
              <a:rPr lang="en"/>
              <a:t>of 16 voice measurements from 42 people with early-stage Parkinson’s disease, which contained 5,875 recordings as well as calculated the total and motor values for the Unified Parkinson's Disease Rating Scale (UPDRS), which is what we would be predicting.</a:t>
            </a:r>
            <a:endParaRPr/>
          </a:p>
          <a:p>
            <a:pPr indent="0" lvl="0" marL="0" rtl="0" algn="l">
              <a:spcBef>
                <a:spcPts val="1200"/>
              </a:spcBef>
              <a:spcAft>
                <a:spcPts val="1200"/>
              </a:spcAft>
              <a:buNone/>
            </a:pPr>
            <a:r>
              <a:t/>
            </a:r>
            <a:endParaRPr/>
          </a:p>
        </p:txBody>
      </p:sp>
      <p:pic>
        <p:nvPicPr>
          <p:cNvPr id="116" name="Google Shape;116;p21"/>
          <p:cNvPicPr preferRelativeResize="0"/>
          <p:nvPr/>
        </p:nvPicPr>
        <p:blipFill rotWithShape="1">
          <a:blip r:embed="rId3">
            <a:alphaModFix/>
          </a:blip>
          <a:srcRect b="34970" l="25081" r="25720" t="28295"/>
          <a:stretch/>
        </p:blipFill>
        <p:spPr>
          <a:xfrm>
            <a:off x="8065275" y="4298150"/>
            <a:ext cx="767025"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