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3" r:id="rId3"/>
    <p:sldId id="262" r:id="rId4"/>
    <p:sldId id="265" r:id="rId5"/>
    <p:sldId id="261" r:id="rId6"/>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994FF-ECF5-43BD-BD82-F91261ABEC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D2145FB7-FD64-4080-84EA-248FD27B25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4C5DF-5208-42D2-8704-91CC93F89B7D}"/>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5" name="Footer Placeholder 4">
            <a:extLst>
              <a:ext uri="{FF2B5EF4-FFF2-40B4-BE49-F238E27FC236}">
                <a16:creationId xmlns:a16="http://schemas.microsoft.com/office/drawing/2014/main" id="{90AF8E92-79BF-4B78-8A87-AED13D22B130}"/>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CF700A3-B992-4BA3-A961-FFBD95BBA8AD}"/>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132347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7687-4F74-4678-ACA6-9002CB45CAA8}"/>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AC75ED31-1D17-43F1-809F-60A81ED215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E2BFD865-FE06-4D54-B560-35583A4E4F63}"/>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5" name="Footer Placeholder 4">
            <a:extLst>
              <a:ext uri="{FF2B5EF4-FFF2-40B4-BE49-F238E27FC236}">
                <a16:creationId xmlns:a16="http://schemas.microsoft.com/office/drawing/2014/main" id="{166740EA-E19C-4F9D-91B9-E998BB70F84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2D9D0DE-4746-462A-8989-90360C37D4B9}"/>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2051895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F36AF9-C03D-4350-A02A-E9A33FDE89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3C919253-ADA1-44AA-B195-43F9D2944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5AA424B-9FA2-4641-9B5C-FA9FEB7B839F}"/>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5" name="Footer Placeholder 4">
            <a:extLst>
              <a:ext uri="{FF2B5EF4-FFF2-40B4-BE49-F238E27FC236}">
                <a16:creationId xmlns:a16="http://schemas.microsoft.com/office/drawing/2014/main" id="{6A183CB5-9BC8-4C89-A5B4-CC5B1A82956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D9C357FC-BDAB-491C-B3FB-74F70C315FA2}"/>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305499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DC6A-1754-4BF7-A8D4-0287FDF7A02C}"/>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C7793C6E-9121-4932-95D6-A3CCBA212F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6AD3578C-74CE-4D4F-A063-A0C1C2A4316B}"/>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5" name="Footer Placeholder 4">
            <a:extLst>
              <a:ext uri="{FF2B5EF4-FFF2-40B4-BE49-F238E27FC236}">
                <a16:creationId xmlns:a16="http://schemas.microsoft.com/office/drawing/2014/main" id="{6371B88A-1B71-4F2F-9057-7AF50BF01454}"/>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EC72E4C0-EC72-4276-9444-B3FA1DB3FB70}"/>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3848990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A3D17-6083-420D-BCE1-EE19AEEB23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CCD78971-F4A7-4A52-AB6E-AF7FAB4B48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11504-7B35-4E42-8A4E-4B9662626343}"/>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5" name="Footer Placeholder 4">
            <a:extLst>
              <a:ext uri="{FF2B5EF4-FFF2-40B4-BE49-F238E27FC236}">
                <a16:creationId xmlns:a16="http://schemas.microsoft.com/office/drawing/2014/main" id="{6C2F8C37-B9B4-4F25-A6AD-9BF1E234B061}"/>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2143169-7DC6-46A6-BE50-FC7E993A6428}"/>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244378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FB645-BB8D-4598-A37F-8F5D2025A55D}"/>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1963D68C-5693-4178-BB6C-72C52095F2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F668C20B-136C-4D1B-9492-671F873EF7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A649BA9F-490C-4AC0-9650-B20ABA80CC18}"/>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6" name="Footer Placeholder 5">
            <a:extLst>
              <a:ext uri="{FF2B5EF4-FFF2-40B4-BE49-F238E27FC236}">
                <a16:creationId xmlns:a16="http://schemas.microsoft.com/office/drawing/2014/main" id="{EE595FC4-C7F9-4621-8D26-DE5DEEB46BBF}"/>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650AE18B-6F20-45A0-A0D5-0D49A1F6639D}"/>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2200291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DD46E-51C0-45C7-91B1-D8368D228B02}"/>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93DE1E18-278B-4AB8-B539-96079A7574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0E2907-D099-48AB-9B0B-0E584503D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088299-E5E7-4709-AB64-6705F06F0F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09F2FE-EF07-4ADA-8DFF-91BDD5A141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D0687C5-C732-4013-ACDC-C54746282E42}"/>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8" name="Footer Placeholder 7">
            <a:extLst>
              <a:ext uri="{FF2B5EF4-FFF2-40B4-BE49-F238E27FC236}">
                <a16:creationId xmlns:a16="http://schemas.microsoft.com/office/drawing/2014/main" id="{45EBAB66-5125-4CD6-811A-36F6CE41ED9E}"/>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8DABC3DD-D411-4DBD-8F18-4090A5E75058}"/>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1819085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61D4-4F7A-4546-B76F-80BCF618569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A2BDEA91-005F-4D57-9BCA-3CE91A720C82}"/>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4" name="Footer Placeholder 3">
            <a:extLst>
              <a:ext uri="{FF2B5EF4-FFF2-40B4-BE49-F238E27FC236}">
                <a16:creationId xmlns:a16="http://schemas.microsoft.com/office/drawing/2014/main" id="{4139F876-6812-41CE-98E6-C63110B646FD}"/>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C9BD0125-52DA-4AD1-844D-AC74F6C2FF71}"/>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2957243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155115-7ABA-4C87-A46F-243A9E826F02}"/>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3" name="Footer Placeholder 2">
            <a:extLst>
              <a:ext uri="{FF2B5EF4-FFF2-40B4-BE49-F238E27FC236}">
                <a16:creationId xmlns:a16="http://schemas.microsoft.com/office/drawing/2014/main" id="{099A8BF2-A609-4F34-A1D7-62D2AD656028}"/>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B08A0FF8-F2CB-49EB-B798-5C0A1B42CD70}"/>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4143344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75044-1AE8-4178-8652-BC9AC90F4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903AE77D-FC4E-41F9-8494-8F25B7EF9D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D804A5D3-7874-422C-B21F-A143D81EFE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A51C32-46BB-4284-8CAD-3469B80CE0C1}"/>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6" name="Footer Placeholder 5">
            <a:extLst>
              <a:ext uri="{FF2B5EF4-FFF2-40B4-BE49-F238E27FC236}">
                <a16:creationId xmlns:a16="http://schemas.microsoft.com/office/drawing/2014/main" id="{B44F4B24-27C5-4DEB-B91D-6AFBC0EDEDC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4C6B5240-A6F4-4163-8ABE-C3CEB5FA11E4}"/>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1147477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A43CF-5ABF-41EB-AEA4-2431DF257E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F455DD3C-8F4B-4FF8-BD4A-A13BEBE93B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8BCF1F94-1A12-4073-8229-0A5D48B802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63F319-85C0-4567-AF7E-56B7C6188B40}"/>
              </a:ext>
            </a:extLst>
          </p:cNvPr>
          <p:cNvSpPr>
            <a:spLocks noGrp="1"/>
          </p:cNvSpPr>
          <p:nvPr>
            <p:ph type="dt" sz="half" idx="10"/>
          </p:nvPr>
        </p:nvSpPr>
        <p:spPr/>
        <p:txBody>
          <a:bodyPr/>
          <a:lstStyle/>
          <a:p>
            <a:fld id="{55A085C1-A286-4B11-A2F9-E1C10DF7C4B0}" type="datetimeFigureOut">
              <a:rPr lang="nb-NO" smtClean="0"/>
              <a:t>03.04.2021</a:t>
            </a:fld>
            <a:endParaRPr lang="nb-NO"/>
          </a:p>
        </p:txBody>
      </p:sp>
      <p:sp>
        <p:nvSpPr>
          <p:cNvPr id="6" name="Footer Placeholder 5">
            <a:extLst>
              <a:ext uri="{FF2B5EF4-FFF2-40B4-BE49-F238E27FC236}">
                <a16:creationId xmlns:a16="http://schemas.microsoft.com/office/drawing/2014/main" id="{3AF35593-E6C5-4207-B3DD-EC5807509A6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5ED220F-E766-49D8-8585-A5A54A2E34DA}"/>
              </a:ext>
            </a:extLst>
          </p:cNvPr>
          <p:cNvSpPr>
            <a:spLocks noGrp="1"/>
          </p:cNvSpPr>
          <p:nvPr>
            <p:ph type="sldNum" sz="quarter" idx="12"/>
          </p:nvPr>
        </p:nvSpPr>
        <p:spPr/>
        <p:txBody>
          <a:bodyPr/>
          <a:lstStyle/>
          <a:p>
            <a:fld id="{EF180E74-FE38-4921-904F-FEF20B934B6D}" type="slidenum">
              <a:rPr lang="nb-NO" smtClean="0"/>
              <a:t>‹#›</a:t>
            </a:fld>
            <a:endParaRPr lang="nb-NO"/>
          </a:p>
        </p:txBody>
      </p:sp>
    </p:spTree>
    <p:extLst>
      <p:ext uri="{BB962C8B-B14F-4D97-AF65-F5344CB8AC3E}">
        <p14:creationId xmlns:p14="http://schemas.microsoft.com/office/powerpoint/2010/main" val="529375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7EE8F6-3FA6-43A0-801E-9AD54C1301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A5C9909A-270E-435F-9645-5DA7919098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EBD435C4-5B2D-47D4-B8C0-B06E51F93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085C1-A286-4B11-A2F9-E1C10DF7C4B0}" type="datetimeFigureOut">
              <a:rPr lang="nb-NO" smtClean="0"/>
              <a:t>03.04.2021</a:t>
            </a:fld>
            <a:endParaRPr lang="nb-NO"/>
          </a:p>
        </p:txBody>
      </p:sp>
      <p:sp>
        <p:nvSpPr>
          <p:cNvPr id="5" name="Footer Placeholder 4">
            <a:extLst>
              <a:ext uri="{FF2B5EF4-FFF2-40B4-BE49-F238E27FC236}">
                <a16:creationId xmlns:a16="http://schemas.microsoft.com/office/drawing/2014/main" id="{59F3CE4C-47D4-4E01-92D4-E3FC9EAA3C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5F6CF1F5-F9FE-4EF1-9BCC-FB1ADCA037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80E74-FE38-4921-904F-FEF20B934B6D}" type="slidenum">
              <a:rPr lang="nb-NO" smtClean="0"/>
              <a:t>‹#›</a:t>
            </a:fld>
            <a:endParaRPr lang="nb-NO"/>
          </a:p>
        </p:txBody>
      </p:sp>
    </p:spTree>
    <p:extLst>
      <p:ext uri="{BB962C8B-B14F-4D97-AF65-F5344CB8AC3E}">
        <p14:creationId xmlns:p14="http://schemas.microsoft.com/office/powerpoint/2010/main" val="1500527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1088-4AC0-49BA-8458-8D62558A4EB3}"/>
              </a:ext>
            </a:extLst>
          </p:cNvPr>
          <p:cNvSpPr>
            <a:spLocks noGrp="1"/>
          </p:cNvSpPr>
          <p:nvPr>
            <p:ph type="title"/>
          </p:nvPr>
        </p:nvSpPr>
        <p:spPr/>
        <p:txBody>
          <a:bodyPr/>
          <a:lstStyle/>
          <a:p>
            <a:r>
              <a:rPr lang="nb-NO" dirty="0"/>
              <a:t>WK 1</a:t>
            </a:r>
          </a:p>
        </p:txBody>
      </p:sp>
      <p:sp>
        <p:nvSpPr>
          <p:cNvPr id="6" name="Content Placeholder 5">
            <a:extLst>
              <a:ext uri="{FF2B5EF4-FFF2-40B4-BE49-F238E27FC236}">
                <a16:creationId xmlns:a16="http://schemas.microsoft.com/office/drawing/2014/main" id="{2C3878DD-FE6E-4652-908F-BAAEC2370EA8}"/>
              </a:ext>
            </a:extLst>
          </p:cNvPr>
          <p:cNvSpPr>
            <a:spLocks noGrp="1"/>
          </p:cNvSpPr>
          <p:nvPr>
            <p:ph sz="half" idx="2"/>
          </p:nvPr>
        </p:nvSpPr>
        <p:spPr>
          <a:xfrm>
            <a:off x="6172200" y="365125"/>
            <a:ext cx="5181600" cy="6076336"/>
          </a:xfrm>
        </p:spPr>
        <p:txBody>
          <a:bodyPr>
            <a:normAutofit lnSpcReduction="10000"/>
          </a:bodyPr>
          <a:lstStyle/>
          <a:p>
            <a:r>
              <a:rPr lang="nb-NO" sz="1700" dirty="0"/>
              <a:t>Good intro &amp; first </a:t>
            </a:r>
            <a:r>
              <a:rPr lang="nb-NO" sz="1700" dirty="0" err="1"/>
              <a:t>impression</a:t>
            </a:r>
            <a:r>
              <a:rPr lang="nb-NO" sz="1700" dirty="0"/>
              <a:t>.</a:t>
            </a:r>
          </a:p>
          <a:p>
            <a:r>
              <a:rPr lang="nb-NO" sz="1700" dirty="0"/>
              <a:t>I like </a:t>
            </a:r>
            <a:r>
              <a:rPr lang="nb-NO" sz="1700" dirty="0" err="1"/>
              <a:t>the</a:t>
            </a:r>
            <a:r>
              <a:rPr lang="nb-NO" sz="1700" dirty="0"/>
              <a:t> pace.</a:t>
            </a:r>
          </a:p>
          <a:p>
            <a:r>
              <a:rPr lang="nb-NO" sz="1700" dirty="0"/>
              <a:t>Connects to real </a:t>
            </a:r>
            <a:r>
              <a:rPr lang="nb-NO" sz="1700" dirty="0" err="1"/>
              <a:t>life</a:t>
            </a:r>
            <a:r>
              <a:rPr lang="nb-NO" sz="1700" dirty="0"/>
              <a:t> </a:t>
            </a:r>
            <a:r>
              <a:rPr lang="nb-NO" sz="1700" dirty="0" err="1"/>
              <a:t>examples</a:t>
            </a:r>
            <a:r>
              <a:rPr lang="nb-NO" sz="1700" dirty="0"/>
              <a:t>.</a:t>
            </a:r>
          </a:p>
          <a:p>
            <a:pPr lvl="1"/>
            <a:r>
              <a:rPr lang="nb-NO" sz="1700" b="1" dirty="0">
                <a:solidFill>
                  <a:srgbClr val="FF0000"/>
                </a:solidFill>
              </a:rPr>
              <a:t>So </a:t>
            </a:r>
            <a:r>
              <a:rPr lang="nb-NO" sz="1700" b="1" dirty="0" err="1">
                <a:solidFill>
                  <a:srgbClr val="FF0000"/>
                </a:solidFill>
              </a:rPr>
              <a:t>should</a:t>
            </a:r>
            <a:r>
              <a:rPr lang="nb-NO" sz="1700" b="1" dirty="0">
                <a:solidFill>
                  <a:srgbClr val="FF0000"/>
                </a:solidFill>
              </a:rPr>
              <a:t> </a:t>
            </a:r>
            <a:r>
              <a:rPr lang="nb-NO" sz="1700" b="1" dirty="0" err="1">
                <a:solidFill>
                  <a:srgbClr val="FF0000"/>
                </a:solidFill>
              </a:rPr>
              <a:t>you</a:t>
            </a:r>
            <a:r>
              <a:rPr lang="nb-NO" sz="1700" b="1" dirty="0">
                <a:solidFill>
                  <a:srgbClr val="FF0000"/>
                </a:solidFill>
              </a:rPr>
              <a:t>!</a:t>
            </a:r>
          </a:p>
          <a:p>
            <a:r>
              <a:rPr lang="nb-NO" sz="1700" dirty="0"/>
              <a:t>«A </a:t>
            </a:r>
            <a:r>
              <a:rPr lang="nb-NO" sz="1700" dirty="0" err="1"/>
              <a:t>great</a:t>
            </a:r>
            <a:r>
              <a:rPr lang="nb-NO" sz="1700" dirty="0"/>
              <a:t> first </a:t>
            </a:r>
            <a:r>
              <a:rPr lang="nb-NO" sz="1700" dirty="0" err="1"/>
              <a:t>step</a:t>
            </a:r>
            <a:r>
              <a:rPr lang="nb-NO" sz="1700" dirty="0"/>
              <a:t>»</a:t>
            </a:r>
          </a:p>
          <a:p>
            <a:r>
              <a:rPr lang="nb-NO" sz="1700" dirty="0" err="1"/>
              <a:t>Relatable</a:t>
            </a:r>
            <a:r>
              <a:rPr lang="nb-NO" sz="1700" dirty="0"/>
              <a:t> </a:t>
            </a:r>
            <a:r>
              <a:rPr lang="nb-NO" sz="1700" dirty="0" err="1"/>
              <a:t>examples</a:t>
            </a:r>
            <a:r>
              <a:rPr lang="nb-NO" sz="1700" dirty="0"/>
              <a:t>.</a:t>
            </a:r>
          </a:p>
          <a:p>
            <a:r>
              <a:rPr lang="nb-NO" sz="1700" dirty="0" err="1"/>
              <a:t>Communicate</a:t>
            </a:r>
            <a:r>
              <a:rPr lang="nb-NO" sz="1700" dirty="0"/>
              <a:t> </a:t>
            </a:r>
            <a:r>
              <a:rPr lang="nb-NO" sz="1700" dirty="0" err="1"/>
              <a:t>with</a:t>
            </a:r>
            <a:r>
              <a:rPr lang="nb-NO" sz="1700" dirty="0"/>
              <a:t> </a:t>
            </a:r>
            <a:r>
              <a:rPr lang="nb-NO" sz="1700" dirty="0" err="1"/>
              <a:t>other</a:t>
            </a:r>
            <a:r>
              <a:rPr lang="nb-NO" sz="1700" dirty="0"/>
              <a:t> students online!</a:t>
            </a:r>
          </a:p>
          <a:p>
            <a:r>
              <a:rPr lang="nb-NO" sz="1700" dirty="0"/>
              <a:t>Data Analytics </a:t>
            </a:r>
            <a:r>
              <a:rPr lang="nb-NO" sz="1700" dirty="0" err="1"/>
              <a:t>Certificate</a:t>
            </a:r>
            <a:r>
              <a:rPr lang="nb-NO" sz="1700" dirty="0"/>
              <a:t> </a:t>
            </a:r>
            <a:r>
              <a:rPr lang="nb-NO" sz="1700" dirty="0" err="1"/>
              <a:t>Roadmap</a:t>
            </a:r>
            <a:endParaRPr lang="nb-NO" sz="1700" dirty="0"/>
          </a:p>
          <a:p>
            <a:r>
              <a:rPr lang="nb-NO" sz="1700" dirty="0"/>
              <a:t>Dimensions </a:t>
            </a:r>
            <a:r>
              <a:rPr lang="nb-NO" sz="1700" dirty="0" err="1"/>
              <a:t>of</a:t>
            </a:r>
            <a:r>
              <a:rPr lang="nb-NO" sz="1700" dirty="0"/>
              <a:t> Data Analytics – </a:t>
            </a:r>
            <a:r>
              <a:rPr lang="nb-NO" sz="1700" b="1" dirty="0" err="1">
                <a:solidFill>
                  <a:srgbClr val="FF0000"/>
                </a:solidFill>
              </a:rPr>
              <a:t>Notice</a:t>
            </a:r>
            <a:r>
              <a:rPr lang="nb-NO" sz="1700" b="1" dirty="0">
                <a:solidFill>
                  <a:srgbClr val="FF0000"/>
                </a:solidFill>
              </a:rPr>
              <a:t> </a:t>
            </a:r>
            <a:r>
              <a:rPr lang="nb-NO" sz="1700" b="1" dirty="0" err="1">
                <a:solidFill>
                  <a:srgbClr val="FF0000"/>
                </a:solidFill>
              </a:rPr>
              <a:t>what</a:t>
            </a:r>
            <a:r>
              <a:rPr lang="nb-NO" sz="1700" b="1" dirty="0">
                <a:solidFill>
                  <a:srgbClr val="FF0000"/>
                </a:solidFill>
              </a:rPr>
              <a:t> </a:t>
            </a:r>
            <a:r>
              <a:rPr lang="nb-NO" sz="1700" b="1" dirty="0" err="1">
                <a:solidFill>
                  <a:srgbClr val="FF0000"/>
                </a:solidFill>
              </a:rPr>
              <a:t>Cassie</a:t>
            </a:r>
            <a:r>
              <a:rPr lang="nb-NO" sz="1700" b="1" dirty="0">
                <a:solidFill>
                  <a:srgbClr val="FF0000"/>
                </a:solidFill>
              </a:rPr>
              <a:t> </a:t>
            </a:r>
            <a:r>
              <a:rPr lang="nb-NO" sz="1700" b="1" dirty="0" err="1">
                <a:solidFill>
                  <a:srgbClr val="FF0000"/>
                </a:solidFill>
              </a:rPr>
              <a:t>says</a:t>
            </a:r>
            <a:r>
              <a:rPr lang="nb-NO" sz="1700" b="1" dirty="0">
                <a:solidFill>
                  <a:srgbClr val="FF0000"/>
                </a:solidFill>
              </a:rPr>
              <a:t> </a:t>
            </a:r>
            <a:r>
              <a:rPr lang="nb-NO" sz="1700" b="1" dirty="0" err="1">
                <a:solidFill>
                  <a:srgbClr val="FF0000"/>
                </a:solidFill>
              </a:rPr>
              <a:t>about</a:t>
            </a:r>
            <a:r>
              <a:rPr lang="nb-NO" sz="1700" b="1" dirty="0">
                <a:solidFill>
                  <a:srgbClr val="FF0000"/>
                </a:solidFill>
              </a:rPr>
              <a:t> </a:t>
            </a:r>
            <a:r>
              <a:rPr lang="nb-NO" sz="1700" b="1" dirty="0" err="1">
                <a:solidFill>
                  <a:srgbClr val="FF0000"/>
                </a:solidFill>
              </a:rPr>
              <a:t>specialization</a:t>
            </a:r>
            <a:r>
              <a:rPr lang="nb-NO" sz="1700" b="1" dirty="0">
                <a:solidFill>
                  <a:srgbClr val="FF0000"/>
                </a:solidFill>
              </a:rPr>
              <a:t> and </a:t>
            </a:r>
            <a:r>
              <a:rPr lang="nb-NO" sz="1700" b="1" dirty="0" err="1">
                <a:solidFill>
                  <a:srgbClr val="FF0000"/>
                </a:solidFill>
              </a:rPr>
              <a:t>don’t</a:t>
            </a:r>
            <a:r>
              <a:rPr lang="nb-NO" sz="1700" b="1" dirty="0">
                <a:solidFill>
                  <a:srgbClr val="FF0000"/>
                </a:solidFill>
              </a:rPr>
              <a:t> </a:t>
            </a:r>
            <a:r>
              <a:rPr lang="nb-NO" sz="1700" b="1" dirty="0" err="1">
                <a:solidFill>
                  <a:srgbClr val="FF0000"/>
                </a:solidFill>
              </a:rPr>
              <a:t>overthink</a:t>
            </a:r>
            <a:r>
              <a:rPr lang="nb-NO" sz="1700" b="1" dirty="0">
                <a:solidFill>
                  <a:srgbClr val="FF0000"/>
                </a:solidFill>
              </a:rPr>
              <a:t> </a:t>
            </a:r>
            <a:r>
              <a:rPr lang="nb-NO" sz="1700" b="1" dirty="0" err="1">
                <a:solidFill>
                  <a:srgbClr val="FF0000"/>
                </a:solidFill>
              </a:rPr>
              <a:t>what</a:t>
            </a:r>
            <a:r>
              <a:rPr lang="nb-NO" sz="1700" b="1" dirty="0">
                <a:solidFill>
                  <a:srgbClr val="FF0000"/>
                </a:solidFill>
              </a:rPr>
              <a:t> </a:t>
            </a:r>
            <a:r>
              <a:rPr lang="nb-NO" sz="1700" b="1" dirty="0" err="1">
                <a:solidFill>
                  <a:srgbClr val="FF0000"/>
                </a:solidFill>
              </a:rPr>
              <a:t>you</a:t>
            </a:r>
            <a:r>
              <a:rPr lang="nb-NO" sz="1700" b="1" dirty="0">
                <a:solidFill>
                  <a:srgbClr val="FF0000"/>
                </a:solidFill>
              </a:rPr>
              <a:t> </a:t>
            </a:r>
            <a:r>
              <a:rPr lang="nb-NO" sz="1700" b="1" dirty="0" err="1">
                <a:solidFill>
                  <a:srgbClr val="FF0000"/>
                </a:solidFill>
              </a:rPr>
              <a:t>want</a:t>
            </a:r>
            <a:r>
              <a:rPr lang="nb-NO" sz="1700" b="1" dirty="0">
                <a:solidFill>
                  <a:srgbClr val="FF0000"/>
                </a:solidFill>
              </a:rPr>
              <a:t> to do </a:t>
            </a:r>
            <a:r>
              <a:rPr lang="nb-NO" sz="1700" b="1" dirty="0" err="1">
                <a:solidFill>
                  <a:srgbClr val="FF0000"/>
                </a:solidFill>
              </a:rPr>
              <a:t>yet</a:t>
            </a:r>
            <a:r>
              <a:rPr lang="nb-NO" sz="1700" b="1" dirty="0">
                <a:solidFill>
                  <a:srgbClr val="FF0000"/>
                </a:solidFill>
              </a:rPr>
              <a:t>.</a:t>
            </a:r>
          </a:p>
          <a:p>
            <a:r>
              <a:rPr lang="nb-NO" sz="1700" dirty="0"/>
              <a:t>Data Journal – Great </a:t>
            </a:r>
            <a:r>
              <a:rPr lang="nb-NO" sz="1700" dirty="0" err="1"/>
              <a:t>idea</a:t>
            </a:r>
            <a:r>
              <a:rPr lang="nb-NO" sz="1700" dirty="0"/>
              <a:t>.</a:t>
            </a:r>
          </a:p>
          <a:p>
            <a:pPr lvl="1"/>
            <a:r>
              <a:rPr lang="nb-NO" sz="1700" dirty="0" err="1"/>
              <a:t>Free</a:t>
            </a:r>
            <a:r>
              <a:rPr lang="nb-NO" sz="1700" dirty="0"/>
              <a:t> Data Journal </a:t>
            </a:r>
            <a:r>
              <a:rPr lang="nb-NO" sz="1700" dirty="0" err="1"/>
              <a:t>Template</a:t>
            </a:r>
            <a:r>
              <a:rPr lang="nb-NO" sz="1700" dirty="0"/>
              <a:t>!</a:t>
            </a:r>
          </a:p>
          <a:p>
            <a:pPr lvl="1"/>
            <a:r>
              <a:rPr lang="nb-NO" sz="1700" b="1" dirty="0" err="1">
                <a:solidFill>
                  <a:srgbClr val="FF0000"/>
                </a:solidFill>
              </a:rPr>
              <a:t>Can</a:t>
            </a:r>
            <a:r>
              <a:rPr lang="nb-NO" sz="1700" b="1" dirty="0">
                <a:solidFill>
                  <a:srgbClr val="FF0000"/>
                </a:solidFill>
              </a:rPr>
              <a:t> </a:t>
            </a:r>
            <a:r>
              <a:rPr lang="nb-NO" sz="1700" b="1" dirty="0" err="1">
                <a:solidFill>
                  <a:srgbClr val="FF0000"/>
                </a:solidFill>
              </a:rPr>
              <a:t>you</a:t>
            </a:r>
            <a:r>
              <a:rPr lang="nb-NO" sz="1700" b="1" dirty="0">
                <a:solidFill>
                  <a:srgbClr val="FF0000"/>
                </a:solidFill>
              </a:rPr>
              <a:t> turn it </a:t>
            </a:r>
            <a:r>
              <a:rPr lang="nb-NO" sz="1700" b="1" dirty="0" err="1">
                <a:solidFill>
                  <a:srgbClr val="FF0000"/>
                </a:solidFill>
              </a:rPr>
              <a:t>into</a:t>
            </a:r>
            <a:r>
              <a:rPr lang="nb-NO" sz="1700" b="1" dirty="0">
                <a:solidFill>
                  <a:srgbClr val="FF0000"/>
                </a:solidFill>
              </a:rPr>
              <a:t> a SQL </a:t>
            </a:r>
            <a:r>
              <a:rPr lang="nb-NO" sz="1700" b="1" dirty="0" err="1">
                <a:solidFill>
                  <a:srgbClr val="FF0000"/>
                </a:solidFill>
              </a:rPr>
              <a:t>query</a:t>
            </a:r>
            <a:r>
              <a:rPr lang="nb-NO" sz="1700" b="1" dirty="0">
                <a:solidFill>
                  <a:srgbClr val="FF0000"/>
                </a:solidFill>
              </a:rPr>
              <a:t>?</a:t>
            </a:r>
          </a:p>
          <a:p>
            <a:r>
              <a:rPr lang="nb-NO" sz="1700" dirty="0" err="1"/>
              <a:t>Tasks</a:t>
            </a:r>
            <a:r>
              <a:rPr lang="nb-NO" sz="1700" dirty="0"/>
              <a:t> </a:t>
            </a:r>
            <a:r>
              <a:rPr lang="nb-NO" sz="1700" dirty="0" err="1"/>
              <a:t>performed</a:t>
            </a:r>
            <a:r>
              <a:rPr lang="nb-NO" sz="1700" dirty="0"/>
              <a:t> in </a:t>
            </a:r>
            <a:r>
              <a:rPr lang="nb-NO" sz="1700" dirty="0" err="1"/>
              <a:t>Qwiklabs</a:t>
            </a:r>
            <a:endParaRPr lang="nb-NO" sz="1700" dirty="0"/>
          </a:p>
          <a:p>
            <a:pPr lvl="1"/>
            <a:r>
              <a:rPr lang="nb-NO" sz="1700" b="1" dirty="0">
                <a:solidFill>
                  <a:srgbClr val="FF0000"/>
                </a:solidFill>
              </a:rPr>
              <a:t>Your </a:t>
            </a:r>
            <a:r>
              <a:rPr lang="nb-NO" sz="1700" b="1" dirty="0" err="1">
                <a:solidFill>
                  <a:srgbClr val="FF0000"/>
                </a:solidFill>
              </a:rPr>
              <a:t>own</a:t>
            </a:r>
            <a:r>
              <a:rPr lang="nb-NO" sz="1700" b="1" dirty="0">
                <a:solidFill>
                  <a:srgbClr val="FF0000"/>
                </a:solidFill>
              </a:rPr>
              <a:t> training </a:t>
            </a:r>
            <a:r>
              <a:rPr lang="nb-NO" sz="1700" b="1" dirty="0" err="1">
                <a:solidFill>
                  <a:srgbClr val="FF0000"/>
                </a:solidFill>
              </a:rPr>
              <a:t>environment</a:t>
            </a:r>
            <a:r>
              <a:rPr lang="nb-NO" sz="1700" b="1" dirty="0">
                <a:solidFill>
                  <a:srgbClr val="FF0000"/>
                </a:solidFill>
              </a:rPr>
              <a:t>?</a:t>
            </a:r>
          </a:p>
          <a:p>
            <a:r>
              <a:rPr lang="nb-NO" sz="1700" dirty="0" err="1"/>
              <a:t>Regular</a:t>
            </a:r>
            <a:r>
              <a:rPr lang="nb-NO" sz="1700" dirty="0"/>
              <a:t> vs. Speed </a:t>
            </a:r>
            <a:r>
              <a:rPr lang="nb-NO" sz="1700" dirty="0" err="1"/>
              <a:t>Track</a:t>
            </a:r>
            <a:endParaRPr lang="nb-NO" sz="1700" dirty="0"/>
          </a:p>
          <a:p>
            <a:r>
              <a:rPr lang="en-US" sz="1700" dirty="0"/>
              <a:t>Case Study: New data perspectives is quite good.</a:t>
            </a:r>
          </a:p>
          <a:p>
            <a:r>
              <a:rPr lang="en-US" sz="1700" dirty="0"/>
              <a:t>They include a glossary! Pretty cool.</a:t>
            </a:r>
          </a:p>
          <a:p>
            <a:endParaRPr lang="nb-NO" sz="1700" dirty="0"/>
          </a:p>
          <a:p>
            <a:endParaRPr lang="nb-NO" sz="1700" dirty="0"/>
          </a:p>
          <a:p>
            <a:pPr lvl="1"/>
            <a:endParaRPr lang="nb-NO" sz="1700" dirty="0"/>
          </a:p>
          <a:p>
            <a:endParaRPr lang="nb-NO" sz="1700" dirty="0"/>
          </a:p>
          <a:p>
            <a:endParaRPr lang="nb-NO" sz="1700" dirty="0"/>
          </a:p>
        </p:txBody>
      </p:sp>
      <p:sp>
        <p:nvSpPr>
          <p:cNvPr id="5" name="Content Placeholder 4">
            <a:extLst>
              <a:ext uri="{FF2B5EF4-FFF2-40B4-BE49-F238E27FC236}">
                <a16:creationId xmlns:a16="http://schemas.microsoft.com/office/drawing/2014/main" id="{67C7C049-CD65-48D9-8A42-2B67CB931A6A}"/>
              </a:ext>
            </a:extLst>
          </p:cNvPr>
          <p:cNvSpPr>
            <a:spLocks noGrp="1"/>
          </p:cNvSpPr>
          <p:nvPr>
            <p:ph sz="half" idx="1"/>
          </p:nvPr>
        </p:nvSpPr>
        <p:spPr/>
        <p:txBody>
          <a:bodyPr>
            <a:normAutofit lnSpcReduction="10000"/>
          </a:bodyPr>
          <a:lstStyle/>
          <a:p>
            <a:r>
              <a:rPr lang="nb-NO" b="1" dirty="0"/>
              <a:t>Start </a:t>
            </a:r>
            <a:r>
              <a:rPr lang="nb-NO" b="1" dirty="0" err="1"/>
              <a:t>the</a:t>
            </a:r>
            <a:r>
              <a:rPr lang="nb-NO" b="1" dirty="0"/>
              <a:t> program</a:t>
            </a:r>
          </a:p>
          <a:p>
            <a:endParaRPr lang="nb-NO" b="1" dirty="0"/>
          </a:p>
          <a:p>
            <a:r>
              <a:rPr lang="nb-NO" b="1" dirty="0"/>
              <a:t>Transforming data </a:t>
            </a:r>
            <a:r>
              <a:rPr lang="nb-NO" b="1" dirty="0" err="1"/>
              <a:t>into</a:t>
            </a:r>
            <a:r>
              <a:rPr lang="nb-NO" b="1" dirty="0"/>
              <a:t> </a:t>
            </a:r>
            <a:r>
              <a:rPr lang="nb-NO" b="1" dirty="0" err="1"/>
              <a:t>insights</a:t>
            </a:r>
            <a:endParaRPr lang="nb-NO" b="1" dirty="0"/>
          </a:p>
          <a:p>
            <a:endParaRPr lang="nb-NO" b="1" dirty="0"/>
          </a:p>
          <a:p>
            <a:r>
              <a:rPr lang="nb-NO" b="1" dirty="0" err="1"/>
              <a:t>Understanding</a:t>
            </a:r>
            <a:r>
              <a:rPr lang="nb-NO" b="1" dirty="0"/>
              <a:t> </a:t>
            </a:r>
            <a:r>
              <a:rPr lang="nb-NO" b="1" dirty="0" err="1"/>
              <a:t>the</a:t>
            </a:r>
            <a:r>
              <a:rPr lang="nb-NO" b="1" dirty="0"/>
              <a:t> data </a:t>
            </a:r>
            <a:r>
              <a:rPr lang="nb-NO" b="1" dirty="0" err="1"/>
              <a:t>ecosystem</a:t>
            </a:r>
            <a:endParaRPr lang="nb-NO" b="1" dirty="0"/>
          </a:p>
          <a:p>
            <a:endParaRPr lang="nb-NO" b="1" dirty="0"/>
          </a:p>
          <a:p>
            <a:r>
              <a:rPr lang="en-US" b="1" dirty="0"/>
              <a:t>Getting to know the program expectations</a:t>
            </a:r>
          </a:p>
          <a:p>
            <a:pPr marL="0" indent="0">
              <a:buNone/>
            </a:pPr>
            <a:endParaRPr lang="nb-NO" b="1" dirty="0"/>
          </a:p>
          <a:p>
            <a:endParaRPr lang="nb-NO" b="1" dirty="0"/>
          </a:p>
          <a:p>
            <a:endParaRPr lang="nb-NO" dirty="0"/>
          </a:p>
        </p:txBody>
      </p:sp>
    </p:spTree>
    <p:extLst>
      <p:ext uri="{BB962C8B-B14F-4D97-AF65-F5344CB8AC3E}">
        <p14:creationId xmlns:p14="http://schemas.microsoft.com/office/powerpoint/2010/main" val="92543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E675-4AFE-46D0-A35B-C48A2AB4236E}"/>
              </a:ext>
            </a:extLst>
          </p:cNvPr>
          <p:cNvSpPr>
            <a:spLocks noGrp="1"/>
          </p:cNvSpPr>
          <p:nvPr>
            <p:ph type="title"/>
          </p:nvPr>
        </p:nvSpPr>
        <p:spPr/>
        <p:txBody>
          <a:bodyPr/>
          <a:lstStyle/>
          <a:p>
            <a:r>
              <a:rPr lang="nb-NO" dirty="0"/>
              <a:t>Data Journal WK #1</a:t>
            </a:r>
            <a:endParaRPr lang="en-US" dirty="0"/>
          </a:p>
        </p:txBody>
      </p:sp>
      <p:sp>
        <p:nvSpPr>
          <p:cNvPr id="3" name="Content Placeholder 2">
            <a:extLst>
              <a:ext uri="{FF2B5EF4-FFF2-40B4-BE49-F238E27FC236}">
                <a16:creationId xmlns:a16="http://schemas.microsoft.com/office/drawing/2014/main" id="{37D8DBAE-367C-441C-864C-5F4A29F16C53}"/>
              </a:ext>
            </a:extLst>
          </p:cNvPr>
          <p:cNvSpPr>
            <a:spLocks noGrp="1"/>
          </p:cNvSpPr>
          <p:nvPr>
            <p:ph sz="half" idx="1"/>
          </p:nvPr>
        </p:nvSpPr>
        <p:spPr/>
        <p:txBody>
          <a:bodyPr>
            <a:normAutofit fontScale="77500" lnSpcReduction="20000"/>
          </a:bodyPr>
          <a:lstStyle/>
          <a:p>
            <a:pPr marL="0" indent="0">
              <a:buNone/>
            </a:pPr>
            <a:endParaRPr lang="en-US" sz="2000" dirty="0"/>
          </a:p>
          <a:p>
            <a:r>
              <a:rPr lang="en-US" sz="3400" dirty="0"/>
              <a:t>Create a list of at least five questions that you might use or need data to answer</a:t>
            </a:r>
          </a:p>
          <a:p>
            <a:endParaRPr lang="en-US" sz="3400" dirty="0"/>
          </a:p>
          <a:p>
            <a:r>
              <a:rPr lang="en-US" sz="3400" dirty="0"/>
              <a:t>Select one of the five questions from your list or the list above to explore further. In your data journal, write down the types of data you might collect in order to answer that question and make a decision based off it. </a:t>
            </a:r>
          </a:p>
        </p:txBody>
      </p:sp>
      <p:sp>
        <p:nvSpPr>
          <p:cNvPr id="4" name="Content Placeholder 3">
            <a:extLst>
              <a:ext uri="{FF2B5EF4-FFF2-40B4-BE49-F238E27FC236}">
                <a16:creationId xmlns:a16="http://schemas.microsoft.com/office/drawing/2014/main" id="{925E05D4-5F43-41E1-9FDE-005236C2CAA1}"/>
              </a:ext>
            </a:extLst>
          </p:cNvPr>
          <p:cNvSpPr>
            <a:spLocks noGrp="1"/>
          </p:cNvSpPr>
          <p:nvPr>
            <p:ph sz="half" idx="2"/>
          </p:nvPr>
        </p:nvSpPr>
        <p:spPr/>
        <p:txBody>
          <a:bodyPr>
            <a:normAutofit fontScale="77500" lnSpcReduction="20000"/>
          </a:bodyPr>
          <a:lstStyle/>
          <a:p>
            <a:r>
              <a:rPr lang="nb-NO" sz="2300" dirty="0"/>
              <a:t>How </a:t>
            </a:r>
            <a:r>
              <a:rPr lang="nb-NO" sz="2300" dirty="0" err="1"/>
              <a:t>many</a:t>
            </a:r>
            <a:r>
              <a:rPr lang="nb-NO" sz="2300" dirty="0"/>
              <a:t> </a:t>
            </a:r>
            <a:r>
              <a:rPr lang="nb-NO" sz="2300" dirty="0" err="1"/>
              <a:t>steps</a:t>
            </a:r>
            <a:r>
              <a:rPr lang="nb-NO" sz="2300" dirty="0"/>
              <a:t> do I </a:t>
            </a:r>
            <a:r>
              <a:rPr lang="nb-NO" sz="2300" dirty="0" err="1"/>
              <a:t>walk</a:t>
            </a:r>
            <a:r>
              <a:rPr lang="nb-NO" sz="2300" dirty="0"/>
              <a:t> </a:t>
            </a:r>
            <a:r>
              <a:rPr lang="nb-NO" sz="2300" dirty="0" err="1"/>
              <a:t>on</a:t>
            </a:r>
            <a:r>
              <a:rPr lang="nb-NO" sz="2300" dirty="0"/>
              <a:t> </a:t>
            </a:r>
            <a:r>
              <a:rPr lang="nb-NO" sz="2300" dirty="0" err="1"/>
              <a:t>average</a:t>
            </a:r>
            <a:r>
              <a:rPr lang="nb-NO" sz="2300" dirty="0"/>
              <a:t> </a:t>
            </a:r>
            <a:r>
              <a:rPr lang="nb-NO" sz="2300" dirty="0" err="1"/>
              <a:t>each</a:t>
            </a:r>
            <a:r>
              <a:rPr lang="nb-NO" sz="2300" dirty="0"/>
              <a:t> </a:t>
            </a:r>
            <a:r>
              <a:rPr lang="nb-NO" sz="2300" dirty="0" err="1"/>
              <a:t>day</a:t>
            </a:r>
            <a:r>
              <a:rPr lang="nb-NO" sz="2300" dirty="0"/>
              <a:t>?</a:t>
            </a:r>
          </a:p>
          <a:p>
            <a:r>
              <a:rPr lang="nb-NO" sz="2300" dirty="0"/>
              <a:t>How </a:t>
            </a:r>
            <a:r>
              <a:rPr lang="nb-NO" sz="2300" dirty="0" err="1"/>
              <a:t>much</a:t>
            </a:r>
            <a:r>
              <a:rPr lang="nb-NO" sz="2300" dirty="0"/>
              <a:t> do I </a:t>
            </a:r>
            <a:r>
              <a:rPr lang="nb-NO" sz="2300" dirty="0" err="1"/>
              <a:t>sleep</a:t>
            </a:r>
            <a:r>
              <a:rPr lang="nb-NO" sz="2300" dirty="0"/>
              <a:t> </a:t>
            </a:r>
            <a:r>
              <a:rPr lang="nb-NO" sz="2300" dirty="0" err="1"/>
              <a:t>every</a:t>
            </a:r>
            <a:r>
              <a:rPr lang="nb-NO" sz="2300" dirty="0"/>
              <a:t> </a:t>
            </a:r>
            <a:r>
              <a:rPr lang="nb-NO" sz="2300" dirty="0" err="1"/>
              <a:t>day</a:t>
            </a:r>
            <a:r>
              <a:rPr lang="nb-NO" sz="2300" dirty="0"/>
              <a:t>?</a:t>
            </a:r>
          </a:p>
          <a:p>
            <a:r>
              <a:rPr lang="nb-NO" sz="2300" dirty="0"/>
              <a:t>How </a:t>
            </a:r>
            <a:r>
              <a:rPr lang="nb-NO" sz="2300" dirty="0" err="1"/>
              <a:t>much</a:t>
            </a:r>
            <a:r>
              <a:rPr lang="nb-NO" sz="2300" dirty="0"/>
              <a:t> time to I spend </a:t>
            </a:r>
            <a:r>
              <a:rPr lang="nb-NO" sz="2300" dirty="0" err="1"/>
              <a:t>getting</a:t>
            </a:r>
            <a:r>
              <a:rPr lang="nb-NO" sz="2300" dirty="0"/>
              <a:t> to </a:t>
            </a:r>
            <a:r>
              <a:rPr lang="nb-NO" sz="2300" dirty="0" err="1"/>
              <a:t>work</a:t>
            </a:r>
            <a:r>
              <a:rPr lang="nb-NO" sz="2300" dirty="0"/>
              <a:t>?</a:t>
            </a:r>
          </a:p>
          <a:p>
            <a:r>
              <a:rPr lang="nb-NO" sz="2300" dirty="0"/>
              <a:t>How </a:t>
            </a:r>
            <a:r>
              <a:rPr lang="nb-NO" sz="2300" dirty="0" err="1"/>
              <a:t>much</a:t>
            </a:r>
            <a:r>
              <a:rPr lang="nb-NO" sz="2300" dirty="0"/>
              <a:t> </a:t>
            </a:r>
            <a:r>
              <a:rPr lang="nb-NO" sz="2300" dirty="0" err="1"/>
              <a:t>money</a:t>
            </a:r>
            <a:r>
              <a:rPr lang="nb-NO" sz="2300" dirty="0"/>
              <a:t> do I spend </a:t>
            </a:r>
            <a:r>
              <a:rPr lang="nb-NO" sz="2300" dirty="0" err="1"/>
              <a:t>on</a:t>
            </a:r>
            <a:r>
              <a:rPr lang="nb-NO" sz="2300" dirty="0"/>
              <a:t> </a:t>
            </a:r>
            <a:r>
              <a:rPr lang="nb-NO" sz="2300" dirty="0" err="1"/>
              <a:t>groceries</a:t>
            </a:r>
            <a:r>
              <a:rPr lang="nb-NO" sz="2300" dirty="0"/>
              <a:t> </a:t>
            </a:r>
            <a:r>
              <a:rPr lang="nb-NO" sz="2300" dirty="0" err="1"/>
              <a:t>each</a:t>
            </a:r>
            <a:r>
              <a:rPr lang="nb-NO" sz="2300" dirty="0"/>
              <a:t> </a:t>
            </a:r>
            <a:r>
              <a:rPr lang="nb-NO" sz="2300" dirty="0" err="1"/>
              <a:t>month</a:t>
            </a:r>
            <a:r>
              <a:rPr lang="nb-NO" sz="2300" dirty="0"/>
              <a:t>?</a:t>
            </a:r>
          </a:p>
          <a:p>
            <a:r>
              <a:rPr lang="nb-NO" sz="2300" dirty="0"/>
              <a:t>Have I </a:t>
            </a:r>
            <a:r>
              <a:rPr lang="nb-NO" sz="2300" dirty="0" err="1"/>
              <a:t>gained</a:t>
            </a:r>
            <a:r>
              <a:rPr lang="nb-NO" sz="2300" dirty="0"/>
              <a:t> or lost </a:t>
            </a:r>
            <a:r>
              <a:rPr lang="nb-NO" sz="2300" dirty="0" err="1"/>
              <a:t>weight</a:t>
            </a:r>
            <a:r>
              <a:rPr lang="nb-NO" sz="2300" dirty="0"/>
              <a:t> </a:t>
            </a:r>
            <a:r>
              <a:rPr lang="nb-NO" sz="2300" dirty="0" err="1"/>
              <a:t>this</a:t>
            </a:r>
            <a:r>
              <a:rPr lang="nb-NO" sz="2300" dirty="0"/>
              <a:t> </a:t>
            </a:r>
            <a:r>
              <a:rPr lang="nb-NO" sz="2300" dirty="0" err="1"/>
              <a:t>month</a:t>
            </a:r>
            <a:r>
              <a:rPr lang="nb-NO" sz="2300" dirty="0"/>
              <a:t>?</a:t>
            </a:r>
          </a:p>
          <a:p>
            <a:endParaRPr lang="nb-NO" sz="1600" dirty="0"/>
          </a:p>
          <a:p>
            <a:r>
              <a:rPr lang="en-US" sz="2100" dirty="0"/>
              <a:t>To find out how many steps I walk on average every day I can use my </a:t>
            </a:r>
            <a:r>
              <a:rPr lang="en-US" sz="2100" dirty="0" err="1"/>
              <a:t>FitBit</a:t>
            </a:r>
            <a:r>
              <a:rPr lang="en-US" sz="2100" dirty="0"/>
              <a:t> and collect number of steps. Number of steps is the metric, and by counting number of days I can find the average over different time periods.</a:t>
            </a:r>
          </a:p>
          <a:p>
            <a:endParaRPr lang="en-US" sz="2100" dirty="0"/>
          </a:p>
          <a:p>
            <a:pPr marL="0" indent="0">
              <a:buNone/>
            </a:pPr>
            <a:r>
              <a:rPr lang="en-US" sz="2500" dirty="0"/>
              <a:t>If I want to maintain an average of 10k steps every day, I should try to get a walk during lunch or during the morning so that I start off with a good number of steps each day.</a:t>
            </a:r>
          </a:p>
        </p:txBody>
      </p:sp>
    </p:spTree>
    <p:extLst>
      <p:ext uri="{BB962C8B-B14F-4D97-AF65-F5344CB8AC3E}">
        <p14:creationId xmlns:p14="http://schemas.microsoft.com/office/powerpoint/2010/main" val="804801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21088-4AC0-49BA-8458-8D62558A4EB3}"/>
              </a:ext>
            </a:extLst>
          </p:cNvPr>
          <p:cNvSpPr>
            <a:spLocks noGrp="1"/>
          </p:cNvSpPr>
          <p:nvPr>
            <p:ph type="title"/>
          </p:nvPr>
        </p:nvSpPr>
        <p:spPr/>
        <p:txBody>
          <a:bodyPr/>
          <a:lstStyle/>
          <a:p>
            <a:r>
              <a:rPr lang="nb-NO" dirty="0"/>
              <a:t>WK 2</a:t>
            </a:r>
          </a:p>
        </p:txBody>
      </p:sp>
      <p:sp>
        <p:nvSpPr>
          <p:cNvPr id="6" name="Content Placeholder 5">
            <a:extLst>
              <a:ext uri="{FF2B5EF4-FFF2-40B4-BE49-F238E27FC236}">
                <a16:creationId xmlns:a16="http://schemas.microsoft.com/office/drawing/2014/main" id="{2C3878DD-FE6E-4652-908F-BAAEC2370EA8}"/>
              </a:ext>
            </a:extLst>
          </p:cNvPr>
          <p:cNvSpPr>
            <a:spLocks noGrp="1"/>
          </p:cNvSpPr>
          <p:nvPr>
            <p:ph sz="half" idx="2"/>
          </p:nvPr>
        </p:nvSpPr>
        <p:spPr>
          <a:xfrm>
            <a:off x="6172200" y="365125"/>
            <a:ext cx="5181600" cy="6076336"/>
          </a:xfrm>
        </p:spPr>
        <p:txBody>
          <a:bodyPr>
            <a:normAutofit fontScale="70000" lnSpcReduction="20000"/>
          </a:bodyPr>
          <a:lstStyle/>
          <a:p>
            <a:r>
              <a:rPr lang="nb-NO" dirty="0" err="1"/>
              <a:t>Continued</a:t>
            </a:r>
            <a:r>
              <a:rPr lang="nb-NO" dirty="0"/>
              <a:t> </a:t>
            </a:r>
            <a:r>
              <a:rPr lang="nb-NO" dirty="0" err="1"/>
              <a:t>focus</a:t>
            </a:r>
            <a:r>
              <a:rPr lang="nb-NO" dirty="0"/>
              <a:t> </a:t>
            </a:r>
            <a:r>
              <a:rPr lang="nb-NO" dirty="0" err="1"/>
              <a:t>on</a:t>
            </a:r>
            <a:r>
              <a:rPr lang="nb-NO" dirty="0"/>
              <a:t> </a:t>
            </a:r>
            <a:r>
              <a:rPr lang="nb-NO" dirty="0" err="1"/>
              <a:t>processes</a:t>
            </a:r>
            <a:r>
              <a:rPr lang="nb-NO" dirty="0"/>
              <a:t> and </a:t>
            </a:r>
            <a:r>
              <a:rPr lang="nb-NO" dirty="0" err="1"/>
              <a:t>mindset</a:t>
            </a:r>
            <a:r>
              <a:rPr lang="nb-NO" dirty="0"/>
              <a:t> vs. </a:t>
            </a:r>
            <a:r>
              <a:rPr lang="nb-NO" dirty="0" err="1"/>
              <a:t>technical</a:t>
            </a:r>
            <a:r>
              <a:rPr lang="nb-NO" dirty="0"/>
              <a:t> </a:t>
            </a:r>
            <a:r>
              <a:rPr lang="nb-NO" dirty="0" err="1"/>
              <a:t>focus</a:t>
            </a:r>
            <a:r>
              <a:rPr lang="nb-NO" dirty="0"/>
              <a:t>.</a:t>
            </a:r>
          </a:p>
          <a:p>
            <a:pPr lvl="1"/>
            <a:r>
              <a:rPr lang="nb-NO" dirty="0" err="1"/>
              <a:t>Gives</a:t>
            </a:r>
            <a:r>
              <a:rPr lang="nb-NO" dirty="0"/>
              <a:t> </a:t>
            </a:r>
            <a:r>
              <a:rPr lang="nb-NO" dirty="0" err="1"/>
              <a:t>some</a:t>
            </a:r>
            <a:r>
              <a:rPr lang="nb-NO" dirty="0"/>
              <a:t> </a:t>
            </a:r>
            <a:r>
              <a:rPr lang="nb-NO" dirty="0" err="1"/>
              <a:t>good</a:t>
            </a:r>
            <a:r>
              <a:rPr lang="nb-NO" dirty="0"/>
              <a:t> </a:t>
            </a:r>
            <a:r>
              <a:rPr lang="nb-NO" dirty="0" err="1"/>
              <a:t>examples</a:t>
            </a:r>
            <a:r>
              <a:rPr lang="nb-NO" dirty="0"/>
              <a:t> to </a:t>
            </a:r>
            <a:r>
              <a:rPr lang="nb-NO" dirty="0" err="1"/>
              <a:t>relate</a:t>
            </a:r>
            <a:r>
              <a:rPr lang="nb-NO" dirty="0"/>
              <a:t> </a:t>
            </a:r>
            <a:r>
              <a:rPr lang="nb-NO" dirty="0" err="1"/>
              <a:t>information</a:t>
            </a:r>
            <a:r>
              <a:rPr lang="nb-NO" dirty="0"/>
              <a:t>.</a:t>
            </a:r>
          </a:p>
          <a:p>
            <a:r>
              <a:rPr lang="nb-NO" dirty="0"/>
              <a:t>Helps </a:t>
            </a:r>
            <a:r>
              <a:rPr lang="nb-NO" dirty="0" err="1"/>
              <a:t>you</a:t>
            </a:r>
            <a:r>
              <a:rPr lang="nb-NO" dirty="0"/>
              <a:t> </a:t>
            </a:r>
            <a:r>
              <a:rPr lang="nb-NO" dirty="0" err="1"/>
              <a:t>build</a:t>
            </a:r>
            <a:r>
              <a:rPr lang="nb-NO" dirty="0"/>
              <a:t> </a:t>
            </a:r>
            <a:r>
              <a:rPr lang="nb-NO" dirty="0" err="1"/>
              <a:t>confidence</a:t>
            </a:r>
            <a:r>
              <a:rPr lang="nb-NO" dirty="0"/>
              <a:t> in </a:t>
            </a:r>
            <a:r>
              <a:rPr lang="nb-NO" dirty="0" err="1"/>
              <a:t>being</a:t>
            </a:r>
            <a:r>
              <a:rPr lang="nb-NO" dirty="0"/>
              <a:t> </a:t>
            </a:r>
            <a:r>
              <a:rPr lang="nb-NO" dirty="0" err="1"/>
              <a:t>able</a:t>
            </a:r>
            <a:r>
              <a:rPr lang="nb-NO" dirty="0"/>
              <a:t> to do it </a:t>
            </a:r>
            <a:r>
              <a:rPr lang="nb-NO" dirty="0" err="1"/>
              <a:t>outside</a:t>
            </a:r>
            <a:r>
              <a:rPr lang="nb-NO" dirty="0"/>
              <a:t> </a:t>
            </a:r>
            <a:r>
              <a:rPr lang="nb-NO" dirty="0" err="1"/>
              <a:t>of</a:t>
            </a:r>
            <a:r>
              <a:rPr lang="nb-NO" dirty="0"/>
              <a:t> </a:t>
            </a:r>
            <a:r>
              <a:rPr lang="nb-NO" dirty="0" err="1"/>
              <a:t>being</a:t>
            </a:r>
            <a:r>
              <a:rPr lang="nb-NO" dirty="0"/>
              <a:t> </a:t>
            </a:r>
            <a:r>
              <a:rPr lang="nb-NO" dirty="0" err="1"/>
              <a:t>technically</a:t>
            </a:r>
            <a:r>
              <a:rPr lang="nb-NO" dirty="0"/>
              <a:t> </a:t>
            </a:r>
            <a:r>
              <a:rPr lang="nb-NO" dirty="0" err="1"/>
              <a:t>gifted</a:t>
            </a:r>
            <a:r>
              <a:rPr lang="nb-NO" dirty="0"/>
              <a:t>.</a:t>
            </a:r>
          </a:p>
          <a:p>
            <a:r>
              <a:rPr lang="nb-NO" dirty="0" err="1"/>
              <a:t>Interesting</a:t>
            </a:r>
            <a:r>
              <a:rPr lang="nb-NO" dirty="0"/>
              <a:t> </a:t>
            </a:r>
            <a:r>
              <a:rPr lang="nb-NO" dirty="0" err="1"/>
              <a:t>with</a:t>
            </a:r>
            <a:r>
              <a:rPr lang="nb-NO" dirty="0"/>
              <a:t> quiz to test </a:t>
            </a:r>
            <a:r>
              <a:rPr lang="nb-NO" dirty="0" err="1"/>
              <a:t>the</a:t>
            </a:r>
            <a:r>
              <a:rPr lang="nb-NO" dirty="0"/>
              <a:t> </a:t>
            </a:r>
            <a:r>
              <a:rPr lang="nb-NO" dirty="0" err="1"/>
              <a:t>analytical</a:t>
            </a:r>
            <a:r>
              <a:rPr lang="nb-NO" dirty="0"/>
              <a:t> skills </a:t>
            </a:r>
            <a:r>
              <a:rPr lang="nb-NO" dirty="0" err="1"/>
              <a:t>you</a:t>
            </a:r>
            <a:r>
              <a:rPr lang="nb-NO" dirty="0"/>
              <a:t> </a:t>
            </a:r>
            <a:r>
              <a:rPr lang="nb-NO" dirty="0" err="1"/>
              <a:t>already</a:t>
            </a:r>
            <a:r>
              <a:rPr lang="nb-NO" dirty="0"/>
              <a:t> have.</a:t>
            </a:r>
          </a:p>
          <a:p>
            <a:r>
              <a:rPr lang="nb-NO" b="1" dirty="0">
                <a:solidFill>
                  <a:srgbClr val="FF0000"/>
                </a:solidFill>
              </a:rPr>
              <a:t>The data </a:t>
            </a:r>
            <a:r>
              <a:rPr lang="nb-NO" b="1" dirty="0" err="1">
                <a:solidFill>
                  <a:srgbClr val="FF0000"/>
                </a:solidFill>
              </a:rPr>
              <a:t>analyst</a:t>
            </a:r>
            <a:r>
              <a:rPr lang="nb-NO" b="1" dirty="0">
                <a:solidFill>
                  <a:srgbClr val="FF0000"/>
                </a:solidFill>
              </a:rPr>
              <a:t> journal </a:t>
            </a:r>
            <a:r>
              <a:rPr lang="nb-NO" b="1" dirty="0" err="1">
                <a:solidFill>
                  <a:srgbClr val="FF0000"/>
                </a:solidFill>
              </a:rPr>
              <a:t>evolves</a:t>
            </a:r>
            <a:r>
              <a:rPr lang="nb-NO" b="1" dirty="0">
                <a:solidFill>
                  <a:srgbClr val="FF0000"/>
                </a:solidFill>
              </a:rPr>
              <a:t> – </a:t>
            </a:r>
            <a:r>
              <a:rPr lang="nb-NO" b="1" dirty="0" err="1">
                <a:solidFill>
                  <a:srgbClr val="FF0000"/>
                </a:solidFill>
              </a:rPr>
              <a:t>keep</a:t>
            </a:r>
            <a:r>
              <a:rPr lang="nb-NO" b="1" dirty="0">
                <a:solidFill>
                  <a:srgbClr val="FF0000"/>
                </a:solidFill>
              </a:rPr>
              <a:t> </a:t>
            </a:r>
            <a:r>
              <a:rPr lang="nb-NO" b="1" dirty="0" err="1">
                <a:solidFill>
                  <a:srgbClr val="FF0000"/>
                </a:solidFill>
              </a:rPr>
              <a:t>doing</a:t>
            </a:r>
            <a:r>
              <a:rPr lang="nb-NO" b="1" dirty="0">
                <a:solidFill>
                  <a:srgbClr val="FF0000"/>
                </a:solidFill>
              </a:rPr>
              <a:t> </a:t>
            </a:r>
            <a:r>
              <a:rPr lang="nb-NO" b="1" dirty="0" err="1">
                <a:solidFill>
                  <a:srgbClr val="FF0000"/>
                </a:solidFill>
              </a:rPr>
              <a:t>this</a:t>
            </a:r>
            <a:r>
              <a:rPr lang="nb-NO" b="1" dirty="0">
                <a:solidFill>
                  <a:srgbClr val="FF0000"/>
                </a:solidFill>
              </a:rPr>
              <a:t>!!</a:t>
            </a:r>
          </a:p>
          <a:p>
            <a:r>
              <a:rPr lang="nb-NO" dirty="0" err="1"/>
              <a:t>Flashcard</a:t>
            </a:r>
            <a:r>
              <a:rPr lang="nb-NO" dirty="0"/>
              <a:t> </a:t>
            </a:r>
            <a:r>
              <a:rPr lang="nb-NO" dirty="0" err="1"/>
              <a:t>exercises</a:t>
            </a:r>
            <a:r>
              <a:rPr lang="nb-NO" dirty="0"/>
              <a:t>.</a:t>
            </a:r>
          </a:p>
          <a:p>
            <a:r>
              <a:rPr lang="nb-NO" dirty="0"/>
              <a:t>Big </a:t>
            </a:r>
            <a:r>
              <a:rPr lang="nb-NO" dirty="0" err="1"/>
              <a:t>picture</a:t>
            </a:r>
            <a:r>
              <a:rPr lang="nb-NO" dirty="0"/>
              <a:t> </a:t>
            </a:r>
            <a:r>
              <a:rPr lang="nb-NO" dirty="0" err="1"/>
              <a:t>thinking</a:t>
            </a:r>
            <a:r>
              <a:rPr lang="nb-NO" dirty="0"/>
              <a:t> is huge.</a:t>
            </a:r>
          </a:p>
          <a:p>
            <a:r>
              <a:rPr lang="nb-NO" dirty="0" err="1"/>
              <a:t>Analytical</a:t>
            </a:r>
            <a:r>
              <a:rPr lang="nb-NO" dirty="0"/>
              <a:t> skills </a:t>
            </a:r>
            <a:r>
              <a:rPr lang="nb-NO" dirty="0" err="1"/>
              <a:t>table</a:t>
            </a:r>
            <a:r>
              <a:rPr lang="nb-NO" dirty="0"/>
              <a:t> – </a:t>
            </a:r>
            <a:r>
              <a:rPr lang="nb-NO" dirty="0" err="1"/>
              <a:t>self</a:t>
            </a:r>
            <a:r>
              <a:rPr lang="nb-NO" dirty="0"/>
              <a:t> </a:t>
            </a:r>
            <a:r>
              <a:rPr lang="nb-NO" dirty="0" err="1"/>
              <a:t>reflect</a:t>
            </a:r>
            <a:r>
              <a:rPr lang="nb-NO" dirty="0"/>
              <a:t>! </a:t>
            </a:r>
            <a:r>
              <a:rPr lang="nb-NO" b="1" dirty="0">
                <a:solidFill>
                  <a:srgbClr val="FF0000"/>
                </a:solidFill>
              </a:rPr>
              <a:t>Are </a:t>
            </a:r>
            <a:r>
              <a:rPr lang="nb-NO" b="1" dirty="0" err="1">
                <a:solidFill>
                  <a:srgbClr val="FF0000"/>
                </a:solidFill>
              </a:rPr>
              <a:t>you</a:t>
            </a:r>
            <a:r>
              <a:rPr lang="nb-NO" b="1" dirty="0">
                <a:solidFill>
                  <a:srgbClr val="FF0000"/>
                </a:solidFill>
              </a:rPr>
              <a:t> </a:t>
            </a:r>
            <a:r>
              <a:rPr lang="nb-NO" b="1" dirty="0" err="1">
                <a:solidFill>
                  <a:srgbClr val="FF0000"/>
                </a:solidFill>
              </a:rPr>
              <a:t>doing</a:t>
            </a:r>
            <a:r>
              <a:rPr lang="nb-NO" b="1" dirty="0">
                <a:solidFill>
                  <a:srgbClr val="FF0000"/>
                </a:solidFill>
              </a:rPr>
              <a:t> </a:t>
            </a:r>
            <a:r>
              <a:rPr lang="nb-NO" b="1" dirty="0" err="1">
                <a:solidFill>
                  <a:srgbClr val="FF0000"/>
                </a:solidFill>
              </a:rPr>
              <a:t>this</a:t>
            </a:r>
            <a:r>
              <a:rPr lang="nb-NO" b="1" dirty="0">
                <a:solidFill>
                  <a:srgbClr val="FF0000"/>
                </a:solidFill>
              </a:rPr>
              <a:t>?</a:t>
            </a:r>
          </a:p>
          <a:p>
            <a:r>
              <a:rPr lang="nb-NO" dirty="0"/>
              <a:t>A lot </a:t>
            </a:r>
            <a:r>
              <a:rPr lang="nb-NO" dirty="0" err="1"/>
              <a:t>of</a:t>
            </a:r>
            <a:r>
              <a:rPr lang="nb-NO" dirty="0"/>
              <a:t> </a:t>
            </a:r>
            <a:r>
              <a:rPr lang="nb-NO" dirty="0" err="1"/>
              <a:t>good</a:t>
            </a:r>
            <a:r>
              <a:rPr lang="nb-NO" dirty="0"/>
              <a:t> questions </a:t>
            </a:r>
            <a:r>
              <a:rPr lang="nb-NO" dirty="0" err="1"/>
              <a:t>you</a:t>
            </a:r>
            <a:r>
              <a:rPr lang="nb-NO" dirty="0"/>
              <a:t> </a:t>
            </a:r>
            <a:r>
              <a:rPr lang="nb-NO" dirty="0" err="1"/>
              <a:t>can</a:t>
            </a:r>
            <a:r>
              <a:rPr lang="nb-NO" dirty="0"/>
              <a:t> </a:t>
            </a:r>
            <a:r>
              <a:rPr lang="nb-NO" dirty="0" err="1"/>
              <a:t>use</a:t>
            </a:r>
            <a:r>
              <a:rPr lang="nb-NO" dirty="0"/>
              <a:t>!</a:t>
            </a:r>
          </a:p>
          <a:p>
            <a:r>
              <a:rPr lang="nb-NO" dirty="0"/>
              <a:t>Data drive </a:t>
            </a:r>
            <a:r>
              <a:rPr lang="nb-NO" dirty="0" err="1"/>
              <a:t>decision</a:t>
            </a:r>
            <a:r>
              <a:rPr lang="nb-NO" dirty="0"/>
              <a:t> </a:t>
            </a:r>
            <a:r>
              <a:rPr lang="nb-NO" dirty="0" err="1"/>
              <a:t>making</a:t>
            </a:r>
            <a:r>
              <a:rPr lang="nb-NO" dirty="0"/>
              <a:t> is a </a:t>
            </a:r>
            <a:r>
              <a:rPr lang="nb-NO" dirty="0" err="1"/>
              <a:t>topic</a:t>
            </a:r>
            <a:r>
              <a:rPr lang="nb-NO" dirty="0"/>
              <a:t>, and </a:t>
            </a:r>
            <a:r>
              <a:rPr lang="nb-NO" dirty="0" err="1"/>
              <a:t>your</a:t>
            </a:r>
            <a:r>
              <a:rPr lang="nb-NO" dirty="0"/>
              <a:t> </a:t>
            </a:r>
            <a:r>
              <a:rPr lang="nb-NO" dirty="0" err="1"/>
              <a:t>understanding</a:t>
            </a:r>
            <a:r>
              <a:rPr lang="nb-NO" dirty="0"/>
              <a:t> for </a:t>
            </a:r>
            <a:r>
              <a:rPr lang="nb-NO" dirty="0" err="1"/>
              <a:t>that</a:t>
            </a:r>
            <a:r>
              <a:rPr lang="nb-NO" dirty="0"/>
              <a:t> </a:t>
            </a:r>
            <a:r>
              <a:rPr lang="nb-NO" dirty="0" err="1"/>
              <a:t>will</a:t>
            </a:r>
            <a:r>
              <a:rPr lang="nb-NO" dirty="0"/>
              <a:t> </a:t>
            </a:r>
            <a:r>
              <a:rPr lang="nb-NO" dirty="0" err="1"/>
              <a:t>continously</a:t>
            </a:r>
            <a:r>
              <a:rPr lang="nb-NO" dirty="0"/>
              <a:t> </a:t>
            </a:r>
            <a:r>
              <a:rPr lang="nb-NO" dirty="0" err="1"/>
              <a:t>develope</a:t>
            </a:r>
            <a:r>
              <a:rPr lang="nb-NO" dirty="0"/>
              <a:t> </a:t>
            </a:r>
            <a:r>
              <a:rPr lang="nb-NO" dirty="0" err="1"/>
              <a:t>throughout</a:t>
            </a:r>
            <a:r>
              <a:rPr lang="nb-NO" dirty="0"/>
              <a:t> </a:t>
            </a:r>
            <a:r>
              <a:rPr lang="nb-NO" dirty="0" err="1"/>
              <a:t>your</a:t>
            </a:r>
            <a:r>
              <a:rPr lang="nb-NO" dirty="0"/>
              <a:t> </a:t>
            </a:r>
            <a:r>
              <a:rPr lang="nb-NO" dirty="0" err="1"/>
              <a:t>career</a:t>
            </a:r>
            <a:r>
              <a:rPr lang="nb-NO" dirty="0"/>
              <a:t>.</a:t>
            </a:r>
          </a:p>
          <a:p>
            <a:r>
              <a:rPr lang="nb-NO" dirty="0" err="1"/>
              <a:t>Learn</a:t>
            </a:r>
            <a:r>
              <a:rPr lang="nb-NO" dirty="0"/>
              <a:t> from </a:t>
            </a:r>
            <a:r>
              <a:rPr lang="nb-NO" dirty="0" err="1"/>
              <a:t>the</a:t>
            </a:r>
            <a:r>
              <a:rPr lang="nb-NO" dirty="0"/>
              <a:t> case studies in «Real-</a:t>
            </a:r>
            <a:r>
              <a:rPr lang="nb-NO" dirty="0" err="1"/>
              <a:t>world</a:t>
            </a:r>
            <a:r>
              <a:rPr lang="nb-NO" dirty="0"/>
              <a:t> data </a:t>
            </a:r>
            <a:r>
              <a:rPr lang="nb-NO" dirty="0" err="1"/>
              <a:t>magic</a:t>
            </a:r>
            <a:r>
              <a:rPr lang="nb-NO" dirty="0"/>
              <a:t>»</a:t>
            </a:r>
          </a:p>
          <a:p>
            <a:pPr lvl="1"/>
            <a:r>
              <a:rPr lang="nb-NO" b="1" dirty="0" err="1">
                <a:solidFill>
                  <a:srgbClr val="FF0000"/>
                </a:solidFill>
              </a:rPr>
              <a:t>Try</a:t>
            </a:r>
            <a:r>
              <a:rPr lang="nb-NO" b="1" dirty="0">
                <a:solidFill>
                  <a:srgbClr val="FF0000"/>
                </a:solidFill>
              </a:rPr>
              <a:t> and </a:t>
            </a:r>
            <a:r>
              <a:rPr lang="nb-NO" b="1" dirty="0" err="1">
                <a:solidFill>
                  <a:srgbClr val="FF0000"/>
                </a:solidFill>
              </a:rPr>
              <a:t>think</a:t>
            </a:r>
            <a:r>
              <a:rPr lang="nb-NO" b="1" dirty="0">
                <a:solidFill>
                  <a:srgbClr val="FF0000"/>
                </a:solidFill>
              </a:rPr>
              <a:t> </a:t>
            </a:r>
            <a:r>
              <a:rPr lang="nb-NO" b="1" dirty="0" err="1">
                <a:solidFill>
                  <a:srgbClr val="FF0000"/>
                </a:solidFill>
              </a:rPr>
              <a:t>of</a:t>
            </a:r>
            <a:r>
              <a:rPr lang="nb-NO" b="1" dirty="0">
                <a:solidFill>
                  <a:srgbClr val="FF0000"/>
                </a:solidFill>
              </a:rPr>
              <a:t> </a:t>
            </a:r>
            <a:r>
              <a:rPr lang="nb-NO" b="1" dirty="0" err="1">
                <a:solidFill>
                  <a:srgbClr val="FF0000"/>
                </a:solidFill>
              </a:rPr>
              <a:t>your</a:t>
            </a:r>
            <a:r>
              <a:rPr lang="nb-NO" b="1" dirty="0">
                <a:solidFill>
                  <a:srgbClr val="FF0000"/>
                </a:solidFill>
              </a:rPr>
              <a:t> </a:t>
            </a:r>
            <a:r>
              <a:rPr lang="nb-NO" b="1" dirty="0" err="1">
                <a:solidFill>
                  <a:srgbClr val="FF0000"/>
                </a:solidFill>
              </a:rPr>
              <a:t>own</a:t>
            </a:r>
            <a:r>
              <a:rPr lang="nb-NO" b="1" dirty="0">
                <a:solidFill>
                  <a:srgbClr val="FF0000"/>
                </a:solidFill>
              </a:rPr>
              <a:t> </a:t>
            </a:r>
            <a:r>
              <a:rPr lang="nb-NO" b="1" dirty="0" err="1">
                <a:solidFill>
                  <a:srgbClr val="FF0000"/>
                </a:solidFill>
              </a:rPr>
              <a:t>use</a:t>
            </a:r>
            <a:r>
              <a:rPr lang="nb-NO" b="1" dirty="0">
                <a:solidFill>
                  <a:srgbClr val="FF0000"/>
                </a:solidFill>
              </a:rPr>
              <a:t> cases</a:t>
            </a:r>
          </a:p>
          <a:p>
            <a:endParaRPr lang="nb-NO" dirty="0"/>
          </a:p>
          <a:p>
            <a:endParaRPr lang="nb-NO" dirty="0"/>
          </a:p>
          <a:p>
            <a:pPr lvl="1"/>
            <a:endParaRPr lang="nb-NO" dirty="0"/>
          </a:p>
          <a:p>
            <a:endParaRPr lang="nb-NO" dirty="0"/>
          </a:p>
          <a:p>
            <a:endParaRPr lang="nb-NO" dirty="0"/>
          </a:p>
        </p:txBody>
      </p:sp>
      <p:sp>
        <p:nvSpPr>
          <p:cNvPr id="5" name="Content Placeholder 4">
            <a:extLst>
              <a:ext uri="{FF2B5EF4-FFF2-40B4-BE49-F238E27FC236}">
                <a16:creationId xmlns:a16="http://schemas.microsoft.com/office/drawing/2014/main" id="{67C7C049-CD65-48D9-8A42-2B67CB931A6A}"/>
              </a:ext>
            </a:extLst>
          </p:cNvPr>
          <p:cNvSpPr>
            <a:spLocks noGrp="1"/>
          </p:cNvSpPr>
          <p:nvPr>
            <p:ph sz="half" idx="1"/>
          </p:nvPr>
        </p:nvSpPr>
        <p:spPr/>
        <p:txBody>
          <a:bodyPr>
            <a:normAutofit fontScale="70000" lnSpcReduction="20000"/>
          </a:bodyPr>
          <a:lstStyle/>
          <a:p>
            <a:r>
              <a:rPr lang="en-US" b="1" dirty="0"/>
              <a:t>Embracing data analyst skills</a:t>
            </a:r>
          </a:p>
          <a:p>
            <a:endParaRPr lang="en-US" b="1" dirty="0"/>
          </a:p>
          <a:p>
            <a:r>
              <a:rPr lang="en-US" b="1" dirty="0"/>
              <a:t>Thinking about analytical thinking</a:t>
            </a:r>
          </a:p>
          <a:p>
            <a:endParaRPr lang="en-US" b="1" dirty="0"/>
          </a:p>
          <a:p>
            <a:r>
              <a:rPr lang="en-US" b="1" dirty="0"/>
              <a:t>Thinking about the outcomes</a:t>
            </a:r>
          </a:p>
          <a:p>
            <a:endParaRPr lang="en-US" b="1" dirty="0"/>
          </a:p>
          <a:p>
            <a:endParaRPr lang="en-US" b="1" dirty="0"/>
          </a:p>
          <a:p>
            <a:pPr marL="0" indent="0">
              <a:buNone/>
            </a:pPr>
            <a:endParaRPr lang="nb-NO" b="1" dirty="0"/>
          </a:p>
          <a:p>
            <a:endParaRPr lang="nb-NO" b="1" dirty="0"/>
          </a:p>
          <a:p>
            <a:endParaRPr lang="nb-NO" dirty="0"/>
          </a:p>
        </p:txBody>
      </p:sp>
    </p:spTree>
    <p:extLst>
      <p:ext uri="{BB962C8B-B14F-4D97-AF65-F5344CB8AC3E}">
        <p14:creationId xmlns:p14="http://schemas.microsoft.com/office/powerpoint/2010/main" val="65806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8E675-4AFE-46D0-A35B-C48A2AB4236E}"/>
              </a:ext>
            </a:extLst>
          </p:cNvPr>
          <p:cNvSpPr>
            <a:spLocks noGrp="1"/>
          </p:cNvSpPr>
          <p:nvPr>
            <p:ph type="title"/>
          </p:nvPr>
        </p:nvSpPr>
        <p:spPr/>
        <p:txBody>
          <a:bodyPr/>
          <a:lstStyle/>
          <a:p>
            <a:r>
              <a:rPr lang="nb-NO" dirty="0"/>
              <a:t>Data Journal WK #2</a:t>
            </a:r>
            <a:endParaRPr lang="en-US" dirty="0"/>
          </a:p>
        </p:txBody>
      </p:sp>
      <p:sp>
        <p:nvSpPr>
          <p:cNvPr id="3" name="Content Placeholder 2">
            <a:extLst>
              <a:ext uri="{FF2B5EF4-FFF2-40B4-BE49-F238E27FC236}">
                <a16:creationId xmlns:a16="http://schemas.microsoft.com/office/drawing/2014/main" id="{37D8DBAE-367C-441C-864C-5F4A29F16C53}"/>
              </a:ext>
            </a:extLst>
          </p:cNvPr>
          <p:cNvSpPr>
            <a:spLocks noGrp="1"/>
          </p:cNvSpPr>
          <p:nvPr>
            <p:ph sz="half" idx="1"/>
          </p:nvPr>
        </p:nvSpPr>
        <p:spPr/>
        <p:txBody>
          <a:bodyPr>
            <a:normAutofit fontScale="77500" lnSpcReduction="20000"/>
          </a:bodyPr>
          <a:lstStyle/>
          <a:p>
            <a:pPr marL="0" indent="0">
              <a:buNone/>
            </a:pPr>
            <a:endParaRPr lang="en-US" sz="2000" dirty="0"/>
          </a:p>
          <a:p>
            <a:r>
              <a:rPr lang="en-US" sz="3400" dirty="0"/>
              <a:t>If you are asked to rate your experience level in these areas again in a week, what do you think the ratings will be, and why do you think that?</a:t>
            </a:r>
          </a:p>
          <a:p>
            <a:endParaRPr lang="en-US" sz="3400" dirty="0"/>
          </a:p>
          <a:p>
            <a:r>
              <a:rPr lang="en-US" sz="3400" dirty="0"/>
              <a:t>What do you think you'll do during this course to develop more experience in the areas you need to work on? What are you most excited about?</a:t>
            </a:r>
          </a:p>
        </p:txBody>
      </p:sp>
      <p:sp>
        <p:nvSpPr>
          <p:cNvPr id="4" name="Content Placeholder 3">
            <a:extLst>
              <a:ext uri="{FF2B5EF4-FFF2-40B4-BE49-F238E27FC236}">
                <a16:creationId xmlns:a16="http://schemas.microsoft.com/office/drawing/2014/main" id="{925E05D4-5F43-41E1-9FDE-005236C2CAA1}"/>
              </a:ext>
            </a:extLst>
          </p:cNvPr>
          <p:cNvSpPr>
            <a:spLocks noGrp="1"/>
          </p:cNvSpPr>
          <p:nvPr>
            <p:ph sz="half" idx="2"/>
          </p:nvPr>
        </p:nvSpPr>
        <p:spPr/>
        <p:txBody>
          <a:bodyPr>
            <a:normAutofit fontScale="77500" lnSpcReduction="20000"/>
          </a:bodyPr>
          <a:lstStyle/>
          <a:p>
            <a:r>
              <a:rPr lang="en-US" sz="2300" dirty="0"/>
              <a:t>Curiosity - a desire to know more about something, asking the right questions – </a:t>
            </a:r>
            <a:r>
              <a:rPr lang="en-US" sz="2300" b="1" dirty="0"/>
              <a:t>Strength</a:t>
            </a:r>
          </a:p>
          <a:p>
            <a:endParaRPr lang="en-US" sz="2300" b="1" dirty="0"/>
          </a:p>
          <a:p>
            <a:r>
              <a:rPr lang="en-US" sz="2300" dirty="0"/>
              <a:t>Understanding context - understanding where information fits into the “big picture” </a:t>
            </a:r>
            <a:r>
              <a:rPr lang="en-US" sz="2300" b="1" dirty="0"/>
              <a:t>– Strength</a:t>
            </a:r>
          </a:p>
          <a:p>
            <a:endParaRPr lang="en-US" sz="2300" b="1" dirty="0"/>
          </a:p>
          <a:p>
            <a:r>
              <a:rPr lang="en-US" sz="2300" dirty="0"/>
              <a:t>Having a technical mindset - breaking big things into smaller steps </a:t>
            </a:r>
            <a:r>
              <a:rPr lang="en-US" sz="2300" b="1" dirty="0"/>
              <a:t>– Strength</a:t>
            </a:r>
          </a:p>
          <a:p>
            <a:endParaRPr lang="en-US" sz="2300" b="1" dirty="0"/>
          </a:p>
          <a:p>
            <a:r>
              <a:rPr lang="en-US" sz="2300" dirty="0"/>
              <a:t>Data design - thinking about how to organize data and information </a:t>
            </a:r>
            <a:r>
              <a:rPr lang="en-US" sz="2300" b="1" dirty="0"/>
              <a:t>– Strength</a:t>
            </a:r>
          </a:p>
          <a:p>
            <a:endParaRPr lang="en-US" sz="2300" b="1" dirty="0"/>
          </a:p>
          <a:p>
            <a:r>
              <a:rPr lang="en-US" sz="2300" dirty="0"/>
              <a:t>Data strategy - thinking about the people, processes, and tools used in data analysis </a:t>
            </a:r>
            <a:r>
              <a:rPr lang="en-US" sz="2300" b="1" i="1" dirty="0"/>
              <a:t>- </a:t>
            </a:r>
            <a:r>
              <a:rPr lang="en-US" sz="2300" b="1" dirty="0"/>
              <a:t>Strength</a:t>
            </a:r>
          </a:p>
        </p:txBody>
      </p:sp>
    </p:spTree>
    <p:extLst>
      <p:ext uri="{BB962C8B-B14F-4D97-AF65-F5344CB8AC3E}">
        <p14:creationId xmlns:p14="http://schemas.microsoft.com/office/powerpoint/2010/main" val="1556515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E5259EE-4198-40DA-A9A0-2453CD23CFF9}"/>
              </a:ext>
            </a:extLst>
          </p:cNvPr>
          <p:cNvSpPr>
            <a:spLocks noGrp="1"/>
          </p:cNvSpPr>
          <p:nvPr>
            <p:ph sz="half" idx="2"/>
          </p:nvPr>
        </p:nvSpPr>
        <p:spPr>
          <a:xfrm>
            <a:off x="914400" y="670410"/>
            <a:ext cx="5181600" cy="4351338"/>
          </a:xfrm>
        </p:spPr>
        <p:txBody>
          <a:bodyPr>
            <a:normAutofit fontScale="92500" lnSpcReduction="20000"/>
          </a:bodyPr>
          <a:lstStyle/>
          <a:p>
            <a:r>
              <a:rPr lang="nb-NO" dirty="0" err="1"/>
              <a:t>Cons</a:t>
            </a:r>
            <a:r>
              <a:rPr lang="nb-NO" dirty="0"/>
              <a:t>:</a:t>
            </a:r>
          </a:p>
          <a:p>
            <a:endParaRPr lang="nb-NO" dirty="0"/>
          </a:p>
          <a:p>
            <a:pPr lvl="1"/>
            <a:r>
              <a:rPr lang="nb-NO" dirty="0"/>
              <a:t>Make </a:t>
            </a:r>
            <a:r>
              <a:rPr lang="nb-NO" dirty="0" err="1"/>
              <a:t>everything</a:t>
            </a:r>
            <a:r>
              <a:rPr lang="nb-NO" dirty="0"/>
              <a:t> sound «</a:t>
            </a:r>
            <a:r>
              <a:rPr lang="nb-NO" dirty="0" err="1"/>
              <a:t>really</a:t>
            </a:r>
            <a:r>
              <a:rPr lang="nb-NO" dirty="0"/>
              <a:t> cool»</a:t>
            </a:r>
          </a:p>
          <a:p>
            <a:pPr lvl="1"/>
            <a:endParaRPr lang="nb-NO" dirty="0"/>
          </a:p>
          <a:p>
            <a:pPr lvl="1"/>
            <a:r>
              <a:rPr lang="nb-NO" dirty="0"/>
              <a:t>«</a:t>
            </a:r>
            <a:r>
              <a:rPr lang="nb-NO" dirty="0" err="1"/>
              <a:t>Entry</a:t>
            </a:r>
            <a:r>
              <a:rPr lang="nb-NO" dirty="0"/>
              <a:t>-Level Junior or </a:t>
            </a:r>
            <a:r>
              <a:rPr lang="nb-NO" dirty="0" err="1"/>
              <a:t>Associate</a:t>
            </a:r>
            <a:r>
              <a:rPr lang="nb-NO" dirty="0"/>
              <a:t> Data </a:t>
            </a:r>
            <a:r>
              <a:rPr lang="nb-NO" dirty="0" err="1"/>
              <a:t>Analyst</a:t>
            </a:r>
            <a:r>
              <a:rPr lang="nb-NO" dirty="0"/>
              <a:t>»</a:t>
            </a:r>
          </a:p>
          <a:p>
            <a:pPr lvl="1"/>
            <a:endParaRPr lang="nb-NO" dirty="0"/>
          </a:p>
          <a:p>
            <a:pPr lvl="1"/>
            <a:r>
              <a:rPr lang="nb-NO" dirty="0" err="1"/>
              <a:t>Entire</a:t>
            </a:r>
            <a:r>
              <a:rPr lang="nb-NO" dirty="0"/>
              <a:t> program </a:t>
            </a:r>
            <a:r>
              <a:rPr lang="nb-NO" dirty="0" err="1"/>
              <a:t>isn’t</a:t>
            </a:r>
            <a:r>
              <a:rPr lang="nb-NO" dirty="0"/>
              <a:t> done at </a:t>
            </a:r>
            <a:r>
              <a:rPr lang="nb-NO" dirty="0" err="1"/>
              <a:t>this</a:t>
            </a:r>
            <a:r>
              <a:rPr lang="nb-NO" dirty="0"/>
              <a:t> time.</a:t>
            </a:r>
          </a:p>
          <a:p>
            <a:pPr lvl="1"/>
            <a:endParaRPr lang="nb-NO" dirty="0"/>
          </a:p>
          <a:p>
            <a:pPr lvl="1"/>
            <a:r>
              <a:rPr lang="nb-NO" dirty="0"/>
              <a:t>A lot </a:t>
            </a:r>
            <a:r>
              <a:rPr lang="nb-NO" dirty="0" err="1"/>
              <a:t>of</a:t>
            </a:r>
            <a:r>
              <a:rPr lang="nb-NO" dirty="0"/>
              <a:t> </a:t>
            </a:r>
            <a:r>
              <a:rPr lang="nb-NO" dirty="0" err="1"/>
              <a:t>these</a:t>
            </a:r>
            <a:r>
              <a:rPr lang="nb-NO" dirty="0"/>
              <a:t> </a:t>
            </a:r>
            <a:r>
              <a:rPr lang="nb-NO" dirty="0" err="1"/>
              <a:t>points</a:t>
            </a:r>
            <a:r>
              <a:rPr lang="nb-NO" dirty="0"/>
              <a:t> </a:t>
            </a:r>
            <a:r>
              <a:rPr lang="nb-NO" dirty="0" err="1"/>
              <a:t>about</a:t>
            </a:r>
            <a:r>
              <a:rPr lang="nb-NO" dirty="0"/>
              <a:t> </a:t>
            </a:r>
            <a:r>
              <a:rPr lang="nb-NO" dirty="0" err="1"/>
              <a:t>concepts</a:t>
            </a:r>
            <a:r>
              <a:rPr lang="nb-NO" dirty="0"/>
              <a:t> and </a:t>
            </a:r>
            <a:r>
              <a:rPr lang="nb-NO" dirty="0" err="1"/>
              <a:t>processes</a:t>
            </a:r>
            <a:r>
              <a:rPr lang="nb-NO" dirty="0"/>
              <a:t> </a:t>
            </a:r>
            <a:r>
              <a:rPr lang="nb-NO" dirty="0" err="1"/>
              <a:t>takes</a:t>
            </a:r>
            <a:r>
              <a:rPr lang="nb-NO" dirty="0"/>
              <a:t> time to understand, and </a:t>
            </a:r>
            <a:r>
              <a:rPr lang="nb-NO" dirty="0" err="1"/>
              <a:t>you</a:t>
            </a:r>
            <a:r>
              <a:rPr lang="nb-NO" dirty="0"/>
              <a:t> </a:t>
            </a:r>
            <a:r>
              <a:rPr lang="nb-NO" dirty="0" err="1"/>
              <a:t>will</a:t>
            </a:r>
            <a:r>
              <a:rPr lang="nb-NO" dirty="0"/>
              <a:t> </a:t>
            </a:r>
            <a:r>
              <a:rPr lang="nb-NO" dirty="0" err="1"/>
              <a:t>learn</a:t>
            </a:r>
            <a:r>
              <a:rPr lang="nb-NO" dirty="0"/>
              <a:t> </a:t>
            </a:r>
            <a:r>
              <a:rPr lang="nb-NO" dirty="0" err="1"/>
              <a:t>them</a:t>
            </a:r>
            <a:r>
              <a:rPr lang="nb-NO" dirty="0"/>
              <a:t> over time, </a:t>
            </a:r>
            <a:r>
              <a:rPr lang="nb-NO" dirty="0" err="1"/>
              <a:t>don’t</a:t>
            </a:r>
            <a:r>
              <a:rPr lang="nb-NO" dirty="0"/>
              <a:t> </a:t>
            </a:r>
            <a:r>
              <a:rPr lang="nb-NO" dirty="0" err="1"/>
              <a:t>get</a:t>
            </a:r>
            <a:r>
              <a:rPr lang="nb-NO" dirty="0"/>
              <a:t> </a:t>
            </a:r>
            <a:r>
              <a:rPr lang="nb-NO" dirty="0" err="1"/>
              <a:t>frustrated</a:t>
            </a:r>
            <a:r>
              <a:rPr lang="nb-NO" dirty="0"/>
              <a:t> </a:t>
            </a:r>
            <a:r>
              <a:rPr lang="nb-NO" dirty="0" err="1"/>
              <a:t>if</a:t>
            </a:r>
            <a:r>
              <a:rPr lang="nb-NO" dirty="0"/>
              <a:t> </a:t>
            </a:r>
            <a:r>
              <a:rPr lang="nb-NO" dirty="0" err="1"/>
              <a:t>you</a:t>
            </a:r>
            <a:r>
              <a:rPr lang="nb-NO" dirty="0"/>
              <a:t> </a:t>
            </a:r>
            <a:r>
              <a:rPr lang="nb-NO" dirty="0" err="1"/>
              <a:t>don’t</a:t>
            </a:r>
            <a:r>
              <a:rPr lang="nb-NO" dirty="0"/>
              <a:t> </a:t>
            </a:r>
            <a:r>
              <a:rPr lang="nb-NO" dirty="0" err="1"/>
              <a:t>remember</a:t>
            </a:r>
            <a:r>
              <a:rPr lang="nb-NO" dirty="0"/>
              <a:t> </a:t>
            </a:r>
            <a:r>
              <a:rPr lang="nb-NO" dirty="0" err="1"/>
              <a:t>everything</a:t>
            </a:r>
            <a:r>
              <a:rPr lang="nb-NO" dirty="0"/>
              <a:t> at first.</a:t>
            </a:r>
          </a:p>
          <a:p>
            <a:endParaRPr lang="nb-NO" dirty="0"/>
          </a:p>
          <a:p>
            <a:endParaRPr lang="nb-NO" dirty="0"/>
          </a:p>
          <a:p>
            <a:endParaRPr lang="nb-NO" dirty="0"/>
          </a:p>
        </p:txBody>
      </p:sp>
    </p:spTree>
    <p:extLst>
      <p:ext uri="{BB962C8B-B14F-4D97-AF65-F5344CB8AC3E}">
        <p14:creationId xmlns:p14="http://schemas.microsoft.com/office/powerpoint/2010/main" val="2849689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442</TotalTime>
  <Words>674</Words>
  <Application>Microsoft Office PowerPoint</Application>
  <PresentationFormat>Widescreen</PresentationFormat>
  <Paragraphs>91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WK 1</vt:lpstr>
      <vt:lpstr>Data Journal WK #1</vt:lpstr>
      <vt:lpstr>WK 2</vt:lpstr>
      <vt:lpstr>Data Journal WK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Ahmad</dc:creator>
  <cp:lastModifiedBy>Ali Ahmad</cp:lastModifiedBy>
  <cp:revision>12</cp:revision>
  <dcterms:created xsi:type="dcterms:W3CDTF">2021-03-30T11:27:07Z</dcterms:created>
  <dcterms:modified xsi:type="dcterms:W3CDTF">2021-04-03T11:02:35Z</dcterms:modified>
</cp:coreProperties>
</file>