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42131" y="2356143"/>
            <a:ext cx="4307736" cy="1195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1594" y="819150"/>
            <a:ext cx="825500" cy="550545"/>
          </a:xfrm>
          <a:custGeom>
            <a:avLst/>
            <a:gdLst/>
            <a:ahLst/>
            <a:cxnLst/>
            <a:rect l="l" t="t" r="r" b="b"/>
            <a:pathLst>
              <a:path w="825500" h="550544">
                <a:moveTo>
                  <a:pt x="550164" y="0"/>
                </a:moveTo>
                <a:lnTo>
                  <a:pt x="550164" y="137540"/>
                </a:lnTo>
                <a:lnTo>
                  <a:pt x="0" y="137540"/>
                </a:lnTo>
                <a:lnTo>
                  <a:pt x="0" y="412622"/>
                </a:lnTo>
                <a:lnTo>
                  <a:pt x="550164" y="412622"/>
                </a:lnTo>
                <a:lnTo>
                  <a:pt x="550164" y="550163"/>
                </a:lnTo>
                <a:lnTo>
                  <a:pt x="825246" y="275081"/>
                </a:lnTo>
                <a:lnTo>
                  <a:pt x="5501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3944" y="845145"/>
            <a:ext cx="1671320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2865" y="1294839"/>
            <a:ext cx="9813290" cy="2494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003935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Credit</a:t>
            </a:r>
            <a:r>
              <a:rPr dirty="0" spc="-105"/>
              <a:t> </a:t>
            </a:r>
            <a:r>
              <a:rPr dirty="0" spc="-20"/>
              <a:t>EDA</a:t>
            </a:r>
          </a:p>
          <a:p>
            <a:pPr algn="ctr" marL="1005205">
              <a:lnSpc>
                <a:spcPct val="100000"/>
              </a:lnSpc>
              <a:spcBef>
                <a:spcPts val="90"/>
              </a:spcBef>
            </a:pPr>
            <a:r>
              <a:rPr dirty="0" sz="1600" spc="-5"/>
              <a:t>Assignment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9549080" y="4573794"/>
            <a:ext cx="2335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By:-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Naveen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Rajpal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9932" y="0"/>
            <a:ext cx="3592067" cy="68572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944" y="845145"/>
            <a:ext cx="139763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Insi</a:t>
            </a:r>
            <a:r>
              <a:rPr dirty="0" spc="215"/>
              <a:t>gh</a:t>
            </a:r>
            <a:r>
              <a:rPr dirty="0" spc="100"/>
              <a:t>t</a:t>
            </a:r>
            <a:r>
              <a:rPr dirty="0" spc="114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682" y="3493735"/>
            <a:ext cx="2930481" cy="29307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9422" y="206743"/>
            <a:ext cx="3357423" cy="29122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52866" y="1345893"/>
            <a:ext cx="414845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1800">
                <a:latin typeface="Arial MT"/>
                <a:cs typeface="Arial MT"/>
              </a:rPr>
              <a:t>Married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clients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doing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more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default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compared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Unmarried.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2866" y="3814774"/>
            <a:ext cx="426212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Arial MT"/>
                <a:cs typeface="Arial MT"/>
              </a:rPr>
              <a:t>Clients </a:t>
            </a:r>
            <a:r>
              <a:rPr dirty="0" sz="1800">
                <a:latin typeface="Arial MT"/>
                <a:cs typeface="Arial MT"/>
              </a:rPr>
              <a:t>who owns </a:t>
            </a:r>
            <a:r>
              <a:rPr dirty="0" sz="1800" spc="-5">
                <a:latin typeface="Arial MT"/>
                <a:cs typeface="Arial MT"/>
              </a:rPr>
              <a:t>house/apartment </a:t>
            </a:r>
            <a:r>
              <a:rPr dirty="0" sz="1800">
                <a:latin typeface="Arial MT"/>
                <a:cs typeface="Arial MT"/>
              </a:rPr>
              <a:t>are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doing more </a:t>
            </a:r>
            <a:r>
              <a:rPr dirty="0" sz="1800" spc="-5">
                <a:latin typeface="Arial MT"/>
                <a:cs typeface="Arial MT"/>
              </a:rPr>
              <a:t>default compared to other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categories.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944" y="845145"/>
            <a:ext cx="139763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Insi</a:t>
            </a:r>
            <a:r>
              <a:rPr dirty="0" spc="215"/>
              <a:t>gh</a:t>
            </a:r>
            <a:r>
              <a:rPr dirty="0" spc="100"/>
              <a:t>t</a:t>
            </a:r>
            <a:r>
              <a:rPr dirty="0" spc="114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1366" y="352941"/>
            <a:ext cx="3070252" cy="3177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80426" y="3868897"/>
            <a:ext cx="2293385" cy="28760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52866" y="1345893"/>
            <a:ext cx="44145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Arial MT"/>
                <a:cs typeface="Arial MT"/>
              </a:rPr>
              <a:t>Secondary Educated type clients </a:t>
            </a:r>
            <a:r>
              <a:rPr dirty="0" sz="1800">
                <a:latin typeface="Arial MT"/>
                <a:cs typeface="Arial MT"/>
              </a:rPr>
              <a:t>are </a:t>
            </a:r>
            <a:r>
              <a:rPr dirty="0" sz="1800" spc="-5">
                <a:latin typeface="Arial MT"/>
                <a:cs typeface="Arial MT"/>
              </a:rPr>
              <a:t>the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maximum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who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have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payment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difficulties.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2866" y="3814774"/>
            <a:ext cx="44653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Arial MT"/>
                <a:cs typeface="Arial MT"/>
              </a:rPr>
              <a:t>Clients </a:t>
            </a:r>
            <a:r>
              <a:rPr dirty="0" sz="1800">
                <a:latin typeface="Arial MT"/>
                <a:cs typeface="Arial MT"/>
              </a:rPr>
              <a:t>who are </a:t>
            </a:r>
            <a:r>
              <a:rPr dirty="0" sz="1800" spc="-5">
                <a:latin typeface="Arial MT"/>
                <a:cs typeface="Arial MT"/>
              </a:rPr>
              <a:t>unaccompanied </a:t>
            </a:r>
            <a:r>
              <a:rPr dirty="0" sz="1800">
                <a:latin typeface="Arial MT"/>
                <a:cs typeface="Arial MT"/>
              </a:rPr>
              <a:t>while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applying for </a:t>
            </a:r>
            <a:r>
              <a:rPr dirty="0" sz="1800">
                <a:latin typeface="Arial MT"/>
                <a:cs typeface="Arial MT"/>
              </a:rPr>
              <a:t>loan does </a:t>
            </a:r>
            <a:r>
              <a:rPr dirty="0" sz="1800" spc="-5">
                <a:latin typeface="Arial MT"/>
                <a:cs typeface="Arial MT"/>
              </a:rPr>
              <a:t>maximum defaults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compared </a:t>
            </a:r>
            <a:r>
              <a:rPr dirty="0" sz="1800" spc="-5">
                <a:latin typeface="Arial MT"/>
                <a:cs typeface="Arial MT"/>
              </a:rPr>
              <a:t>to </a:t>
            </a:r>
            <a:r>
              <a:rPr dirty="0" sz="1800">
                <a:latin typeface="Arial MT"/>
                <a:cs typeface="Arial MT"/>
              </a:rPr>
              <a:t>ones who </a:t>
            </a:r>
            <a:r>
              <a:rPr dirty="0" sz="1800" spc="-5">
                <a:latin typeface="Arial MT"/>
                <a:cs typeface="Arial MT"/>
              </a:rPr>
              <a:t>visited </a:t>
            </a:r>
            <a:r>
              <a:rPr dirty="0" sz="1800">
                <a:latin typeface="Arial MT"/>
                <a:cs typeface="Arial MT"/>
              </a:rPr>
              <a:t>along </a:t>
            </a:r>
            <a:r>
              <a:rPr dirty="0" sz="1800" spc="-5">
                <a:latin typeface="Arial MT"/>
                <a:cs typeface="Arial MT"/>
              </a:rPr>
              <a:t>with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family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member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or</a:t>
            </a:r>
            <a:r>
              <a:rPr dirty="0" sz="1800" spc="-5">
                <a:latin typeface="Arial MT"/>
                <a:cs typeface="Arial MT"/>
              </a:rPr>
              <a:t> anyone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else.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944" y="845145"/>
            <a:ext cx="139763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Insi</a:t>
            </a:r>
            <a:r>
              <a:rPr dirty="0" spc="215"/>
              <a:t>gh</a:t>
            </a:r>
            <a:r>
              <a:rPr dirty="0" spc="100"/>
              <a:t>t</a:t>
            </a:r>
            <a:r>
              <a:rPr dirty="0" spc="114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86144" y="171185"/>
            <a:ext cx="5628640" cy="6639559"/>
            <a:chOff x="6486144" y="171185"/>
            <a:chExt cx="5628640" cy="663955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72550" y="171185"/>
              <a:ext cx="3141920" cy="374738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6144" y="3188970"/>
              <a:ext cx="2772155" cy="362132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52866" y="1345893"/>
            <a:ext cx="45491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Arial MT"/>
                <a:cs typeface="Arial MT"/>
              </a:rPr>
              <a:t>Clients whose live city </a:t>
            </a:r>
            <a:r>
              <a:rPr dirty="0" sz="1800">
                <a:latin typeface="Arial MT"/>
                <a:cs typeface="Arial MT"/>
              </a:rPr>
              <a:t>is </a:t>
            </a:r>
            <a:r>
              <a:rPr dirty="0" sz="1800" spc="-5">
                <a:latin typeface="Arial MT"/>
                <a:cs typeface="Arial MT"/>
              </a:rPr>
              <a:t>different than the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city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doing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more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defaults.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2866" y="3814774"/>
            <a:ext cx="40513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1800" spc="-35">
                <a:latin typeface="Arial MT"/>
                <a:cs typeface="Arial MT"/>
              </a:rPr>
              <a:t>Young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clients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age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group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30-40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having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more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payment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difficulties.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944" y="845145"/>
            <a:ext cx="195262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C</a:t>
            </a:r>
            <a:r>
              <a:rPr dirty="0" spc="180"/>
              <a:t>on</a:t>
            </a:r>
            <a:r>
              <a:rPr dirty="0" spc="95"/>
              <a:t>c</a:t>
            </a:r>
            <a:r>
              <a:rPr dirty="0" spc="135"/>
              <a:t>l</a:t>
            </a:r>
            <a:r>
              <a:rPr dirty="0" spc="130"/>
              <a:t>u</a:t>
            </a:r>
            <a:r>
              <a:rPr dirty="0" spc="110"/>
              <a:t>s</a:t>
            </a:r>
            <a:r>
              <a:rPr dirty="0" spc="135"/>
              <a:t>i</a:t>
            </a:r>
            <a:r>
              <a:rPr dirty="0" spc="135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865" y="1326843"/>
            <a:ext cx="9895840" cy="2225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Factors </a:t>
            </a:r>
            <a:r>
              <a:rPr dirty="0" sz="1800" spc="35">
                <a:solidFill>
                  <a:srgbClr val="424242"/>
                </a:solidFill>
                <a:latin typeface="Microsoft Sans Serif"/>
                <a:cs typeface="Microsoft Sans Serif"/>
              </a:rPr>
              <a:t>which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424242"/>
                </a:solidFill>
                <a:latin typeface="Microsoft Sans Serif"/>
                <a:cs typeface="Microsoft Sans Serif"/>
              </a:rPr>
              <a:t>indicate</a:t>
            </a:r>
            <a:r>
              <a:rPr dirty="0" sz="1800" spc="-2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424242"/>
                </a:solidFill>
                <a:latin typeface="Microsoft Sans Serif"/>
                <a:cs typeface="Microsoft Sans Serif"/>
              </a:rPr>
              <a:t>possibility</a:t>
            </a:r>
            <a:r>
              <a:rPr dirty="0" sz="1800" spc="-4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5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424242"/>
                </a:solidFill>
                <a:latin typeface="Microsoft Sans Serif"/>
                <a:cs typeface="Microsoft Sans Serif"/>
              </a:rPr>
              <a:t>loan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endParaRPr sz="1800">
              <a:latin typeface="Microsoft Sans Serif"/>
              <a:cs typeface="Microsoft Sans Serif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Education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5">
                <a:solidFill>
                  <a:srgbClr val="424242"/>
                </a:solidFill>
                <a:latin typeface="Microsoft Sans Serif"/>
                <a:cs typeface="Microsoft Sans Serif"/>
              </a:rPr>
              <a:t>level</a:t>
            </a:r>
            <a:r>
              <a:rPr dirty="0" sz="180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90">
                <a:solidFill>
                  <a:srgbClr val="424242"/>
                </a:solidFill>
                <a:latin typeface="Microsoft Sans Serif"/>
                <a:cs typeface="Microsoft Sans Serif"/>
              </a:rPr>
              <a:t>:</a:t>
            </a: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0">
                <a:solidFill>
                  <a:srgbClr val="424242"/>
                </a:solidFill>
                <a:latin typeface="Microsoft Sans Serif"/>
                <a:cs typeface="Microsoft Sans Serif"/>
              </a:rPr>
              <a:t>Less</a:t>
            </a: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424242"/>
                </a:solidFill>
                <a:latin typeface="Microsoft Sans Serif"/>
                <a:cs typeface="Microsoft Sans Serif"/>
              </a:rPr>
              <a:t>educated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424242"/>
                </a:solidFill>
                <a:latin typeface="Microsoft Sans Serif"/>
                <a:cs typeface="Microsoft Sans Serif"/>
              </a:rPr>
              <a:t>people</a:t>
            </a:r>
            <a:r>
              <a:rPr dirty="0" sz="180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424242"/>
                </a:solidFill>
                <a:latin typeface="Microsoft Sans Serif"/>
                <a:cs typeface="Microsoft Sans Serif"/>
              </a:rPr>
              <a:t>more</a:t>
            </a:r>
            <a:r>
              <a:rPr dirty="0" sz="180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5">
                <a:solidFill>
                  <a:srgbClr val="424242"/>
                </a:solidFill>
                <a:latin typeface="Microsoft Sans Serif"/>
                <a:cs typeface="Microsoft Sans Serif"/>
              </a:rPr>
              <a:t>likely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6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424242"/>
                </a:solidFill>
                <a:latin typeface="Microsoft Sans Serif"/>
                <a:cs typeface="Microsoft Sans Serif"/>
              </a:rPr>
              <a:t>their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424242"/>
                </a:solidFill>
                <a:latin typeface="Microsoft Sans Serif"/>
                <a:cs typeface="Microsoft Sans Serif"/>
              </a:rPr>
              <a:t>loan.</a:t>
            </a:r>
            <a:endParaRPr sz="1800">
              <a:latin typeface="Microsoft Sans Serif"/>
              <a:cs typeface="Microsoft Sans Serif"/>
            </a:endParaRPr>
          </a:p>
          <a:p>
            <a:pPr marL="297815" marR="508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>
                <a:solidFill>
                  <a:srgbClr val="424242"/>
                </a:solidFill>
                <a:latin typeface="Microsoft Sans Serif"/>
                <a:cs typeface="Microsoft Sans Serif"/>
              </a:rPr>
              <a:t>Occupation</a:t>
            </a:r>
            <a:r>
              <a:rPr dirty="0" sz="1800" spc="-3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90">
                <a:solidFill>
                  <a:srgbClr val="424242"/>
                </a:solidFill>
                <a:latin typeface="Microsoft Sans Serif"/>
                <a:cs typeface="Microsoft Sans Serif"/>
              </a:rPr>
              <a:t>:</a:t>
            </a: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">
                <a:solidFill>
                  <a:srgbClr val="424242"/>
                </a:solidFill>
                <a:latin typeface="Microsoft Sans Serif"/>
                <a:cs typeface="Microsoft Sans Serif"/>
              </a:rPr>
              <a:t>Unemployed,</a:t>
            </a:r>
            <a:r>
              <a:rPr dirty="0" sz="180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424242"/>
                </a:solidFill>
                <a:latin typeface="Microsoft Sans Serif"/>
                <a:cs typeface="Microsoft Sans Serif"/>
              </a:rPr>
              <a:t>unskilled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424242"/>
                </a:solidFill>
                <a:latin typeface="Microsoft Sans Serif"/>
                <a:cs typeface="Microsoft Sans Serif"/>
              </a:rPr>
              <a:t>labors</a:t>
            </a: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424242"/>
                </a:solidFill>
                <a:latin typeface="Microsoft Sans Serif"/>
                <a:cs typeface="Microsoft Sans Serif"/>
              </a:rPr>
              <a:t>people</a:t>
            </a:r>
            <a:r>
              <a:rPr dirty="0" sz="180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9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424242"/>
                </a:solidFill>
                <a:latin typeface="Microsoft Sans Serif"/>
                <a:cs typeface="Microsoft Sans Serif"/>
              </a:rPr>
              <a:t>less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424242"/>
                </a:solidFill>
                <a:latin typeface="Microsoft Sans Serif"/>
                <a:cs typeface="Microsoft Sans Serif"/>
              </a:rPr>
              <a:t>stable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424242"/>
                </a:solidFill>
                <a:latin typeface="Microsoft Sans Serif"/>
                <a:cs typeface="Microsoft Sans Serif"/>
              </a:rPr>
              <a:t>jobs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424242"/>
                </a:solidFill>
                <a:latin typeface="Microsoft Sans Serif"/>
                <a:cs typeface="Microsoft Sans Serif"/>
              </a:rPr>
              <a:t>more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5">
                <a:solidFill>
                  <a:srgbClr val="424242"/>
                </a:solidFill>
                <a:latin typeface="Microsoft Sans Serif"/>
                <a:cs typeface="Microsoft Sans Serif"/>
              </a:rPr>
              <a:t>likely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6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dirty="0" sz="1800" spc="-46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endParaRPr sz="1800">
              <a:latin typeface="Microsoft Sans Serif"/>
              <a:cs typeface="Microsoft Sans Serif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 spc="30">
                <a:solidFill>
                  <a:srgbClr val="424242"/>
                </a:solidFill>
                <a:latin typeface="Microsoft Sans Serif"/>
                <a:cs typeface="Microsoft Sans Serif"/>
              </a:rPr>
              <a:t>Applicants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424242"/>
                </a:solidFill>
                <a:latin typeface="Microsoft Sans Serif"/>
                <a:cs typeface="Microsoft Sans Serif"/>
              </a:rPr>
              <a:t>more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5">
                <a:solidFill>
                  <a:srgbClr val="424242"/>
                </a:solidFill>
                <a:latin typeface="Microsoft Sans Serif"/>
                <a:cs typeface="Microsoft Sans Serif"/>
              </a:rPr>
              <a:t>defaulter</a:t>
            </a:r>
            <a:r>
              <a:rPr dirty="0" sz="180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dirty="0" sz="1800" spc="-2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424242"/>
                </a:solidFill>
                <a:latin typeface="Microsoft Sans Serif"/>
                <a:cs typeface="Microsoft Sans Serif"/>
              </a:rPr>
              <a:t>their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social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circle</a:t>
            </a:r>
            <a:r>
              <a:rPr dirty="0" sz="180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dirty="0" sz="180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424242"/>
                </a:solidFill>
                <a:latin typeface="Microsoft Sans Serif"/>
                <a:cs typeface="Microsoft Sans Serif"/>
              </a:rPr>
              <a:t>more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5">
                <a:solidFill>
                  <a:srgbClr val="424242"/>
                </a:solidFill>
                <a:latin typeface="Microsoft Sans Serif"/>
                <a:cs typeface="Microsoft Sans Serif"/>
              </a:rPr>
              <a:t>likely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6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424242"/>
                </a:solidFill>
                <a:latin typeface="Microsoft Sans Serif"/>
                <a:cs typeface="Microsoft Sans Serif"/>
              </a:rPr>
              <a:t>their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424242"/>
                </a:solidFill>
                <a:latin typeface="Microsoft Sans Serif"/>
                <a:cs typeface="Microsoft Sans Serif"/>
              </a:rPr>
              <a:t>loan.</a:t>
            </a:r>
            <a:endParaRPr sz="1800">
              <a:latin typeface="Microsoft Sans Serif"/>
              <a:cs typeface="Microsoft Sans Serif"/>
            </a:endParaRPr>
          </a:p>
          <a:p>
            <a:pPr marL="298450" marR="58419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Loan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">
                <a:solidFill>
                  <a:srgbClr val="424242"/>
                </a:solidFill>
                <a:latin typeface="Microsoft Sans Serif"/>
                <a:cs typeface="Microsoft Sans Serif"/>
              </a:rPr>
              <a:t>history: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0">
                <a:solidFill>
                  <a:srgbClr val="424242"/>
                </a:solidFill>
                <a:latin typeface="Microsoft Sans Serif"/>
                <a:cs typeface="Microsoft Sans Serif"/>
              </a:rPr>
              <a:t>Applicant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424242"/>
                </a:solidFill>
                <a:latin typeface="Microsoft Sans Serif"/>
                <a:cs typeface="Microsoft Sans Serif"/>
              </a:rPr>
              <a:t>whose</a:t>
            </a:r>
            <a:r>
              <a:rPr dirty="0" sz="180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424242"/>
                </a:solidFill>
                <a:latin typeface="Microsoft Sans Serif"/>
                <a:cs typeface="Microsoft Sans Serif"/>
              </a:rPr>
              <a:t>previous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">
                <a:solidFill>
                  <a:srgbClr val="424242"/>
                </a:solidFill>
                <a:latin typeface="Microsoft Sans Serif"/>
                <a:cs typeface="Microsoft Sans Serif"/>
              </a:rPr>
              <a:t>loans</a:t>
            </a: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424242"/>
                </a:solidFill>
                <a:latin typeface="Microsoft Sans Serif"/>
                <a:cs typeface="Microsoft Sans Serif"/>
              </a:rPr>
              <a:t>refused/cancelled</a:t>
            </a:r>
            <a:r>
              <a:rPr dirty="0" sz="1800" spc="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dirty="0" sz="180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424242"/>
                </a:solidFill>
                <a:latin typeface="Microsoft Sans Serif"/>
                <a:cs typeface="Microsoft Sans Serif"/>
              </a:rPr>
              <a:t>more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5">
                <a:solidFill>
                  <a:srgbClr val="424242"/>
                </a:solidFill>
                <a:latin typeface="Microsoft Sans Serif"/>
                <a:cs typeface="Microsoft Sans Serif"/>
              </a:rPr>
              <a:t>likely</a:t>
            </a: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6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0">
                <a:solidFill>
                  <a:srgbClr val="424242"/>
                </a:solidFill>
                <a:latin typeface="Microsoft Sans Serif"/>
                <a:cs typeface="Microsoft Sans Serif"/>
              </a:rPr>
              <a:t>default </a:t>
            </a:r>
            <a:r>
              <a:rPr dirty="0" sz="1800" spc="-459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424242"/>
                </a:solidFill>
                <a:latin typeface="Microsoft Sans Serif"/>
                <a:cs typeface="Microsoft Sans Serif"/>
              </a:rPr>
              <a:t>their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424242"/>
                </a:solidFill>
                <a:latin typeface="Microsoft Sans Serif"/>
                <a:cs typeface="Microsoft Sans Serif"/>
              </a:rPr>
              <a:t>loan.</a:t>
            </a:r>
            <a:endParaRPr sz="1800">
              <a:latin typeface="Microsoft Sans Serif"/>
              <a:cs typeface="Microsoft Sans Serif"/>
            </a:endParaRPr>
          </a:p>
          <a:p>
            <a:pPr marL="298450" indent="-28575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Loan</a:t>
            </a:r>
            <a:r>
              <a:rPr dirty="0" sz="1800" spc="-2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frequency:</a:t>
            </a:r>
            <a:r>
              <a:rPr dirty="0" sz="1800" spc="2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424242"/>
                </a:solidFill>
                <a:latin typeface="Microsoft Sans Serif"/>
                <a:cs typeface="Microsoft Sans Serif"/>
              </a:rPr>
              <a:t>Frequent</a:t>
            </a:r>
            <a:r>
              <a:rPr dirty="0" sz="1800" spc="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424242"/>
                </a:solidFill>
                <a:latin typeface="Microsoft Sans Serif"/>
                <a:cs typeface="Microsoft Sans Serif"/>
              </a:rPr>
              <a:t>borrowers</a:t>
            </a:r>
            <a:r>
              <a:rPr dirty="0" sz="1800" spc="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dirty="0" sz="180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424242"/>
                </a:solidFill>
                <a:latin typeface="Microsoft Sans Serif"/>
                <a:cs typeface="Microsoft Sans Serif"/>
              </a:rPr>
              <a:t>also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424242"/>
                </a:solidFill>
                <a:latin typeface="Microsoft Sans Serif"/>
                <a:cs typeface="Microsoft Sans Serif"/>
              </a:rPr>
              <a:t>more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5">
                <a:solidFill>
                  <a:srgbClr val="424242"/>
                </a:solidFill>
                <a:latin typeface="Microsoft Sans Serif"/>
                <a:cs typeface="Microsoft Sans Serif"/>
              </a:rPr>
              <a:t>likely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6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424242"/>
                </a:solidFill>
                <a:latin typeface="Microsoft Sans Serif"/>
                <a:cs typeface="Microsoft Sans Serif"/>
              </a:rPr>
              <a:t>default.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9888" y="3073440"/>
            <a:ext cx="127254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</a:t>
            </a:r>
            <a:r>
              <a:rPr dirty="0" spc="120"/>
              <a:t>ha</a:t>
            </a:r>
            <a:r>
              <a:rPr dirty="0" spc="175"/>
              <a:t>n</a:t>
            </a:r>
            <a:r>
              <a:rPr dirty="0" spc="80"/>
              <a:t>k</a:t>
            </a:r>
            <a:r>
              <a:rPr dirty="0" spc="114"/>
              <a:t>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944" y="845145"/>
            <a:ext cx="3316604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Problem</a:t>
            </a:r>
            <a:r>
              <a:rPr dirty="0" spc="-170"/>
              <a:t> </a:t>
            </a:r>
            <a:r>
              <a:rPr dirty="0" spc="125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865" y="1294839"/>
            <a:ext cx="9863455" cy="372872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8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Arial MT"/>
                <a:cs typeface="Arial MT"/>
              </a:rPr>
              <a:t>This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dataset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customers </a:t>
            </a:r>
            <a:r>
              <a:rPr dirty="0" sz="1800">
                <a:latin typeface="Arial MT"/>
                <a:cs typeface="Arial MT"/>
              </a:rPr>
              <a:t>who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applied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bank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loan.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Arial MT"/>
                <a:cs typeface="Arial MT"/>
              </a:rPr>
              <a:t>This dataset</a:t>
            </a:r>
            <a:r>
              <a:rPr dirty="0" sz="1800">
                <a:latin typeface="Arial MT"/>
                <a:cs typeface="Arial MT"/>
              </a:rPr>
              <a:t> has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 columns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“TARGET”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which </a:t>
            </a:r>
            <a:r>
              <a:rPr dirty="0" sz="1800">
                <a:latin typeface="Arial MT"/>
                <a:cs typeface="Arial MT"/>
              </a:rPr>
              <a:t>shows</a:t>
            </a:r>
            <a:r>
              <a:rPr dirty="0" sz="1800" spc="-5">
                <a:latin typeface="Arial MT"/>
                <a:cs typeface="Arial MT"/>
              </a:rPr>
              <a:t> which customers</a:t>
            </a:r>
            <a:r>
              <a:rPr dirty="0" sz="1800">
                <a:latin typeface="Arial MT"/>
                <a:cs typeface="Arial MT"/>
              </a:rPr>
              <a:t> has </a:t>
            </a:r>
            <a:r>
              <a:rPr dirty="0" sz="1800" spc="-5">
                <a:latin typeface="Arial MT"/>
                <a:cs typeface="Arial MT"/>
              </a:rPr>
              <a:t>payment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difficulties.</a:t>
            </a:r>
            <a:endParaRPr sz="1800">
              <a:latin typeface="Arial MT"/>
              <a:cs typeface="Arial MT"/>
            </a:endParaRPr>
          </a:p>
          <a:p>
            <a:pPr marL="298450" marR="143510" indent="-285750">
              <a:lnSpc>
                <a:spcPct val="15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Arial MT"/>
                <a:cs typeface="Arial MT"/>
              </a:rPr>
              <a:t>This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dataset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by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analysed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factors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identified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which</a:t>
            </a:r>
            <a:r>
              <a:rPr dirty="0" sz="1800">
                <a:latin typeface="Arial MT"/>
                <a:cs typeface="Arial MT"/>
              </a:rPr>
              <a:t> helps </a:t>
            </a:r>
            <a:r>
              <a:rPr dirty="0" sz="1800" spc="-5">
                <a:latin typeface="Arial MT"/>
                <a:cs typeface="Arial MT"/>
              </a:rPr>
              <a:t>finding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defaulters</a:t>
            </a:r>
            <a:r>
              <a:rPr dirty="0" sz="1800">
                <a:latin typeface="Arial MT"/>
                <a:cs typeface="Arial MT"/>
              </a:rPr>
              <a:t> and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good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customers.</a:t>
            </a:r>
            <a:endParaRPr sz="1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108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Bank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don’t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want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 give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loan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defaulters.</a:t>
            </a:r>
            <a:endParaRPr sz="1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108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Bank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want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give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load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 </a:t>
            </a:r>
            <a:r>
              <a:rPr dirty="0" sz="1800">
                <a:latin typeface="Arial MT"/>
                <a:cs typeface="Arial MT"/>
              </a:rPr>
              <a:t>good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customers.</a:t>
            </a:r>
            <a:endParaRPr sz="1800">
              <a:latin typeface="Arial MT"/>
              <a:cs typeface="Arial MT"/>
            </a:endParaRPr>
          </a:p>
          <a:p>
            <a:pPr marL="298450" marR="5080" indent="-285750">
              <a:lnSpc>
                <a:spcPct val="15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previous application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dataset</a:t>
            </a:r>
            <a:r>
              <a:rPr dirty="0" sz="1800">
                <a:latin typeface="Arial MT"/>
                <a:cs typeface="Arial MT"/>
              </a:rPr>
              <a:t> has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>
                <a:latin typeface="Arial MT"/>
                <a:cs typeface="Arial MT"/>
              </a:rPr>
              <a:t> loan</a:t>
            </a:r>
            <a:r>
              <a:rPr dirty="0" sz="1800" spc="-5">
                <a:latin typeface="Arial MT"/>
                <a:cs typeface="Arial MT"/>
              </a:rPr>
              <a:t> approved/rejected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 </a:t>
            </a:r>
            <a:r>
              <a:rPr dirty="0" sz="1800" spc="-5">
                <a:latin typeface="Arial MT"/>
                <a:cs typeface="Arial MT"/>
              </a:rPr>
              <a:t>past,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this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>
                <a:latin typeface="Arial MT"/>
                <a:cs typeface="Arial MT"/>
              </a:rPr>
              <a:t> be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analysed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check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which category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customers</a:t>
            </a:r>
            <a:r>
              <a:rPr dirty="0" sz="1800">
                <a:latin typeface="Arial MT"/>
                <a:cs typeface="Arial MT"/>
              </a:rPr>
              <a:t> were </a:t>
            </a:r>
            <a:r>
              <a:rPr dirty="0" sz="1800" spc="-5">
                <a:latin typeface="Arial MT"/>
                <a:cs typeface="Arial MT"/>
              </a:rPr>
              <a:t>given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loan</a:t>
            </a:r>
            <a:r>
              <a:rPr dirty="0" sz="1800" spc="-5">
                <a:latin typeface="Arial MT"/>
                <a:cs typeface="Arial MT"/>
              </a:rPr>
              <a:t> previously </a:t>
            </a:r>
            <a:r>
              <a:rPr dirty="0" sz="1800">
                <a:latin typeface="Arial MT"/>
                <a:cs typeface="Arial MT"/>
              </a:rPr>
              <a:t>and should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given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loan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now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</a:t>
            </a:r>
            <a:r>
              <a:rPr dirty="0" sz="1800" spc="-5">
                <a:latin typeface="Arial MT"/>
                <a:cs typeface="Arial MT"/>
              </a:rPr>
              <a:t> they have defaulted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or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not</a:t>
            </a:r>
            <a:r>
              <a:rPr dirty="0" sz="1800" spc="-5">
                <a:latin typeface="Arial MT"/>
                <a:cs typeface="Arial MT"/>
              </a:rPr>
              <a:t> paying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timely.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O</a:t>
            </a:r>
            <a:r>
              <a:rPr dirty="0" spc="190"/>
              <a:t>b</a:t>
            </a:r>
            <a:r>
              <a:rPr dirty="0" spc="195"/>
              <a:t>jec</a:t>
            </a:r>
            <a:r>
              <a:rPr dirty="0" spc="114"/>
              <a:t>t</a:t>
            </a:r>
            <a:r>
              <a:rPr dirty="0" spc="75"/>
              <a:t>i</a:t>
            </a:r>
            <a:r>
              <a:rPr dirty="0" spc="130"/>
              <a:t>v</a:t>
            </a:r>
            <a:r>
              <a:rPr dirty="0" spc="105"/>
              <a:t>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986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8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pc="-5"/>
              <a:t>Perform EDA</a:t>
            </a:r>
            <a:r>
              <a:rPr dirty="0" spc="-105"/>
              <a:t> </a:t>
            </a:r>
            <a:r>
              <a:rPr dirty="0" spc="-5"/>
              <a:t>process </a:t>
            </a:r>
            <a:r>
              <a:rPr dirty="0"/>
              <a:t>on</a:t>
            </a:r>
            <a:r>
              <a:rPr dirty="0" spc="-10"/>
              <a:t> </a:t>
            </a:r>
            <a:r>
              <a:rPr dirty="0" spc="-5"/>
              <a:t>the datasets.</a:t>
            </a: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pc="-5"/>
              <a:t>Find</a:t>
            </a:r>
            <a:r>
              <a:rPr dirty="0"/>
              <a:t> some</a:t>
            </a:r>
            <a:r>
              <a:rPr dirty="0" spc="-5"/>
              <a:t> useful</a:t>
            </a:r>
            <a:r>
              <a:rPr dirty="0"/>
              <a:t> </a:t>
            </a:r>
            <a:r>
              <a:rPr dirty="0" spc="-5"/>
              <a:t>insights,</a:t>
            </a:r>
            <a:r>
              <a:rPr dirty="0" spc="-10"/>
              <a:t> </a:t>
            </a:r>
            <a:r>
              <a:rPr dirty="0" spc="-5"/>
              <a:t>patterns</a:t>
            </a:r>
            <a:r>
              <a:rPr dirty="0"/>
              <a:t> and</a:t>
            </a:r>
            <a:r>
              <a:rPr dirty="0" spc="-5"/>
              <a:t> </a:t>
            </a:r>
            <a:r>
              <a:rPr dirty="0"/>
              <a:t>variable</a:t>
            </a:r>
            <a:r>
              <a:rPr dirty="0" spc="-10"/>
              <a:t> </a:t>
            </a:r>
            <a:r>
              <a:rPr dirty="0" spc="-5"/>
              <a:t>which </a:t>
            </a:r>
            <a:r>
              <a:rPr dirty="0"/>
              <a:t>clear </a:t>
            </a:r>
            <a:r>
              <a:rPr dirty="0" spc="-5"/>
              <a:t>indicates</a:t>
            </a:r>
          </a:p>
          <a:p>
            <a:pPr lvl="1" marL="755650" indent="-285750">
              <a:lnSpc>
                <a:spcPct val="100000"/>
              </a:lnSpc>
              <a:spcBef>
                <a:spcPts val="108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User </a:t>
            </a:r>
            <a:r>
              <a:rPr dirty="0" sz="1800">
                <a:latin typeface="Arial MT"/>
                <a:cs typeface="Arial MT"/>
              </a:rPr>
              <a:t>is </a:t>
            </a:r>
            <a:r>
              <a:rPr dirty="0" sz="1800" spc="-5">
                <a:latin typeface="Arial MT"/>
                <a:cs typeface="Arial MT"/>
              </a:rPr>
              <a:t>likely to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default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>
                <a:latin typeface="Arial MT"/>
                <a:cs typeface="Arial MT"/>
              </a:rPr>
              <a:t> loan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or </a:t>
            </a:r>
            <a:r>
              <a:rPr dirty="0" sz="1800" spc="-5">
                <a:latin typeface="Arial MT"/>
                <a:cs typeface="Arial MT"/>
              </a:rPr>
              <a:t>having payment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difficulties.</a:t>
            </a:r>
            <a:endParaRPr sz="1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108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User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their instalments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-5">
                <a:latin typeface="Arial MT"/>
                <a:cs typeface="Arial MT"/>
              </a:rPr>
              <a:t> time.</a:t>
            </a:r>
            <a:endParaRPr sz="1800">
              <a:latin typeface="Arial MT"/>
              <a:cs typeface="Arial MT"/>
            </a:endParaRPr>
          </a:p>
          <a:p>
            <a:pPr marL="298450" marR="5080" indent="-285750">
              <a:lnSpc>
                <a:spcPct val="15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pc="-5"/>
              <a:t>Insights</a:t>
            </a:r>
            <a:r>
              <a:rPr dirty="0" spc="5"/>
              <a:t> </a:t>
            </a:r>
            <a:r>
              <a:rPr dirty="0" spc="-5"/>
              <a:t>from</a:t>
            </a:r>
            <a:r>
              <a:rPr dirty="0" spc="5"/>
              <a:t> </a:t>
            </a:r>
            <a:r>
              <a:rPr dirty="0" spc="-5"/>
              <a:t>these</a:t>
            </a:r>
            <a:r>
              <a:rPr dirty="0" spc="5"/>
              <a:t> </a:t>
            </a:r>
            <a:r>
              <a:rPr dirty="0" spc="-5"/>
              <a:t>datasets</a:t>
            </a:r>
            <a:r>
              <a:rPr dirty="0"/>
              <a:t> </a:t>
            </a:r>
            <a:r>
              <a:rPr dirty="0" spc="-5"/>
              <a:t>to</a:t>
            </a:r>
            <a:r>
              <a:rPr dirty="0" spc="20"/>
              <a:t> </a:t>
            </a:r>
            <a:r>
              <a:rPr dirty="0"/>
              <a:t>help bank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identifying</a:t>
            </a:r>
            <a:r>
              <a:rPr dirty="0" spc="5"/>
              <a:t> </a:t>
            </a:r>
            <a:r>
              <a:rPr dirty="0" spc="-5"/>
              <a:t>the</a:t>
            </a:r>
            <a:r>
              <a:rPr dirty="0" spc="5"/>
              <a:t> </a:t>
            </a:r>
            <a:r>
              <a:rPr dirty="0" spc="-5"/>
              <a:t>defaulters</a:t>
            </a:r>
            <a:r>
              <a:rPr dirty="0"/>
              <a:t> </a:t>
            </a:r>
            <a:r>
              <a:rPr dirty="0" spc="-5"/>
              <a:t>to</a:t>
            </a:r>
            <a:r>
              <a:rPr dirty="0" spc="5"/>
              <a:t> </a:t>
            </a:r>
            <a:r>
              <a:rPr dirty="0" spc="-5"/>
              <a:t>mitigate</a:t>
            </a:r>
            <a:r>
              <a:rPr dirty="0"/>
              <a:t> </a:t>
            </a:r>
            <a:r>
              <a:rPr dirty="0" spc="-5"/>
              <a:t>the</a:t>
            </a:r>
            <a:r>
              <a:rPr dirty="0" spc="10"/>
              <a:t> </a:t>
            </a:r>
            <a:r>
              <a:rPr dirty="0" spc="-5"/>
              <a:t>business </a:t>
            </a:r>
            <a:r>
              <a:rPr dirty="0" spc="-484"/>
              <a:t> </a:t>
            </a:r>
            <a:r>
              <a:rPr dirty="0" spc="-5"/>
              <a:t>loss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good</a:t>
            </a:r>
            <a:r>
              <a:rPr dirty="0" spc="-10"/>
              <a:t> </a:t>
            </a:r>
            <a:r>
              <a:rPr dirty="0" spc="-5"/>
              <a:t>customers to have</a:t>
            </a:r>
            <a:r>
              <a:rPr dirty="0" spc="-10"/>
              <a:t> </a:t>
            </a:r>
            <a:r>
              <a:rPr dirty="0"/>
              <a:t>good</a:t>
            </a:r>
            <a:r>
              <a:rPr dirty="0" spc="-10"/>
              <a:t> </a:t>
            </a:r>
            <a:r>
              <a:rPr dirty="0" spc="-5"/>
              <a:t>business.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O</a:t>
            </a:r>
            <a:r>
              <a:rPr dirty="0" spc="190"/>
              <a:t>b</a:t>
            </a:r>
            <a:r>
              <a:rPr dirty="0" spc="195"/>
              <a:t>jec</a:t>
            </a:r>
            <a:r>
              <a:rPr dirty="0" spc="114"/>
              <a:t>t</a:t>
            </a:r>
            <a:r>
              <a:rPr dirty="0" spc="75"/>
              <a:t>i</a:t>
            </a:r>
            <a:r>
              <a:rPr dirty="0" spc="130"/>
              <a:t>v</a:t>
            </a:r>
            <a:r>
              <a:rPr dirty="0" spc="105"/>
              <a:t>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986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8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pc="-5"/>
              <a:t>Perform EDA</a:t>
            </a:r>
            <a:r>
              <a:rPr dirty="0" spc="-105"/>
              <a:t> </a:t>
            </a:r>
            <a:r>
              <a:rPr dirty="0" spc="-5"/>
              <a:t>process </a:t>
            </a:r>
            <a:r>
              <a:rPr dirty="0"/>
              <a:t>on</a:t>
            </a:r>
            <a:r>
              <a:rPr dirty="0" spc="-10"/>
              <a:t> </a:t>
            </a:r>
            <a:r>
              <a:rPr dirty="0" spc="-5"/>
              <a:t>the datasets.</a:t>
            </a: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pc="-5"/>
              <a:t>Find</a:t>
            </a:r>
            <a:r>
              <a:rPr dirty="0"/>
              <a:t> some</a:t>
            </a:r>
            <a:r>
              <a:rPr dirty="0" spc="-5"/>
              <a:t> useful</a:t>
            </a:r>
            <a:r>
              <a:rPr dirty="0"/>
              <a:t> </a:t>
            </a:r>
            <a:r>
              <a:rPr dirty="0" spc="-5"/>
              <a:t>insights,</a:t>
            </a:r>
            <a:r>
              <a:rPr dirty="0" spc="-10"/>
              <a:t> </a:t>
            </a:r>
            <a:r>
              <a:rPr dirty="0" spc="-5"/>
              <a:t>patterns</a:t>
            </a:r>
            <a:r>
              <a:rPr dirty="0"/>
              <a:t> and</a:t>
            </a:r>
            <a:r>
              <a:rPr dirty="0" spc="-5"/>
              <a:t> </a:t>
            </a:r>
            <a:r>
              <a:rPr dirty="0"/>
              <a:t>variable</a:t>
            </a:r>
            <a:r>
              <a:rPr dirty="0" spc="-10"/>
              <a:t> </a:t>
            </a:r>
            <a:r>
              <a:rPr dirty="0" spc="-5"/>
              <a:t>which </a:t>
            </a:r>
            <a:r>
              <a:rPr dirty="0"/>
              <a:t>clear </a:t>
            </a:r>
            <a:r>
              <a:rPr dirty="0" spc="-5"/>
              <a:t>indicates</a:t>
            </a:r>
          </a:p>
          <a:p>
            <a:pPr lvl="1" marL="755650" indent="-285750">
              <a:lnSpc>
                <a:spcPct val="100000"/>
              </a:lnSpc>
              <a:spcBef>
                <a:spcPts val="108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User </a:t>
            </a:r>
            <a:r>
              <a:rPr dirty="0" sz="1800">
                <a:latin typeface="Arial MT"/>
                <a:cs typeface="Arial MT"/>
              </a:rPr>
              <a:t>is </a:t>
            </a:r>
            <a:r>
              <a:rPr dirty="0" sz="1800" spc="-5">
                <a:latin typeface="Arial MT"/>
                <a:cs typeface="Arial MT"/>
              </a:rPr>
              <a:t>likely to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default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>
                <a:latin typeface="Arial MT"/>
                <a:cs typeface="Arial MT"/>
              </a:rPr>
              <a:t> loan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or </a:t>
            </a:r>
            <a:r>
              <a:rPr dirty="0" sz="1800" spc="-5">
                <a:latin typeface="Arial MT"/>
                <a:cs typeface="Arial MT"/>
              </a:rPr>
              <a:t>having payment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difficulties.</a:t>
            </a:r>
            <a:endParaRPr sz="1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108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User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their instalments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-5">
                <a:latin typeface="Arial MT"/>
                <a:cs typeface="Arial MT"/>
              </a:rPr>
              <a:t> time.</a:t>
            </a:r>
            <a:endParaRPr sz="1800">
              <a:latin typeface="Arial MT"/>
              <a:cs typeface="Arial MT"/>
            </a:endParaRPr>
          </a:p>
          <a:p>
            <a:pPr marL="298450" marR="5080" indent="-285750">
              <a:lnSpc>
                <a:spcPct val="15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pc="-5"/>
              <a:t>Insights</a:t>
            </a:r>
            <a:r>
              <a:rPr dirty="0" spc="5"/>
              <a:t> </a:t>
            </a:r>
            <a:r>
              <a:rPr dirty="0" spc="-5"/>
              <a:t>from</a:t>
            </a:r>
            <a:r>
              <a:rPr dirty="0" spc="5"/>
              <a:t> </a:t>
            </a:r>
            <a:r>
              <a:rPr dirty="0" spc="-5"/>
              <a:t>these</a:t>
            </a:r>
            <a:r>
              <a:rPr dirty="0" spc="5"/>
              <a:t> </a:t>
            </a:r>
            <a:r>
              <a:rPr dirty="0" spc="-5"/>
              <a:t>datasets</a:t>
            </a:r>
            <a:r>
              <a:rPr dirty="0"/>
              <a:t> </a:t>
            </a:r>
            <a:r>
              <a:rPr dirty="0" spc="-5"/>
              <a:t>to</a:t>
            </a:r>
            <a:r>
              <a:rPr dirty="0" spc="20"/>
              <a:t> </a:t>
            </a:r>
            <a:r>
              <a:rPr dirty="0"/>
              <a:t>help bank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identifying</a:t>
            </a:r>
            <a:r>
              <a:rPr dirty="0" spc="5"/>
              <a:t> </a:t>
            </a:r>
            <a:r>
              <a:rPr dirty="0" spc="-5"/>
              <a:t>the</a:t>
            </a:r>
            <a:r>
              <a:rPr dirty="0" spc="5"/>
              <a:t> </a:t>
            </a:r>
            <a:r>
              <a:rPr dirty="0" spc="-5"/>
              <a:t>defaulters</a:t>
            </a:r>
            <a:r>
              <a:rPr dirty="0"/>
              <a:t> </a:t>
            </a:r>
            <a:r>
              <a:rPr dirty="0" spc="-5"/>
              <a:t>to</a:t>
            </a:r>
            <a:r>
              <a:rPr dirty="0" spc="5"/>
              <a:t> </a:t>
            </a:r>
            <a:r>
              <a:rPr dirty="0" spc="-5"/>
              <a:t>mitigate</a:t>
            </a:r>
            <a:r>
              <a:rPr dirty="0"/>
              <a:t> </a:t>
            </a:r>
            <a:r>
              <a:rPr dirty="0" spc="-5"/>
              <a:t>the</a:t>
            </a:r>
            <a:r>
              <a:rPr dirty="0" spc="10"/>
              <a:t> </a:t>
            </a:r>
            <a:r>
              <a:rPr dirty="0" spc="-5"/>
              <a:t>business </a:t>
            </a:r>
            <a:r>
              <a:rPr dirty="0" spc="-484"/>
              <a:t> </a:t>
            </a:r>
            <a:r>
              <a:rPr dirty="0" spc="-5"/>
              <a:t>loss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good</a:t>
            </a:r>
            <a:r>
              <a:rPr dirty="0" spc="-10"/>
              <a:t> </a:t>
            </a:r>
            <a:r>
              <a:rPr dirty="0" spc="-5"/>
              <a:t>customers to have</a:t>
            </a:r>
            <a:r>
              <a:rPr dirty="0" spc="-10"/>
              <a:t> </a:t>
            </a:r>
            <a:r>
              <a:rPr dirty="0"/>
              <a:t>good</a:t>
            </a:r>
            <a:r>
              <a:rPr dirty="0" spc="-10"/>
              <a:t> </a:t>
            </a:r>
            <a:r>
              <a:rPr dirty="0" spc="-5"/>
              <a:t>business.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944" y="845145"/>
            <a:ext cx="348234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0"/>
              <a:t>Data</a:t>
            </a:r>
            <a:r>
              <a:rPr dirty="0" spc="-175"/>
              <a:t> </a:t>
            </a:r>
            <a:r>
              <a:rPr dirty="0" spc="150"/>
              <a:t>Understanding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865" y="1294839"/>
            <a:ext cx="9808845" cy="290576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8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Arial MT"/>
                <a:cs typeface="Arial MT"/>
              </a:rPr>
              <a:t>There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3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files</a:t>
            </a:r>
            <a:endParaRPr sz="1800">
              <a:latin typeface="Arial MT"/>
              <a:cs typeface="Arial MT"/>
            </a:endParaRPr>
          </a:p>
          <a:p>
            <a:pPr lvl="1" marL="755650" marR="1033780" indent="-285750">
              <a:lnSpc>
                <a:spcPct val="150000"/>
              </a:lnSpc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application_data.csv 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dataset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having</a:t>
            </a:r>
            <a:r>
              <a:rPr dirty="0" sz="1800">
                <a:latin typeface="Arial MT"/>
                <a:cs typeface="Arial MT"/>
              </a:rPr>
              <a:t> loan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applications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currently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applied by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customers.</a:t>
            </a:r>
            <a:endParaRPr sz="1800">
              <a:latin typeface="Arial MT"/>
              <a:cs typeface="Arial MT"/>
            </a:endParaRPr>
          </a:p>
          <a:p>
            <a:pPr lvl="1" marL="755650" marR="271780" indent="-285750">
              <a:lnSpc>
                <a:spcPct val="150000"/>
              </a:lnSpc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previous_applidation.csv 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dataset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having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information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applications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past,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if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those </a:t>
            </a:r>
            <a:r>
              <a:rPr dirty="0" sz="1800">
                <a:latin typeface="Arial MT"/>
                <a:cs typeface="Arial MT"/>
              </a:rPr>
              <a:t>were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approved,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rejected,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refused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or</a:t>
            </a:r>
            <a:r>
              <a:rPr dirty="0" sz="1800" spc="-5">
                <a:latin typeface="Arial MT"/>
                <a:cs typeface="Arial MT"/>
              </a:rPr>
              <a:t> unused.</a:t>
            </a:r>
            <a:endParaRPr sz="1800">
              <a:latin typeface="Arial MT"/>
              <a:cs typeface="Arial MT"/>
            </a:endParaRPr>
          </a:p>
          <a:p>
            <a:pPr lvl="1" marL="755650" marR="5080" indent="-285750">
              <a:lnSpc>
                <a:spcPct val="150000"/>
              </a:lnSpc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columns_description.csv 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This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file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dictionary having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information</a:t>
            </a:r>
            <a:r>
              <a:rPr dirty="0" sz="1800">
                <a:latin typeface="Arial MT"/>
                <a:cs typeface="Arial MT"/>
              </a:rPr>
              <a:t> on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each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column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5">
                <a:latin typeface="Arial MT"/>
                <a:cs typeface="Arial MT"/>
              </a:rPr>
              <a:t> both files mentioned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above.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944" y="845145"/>
            <a:ext cx="171259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865" y="1294839"/>
            <a:ext cx="9939655" cy="537464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8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Cleaning</a:t>
            </a:r>
            <a:endParaRPr sz="1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108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latin typeface="Arial MT"/>
                <a:cs typeface="Arial MT"/>
              </a:rPr>
              <a:t>Columns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having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more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than </a:t>
            </a:r>
            <a:r>
              <a:rPr dirty="0" sz="1800">
                <a:latin typeface="Arial MT"/>
                <a:cs typeface="Arial MT"/>
              </a:rPr>
              <a:t>40%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columns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removed.</a:t>
            </a:r>
            <a:endParaRPr sz="1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108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Then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columns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identified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dropped.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Arial MT"/>
                <a:cs typeface="Arial MT"/>
              </a:rPr>
              <a:t>Missing</a:t>
            </a:r>
            <a:r>
              <a:rPr dirty="0" sz="1800" spc="-25">
                <a:latin typeface="Arial MT"/>
                <a:cs typeface="Arial MT"/>
              </a:rPr>
              <a:t> Values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Treatment</a:t>
            </a:r>
            <a:endParaRPr sz="1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108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Category type</a:t>
            </a:r>
            <a:r>
              <a:rPr dirty="0" sz="1800">
                <a:latin typeface="Arial MT"/>
                <a:cs typeface="Arial MT"/>
              </a:rPr>
              <a:t> columns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 </a:t>
            </a:r>
            <a:r>
              <a:rPr dirty="0" sz="1800" spc="-5">
                <a:latin typeface="Arial MT"/>
                <a:cs typeface="Arial MT"/>
              </a:rPr>
              <a:t>imputed with </a:t>
            </a:r>
            <a:r>
              <a:rPr dirty="0" sz="1800">
                <a:latin typeface="Arial MT"/>
                <a:cs typeface="Arial MT"/>
              </a:rPr>
              <a:t>mode in</a:t>
            </a:r>
            <a:r>
              <a:rPr dirty="0" sz="1800" spc="-5">
                <a:latin typeface="Arial MT"/>
                <a:cs typeface="Arial MT"/>
              </a:rPr>
              <a:t> missing values.</a:t>
            </a:r>
            <a:endParaRPr sz="1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108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Numerical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columns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 </a:t>
            </a:r>
            <a:r>
              <a:rPr dirty="0" sz="1800" spc="-5">
                <a:latin typeface="Arial MT"/>
                <a:cs typeface="Arial MT"/>
              </a:rPr>
              <a:t>imputed with</a:t>
            </a:r>
            <a:r>
              <a:rPr dirty="0" sz="1800">
                <a:latin typeface="Arial MT"/>
                <a:cs typeface="Arial MT"/>
              </a:rPr>
              <a:t> median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 </a:t>
            </a:r>
            <a:r>
              <a:rPr dirty="0" sz="1800" spc="-5">
                <a:latin typeface="Arial MT"/>
                <a:cs typeface="Arial MT"/>
              </a:rPr>
              <a:t>missing values.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Arial MT"/>
                <a:cs typeface="Arial MT"/>
              </a:rPr>
              <a:t>Outlier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Treatment</a:t>
            </a:r>
            <a:endParaRPr sz="1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108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Outliers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-5">
                <a:latin typeface="Arial MT"/>
                <a:cs typeface="Arial MT"/>
              </a:rPr>
              <a:t> replaced with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>
                <a:latin typeface="Arial MT"/>
                <a:cs typeface="Arial MT"/>
              </a:rPr>
              <a:t> upper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or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lower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limit values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5">
                <a:latin typeface="Arial MT"/>
                <a:cs typeface="Arial MT"/>
              </a:rPr>
              <a:t> numerical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column</a:t>
            </a:r>
            <a:r>
              <a:rPr dirty="0" sz="1800" spc="-5">
                <a:latin typeface="Arial MT"/>
                <a:cs typeface="Arial MT"/>
              </a:rPr>
              <a:t> types.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Standardization</a:t>
            </a:r>
            <a:endParaRPr sz="1800">
              <a:latin typeface="Arial MT"/>
              <a:cs typeface="Arial MT"/>
            </a:endParaRPr>
          </a:p>
          <a:p>
            <a:pPr lvl="1" marL="755650" marR="5080" indent="-285750">
              <a:lnSpc>
                <a:spcPct val="150000"/>
              </a:lnSpc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latin typeface="Arial MT"/>
                <a:cs typeface="Arial MT"/>
              </a:rPr>
              <a:t>Column</a:t>
            </a:r>
            <a:r>
              <a:rPr dirty="0" sz="1800" spc="-5">
                <a:latin typeface="Arial MT"/>
                <a:cs typeface="Arial MT"/>
              </a:rPr>
              <a:t> types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-5">
                <a:latin typeface="Arial MT"/>
                <a:cs typeface="Arial MT"/>
              </a:rPr>
              <a:t> converted to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object/category which have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less </a:t>
            </a:r>
            <a:r>
              <a:rPr dirty="0" sz="1800">
                <a:latin typeface="Arial MT"/>
                <a:cs typeface="Arial MT"/>
              </a:rPr>
              <a:t>unique values</a:t>
            </a:r>
            <a:r>
              <a:rPr dirty="0" sz="1800" spc="-5">
                <a:latin typeface="Arial MT"/>
                <a:cs typeface="Arial MT"/>
              </a:rPr>
              <a:t> i.e.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flag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type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values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having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1,0 which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similar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True,False.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Arial MT"/>
                <a:cs typeface="Arial MT"/>
              </a:rPr>
              <a:t>Binning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fields</a:t>
            </a:r>
            <a:endParaRPr sz="1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108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Few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columns which </a:t>
            </a:r>
            <a:r>
              <a:rPr dirty="0" sz="1800">
                <a:latin typeface="Arial MT"/>
                <a:cs typeface="Arial MT"/>
              </a:rPr>
              <a:t>has </a:t>
            </a:r>
            <a:r>
              <a:rPr dirty="0" sz="1800" spc="-5">
                <a:latin typeface="Arial MT"/>
                <a:cs typeface="Arial MT"/>
              </a:rPr>
              <a:t>multiple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values</a:t>
            </a:r>
            <a:r>
              <a:rPr dirty="0" sz="1800" spc="-5">
                <a:latin typeface="Arial MT"/>
                <a:cs typeface="Arial MT"/>
              </a:rPr>
              <a:t> like</a:t>
            </a:r>
            <a:r>
              <a:rPr dirty="0" sz="1800">
                <a:latin typeface="Arial MT"/>
                <a:cs typeface="Arial MT"/>
              </a:rPr>
              <a:t> org</a:t>
            </a:r>
            <a:r>
              <a:rPr dirty="0" sz="1800" spc="-5">
                <a:latin typeface="Arial MT"/>
                <a:cs typeface="Arial MT"/>
              </a:rPr>
              <a:t> type,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grouped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common </a:t>
            </a:r>
            <a:r>
              <a:rPr dirty="0" sz="1800" spc="-5">
                <a:latin typeface="Arial MT"/>
                <a:cs typeface="Arial MT"/>
              </a:rPr>
              <a:t>categories.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944" y="845145"/>
            <a:ext cx="236664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0"/>
              <a:t>Data</a:t>
            </a:r>
            <a:r>
              <a:rPr dirty="0" spc="-180"/>
              <a:t> </a:t>
            </a:r>
            <a:r>
              <a:rPr dirty="0" spc="12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865" y="1601163"/>
            <a:ext cx="9450705" cy="3870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 spc="-15" b="1">
                <a:solidFill>
                  <a:srgbClr val="424242"/>
                </a:solidFill>
                <a:latin typeface="Arial"/>
                <a:cs typeface="Arial"/>
              </a:rPr>
              <a:t>Univariate</a:t>
            </a:r>
            <a:r>
              <a:rPr dirty="0" sz="1800" spc="-50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800" spc="-45" b="1">
                <a:solidFill>
                  <a:srgbClr val="424242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Used </a:t>
            </a:r>
            <a:r>
              <a:rPr dirty="0" sz="1800" spc="15">
                <a:solidFill>
                  <a:srgbClr val="424242"/>
                </a:solidFill>
                <a:latin typeface="Microsoft Sans Serif"/>
                <a:cs typeface="Microsoft Sans Serif"/>
              </a:rPr>
              <a:t>count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75">
                <a:solidFill>
                  <a:srgbClr val="424242"/>
                </a:solidFill>
                <a:latin typeface="Microsoft Sans Serif"/>
                <a:cs typeface="Microsoft Sans Serif"/>
              </a:rPr>
              <a:t>plot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424242"/>
                </a:solidFill>
                <a:latin typeface="Microsoft Sans Serif"/>
                <a:cs typeface="Microsoft Sans Serif"/>
              </a:rPr>
              <a:t>loops</a:t>
            </a: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6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5">
                <a:solidFill>
                  <a:srgbClr val="424242"/>
                </a:solidFill>
                <a:latin typeface="Microsoft Sans Serif"/>
                <a:cs typeface="Microsoft Sans Serif"/>
              </a:rPr>
              <a:t>check</a:t>
            </a:r>
            <a:r>
              <a:rPr dirty="0" sz="1800" spc="5">
                <a:solidFill>
                  <a:srgbClr val="424242"/>
                </a:solidFill>
                <a:latin typeface="Microsoft Sans Serif"/>
                <a:cs typeface="Microsoft Sans Serif"/>
              </a:rPr>
              <a:t> frequency</a:t>
            </a:r>
            <a:r>
              <a:rPr dirty="0" sz="1800" spc="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424242"/>
                </a:solidFill>
                <a:latin typeface="Microsoft Sans Serif"/>
                <a:cs typeface="Microsoft Sans Serif"/>
              </a:rPr>
              <a:t>distribution</a:t>
            </a:r>
            <a:r>
              <a:rPr dirty="0" sz="1800" spc="-3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5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variables.</a:t>
            </a:r>
            <a:endParaRPr sz="1800">
              <a:latin typeface="Microsoft Sans Serif"/>
              <a:cs typeface="Microsoft Sans Serif"/>
            </a:endParaRPr>
          </a:p>
          <a:p>
            <a:pPr lvl="1" marL="755650" indent="-285750">
              <a:lnSpc>
                <a:spcPct val="100000"/>
              </a:lnSpc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Used </a:t>
            </a:r>
            <a:r>
              <a:rPr dirty="0" sz="1800" spc="30">
                <a:solidFill>
                  <a:srgbClr val="424242"/>
                </a:solidFill>
                <a:latin typeface="Microsoft Sans Serif"/>
                <a:cs typeface="Microsoft Sans Serif"/>
              </a:rPr>
              <a:t>box</a:t>
            </a: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75">
                <a:solidFill>
                  <a:srgbClr val="424242"/>
                </a:solidFill>
                <a:latin typeface="Microsoft Sans Serif"/>
                <a:cs typeface="Microsoft Sans Serif"/>
              </a:rPr>
              <a:t>plot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6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-2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5">
                <a:solidFill>
                  <a:srgbClr val="424242"/>
                </a:solidFill>
                <a:latin typeface="Microsoft Sans Serif"/>
                <a:cs typeface="Microsoft Sans Serif"/>
              </a:rPr>
              <a:t>see</a:t>
            </a: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424242"/>
                </a:solidFill>
                <a:latin typeface="Microsoft Sans Serif"/>
                <a:cs typeface="Microsoft Sans Serif"/>
              </a:rPr>
              <a:t>distribution</a:t>
            </a:r>
            <a:r>
              <a:rPr dirty="0" sz="1800" spc="-3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5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424242"/>
                </a:solidFill>
                <a:latin typeface="Microsoft Sans Serif"/>
                <a:cs typeface="Microsoft Sans Serif"/>
              </a:rPr>
              <a:t>numerical</a:t>
            </a:r>
            <a:r>
              <a:rPr dirty="0" sz="180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424242"/>
                </a:solidFill>
                <a:latin typeface="Microsoft Sans Serif"/>
                <a:cs typeface="Microsoft Sans Serif"/>
              </a:rPr>
              <a:t>variables</a:t>
            </a:r>
            <a:endParaRPr sz="1800">
              <a:latin typeface="Microsoft Sans Serif"/>
              <a:cs typeface="Microsoft Sans Serif"/>
            </a:endParaRP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 spc="-25" b="1">
                <a:solidFill>
                  <a:srgbClr val="424242"/>
                </a:solidFill>
                <a:latin typeface="Arial"/>
                <a:cs typeface="Arial"/>
              </a:rPr>
              <a:t>Bivariate</a:t>
            </a:r>
            <a:r>
              <a:rPr dirty="0" sz="1800" spc="-35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424242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Used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">
                <a:solidFill>
                  <a:srgbClr val="424242"/>
                </a:solidFill>
                <a:latin typeface="Microsoft Sans Serif"/>
                <a:cs typeface="Microsoft Sans Serif"/>
              </a:rPr>
              <a:t>pair</a:t>
            </a: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75">
                <a:solidFill>
                  <a:srgbClr val="424242"/>
                </a:solidFill>
                <a:latin typeface="Microsoft Sans Serif"/>
                <a:cs typeface="Microsoft Sans Serif"/>
              </a:rPr>
              <a:t>plot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5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424242"/>
                </a:solidFill>
                <a:latin typeface="Microsoft Sans Serif"/>
                <a:cs typeface="Microsoft Sans Serif"/>
              </a:rPr>
              <a:t>numerical </a:t>
            </a:r>
            <a:r>
              <a:rPr dirty="0" sz="180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424242"/>
                </a:solidFill>
                <a:latin typeface="Microsoft Sans Serif"/>
                <a:cs typeface="Microsoft Sans Serif"/>
              </a:rPr>
              <a:t>relational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424242"/>
                </a:solidFill>
                <a:latin typeface="Microsoft Sans Serif"/>
                <a:cs typeface="Microsoft Sans Serif"/>
              </a:rPr>
              <a:t>distribution</a:t>
            </a:r>
            <a:endParaRPr sz="1800">
              <a:latin typeface="Microsoft Sans Serif"/>
              <a:cs typeface="Microsoft Sans Serif"/>
            </a:endParaRPr>
          </a:p>
          <a:p>
            <a:pPr lvl="1" marL="755015" marR="290830" indent="-285750">
              <a:lnSpc>
                <a:spcPct val="100000"/>
              </a:lnSpc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Used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5">
                <a:solidFill>
                  <a:srgbClr val="424242"/>
                </a:solidFill>
                <a:latin typeface="Microsoft Sans Serif"/>
                <a:cs typeface="Microsoft Sans Serif"/>
              </a:rPr>
              <a:t>bar</a:t>
            </a: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424242"/>
                </a:solidFill>
                <a:latin typeface="Microsoft Sans Serif"/>
                <a:cs typeface="Microsoft Sans Serif"/>
              </a:rPr>
              <a:t>graph</a:t>
            </a: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5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5">
                <a:solidFill>
                  <a:srgbClr val="424242"/>
                </a:solidFill>
                <a:latin typeface="Microsoft Sans Serif"/>
                <a:cs typeface="Microsoft Sans Serif"/>
              </a:rPr>
              <a:t>by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424242"/>
                </a:solidFill>
                <a:latin typeface="Microsoft Sans Serif"/>
                <a:cs typeface="Microsoft Sans Serif"/>
              </a:rPr>
              <a:t>grouping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">
                <a:solidFill>
                  <a:srgbClr val="424242"/>
                </a:solidFill>
                <a:latin typeface="Microsoft Sans Serif"/>
                <a:cs typeface="Microsoft Sans Serif"/>
              </a:rPr>
              <a:t>variable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424242"/>
                </a:solidFill>
                <a:latin typeface="Microsoft Sans Serif"/>
                <a:cs typeface="Microsoft Sans Serif"/>
              </a:rPr>
              <a:t>aggregating</a:t>
            </a:r>
            <a:r>
              <a:rPr dirty="0" sz="1800" spc="-3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424242"/>
                </a:solidFill>
                <a:latin typeface="Microsoft Sans Serif"/>
                <a:cs typeface="Microsoft Sans Serif"/>
              </a:rPr>
              <a:t>numerical </a:t>
            </a:r>
            <a:r>
              <a:rPr dirty="0" sz="1800" spc="-459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">
                <a:solidFill>
                  <a:srgbClr val="424242"/>
                </a:solidFill>
                <a:latin typeface="Microsoft Sans Serif"/>
                <a:cs typeface="Microsoft Sans Serif"/>
              </a:rPr>
              <a:t>variable</a:t>
            </a:r>
            <a:endParaRPr sz="1800">
              <a:latin typeface="Microsoft Sans Serif"/>
              <a:cs typeface="Microsoft Sans Serif"/>
            </a:endParaRPr>
          </a:p>
          <a:p>
            <a:pPr lvl="1" marL="755650" indent="-285750">
              <a:lnSpc>
                <a:spcPct val="100000"/>
              </a:lnSpc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dirty="0" sz="1800" spc="-25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5">
                <a:solidFill>
                  <a:srgbClr val="424242"/>
                </a:solidFill>
                <a:latin typeface="Microsoft Sans Serif"/>
                <a:cs typeface="Microsoft Sans Serif"/>
              </a:rPr>
              <a:t>both</a:t>
            </a:r>
            <a:r>
              <a:rPr dirty="0" sz="1800" spc="-3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dirty="0" sz="1800" spc="-3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424242"/>
                </a:solidFill>
                <a:latin typeface="Microsoft Sans Serif"/>
                <a:cs typeface="Microsoft Sans Serif"/>
              </a:rPr>
              <a:t>variables</a:t>
            </a:r>
            <a:endParaRPr sz="1800">
              <a:latin typeface="Microsoft Sans Serif"/>
              <a:cs typeface="Microsoft Sans Serif"/>
            </a:endParaRPr>
          </a:p>
          <a:p>
            <a:pPr lvl="2" marL="1212215" marR="28575" indent="-285750">
              <a:lnSpc>
                <a:spcPct val="100000"/>
              </a:lnSpc>
              <a:buFont typeface="Arial MT"/>
              <a:buChar char="•"/>
              <a:tabLst>
                <a:tab pos="1212215" algn="l"/>
                <a:tab pos="1212850" algn="l"/>
              </a:tabLst>
            </a:pP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Create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5">
                <a:solidFill>
                  <a:srgbClr val="424242"/>
                </a:solidFill>
                <a:latin typeface="Microsoft Sans Serif"/>
                <a:cs typeface="Microsoft Sans Serif"/>
              </a:rPr>
              <a:t>barplot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9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dirty="0" sz="1800" spc="-2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hue</a:t>
            </a:r>
            <a:r>
              <a:rPr dirty="0" sz="180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5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5">
                <a:solidFill>
                  <a:srgbClr val="424242"/>
                </a:solidFill>
                <a:latin typeface="Microsoft Sans Serif"/>
                <a:cs typeface="Microsoft Sans Serif"/>
              </a:rPr>
              <a:t>TARGET</a:t>
            </a: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">
                <a:solidFill>
                  <a:srgbClr val="424242"/>
                </a:solidFill>
                <a:latin typeface="Microsoft Sans Serif"/>
                <a:cs typeface="Microsoft Sans Serif"/>
              </a:rPr>
              <a:t>variable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6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5">
                <a:solidFill>
                  <a:srgbClr val="424242"/>
                </a:solidFill>
                <a:latin typeface="Microsoft Sans Serif"/>
                <a:cs typeface="Microsoft Sans Serif"/>
              </a:rPr>
              <a:t>see</a:t>
            </a: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5">
                <a:solidFill>
                  <a:srgbClr val="424242"/>
                </a:solidFill>
                <a:latin typeface="Microsoft Sans Serif"/>
                <a:cs typeface="Microsoft Sans Serif"/>
              </a:rPr>
              <a:t>which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">
                <a:solidFill>
                  <a:srgbClr val="424242"/>
                </a:solidFill>
                <a:latin typeface="Microsoft Sans Serif"/>
                <a:cs typeface="Microsoft Sans Serif"/>
              </a:rPr>
              <a:t>category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424242"/>
                </a:solidFill>
                <a:latin typeface="Microsoft Sans Serif"/>
                <a:cs typeface="Microsoft Sans Serif"/>
              </a:rPr>
              <a:t>has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424242"/>
                </a:solidFill>
                <a:latin typeface="Microsoft Sans Serif"/>
                <a:cs typeface="Microsoft Sans Serif"/>
              </a:rPr>
              <a:t>payment </a:t>
            </a:r>
            <a:r>
              <a:rPr dirty="0" sz="1800" spc="-459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424242"/>
                </a:solidFill>
                <a:latin typeface="Microsoft Sans Serif"/>
                <a:cs typeface="Microsoft Sans Serif"/>
              </a:rPr>
              <a:t>difficulties</a:t>
            </a:r>
            <a:r>
              <a:rPr dirty="0" sz="1800" spc="-3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more.</a:t>
            </a:r>
            <a:endParaRPr sz="1800">
              <a:latin typeface="Microsoft Sans Serif"/>
              <a:cs typeface="Microsoft Sans Serif"/>
            </a:endParaRP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 b="1">
                <a:solidFill>
                  <a:srgbClr val="424242"/>
                </a:solidFill>
                <a:latin typeface="Arial"/>
                <a:cs typeface="Arial"/>
              </a:rPr>
              <a:t>Multivariate</a:t>
            </a:r>
            <a:r>
              <a:rPr dirty="0" sz="1800" spc="-45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424242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Used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">
                <a:solidFill>
                  <a:srgbClr val="424242"/>
                </a:solidFill>
                <a:latin typeface="Microsoft Sans Serif"/>
                <a:cs typeface="Microsoft Sans Serif"/>
              </a:rPr>
              <a:t>heat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">
                <a:solidFill>
                  <a:srgbClr val="424242"/>
                </a:solidFill>
                <a:latin typeface="Microsoft Sans Serif"/>
                <a:cs typeface="Microsoft Sans Serif"/>
              </a:rPr>
              <a:t>map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5">
                <a:solidFill>
                  <a:srgbClr val="424242"/>
                </a:solidFill>
                <a:latin typeface="Microsoft Sans Serif"/>
                <a:cs typeface="Microsoft Sans Serif"/>
              </a:rPr>
              <a:t>by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">
                <a:solidFill>
                  <a:srgbClr val="424242"/>
                </a:solidFill>
                <a:latin typeface="Microsoft Sans Serif"/>
                <a:cs typeface="Microsoft Sans Serif"/>
              </a:rPr>
              <a:t>creating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0">
                <a:solidFill>
                  <a:srgbClr val="424242"/>
                </a:solidFill>
                <a:latin typeface="Microsoft Sans Serif"/>
                <a:cs typeface="Microsoft Sans Serif"/>
              </a:rPr>
              <a:t>pivot</a:t>
            </a:r>
            <a:r>
              <a:rPr dirty="0" sz="1800" spc="-3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0">
                <a:solidFill>
                  <a:srgbClr val="424242"/>
                </a:solidFill>
                <a:latin typeface="Microsoft Sans Serif"/>
                <a:cs typeface="Microsoft Sans Serif"/>
              </a:rPr>
              <a:t>table</a:t>
            </a: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5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dirty="0" sz="180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75">
                <a:solidFill>
                  <a:srgbClr val="424242"/>
                </a:solidFill>
                <a:latin typeface="Microsoft Sans Serif"/>
                <a:cs typeface="Microsoft Sans Serif"/>
              </a:rPr>
              <a:t>2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dirty="0" sz="180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424242"/>
                </a:solidFill>
                <a:latin typeface="Microsoft Sans Serif"/>
                <a:cs typeface="Microsoft Sans Serif"/>
              </a:rPr>
              <a:t>aggregating</a:t>
            </a:r>
            <a:r>
              <a:rPr dirty="0" sz="1800" spc="-3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0">
                <a:solidFill>
                  <a:srgbClr val="424242"/>
                </a:solidFill>
                <a:latin typeface="Microsoft Sans Serif"/>
                <a:cs typeface="Microsoft Sans Serif"/>
              </a:rPr>
              <a:t>target</a:t>
            </a:r>
            <a:r>
              <a:rPr dirty="0" sz="180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dirty="0" sz="180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5">
                <a:solidFill>
                  <a:srgbClr val="424242"/>
                </a:solidFill>
                <a:latin typeface="Microsoft Sans Serif"/>
                <a:cs typeface="Microsoft Sans Serif"/>
              </a:rPr>
              <a:t>them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9558" y="4126317"/>
            <a:ext cx="2765026" cy="252860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61594" y="819150"/>
            <a:ext cx="825500" cy="550545"/>
          </a:xfrm>
          <a:custGeom>
            <a:avLst/>
            <a:gdLst/>
            <a:ahLst/>
            <a:cxnLst/>
            <a:rect l="l" t="t" r="r" b="b"/>
            <a:pathLst>
              <a:path w="825500" h="550544">
                <a:moveTo>
                  <a:pt x="550164" y="0"/>
                </a:moveTo>
                <a:lnTo>
                  <a:pt x="550164" y="137540"/>
                </a:lnTo>
                <a:lnTo>
                  <a:pt x="0" y="137540"/>
                </a:lnTo>
                <a:lnTo>
                  <a:pt x="0" y="412622"/>
                </a:lnTo>
                <a:lnTo>
                  <a:pt x="550164" y="412622"/>
                </a:lnTo>
                <a:lnTo>
                  <a:pt x="550164" y="550163"/>
                </a:lnTo>
                <a:lnTo>
                  <a:pt x="825246" y="275081"/>
                </a:lnTo>
                <a:lnTo>
                  <a:pt x="5501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73944" y="845145"/>
            <a:ext cx="139763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Insi</a:t>
            </a:r>
            <a:r>
              <a:rPr dirty="0" spc="215"/>
              <a:t>gh</a:t>
            </a:r>
            <a:r>
              <a:rPr dirty="0" spc="100"/>
              <a:t>t</a:t>
            </a:r>
            <a:r>
              <a:rPr dirty="0" spc="114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52866" y="1345893"/>
            <a:ext cx="6307455" cy="304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1800" spc="-35">
                <a:latin typeface="Arial MT"/>
                <a:cs typeface="Arial MT"/>
              </a:rPr>
              <a:t>Target </a:t>
            </a:r>
            <a:r>
              <a:rPr dirty="0" sz="1800" spc="-5">
                <a:latin typeface="Arial MT"/>
                <a:cs typeface="Arial MT"/>
              </a:rPr>
              <a:t>data </a:t>
            </a:r>
            <a:r>
              <a:rPr dirty="0" sz="1800">
                <a:latin typeface="Arial MT"/>
                <a:cs typeface="Arial MT"/>
              </a:rPr>
              <a:t>is not </a:t>
            </a:r>
            <a:r>
              <a:rPr dirty="0" sz="1800" spc="-5">
                <a:latin typeface="Arial MT"/>
                <a:cs typeface="Arial MT"/>
              </a:rPr>
              <a:t>balanced, </a:t>
            </a:r>
            <a:r>
              <a:rPr dirty="0" sz="1800">
                <a:latin typeface="Arial MT"/>
                <a:cs typeface="Arial MT"/>
              </a:rPr>
              <a:t>only 8% </a:t>
            </a:r>
            <a:r>
              <a:rPr dirty="0" sz="1800" spc="-5">
                <a:latin typeface="Arial MT"/>
                <a:cs typeface="Arial MT"/>
              </a:rPr>
              <a:t>clients </a:t>
            </a:r>
            <a:r>
              <a:rPr dirty="0" sz="1800">
                <a:latin typeface="Arial MT"/>
                <a:cs typeface="Arial MT"/>
              </a:rPr>
              <a:t>are shown who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defaults.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298450" marR="19558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Arial MT"/>
                <a:cs typeface="Arial MT"/>
              </a:rPr>
              <a:t>Ratio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Male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Vs Female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who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applied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loan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65%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35%</a:t>
            </a:r>
            <a:r>
              <a:rPr dirty="0" sz="1800" spc="-15">
                <a:latin typeface="Arial MT"/>
                <a:cs typeface="Arial MT"/>
              </a:rPr>
              <a:t> respectively.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298450" marR="55118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Arial MT"/>
                <a:cs typeface="Arial MT"/>
              </a:rPr>
              <a:t>Almost </a:t>
            </a:r>
            <a:r>
              <a:rPr dirty="0" sz="1800">
                <a:latin typeface="Arial MT"/>
                <a:cs typeface="Arial MT"/>
              </a:rPr>
              <a:t>62% </a:t>
            </a:r>
            <a:r>
              <a:rPr dirty="0" sz="1800" spc="-5">
                <a:latin typeface="Arial MT"/>
                <a:cs typeface="Arial MT"/>
              </a:rPr>
              <a:t>applications </a:t>
            </a:r>
            <a:r>
              <a:rPr dirty="0" sz="1800">
                <a:latin typeface="Arial MT"/>
                <a:cs typeface="Arial MT"/>
              </a:rPr>
              <a:t>are </a:t>
            </a:r>
            <a:r>
              <a:rPr dirty="0" sz="1800" spc="-5">
                <a:latin typeface="Arial MT"/>
                <a:cs typeface="Arial MT"/>
              </a:rPr>
              <a:t>approved </a:t>
            </a:r>
            <a:r>
              <a:rPr dirty="0" sz="1800">
                <a:latin typeface="Arial MT"/>
                <a:cs typeface="Arial MT"/>
              </a:rPr>
              <a:t>in </a:t>
            </a:r>
            <a:r>
              <a:rPr dirty="0" sz="1800" spc="-5">
                <a:latin typeface="Arial MT"/>
                <a:cs typeface="Arial MT"/>
              </a:rPr>
              <a:t>previous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application data </a:t>
            </a:r>
            <a:r>
              <a:rPr dirty="0" sz="1800">
                <a:latin typeface="Arial MT"/>
                <a:cs typeface="Arial MT"/>
              </a:rPr>
              <a:t>and 18% and 17% are </a:t>
            </a:r>
            <a:r>
              <a:rPr dirty="0" sz="1800" spc="-5">
                <a:latin typeface="Arial MT"/>
                <a:cs typeface="Arial MT"/>
              </a:rPr>
              <a:t>Cancelled </a:t>
            </a:r>
            <a:r>
              <a:rPr dirty="0" sz="1800">
                <a:latin typeface="Arial MT"/>
                <a:cs typeface="Arial MT"/>
              </a:rPr>
              <a:t>and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refused</a:t>
            </a:r>
            <a:r>
              <a:rPr dirty="0" sz="1800" spc="-15">
                <a:latin typeface="Arial MT"/>
                <a:cs typeface="Arial MT"/>
              </a:rPr>
              <a:t> respectively.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8926" y="75850"/>
            <a:ext cx="2116257" cy="22603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50323" y="2494788"/>
            <a:ext cx="2741675" cy="29085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944" y="845145"/>
            <a:ext cx="139763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Insi</a:t>
            </a:r>
            <a:r>
              <a:rPr dirty="0" spc="215"/>
              <a:t>gh</a:t>
            </a:r>
            <a:r>
              <a:rPr dirty="0" spc="100"/>
              <a:t>t</a:t>
            </a:r>
            <a:r>
              <a:rPr dirty="0" spc="114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866" y="1345893"/>
            <a:ext cx="386778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8450" marR="508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8450" algn="l"/>
              </a:tabLst>
            </a:pPr>
            <a:r>
              <a:rPr dirty="0" sz="1800" spc="-5">
                <a:latin typeface="Arial MT"/>
                <a:cs typeface="Arial MT"/>
              </a:rPr>
              <a:t>Cash </a:t>
            </a:r>
            <a:r>
              <a:rPr dirty="0" sz="1800">
                <a:latin typeface="Arial MT"/>
                <a:cs typeface="Arial MT"/>
              </a:rPr>
              <a:t>loan </a:t>
            </a:r>
            <a:r>
              <a:rPr dirty="0" sz="1800" spc="-5">
                <a:latin typeface="Arial MT"/>
                <a:cs typeface="Arial MT"/>
              </a:rPr>
              <a:t>Contract type clients </a:t>
            </a:r>
            <a:r>
              <a:rPr dirty="0" sz="1800">
                <a:latin typeface="Arial MT"/>
                <a:cs typeface="Arial MT"/>
              </a:rPr>
              <a:t>are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majorly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doing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defaults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compared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Revolving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loan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type.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866" y="3814774"/>
            <a:ext cx="4084954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Arial MT"/>
                <a:cs typeface="Arial MT"/>
              </a:rPr>
              <a:t>Unskilled Occupation type clients </a:t>
            </a:r>
            <a:r>
              <a:rPr dirty="0" sz="1800">
                <a:latin typeface="Arial MT"/>
                <a:cs typeface="Arial MT"/>
              </a:rPr>
              <a:t>do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maximum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default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compared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>
                <a:latin typeface="Arial MT"/>
                <a:cs typeface="Arial MT"/>
              </a:rPr>
              <a:t> skilled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ones.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4050" y="236396"/>
            <a:ext cx="3355037" cy="31185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4477" y="3509777"/>
            <a:ext cx="3657104" cy="30915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Rajpal</dc:creator>
  <dc:title>Credit EDA  Assignment</dc:title>
  <dcterms:created xsi:type="dcterms:W3CDTF">2024-04-29T07:54:29Z</dcterms:created>
  <dcterms:modified xsi:type="dcterms:W3CDTF">2024-04-29T07:54:29Z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2023-10-27T00:00:00Z</vt:filetime>
  </property>
  <property fmtid="{D5CDD505-2E9C-101B-9397-08002B2CF9AE}" pid="3" name="Creator">
    <vt:lpwstr>Acrobat PDFMaker 23 for PowerPoint</vt:lpwstr>
  </property>
  <property fmtid="{D5CDD505-2E9C-101B-9397-08002B2CF9AE}" pid="4" name="LastSaved">
    <vt:filetime>2024-04-29T00:00:00Z</vt:filetime>
  </property>
</Properties>
</file>