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4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1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7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62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69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0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43777F-516F-4DBA-997E-A0512855D5A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1B5CF4-D9BB-43D2-8D79-FA66BC99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226C-09A4-175A-CC68-B25618BF2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763590" cy="2616199"/>
          </a:xfrm>
        </p:spPr>
        <p:txBody>
          <a:bodyPr>
            <a:normAutofit fontScale="90000"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CASE STUDY </a:t>
            </a:r>
            <a:br>
              <a:rPr kumimoji="0" lang="en-US" sz="6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lang="en-US" sz="6600" dirty="0"/>
              <a:t>Credit EDA Assignment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BANK LOAN Request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D8C59-3350-0D35-1BF4-FA5907B4C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000" dirty="0"/>
              <a:t>Rupali Pal</a:t>
            </a:r>
          </a:p>
        </p:txBody>
      </p:sp>
    </p:spTree>
    <p:extLst>
      <p:ext uri="{BB962C8B-B14F-4D97-AF65-F5344CB8AC3E}">
        <p14:creationId xmlns:p14="http://schemas.microsoft.com/office/powerpoint/2010/main" val="378047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7A3EBF-7A86-0677-5D57-0CC31ED7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B1D6-145F-B9BE-F483-8D41B4E7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8D936-6F36-75A9-72DC-C18E7D57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799"/>
            <a:ext cx="3549121" cy="29872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with secondary education are the most likely to experience payment troubles.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applications submitted by unaccompanied applicants result in higher default rates than those submitted by family members or other visitors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C6114-342D-6542-8A1D-1A85732A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69" y="685799"/>
            <a:ext cx="3066554" cy="3176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364F8-476C-452D-DFC1-012F0798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96" y="3318790"/>
            <a:ext cx="2445249" cy="31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4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B96BB-FAFD-0685-9DB0-423403E4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F96CDC-B2C1-0C81-B0C4-9857F4601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964" y="685799"/>
            <a:ext cx="5548045" cy="548896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5410A-F804-4784-7A9B-2D74BB673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28844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more defaults from clients whose live city differs from their reg city.</a:t>
            </a:r>
          </a:p>
          <a:p>
            <a:r>
              <a:rPr lang="en-US" dirty="0"/>
              <a:t>• Clients in the 30- to 40-year-old age range are experiencing greater payment challenges.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5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90D0-315D-D807-9566-7B6B16F2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D12E3E-FDC1-AC14-08FF-BB37475C8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106791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Elements that point to a potential debt default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Education level: Those with lower levels of education have a higher chance of loan default.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Occupation: People with less steady employment, those without a job, and unskilled laborers are more prone to default.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Loan default is more likely to occur among applicants who have more defaulters in their social network.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Loan history: Applicants who have had prior loan denials or cancellations are more likely to experience loan default.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Loan frequency: Recurring borrowers have a higher chance of defaulting.</a:t>
            </a:r>
          </a:p>
        </p:txBody>
      </p:sp>
    </p:spTree>
    <p:extLst>
      <p:ext uri="{BB962C8B-B14F-4D97-AF65-F5344CB8AC3E}">
        <p14:creationId xmlns:p14="http://schemas.microsoft.com/office/powerpoint/2010/main" val="150356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4723-80B2-1FEE-1F64-89860733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544E8-B805-E8A6-A125-86F4F3D1F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36" y="928955"/>
            <a:ext cx="8000144" cy="5000090"/>
          </a:xfrm>
        </p:spPr>
      </p:pic>
    </p:spTree>
    <p:extLst>
      <p:ext uri="{BB962C8B-B14F-4D97-AF65-F5344CB8AC3E}">
        <p14:creationId xmlns:p14="http://schemas.microsoft.com/office/powerpoint/2010/main" val="18419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D27F-3C8B-B2B9-57A9-C2A70543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E636-6D8F-6E62-9410-30F606F2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clients in this dataset are those who applied for bank loans.</a:t>
            </a:r>
          </a:p>
          <a:p>
            <a:r>
              <a:rPr lang="en-US" dirty="0"/>
              <a:t> The "TARGET" column in this dataset indicates which clients are having payment issues.</a:t>
            </a:r>
          </a:p>
          <a:p>
            <a:r>
              <a:rPr lang="en-US" dirty="0"/>
              <a:t> This dataset will be analyzed, and factors that aid in identifying defaulters and satisfied consumers will be determined.</a:t>
            </a:r>
          </a:p>
          <a:p>
            <a:r>
              <a:rPr lang="en-US" dirty="0"/>
              <a:t> Banks prefer to give loads to loyal clients rather than to defaulting borrowers. </a:t>
            </a:r>
          </a:p>
          <a:p>
            <a:r>
              <a:rPr lang="en-US" dirty="0"/>
              <a:t> The loan approval and rejection history of the previous application dataset will be analyzed to determine which category of consumers received a loan in the past and shouldn't get one now because they have defaulted or failed to make their payments on time.</a:t>
            </a:r>
          </a:p>
        </p:txBody>
      </p:sp>
    </p:spTree>
    <p:extLst>
      <p:ext uri="{BB962C8B-B14F-4D97-AF65-F5344CB8AC3E}">
        <p14:creationId xmlns:p14="http://schemas.microsoft.com/office/powerpoint/2010/main" val="21719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E820-9AA1-FEE2-9F3F-AC03AC28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1D30-1386-D227-DC96-14817396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7703"/>
            <a:ext cx="10018713" cy="40034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Analyze the datasets using the EDA procedure.</a:t>
            </a:r>
          </a:p>
          <a:p>
            <a:r>
              <a:rPr lang="en-US" dirty="0"/>
              <a:t>The user is likely to have payment troubles or default on the loan. This can be determined by looking for patterns, insights, and variables.</a:t>
            </a:r>
          </a:p>
          <a:p>
            <a:r>
              <a:rPr lang="en-US" dirty="0"/>
              <a:t> User promises to make on-time installment payments.</a:t>
            </a:r>
          </a:p>
          <a:p>
            <a:pPr marL="0" indent="0">
              <a:buNone/>
            </a:pPr>
            <a:r>
              <a:rPr lang="en-US" dirty="0"/>
              <a:t>•The bank can use the insights from these datasets to detect defaulters in order to reduce business losses and to acquire business from good customers.</a:t>
            </a:r>
          </a:p>
        </p:txBody>
      </p:sp>
    </p:spTree>
    <p:extLst>
      <p:ext uri="{BB962C8B-B14F-4D97-AF65-F5344CB8AC3E}">
        <p14:creationId xmlns:p14="http://schemas.microsoft.com/office/powerpoint/2010/main" val="237893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73BF-10BD-63ED-9238-BA25CE8A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16E4-26E5-E156-37A4-C7A0CDF8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Understanding of Data</a:t>
            </a:r>
          </a:p>
          <a:p>
            <a:pPr marL="0" indent="0">
              <a:buNone/>
            </a:pPr>
            <a:r>
              <a:rPr lang="en-US" dirty="0"/>
              <a:t>• There are three files.</a:t>
            </a:r>
          </a:p>
          <a:p>
            <a:pPr marL="0" indent="0">
              <a:buNone/>
            </a:pPr>
            <a:r>
              <a:rPr lang="en-US" dirty="0"/>
              <a:t>• application_data.csv: This is a dataset of clients' most recent loan applications.</a:t>
            </a:r>
          </a:p>
          <a:p>
            <a:r>
              <a:rPr lang="en-US" dirty="0"/>
              <a:t>The dataset previous_applidation.csv contains details about prior applications, including whether they were accepted, denied, or unused.</a:t>
            </a:r>
          </a:p>
          <a:p>
            <a:pPr marL="0" indent="0">
              <a:buNone/>
            </a:pPr>
            <a:r>
              <a:rPr lang="en-US" dirty="0"/>
              <a:t>• columns_description.csv: This data dictionary contains details on every column in the two files previously mentioned.</a:t>
            </a:r>
          </a:p>
        </p:txBody>
      </p:sp>
    </p:spTree>
    <p:extLst>
      <p:ext uri="{BB962C8B-B14F-4D97-AF65-F5344CB8AC3E}">
        <p14:creationId xmlns:p14="http://schemas.microsoft.com/office/powerpoint/2010/main" val="34215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69AD-4E6E-FE0C-A7D8-C0E46A2B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6A38-EE5D-7A23-604E-8C1C09B8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31543"/>
            <a:ext cx="9663734" cy="45514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Cleansing the data;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Removing columns that had more than 40% eliminated.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Next, unnecessary columns were found and removed.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Treatment of Missing values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In the event of missing data, category type columns are imputed with the mode.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When a value is missing, the median is imputed to numerical columns.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Outlier Treatment: In numerical column types, outliers are substituted with the upper or lower limit values.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Data standardization; • Column types are changed to object/category values with fewer unique values, such as flag type values with 1,0, which are comparable to True and False.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The fields' binned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A few columns, such as org type, with several values are grouped together in a same category.</a:t>
            </a:r>
          </a:p>
        </p:txBody>
      </p:sp>
    </p:spTree>
    <p:extLst>
      <p:ext uri="{BB962C8B-B14F-4D97-AF65-F5344CB8AC3E}">
        <p14:creationId xmlns:p14="http://schemas.microsoft.com/office/powerpoint/2010/main" val="393548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AD2-E5B6-BD7D-E755-BED02036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80E2-C76E-6F5C-AE77-09CBDC7E8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2782"/>
            <a:ext cx="10515600" cy="42945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• Univariate analysis</a:t>
            </a:r>
          </a:p>
          <a:p>
            <a:pPr marL="0" indent="0">
              <a:buNone/>
            </a:pPr>
            <a:r>
              <a:rPr lang="en-US" dirty="0"/>
              <a:t>• Used count plot in loops to check frequency distribution of categorical variables.</a:t>
            </a:r>
          </a:p>
          <a:p>
            <a:pPr marL="0" indent="0">
              <a:buNone/>
            </a:pPr>
            <a:r>
              <a:rPr lang="en-US" dirty="0"/>
              <a:t>• Used box plot to see distribution of numerical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Bivariate Analysis</a:t>
            </a:r>
          </a:p>
          <a:p>
            <a:pPr marL="0" indent="0">
              <a:buNone/>
            </a:pPr>
            <a:r>
              <a:rPr lang="en-US" dirty="0"/>
              <a:t>• Used pair plot for numerical values relational distribution</a:t>
            </a:r>
          </a:p>
          <a:p>
            <a:pPr marL="0" indent="0">
              <a:buNone/>
            </a:pPr>
            <a:r>
              <a:rPr lang="en-US" dirty="0"/>
              <a:t>• Used bar graph for by grouping on categorical variable and aggregating numerical </a:t>
            </a:r>
          </a:p>
          <a:p>
            <a:pPr marL="0" indent="0">
              <a:buNone/>
            </a:pPr>
            <a:r>
              <a:rPr lang="en-US" dirty="0"/>
              <a:t>variable</a:t>
            </a:r>
          </a:p>
          <a:p>
            <a:pPr marL="0" indent="0">
              <a:buNone/>
            </a:pPr>
            <a:r>
              <a:rPr lang="en-US" dirty="0"/>
              <a:t>• For both categorical variables</a:t>
            </a:r>
          </a:p>
          <a:p>
            <a:pPr marL="0" indent="0">
              <a:buNone/>
            </a:pPr>
            <a:r>
              <a:rPr lang="en-US" dirty="0"/>
              <a:t>• Create </a:t>
            </a:r>
            <a:r>
              <a:rPr lang="en-US" dirty="0" err="1"/>
              <a:t>barplot</a:t>
            </a:r>
            <a:r>
              <a:rPr lang="en-US" dirty="0"/>
              <a:t> with hue of TARGET variable to see which category has payment </a:t>
            </a:r>
          </a:p>
          <a:p>
            <a:pPr marL="0" indent="0">
              <a:buNone/>
            </a:pPr>
            <a:r>
              <a:rPr lang="en-US" dirty="0"/>
              <a:t>difficulties more.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Multivariate Analysis</a:t>
            </a:r>
          </a:p>
          <a:p>
            <a:pPr marL="0" indent="0">
              <a:buNone/>
            </a:pPr>
            <a:r>
              <a:rPr lang="en-US" dirty="0"/>
              <a:t>• Used heat map by creating pivot table for 2 columns and aggregating target on the</a:t>
            </a:r>
          </a:p>
        </p:txBody>
      </p:sp>
    </p:spTree>
    <p:extLst>
      <p:ext uri="{BB962C8B-B14F-4D97-AF65-F5344CB8AC3E}">
        <p14:creationId xmlns:p14="http://schemas.microsoft.com/office/powerpoint/2010/main" val="117523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136D2-39F7-4FEA-665D-ACB35B2C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6CB27C3-A675-EFBC-4F11-938C11592F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DF3D-EE84-4750-27D6-20C2CB243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2481" y="3134473"/>
            <a:ext cx="5691883" cy="3031744"/>
          </a:xfrm>
        </p:spPr>
        <p:txBody>
          <a:bodyPr>
            <a:normAutofit/>
          </a:bodyPr>
          <a:lstStyle/>
          <a:p>
            <a:r>
              <a:rPr lang="en-US" dirty="0"/>
              <a:t>Only 8% of customers are displayed as defaulters in the target data, which is unbalanced.</a:t>
            </a:r>
          </a:p>
          <a:p>
            <a:pPr marL="0" indent="0">
              <a:buNone/>
            </a:pPr>
            <a:r>
              <a:rPr lang="en-US" dirty="0"/>
              <a:t>• 65% of male and 35% of female loan applicants, respectively, are ratios.</a:t>
            </a:r>
          </a:p>
          <a:p>
            <a:pPr marL="0" indent="0">
              <a:buNone/>
            </a:pPr>
            <a:r>
              <a:rPr lang="en-US" dirty="0"/>
              <a:t>• Previous application data shows that roughly 62% of applications are accepted, with 18% and 17% being canceled and declined, respectively.</a:t>
            </a:r>
          </a:p>
        </p:txBody>
      </p:sp>
      <p:pic>
        <p:nvPicPr>
          <p:cNvPr id="15" name="object 6">
            <a:extLst>
              <a:ext uri="{FF2B5EF4-FFF2-40B4-BE49-F238E27FC236}">
                <a16:creationId xmlns:a16="http://schemas.microsoft.com/office/drawing/2014/main" id="{96A6AC75-2E98-6BBF-495B-E936F36B9E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7040" y="178080"/>
            <a:ext cx="2116257" cy="2260319"/>
          </a:xfrm>
          <a:prstGeom prst="rect">
            <a:avLst/>
          </a:prstGeom>
        </p:spPr>
      </p:pic>
      <p:pic>
        <p:nvPicPr>
          <p:cNvPr id="16" name="object 7">
            <a:extLst>
              <a:ext uri="{FF2B5EF4-FFF2-40B4-BE49-F238E27FC236}">
                <a16:creationId xmlns:a16="http://schemas.microsoft.com/office/drawing/2014/main" id="{DB838292-3C6D-CB96-9191-23E28D8BA5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0325" y="2584322"/>
            <a:ext cx="2741675" cy="2908553"/>
          </a:xfrm>
          <a:prstGeom prst="rect">
            <a:avLst/>
          </a:prstGeom>
        </p:spPr>
      </p:pic>
      <p:pic>
        <p:nvPicPr>
          <p:cNvPr id="17" name="object 2">
            <a:extLst>
              <a:ext uri="{FF2B5EF4-FFF2-40B4-BE49-F238E27FC236}">
                <a16:creationId xmlns:a16="http://schemas.microsoft.com/office/drawing/2014/main" id="{D2DF3686-8652-ED3A-8E9A-E64FB3B1725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09831" y="3993232"/>
            <a:ext cx="2765026" cy="25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7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6E992B-5BD7-94AF-DC15-7A0AD21B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ABA9C4-8ABA-971D-067A-249531B92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4904" y="313674"/>
            <a:ext cx="3353091" cy="311532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87D94-37E3-A75A-7249-CD1673232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3028308"/>
          </a:xfrm>
        </p:spPr>
        <p:txBody>
          <a:bodyPr/>
          <a:lstStyle/>
          <a:p>
            <a:r>
              <a:rPr lang="en-US" dirty="0"/>
              <a:t>• Loans in cash Compared to borrowers with revolving loans, contract type clients default more frequently.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compared to skilled clients, untrained occupational type clients default more frequently.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C65C3-F626-04F4-28AC-0836A916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658" y="3592399"/>
            <a:ext cx="3651821" cy="30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9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3E17A3-4A9A-76D5-BADC-227C7FDB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2C9805-EB2B-3603-E862-19FD50E50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1582" y="828929"/>
            <a:ext cx="3359187" cy="291414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EC163D-6A46-4D91-76BB-FDD0C20B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2819400"/>
          </a:xfrm>
        </p:spPr>
        <p:txBody>
          <a:bodyPr>
            <a:normAutofit/>
          </a:bodyPr>
          <a:lstStyle/>
          <a:p>
            <a:r>
              <a:rPr lang="en-US" dirty="0"/>
              <a:t>• Clients who own a house or flat are defaulting more frequently than clients in other categories. </a:t>
            </a:r>
          </a:p>
          <a:p>
            <a:endParaRPr lang="en-US" dirty="0"/>
          </a:p>
          <a:p>
            <a:r>
              <a:rPr lang="en-US" dirty="0"/>
              <a:t>• Married clients default more frequently than unmarried clients.</a:t>
            </a:r>
          </a:p>
          <a:p>
            <a:endParaRPr lang="en-US" dirty="0"/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4F54CA7C-BA1F-2FF5-E717-70A0F783650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1010" y="3927263"/>
            <a:ext cx="2930481" cy="29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12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</TotalTime>
  <Words>817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CASE STUDY  Credit EDA Assignment  BANK LOAN Request Validation</vt:lpstr>
      <vt:lpstr>Problem Synopsis</vt:lpstr>
      <vt:lpstr>Goal</vt:lpstr>
      <vt:lpstr>Data Interpretation</vt:lpstr>
      <vt:lpstr>Technique</vt:lpstr>
      <vt:lpstr>Data Analysis</vt:lpstr>
      <vt:lpstr>OBSERVATIONS</vt:lpstr>
      <vt:lpstr>PowerPoint Presentation</vt:lpstr>
      <vt:lpstr>PowerPoint Presentation</vt:lpstr>
      <vt:lpstr>OBSERVATIONS</vt:lpstr>
      <vt:lpstr>OBSERVATIONS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Assignment</dc:title>
  <dc:creator>Rupali Pal</dc:creator>
  <cp:lastModifiedBy>Rupali Pal</cp:lastModifiedBy>
  <cp:revision>6</cp:revision>
  <dcterms:created xsi:type="dcterms:W3CDTF">2024-04-24T18:26:19Z</dcterms:created>
  <dcterms:modified xsi:type="dcterms:W3CDTF">2024-04-29T08:17:12Z</dcterms:modified>
</cp:coreProperties>
</file>