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1" r:id="rId5"/>
    <p:sldId id="269" r:id="rId6"/>
    <p:sldId id="268" r:id="rId7"/>
    <p:sldId id="264" r:id="rId8"/>
    <p:sldId id="267" r:id="rId9"/>
    <p:sldId id="27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8BB321-60D2-1456-877D-50B8BB19C6B4}" name="Anamaria Onetiu" initials="AO" userId="fb7d753751368f1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8FC"/>
    <a:srgbClr val="D5E8D4"/>
    <a:srgbClr val="CDC0E6"/>
    <a:srgbClr val="F8CBAD"/>
    <a:srgbClr val="FFE699"/>
    <a:srgbClr val="BDD7EE"/>
    <a:srgbClr val="C5E0B4"/>
    <a:srgbClr val="F6FAFE"/>
    <a:srgbClr val="9DC3E6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3" autoAdjust="0"/>
    <p:restoredTop sz="85252" autoAdjust="0"/>
  </p:normalViewPr>
  <p:slideViewPr>
    <p:cSldViewPr snapToGrid="0">
      <p:cViewPr varScale="1">
        <p:scale>
          <a:sx n="91" d="100"/>
          <a:sy n="9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E370F-6FF6-4C14-AF48-F61F3DA191F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4CD12-0C27-4777-908E-5221F1133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0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 a terminal-based chat service consisting of a server and multiple clients, enabling users to exchange real-time text messages over a TCP connection. The system should be platform-independent, written in a programming language of choice (C++ in this case), and suitable for execution on standard desktop or laptop computers.</a:t>
            </a:r>
          </a:p>
          <a:p>
            <a:endParaRPr lang="en-US" dirty="0"/>
          </a:p>
          <a:p>
            <a:r>
              <a:rPr lang="en-US" dirty="0"/>
              <a:t>“The original goal was to develop a simple, platform-independent chat service using a client-server model.</a:t>
            </a:r>
            <a:br>
              <a:rPr lang="en-US" dirty="0"/>
            </a:br>
            <a:r>
              <a:rPr lang="en-US" dirty="0"/>
              <a:t>I began by extracting the core functional requirements directly from the assessment: real-time messaging, client-server communication, and message broadcasting.</a:t>
            </a:r>
            <a:br>
              <a:rPr lang="en-US" dirty="0"/>
            </a:br>
            <a:r>
              <a:rPr lang="en-US" dirty="0"/>
              <a:t>Beyond that, I introduced some non-functional improvements — like signal handling and reusable utilities — to increase the reliability and maintainability of the system without changing the fundamental behavior.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27374-2E05-E40D-F4B5-23A92ABCA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1DCF4B-DD2C-7B1D-11DD-2BC0BA6A0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AD3C5-9F8D-4B0C-870E-ACDABF1BD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8B1D-9BCB-CF86-25CA-38E692D37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22628-28DF-4A32-2137-3E771EA3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4F1F5-F3BF-8C08-6B63-1B41572B8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D9643-9D2E-A151-395F-DF94606E3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“Before diving into code, I took time to understand the scope and constraints, including the time limit, runtime environment, and intended use case.</a:t>
            </a:r>
            <a:br>
              <a:rPr lang="en-US" dirty="0"/>
            </a:br>
            <a:r>
              <a:rPr lang="en-US" dirty="0"/>
              <a:t>I then evaluated which technologies would offer the best trade-off between control, simplicity, and performance.</a:t>
            </a:r>
            <a:br>
              <a:rPr lang="en-US" dirty="0"/>
            </a:br>
            <a:r>
              <a:rPr lang="en-US" dirty="0"/>
              <a:t>The final solution follows a modular client-server architecture, balancing robustness, extensibility, and ease of use — all within a manageable time frame.”</a:t>
            </a:r>
          </a:p>
          <a:p>
            <a:endParaRPr lang="en-US" dirty="0"/>
          </a:p>
          <a:p>
            <a:r>
              <a:rPr lang="en-US" b="1" dirty="0"/>
              <a:t>1. Initial Requirement Analysis</a:t>
            </a:r>
          </a:p>
          <a:p>
            <a:r>
              <a:rPr lang="en-US" dirty="0"/>
              <a:t>Interpreted the assessment to extract clear functional and non-functional goals</a:t>
            </a:r>
          </a:p>
          <a:p>
            <a:r>
              <a:rPr lang="en-US" dirty="0"/>
              <a:t>Identified key system behaviors: connection handling, message flow, real-time updates</a:t>
            </a:r>
          </a:p>
          <a:p>
            <a:r>
              <a:rPr lang="en-US" dirty="0"/>
              <a:t>Clarified boundaries of scope to keep the solution focused and achievable</a:t>
            </a:r>
          </a:p>
          <a:p>
            <a:r>
              <a:rPr lang="en-US" b="1" dirty="0"/>
              <a:t>2. Resource &amp; Time Constraints Consideration</a:t>
            </a:r>
          </a:p>
          <a:p>
            <a:r>
              <a:rPr lang="en-US" dirty="0"/>
              <a:t>Considered the 8-hour development window and terminal-based context</a:t>
            </a:r>
          </a:p>
          <a:p>
            <a:r>
              <a:rPr lang="en-US" dirty="0"/>
              <a:t>Chose a simple, scalable architecture that avoids over-engineering</a:t>
            </a:r>
          </a:p>
          <a:p>
            <a:r>
              <a:rPr lang="en-US" dirty="0"/>
              <a:t>Selected approaches that require no external dependencies or UI frameworks</a:t>
            </a:r>
          </a:p>
          <a:p>
            <a:r>
              <a:rPr lang="en-US" b="1" dirty="0"/>
              <a:t>3. Technology Evaluation &amp; Decision-Making</a:t>
            </a:r>
          </a:p>
          <a:p>
            <a:r>
              <a:rPr lang="en-US" dirty="0"/>
              <a:t>Chose </a:t>
            </a:r>
            <a:r>
              <a:rPr lang="en-US" b="1" dirty="0"/>
              <a:t>C++</a:t>
            </a:r>
            <a:r>
              <a:rPr lang="en-US" dirty="0"/>
              <a:t> for full control over system resources and socket-level communication</a:t>
            </a:r>
          </a:p>
          <a:p>
            <a:r>
              <a:rPr lang="en-US" dirty="0"/>
              <a:t>Decided on multithreading over multiprocessing for efficient concurrency</a:t>
            </a:r>
          </a:p>
          <a:p>
            <a:r>
              <a:rPr lang="en-US" dirty="0"/>
              <a:t>Avoided heavyweight frameworks to stay portable and minimize setup</a:t>
            </a:r>
          </a:p>
          <a:p>
            <a:r>
              <a:rPr lang="en-US" b="1" dirty="0"/>
              <a:t>4. System Architecture Planning</a:t>
            </a:r>
          </a:p>
          <a:p>
            <a:r>
              <a:rPr lang="en-US" dirty="0"/>
              <a:t>Designed a </a:t>
            </a:r>
            <a:r>
              <a:rPr lang="en-US" b="1" dirty="0"/>
              <a:t>client-server model</a:t>
            </a:r>
            <a:r>
              <a:rPr lang="en-US" dirty="0"/>
              <a:t> with the server as the central message broker</a:t>
            </a:r>
          </a:p>
          <a:p>
            <a:r>
              <a:rPr lang="en-US" dirty="0"/>
              <a:t>Used a </a:t>
            </a:r>
            <a:r>
              <a:rPr lang="en-US" b="1" dirty="0"/>
              <a:t>thread-per-client</a:t>
            </a:r>
            <a:r>
              <a:rPr lang="en-US" dirty="0"/>
              <a:t> strategy for isolation and responsiveness</a:t>
            </a:r>
          </a:p>
          <a:p>
            <a:r>
              <a:rPr lang="en-US" dirty="0"/>
              <a:t>Shared resources (like the client list) protected by mutexes for safety</a:t>
            </a:r>
          </a:p>
          <a:p>
            <a:r>
              <a:rPr lang="en-US" b="1" dirty="0"/>
              <a:t>5. Development Approach</a:t>
            </a:r>
          </a:p>
          <a:p>
            <a:r>
              <a:rPr lang="en-US" dirty="0"/>
              <a:t>Built separate modules for client, server, and shared functionality</a:t>
            </a:r>
          </a:p>
          <a:p>
            <a:r>
              <a:rPr lang="en-US" dirty="0"/>
              <a:t>Used modular utilities for config, timestamping, and signal handling</a:t>
            </a:r>
          </a:p>
          <a:p>
            <a:r>
              <a:rPr lang="en-US" dirty="0"/>
              <a:t>Prioritized clean shutdown behavior and fault tolerance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6146D-AB1E-0399-702B-3EFB7934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0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497D0-DB57-E074-FFCD-E76F298E2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A4C63-904C-43ED-2ED2-D8C0971F4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82504-02BF-4CC1-C225-73B4FA7D7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architecture is cleanly divided into </a:t>
            </a:r>
            <a:r>
              <a:rPr lang="en-US" b="1" dirty="0"/>
              <a:t>three main components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🔹 The </a:t>
            </a:r>
            <a:r>
              <a:rPr lang="en-US" dirty="0" err="1"/>
              <a:t>server_app</a:t>
            </a:r>
            <a:r>
              <a:rPr lang="en-US" dirty="0"/>
              <a:t> — which handles all client connections, manages messaging, and ensures communication across multiple clients.</a:t>
            </a:r>
            <a:br>
              <a:rPr lang="en-US" dirty="0"/>
            </a:br>
            <a:r>
              <a:rPr lang="en-US" dirty="0"/>
              <a:t>🔹 The </a:t>
            </a:r>
            <a:r>
              <a:rPr lang="en-US" dirty="0" err="1"/>
              <a:t>client_app</a:t>
            </a:r>
            <a:r>
              <a:rPr lang="en-US" dirty="0"/>
              <a:t> — responsible for user interaction, sending messages to the server, and receiving messages from other users via the server.</a:t>
            </a:r>
            <a:br>
              <a:rPr lang="en-US" dirty="0"/>
            </a:br>
            <a:r>
              <a:rPr lang="en-US" dirty="0"/>
              <a:t>🔹 The shared utilities — a common module that holds reusable functionality like configuration constants, signal handling logic, and timestamp utilities.</a:t>
            </a:r>
          </a:p>
          <a:p>
            <a:r>
              <a:rPr lang="en-US" dirty="0"/>
              <a:t>This design reflects a </a:t>
            </a:r>
            <a:r>
              <a:rPr lang="en-US" b="1" dirty="0"/>
              <a:t>modular approach</a:t>
            </a:r>
            <a:r>
              <a:rPr lang="en-US" dirty="0"/>
              <a:t>, which significantly improves maintainability, readability, and testability. Each component has a clear, well-defined responsibility and interacts with the others through simple, predictable interfaces.</a:t>
            </a:r>
          </a:p>
          <a:p>
            <a:r>
              <a:rPr lang="en-US" dirty="0"/>
              <a:t>This modular separation also allows us to easily extend or enhance parts of the application in the future — for instance, adding encryption, a database layer, or authentication — without disrupting the rest of the system.</a:t>
            </a:r>
          </a:p>
          <a:p>
            <a:r>
              <a:rPr lang="en-US" dirty="0"/>
              <a:t>On the right-hand side, you can see the </a:t>
            </a:r>
            <a:r>
              <a:rPr lang="en-US" b="1" dirty="0"/>
              <a:t>physical folder structure</a:t>
            </a:r>
            <a:r>
              <a:rPr lang="en-US" dirty="0"/>
              <a:t> of our project. It reflects this logical separation directly in the file organization. Each folder groups related code, and shared components are abstracted into a common shared directory, enabling code reuse and consistency.</a:t>
            </a:r>
          </a:p>
          <a:p>
            <a:r>
              <a:rPr lang="en-US" dirty="0"/>
              <a:t>This organization and architecture align with software engineering best practices, even for a terminal-based prototype, and it makes our system both robust and scalable.”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2C48D-6611-0AFC-9719-14FCD9763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D2EB-51FB-3624-E9CA-A68C03EDB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A057DC-1312-388A-B839-1276E89D2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5A6B7-BCD0-703C-7CB5-39A87C4A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Software Architecture</a:t>
            </a:r>
          </a:p>
          <a:p>
            <a:r>
              <a:rPr lang="en-US" dirty="0"/>
              <a:t>The system has two standalone C++ programs: </a:t>
            </a:r>
            <a:r>
              <a:rPr lang="en-US" dirty="0" err="1"/>
              <a:t>server_app</a:t>
            </a:r>
            <a:r>
              <a:rPr lang="en-US" dirty="0"/>
              <a:t> and </a:t>
            </a:r>
            <a:r>
              <a:rPr lang="en-US" dirty="0" err="1"/>
              <a:t>client_app</a:t>
            </a:r>
            <a:r>
              <a:rPr lang="en-US" dirty="0"/>
              <a:t>.</a:t>
            </a:r>
          </a:p>
          <a:p>
            <a:r>
              <a:rPr lang="en-US" b="1" dirty="0"/>
              <a:t>Server (</a:t>
            </a:r>
            <a:r>
              <a:rPr lang="en-US" b="1" dirty="0" err="1"/>
              <a:t>server_app</a:t>
            </a:r>
            <a:r>
              <a:rPr lang="en-US" b="1" dirty="0"/>
              <a:t>)</a:t>
            </a:r>
          </a:p>
          <a:p>
            <a:r>
              <a:rPr lang="en-US" dirty="0"/>
              <a:t>Creates a TCP socket.</a:t>
            </a:r>
          </a:p>
          <a:p>
            <a:r>
              <a:rPr lang="en-US" dirty="0"/>
              <a:t>Binds to a port, listens for incoming connections.</a:t>
            </a:r>
          </a:p>
          <a:p>
            <a:r>
              <a:rPr lang="en-US" dirty="0"/>
              <a:t>Accepts clients using accept().</a:t>
            </a:r>
          </a:p>
          <a:p>
            <a:r>
              <a:rPr lang="en-US" dirty="0"/>
              <a:t>For every client, starts a new thread.</a:t>
            </a:r>
          </a:p>
          <a:p>
            <a:r>
              <a:rPr lang="en-US" dirty="0"/>
              <a:t>Each thread reads messages using </a:t>
            </a:r>
            <a:r>
              <a:rPr lang="en-US" dirty="0" err="1"/>
              <a:t>recv</a:t>
            </a:r>
            <a:r>
              <a:rPr lang="en-US" dirty="0"/>
              <a:t>().</a:t>
            </a:r>
          </a:p>
          <a:p>
            <a:r>
              <a:rPr lang="en-US" dirty="0"/>
              <a:t>Messages are forwarded to all other clients using send().</a:t>
            </a:r>
          </a:p>
          <a:p>
            <a:r>
              <a:rPr lang="en-US" dirty="0"/>
              <a:t>Messages are handled as raw strings.</a:t>
            </a:r>
          </a:p>
          <a:p>
            <a:r>
              <a:rPr lang="en-US" dirty="0"/>
              <a:t>No parsing, no object serialization, no Message struct usage.</a:t>
            </a:r>
          </a:p>
          <a:p>
            <a:r>
              <a:rPr lang="en-US" dirty="0"/>
              <a:t>Maintains a list of client socket file descriptors.</a:t>
            </a:r>
          </a:p>
          <a:p>
            <a:r>
              <a:rPr lang="en-US" b="1" dirty="0"/>
              <a:t>Client (</a:t>
            </a:r>
            <a:r>
              <a:rPr lang="en-US" b="1" dirty="0" err="1"/>
              <a:t>client_app</a:t>
            </a:r>
            <a:r>
              <a:rPr lang="en-US" b="1" dirty="0"/>
              <a:t>)</a:t>
            </a:r>
          </a:p>
          <a:p>
            <a:r>
              <a:rPr lang="en-US" dirty="0"/>
              <a:t>Connects to the server using connect().</a:t>
            </a:r>
          </a:p>
          <a:p>
            <a:r>
              <a:rPr lang="en-US" dirty="0"/>
              <a:t>Starts two threads:</a:t>
            </a:r>
          </a:p>
          <a:p>
            <a:pPr lvl="1"/>
            <a:r>
              <a:rPr lang="en-US" dirty="0"/>
              <a:t>One reads user input from stdin, sends it to the server via send().</a:t>
            </a:r>
          </a:p>
          <a:p>
            <a:pPr lvl="1"/>
            <a:r>
              <a:rPr lang="en-US" dirty="0"/>
              <a:t>One waits for messages from the server via </a:t>
            </a:r>
            <a:r>
              <a:rPr lang="en-US" dirty="0" err="1"/>
              <a:t>recv</a:t>
            </a:r>
            <a:r>
              <a:rPr lang="en-US" dirty="0"/>
              <a:t>() and prints them to </a:t>
            </a:r>
            <a:r>
              <a:rPr lang="en-US" dirty="0" err="1"/>
              <a:t>stdout</a:t>
            </a:r>
            <a:r>
              <a:rPr lang="en-US" dirty="0"/>
              <a:t>.</a:t>
            </a:r>
          </a:p>
          <a:p>
            <a:r>
              <a:rPr lang="en-US" dirty="0"/>
              <a:t>Messages are displayed exactly as received.</a:t>
            </a:r>
          </a:p>
          <a:p>
            <a:r>
              <a:rPr lang="en-US" dirty="0"/>
              <a:t>User input and display are handled in the terminal.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5BC66-D3D6-A9CD-0F31-72DD4E0C5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03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5CFC-2461-18BC-8936-F8C6D2AC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25D13-773F-B00D-BC20-590F9C19D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8C6E73-9F9E-889C-8C64-D3A2E6FD4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"Another benefit is that both the client and server can be configured at runtime using command-line arguments. This makes it flexible to deploy in different environments — whether you're running locally, through a VPN, or on another network."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FB899-F0E7-ABB7-459F-40429A3B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16459-CDF1-8B1E-A62F-9B0271B92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56D8D-505F-056F-6374-CF38BD605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ECC6A-83BE-8A59-E476-D079520BF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284D8-7232-2F3E-DC83-6227E21C9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7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5FA7B-57CB-B7A2-8CFC-D93EB1EE5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885D6-F1C0-CA4C-582A-8C7089BE4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97D02-28B9-F5D0-5AF3-9E7B001E0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7D29-5BD6-322D-7B93-BF4683C60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24CD12-0C27-4777-908E-5221F1133B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E8CAA-5E31-BB46-8F16-1270D1997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A10AC-E6BF-3049-EEED-DF78B76FA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80FB-F789-44AB-C075-F3356402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0818F-AC5E-677A-064F-D550A22E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5D583-5814-7814-C060-B58701A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2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9CE4-B8A6-4AA7-1571-2432E9CC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130C-71D9-F1F1-0753-AC33EB76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1381E-36AB-656D-7966-4C2FEDF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5085-150F-B100-9A76-8EA1592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8880-F38C-FD75-8133-D6276CCFF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34215-A3BD-B6F4-BB31-D79FDD61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CE2B9-4DD2-74E4-F892-0AE861037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22C3-0177-AB43-3205-B7543EFE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78B71-97D6-8308-91CB-B709A87A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502A-E96A-E92E-CA3D-ABD1F49D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B5B1-7A31-B9D2-2E84-52929A0C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58BA7-2250-A715-A065-BFCF99F1A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7625-083C-27C9-BB90-B9BA3DD5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D553-1346-8BDB-1C89-D87C0282E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06AA3-74BE-65DC-2536-329C0766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3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373A-A4E6-7FB4-57A2-9F56D659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9648-3D7E-0F87-5CC6-DCEFB493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6E09D-0ED8-4542-6C5D-A1F8A5E3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D9ED-F916-6EC5-74AE-AE69FF84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7F0F-94E9-400F-FD42-0F982DF7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6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5508-5DA4-0E75-BC0F-BBA7DB3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B640-A515-3021-733E-3AEEC29FE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229B3-F6D2-6271-3D9B-327EE5031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B3E9E-0078-9D15-F9D7-C9C0A617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15F71-8918-77F0-B318-883A161B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C7A52-28A2-4CCD-D25D-242CA5E2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6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0E21-6BC5-27D3-19F6-CB37726D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EF3D-68CF-E57A-B86F-3BB427FB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18BF-ADD4-FD14-ABFC-C33808F3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2B4A4-9758-9EF9-FD17-A97A43540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91B91-5BEF-6874-B947-2A62924E8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F5D1CA-A9A0-9F37-20A4-B993D60D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A74A6-2965-54A3-6650-5F3A77B8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8E199-EBDA-9228-13F4-AB3E02AA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A015-DA82-5E79-002D-31A14ABE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24491-3178-4B46-BBAC-FA8FFD4A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ECC87F-841A-840D-6058-C7AF2C93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2EE3C-96B1-3646-1028-CE0E114F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E63FA-EE70-B1E4-C45A-0176A51A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90435-987A-80C5-4C71-BA1482D9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3F16-E229-6484-2A4F-B6EC4B74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2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3CE7-6772-DF09-898B-6B812080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2C23D-2F69-E130-0D2C-CE428652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47D35-98BD-7D7B-8846-BF057D1A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688C7-D7B3-0900-2102-BC2A6A8C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F8E53-1506-D219-507B-E655B003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7BFC-65A0-A502-4D6F-508C7D41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9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5C5E-8CF9-6D11-1E63-74D896D4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38035-B7D0-91E1-AAD2-9CAC905D5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6F303-6422-9D17-F626-77429FD52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60DE-B9DE-B421-1785-736C805A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1DEE6-FCC9-2E29-BBCB-2F540A98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8BD92-B247-B5AD-EB32-228C8BD0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0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F5F4D-E42A-1408-B23E-0B153337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5453-D580-059C-62E9-488573D21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921-EE81-C2E5-BC77-08326E3CD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8AF9-5543-4A41-B427-CEBB7A46BCF8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5593-7937-47DE-EC9A-3A32689B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990C-511F-19B5-3222-CCFE01428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949D-8B0E-46B8-9C13-6FAC0D363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" Target="slide10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6.png"/><Relationship Id="rId18" Type="http://schemas.openxmlformats.org/officeDocument/2006/relationships/image" Target="../media/image31.png"/><Relationship Id="rId3" Type="http://schemas.openxmlformats.org/officeDocument/2006/relationships/image" Target="../media/image3.jpg"/><Relationship Id="rId21" Type="http://schemas.openxmlformats.org/officeDocument/2006/relationships/image" Target="../media/image33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4.png"/><Relationship Id="rId10" Type="http://schemas.openxmlformats.org/officeDocument/2006/relationships/image" Target="../media/image26.png"/><Relationship Id="rId19" Type="http://schemas.microsoft.com/office/2007/relationships/hdphoto" Target="../media/hdphoto1.wdp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3.png"/><Relationship Id="rId22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BDC42-CF08-48CD-269E-752D55B7201B}"/>
              </a:ext>
            </a:extLst>
          </p:cNvPr>
          <p:cNvSpPr txBox="1"/>
          <p:nvPr/>
        </p:nvSpPr>
        <p:spPr>
          <a:xfrm>
            <a:off x="775855" y="1043710"/>
            <a:ext cx="5517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err="1">
                <a:solidFill>
                  <a:schemeClr val="bg1">
                    <a:lumMod val="95000"/>
                  </a:schemeClr>
                </a:solidFill>
                <a:latin typeface="+mj-lt"/>
                <a:cs typeface="Times New Roman" panose="02020603050405020304" pitchFamily="18" charset="0"/>
              </a:rPr>
              <a:t>ChatService</a:t>
            </a:r>
            <a:endParaRPr lang="en-US" sz="8800" dirty="0">
              <a:solidFill>
                <a:schemeClr val="bg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6E6EA-CF38-4400-CBDF-4CF767133249}"/>
              </a:ext>
            </a:extLst>
          </p:cNvPr>
          <p:cNvSpPr txBox="1"/>
          <p:nvPr/>
        </p:nvSpPr>
        <p:spPr>
          <a:xfrm>
            <a:off x="849744" y="23794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Developing a Real-Time Chat Application</a:t>
            </a:r>
            <a:endParaRPr lang="en-US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33674-0D29-E26C-8C18-85CC34ABB13E}"/>
              </a:ext>
            </a:extLst>
          </p:cNvPr>
          <p:cNvSpPr txBox="1"/>
          <p:nvPr/>
        </p:nvSpPr>
        <p:spPr>
          <a:xfrm>
            <a:off x="9328729" y="6392685"/>
            <a:ext cx="304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Author: Anamaria Onetiu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79AF9-BFED-D8DF-9EDC-23AFA662D1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3362" y="5152290"/>
            <a:ext cx="2098433" cy="20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9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8A8F8-2E7D-1B4B-1968-EE277319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3077E-1176-D079-1918-4658E7E9D403}"/>
              </a:ext>
            </a:extLst>
          </p:cNvPr>
          <p:cNvSpPr txBox="1"/>
          <p:nvPr/>
        </p:nvSpPr>
        <p:spPr>
          <a:xfrm>
            <a:off x="245725" y="522033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B65921-F3C6-4071-EFE4-576ADF587556}"/>
              </a:ext>
            </a:extLst>
          </p:cNvPr>
          <p:cNvSpPr/>
          <p:nvPr/>
        </p:nvSpPr>
        <p:spPr>
          <a:xfrm>
            <a:off x="606084" y="1501670"/>
            <a:ext cx="3643538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Terminal based chat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FFA76C-A6BA-340B-A62E-A0338B37B1BB}"/>
              </a:ext>
            </a:extLst>
          </p:cNvPr>
          <p:cNvSpPr/>
          <p:nvPr/>
        </p:nvSpPr>
        <p:spPr>
          <a:xfrm>
            <a:off x="5094886" y="1501054"/>
            <a:ext cx="2993405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CLIENT APPLICATION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6728DE-F115-AF56-65C2-353F5921AC80}"/>
              </a:ext>
            </a:extLst>
          </p:cNvPr>
          <p:cNvSpPr/>
          <p:nvPr/>
        </p:nvSpPr>
        <p:spPr>
          <a:xfrm>
            <a:off x="8623131" y="1501054"/>
            <a:ext cx="2993405" cy="461665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APPLICATION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1B8AD0-8ACB-BE86-4262-04C512CB0A6E}"/>
              </a:ext>
            </a:extLst>
          </p:cNvPr>
          <p:cNvCxnSpPr>
            <a:cxnSpLocks/>
          </p:cNvCxnSpPr>
          <p:nvPr/>
        </p:nvCxnSpPr>
        <p:spPr>
          <a:xfrm>
            <a:off x="4430693" y="1731886"/>
            <a:ext cx="407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ross 28">
            <a:extLst>
              <a:ext uri="{FF2B5EF4-FFF2-40B4-BE49-F238E27FC236}">
                <a16:creationId xmlns:a16="http://schemas.microsoft.com/office/drawing/2014/main" id="{FD6A47ED-A32A-B0EE-E20A-F49917AB4D3D}"/>
              </a:ext>
            </a:extLst>
          </p:cNvPr>
          <p:cNvSpPr/>
          <p:nvPr/>
        </p:nvSpPr>
        <p:spPr>
          <a:xfrm>
            <a:off x="8205987" y="1591557"/>
            <a:ext cx="252000" cy="252000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13332A-3B03-74AD-FB02-EFF7BD19C093}"/>
              </a:ext>
            </a:extLst>
          </p:cNvPr>
          <p:cNvSpPr txBox="1"/>
          <p:nvPr/>
        </p:nvSpPr>
        <p:spPr>
          <a:xfrm>
            <a:off x="5094887" y="1962719"/>
            <a:ext cx="2993406" cy="264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Allow users to write and send text messages to the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Automatically or manually connect to the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Display messages received from the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>
                <a:latin typeface="+mj-lt"/>
              </a:rPr>
              <a:t>Support the </a:t>
            </a:r>
            <a:r>
              <a:rPr lang="en-US" sz="1400" b="1" i="1" dirty="0">
                <a:latin typeface="+mj-lt"/>
              </a:rPr>
              <a:t>/quit </a:t>
            </a:r>
            <a:r>
              <a:rPr lang="en-US" sz="1400" i="1" dirty="0">
                <a:latin typeface="+mj-lt"/>
              </a:rPr>
              <a:t>command to disconnect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36FB2E-056E-72CA-841D-77F404ADD42B}"/>
              </a:ext>
            </a:extLst>
          </p:cNvPr>
          <p:cNvSpPr txBox="1"/>
          <p:nvPr/>
        </p:nvSpPr>
        <p:spPr>
          <a:xfrm>
            <a:off x="8623130" y="1962719"/>
            <a:ext cx="2993406" cy="264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Accept incoming client connections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Support client disconnection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Receive messages from clients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Broadcast each message to all other connected clients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>
                <a:latin typeface="+mj-lt"/>
              </a:rPr>
              <a:t>Handle admin commands like </a:t>
            </a:r>
            <a:r>
              <a:rPr lang="en-US" sz="1400" b="1" i="1" dirty="0">
                <a:latin typeface="+mj-lt"/>
              </a:rPr>
              <a:t>/list </a:t>
            </a:r>
            <a:r>
              <a:rPr lang="en-US" sz="1400" i="1" dirty="0">
                <a:latin typeface="+mj-lt"/>
              </a:rPr>
              <a:t>(show connected clients) and </a:t>
            </a:r>
            <a:r>
              <a:rPr lang="en-US" sz="1400" b="1" i="1" dirty="0">
                <a:latin typeface="+mj-lt"/>
              </a:rPr>
              <a:t>/exit </a:t>
            </a:r>
            <a:r>
              <a:rPr lang="en-US" sz="1400" i="1" dirty="0">
                <a:latin typeface="+mj-lt"/>
              </a:rPr>
              <a:t>(shut down)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27218F-2956-6E8B-F5C1-2A35D13CDFDB}"/>
              </a:ext>
            </a:extLst>
          </p:cNvPr>
          <p:cNvCxnSpPr/>
          <p:nvPr/>
        </p:nvCxnSpPr>
        <p:spPr>
          <a:xfrm>
            <a:off x="5094886" y="4881333"/>
            <a:ext cx="6521650" cy="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6A7F9F-0068-EAA7-B688-EF1D811E2F82}"/>
              </a:ext>
            </a:extLst>
          </p:cNvPr>
          <p:cNvSpPr txBox="1"/>
          <p:nvPr/>
        </p:nvSpPr>
        <p:spPr>
          <a:xfrm>
            <a:off x="7009253" y="4917463"/>
            <a:ext cx="3530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FUNCTIONAL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741D2-8EF2-B170-A642-C6B03D999346}"/>
              </a:ext>
            </a:extLst>
          </p:cNvPr>
          <p:cNvSpPr txBox="1"/>
          <p:nvPr/>
        </p:nvSpPr>
        <p:spPr>
          <a:xfrm>
            <a:off x="606084" y="1962103"/>
            <a:ext cx="3643538" cy="393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runnable on a computer or laptop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development language of your choice (C++)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client application executed multiple times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server application is executed once and remains running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client must connect automatically or via user input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>
                <a:latin typeface="+mj-lt"/>
              </a:rPr>
              <a:t>system should shut down gracefully when interrupted (e.g., </a:t>
            </a:r>
            <a:r>
              <a:rPr lang="en-US" sz="1400" i="1" dirty="0" err="1">
                <a:latin typeface="+mj-lt"/>
              </a:rPr>
              <a:t>Ctrl+C</a:t>
            </a:r>
            <a:r>
              <a:rPr lang="en-US" sz="1400" i="1" dirty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>
                <a:latin typeface="+mj-lt"/>
              </a:rPr>
              <a:t>code should be modular and maintainable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i="1" dirty="0">
                <a:latin typeface="+mj-lt"/>
              </a:rPr>
              <a:t>avoid crashing on unexpected disconnects or 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8BF27A-8B4D-4BB1-D42E-EF7FE9DBCBCC}"/>
              </a:ext>
            </a:extLst>
          </p:cNvPr>
          <p:cNvSpPr txBox="1"/>
          <p:nvPr/>
        </p:nvSpPr>
        <p:spPr>
          <a:xfrm>
            <a:off x="382874" y="6226383"/>
            <a:ext cx="4144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pc="3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NON-FUNCTIONAL REQUIREMENTS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0DA0C2-4A5E-4226-5724-5C02844EDDF4}"/>
              </a:ext>
            </a:extLst>
          </p:cNvPr>
          <p:cNvCxnSpPr>
            <a:cxnSpLocks/>
          </p:cNvCxnSpPr>
          <p:nvPr/>
        </p:nvCxnSpPr>
        <p:spPr>
          <a:xfrm>
            <a:off x="606084" y="6190171"/>
            <a:ext cx="3643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5E8490-1C91-4592-2C82-56D21BCA26D2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95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E6C054-D821-E8A8-FF2E-D6C6BDE7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7A29D1-6BD4-8DF6-276A-021716E6D8F6}"/>
              </a:ext>
            </a:extLst>
          </p:cNvPr>
          <p:cNvSpPr txBox="1"/>
          <p:nvPr/>
        </p:nvSpPr>
        <p:spPr>
          <a:xfrm>
            <a:off x="1595058" y="3242120"/>
            <a:ext cx="1644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300" dirty="0">
                <a:latin typeface="+mj-lt"/>
                <a:cs typeface="Times New Roman" panose="02020603050405020304" pitchFamily="18" charset="0"/>
              </a:rPr>
              <a:t>Agenda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69FF0C1-D571-31D3-AA8D-0B493C8A19B7}"/>
              </a:ext>
            </a:extLst>
          </p:cNvPr>
          <p:cNvGrpSpPr/>
          <p:nvPr/>
        </p:nvGrpSpPr>
        <p:grpSpPr>
          <a:xfrm>
            <a:off x="4287900" y="2059291"/>
            <a:ext cx="3820863" cy="618501"/>
            <a:chOff x="4287900" y="2059291"/>
            <a:chExt cx="3820863" cy="6185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B17D6C-5A3A-5258-04F9-733121946ECB}"/>
                </a:ext>
              </a:extLst>
            </p:cNvPr>
            <p:cNvSpPr txBox="1"/>
            <p:nvPr/>
          </p:nvSpPr>
          <p:spPr>
            <a:xfrm>
              <a:off x="5061073" y="2138296"/>
              <a:ext cx="304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Demonstration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64E8E44-CFB5-67E0-1CDC-4325627840EF}"/>
                </a:ext>
              </a:extLst>
            </p:cNvPr>
            <p:cNvGrpSpPr/>
            <p:nvPr/>
          </p:nvGrpSpPr>
          <p:grpSpPr>
            <a:xfrm>
              <a:off x="4287900" y="2059291"/>
              <a:ext cx="540000" cy="618501"/>
              <a:chOff x="3537623" y="1953783"/>
              <a:chExt cx="540000" cy="618501"/>
            </a:xfrm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B22EE98B-E9A8-A2E3-5FB4-AFD045713A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498372" y="1993034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C219CAB-7CA2-B83E-1166-AD9495A24779}"/>
                  </a:ext>
                </a:extLst>
              </p:cNvPr>
              <p:cNvGrpSpPr/>
              <p:nvPr/>
            </p:nvGrpSpPr>
            <p:grpSpPr>
              <a:xfrm>
                <a:off x="3555622" y="2011034"/>
                <a:ext cx="504000" cy="504000"/>
                <a:chOff x="5742277" y="1685023"/>
                <a:chExt cx="504000" cy="5040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EF3225A-EBDF-05BD-E650-21E637AF0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42277" y="1685023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E1114B2A-E69C-F546-148C-422EA2BCB6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42277" y="1685023"/>
                  <a:ext cx="504000" cy="504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10B01A8-D3DC-0507-E92E-4A0811B81554}"/>
              </a:ext>
            </a:extLst>
          </p:cNvPr>
          <p:cNvGrpSpPr/>
          <p:nvPr/>
        </p:nvGrpSpPr>
        <p:grpSpPr>
          <a:xfrm>
            <a:off x="4287900" y="4391224"/>
            <a:ext cx="3820863" cy="618501"/>
            <a:chOff x="4287900" y="4391224"/>
            <a:chExt cx="3820863" cy="6185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55E934-9565-593B-BC43-DACCB2282135}"/>
                </a:ext>
              </a:extLst>
            </p:cNvPr>
            <p:cNvSpPr txBox="1"/>
            <p:nvPr/>
          </p:nvSpPr>
          <p:spPr>
            <a:xfrm>
              <a:off x="5061073" y="4474777"/>
              <a:ext cx="3047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Technologies &amp; Tools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7D392CF-31B0-EBE3-E74C-CAC43F400B86}"/>
                </a:ext>
              </a:extLst>
            </p:cNvPr>
            <p:cNvGrpSpPr/>
            <p:nvPr/>
          </p:nvGrpSpPr>
          <p:grpSpPr>
            <a:xfrm>
              <a:off x="4287900" y="4391224"/>
              <a:ext cx="540000" cy="618501"/>
              <a:chOff x="4287900" y="4391224"/>
              <a:chExt cx="540000" cy="618501"/>
            </a:xfrm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B9A748B7-B0B1-160A-0E96-C6289CCF2F7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248649" y="4430475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E5AFC66-B196-A7FD-6606-BE46E1178E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5899" y="4456156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A871FC81-DA48-F791-7107-B5779F3A3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05899" y="4456156"/>
                <a:ext cx="504000" cy="504000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BAF47DA-EF63-5931-BC7F-DFDBEEAA871D}"/>
              </a:ext>
            </a:extLst>
          </p:cNvPr>
          <p:cNvGrpSpPr/>
          <p:nvPr/>
        </p:nvGrpSpPr>
        <p:grpSpPr>
          <a:xfrm>
            <a:off x="3843196" y="1281980"/>
            <a:ext cx="3003082" cy="618501"/>
            <a:chOff x="3843196" y="1281980"/>
            <a:chExt cx="3003082" cy="618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3C95A7C-43E1-316D-BE88-3E8AEFA3B755}"/>
                </a:ext>
              </a:extLst>
            </p:cNvPr>
            <p:cNvSpPr txBox="1"/>
            <p:nvPr/>
          </p:nvSpPr>
          <p:spPr>
            <a:xfrm>
              <a:off x="4557900" y="1360398"/>
              <a:ext cx="2288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Project</a:t>
              </a:r>
              <a:r>
                <a:rPr lang="ro-RO" sz="2400" dirty="0">
                  <a:latin typeface="+mj-lt"/>
                  <a:cs typeface="Times New Roman" panose="02020603050405020304" pitchFamily="18" charset="0"/>
                </a:rPr>
                <a:t> Goal</a:t>
              </a:r>
              <a:endParaRPr 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92A3E12-D1FF-E124-C23A-4C6C1335F3C7}"/>
                </a:ext>
              </a:extLst>
            </p:cNvPr>
            <p:cNvGrpSpPr/>
            <p:nvPr/>
          </p:nvGrpSpPr>
          <p:grpSpPr>
            <a:xfrm>
              <a:off x="3843196" y="1281980"/>
              <a:ext cx="540000" cy="618501"/>
              <a:chOff x="3092919" y="1176472"/>
              <a:chExt cx="540000" cy="618501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ECD630A-FC4B-E771-AD0A-E2EAAA57F81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053668" y="1215723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B6C579F-45A0-8BB1-18FE-99C5E650C529}"/>
                  </a:ext>
                </a:extLst>
              </p:cNvPr>
              <p:cNvGrpSpPr/>
              <p:nvPr/>
            </p:nvGrpSpPr>
            <p:grpSpPr>
              <a:xfrm>
                <a:off x="3110918" y="1233723"/>
                <a:ext cx="504000" cy="504000"/>
                <a:chOff x="5646055" y="1101240"/>
                <a:chExt cx="504000" cy="504000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8A3BD86-3765-9F05-9481-FBE16A789C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46055" y="1101240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568A3484-354E-54F9-2240-13EED125B2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6055" y="1101240"/>
                  <a:ext cx="504000" cy="504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6A8109F-C2F2-9E84-2A56-1E73AF877587}"/>
              </a:ext>
            </a:extLst>
          </p:cNvPr>
          <p:cNvGrpSpPr/>
          <p:nvPr/>
        </p:nvGrpSpPr>
        <p:grpSpPr>
          <a:xfrm>
            <a:off x="4776327" y="3613913"/>
            <a:ext cx="3066413" cy="618501"/>
            <a:chOff x="4776327" y="3613913"/>
            <a:chExt cx="3066413" cy="6185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ED36D3-D7AB-A28C-C81A-A046D401A600}"/>
                </a:ext>
              </a:extLst>
            </p:cNvPr>
            <p:cNvSpPr txBox="1"/>
            <p:nvPr/>
          </p:nvSpPr>
          <p:spPr>
            <a:xfrm>
              <a:off x="5498118" y="3688769"/>
              <a:ext cx="2344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SW Architecture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A0E54C-3D36-AAB3-55FF-0EFCEE0F7B0E}"/>
                </a:ext>
              </a:extLst>
            </p:cNvPr>
            <p:cNvGrpSpPr/>
            <p:nvPr/>
          </p:nvGrpSpPr>
          <p:grpSpPr>
            <a:xfrm>
              <a:off x="4776327" y="3613913"/>
              <a:ext cx="540000" cy="618501"/>
              <a:chOff x="4026050" y="3508405"/>
              <a:chExt cx="540000" cy="618501"/>
            </a:xfrm>
          </p:grpSpPr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1BAA181E-AC13-1CAD-8C96-609D1B5A378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6799" y="3547656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3E2E254-19DB-0592-20F6-D06C33B97170}"/>
                  </a:ext>
                </a:extLst>
              </p:cNvPr>
              <p:cNvGrpSpPr/>
              <p:nvPr/>
            </p:nvGrpSpPr>
            <p:grpSpPr>
              <a:xfrm>
                <a:off x="4044049" y="3557608"/>
                <a:ext cx="504000" cy="504000"/>
                <a:chOff x="6150055" y="5681528"/>
                <a:chExt cx="504000" cy="5040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D79A1D6D-9183-7403-8C8A-E651F89993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150055" y="5681528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4" name="Picture 43">
                  <a:extLst>
                    <a:ext uri="{FF2B5EF4-FFF2-40B4-BE49-F238E27FC236}">
                      <a16:creationId xmlns:a16="http://schemas.microsoft.com/office/drawing/2014/main" id="{1101547B-BAD0-0142-C063-85DC9FCE3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055" y="5681528"/>
                  <a:ext cx="504000" cy="504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34F05926-F851-CD51-1C71-853729457569}"/>
              </a:ext>
            </a:extLst>
          </p:cNvPr>
          <p:cNvSpPr>
            <a:spLocks noChangeAspect="1"/>
          </p:cNvSpPr>
          <p:nvPr/>
        </p:nvSpPr>
        <p:spPr>
          <a:xfrm>
            <a:off x="7358485" y="7203815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55B644F-9994-C4CF-27B1-033FA3B46BDA}"/>
              </a:ext>
            </a:extLst>
          </p:cNvPr>
          <p:cNvGrpSpPr/>
          <p:nvPr/>
        </p:nvGrpSpPr>
        <p:grpSpPr>
          <a:xfrm>
            <a:off x="3843196" y="5168534"/>
            <a:ext cx="2581050" cy="618501"/>
            <a:chOff x="3843196" y="5168534"/>
            <a:chExt cx="2581050" cy="6185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9EACA6-DBB7-B514-2CD6-A851E1298FFE}"/>
                </a:ext>
              </a:extLst>
            </p:cNvPr>
            <p:cNvSpPr txBox="1"/>
            <p:nvPr/>
          </p:nvSpPr>
          <p:spPr>
            <a:xfrm>
              <a:off x="4557899" y="5237726"/>
              <a:ext cx="18663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Pros &amp; Cons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7DB724-20E5-8910-02FD-A92D7C6B0F90}"/>
                </a:ext>
              </a:extLst>
            </p:cNvPr>
            <p:cNvGrpSpPr/>
            <p:nvPr/>
          </p:nvGrpSpPr>
          <p:grpSpPr>
            <a:xfrm>
              <a:off x="3843196" y="5168534"/>
              <a:ext cx="540000" cy="618501"/>
              <a:chOff x="3092919" y="5063026"/>
              <a:chExt cx="540000" cy="618501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D565FA98-08FC-B5D8-4726-1C77202F87F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053668" y="5102277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9065BA8-F08A-7DC8-8F75-C0A38C3C8F94}"/>
                  </a:ext>
                </a:extLst>
              </p:cNvPr>
              <p:cNvGrpSpPr/>
              <p:nvPr/>
            </p:nvGrpSpPr>
            <p:grpSpPr>
              <a:xfrm>
                <a:off x="3121957" y="5132218"/>
                <a:ext cx="468000" cy="468000"/>
                <a:chOff x="5402517" y="4956582"/>
                <a:chExt cx="504000" cy="504000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7A69CA7-5183-BD79-F072-FAE93B8A77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02517" y="4956582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205E2046-01DA-9A01-833A-3ED002B93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3685" y="4977750"/>
                  <a:ext cx="461665" cy="46166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8F46150-CED1-8F85-1F5A-949ABDFE22CC}"/>
              </a:ext>
            </a:extLst>
          </p:cNvPr>
          <p:cNvGrpSpPr/>
          <p:nvPr/>
        </p:nvGrpSpPr>
        <p:grpSpPr>
          <a:xfrm>
            <a:off x="4776327" y="2836602"/>
            <a:ext cx="3409223" cy="618501"/>
            <a:chOff x="4776327" y="2836602"/>
            <a:chExt cx="3409223" cy="6185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A4B84-40DE-94C9-9098-D7F75C803348}"/>
                </a:ext>
              </a:extLst>
            </p:cNvPr>
            <p:cNvSpPr txBox="1"/>
            <p:nvPr/>
          </p:nvSpPr>
          <p:spPr>
            <a:xfrm>
              <a:off x="5498117" y="2914074"/>
              <a:ext cx="2687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+mj-lt"/>
                  <a:cs typeface="Times New Roman" panose="02020603050405020304" pitchFamily="18" charset="0"/>
                </a:rPr>
                <a:t>Solution Strategy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12FFB7-E077-536E-EC13-6C803FCADEED}"/>
                </a:ext>
              </a:extLst>
            </p:cNvPr>
            <p:cNvGrpSpPr/>
            <p:nvPr/>
          </p:nvGrpSpPr>
          <p:grpSpPr>
            <a:xfrm>
              <a:off x="4776327" y="2836602"/>
              <a:ext cx="540000" cy="618501"/>
              <a:chOff x="4026050" y="2731094"/>
              <a:chExt cx="540000" cy="618501"/>
            </a:xfrm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464429C3-DDC3-AA1D-7F09-8C515BBED52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3986799" y="2770345"/>
                <a:ext cx="618501" cy="540000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5B00B52-A777-83F3-51BD-58016E675567}"/>
                  </a:ext>
                </a:extLst>
              </p:cNvPr>
              <p:cNvGrpSpPr/>
              <p:nvPr/>
            </p:nvGrpSpPr>
            <p:grpSpPr>
              <a:xfrm>
                <a:off x="4044049" y="2788345"/>
                <a:ext cx="504000" cy="504000"/>
                <a:chOff x="6405144" y="3225399"/>
                <a:chExt cx="504000" cy="50400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B9D8F7E-B066-C3E7-04D1-1A967992AF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5144" y="3225399"/>
                  <a:ext cx="504000" cy="50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357C4FAC-1EC3-3914-61D0-5964CE3FCF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05144" y="3225399"/>
                  <a:ext cx="504000" cy="504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33F9223-C2FE-8B8C-84D7-17CA81EC34B3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8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9991F-2A03-4B75-8EB2-F7BCF3EC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040F1D-EB1A-B5D8-6195-0CCB591D1109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449AD2-71BE-57BB-B492-C0E1ED04C497}"/>
              </a:ext>
            </a:extLst>
          </p:cNvPr>
          <p:cNvGrpSpPr/>
          <p:nvPr/>
        </p:nvGrpSpPr>
        <p:grpSpPr>
          <a:xfrm>
            <a:off x="4653075" y="2957327"/>
            <a:ext cx="833011" cy="957080"/>
            <a:chOff x="2254430" y="2597651"/>
            <a:chExt cx="833011" cy="95708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8E905A95-BC0C-D23B-5DD9-B88FE6D10AB6}"/>
                </a:ext>
              </a:extLst>
            </p:cNvPr>
            <p:cNvSpPr/>
            <p:nvPr/>
          </p:nvSpPr>
          <p:spPr>
            <a:xfrm rot="5400000">
              <a:off x="2192396" y="2659685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7B65AD-1003-7F86-76F1-54666635E5F4}"/>
                </a:ext>
              </a:extLst>
            </p:cNvPr>
            <p:cNvSpPr/>
            <p:nvPr/>
          </p:nvSpPr>
          <p:spPr>
            <a:xfrm>
              <a:off x="2336909" y="2751119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E92291E-5812-EA86-7693-25AFD82F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618" y="2773045"/>
              <a:ext cx="613919" cy="61391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21D3A6-301C-6B84-2B93-B1B9B4D593A9}"/>
              </a:ext>
            </a:extLst>
          </p:cNvPr>
          <p:cNvGrpSpPr/>
          <p:nvPr/>
        </p:nvGrpSpPr>
        <p:grpSpPr>
          <a:xfrm>
            <a:off x="4653076" y="5037721"/>
            <a:ext cx="833011" cy="957080"/>
            <a:chOff x="3069770" y="1401668"/>
            <a:chExt cx="833011" cy="9570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A1182450-6836-7284-617C-6188B2240C95}"/>
                </a:ext>
              </a:extLst>
            </p:cNvPr>
            <p:cNvSpPr/>
            <p:nvPr/>
          </p:nvSpPr>
          <p:spPr>
            <a:xfrm rot="5400000">
              <a:off x="3007736" y="1463702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745524A-01FD-4942-7018-A4985B7B0FF8}"/>
                </a:ext>
              </a:extLst>
            </p:cNvPr>
            <p:cNvSpPr/>
            <p:nvPr/>
          </p:nvSpPr>
          <p:spPr>
            <a:xfrm>
              <a:off x="3152249" y="1555136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0A0013-0611-00EA-C211-5AA07ABB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476" y="1572407"/>
              <a:ext cx="615600" cy="6156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48FBC8-B5A2-47A1-5FBA-C1ADBBC8C753}"/>
              </a:ext>
            </a:extLst>
          </p:cNvPr>
          <p:cNvGrpSpPr/>
          <p:nvPr/>
        </p:nvGrpSpPr>
        <p:grpSpPr>
          <a:xfrm>
            <a:off x="7200609" y="3435866"/>
            <a:ext cx="833011" cy="957080"/>
            <a:chOff x="3069770" y="3245709"/>
            <a:chExt cx="833011" cy="957080"/>
          </a:xfrm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FCCAA258-2996-2C8F-E68F-283D35E27210}"/>
                </a:ext>
              </a:extLst>
            </p:cNvPr>
            <p:cNvSpPr/>
            <p:nvPr/>
          </p:nvSpPr>
          <p:spPr>
            <a:xfrm rot="5400000">
              <a:off x="3007736" y="3307743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7015C4-ECF6-E423-7958-36BB31264D1B}"/>
                </a:ext>
              </a:extLst>
            </p:cNvPr>
            <p:cNvSpPr/>
            <p:nvPr/>
          </p:nvSpPr>
          <p:spPr>
            <a:xfrm>
              <a:off x="3152249" y="3399177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C1AD7E2-FF78-1FD8-08C8-1C5D80ED3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476" y="3416448"/>
              <a:ext cx="615600" cy="6156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56B41-BA4A-7E1C-BC09-90717AA52514}"/>
              </a:ext>
            </a:extLst>
          </p:cNvPr>
          <p:cNvGrpSpPr/>
          <p:nvPr/>
        </p:nvGrpSpPr>
        <p:grpSpPr>
          <a:xfrm>
            <a:off x="5732953" y="1209631"/>
            <a:ext cx="833011" cy="957080"/>
            <a:chOff x="1568629" y="4032047"/>
            <a:chExt cx="833011" cy="9570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7EE22758-FF1C-D402-25AC-104CB9B30241}"/>
                </a:ext>
              </a:extLst>
            </p:cNvPr>
            <p:cNvSpPr/>
            <p:nvPr/>
          </p:nvSpPr>
          <p:spPr>
            <a:xfrm rot="5400000">
              <a:off x="1506595" y="4094081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CDC0E6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FAB1C4A-6A31-7221-1ECB-8C6BFBBDD5BD}"/>
                </a:ext>
              </a:extLst>
            </p:cNvPr>
            <p:cNvSpPr/>
            <p:nvPr/>
          </p:nvSpPr>
          <p:spPr>
            <a:xfrm>
              <a:off x="1651108" y="4185515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64E8A3C-93D4-F83A-3587-D001F3A55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335" y="4202786"/>
              <a:ext cx="615600" cy="615600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61B2A6-A08C-6686-6133-DFA8F807157F}"/>
              </a:ext>
            </a:extLst>
          </p:cNvPr>
          <p:cNvCxnSpPr>
            <a:cxnSpLocks/>
          </p:cNvCxnSpPr>
          <p:nvPr/>
        </p:nvCxnSpPr>
        <p:spPr>
          <a:xfrm flipV="1">
            <a:off x="5265680" y="2020403"/>
            <a:ext cx="651510" cy="1061919"/>
          </a:xfrm>
          <a:prstGeom prst="straightConnector1">
            <a:avLst/>
          </a:prstGeom>
          <a:ln w="28575">
            <a:solidFill>
              <a:srgbClr val="CDC0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02DF9F-5317-EF2A-5F18-902B29867C01}"/>
              </a:ext>
            </a:extLst>
          </p:cNvPr>
          <p:cNvCxnSpPr>
            <a:cxnSpLocks/>
          </p:cNvCxnSpPr>
          <p:nvPr/>
        </p:nvCxnSpPr>
        <p:spPr>
          <a:xfrm>
            <a:off x="5486087" y="3435866"/>
            <a:ext cx="1714521" cy="478541"/>
          </a:xfrm>
          <a:prstGeom prst="straightConnector1">
            <a:avLst/>
          </a:prstGeom>
          <a:ln w="28575">
            <a:solidFill>
              <a:srgbClr val="F8CB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6F6F2-0DF4-92B6-E99E-AFCD43A32449}"/>
              </a:ext>
            </a:extLst>
          </p:cNvPr>
          <p:cNvCxnSpPr>
            <a:cxnSpLocks/>
            <a:stCxn id="19" idx="0"/>
            <a:endCxn id="41" idx="3"/>
          </p:cNvCxnSpPr>
          <p:nvPr/>
        </p:nvCxnSpPr>
        <p:spPr>
          <a:xfrm>
            <a:off x="5069581" y="3914407"/>
            <a:ext cx="1" cy="1123314"/>
          </a:xfrm>
          <a:prstGeom prst="straightConnector1">
            <a:avLst/>
          </a:prstGeom>
          <a:ln w="28575">
            <a:solidFill>
              <a:srgbClr val="FFE6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4440D-A545-1755-9FA7-234EB9822607}"/>
              </a:ext>
            </a:extLst>
          </p:cNvPr>
          <p:cNvSpPr/>
          <p:nvPr/>
        </p:nvSpPr>
        <p:spPr>
          <a:xfrm>
            <a:off x="4317089" y="2243881"/>
            <a:ext cx="1216999" cy="303577"/>
          </a:xfrm>
          <a:prstGeom prst="rect">
            <a:avLst/>
          </a:prstGeom>
          <a:solidFill>
            <a:srgbClr val="CDC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send: Hello!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3580C7-8D9C-E94E-6891-6AD82EC094E9}"/>
              </a:ext>
            </a:extLst>
          </p:cNvPr>
          <p:cNvSpPr/>
          <p:nvPr/>
        </p:nvSpPr>
        <p:spPr>
          <a:xfrm>
            <a:off x="5135936" y="4573719"/>
            <a:ext cx="1264175" cy="303577"/>
          </a:xfrm>
          <a:prstGeom prst="rect">
            <a:avLst/>
          </a:prstGeom>
          <a:solidFill>
            <a:srgbClr val="CDC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Hello!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753E46-9812-668F-784B-ACB6F1F6C671}"/>
              </a:ext>
            </a:extLst>
          </p:cNvPr>
          <p:cNvSpPr/>
          <p:nvPr/>
        </p:nvSpPr>
        <p:spPr>
          <a:xfrm>
            <a:off x="6400114" y="3151239"/>
            <a:ext cx="1353236" cy="303577"/>
          </a:xfrm>
          <a:prstGeom prst="rect">
            <a:avLst/>
          </a:prstGeom>
          <a:solidFill>
            <a:srgbClr val="CDC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Hello!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268C98-6C15-56BC-18B7-4A9AC03965E0}"/>
              </a:ext>
            </a:extLst>
          </p:cNvPr>
          <p:cNvSpPr/>
          <p:nvPr/>
        </p:nvSpPr>
        <p:spPr>
          <a:xfrm>
            <a:off x="5134094" y="4205635"/>
            <a:ext cx="1216999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send: Hi!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9C85ED-2BDA-15F2-E52F-AA6626F2F518}"/>
              </a:ext>
            </a:extLst>
          </p:cNvPr>
          <p:cNvSpPr/>
          <p:nvPr/>
        </p:nvSpPr>
        <p:spPr>
          <a:xfrm>
            <a:off x="6400115" y="2803728"/>
            <a:ext cx="1216999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Hi!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C44201-2C37-BAEA-AC1C-5DA1238C0EC4}"/>
              </a:ext>
            </a:extLst>
          </p:cNvPr>
          <p:cNvSpPr/>
          <p:nvPr/>
        </p:nvSpPr>
        <p:spPr>
          <a:xfrm>
            <a:off x="4304372" y="1880648"/>
            <a:ext cx="1216999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Hi!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304FD-F0ED-1720-D139-44DF703523CB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08242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A2067-7627-0FA6-F888-D7B6A84DA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C7265F-AC2A-C791-0510-2F491D04DE39}"/>
              </a:ext>
            </a:extLst>
          </p:cNvPr>
          <p:cNvSpPr txBox="1"/>
          <p:nvPr/>
        </p:nvSpPr>
        <p:spPr>
          <a:xfrm>
            <a:off x="927394" y="2345180"/>
            <a:ext cx="185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Requirements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4429C-0E8E-F9E8-E90E-6D31ED9471F9}"/>
              </a:ext>
            </a:extLst>
          </p:cNvPr>
          <p:cNvSpPr txBox="1"/>
          <p:nvPr/>
        </p:nvSpPr>
        <p:spPr>
          <a:xfrm>
            <a:off x="2919248" y="3998466"/>
            <a:ext cx="2079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Time &amp; Resource 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89C2E-126E-802D-F068-EE47E4017C47}"/>
              </a:ext>
            </a:extLst>
          </p:cNvPr>
          <p:cNvSpPr txBox="1"/>
          <p:nvPr/>
        </p:nvSpPr>
        <p:spPr>
          <a:xfrm>
            <a:off x="7237721" y="4059465"/>
            <a:ext cx="185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System/SW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0F6F6-3548-90B7-83E1-888452FBF23C}"/>
              </a:ext>
            </a:extLst>
          </p:cNvPr>
          <p:cNvSpPr txBox="1"/>
          <p:nvPr/>
        </p:nvSpPr>
        <p:spPr>
          <a:xfrm>
            <a:off x="5134279" y="2426859"/>
            <a:ext cx="185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Technology</a:t>
            </a:r>
          </a:p>
          <a:p>
            <a:pPr algn="ctr"/>
            <a:r>
              <a:rPr lang="en-US" b="1" dirty="0">
                <a:latin typeface="+mj-lt"/>
              </a:rPr>
              <a:t>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D19FE-791B-DDF9-2D82-78274DB8D901}"/>
              </a:ext>
            </a:extLst>
          </p:cNvPr>
          <p:cNvSpPr txBox="1"/>
          <p:nvPr/>
        </p:nvSpPr>
        <p:spPr>
          <a:xfrm>
            <a:off x="9341161" y="2339293"/>
            <a:ext cx="1856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Development </a:t>
            </a:r>
          </a:p>
          <a:p>
            <a:pPr algn="ctr"/>
            <a:r>
              <a:rPr lang="en-US" b="1" dirty="0">
                <a:latin typeface="+mj-lt"/>
              </a:rPr>
              <a:t>approach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C58E519-2086-0837-CF03-673323E91502}"/>
              </a:ext>
            </a:extLst>
          </p:cNvPr>
          <p:cNvGrpSpPr/>
          <p:nvPr/>
        </p:nvGrpSpPr>
        <p:grpSpPr>
          <a:xfrm>
            <a:off x="1149817" y="3513143"/>
            <a:ext cx="1411760" cy="1616981"/>
            <a:chOff x="1207873" y="3368003"/>
            <a:chExt cx="1411760" cy="1616981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C9481913-C609-99E5-C56E-B5B2640B2D10}"/>
                </a:ext>
              </a:extLst>
            </p:cNvPr>
            <p:cNvSpPr/>
            <p:nvPr/>
          </p:nvSpPr>
          <p:spPr>
            <a:xfrm rot="5400000">
              <a:off x="1105262" y="3470614"/>
              <a:ext cx="1616981" cy="141176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812E55-2BAF-92E2-16AE-A0E736289BB5}"/>
                </a:ext>
              </a:extLst>
            </p:cNvPr>
            <p:cNvSpPr/>
            <p:nvPr/>
          </p:nvSpPr>
          <p:spPr>
            <a:xfrm>
              <a:off x="1427752" y="3690494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B2645688-1A89-C4FB-D0DC-037ED07B5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4407" y="3737148"/>
              <a:ext cx="878689" cy="87868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6B6B3E7-3174-5EC1-018E-1C6289C9A33F}"/>
              </a:ext>
            </a:extLst>
          </p:cNvPr>
          <p:cNvGrpSpPr/>
          <p:nvPr/>
        </p:nvGrpSpPr>
        <p:grpSpPr>
          <a:xfrm>
            <a:off x="3253258" y="1823077"/>
            <a:ext cx="1411760" cy="1616981"/>
            <a:chOff x="2957228" y="1675803"/>
            <a:chExt cx="1411760" cy="1616981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748B0511-95EA-B075-429C-5A4EFFFB2DE8}"/>
                </a:ext>
              </a:extLst>
            </p:cNvPr>
            <p:cNvSpPr/>
            <p:nvPr/>
          </p:nvSpPr>
          <p:spPr>
            <a:xfrm rot="5400000">
              <a:off x="2854617" y="1778414"/>
              <a:ext cx="1616981" cy="141176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AB7904-FDC7-9222-A5D1-2334D078A0DA}"/>
                </a:ext>
              </a:extLst>
            </p:cNvPr>
            <p:cNvSpPr/>
            <p:nvPr/>
          </p:nvSpPr>
          <p:spPr>
            <a:xfrm>
              <a:off x="3177107" y="1998294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25AE58D-5B7F-0B6B-BE75-254688308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3907" y="2045093"/>
              <a:ext cx="878400" cy="878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01DCF5C-2378-5859-FE29-B4E8C42F03E3}"/>
              </a:ext>
            </a:extLst>
          </p:cNvPr>
          <p:cNvGrpSpPr/>
          <p:nvPr/>
        </p:nvGrpSpPr>
        <p:grpSpPr>
          <a:xfrm>
            <a:off x="7460142" y="1823076"/>
            <a:ext cx="1411760" cy="1616981"/>
            <a:chOff x="7184565" y="1644911"/>
            <a:chExt cx="1411760" cy="1616981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AADF18C-A42B-54D3-8CA5-3D73CB545F18}"/>
                </a:ext>
              </a:extLst>
            </p:cNvPr>
            <p:cNvSpPr/>
            <p:nvPr/>
          </p:nvSpPr>
          <p:spPr>
            <a:xfrm rot="5400000">
              <a:off x="7081954" y="1747522"/>
              <a:ext cx="1616981" cy="141176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8B4272B-6058-BB68-2355-006B22D064A1}"/>
                </a:ext>
              </a:extLst>
            </p:cNvPr>
            <p:cNvSpPr/>
            <p:nvPr/>
          </p:nvSpPr>
          <p:spPr>
            <a:xfrm>
              <a:off x="7404444" y="1967402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64373BF-37B9-2BC1-CC06-E689CFD47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1244" y="2014202"/>
              <a:ext cx="878400" cy="8784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8811252-185E-77FD-EAF9-D0B75357B977}"/>
              </a:ext>
            </a:extLst>
          </p:cNvPr>
          <p:cNvGrpSpPr/>
          <p:nvPr/>
        </p:nvGrpSpPr>
        <p:grpSpPr>
          <a:xfrm>
            <a:off x="9563585" y="3574140"/>
            <a:ext cx="1411760" cy="1616981"/>
            <a:chOff x="9621641" y="3429000"/>
            <a:chExt cx="1411760" cy="1616981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C7DD642B-5917-CD14-5645-F0D73C9F471F}"/>
                </a:ext>
              </a:extLst>
            </p:cNvPr>
            <p:cNvSpPr/>
            <p:nvPr/>
          </p:nvSpPr>
          <p:spPr>
            <a:xfrm rot="5400000">
              <a:off x="9519030" y="3531611"/>
              <a:ext cx="1616981" cy="141176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80C039E-1AEF-2BCE-BF02-694954AEF284}"/>
                </a:ext>
              </a:extLst>
            </p:cNvPr>
            <p:cNvSpPr/>
            <p:nvPr/>
          </p:nvSpPr>
          <p:spPr>
            <a:xfrm>
              <a:off x="9841520" y="3751491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59222F3-1B01-00DD-9731-382956DD7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8320" y="3798291"/>
              <a:ext cx="878400" cy="878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AFC585-A89B-0174-95E8-CF0B4657CDDC}"/>
              </a:ext>
            </a:extLst>
          </p:cNvPr>
          <p:cNvGrpSpPr/>
          <p:nvPr/>
        </p:nvGrpSpPr>
        <p:grpSpPr>
          <a:xfrm>
            <a:off x="5356701" y="3565390"/>
            <a:ext cx="1411760" cy="1616981"/>
            <a:chOff x="5414757" y="3420250"/>
            <a:chExt cx="1411760" cy="16169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7BAC24E-4065-A1F0-262C-772120887051}"/>
                </a:ext>
              </a:extLst>
            </p:cNvPr>
            <p:cNvSpPr/>
            <p:nvPr/>
          </p:nvSpPr>
          <p:spPr>
            <a:xfrm rot="5400000">
              <a:off x="5312146" y="3522861"/>
              <a:ext cx="1616981" cy="141176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49B5822-C40F-1D75-681C-96FCC61BFFCF}"/>
                </a:ext>
              </a:extLst>
            </p:cNvPr>
            <p:cNvSpPr/>
            <p:nvPr/>
          </p:nvSpPr>
          <p:spPr>
            <a:xfrm>
              <a:off x="5634636" y="3742741"/>
              <a:ext cx="972000" cy="97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9627E4D-7E85-7637-7B59-7A537E87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1436" y="3798291"/>
              <a:ext cx="878400" cy="878400"/>
            </a:xfrm>
            <a:prstGeom prst="rect">
              <a:avLst/>
            </a:prstGeom>
          </p:spPr>
        </p:pic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3601D5C-C890-D97B-9359-1478C9122AB6}"/>
              </a:ext>
            </a:extLst>
          </p:cNvPr>
          <p:cNvCxnSpPr>
            <a:stCxn id="7" idx="2"/>
            <a:endCxn id="3" idx="3"/>
          </p:cNvCxnSpPr>
          <p:nvPr/>
        </p:nvCxnSpPr>
        <p:spPr>
          <a:xfrm rot="16200000" flipH="1">
            <a:off x="1594880" y="3252326"/>
            <a:ext cx="521633" cy="2"/>
          </a:xfrm>
          <a:prstGeom prst="bentConnector3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D7523C-63A5-18BB-0CFE-C9C1B5D3DFF5}"/>
              </a:ext>
            </a:extLst>
          </p:cNvPr>
          <p:cNvCxnSpPr>
            <a:cxnSpLocks/>
            <a:stCxn id="13" idx="0"/>
            <a:endCxn id="9" idx="0"/>
          </p:cNvCxnSpPr>
          <p:nvPr/>
        </p:nvCxnSpPr>
        <p:spPr>
          <a:xfrm flipV="1">
            <a:off x="3959138" y="3440059"/>
            <a:ext cx="0" cy="558407"/>
          </a:xfrm>
          <a:prstGeom prst="straightConnector1">
            <a:avLst/>
          </a:prstGeom>
          <a:ln w="19050" cap="flat" cmpd="sng" algn="ctr">
            <a:solidFill>
              <a:srgbClr val="C5E0B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910233-96A3-A5E0-5FCF-0F6F376076F0}"/>
              </a:ext>
            </a:extLst>
          </p:cNvPr>
          <p:cNvCxnSpPr>
            <a:stCxn id="15" idx="2"/>
            <a:endCxn id="10" idx="3"/>
          </p:cNvCxnSpPr>
          <p:nvPr/>
        </p:nvCxnSpPr>
        <p:spPr>
          <a:xfrm>
            <a:off x="6062580" y="3073190"/>
            <a:ext cx="1" cy="492201"/>
          </a:xfrm>
          <a:prstGeom prst="straightConnector1">
            <a:avLst/>
          </a:prstGeom>
          <a:ln w="19050" cap="flat" cmpd="sng" algn="ctr">
            <a:solidFill>
              <a:srgbClr val="BDD7E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F80146E-3861-D7E6-1642-1705769B1F40}"/>
              </a:ext>
            </a:extLst>
          </p:cNvPr>
          <p:cNvCxnSpPr>
            <a:stCxn id="14" idx="0"/>
            <a:endCxn id="12" idx="0"/>
          </p:cNvCxnSpPr>
          <p:nvPr/>
        </p:nvCxnSpPr>
        <p:spPr>
          <a:xfrm flipV="1">
            <a:off x="8166022" y="3440058"/>
            <a:ext cx="0" cy="619407"/>
          </a:xfrm>
          <a:prstGeom prst="straightConnector1">
            <a:avLst/>
          </a:prstGeom>
          <a:ln w="19050" cap="flat" cmpd="sng" algn="ctr">
            <a:solidFill>
              <a:srgbClr val="A9D18E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0D45F9-855B-5D65-D02F-883D3AF948B3}"/>
              </a:ext>
            </a:extLst>
          </p:cNvPr>
          <p:cNvCxnSpPr>
            <a:stCxn id="17" idx="2"/>
            <a:endCxn id="11" idx="3"/>
          </p:cNvCxnSpPr>
          <p:nvPr/>
        </p:nvCxnSpPr>
        <p:spPr>
          <a:xfrm>
            <a:off x="10269462" y="2985624"/>
            <a:ext cx="3" cy="588517"/>
          </a:xfrm>
          <a:prstGeom prst="straightConnector1">
            <a:avLst/>
          </a:prstGeom>
          <a:ln w="19050" cap="flat" cmpd="sng" algn="ctr">
            <a:solidFill>
              <a:srgbClr val="9DC3E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06AE2A-9482-A7C0-EBF3-7E99EFB50E1C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25A8A-3F7B-A838-2867-AAE58138A8CC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Solution Strategy</a:t>
            </a:r>
          </a:p>
        </p:txBody>
      </p:sp>
    </p:spTree>
    <p:extLst>
      <p:ext uri="{BB962C8B-B14F-4D97-AF65-F5344CB8AC3E}">
        <p14:creationId xmlns:p14="http://schemas.microsoft.com/office/powerpoint/2010/main" val="17276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D177B-DFB5-5E43-9C8B-A58828FCC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27A34-9975-5574-8390-FC7912977D04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SW Architecture – </a:t>
            </a:r>
            <a:r>
              <a:rPr lang="en-US" sz="2400" spc="300" dirty="0">
                <a:latin typeface="+mj-lt"/>
                <a:cs typeface="Times New Roman" panose="02020603050405020304" pitchFamily="18" charset="0"/>
              </a:rPr>
              <a:t>OVERVIEW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38EA86-4EFF-DB3F-D16C-04091CB4B706}"/>
              </a:ext>
            </a:extLst>
          </p:cNvPr>
          <p:cNvGrpSpPr/>
          <p:nvPr/>
        </p:nvGrpSpPr>
        <p:grpSpPr>
          <a:xfrm>
            <a:off x="1602136" y="4213931"/>
            <a:ext cx="1495974" cy="1676637"/>
            <a:chOff x="6905523" y="2321172"/>
            <a:chExt cx="1495974" cy="1676637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47058021-C3F3-11AB-5607-DD0D287CA340}"/>
                </a:ext>
              </a:extLst>
            </p:cNvPr>
            <p:cNvSpPr/>
            <p:nvPr/>
          </p:nvSpPr>
          <p:spPr>
            <a:xfrm rot="5400000">
              <a:off x="6815191" y="2411504"/>
              <a:ext cx="1676637" cy="1495974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F430470-6375-DDCF-2255-4AB907367578}"/>
                </a:ext>
              </a:extLst>
            </p:cNvPr>
            <p:cNvSpPr/>
            <p:nvPr/>
          </p:nvSpPr>
          <p:spPr>
            <a:xfrm>
              <a:off x="7005509" y="2511491"/>
              <a:ext cx="1296000" cy="12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C5B79A-2701-CCE4-BCDA-CE449879BA84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1509" y="2547491"/>
              <a:ext cx="1224000" cy="1224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9D409-1B90-0E8B-FDFB-4A93E2AFFEB0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C68DAC-2AF0-F0DB-2D50-48E8DCD9B619}"/>
              </a:ext>
            </a:extLst>
          </p:cNvPr>
          <p:cNvGrpSpPr/>
          <p:nvPr/>
        </p:nvGrpSpPr>
        <p:grpSpPr>
          <a:xfrm>
            <a:off x="1602136" y="1406362"/>
            <a:ext cx="1495974" cy="1676637"/>
            <a:chOff x="4863208" y="1378997"/>
            <a:chExt cx="1495974" cy="16766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AEE00C-31EF-41DE-11EB-DCA87D07681E}"/>
                </a:ext>
              </a:extLst>
            </p:cNvPr>
            <p:cNvSpPr/>
            <p:nvPr/>
          </p:nvSpPr>
          <p:spPr>
            <a:xfrm>
              <a:off x="4963195" y="1569315"/>
              <a:ext cx="1296000" cy="129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F0E8722-5891-6C60-ED73-25F6CCF75353}"/>
                </a:ext>
              </a:extLst>
            </p:cNvPr>
            <p:cNvGrpSpPr/>
            <p:nvPr/>
          </p:nvGrpSpPr>
          <p:grpSpPr>
            <a:xfrm>
              <a:off x="4863208" y="1378997"/>
              <a:ext cx="1495974" cy="1676637"/>
              <a:chOff x="6905523" y="2321172"/>
              <a:chExt cx="1495974" cy="1676637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5A5489A8-4956-5051-96A2-C9C218328BC4}"/>
                  </a:ext>
                </a:extLst>
              </p:cNvPr>
              <p:cNvSpPr/>
              <p:nvPr/>
            </p:nvSpPr>
            <p:spPr>
              <a:xfrm rot="5400000">
                <a:off x="6815191" y="2411504"/>
                <a:ext cx="1676637" cy="1495974"/>
              </a:xfrm>
              <a:prstGeom prst="hexagon">
                <a:avLst>
                  <a:gd name="adj" fmla="val 25875"/>
                  <a:gd name="vf" fmla="val 115470"/>
                </a:avLst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954DFBA-CD19-5325-822B-0DC7836F67B9}"/>
                  </a:ext>
                </a:extLst>
              </p:cNvPr>
              <p:cNvSpPr/>
              <p:nvPr/>
            </p:nvSpPr>
            <p:spPr>
              <a:xfrm>
                <a:off x="7005509" y="2511491"/>
                <a:ext cx="1296000" cy="12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E9FAD29-4FC9-0494-C4E7-F01CBFF07787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195" y="1605315"/>
              <a:ext cx="1224000" cy="1224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BA7A74-571E-9C52-AB96-76053116BB38}"/>
              </a:ext>
            </a:extLst>
          </p:cNvPr>
          <p:cNvGrpSpPr/>
          <p:nvPr/>
        </p:nvGrpSpPr>
        <p:grpSpPr>
          <a:xfrm>
            <a:off x="4092161" y="2755738"/>
            <a:ext cx="1495974" cy="1676637"/>
            <a:chOff x="2915121" y="4133920"/>
            <a:chExt cx="1495974" cy="16766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DD69B5-D938-923E-D7C6-00D8958A3B89}"/>
                </a:ext>
              </a:extLst>
            </p:cNvPr>
            <p:cNvGrpSpPr/>
            <p:nvPr/>
          </p:nvGrpSpPr>
          <p:grpSpPr>
            <a:xfrm>
              <a:off x="2915121" y="4133920"/>
              <a:ext cx="1495974" cy="1676637"/>
              <a:chOff x="4863208" y="1378997"/>
              <a:chExt cx="1495974" cy="167663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09378B3-0A53-1173-C16F-232A3FC2E6E7}"/>
                  </a:ext>
                </a:extLst>
              </p:cNvPr>
              <p:cNvSpPr/>
              <p:nvPr/>
            </p:nvSpPr>
            <p:spPr>
              <a:xfrm>
                <a:off x="4963195" y="1569315"/>
                <a:ext cx="1296000" cy="129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DCA74B6-613D-7661-0B46-836233865B17}"/>
                  </a:ext>
                </a:extLst>
              </p:cNvPr>
              <p:cNvGrpSpPr/>
              <p:nvPr/>
            </p:nvGrpSpPr>
            <p:grpSpPr>
              <a:xfrm>
                <a:off x="4863208" y="1378997"/>
                <a:ext cx="1495974" cy="1676637"/>
                <a:chOff x="6905523" y="2321172"/>
                <a:chExt cx="1495974" cy="1676637"/>
              </a:xfrm>
            </p:grpSpPr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C35E1F82-5746-7D78-1C22-B8E429CCED4B}"/>
                    </a:ext>
                  </a:extLst>
                </p:cNvPr>
                <p:cNvSpPr/>
                <p:nvPr/>
              </p:nvSpPr>
              <p:spPr>
                <a:xfrm rot="5400000">
                  <a:off x="6815191" y="2411504"/>
                  <a:ext cx="1676637" cy="1495974"/>
                </a:xfrm>
                <a:prstGeom prst="hexagon">
                  <a:avLst>
                    <a:gd name="adj" fmla="val 25875"/>
                    <a:gd name="vf" fmla="val 115470"/>
                  </a:avLst>
                </a:prstGeom>
                <a:solidFill>
                  <a:srgbClr val="FFE699"/>
                </a:solidFill>
                <a:ln>
                  <a:noFill/>
                </a:ln>
              </p:spPr>
              <p:style>
                <a:lnRef idx="2">
                  <a:schemeClr val="accent5">
                    <a:shade val="15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8BA0288-FCD2-F0F6-AAD3-8C1EFB112736}"/>
                    </a:ext>
                  </a:extLst>
                </p:cNvPr>
                <p:cNvSpPr/>
                <p:nvPr/>
              </p:nvSpPr>
              <p:spPr>
                <a:xfrm>
                  <a:off x="7005509" y="2511491"/>
                  <a:ext cx="1296000" cy="129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D0A6EA-F024-B30C-87CD-9D3DA728D608}"/>
                </a:ext>
              </a:extLst>
            </p:cNvPr>
            <p:cNvPicPr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1107" y="4360238"/>
              <a:ext cx="1224000" cy="1224000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A53BD6B-B1F3-FCFE-CA07-4993B7816A7D}"/>
              </a:ext>
            </a:extLst>
          </p:cNvPr>
          <p:cNvSpPr/>
          <p:nvPr/>
        </p:nvSpPr>
        <p:spPr>
          <a:xfrm>
            <a:off x="1702122" y="3125639"/>
            <a:ext cx="1296000" cy="295357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server_app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918728-8FE3-27B0-F1E5-6634E2502C82}"/>
              </a:ext>
            </a:extLst>
          </p:cNvPr>
          <p:cNvSpPr/>
          <p:nvPr/>
        </p:nvSpPr>
        <p:spPr>
          <a:xfrm>
            <a:off x="4014447" y="4443190"/>
            <a:ext cx="1651399" cy="29535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shared utilities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C478F5-C397-3A65-F416-31E2D4B109B4}"/>
              </a:ext>
            </a:extLst>
          </p:cNvPr>
          <p:cNvSpPr/>
          <p:nvPr/>
        </p:nvSpPr>
        <p:spPr>
          <a:xfrm>
            <a:off x="1702122" y="5926569"/>
            <a:ext cx="1296000" cy="295357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client_app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AB44C13-69AD-892C-D547-A2BB3936F9B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45" b="1705"/>
          <a:stretch>
            <a:fillRect/>
          </a:stretch>
        </p:blipFill>
        <p:spPr>
          <a:xfrm>
            <a:off x="7643477" y="1274137"/>
            <a:ext cx="3489408" cy="463983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F2BF24-542A-4B78-3B7C-AC3A8EFCB2B2}"/>
              </a:ext>
            </a:extLst>
          </p:cNvPr>
          <p:cNvCxnSpPr>
            <a:cxnSpLocks/>
          </p:cNvCxnSpPr>
          <p:nvPr/>
        </p:nvCxnSpPr>
        <p:spPr>
          <a:xfrm>
            <a:off x="7643477" y="1202952"/>
            <a:ext cx="0" cy="4782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0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FEE38-4A12-5805-3DA3-B4FDD007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8B0F8-7286-5D57-BDD5-C96BFC85BBCD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SW Architecture – </a:t>
            </a:r>
            <a:r>
              <a:rPr lang="en-US" sz="2400" spc="300" dirty="0">
                <a:latin typeface="+mj-lt"/>
                <a:cs typeface="Times New Roman" panose="02020603050405020304" pitchFamily="18" charset="0"/>
              </a:rPr>
              <a:t>ACTION FLOW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74F636-C819-59D0-06FC-0ABC39E61E1C}"/>
              </a:ext>
            </a:extLst>
          </p:cNvPr>
          <p:cNvSpPr txBox="1"/>
          <p:nvPr/>
        </p:nvSpPr>
        <p:spPr>
          <a:xfrm>
            <a:off x="363420" y="1522341"/>
            <a:ext cx="3698040" cy="2107763"/>
          </a:xfrm>
          <a:prstGeom prst="roundRect">
            <a:avLst>
              <a:gd name="adj" fmla="val 14034"/>
            </a:avLst>
          </a:prstGeom>
          <a:ln>
            <a:solidFill>
              <a:srgbClr val="DAE8F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lvl="1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Create listening socket</a:t>
            </a:r>
          </a:p>
          <a:p>
            <a:pPr marL="171450" lvl="1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Bind + listen on port</a:t>
            </a:r>
          </a:p>
          <a:p>
            <a:pPr marL="171450" lvl="1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Start accept thread</a:t>
            </a:r>
          </a:p>
          <a:p>
            <a:pPr marL="438150" lvl="3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Wait for client connections</a:t>
            </a:r>
          </a:p>
          <a:p>
            <a:pPr marL="628650" lvl="4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On new connection:</a:t>
            </a:r>
          </a:p>
          <a:p>
            <a:pPr marL="887413" lvl="5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Add to client list</a:t>
            </a:r>
          </a:p>
          <a:p>
            <a:pPr marL="887413" lvl="4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Launch thread to handle new client</a:t>
            </a:r>
          </a:p>
          <a:p>
            <a:pPr marL="895350" lvl="7">
              <a:buSzPct val="96000"/>
              <a:buFont typeface="Wingdings" panose="05000000000000000000" pitchFamily="2" charset="2"/>
              <a:buChar char="Ø"/>
              <a:tabLst>
                <a:tab pos="1789113" algn="l"/>
                <a:tab pos="2149475" algn="l"/>
              </a:tabLst>
            </a:pPr>
            <a:r>
              <a:rPr lang="en-US" sz="1200" dirty="0"/>
              <a:t>Loop: receive &lt;-&gt; broadcast to others</a:t>
            </a:r>
          </a:p>
          <a:p>
            <a:pPr marL="171450" lvl="1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Admin command thread:</a:t>
            </a:r>
          </a:p>
          <a:p>
            <a:pPr marL="438150" lvl="2" indent="-171450">
              <a:buSzPct val="96000"/>
              <a:buFont typeface="Wingdings" panose="05000000000000000000" pitchFamily="2" charset="2"/>
              <a:buChar char="Ø"/>
            </a:pPr>
            <a:r>
              <a:rPr lang="en-US" sz="1200" dirty="0"/>
              <a:t>/list → print client list    |    /exit → stop server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AADC7D-184C-E5FA-B11A-F6060E55760D}"/>
              </a:ext>
            </a:extLst>
          </p:cNvPr>
          <p:cNvSpPr txBox="1"/>
          <p:nvPr/>
        </p:nvSpPr>
        <p:spPr>
          <a:xfrm>
            <a:off x="363419" y="4647593"/>
            <a:ext cx="3698041" cy="1505545"/>
          </a:xfrm>
          <a:prstGeom prst="roundRect">
            <a:avLst>
              <a:gd name="adj" fmla="val 14034"/>
            </a:avLst>
          </a:prstGeom>
          <a:ln>
            <a:solidFill>
              <a:srgbClr val="D5E8D4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63525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Connect to server (IP + port)</a:t>
            </a:r>
          </a:p>
          <a:p>
            <a:pPr marL="263525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Bind + listen on port</a:t>
            </a:r>
          </a:p>
          <a:p>
            <a:pPr marL="263525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Start receiver thread:</a:t>
            </a:r>
          </a:p>
          <a:p>
            <a:pPr marL="530225" lvl="2" indent="-171450">
              <a:buFont typeface="Wingdings" panose="05000000000000000000" pitchFamily="2" charset="2"/>
              <a:buChar char="Ø"/>
            </a:pPr>
            <a:r>
              <a:rPr lang="en-US" sz="1200" dirty="0"/>
              <a:t>Loop: receive -&gt; print to terminal</a:t>
            </a:r>
          </a:p>
          <a:p>
            <a:pPr marL="263525" lvl="1" indent="-171450">
              <a:buFont typeface="Wingdings" panose="05000000000000000000" pitchFamily="2" charset="2"/>
              <a:buChar char="Ø"/>
            </a:pPr>
            <a:r>
              <a:rPr lang="en-US" sz="1200" dirty="0"/>
              <a:t>Main thread: read user input</a:t>
            </a:r>
          </a:p>
          <a:p>
            <a:pPr marL="530225" lvl="2" indent="-171450">
              <a:buFont typeface="Wingdings" panose="05000000000000000000" pitchFamily="2" charset="2"/>
              <a:buChar char="Ø"/>
            </a:pPr>
            <a:r>
              <a:rPr lang="en-US" sz="1200" dirty="0"/>
              <a:t>/quit -&gt; shutdown</a:t>
            </a:r>
          </a:p>
          <a:p>
            <a:pPr marL="530225" lvl="2" indent="-171450">
              <a:buFont typeface="Wingdings" panose="05000000000000000000" pitchFamily="2" charset="2"/>
              <a:buChar char="Ø"/>
            </a:pPr>
            <a:r>
              <a:rPr lang="en-US" sz="1200" dirty="0"/>
              <a:t>message -&gt; send to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17A466-3675-4904-FAA8-C45FCA42AC94}"/>
              </a:ext>
            </a:extLst>
          </p:cNvPr>
          <p:cNvGrpSpPr/>
          <p:nvPr/>
        </p:nvGrpSpPr>
        <p:grpSpPr>
          <a:xfrm>
            <a:off x="3518685" y="1242443"/>
            <a:ext cx="1024441" cy="1126529"/>
            <a:chOff x="2254430" y="2597651"/>
            <a:chExt cx="833011" cy="95708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239C474-67C7-01A9-9242-86DC525D9A83}"/>
                </a:ext>
              </a:extLst>
            </p:cNvPr>
            <p:cNvSpPr/>
            <p:nvPr/>
          </p:nvSpPr>
          <p:spPr>
            <a:xfrm rot="5400000">
              <a:off x="2192396" y="2659685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AE8FC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F91AF7-D967-1A40-F5C7-7B5CA0259FC5}"/>
                </a:ext>
              </a:extLst>
            </p:cNvPr>
            <p:cNvSpPr/>
            <p:nvPr/>
          </p:nvSpPr>
          <p:spPr>
            <a:xfrm>
              <a:off x="2336909" y="2751119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F422C8F-642D-CA12-04D8-7A240157F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618" y="2773045"/>
              <a:ext cx="613919" cy="613919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A3C144-3C81-0EBE-A672-388D966CF5AC}"/>
              </a:ext>
            </a:extLst>
          </p:cNvPr>
          <p:cNvGrpSpPr/>
          <p:nvPr/>
        </p:nvGrpSpPr>
        <p:grpSpPr>
          <a:xfrm>
            <a:off x="3548267" y="4374040"/>
            <a:ext cx="1025339" cy="1125386"/>
            <a:chOff x="3069770" y="1401668"/>
            <a:chExt cx="833011" cy="9570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8F9F944A-AE67-06E8-380C-B4C636851BD6}"/>
                </a:ext>
              </a:extLst>
            </p:cNvPr>
            <p:cNvSpPr/>
            <p:nvPr/>
          </p:nvSpPr>
          <p:spPr>
            <a:xfrm rot="5400000">
              <a:off x="3007736" y="1463702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5E8D4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6C9042-FE78-0738-5075-3B66299E61F7}"/>
                </a:ext>
              </a:extLst>
            </p:cNvPr>
            <p:cNvSpPr/>
            <p:nvPr/>
          </p:nvSpPr>
          <p:spPr>
            <a:xfrm>
              <a:off x="3146608" y="1551322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B7FE9BF-FE76-E21E-3979-954D7FF57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476" y="1572407"/>
              <a:ext cx="615600" cy="6156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57CB5-F9BB-94D2-0F0B-E6D8FCE254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54" y="1198154"/>
            <a:ext cx="6839726" cy="5065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439243-EB60-3E63-3CC7-5DE6016229B6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1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29E23-2FDE-E2A8-54FB-132D68B6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390A6C0-F650-5C7E-D838-F9BA9250A7E0}"/>
              </a:ext>
            </a:extLst>
          </p:cNvPr>
          <p:cNvGrpSpPr/>
          <p:nvPr/>
        </p:nvGrpSpPr>
        <p:grpSpPr>
          <a:xfrm>
            <a:off x="4735361" y="2293125"/>
            <a:ext cx="2366804" cy="2633700"/>
            <a:chOff x="4905826" y="2112150"/>
            <a:chExt cx="2366804" cy="26337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09950B-E1FE-D630-F2AE-A059B5990F96}"/>
                </a:ext>
              </a:extLst>
            </p:cNvPr>
            <p:cNvGrpSpPr/>
            <p:nvPr/>
          </p:nvGrpSpPr>
          <p:grpSpPr>
            <a:xfrm>
              <a:off x="4905826" y="2112150"/>
              <a:ext cx="2366804" cy="2633700"/>
              <a:chOff x="4905826" y="2112150"/>
              <a:chExt cx="2366804" cy="26337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A4C0FE-2E76-6883-4E57-52DB0A56E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0000"/>
              <a:stretch>
                <a:fillRect/>
              </a:stretch>
            </p:blipFill>
            <p:spPr>
              <a:xfrm>
                <a:off x="6096000" y="2112150"/>
                <a:ext cx="1176630" cy="263370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B231D08-9DD1-E630-A298-8808DB703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0000"/>
              <a:stretch>
                <a:fillRect/>
              </a:stretch>
            </p:blipFill>
            <p:spPr>
              <a:xfrm>
                <a:off x="4905826" y="2112150"/>
                <a:ext cx="1176630" cy="2627604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DA423D-4C23-33F1-F758-CDFB11A8BBE2}"/>
                </a:ext>
              </a:extLst>
            </p:cNvPr>
            <p:cNvSpPr txBox="1"/>
            <p:nvPr/>
          </p:nvSpPr>
          <p:spPr>
            <a:xfrm>
              <a:off x="5044198" y="3195119"/>
              <a:ext cx="89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PROS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13F46F-95A8-B24D-4986-A45ED0BFA34B}"/>
                </a:ext>
              </a:extLst>
            </p:cNvPr>
            <p:cNvSpPr txBox="1"/>
            <p:nvPr/>
          </p:nvSpPr>
          <p:spPr>
            <a:xfrm>
              <a:off x="6220828" y="3195119"/>
              <a:ext cx="8998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CONS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3AA0582-6CC4-3CC7-FE32-88DDE5D2555B}"/>
              </a:ext>
            </a:extLst>
          </p:cNvPr>
          <p:cNvSpPr txBox="1"/>
          <p:nvPr/>
        </p:nvSpPr>
        <p:spPr>
          <a:xfrm>
            <a:off x="703942" y="1567543"/>
            <a:ext cx="15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1B008-54BA-2B5E-E54C-590FB44E705A}"/>
              </a:ext>
            </a:extLst>
          </p:cNvPr>
          <p:cNvSpPr txBox="1"/>
          <p:nvPr/>
        </p:nvSpPr>
        <p:spPr>
          <a:xfrm>
            <a:off x="703942" y="2685404"/>
            <a:ext cx="20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Modular 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781F36-63F2-B96A-5D78-8183455CE34E}"/>
              </a:ext>
            </a:extLst>
          </p:cNvPr>
          <p:cNvSpPr txBox="1"/>
          <p:nvPr/>
        </p:nvSpPr>
        <p:spPr>
          <a:xfrm>
            <a:off x="703942" y="3803265"/>
            <a:ext cx="207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 handling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39EA60-67DD-B4C4-F0AD-D552443065D9}"/>
              </a:ext>
            </a:extLst>
          </p:cNvPr>
          <p:cNvSpPr txBox="1"/>
          <p:nvPr/>
        </p:nvSpPr>
        <p:spPr>
          <a:xfrm>
            <a:off x="8781139" y="1567543"/>
            <a:ext cx="22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 GUI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93A71A-A53F-032E-FA35-17B2607D5C7D}"/>
              </a:ext>
            </a:extLst>
          </p:cNvPr>
          <p:cNvSpPr txBox="1"/>
          <p:nvPr/>
        </p:nvSpPr>
        <p:spPr>
          <a:xfrm>
            <a:off x="8781139" y="4921125"/>
            <a:ext cx="22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 message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6DCAC-8B91-D3CB-D1FC-3EDD314F3ED5}"/>
              </a:ext>
            </a:extLst>
          </p:cNvPr>
          <p:cNvSpPr txBox="1"/>
          <p:nvPr/>
        </p:nvSpPr>
        <p:spPr>
          <a:xfrm>
            <a:off x="8781139" y="2685404"/>
            <a:ext cx="22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 Authentication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923841-DC08-87C6-1FC6-5CF4495C311B}"/>
              </a:ext>
            </a:extLst>
          </p:cNvPr>
          <p:cNvSpPr txBox="1"/>
          <p:nvPr/>
        </p:nvSpPr>
        <p:spPr>
          <a:xfrm>
            <a:off x="703942" y="4921125"/>
            <a:ext cx="361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 command line arguments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0103-4011-886B-F0F4-7AB1B8F8C61C}"/>
              </a:ext>
            </a:extLst>
          </p:cNvPr>
          <p:cNvSpPr txBox="1"/>
          <p:nvPr/>
        </p:nvSpPr>
        <p:spPr>
          <a:xfrm>
            <a:off x="8781139" y="3803265"/>
            <a:ext cx="225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 Encryption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615DBE-84DA-781D-75EE-175CD8FDDE09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00EB8B-9FC1-00A6-E7DA-790D8F988379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Advantages and disadvantages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02929A-DF8E-2CF3-D553-E74FB09F8B10}"/>
              </a:ext>
            </a:extLst>
          </p:cNvPr>
          <p:cNvCxnSpPr>
            <a:cxnSpLocks/>
          </p:cNvCxnSpPr>
          <p:nvPr/>
        </p:nvCxnSpPr>
        <p:spPr>
          <a:xfrm>
            <a:off x="918865" y="5313903"/>
            <a:ext cx="3399135" cy="0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652B7E7-6070-6F67-91FC-57BF089F7EB7}"/>
              </a:ext>
            </a:extLst>
          </p:cNvPr>
          <p:cNvCxnSpPr>
            <a:cxnSpLocks/>
          </p:cNvCxnSpPr>
          <p:nvPr/>
        </p:nvCxnSpPr>
        <p:spPr>
          <a:xfrm flipV="1">
            <a:off x="4318001" y="4536831"/>
            <a:ext cx="1496645" cy="777072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217AEA-089B-3B26-347D-C7E365BE0E4C}"/>
              </a:ext>
            </a:extLst>
          </p:cNvPr>
          <p:cNvCxnSpPr>
            <a:cxnSpLocks/>
          </p:cNvCxnSpPr>
          <p:nvPr/>
        </p:nvCxnSpPr>
        <p:spPr>
          <a:xfrm flipV="1">
            <a:off x="918865" y="4182122"/>
            <a:ext cx="4125332" cy="18003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794295-954D-4679-79C5-D9FF36E21EB9}"/>
              </a:ext>
            </a:extLst>
          </p:cNvPr>
          <p:cNvCxnSpPr>
            <a:cxnSpLocks/>
          </p:cNvCxnSpPr>
          <p:nvPr/>
        </p:nvCxnSpPr>
        <p:spPr>
          <a:xfrm flipV="1">
            <a:off x="918865" y="3046258"/>
            <a:ext cx="4125332" cy="18003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420801-F1D3-5C14-5993-8F216A7440BF}"/>
              </a:ext>
            </a:extLst>
          </p:cNvPr>
          <p:cNvCxnSpPr>
            <a:cxnSpLocks/>
          </p:cNvCxnSpPr>
          <p:nvPr/>
        </p:nvCxnSpPr>
        <p:spPr>
          <a:xfrm>
            <a:off x="918865" y="1946400"/>
            <a:ext cx="3399135" cy="0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9D2A7D-5731-4796-4F89-B9FE372EB4A0}"/>
              </a:ext>
            </a:extLst>
          </p:cNvPr>
          <p:cNvCxnSpPr>
            <a:cxnSpLocks/>
          </p:cNvCxnSpPr>
          <p:nvPr/>
        </p:nvCxnSpPr>
        <p:spPr>
          <a:xfrm>
            <a:off x="4318000" y="1940871"/>
            <a:ext cx="1496646" cy="614968"/>
          </a:xfrm>
          <a:prstGeom prst="line">
            <a:avLst/>
          </a:prstGeom>
          <a:ln w="19050">
            <a:solidFill>
              <a:srgbClr val="D5E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D03EA8-F4CF-5B89-81C5-1463AF2F95DC}"/>
              </a:ext>
            </a:extLst>
          </p:cNvPr>
          <p:cNvCxnSpPr>
            <a:cxnSpLocks/>
          </p:cNvCxnSpPr>
          <p:nvPr/>
        </p:nvCxnSpPr>
        <p:spPr>
          <a:xfrm>
            <a:off x="7452593" y="5310868"/>
            <a:ext cx="3399135" cy="0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FB41D99-2769-7E17-A6C3-4D56E2F2C77B}"/>
              </a:ext>
            </a:extLst>
          </p:cNvPr>
          <p:cNvCxnSpPr>
            <a:cxnSpLocks/>
          </p:cNvCxnSpPr>
          <p:nvPr/>
        </p:nvCxnSpPr>
        <p:spPr>
          <a:xfrm flipV="1">
            <a:off x="6726396" y="4179087"/>
            <a:ext cx="4125332" cy="18003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64B075-5943-5782-64D5-41611AF5769C}"/>
              </a:ext>
            </a:extLst>
          </p:cNvPr>
          <p:cNvCxnSpPr>
            <a:cxnSpLocks/>
          </p:cNvCxnSpPr>
          <p:nvPr/>
        </p:nvCxnSpPr>
        <p:spPr>
          <a:xfrm flipV="1">
            <a:off x="6726396" y="3043223"/>
            <a:ext cx="4125332" cy="18003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A297B4-907A-B839-9104-4364660BCD96}"/>
              </a:ext>
            </a:extLst>
          </p:cNvPr>
          <p:cNvCxnSpPr>
            <a:cxnSpLocks/>
          </p:cNvCxnSpPr>
          <p:nvPr/>
        </p:nvCxnSpPr>
        <p:spPr>
          <a:xfrm>
            <a:off x="7452593" y="1943365"/>
            <a:ext cx="3399135" cy="0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66289C-8026-2A68-1ABB-344A3FCA4FAD}"/>
              </a:ext>
            </a:extLst>
          </p:cNvPr>
          <p:cNvCxnSpPr>
            <a:cxnSpLocks/>
          </p:cNvCxnSpPr>
          <p:nvPr/>
        </p:nvCxnSpPr>
        <p:spPr>
          <a:xfrm flipV="1">
            <a:off x="6096000" y="1933840"/>
            <a:ext cx="1386244" cy="621999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562408-8E37-4462-F98C-56D1DF4308FA}"/>
              </a:ext>
            </a:extLst>
          </p:cNvPr>
          <p:cNvCxnSpPr>
            <a:cxnSpLocks/>
          </p:cNvCxnSpPr>
          <p:nvPr/>
        </p:nvCxnSpPr>
        <p:spPr>
          <a:xfrm>
            <a:off x="6096000" y="4635062"/>
            <a:ext cx="1361648" cy="675806"/>
          </a:xfrm>
          <a:prstGeom prst="line">
            <a:avLst/>
          </a:prstGeom>
          <a:ln w="19050">
            <a:solidFill>
              <a:srgbClr val="F8CB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95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30B12-988A-2BB8-4212-4825BDE0E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B95EA2F-8011-60F1-E651-462138590554}"/>
              </a:ext>
            </a:extLst>
          </p:cNvPr>
          <p:cNvSpPr txBox="1"/>
          <p:nvPr/>
        </p:nvSpPr>
        <p:spPr>
          <a:xfrm>
            <a:off x="739764" y="2295943"/>
            <a:ext cx="4917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Linux VM</a:t>
            </a:r>
            <a:r>
              <a:rPr lang="ro-RO" b="1" dirty="0">
                <a:latin typeface="+mj-lt"/>
              </a:rPr>
              <a:t> Ubuntu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(headless/no GUI)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Tailscale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for network integration and connection</a:t>
            </a:r>
            <a:endParaRPr lang="en-US" b="1" dirty="0">
              <a:latin typeface="+mj-lt"/>
            </a:endParaRPr>
          </a:p>
          <a:p>
            <a:endParaRPr lang="en-US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7B65-83E6-AE08-2F4D-1FA423FD3928}"/>
              </a:ext>
            </a:extLst>
          </p:cNvPr>
          <p:cNvSpPr txBox="1"/>
          <p:nvPr/>
        </p:nvSpPr>
        <p:spPr>
          <a:xfrm>
            <a:off x="6160639" y="2289332"/>
            <a:ext cx="4243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C++ 17/20</a:t>
            </a:r>
            <a:r>
              <a:rPr lang="en-US" dirty="0">
                <a:latin typeface="+mj-lt"/>
              </a:rPr>
              <a:t> – Core development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Python </a:t>
            </a:r>
            <a:r>
              <a:rPr lang="en-US" dirty="0">
                <a:latin typeface="+mj-lt"/>
              </a:rPr>
              <a:t>– Build automation script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DF0D8-4F91-3F62-8AD6-DBE50BA69FA2}"/>
              </a:ext>
            </a:extLst>
          </p:cNvPr>
          <p:cNvSpPr txBox="1"/>
          <p:nvPr/>
        </p:nvSpPr>
        <p:spPr>
          <a:xfrm>
            <a:off x="739765" y="4730816"/>
            <a:ext cx="49172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VSCode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 development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j-lt"/>
              </a:rPr>
              <a:t>CMake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 Build system and project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SSH</a:t>
            </a:r>
            <a:r>
              <a:rPr lang="en-US" dirty="0">
                <a:latin typeface="+mj-lt"/>
              </a:rPr>
              <a:t> – Remote development on Linux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Git/</a:t>
            </a:r>
            <a:r>
              <a:rPr lang="en-US" b="1" dirty="0" err="1">
                <a:latin typeface="+mj-lt"/>
              </a:rPr>
              <a:t>GtHub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 Version control and commits</a:t>
            </a:r>
            <a:endParaRPr lang="en-US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0D1688-38A6-148C-3365-F17CA4DC789C}"/>
              </a:ext>
            </a:extLst>
          </p:cNvPr>
          <p:cNvSpPr txBox="1"/>
          <p:nvPr/>
        </p:nvSpPr>
        <p:spPr>
          <a:xfrm>
            <a:off x="6182767" y="4730816"/>
            <a:ext cx="5707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POSIX </a:t>
            </a:r>
            <a:r>
              <a:rPr lang="en-US" b="1" dirty="0"/>
              <a:t>Sockets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 Network communication(TCP)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std::thread </a:t>
            </a:r>
            <a:r>
              <a:rPr lang="en-US" dirty="0">
                <a:latin typeface="+mj-lt"/>
              </a:rPr>
              <a:t>– Multi-threaded server and client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std::mutex, std::atomic - </a:t>
            </a:r>
            <a:r>
              <a:rPr lang="en-US" dirty="0">
                <a:latin typeface="+mj-lt"/>
              </a:rPr>
              <a:t>for safe thread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Signal Handling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 SIGINT handler for graceful shutdown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B7137A7-D276-8DA6-B3DF-218826815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5" y="2021405"/>
            <a:ext cx="287691" cy="28769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FA7A564-8C2D-4CC7-8074-80973761D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5" y="4253268"/>
            <a:ext cx="357280" cy="3572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D6A2014-4E56-78A5-CE5B-670491908B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33" y="4669833"/>
            <a:ext cx="268020" cy="26802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670739-06B7-6603-978F-7F84B997A9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0" y="3888978"/>
            <a:ext cx="278506" cy="2785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A1F084-06B0-659F-4918-672C0459CC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7" y="3696538"/>
            <a:ext cx="278506" cy="27850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1ADC569-7F09-7FAF-B363-ED0E07ACFE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94" y="3856503"/>
            <a:ext cx="219810" cy="2198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AF46A4-CCBD-0C6F-5701-781ECC8C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6" y="1516106"/>
            <a:ext cx="316296" cy="29576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98F038E8-D676-6509-BC33-7BF128077D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9410" y="1338641"/>
            <a:ext cx="287691" cy="287691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91D8B305-D1AB-A2D2-22F2-11EB11716566}"/>
              </a:ext>
            </a:extLst>
          </p:cNvPr>
          <p:cNvSpPr txBox="1"/>
          <p:nvPr/>
        </p:nvSpPr>
        <p:spPr>
          <a:xfrm>
            <a:off x="6731504" y="4172732"/>
            <a:ext cx="3431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C++ Core Technologies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51882841-6EE1-7600-06B6-C2D81A0E45C7}"/>
              </a:ext>
            </a:extLst>
          </p:cNvPr>
          <p:cNvSpPr txBox="1"/>
          <p:nvPr/>
        </p:nvSpPr>
        <p:spPr>
          <a:xfrm>
            <a:off x="6764364" y="1750568"/>
            <a:ext cx="315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Programing Languages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227108E-D46A-ECA3-3DDF-C3DED1701E3A}"/>
              </a:ext>
            </a:extLst>
          </p:cNvPr>
          <p:cNvSpPr txBox="1"/>
          <p:nvPr/>
        </p:nvSpPr>
        <p:spPr>
          <a:xfrm>
            <a:off x="1239582" y="1750568"/>
            <a:ext cx="1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Infrastructure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B776AA1-01BF-7B90-19B3-C51B007E41A8}"/>
              </a:ext>
            </a:extLst>
          </p:cNvPr>
          <p:cNvSpPr txBox="1"/>
          <p:nvPr/>
        </p:nvSpPr>
        <p:spPr>
          <a:xfrm>
            <a:off x="1239582" y="4172732"/>
            <a:ext cx="3047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Development tools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00E88ED-2D2E-35A3-9986-B336D3E4BC7E}"/>
              </a:ext>
            </a:extLst>
          </p:cNvPr>
          <p:cNvGrpSpPr/>
          <p:nvPr/>
        </p:nvGrpSpPr>
        <p:grpSpPr>
          <a:xfrm>
            <a:off x="600933" y="1672150"/>
            <a:ext cx="540000" cy="618501"/>
            <a:chOff x="4026050" y="3508405"/>
            <a:chExt cx="540000" cy="618501"/>
          </a:xfrm>
        </p:grpSpPr>
        <p:sp>
          <p:nvSpPr>
            <p:cNvPr id="1042" name="Hexagon 1041">
              <a:extLst>
                <a:ext uri="{FF2B5EF4-FFF2-40B4-BE49-F238E27FC236}">
                  <a16:creationId xmlns:a16="http://schemas.microsoft.com/office/drawing/2014/main" id="{1E4EBD97-4980-BF73-ED7E-D5A3476972A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986799" y="3547656"/>
              <a:ext cx="618501" cy="54000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47A8CCA-6CF0-E9EC-4020-310367D68653}"/>
                </a:ext>
              </a:extLst>
            </p:cNvPr>
            <p:cNvGrpSpPr/>
            <p:nvPr/>
          </p:nvGrpSpPr>
          <p:grpSpPr>
            <a:xfrm>
              <a:off x="4044049" y="3557608"/>
              <a:ext cx="504000" cy="504000"/>
              <a:chOff x="6150055" y="5681528"/>
              <a:chExt cx="504000" cy="504000"/>
            </a:xfrm>
          </p:grpSpPr>
          <p:sp>
            <p:nvSpPr>
              <p:cNvPr id="1044" name="Oval 1043">
                <a:extLst>
                  <a:ext uri="{FF2B5EF4-FFF2-40B4-BE49-F238E27FC236}">
                    <a16:creationId xmlns:a16="http://schemas.microsoft.com/office/drawing/2014/main" id="{38FFC2FC-A396-C40A-49AC-ABCB8CB3E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50055" y="5681528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45" name="Picture 1044">
                <a:extLst>
                  <a:ext uri="{FF2B5EF4-FFF2-40B4-BE49-F238E27FC236}">
                    <a16:creationId xmlns:a16="http://schemas.microsoft.com/office/drawing/2014/main" id="{83E4DE27-426E-4C8C-5591-459A16840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0055" y="5681528"/>
                <a:ext cx="504000" cy="504000"/>
              </a:xfrm>
              <a:prstGeom prst="rect">
                <a:avLst/>
              </a:prstGeom>
            </p:spPr>
          </p:pic>
        </p:grp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FF5ABD2E-EECB-6245-3046-AAF99B868E85}"/>
              </a:ext>
            </a:extLst>
          </p:cNvPr>
          <p:cNvGrpSpPr/>
          <p:nvPr/>
        </p:nvGrpSpPr>
        <p:grpSpPr>
          <a:xfrm>
            <a:off x="597311" y="4094314"/>
            <a:ext cx="540000" cy="618501"/>
            <a:chOff x="4287900" y="2059291"/>
            <a:chExt cx="540000" cy="618501"/>
          </a:xfrm>
        </p:grpSpPr>
        <p:sp>
          <p:nvSpPr>
            <p:cNvPr id="1032" name="Hexagon 1031">
              <a:extLst>
                <a:ext uri="{FF2B5EF4-FFF2-40B4-BE49-F238E27FC236}">
                  <a16:creationId xmlns:a16="http://schemas.microsoft.com/office/drawing/2014/main" id="{A75AC133-1A6A-EC70-BDC2-A59FC7371A9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248649" y="2098542"/>
              <a:ext cx="618501" cy="54000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4" name="Oval 1033">
              <a:extLst>
                <a:ext uri="{FF2B5EF4-FFF2-40B4-BE49-F238E27FC236}">
                  <a16:creationId xmlns:a16="http://schemas.microsoft.com/office/drawing/2014/main" id="{FD195136-CC86-7EA9-8707-7ADB68124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5899" y="2116542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8F332D5A-F279-8FD2-CDA3-55960C11A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3012" y="2116542"/>
              <a:ext cx="504000" cy="504000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5CD0361A-621C-8CC9-1C25-C32457C01A30}"/>
              </a:ext>
            </a:extLst>
          </p:cNvPr>
          <p:cNvGrpSpPr/>
          <p:nvPr/>
        </p:nvGrpSpPr>
        <p:grpSpPr>
          <a:xfrm>
            <a:off x="6012045" y="1672150"/>
            <a:ext cx="540000" cy="618501"/>
            <a:chOff x="4287900" y="4391224"/>
            <a:chExt cx="540000" cy="618501"/>
          </a:xfrm>
        </p:grpSpPr>
        <p:sp>
          <p:nvSpPr>
            <p:cNvPr id="1056" name="Hexagon 1055">
              <a:extLst>
                <a:ext uri="{FF2B5EF4-FFF2-40B4-BE49-F238E27FC236}">
                  <a16:creationId xmlns:a16="http://schemas.microsoft.com/office/drawing/2014/main" id="{2301FBC4-F5D6-C91A-F816-EC1F903F574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248649" y="4430475"/>
              <a:ext cx="618501" cy="54000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261762EF-083D-57C4-31A5-6A656792B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5899" y="4456156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ACECC2E9-A8EA-4CD9-7412-3421F0F04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5899" y="4456156"/>
              <a:ext cx="504000" cy="504000"/>
            </a:xfrm>
            <a:prstGeom prst="rect">
              <a:avLst/>
            </a:prstGeom>
          </p:spPr>
        </p:pic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FD70D26E-0E6D-5ADA-225E-C62C59654BE2}"/>
              </a:ext>
            </a:extLst>
          </p:cNvPr>
          <p:cNvGrpSpPr/>
          <p:nvPr/>
        </p:nvGrpSpPr>
        <p:grpSpPr>
          <a:xfrm>
            <a:off x="6030044" y="4094314"/>
            <a:ext cx="540000" cy="618501"/>
            <a:chOff x="3843196" y="1281980"/>
            <a:chExt cx="540000" cy="618501"/>
          </a:xfrm>
        </p:grpSpPr>
        <p:sp>
          <p:nvSpPr>
            <p:cNvPr id="1037" name="Hexagon 1036">
              <a:extLst>
                <a:ext uri="{FF2B5EF4-FFF2-40B4-BE49-F238E27FC236}">
                  <a16:creationId xmlns:a16="http://schemas.microsoft.com/office/drawing/2014/main" id="{6830144B-76C2-DF56-7789-A046BCFC62A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3803945" y="1321231"/>
              <a:ext cx="618501" cy="540000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7BEE59A8-04BB-DA20-0B4B-65608638E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1195" y="1339231"/>
              <a:ext cx="504000" cy="504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0" name="Picture 1059">
              <a:extLst>
                <a:ext uri="{FF2B5EF4-FFF2-40B4-BE49-F238E27FC236}">
                  <a16:creationId xmlns:a16="http://schemas.microsoft.com/office/drawing/2014/main" id="{28379C59-F90E-763E-A9F0-A3B3D6B36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3246" y="1393779"/>
              <a:ext cx="399897" cy="399897"/>
            </a:xfrm>
            <a:prstGeom prst="rect">
              <a:avLst/>
            </a:prstGeom>
          </p:spPr>
        </p:pic>
      </p:grpSp>
      <p:sp>
        <p:nvSpPr>
          <p:cNvPr id="1062" name="TextBox 1061">
            <a:extLst>
              <a:ext uri="{FF2B5EF4-FFF2-40B4-BE49-F238E27FC236}">
                <a16:creationId xmlns:a16="http://schemas.microsoft.com/office/drawing/2014/main" id="{4AE35152-90CB-DC6E-899D-1403CEDB0DFA}"/>
              </a:ext>
            </a:extLst>
          </p:cNvPr>
          <p:cNvSpPr txBox="1"/>
          <p:nvPr/>
        </p:nvSpPr>
        <p:spPr>
          <a:xfrm>
            <a:off x="363419" y="594060"/>
            <a:ext cx="659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Technologies and Tools</a:t>
            </a:r>
          </a:p>
        </p:txBody>
      </p:sp>
      <p:pic>
        <p:nvPicPr>
          <p:cNvPr id="1064" name="Picture 1063">
            <a:extLst>
              <a:ext uri="{FF2B5EF4-FFF2-40B4-BE49-F238E27FC236}">
                <a16:creationId xmlns:a16="http://schemas.microsoft.com/office/drawing/2014/main" id="{0533A400-BC50-49DB-7CC2-3EE0B8FD658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46" y="1402492"/>
            <a:ext cx="297193" cy="334590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D20DF675-84DF-CC70-C532-B3E45AE055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2979" b="89362" l="4673" r="89720">
                        <a14:foregroundMark x1="30374" y1="7660" x2="60280" y2="16170"/>
                        <a14:foregroundMark x1="60280" y1="16170" x2="28505" y2="31915"/>
                        <a14:foregroundMark x1="28505" y1="31915" x2="13084" y2="48511"/>
                        <a14:foregroundMark x1="13084" y1="48511" x2="13084" y2="50638"/>
                        <a14:foregroundMark x1="53271" y1="8511" x2="58411" y2="42979"/>
                        <a14:foregroundMark x1="59813" y1="8936" x2="32710" y2="4681"/>
                        <a14:foregroundMark x1="32710" y1="4681" x2="39252" y2="16596"/>
                        <a14:foregroundMark x1="49065" y1="2979" x2="52336" y2="7660"/>
                        <a14:foregroundMark x1="26636" y1="7660" x2="26636" y2="14468"/>
                        <a14:foregroundMark x1="15421" y1="30213" x2="10280" y2="59574"/>
                        <a14:foregroundMark x1="8411" y1="27234" x2="4673" y2="348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07" y="1755082"/>
            <a:ext cx="385917" cy="423788"/>
          </a:xfrm>
          <a:prstGeom prst="rect">
            <a:avLst/>
          </a:prstGeom>
        </p:spPr>
      </p:pic>
      <p:pic>
        <p:nvPicPr>
          <p:cNvPr id="1068" name="Picture 1067">
            <a:extLst>
              <a:ext uri="{FF2B5EF4-FFF2-40B4-BE49-F238E27FC236}">
                <a16:creationId xmlns:a16="http://schemas.microsoft.com/office/drawing/2014/main" id="{7FFACB6A-EFCB-5741-A2D7-3E15AF9ACFF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174" y="3743769"/>
            <a:ext cx="762054" cy="350545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5D665564-8B79-7C2C-A80B-FB3F9C00296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3663" b="95055" l="6701" r="94330">
                        <a14:foregroundMark x1="54845" y1="6044" x2="53608" y2="5311"/>
                        <a14:foregroundMark x1="50928" y1="43223" x2="51546" y2="43223"/>
                        <a14:foregroundMark x1="50412" y1="63736" x2="49897" y2="69048"/>
                        <a14:foregroundMark x1="48660" y1="94505" x2="51753" y2="95604"/>
                        <a14:foregroundMark x1="7010" y1="48718" x2="8247" y2="52015"/>
                        <a14:foregroundMark x1="8351" y1="50000" x2="81753" y2="47253"/>
                        <a14:foregroundMark x1="81753" y1="47253" x2="93814" y2="47436"/>
                        <a14:foregroundMark x1="94330" y1="44139" x2="94124" y2="50183"/>
                        <a14:foregroundMark x1="50722" y1="3663" x2="50722" y2="45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438" y="4113755"/>
            <a:ext cx="622764" cy="350545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ACEC4D6-945A-17AC-720A-27241ACB5AC8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7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6712C-135D-C54F-AA35-5E4E84A1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74C97A-E236-EF40-7CD7-D8669F57367A}"/>
              </a:ext>
            </a:extLst>
          </p:cNvPr>
          <p:cNvSpPr txBox="1"/>
          <p:nvPr/>
        </p:nvSpPr>
        <p:spPr>
          <a:xfrm>
            <a:off x="99824" y="101600"/>
            <a:ext cx="7370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ChatService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 -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Developing a Real-Time Chat Application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921ECBE-A025-4B86-0396-795AB7AF22C9}"/>
              </a:ext>
            </a:extLst>
          </p:cNvPr>
          <p:cNvGrpSpPr/>
          <p:nvPr/>
        </p:nvGrpSpPr>
        <p:grpSpPr>
          <a:xfrm>
            <a:off x="3791227" y="3062430"/>
            <a:ext cx="833011" cy="957080"/>
            <a:chOff x="2254430" y="2597651"/>
            <a:chExt cx="833011" cy="95708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B55F8B0F-B135-97A0-43C0-91587C785AAC}"/>
                </a:ext>
              </a:extLst>
            </p:cNvPr>
            <p:cNvSpPr/>
            <p:nvPr/>
          </p:nvSpPr>
          <p:spPr>
            <a:xfrm rot="5400000">
              <a:off x="2192396" y="2659685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C90D5C-9DEB-B30D-5A48-5BA28CF849E9}"/>
                </a:ext>
              </a:extLst>
            </p:cNvPr>
            <p:cNvSpPr/>
            <p:nvPr/>
          </p:nvSpPr>
          <p:spPr>
            <a:xfrm>
              <a:off x="2336909" y="2751119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9809FA7-7636-D4A5-1ADE-49717821F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618" y="2773045"/>
              <a:ext cx="613919" cy="61391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3AECDC-9B0E-DC36-9C1C-BD83874E7819}"/>
              </a:ext>
            </a:extLst>
          </p:cNvPr>
          <p:cNvGrpSpPr/>
          <p:nvPr/>
        </p:nvGrpSpPr>
        <p:grpSpPr>
          <a:xfrm>
            <a:off x="3791228" y="5142824"/>
            <a:ext cx="833011" cy="957080"/>
            <a:chOff x="3069770" y="1401668"/>
            <a:chExt cx="833011" cy="957080"/>
          </a:xfrm>
        </p:grpSpPr>
        <p:sp>
          <p:nvSpPr>
            <p:cNvPr id="41" name="Hexagon 40">
              <a:extLst>
                <a:ext uri="{FF2B5EF4-FFF2-40B4-BE49-F238E27FC236}">
                  <a16:creationId xmlns:a16="http://schemas.microsoft.com/office/drawing/2014/main" id="{0E13EB60-8AF3-9D72-D843-20ABDC7FCBBE}"/>
                </a:ext>
              </a:extLst>
            </p:cNvPr>
            <p:cNvSpPr/>
            <p:nvPr/>
          </p:nvSpPr>
          <p:spPr>
            <a:xfrm rot="5400000">
              <a:off x="3007736" y="1463702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37DA61-6EE0-4314-FEDC-5CCBAD23E45F}"/>
                </a:ext>
              </a:extLst>
            </p:cNvPr>
            <p:cNvSpPr/>
            <p:nvPr/>
          </p:nvSpPr>
          <p:spPr>
            <a:xfrm>
              <a:off x="3152249" y="1555136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6DD3804-B44A-8193-FB31-E2B5EA7A0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476" y="1572407"/>
              <a:ext cx="615600" cy="6156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2B62E-B014-0BEF-D27F-CFB7FBDF748D}"/>
              </a:ext>
            </a:extLst>
          </p:cNvPr>
          <p:cNvGrpSpPr/>
          <p:nvPr/>
        </p:nvGrpSpPr>
        <p:grpSpPr>
          <a:xfrm>
            <a:off x="6338761" y="3540969"/>
            <a:ext cx="833011" cy="957080"/>
            <a:chOff x="3069770" y="3245709"/>
            <a:chExt cx="833011" cy="957080"/>
          </a:xfrm>
        </p:grpSpPr>
        <p:sp>
          <p:nvSpPr>
            <p:cNvPr id="46" name="Hexagon 45">
              <a:extLst>
                <a:ext uri="{FF2B5EF4-FFF2-40B4-BE49-F238E27FC236}">
                  <a16:creationId xmlns:a16="http://schemas.microsoft.com/office/drawing/2014/main" id="{89A4842C-F55E-7905-7195-99E26C78563E}"/>
                </a:ext>
              </a:extLst>
            </p:cNvPr>
            <p:cNvSpPr/>
            <p:nvPr/>
          </p:nvSpPr>
          <p:spPr>
            <a:xfrm rot="5400000">
              <a:off x="3007736" y="3307743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F223898-6EF2-737A-7E03-CC5098939E6E}"/>
                </a:ext>
              </a:extLst>
            </p:cNvPr>
            <p:cNvSpPr/>
            <p:nvPr/>
          </p:nvSpPr>
          <p:spPr>
            <a:xfrm>
              <a:off x="3152249" y="3399177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4387B97-67D1-6CC8-3830-9B4492DE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8476" y="3416448"/>
              <a:ext cx="615600" cy="6156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8BAB3A1-5534-D2A0-1C66-0F5F338461D5}"/>
              </a:ext>
            </a:extLst>
          </p:cNvPr>
          <p:cNvGrpSpPr/>
          <p:nvPr/>
        </p:nvGrpSpPr>
        <p:grpSpPr>
          <a:xfrm>
            <a:off x="4871105" y="1314734"/>
            <a:ext cx="833011" cy="957080"/>
            <a:chOff x="1568629" y="4032047"/>
            <a:chExt cx="833011" cy="957080"/>
          </a:xfrm>
        </p:grpSpPr>
        <p:sp>
          <p:nvSpPr>
            <p:cNvPr id="50" name="Hexagon 49">
              <a:extLst>
                <a:ext uri="{FF2B5EF4-FFF2-40B4-BE49-F238E27FC236}">
                  <a16:creationId xmlns:a16="http://schemas.microsoft.com/office/drawing/2014/main" id="{208139EF-65A2-6B16-414B-D8B2E6C5FA00}"/>
                </a:ext>
              </a:extLst>
            </p:cNvPr>
            <p:cNvSpPr/>
            <p:nvPr/>
          </p:nvSpPr>
          <p:spPr>
            <a:xfrm rot="5400000">
              <a:off x="1506595" y="4094081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CDC0E6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D3D5D4-E7A3-B8EA-2E9D-D89E1E7CCDE6}"/>
                </a:ext>
              </a:extLst>
            </p:cNvPr>
            <p:cNvSpPr/>
            <p:nvPr/>
          </p:nvSpPr>
          <p:spPr>
            <a:xfrm>
              <a:off x="1651108" y="4185515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19BFA1F-773E-C403-9FB9-6C641780E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335" y="4202786"/>
              <a:ext cx="615600" cy="615600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0B39A-75A4-B7C2-6735-94AF2E6473B5}"/>
              </a:ext>
            </a:extLst>
          </p:cNvPr>
          <p:cNvCxnSpPr>
            <a:cxnSpLocks/>
          </p:cNvCxnSpPr>
          <p:nvPr/>
        </p:nvCxnSpPr>
        <p:spPr>
          <a:xfrm flipV="1">
            <a:off x="4403832" y="2125506"/>
            <a:ext cx="651510" cy="1061919"/>
          </a:xfrm>
          <a:prstGeom prst="straightConnector1">
            <a:avLst/>
          </a:prstGeom>
          <a:ln w="28575">
            <a:solidFill>
              <a:srgbClr val="CDC0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E5EE8F-6C82-FD66-4F62-CDCE1089C402}"/>
              </a:ext>
            </a:extLst>
          </p:cNvPr>
          <p:cNvCxnSpPr>
            <a:cxnSpLocks/>
          </p:cNvCxnSpPr>
          <p:nvPr/>
        </p:nvCxnSpPr>
        <p:spPr>
          <a:xfrm>
            <a:off x="4624239" y="3540969"/>
            <a:ext cx="1714521" cy="478541"/>
          </a:xfrm>
          <a:prstGeom prst="straightConnector1">
            <a:avLst/>
          </a:prstGeom>
          <a:ln w="28575">
            <a:solidFill>
              <a:srgbClr val="F8CBAD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7BD75-574C-F659-5DF2-44DE25431E63}"/>
              </a:ext>
            </a:extLst>
          </p:cNvPr>
          <p:cNvCxnSpPr>
            <a:cxnSpLocks/>
            <a:stCxn id="19" idx="0"/>
            <a:endCxn id="41" idx="3"/>
          </p:cNvCxnSpPr>
          <p:nvPr/>
        </p:nvCxnSpPr>
        <p:spPr>
          <a:xfrm>
            <a:off x="4207733" y="4019510"/>
            <a:ext cx="1" cy="1123314"/>
          </a:xfrm>
          <a:prstGeom prst="straightConnector1">
            <a:avLst/>
          </a:prstGeom>
          <a:ln w="28575">
            <a:solidFill>
              <a:srgbClr val="FFE6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44122E1-BC00-6771-B9BB-9540F87AACD3}"/>
              </a:ext>
            </a:extLst>
          </p:cNvPr>
          <p:cNvSpPr/>
          <p:nvPr/>
        </p:nvSpPr>
        <p:spPr>
          <a:xfrm>
            <a:off x="2431102" y="4824800"/>
            <a:ext cx="1596057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send: Thank You!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0975A4-0EE0-0BF9-51C9-89D451F2832D}"/>
              </a:ext>
            </a:extLst>
          </p:cNvPr>
          <p:cNvSpPr/>
          <p:nvPr/>
        </p:nvSpPr>
        <p:spPr>
          <a:xfrm>
            <a:off x="5844067" y="3195987"/>
            <a:ext cx="1677013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Thank You!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2A93CE-70E6-732B-FF58-B09FFE7533D9}"/>
              </a:ext>
            </a:extLst>
          </p:cNvPr>
          <p:cNvSpPr/>
          <p:nvPr/>
        </p:nvSpPr>
        <p:spPr>
          <a:xfrm>
            <a:off x="3203851" y="1945244"/>
            <a:ext cx="1596057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Thank You!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4F8F28-A221-9CAE-2E88-04EE069BA013}"/>
              </a:ext>
            </a:extLst>
          </p:cNvPr>
          <p:cNvSpPr/>
          <p:nvPr/>
        </p:nvSpPr>
        <p:spPr>
          <a:xfrm>
            <a:off x="3442524" y="6142327"/>
            <a:ext cx="1596057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ANAMARIA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7B668D-6E21-3728-B6EE-E1F6275F5A37}"/>
              </a:ext>
            </a:extLst>
          </p:cNvPr>
          <p:cNvSpPr/>
          <p:nvPr/>
        </p:nvSpPr>
        <p:spPr>
          <a:xfrm>
            <a:off x="6134116" y="4498048"/>
            <a:ext cx="1242302" cy="478541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THALES COLLEAGUE#1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1A636-2334-864D-967A-5A3A88BD5264}"/>
              </a:ext>
            </a:extLst>
          </p:cNvPr>
          <p:cNvSpPr/>
          <p:nvPr/>
        </p:nvSpPr>
        <p:spPr>
          <a:xfrm>
            <a:off x="4675022" y="824297"/>
            <a:ext cx="1242302" cy="478541"/>
          </a:xfrm>
          <a:prstGeom prst="rect">
            <a:avLst/>
          </a:prstGeom>
          <a:solidFill>
            <a:srgbClr val="CDC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THALES COLLEAGUE#2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9B30D-132E-F301-E31E-4F63C5DAD724}"/>
              </a:ext>
            </a:extLst>
          </p:cNvPr>
          <p:cNvCxnSpPr>
            <a:cxnSpLocks/>
          </p:cNvCxnSpPr>
          <p:nvPr/>
        </p:nvCxnSpPr>
        <p:spPr>
          <a:xfrm flipV="1">
            <a:off x="4614869" y="1930341"/>
            <a:ext cx="3534120" cy="1418251"/>
          </a:xfrm>
          <a:prstGeom prst="straightConnector1">
            <a:avLst/>
          </a:prstGeom>
          <a:ln w="28575">
            <a:solidFill>
              <a:srgbClr val="DAE8F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E62725-D350-C65E-0E57-94586F73701A}"/>
              </a:ext>
            </a:extLst>
          </p:cNvPr>
          <p:cNvGrpSpPr/>
          <p:nvPr/>
        </p:nvGrpSpPr>
        <p:grpSpPr>
          <a:xfrm>
            <a:off x="8161848" y="1363329"/>
            <a:ext cx="833011" cy="957080"/>
            <a:chOff x="1568629" y="4032047"/>
            <a:chExt cx="833011" cy="95708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326D96E9-D919-BF76-AD2C-A837321351A3}"/>
                </a:ext>
              </a:extLst>
            </p:cNvPr>
            <p:cNvSpPr/>
            <p:nvPr/>
          </p:nvSpPr>
          <p:spPr>
            <a:xfrm rot="5400000">
              <a:off x="1506595" y="4094081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AE8FC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B51C1D-97B8-1E17-216D-0D766A4CB3E0}"/>
                </a:ext>
              </a:extLst>
            </p:cNvPr>
            <p:cNvSpPr/>
            <p:nvPr/>
          </p:nvSpPr>
          <p:spPr>
            <a:xfrm>
              <a:off x="1651108" y="4185515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4720E9C-2748-C999-1EB7-10E336620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335" y="4202786"/>
              <a:ext cx="615600" cy="61560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7EC012D-C337-AF5B-1C1E-C83E5867F06A}"/>
              </a:ext>
            </a:extLst>
          </p:cNvPr>
          <p:cNvSpPr/>
          <p:nvPr/>
        </p:nvSpPr>
        <p:spPr>
          <a:xfrm>
            <a:off x="7851388" y="2302470"/>
            <a:ext cx="1469899" cy="478541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THALES COLLEAGUE #..n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AED5A9-590C-1314-31E5-CFD83F6D6F38}"/>
              </a:ext>
            </a:extLst>
          </p:cNvPr>
          <p:cNvGrpSpPr/>
          <p:nvPr/>
        </p:nvGrpSpPr>
        <p:grpSpPr>
          <a:xfrm>
            <a:off x="8303113" y="1209859"/>
            <a:ext cx="833011" cy="957080"/>
            <a:chOff x="1568629" y="4032047"/>
            <a:chExt cx="833011" cy="95708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9AB5594C-9A9F-2ADC-F597-758246DFC5C8}"/>
                </a:ext>
              </a:extLst>
            </p:cNvPr>
            <p:cNvSpPr/>
            <p:nvPr/>
          </p:nvSpPr>
          <p:spPr>
            <a:xfrm rot="5400000">
              <a:off x="1506595" y="4094081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AE8FC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ABDB9FA-ADD7-1D6A-217F-1517C1C82793}"/>
                </a:ext>
              </a:extLst>
            </p:cNvPr>
            <p:cNvSpPr/>
            <p:nvPr/>
          </p:nvSpPr>
          <p:spPr>
            <a:xfrm>
              <a:off x="1651108" y="4185515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BFA8785-EDD7-CFCE-8CE1-E3F62DD2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335" y="4202786"/>
              <a:ext cx="615600" cy="615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1C72FC4-F307-878D-51A5-50F0FE3451B6}"/>
              </a:ext>
            </a:extLst>
          </p:cNvPr>
          <p:cNvGrpSpPr/>
          <p:nvPr/>
        </p:nvGrpSpPr>
        <p:grpSpPr>
          <a:xfrm>
            <a:off x="8495875" y="1056388"/>
            <a:ext cx="833011" cy="957080"/>
            <a:chOff x="1568629" y="4032047"/>
            <a:chExt cx="833011" cy="957080"/>
          </a:xfrm>
        </p:grpSpPr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273EA5C4-97B7-E8E5-1A3F-C2F2AEFA44B7}"/>
                </a:ext>
              </a:extLst>
            </p:cNvPr>
            <p:cNvSpPr/>
            <p:nvPr/>
          </p:nvSpPr>
          <p:spPr>
            <a:xfrm rot="5400000">
              <a:off x="1506595" y="4094081"/>
              <a:ext cx="957080" cy="833011"/>
            </a:xfrm>
            <a:prstGeom prst="hexagon">
              <a:avLst>
                <a:gd name="adj" fmla="val 25875"/>
                <a:gd name="vf" fmla="val 115470"/>
              </a:avLst>
            </a:prstGeom>
            <a:solidFill>
              <a:srgbClr val="DAE8FC"/>
            </a:solidFill>
            <a:ln>
              <a:noFill/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659EB1-01D0-2037-D05B-83293C77E821}"/>
                </a:ext>
              </a:extLst>
            </p:cNvPr>
            <p:cNvSpPr/>
            <p:nvPr/>
          </p:nvSpPr>
          <p:spPr>
            <a:xfrm>
              <a:off x="1651108" y="4185515"/>
              <a:ext cx="679336" cy="65777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FAC844D-B722-789D-1930-BF33DC6CE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335" y="4202786"/>
              <a:ext cx="615600" cy="6156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DBF0221-EAFB-0CF3-10BC-4E1463578555}"/>
              </a:ext>
            </a:extLst>
          </p:cNvPr>
          <p:cNvSpPr/>
          <p:nvPr/>
        </p:nvSpPr>
        <p:spPr>
          <a:xfrm>
            <a:off x="6372791" y="1559020"/>
            <a:ext cx="1677013" cy="303577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75000"/>
                  </a:schemeClr>
                </a:solidFill>
              </a:rPr>
              <a:t>receive: Thank You!</a:t>
            </a:r>
          </a:p>
        </p:txBody>
      </p:sp>
    </p:spTree>
    <p:extLst>
      <p:ext uri="{BB962C8B-B14F-4D97-AF65-F5344CB8AC3E}">
        <p14:creationId xmlns:p14="http://schemas.microsoft.com/office/powerpoint/2010/main" val="235511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1380</Words>
  <Application>Microsoft Office PowerPoint</Application>
  <PresentationFormat>Widescreen</PresentationFormat>
  <Paragraphs>175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 Extra Light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Anamaria Onetiu</dc:creator>
  <cp:lastModifiedBy>Anamaria Onetiu</cp:lastModifiedBy>
  <cp:revision>6</cp:revision>
  <dcterms:created xsi:type="dcterms:W3CDTF">2025-07-07T08:34:56Z</dcterms:created>
  <dcterms:modified xsi:type="dcterms:W3CDTF">2025-07-08T08:01:45Z</dcterms:modified>
</cp:coreProperties>
</file>