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24" r:id="rId5"/>
    <p:sldId id="312" r:id="rId6"/>
    <p:sldId id="302" r:id="rId7"/>
    <p:sldId id="344" r:id="rId8"/>
    <p:sldId id="331" r:id="rId9"/>
    <p:sldId id="342" r:id="rId10"/>
    <p:sldId id="332" r:id="rId11"/>
    <p:sldId id="343" r:id="rId12"/>
    <p:sldId id="333" r:id="rId13"/>
    <p:sldId id="267" r:id="rId14"/>
    <p:sldId id="346" r:id="rId15"/>
    <p:sldId id="347" r:id="rId16"/>
    <p:sldId id="350" r:id="rId17"/>
    <p:sldId id="335" r:id="rId18"/>
    <p:sldId id="329" r:id="rId19"/>
    <p:sldId id="348" r:id="rId20"/>
    <p:sldId id="349" r:id="rId21"/>
    <p:sldId id="340" r:id="rId22"/>
    <p:sldId id="325" r:id="rId23"/>
    <p:sldId id="3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65E"/>
    <a:srgbClr val="05396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49040" autoAdjust="0"/>
  </p:normalViewPr>
  <p:slideViewPr>
    <p:cSldViewPr snapToGrid="0">
      <p:cViewPr varScale="1">
        <p:scale>
          <a:sx n="83" d="100"/>
          <a:sy n="83" d="100"/>
        </p:scale>
        <p:origin x="936" y="7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000" dirty="0"/>
          </a:p>
          <a:p>
            <a:r>
              <a:rPr lang="hr-HR" dirty="0"/>
              <a:t>Ime fragmenta		duljina fragmenta	 početak i kraj poklapanja na fragmentu</a:t>
            </a:r>
          </a:p>
          <a:p>
            <a:r>
              <a:rPr lang="hr-HR" dirty="0"/>
              <a:t>radi li se o glavnom lancu (+) ili reverznom komplementu (-)</a:t>
            </a:r>
          </a:p>
          <a:p>
            <a:r>
              <a:rPr lang="hr-HR" dirty="0"/>
              <a:t>ime reference, duljina reference	početak i kraj poklapanja na referenci</a:t>
            </a:r>
          </a:p>
          <a:p>
            <a:r>
              <a:rPr lang="hr-HR" dirty="0"/>
              <a:t>broj baza koje se poklapaju		duljina bloka		</a:t>
            </a:r>
            <a:r>
              <a:rPr lang="en-US" dirty="0" err="1"/>
              <a:t>mapq</a:t>
            </a:r>
            <a:r>
              <a:rPr lang="hr-HR" dirty="0"/>
              <a:t> (vjerojatnost da je očitanje točno)</a:t>
            </a:r>
          </a:p>
          <a:p>
            <a:r>
              <a:rPr lang="hr-HR" dirty="0"/>
              <a:t>tp:A:	tip poravnanja (P = primarno poravnanje)</a:t>
            </a:r>
          </a:p>
          <a:p>
            <a:r>
              <a:rPr lang="hr-HR" dirty="0"/>
              <a:t>cm:i:118	broj podudaranja minimizera</a:t>
            </a:r>
          </a:p>
          <a:p>
            <a:r>
              <a:rPr lang="hr-HR" dirty="0"/>
              <a:t>s1:i:926 	ocjena lanca (povezanih minimizera)</a:t>
            </a:r>
          </a:p>
          <a:p>
            <a:r>
              <a:rPr lang="hr-HR" dirty="0"/>
              <a:t>s2:i:0 	ocjena sekundarnog lanca</a:t>
            </a:r>
          </a:p>
          <a:p>
            <a:r>
              <a:rPr lang="hr-HR" dirty="0"/>
              <a:t>dv:f:0.0038 	procijenjena razlika između očitanja i reference</a:t>
            </a:r>
          </a:p>
          <a:p>
            <a:r>
              <a:rPr lang="hr-HR" dirty="0"/>
              <a:t>rl:i:0 	duljina očitanja (opcionalno; već navedena ranije)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96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6/2/2025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0r6uT" TargetMode="External"/><Relationship Id="rId2" Type="http://schemas.openxmlformats.org/officeDocument/2006/relationships/hyperlink" Target="https://shorturl.at/tfQ4r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86DAD7F-E940-D61B-5FC4-4A188F47F9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1" b="61"/>
          <a:stretch>
            <a:fillRect/>
          </a:stretch>
        </p:blipFill>
        <p:spPr/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rgbClr val="05365E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8" y="1733363"/>
            <a:ext cx="3924935" cy="1695637"/>
          </a:xfrm>
        </p:spPr>
        <p:txBody>
          <a:bodyPr/>
          <a:lstStyle/>
          <a:p>
            <a:pPr algn="ctr"/>
            <a:r>
              <a:rPr lang="en-US" sz="4800" dirty="0"/>
              <a:t>A</a:t>
            </a:r>
            <a:r>
              <a:rPr lang="hr-HR" sz="4800" dirty="0"/>
              <a:t>lati za poravnanje očitanja na referentni genom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8298" y="1036352"/>
            <a:ext cx="2375403" cy="490538"/>
          </a:xfrm>
        </p:spPr>
        <p:txBody>
          <a:bodyPr/>
          <a:lstStyle/>
          <a:p>
            <a:r>
              <a:rPr lang="hr-HR" dirty="0" err="1"/>
              <a:t>Bioinformatika</a:t>
            </a:r>
            <a:r>
              <a:rPr lang="hr-HR" dirty="0"/>
              <a:t> 1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1198" y="4674548"/>
            <a:ext cx="3222836" cy="116853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hr-HR" dirty="0"/>
              <a:t>Ak. godina 2024/</a:t>
            </a:r>
            <a:r>
              <a:rPr lang="en-US" dirty="0"/>
              <a:t>20</a:t>
            </a:r>
            <a:r>
              <a:rPr lang="hr-HR" dirty="0"/>
              <a:t>25</a:t>
            </a:r>
          </a:p>
          <a:p>
            <a:pPr algn="ctr">
              <a:spcBef>
                <a:spcPts val="0"/>
              </a:spcBef>
            </a:pPr>
            <a:r>
              <a:rPr lang="hr-HR" dirty="0"/>
              <a:t>Anamarija Kic i Marta Kekić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E9C53C-FAFC-CBC6-1023-1A5A62FD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07403"/>
            <a:ext cx="8497486" cy="4858428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71FD57B1-69F8-F49B-2B8C-801A70F2BDFA}"/>
              </a:ext>
            </a:extLst>
          </p:cNvPr>
          <p:cNvSpPr txBox="1">
            <a:spLocks/>
          </p:cNvSpPr>
          <p:nvPr/>
        </p:nvSpPr>
        <p:spPr>
          <a:xfrm>
            <a:off x="3016166" y="4928886"/>
            <a:ext cx="7416800" cy="38582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rgbClr val="FF0000"/>
                </a:solidFill>
              </a:rPr>
              <a:t>M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>
                <a:solidFill>
                  <a:srgbClr val="FF0000"/>
                </a:solidFill>
              </a:rPr>
              <a:t>M</a:t>
            </a:r>
            <a:r>
              <a:rPr lang="hr-H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r-HR" dirty="0" err="1"/>
              <a:t>M</a:t>
            </a:r>
            <a:r>
              <a:rPr lang="hr-HR" dirty="0"/>
              <a:t>  </a:t>
            </a:r>
            <a:r>
              <a:rPr lang="hr-HR" dirty="0" err="1"/>
              <a:t>M</a:t>
            </a:r>
            <a:r>
              <a:rPr lang="hr-HR" dirty="0"/>
              <a:t>  I</a:t>
            </a:r>
          </a:p>
          <a:p>
            <a:r>
              <a:rPr lang="hr-HR" dirty="0">
                <a:solidFill>
                  <a:srgbClr val="FF0000"/>
                </a:solidFill>
              </a:rPr>
              <a:t>A</a:t>
            </a:r>
            <a:r>
              <a:rPr lang="hr-HR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hr-HR" dirty="0"/>
              <a:t>C  G  T  A   </a:t>
            </a:r>
            <a:r>
              <a:rPr lang="hr-HR" dirty="0">
                <a:solidFill>
                  <a:srgbClr val="FF0000"/>
                </a:solidFill>
              </a:rPr>
              <a:t>C </a:t>
            </a:r>
            <a:r>
              <a:rPr lang="hr-HR" dirty="0"/>
              <a:t> G  A  C</a:t>
            </a:r>
            <a:br>
              <a:rPr lang="hr-HR" dirty="0"/>
            </a:br>
            <a:r>
              <a:rPr lang="hr-HR" dirty="0">
                <a:solidFill>
                  <a:srgbClr val="FF0000"/>
                </a:solidFill>
              </a:rPr>
              <a:t>T</a:t>
            </a:r>
            <a:r>
              <a:rPr lang="hr-HR" dirty="0"/>
              <a:t>   C  G   T  A   </a:t>
            </a:r>
            <a:r>
              <a:rPr lang="hr-HR" dirty="0" err="1">
                <a:solidFill>
                  <a:srgbClr val="FF0000"/>
                </a:solidFill>
              </a:rPr>
              <a:t>A</a:t>
            </a:r>
            <a:r>
              <a:rPr lang="hr-HR" dirty="0"/>
              <a:t> G  A   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2A1CF-DBC4-416D-5472-D4AE3E1E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7" y="5412865"/>
            <a:ext cx="2758679" cy="1374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F235E0-9293-D91C-4EA0-28437FCB9882}"/>
              </a:ext>
            </a:extLst>
          </p:cNvPr>
          <p:cNvSpPr/>
          <p:nvPr/>
        </p:nvSpPr>
        <p:spPr>
          <a:xfrm>
            <a:off x="8821511" y="3796145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1061E-A3D2-2FB3-C5E3-68836CDF34F3}"/>
              </a:ext>
            </a:extLst>
          </p:cNvPr>
          <p:cNvSpPr/>
          <p:nvPr/>
        </p:nvSpPr>
        <p:spPr>
          <a:xfrm>
            <a:off x="9583127" y="3796145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6B19E-77C8-7D0B-157C-0DE730773DD8}"/>
              </a:ext>
            </a:extLst>
          </p:cNvPr>
          <p:cNvSpPr/>
          <p:nvPr/>
        </p:nvSpPr>
        <p:spPr>
          <a:xfrm>
            <a:off x="8073366" y="3392019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0B183-38FD-891C-3369-DF0A130F3FDC}"/>
              </a:ext>
            </a:extLst>
          </p:cNvPr>
          <p:cNvSpPr/>
          <p:nvPr/>
        </p:nvSpPr>
        <p:spPr>
          <a:xfrm>
            <a:off x="7297511" y="2946399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15334-73ED-B953-71ED-F5D2DBB6107B}"/>
              </a:ext>
            </a:extLst>
          </p:cNvPr>
          <p:cNvSpPr/>
          <p:nvPr/>
        </p:nvSpPr>
        <p:spPr>
          <a:xfrm>
            <a:off x="6540129" y="2536617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7465D-8891-0F51-2504-E2935BBE9983}"/>
              </a:ext>
            </a:extLst>
          </p:cNvPr>
          <p:cNvSpPr/>
          <p:nvPr/>
        </p:nvSpPr>
        <p:spPr>
          <a:xfrm>
            <a:off x="5763490" y="2120349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0358D-F503-B1AD-FE01-F2BC5A2DCE64}"/>
              </a:ext>
            </a:extLst>
          </p:cNvPr>
          <p:cNvSpPr/>
          <p:nvPr/>
        </p:nvSpPr>
        <p:spPr>
          <a:xfrm>
            <a:off x="5006893" y="1683761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B3AD5-1012-932F-2D99-C3D08319553B}"/>
              </a:ext>
            </a:extLst>
          </p:cNvPr>
          <p:cNvSpPr/>
          <p:nvPr/>
        </p:nvSpPr>
        <p:spPr>
          <a:xfrm>
            <a:off x="4240275" y="1274618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F6E64A-40B0-7384-FC0E-B9D4EAD20D4F}"/>
              </a:ext>
            </a:extLst>
          </p:cNvPr>
          <p:cNvSpPr/>
          <p:nvPr/>
        </p:nvSpPr>
        <p:spPr>
          <a:xfrm>
            <a:off x="3575256" y="842407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76175D-EDC2-7B84-1F82-0A6D01532A3A}"/>
              </a:ext>
            </a:extLst>
          </p:cNvPr>
          <p:cNvSpPr/>
          <p:nvPr/>
        </p:nvSpPr>
        <p:spPr>
          <a:xfrm>
            <a:off x="2762457" y="452581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561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2DC5B2-5EC4-51B9-0B9E-64724675FC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902200" cy="3560763"/>
          </a:xfrm>
        </p:spPr>
        <p:txBody>
          <a:bodyPr/>
          <a:lstStyle/>
          <a:p>
            <a:r>
              <a:rPr lang="hr-HR" dirty="0"/>
              <a:t>Ubrzanje analize i usporedbe sekvenci</a:t>
            </a:r>
          </a:p>
          <a:p>
            <a:r>
              <a:rPr lang="hr-HR" dirty="0"/>
              <a:t>K-meri – podsekvence duljine k</a:t>
            </a:r>
          </a:p>
          <a:p>
            <a:endParaRPr lang="hr-HR" dirty="0"/>
          </a:p>
          <a:p>
            <a:r>
              <a:rPr lang="hr-HR" dirty="0"/>
              <a:t>Smanjuje količinu podataka za obradu</a:t>
            </a:r>
          </a:p>
          <a:p>
            <a:r>
              <a:rPr lang="hr-HR" dirty="0"/>
              <a:t>Osjetljiva na umetanja i brisanja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8C8751D-9E26-3B1B-20F4-F7D14394BD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6806" r="26806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89CA4F-E222-757C-D517-CA4A72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Minimizeri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4CB9A-DD80-FA49-0CA1-DA1383F3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19" y="6057788"/>
            <a:ext cx="215295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5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FC7FC-D7C8-6238-DA01-C98B78A75E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200" y="1877655"/>
            <a:ext cx="5067300" cy="29352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3 (duljina k-mera)</a:t>
            </a:r>
            <a:endParaRPr lang="hr-H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= 2 (duljina prozora u k-merima)</a:t>
            </a:r>
            <a:endParaRPr lang="hr-H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= w + k – 1 = 4 (ukupna duljina prozora)</a:t>
            </a:r>
            <a:endParaRPr lang="hr-H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r-H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r-H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: 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: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: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: 3</a:t>
            </a:r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193C11-38E1-EA12-BB39-C830FB2BB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1" y="6052787"/>
            <a:ext cx="2758679" cy="76507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4E50E89-7983-9FF1-D747-ED127D9B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Minimizeri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F2522729-6A5E-4471-2B32-F47B30C2B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"/>
          <a:stretch/>
        </p:blipFill>
        <p:spPr bwMode="auto">
          <a:xfrm>
            <a:off x="2799778" y="3345299"/>
            <a:ext cx="8808022" cy="296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1">
            <a:extLst>
              <a:ext uri="{FF2B5EF4-FFF2-40B4-BE49-F238E27FC236}">
                <a16:creationId xmlns:a16="http://schemas.microsoft.com/office/drawing/2014/main" id="{13360095-FE20-DC5E-C08A-B35F57B87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59" y="1295644"/>
            <a:ext cx="5198641" cy="173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80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575CBD-3738-8750-E7D4-2FC5F9C4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10758323" cy="830997"/>
          </a:xfrm>
        </p:spPr>
        <p:txBody>
          <a:bodyPr/>
          <a:lstStyle/>
          <a:p>
            <a:r>
              <a:rPr lang="hr-HR" dirty="0"/>
              <a:t>Računanje </a:t>
            </a:r>
            <a:r>
              <a:rPr lang="hr-HR" dirty="0" err="1"/>
              <a:t>minimizera</a:t>
            </a:r>
            <a:r>
              <a:rPr lang="hr-HR" dirty="0"/>
              <a:t> internog prozora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9C45B-84FE-E1DD-ADB3-48D1A83B6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84" y="1896891"/>
            <a:ext cx="5934903" cy="3639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EF2C35-898A-7C05-1A3F-1B9BA773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6060967"/>
            <a:ext cx="1914792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4785C-BAC3-039A-0F12-76756FC09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DA0443-F4A7-F771-333B-A6BD719B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274" y="108772"/>
            <a:ext cx="4044597" cy="618775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93275-6553-25F9-3A76-503449352D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9609668" cy="3560763"/>
          </a:xfrm>
        </p:spPr>
        <p:txBody>
          <a:bodyPr/>
          <a:lstStyle/>
          <a:p>
            <a:r>
              <a:rPr lang="hr-HR" dirty="0"/>
              <a:t>Tražimo poklapanja među lancima</a:t>
            </a:r>
          </a:p>
          <a:p>
            <a:r>
              <a:rPr lang="hr-HR" dirty="0"/>
              <a:t>Na tim područjima provodimo naprednije metode poravnanja npr. Longest Increasing Subsequence (LIS) ili Longest common subsequence (LCS)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DA39B1-BEBA-2C20-6AFC-95DBA797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639560" cy="830997"/>
          </a:xfrm>
        </p:spPr>
        <p:txBody>
          <a:bodyPr/>
          <a:lstStyle/>
          <a:p>
            <a:r>
              <a:rPr lang="hr-HR" dirty="0"/>
              <a:t>Minimizeri - poklapanja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4DC126-3389-CAF6-964F-8D928BF5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69" y="4927255"/>
            <a:ext cx="2522439" cy="1767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27668E-FCC4-A9DA-56DE-3355043E3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095" y="3822446"/>
            <a:ext cx="6301409" cy="15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0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AED86E-C503-498C-B470-14CF2D4357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r-HR" dirty="0"/>
              <a:t>Poklapanja smo spremili kao: (minimizer, pozicija na fragmentu, pozicija na referentnom genomu)</a:t>
            </a:r>
          </a:p>
          <a:p>
            <a:r>
              <a:rPr lang="hr-HR" dirty="0"/>
              <a:t>Sortiramo ih uzlazno po poziciji na fragmentu</a:t>
            </a:r>
          </a:p>
          <a:p>
            <a:r>
              <a:rPr lang="hr-HR" dirty="0"/>
              <a:t>LIS – najdulji niz u kojem su pozicije na fragmentu i referentnom genomu uvijek rastuće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A83BCD-2442-E044-8482-27A788D5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421540"/>
            <a:ext cx="11263697" cy="830997"/>
          </a:xfrm>
        </p:spPr>
        <p:txBody>
          <a:bodyPr/>
          <a:lstStyle/>
          <a:p>
            <a:r>
              <a:rPr lang="hr-HR" i="1" dirty="0" err="1"/>
              <a:t>Longest</a:t>
            </a:r>
            <a:r>
              <a:rPr lang="hr-HR" i="1" dirty="0"/>
              <a:t> </a:t>
            </a:r>
            <a:r>
              <a:rPr lang="hr-HR" i="1" dirty="0" err="1"/>
              <a:t>increasing</a:t>
            </a:r>
            <a:r>
              <a:rPr lang="hr-HR" i="1" dirty="0"/>
              <a:t> </a:t>
            </a:r>
            <a:r>
              <a:rPr lang="hr-HR" i="1" dirty="0" err="1"/>
              <a:t>subsequence</a:t>
            </a:r>
            <a:r>
              <a:rPr lang="hr-HR" i="1" dirty="0"/>
              <a:t>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CC83E-AA57-DCFF-3112-55CDA551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23" y="1635111"/>
            <a:ext cx="6091133" cy="4500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8F2D3-2FD5-F880-A1CE-F7C37D76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44" y="5090007"/>
            <a:ext cx="2522439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6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488EA8-BAAD-E55E-E8A3-85730B2D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4042296"/>
            <a:ext cx="2758679" cy="26138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B00D-31D0-BBEA-6A9D-51290F5011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767840"/>
            <a:ext cx="10190480" cy="1813560"/>
          </a:xfrm>
        </p:spPr>
        <p:txBody>
          <a:bodyPr/>
          <a:lstStyle/>
          <a:p>
            <a:r>
              <a:rPr lang="hr-HR" b="1" dirty="0"/>
              <a:t>Windows</a:t>
            </a:r>
          </a:p>
          <a:p>
            <a:r>
              <a:rPr lang="hr-HR" dirty="0"/>
              <a:t>.\build\Debug\allignment.exe -a local -m 2 -n -1 -g 2 -k 3 -w 2 -c ref.fasta seq.fasta.txt</a:t>
            </a:r>
          </a:p>
          <a:p>
            <a:r>
              <a:rPr lang="hr-HR" b="1" dirty="0"/>
              <a:t>Linux</a:t>
            </a:r>
          </a:p>
          <a:p>
            <a:r>
              <a:rPr lang="hr-HR" dirty="0"/>
              <a:t>./</a:t>
            </a:r>
            <a:r>
              <a:rPr lang="hr-HR" dirty="0" err="1"/>
              <a:t>build</a:t>
            </a:r>
            <a:r>
              <a:rPr lang="hr-HR" dirty="0"/>
              <a:t>/</a:t>
            </a:r>
            <a:r>
              <a:rPr lang="hr-HR" dirty="0" err="1"/>
              <a:t>alignment</a:t>
            </a:r>
            <a:r>
              <a:rPr lang="hr-HR" dirty="0"/>
              <a:t> -a local -m 2 -n -1 -g 2 -k 3 -w 2 -c ref.fasta seq.fasta.txt</a:t>
            </a:r>
          </a:p>
          <a:p>
            <a:pPr marL="0" indent="0">
              <a:buNone/>
            </a:pPr>
            <a:endParaRPr lang="hr-HR" b="1" dirty="0"/>
          </a:p>
          <a:p>
            <a:pPr marL="0" indent="0">
              <a:buNone/>
            </a:pPr>
            <a:endParaRPr lang="hr-HR" b="1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47EBAD1-50B3-843F-5F65-D4AD758B64C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2724" b="2724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28CCABB-ADAB-EABD-92EE-FCA1B45D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Pokretanje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C26760-A989-0765-4DF6-AD52C3723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3581400"/>
            <a:ext cx="5425910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2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AABE-F020-A9E4-1C48-64982FCB6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829431"/>
            <a:ext cx="7432040" cy="2666369"/>
          </a:xfrm>
        </p:spPr>
        <p:txBody>
          <a:bodyPr numCol="2"/>
          <a:lstStyle/>
          <a:p>
            <a:r>
              <a:rPr lang="hr-HR" dirty="0"/>
              <a:t>Referentni genom: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&gt;ref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ACGTACGAC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hr-HR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hr-H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r-HR" dirty="0"/>
              <a:t>Rezultati: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r-HR" dirty="0"/>
              <a:t>Fragmenti seq1 i seq2: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&gt;seq1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GTACGT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&gt;seq2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TACGATG</a:t>
            </a:r>
            <a:endParaRPr lang="hr-HR" dirty="0"/>
          </a:p>
          <a:p>
            <a:endParaRPr lang="hr-HR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1B128D8-591D-3463-2539-985C4390D87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724" b="2724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1C91EB0-EF3C-4588-BC66-EF0FF8CB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7432040" cy="830997"/>
          </a:xfrm>
        </p:spPr>
        <p:txBody>
          <a:bodyPr/>
          <a:lstStyle/>
          <a:p>
            <a:r>
              <a:rPr lang="hr-HR" dirty="0"/>
              <a:t>Rezultat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A64453-0A95-7391-6DE5-5D50C650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4495800"/>
            <a:ext cx="10371719" cy="327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33D4EF-FDA8-65A0-6DB4-7B5C20D3E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905961"/>
            <a:ext cx="3341437" cy="7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5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0327D-195C-422E-3C8E-5960C5CE6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63855B20-34C7-B370-1555-483AB705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31" y="447135"/>
            <a:ext cx="6997700" cy="830997"/>
          </a:xfrm>
        </p:spPr>
        <p:txBody>
          <a:bodyPr/>
          <a:lstStyle/>
          <a:p>
            <a:r>
              <a:rPr lang="hr-HR" dirty="0"/>
              <a:t>Usporedba sa minimap2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DD286-F931-12B8-6053-5CD73020B8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842" y="1278132"/>
            <a:ext cx="11133221" cy="2636142"/>
          </a:xfrm>
        </p:spPr>
        <p:txBody>
          <a:bodyPr numCol="2"/>
          <a:lstStyle/>
          <a:p>
            <a:r>
              <a:rPr lang="hr-HR" dirty="0"/>
              <a:t>Razvijen za duga očitanja, ali podržava i kratka očitanja.</a:t>
            </a:r>
          </a:p>
          <a:p>
            <a:r>
              <a:rPr lang="pl-PL" dirty="0"/>
              <a:t>Rezultati se ispisuju u PAF ili SAM/BAM formatu</a:t>
            </a:r>
          </a:p>
          <a:p>
            <a:r>
              <a:rPr lang="pl-PL" dirty="0"/>
              <a:t>U usporedbi s našom implementacijom: znatno brži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Koraci algoritma:</a:t>
            </a:r>
          </a:p>
          <a:p>
            <a:pPr lvl="1"/>
            <a:r>
              <a:rPr lang="hr-HR" sz="2000" dirty="0"/>
              <a:t>Ekstrahira </a:t>
            </a:r>
            <a:r>
              <a:rPr lang="hr-HR" sz="2000" b="1" dirty="0"/>
              <a:t>minimizere</a:t>
            </a:r>
            <a:endParaRPr lang="hr-HR" sz="2000" dirty="0"/>
          </a:p>
          <a:p>
            <a:pPr lvl="1"/>
            <a:r>
              <a:rPr lang="hr-HR" sz="2000" dirty="0"/>
              <a:t>Indeksira referencu prema minimizerima</a:t>
            </a:r>
          </a:p>
          <a:p>
            <a:pPr lvl="1"/>
            <a:r>
              <a:rPr lang="hr-HR" sz="2000" dirty="0"/>
              <a:t>Traži </a:t>
            </a:r>
            <a:r>
              <a:rPr lang="hr-HR" sz="2000" b="1" dirty="0"/>
              <a:t>lance lokalnih podudaranja</a:t>
            </a:r>
            <a:endParaRPr lang="hr-HR" sz="2000" dirty="0"/>
          </a:p>
          <a:p>
            <a:pPr lvl="1"/>
            <a:r>
              <a:rPr lang="hr-HR" sz="2000" dirty="0"/>
              <a:t>Precizno poravnanje uz </a:t>
            </a:r>
            <a:r>
              <a:rPr lang="hr-HR" sz="2000" b="1" dirty="0"/>
              <a:t>dinamičko programiranje</a:t>
            </a:r>
            <a:endParaRPr lang="hr-HR" sz="2000" dirty="0"/>
          </a:p>
          <a:p>
            <a:pPr lvl="1"/>
            <a:r>
              <a:rPr lang="hr-HR" sz="2000" dirty="0"/>
              <a:t>Filtrira višestruka poravnanja</a:t>
            </a:r>
          </a:p>
          <a:p>
            <a:endParaRPr lang="hr-HR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68AA66-B534-3B4A-784B-C5C951CE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80" y="4983403"/>
            <a:ext cx="2522439" cy="17679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DEB304-7944-1CD2-036B-9C046B804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17"/>
          <a:stretch/>
        </p:blipFill>
        <p:spPr bwMode="auto">
          <a:xfrm>
            <a:off x="565777" y="3653590"/>
            <a:ext cx="10226842" cy="2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29EC3928-29F3-ACE3-3196-07A241DBD87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/>
          <a:srcRect t="7045" b="7045"/>
          <a:stretch>
            <a:fillRect/>
          </a:stretch>
        </p:blipFill>
        <p:spPr>
          <a:xfrm>
            <a:off x="9393238" y="0"/>
            <a:ext cx="2798762" cy="1354861"/>
          </a:xfrm>
        </p:spPr>
      </p:pic>
    </p:spTree>
    <p:extLst>
      <p:ext uri="{BB962C8B-B14F-4D97-AF65-F5344CB8AC3E}">
        <p14:creationId xmlns:p14="http://schemas.microsoft.com/office/powerpoint/2010/main" val="119577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714BA40-D9AD-56BF-F1A6-BC82264086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61" b="61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58139" y="1181123"/>
            <a:ext cx="4754880" cy="4495754"/>
          </a:xfrm>
          <a:prstGeom prst="rect">
            <a:avLst/>
          </a:prstGeom>
          <a:solidFill>
            <a:srgbClr val="05396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614" y="2984802"/>
            <a:ext cx="3033981" cy="888395"/>
          </a:xfrm>
        </p:spPr>
        <p:txBody>
          <a:bodyPr/>
          <a:lstStyle/>
          <a:p>
            <a:pPr rtl="0" eaLnBrk="1" latinLnBrk="0" hangingPunct="1"/>
            <a:r>
              <a:rPr lang="hr-HR" dirty="0"/>
              <a:t>PITANJA?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 koji rješavamo ovim radom:</a:t>
            </a:r>
            <a:br>
              <a:rPr lang="en-US" dirty="0"/>
            </a:b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748530" y="2125176"/>
            <a:ext cx="10179309" cy="69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Uređaji za </a:t>
            </a:r>
            <a:r>
              <a:rPr kumimoji="0" lang="hr-HR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sekvenciranje</a:t>
            </a: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 i dalje ne mogu očitati cijelu sekvencu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r-HR" sz="1600" dirty="0">
                <a:solidFill>
                  <a:srgbClr val="1F2328"/>
                </a:solidFill>
              </a:rPr>
              <a:t>Dijelovi koji su očitani imaju određeni stupanj pogreške</a:t>
            </a:r>
            <a:endParaRPr lang="hr-HR" sz="1600" b="0" i="0" dirty="0">
              <a:solidFill>
                <a:srgbClr val="1F2328"/>
              </a:solidFill>
              <a:effectLst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3441667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748530" y="3374261"/>
            <a:ext cx="9649956" cy="1041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O</a:t>
            </a:r>
            <a:r>
              <a:rPr kumimoji="0" lang="hr-HR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xford</a:t>
            </a: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 </a:t>
            </a:r>
            <a:r>
              <a:rPr kumimoji="0" lang="hr-HR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Nanopore</a:t>
            </a: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 </a:t>
            </a:r>
            <a:r>
              <a:rPr kumimoji="0" lang="hr-HR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Tehnologies</a:t>
            </a:r>
            <a:endParaRPr kumimoji="0" lang="hr-HR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r-HR" sz="1600" dirty="0">
                <a:solidFill>
                  <a:srgbClr val="1F2328"/>
                </a:solidFill>
                <a:cs typeface="Biome Light" panose="020B0303030204020804" pitchFamily="34" charset="0"/>
              </a:rPr>
              <a:t>Treća generacija tehnologija za </a:t>
            </a:r>
            <a:r>
              <a:rPr lang="hr-HR" sz="1600" dirty="0" err="1">
                <a:solidFill>
                  <a:srgbClr val="1F2328"/>
                </a:solidFill>
                <a:cs typeface="Biome Light" panose="020B0303030204020804" pitchFamily="34" charset="0"/>
              </a:rPr>
              <a:t>sekvenciranje</a:t>
            </a:r>
            <a:r>
              <a:rPr lang="hr-HR" sz="1600" dirty="0">
                <a:solidFill>
                  <a:srgbClr val="1F2328"/>
                </a:solidFill>
                <a:cs typeface="Biome Light" panose="020B03030302040208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r-HR" sz="1600" dirty="0">
                <a:solidFill>
                  <a:srgbClr val="1F2328"/>
                </a:solidFill>
                <a:cs typeface="Biome Light" panose="020B0303030204020804" pitchFamily="34" charset="0"/>
              </a:rPr>
              <a:t>Očitanja velike duljine (deseci tisuća baza) s velikom greškom (~ 5-30%)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748531" y="4723888"/>
            <a:ext cx="10179308" cy="69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O</a:t>
            </a:r>
            <a:r>
              <a:rPr kumimoji="0" lang="hr-HR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 čitane sekvence iznimno su duge, odnosno radimo sa vrlo velikom količinom podataka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Računalno </a:t>
            </a:r>
            <a:r>
              <a:rPr lang="hr-HR" sz="1600" dirty="0">
                <a:cs typeface="Biome Light" panose="020B0303030204020804" pitchFamily="34" charset="0"/>
              </a:rPr>
              <a:t>vrlo zahtjevno, potrebni su optimizirani </a:t>
            </a:r>
            <a:r>
              <a:rPr lang="hr-HR" sz="1600" dirty="0" err="1">
                <a:cs typeface="Biome Light" panose="020B0303030204020804" pitchFamily="34" charset="0"/>
              </a:rPr>
              <a:t>bioinformatički</a:t>
            </a:r>
            <a:r>
              <a:rPr lang="hr-HR" sz="1600" dirty="0">
                <a:cs typeface="Biome Light" panose="020B0303030204020804" pitchFamily="34" charset="0"/>
              </a:rPr>
              <a:t> algoritmi za kvalitetan rad</a:t>
            </a:r>
            <a:endParaRPr lang="en-US" sz="1600" dirty="0"/>
          </a:p>
        </p:txBody>
      </p:sp>
      <p:pic>
        <p:nvPicPr>
          <p:cNvPr id="4" name="Graphic 3" descr="Microscope with solid fill">
            <a:extLst>
              <a:ext uri="{FF2B5EF4-FFF2-40B4-BE49-F238E27FC236}">
                <a16:creationId xmlns:a16="http://schemas.microsoft.com/office/drawing/2014/main" id="{0953B30D-8991-9AFF-3AA5-33648C3EF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972" y="3527914"/>
            <a:ext cx="591724" cy="591724"/>
          </a:xfrm>
          <a:prstGeom prst="rect">
            <a:avLst/>
          </a:prstGeom>
        </p:spPr>
      </p:pic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55317D8E-6CDB-CD0A-7165-2AB1E3C78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881" y="4778318"/>
            <a:ext cx="626672" cy="626672"/>
          </a:xfrm>
          <a:prstGeom prst="rect">
            <a:avLst/>
          </a:prstGeom>
        </p:spPr>
      </p:pic>
      <p:pic>
        <p:nvPicPr>
          <p:cNvPr id="10" name="Graphic 9" descr="DNA with solid fill">
            <a:extLst>
              <a:ext uri="{FF2B5EF4-FFF2-40B4-BE49-F238E27FC236}">
                <a16:creationId xmlns:a16="http://schemas.microsoft.com/office/drawing/2014/main" id="{7DC39234-C78E-1B5D-4147-F320CD8044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0355" y="2192851"/>
            <a:ext cx="618777" cy="6187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E45F9D-AA65-BF32-AE3B-3775279127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70" y="5879838"/>
            <a:ext cx="319132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3C8BEF-8C00-C74B-F97E-C8B91F420457}"/>
              </a:ext>
            </a:extLst>
          </p:cNvPr>
          <p:cNvSpPr txBox="1">
            <a:spLocks/>
          </p:cNvSpPr>
          <p:nvPr/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4800" b="1" dirty="0"/>
              <a:t>Literatura: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953B623-59EE-07EF-19AC-8B4A1A72C9E3}"/>
              </a:ext>
            </a:extLst>
          </p:cNvPr>
          <p:cNvSpPr txBox="1">
            <a:spLocks/>
          </p:cNvSpPr>
          <p:nvPr/>
        </p:nvSpPr>
        <p:spPr>
          <a:xfrm>
            <a:off x="660399" y="2044700"/>
            <a:ext cx="10965543" cy="356076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hr-HR" dirty="0"/>
              <a:t>Slika s povečalom: </a:t>
            </a:r>
            <a:r>
              <a:rPr lang="hr-HR" dirty="0">
                <a:hlinkClick r:id="rId2"/>
              </a:rPr>
              <a:t>https://shorturl.at/tfQ4r</a:t>
            </a:r>
            <a:r>
              <a:rPr lang="hr-HR" dirty="0"/>
              <a:t> ; 30.05.2025. 19:00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hr-HR" dirty="0"/>
              <a:t>DNA slika: </a:t>
            </a:r>
            <a:r>
              <a:rPr lang="en-US" dirty="0">
                <a:hlinkClick r:id="rId3"/>
              </a:rPr>
              <a:t>https://shorturl.at/0r6uT</a:t>
            </a:r>
            <a:r>
              <a:rPr lang="hr-HR" dirty="0"/>
              <a:t> ; 2.6.2025. 14:00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C6DD1C-56E6-8838-594F-18DA8F18B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0" y="5790185"/>
            <a:ext cx="319132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6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r-HR" dirty="0"/>
              <a:t>Napisati algoritme poravnanja</a:t>
            </a:r>
          </a:p>
          <a:p>
            <a:r>
              <a:rPr lang="hr-HR" dirty="0"/>
              <a:t>Napisati algoritam koji pronalazi </a:t>
            </a:r>
            <a:r>
              <a:rPr lang="hr-HR" dirty="0" err="1"/>
              <a:t>minimizere</a:t>
            </a:r>
            <a:r>
              <a:rPr lang="hr-HR" dirty="0"/>
              <a:t> u sekvenci</a:t>
            </a:r>
            <a:endParaRPr lang="en-US" dirty="0"/>
          </a:p>
          <a:p>
            <a:r>
              <a:rPr lang="hr-HR" dirty="0"/>
              <a:t>Poravnati fragmente na referentni genom (uz pomoć najduže rastuće sekvence)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A magnifying glass over dna structure&#10;&#10;AI-generated content may be incorrect.">
            <a:extLst>
              <a:ext uri="{FF2B5EF4-FFF2-40B4-BE49-F238E27FC236}">
                <a16:creationId xmlns:a16="http://schemas.microsoft.com/office/drawing/2014/main" id="{00136B25-6898-5434-6625-0E01CB1CDF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898" b="1898"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A610B-8C78-B4B4-CF33-5FD7ABDF8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97" y="5812835"/>
            <a:ext cx="319132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A26D2-3482-90EF-592E-19BC6B9B9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6820" y="2079964"/>
            <a:ext cx="11170653" cy="2935288"/>
          </a:xfrm>
        </p:spPr>
        <p:txBody>
          <a:bodyPr/>
          <a:lstStyle/>
          <a:p>
            <a:r>
              <a:rPr lang="hr-HR" dirty="0"/>
              <a:t>Pronalaženje sličnosti i razlika među sekvencama</a:t>
            </a:r>
          </a:p>
          <a:p>
            <a:r>
              <a:rPr lang="hr-HR" dirty="0"/>
              <a:t>Dinamičko programiranje</a:t>
            </a:r>
          </a:p>
          <a:p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Matrica poravnanja veličine </a:t>
            </a:r>
            <a:r>
              <a:rPr lang="pl-P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(n+1)*(m+1)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cs typeface="Arial" panose="020B0604020202020204" pitchFamily="34" charset="0"/>
              </a:rPr>
              <a:t>Inicijalizacija prvog reda i stupca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cs typeface="Arial" panose="020B0604020202020204" pitchFamily="34" charset="0"/>
              </a:rPr>
              <a:t>Popunjavanje matrice od vrha do dna, s lijeva na desno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Za svaki F(i, j) spremiti od kuda se došlo</a:t>
            </a:r>
            <a:endParaRPr lang="hr-HR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F(gi, gj) sadrži optimalo poravnanje (gi i gj ovise o konkretnom algoritmu poravnanja)</a:t>
            </a:r>
            <a:endParaRPr lang="hr-HR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Vratiti se natrag of F(gi, gj) do F(pi, pj) za određivanje poravnanja</a:t>
            </a:r>
            <a:endParaRPr lang="hr-HR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hr-HR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2E1722E-9C9C-02FD-0A9A-85D0E114AB4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724" b="2724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A17513B-2773-ED7E-0FD9-643BF2E5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301874" cy="830997"/>
          </a:xfrm>
        </p:spPr>
        <p:txBody>
          <a:bodyPr/>
          <a:lstStyle/>
          <a:p>
            <a:r>
              <a:rPr lang="hr-HR" dirty="0"/>
              <a:t>Algoritmi poravnanja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DB15AC-540D-1EBB-0EF8-8DAAEABB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69" y="6052787"/>
            <a:ext cx="3523068" cy="7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8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EEBC-0927-5A01-B24F-9FC02D3BE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0CF25-151D-78CD-08D8-3ABB11BC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238240" cy="830997"/>
          </a:xfrm>
        </p:spPr>
        <p:txBody>
          <a:bodyPr/>
          <a:lstStyle/>
          <a:p>
            <a:r>
              <a:rPr lang="hr-HR" dirty="0"/>
              <a:t>Globalno poravnanje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24814A-B0A3-E922-29E2-3453165DC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220711"/>
            <a:ext cx="3077411" cy="3560763"/>
          </a:xfrm>
        </p:spPr>
        <p:txBody>
          <a:bodyPr/>
          <a:lstStyle/>
          <a:p>
            <a:endParaRPr lang="hr-HR" dirty="0"/>
          </a:p>
          <a:p>
            <a:r>
              <a:rPr lang="hr-HR" dirty="0"/>
              <a:t>Needleman-Wunsch </a:t>
            </a:r>
          </a:p>
          <a:p>
            <a:r>
              <a:rPr lang="hr-HR" dirty="0"/>
              <a:t>Cijele sekvence od početka do kraja</a:t>
            </a:r>
          </a:p>
          <a:p>
            <a:r>
              <a:rPr lang="hr-HR" dirty="0"/>
              <a:t>m = 2</a:t>
            </a:r>
            <a:br>
              <a:rPr lang="hr-HR" dirty="0"/>
            </a:br>
            <a:r>
              <a:rPr lang="hr-HR" dirty="0"/>
              <a:t>n = -2</a:t>
            </a:r>
            <a:br>
              <a:rPr lang="hr-HR" dirty="0"/>
            </a:br>
            <a:r>
              <a:rPr lang="hr-HR" dirty="0"/>
              <a:t>g = -2</a:t>
            </a:r>
          </a:p>
          <a:p>
            <a:endParaRPr lang="hr-HR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1FBC43-5C64-52DF-99F1-FC446478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34" y="1636210"/>
            <a:ext cx="8312196" cy="4456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FCF68A-77F4-7644-41EC-481D0834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70" y="4919234"/>
            <a:ext cx="2522439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7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1540A-6A70-A8D9-B2F7-55FD81E4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3180B34-D20F-3FD8-8739-97221B8B4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29" y="177840"/>
            <a:ext cx="8810433" cy="4665623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7AF8B551-CBAE-2FC2-F630-9D16CFCD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92" y="4928886"/>
            <a:ext cx="7416800" cy="3858227"/>
          </a:xfrm>
        </p:spPr>
        <p:txBody>
          <a:bodyPr/>
          <a:lstStyle/>
          <a:p>
            <a:r>
              <a:rPr lang="hr-HR" dirty="0"/>
              <a:t> I  </a:t>
            </a:r>
            <a:r>
              <a:rPr lang="hr-HR" dirty="0" err="1"/>
              <a:t>I</a:t>
            </a:r>
            <a:r>
              <a:rPr lang="hr-HR" dirty="0"/>
              <a:t> </a:t>
            </a:r>
            <a:r>
              <a:rPr lang="hr-HR" dirty="0" err="1"/>
              <a:t>I</a:t>
            </a:r>
            <a:r>
              <a:rPr lang="hr-HR" dirty="0"/>
              <a:t> M </a:t>
            </a:r>
            <a:r>
              <a:rPr lang="hr-HR" dirty="0" err="1"/>
              <a:t>M</a:t>
            </a:r>
            <a:r>
              <a:rPr lang="hr-HR" dirty="0"/>
              <a:t> M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D M</a:t>
            </a:r>
            <a:br>
              <a:rPr lang="hr-HR" dirty="0"/>
            </a:br>
            <a:r>
              <a:rPr lang="hr-HR" dirty="0"/>
              <a:t>ACG T  A  C  G  A   -  C</a:t>
            </a:r>
            <a:br>
              <a:rPr lang="hr-HR" dirty="0"/>
            </a:br>
            <a:r>
              <a:rPr lang="hr-HR" dirty="0"/>
              <a:t> - - -  T  A  C   G  A  </a:t>
            </a:r>
            <a:r>
              <a:rPr lang="hr-HR" strike="sngStrike" dirty="0">
                <a:solidFill>
                  <a:srgbClr val="FF0000"/>
                </a:solidFill>
              </a:rPr>
              <a:t>T</a:t>
            </a:r>
            <a:r>
              <a:rPr lang="hr-HR" dirty="0">
                <a:solidFill>
                  <a:srgbClr val="FF0000"/>
                </a:solidFill>
              </a:rPr>
              <a:t>  G</a:t>
            </a:r>
            <a:br>
              <a:rPr lang="hr-HR" dirty="0"/>
            </a:b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FE022-286A-BFE8-2736-6199C2C0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0" y="5158490"/>
            <a:ext cx="2344062" cy="15216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29FD39-BAF6-D924-6C42-159509B59890}"/>
              </a:ext>
            </a:extLst>
          </p:cNvPr>
          <p:cNvSpPr/>
          <p:nvPr/>
        </p:nvSpPr>
        <p:spPr>
          <a:xfrm>
            <a:off x="9264072" y="3546764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FACA9-0026-B082-5045-4A4FB27A88A5}"/>
              </a:ext>
            </a:extLst>
          </p:cNvPr>
          <p:cNvSpPr/>
          <p:nvPr/>
        </p:nvSpPr>
        <p:spPr>
          <a:xfrm>
            <a:off x="8511307" y="3112015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240429-6153-EAA3-2267-9F9B1823D18C}"/>
              </a:ext>
            </a:extLst>
          </p:cNvPr>
          <p:cNvSpPr/>
          <p:nvPr/>
        </p:nvSpPr>
        <p:spPr>
          <a:xfrm>
            <a:off x="8511307" y="2618522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2AB0C1-F4D8-9F9B-E94E-59FCDFDA4202}"/>
              </a:ext>
            </a:extLst>
          </p:cNvPr>
          <p:cNvSpPr/>
          <p:nvPr/>
        </p:nvSpPr>
        <p:spPr>
          <a:xfrm>
            <a:off x="7652327" y="2185708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E1F533-9442-83D6-EF11-1ED2F10514DF}"/>
              </a:ext>
            </a:extLst>
          </p:cNvPr>
          <p:cNvSpPr/>
          <p:nvPr/>
        </p:nvSpPr>
        <p:spPr>
          <a:xfrm>
            <a:off x="6876472" y="1807017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625BE-25B1-32A4-0F2D-977511B2DA46}"/>
              </a:ext>
            </a:extLst>
          </p:cNvPr>
          <p:cNvSpPr/>
          <p:nvPr/>
        </p:nvSpPr>
        <p:spPr>
          <a:xfrm>
            <a:off x="6123708" y="1336615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514C-5A48-2D90-E0D4-150F027A3442}"/>
              </a:ext>
            </a:extLst>
          </p:cNvPr>
          <p:cNvSpPr/>
          <p:nvPr/>
        </p:nvSpPr>
        <p:spPr>
          <a:xfrm>
            <a:off x="5371337" y="957924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865E0-BF1A-CC70-DDB4-26493DD110D9}"/>
              </a:ext>
            </a:extLst>
          </p:cNvPr>
          <p:cNvSpPr/>
          <p:nvPr/>
        </p:nvSpPr>
        <p:spPr>
          <a:xfrm>
            <a:off x="3750748" y="573982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5ADE43-007A-BF07-2563-2ACF2095B3BF}"/>
              </a:ext>
            </a:extLst>
          </p:cNvPr>
          <p:cNvSpPr/>
          <p:nvPr/>
        </p:nvSpPr>
        <p:spPr>
          <a:xfrm>
            <a:off x="2984129" y="566073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F83D2-95EB-FDBE-AC37-DFDE76E768BE}"/>
              </a:ext>
            </a:extLst>
          </p:cNvPr>
          <p:cNvSpPr/>
          <p:nvPr/>
        </p:nvSpPr>
        <p:spPr>
          <a:xfrm>
            <a:off x="4618966" y="554181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F2D772-9271-A553-469D-501616BBCB9F}"/>
              </a:ext>
            </a:extLst>
          </p:cNvPr>
          <p:cNvSpPr/>
          <p:nvPr/>
        </p:nvSpPr>
        <p:spPr>
          <a:xfrm>
            <a:off x="2192179" y="549561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544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049E1-2F23-1BC6-9E2F-05DDBB691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6DF742-F7C4-6788-094D-BC79AED0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238240" cy="830997"/>
          </a:xfrm>
        </p:spPr>
        <p:txBody>
          <a:bodyPr/>
          <a:lstStyle/>
          <a:p>
            <a:r>
              <a:rPr lang="hr-HR" dirty="0"/>
              <a:t>Lokalno poravnanje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C0FAA7-42A6-E68B-BDE7-A691D3B712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813" y="1648618"/>
            <a:ext cx="3461504" cy="3560763"/>
          </a:xfrm>
        </p:spPr>
        <p:txBody>
          <a:bodyPr/>
          <a:lstStyle/>
          <a:p>
            <a:r>
              <a:rPr lang="hr-HR" dirty="0"/>
              <a:t>Smith-</a:t>
            </a:r>
            <a:r>
              <a:rPr lang="hr-HR" dirty="0" err="1"/>
              <a:t>Waterman</a:t>
            </a:r>
            <a:endParaRPr lang="hr-HR" dirty="0"/>
          </a:p>
          <a:p>
            <a:r>
              <a:rPr lang="hr-HR" dirty="0"/>
              <a:t>Pronalazi najsličnije podsekvence unutar dviju većih sekvenci</a:t>
            </a:r>
          </a:p>
          <a:p>
            <a:r>
              <a:rPr lang="hr-HR" dirty="0"/>
              <a:t>m = 2</a:t>
            </a:r>
            <a:br>
              <a:rPr lang="hr-HR" dirty="0"/>
            </a:br>
            <a:r>
              <a:rPr lang="hr-HR" dirty="0"/>
              <a:t>n = -2</a:t>
            </a:r>
            <a:br>
              <a:rPr lang="hr-HR" dirty="0"/>
            </a:br>
            <a:r>
              <a:rPr lang="hr-HR" dirty="0"/>
              <a:t>g = -2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E6E027-46BB-4EA3-65A2-64A77223C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" y="5209382"/>
            <a:ext cx="10606933" cy="1534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E3C622-38D5-B994-DB03-F42D04DC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70" y="1517490"/>
            <a:ext cx="2522439" cy="176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4E5D58-A0AA-7EEE-B93E-7D78C8C01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576" y="1648617"/>
            <a:ext cx="8122611" cy="39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9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CF44B-D71A-D594-F433-8BCC10A39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background with white letters&#10;&#10;AI-generated content may be incorrect.">
            <a:extLst>
              <a:ext uri="{FF2B5EF4-FFF2-40B4-BE49-F238E27FC236}">
                <a16:creationId xmlns:a16="http://schemas.microsoft.com/office/drawing/2014/main" id="{F74F32EE-173D-5D8A-8C11-951085CB1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46" y="152400"/>
            <a:ext cx="9348908" cy="4610100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5A60015D-3961-1892-893F-A07364B76DC3}"/>
              </a:ext>
            </a:extLst>
          </p:cNvPr>
          <p:cNvSpPr txBox="1">
            <a:spLocks/>
          </p:cNvSpPr>
          <p:nvPr/>
        </p:nvSpPr>
        <p:spPr>
          <a:xfrm>
            <a:off x="2800792" y="4928886"/>
            <a:ext cx="7416800" cy="38582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           M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 I  M M</a:t>
            </a:r>
            <a:br>
              <a:rPr lang="hr-HR" dirty="0"/>
            </a:br>
            <a:r>
              <a:rPr lang="hr-HR" dirty="0">
                <a:solidFill>
                  <a:schemeClr val="accent6">
                    <a:lumMod val="75000"/>
                  </a:schemeClr>
                </a:solidFill>
              </a:rPr>
              <a:t>ACG </a:t>
            </a:r>
            <a:r>
              <a:rPr lang="hr-HR" dirty="0"/>
              <a:t>  T  A  C  G   A  C</a:t>
            </a:r>
            <a:br>
              <a:rPr lang="hr-HR" dirty="0"/>
            </a:br>
            <a:r>
              <a:rPr lang="hr-HR" dirty="0"/>
              <a:t>       </a:t>
            </a:r>
            <a:r>
              <a:rPr lang="hr-HR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hr-HR" dirty="0"/>
              <a:t>   </a:t>
            </a:r>
            <a:r>
              <a:rPr lang="hr-HR" dirty="0" err="1"/>
              <a:t>T</a:t>
            </a:r>
            <a:r>
              <a:rPr lang="hr-HR" dirty="0"/>
              <a:t> A   C   -   A  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70185-72AA-D293-4233-BCBA2C5E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53" y="4937607"/>
            <a:ext cx="2522439" cy="17679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04C01A-5DF7-D435-0D2E-7C88AC49523B}"/>
              </a:ext>
            </a:extLst>
          </p:cNvPr>
          <p:cNvSpPr/>
          <p:nvPr/>
        </p:nvSpPr>
        <p:spPr>
          <a:xfrm>
            <a:off x="9885082" y="3528290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3FF8D-EFDE-6619-F3D6-6D4F9DECA3A8}"/>
              </a:ext>
            </a:extLst>
          </p:cNvPr>
          <p:cNvSpPr/>
          <p:nvPr/>
        </p:nvSpPr>
        <p:spPr>
          <a:xfrm>
            <a:off x="9080129" y="3020290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951AC-CD55-641F-4624-204F58609D8A}"/>
              </a:ext>
            </a:extLst>
          </p:cNvPr>
          <p:cNvSpPr/>
          <p:nvPr/>
        </p:nvSpPr>
        <p:spPr>
          <a:xfrm>
            <a:off x="8221148" y="2558472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66EFE-1476-7587-E4C2-C212D67C009C}"/>
              </a:ext>
            </a:extLst>
          </p:cNvPr>
          <p:cNvSpPr/>
          <p:nvPr/>
        </p:nvSpPr>
        <p:spPr>
          <a:xfrm>
            <a:off x="7399112" y="2558472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0962C-B9BB-F975-B025-2F2A522C5720}"/>
              </a:ext>
            </a:extLst>
          </p:cNvPr>
          <p:cNvSpPr/>
          <p:nvPr/>
        </p:nvSpPr>
        <p:spPr>
          <a:xfrm>
            <a:off x="6614020" y="2096654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2AAA0-3EC3-C1D8-E969-8541F09F1E0F}"/>
              </a:ext>
            </a:extLst>
          </p:cNvPr>
          <p:cNvSpPr/>
          <p:nvPr/>
        </p:nvSpPr>
        <p:spPr>
          <a:xfrm>
            <a:off x="5763490" y="1653308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385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E5123-2A5B-13E7-0DB9-2B2644488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A6625C-BB60-39F1-7E5D-525ED9D4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7384716" cy="830997"/>
          </a:xfrm>
        </p:spPr>
        <p:txBody>
          <a:bodyPr/>
          <a:lstStyle/>
          <a:p>
            <a:r>
              <a:rPr lang="hr-HR" dirty="0"/>
              <a:t>Polu-globalno poravnanje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6D3037-F742-BA8A-55D0-476990B23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648618"/>
            <a:ext cx="2973137" cy="3560763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 </a:t>
            </a:r>
          </a:p>
          <a:p>
            <a:r>
              <a:rPr lang="hr-HR" dirty="0"/>
              <a:t>Needleman-Wunsch</a:t>
            </a:r>
          </a:p>
          <a:p>
            <a:r>
              <a:rPr lang="hr-HR" dirty="0"/>
              <a:t>Jedan od krajeva sekvence može se ignorirati</a:t>
            </a:r>
          </a:p>
          <a:p>
            <a:r>
              <a:rPr lang="hr-HR" dirty="0"/>
              <a:t>m = 2</a:t>
            </a:r>
            <a:br>
              <a:rPr lang="hr-HR" dirty="0"/>
            </a:br>
            <a:r>
              <a:rPr lang="hr-HR" dirty="0"/>
              <a:t>n = -2</a:t>
            </a:r>
            <a:br>
              <a:rPr lang="hr-HR" dirty="0"/>
            </a:br>
            <a:r>
              <a:rPr lang="hr-HR" dirty="0"/>
              <a:t>g = -2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2B7FBE-75F1-B655-A09B-C88C7F83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8" y="4943298"/>
            <a:ext cx="2522439" cy="17679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244D6-41CB-BC9E-18E3-49BDC0BE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009" y="1593812"/>
            <a:ext cx="8871275" cy="51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8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9FAE0099515A46863F4F3573A8FE10" ma:contentTypeVersion="11" ma:contentTypeDescription="Stvaranje novog dokumenta." ma:contentTypeScope="" ma:versionID="ec443ec623c438309e82a7b498a7e84b">
  <xsd:schema xmlns:xsd="http://www.w3.org/2001/XMLSchema" xmlns:xs="http://www.w3.org/2001/XMLSchema" xmlns:p="http://schemas.microsoft.com/office/2006/metadata/properties" xmlns:ns3="cd8c076a-3dde-4dd5-9535-c65fb9dab8d6" targetNamespace="http://schemas.microsoft.com/office/2006/metadata/properties" ma:root="true" ma:fieldsID="20fba139f0528b95c9ab8d414a6cef01" ns3:_="">
    <xsd:import namespace="cd8c076a-3dde-4dd5-9535-c65fb9dab8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c076a-3dde-4dd5-9535-c65fb9dab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8c076a-3dde-4dd5-9535-c65fb9dab8d6" xsi:nil="true"/>
  </documentManagement>
</p:properties>
</file>

<file path=customXml/itemProps1.xml><?xml version="1.0" encoding="utf-8"?>
<ds:datastoreItem xmlns:ds="http://schemas.openxmlformats.org/officeDocument/2006/customXml" ds:itemID="{06BC7F49-BD45-4F0E-AD88-86B9B5EF6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8c076a-3dde-4dd5-9535-c65fb9dab8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d8c076a-3dde-4dd5-9535-c65fb9dab8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597</TotalTime>
  <Words>813</Words>
  <Application>Microsoft Office PowerPoint</Application>
  <PresentationFormat>Widescreen</PresentationFormat>
  <Paragraphs>118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Biome Light</vt:lpstr>
      <vt:lpstr>Calibri</vt:lpstr>
      <vt:lpstr>Calibri Light</vt:lpstr>
      <vt:lpstr>Times New Roman</vt:lpstr>
      <vt:lpstr>Wingdings</vt:lpstr>
      <vt:lpstr>Office Theme</vt:lpstr>
      <vt:lpstr>Alati za poravnanje očitanja na referentni genom</vt:lpstr>
      <vt:lpstr>Problem koji rješavamo ovim radom: </vt:lpstr>
      <vt:lpstr>Zadatak</vt:lpstr>
      <vt:lpstr>Algoritmi poravnanja</vt:lpstr>
      <vt:lpstr>Globalno poravnanje</vt:lpstr>
      <vt:lpstr> I  I I M M M M M D M ACG T  A  C  G  A   -  C  - - -  T  A  C   G  A  T  G </vt:lpstr>
      <vt:lpstr>Lokalno poravnanje</vt:lpstr>
      <vt:lpstr>PowerPoint Presentation</vt:lpstr>
      <vt:lpstr>Polu-globalno poravnanje</vt:lpstr>
      <vt:lpstr>PowerPoint Presentation</vt:lpstr>
      <vt:lpstr>Minimizeri</vt:lpstr>
      <vt:lpstr>Minimizeri</vt:lpstr>
      <vt:lpstr>Računanje minimizera internog prozora</vt:lpstr>
      <vt:lpstr>Minimizeri - poklapanja</vt:lpstr>
      <vt:lpstr>Longest increasing subsequence problem</vt:lpstr>
      <vt:lpstr>Pokretanje</vt:lpstr>
      <vt:lpstr>Rezultat</vt:lpstr>
      <vt:lpstr>Usporedba sa minimap2</vt:lpstr>
      <vt:lpstr>PITANJA?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Anamarija Kic</dc:creator>
  <cp:lastModifiedBy>Anamarija Kic</cp:lastModifiedBy>
  <cp:revision>8</cp:revision>
  <dcterms:created xsi:type="dcterms:W3CDTF">2025-05-28T16:49:18Z</dcterms:created>
  <dcterms:modified xsi:type="dcterms:W3CDTF">2025-06-02T19:43:33Z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0x010100559FAE0099515A46863F4F3573A8FE10</vt:lpwstr>
  </property>
</Properties>
</file>