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3.xml" ContentType="application/vnd.openxmlformats-officedocument.drawingml.chart+xml"/>
  <Override PartName="/ppt/notesSlides/notesSlide25.xml" ContentType="application/vnd.openxmlformats-officedocument.presentationml.notesSlide+xml"/>
  <Override PartName="/ppt/charts/chart4.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5.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6.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7.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8.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9.xml" ContentType="application/vnd.openxmlformats-officedocument.drawingml.chart+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0.xml" ContentType="application/vnd.openxmlformats-officedocument.drawingml.chart+xml"/>
  <Override PartName="/ppt/notesSlides/notesSlide47.xml" ContentType="application/vnd.openxmlformats-officedocument.presentationml.notesSlide+xml"/>
  <Override PartName="/ppt/charts/chart11.xml" ContentType="application/vnd.openxmlformats-officedocument.drawingml.chart+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2.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923" r:id="rId2"/>
  </p:sldMasterIdLst>
  <p:notesMasterIdLst>
    <p:notesMasterId r:id="rId76"/>
  </p:notesMasterIdLst>
  <p:sldIdLst>
    <p:sldId id="259" r:id="rId3"/>
    <p:sldId id="262" r:id="rId4"/>
    <p:sldId id="265" r:id="rId5"/>
    <p:sldId id="268" r:id="rId6"/>
    <p:sldId id="271" r:id="rId7"/>
    <p:sldId id="274" r:id="rId8"/>
    <p:sldId id="277" r:id="rId9"/>
    <p:sldId id="280" r:id="rId10"/>
    <p:sldId id="283" r:id="rId11"/>
    <p:sldId id="286" r:id="rId12"/>
    <p:sldId id="289" r:id="rId13"/>
    <p:sldId id="292" r:id="rId14"/>
    <p:sldId id="295" r:id="rId15"/>
    <p:sldId id="298" r:id="rId16"/>
    <p:sldId id="301" r:id="rId17"/>
    <p:sldId id="304" r:id="rId18"/>
    <p:sldId id="307" r:id="rId19"/>
    <p:sldId id="310" r:id="rId20"/>
    <p:sldId id="313" r:id="rId21"/>
    <p:sldId id="316" r:id="rId22"/>
    <p:sldId id="319" r:id="rId23"/>
    <p:sldId id="322" r:id="rId24"/>
    <p:sldId id="325" r:id="rId25"/>
    <p:sldId id="328" r:id="rId26"/>
    <p:sldId id="331" r:id="rId27"/>
    <p:sldId id="334" r:id="rId28"/>
    <p:sldId id="337" r:id="rId29"/>
    <p:sldId id="340" r:id="rId30"/>
    <p:sldId id="343" r:id="rId31"/>
    <p:sldId id="346" r:id="rId32"/>
    <p:sldId id="349" r:id="rId33"/>
    <p:sldId id="352" r:id="rId34"/>
    <p:sldId id="355" r:id="rId35"/>
    <p:sldId id="358" r:id="rId36"/>
    <p:sldId id="361" r:id="rId37"/>
    <p:sldId id="364" r:id="rId38"/>
    <p:sldId id="367" r:id="rId39"/>
    <p:sldId id="370" r:id="rId40"/>
    <p:sldId id="373" r:id="rId41"/>
    <p:sldId id="376" r:id="rId42"/>
    <p:sldId id="379" r:id="rId43"/>
    <p:sldId id="382" r:id="rId44"/>
    <p:sldId id="385" r:id="rId45"/>
    <p:sldId id="388" r:id="rId46"/>
    <p:sldId id="391" r:id="rId47"/>
    <p:sldId id="394" r:id="rId48"/>
    <p:sldId id="397" r:id="rId49"/>
    <p:sldId id="400" r:id="rId50"/>
    <p:sldId id="403" r:id="rId51"/>
    <p:sldId id="406" r:id="rId52"/>
    <p:sldId id="409" r:id="rId53"/>
    <p:sldId id="412" r:id="rId54"/>
    <p:sldId id="415" r:id="rId55"/>
    <p:sldId id="418" r:id="rId56"/>
    <p:sldId id="421" r:id="rId57"/>
    <p:sldId id="424" r:id="rId58"/>
    <p:sldId id="427" r:id="rId59"/>
    <p:sldId id="430" r:id="rId60"/>
    <p:sldId id="433" r:id="rId61"/>
    <p:sldId id="436" r:id="rId62"/>
    <p:sldId id="439" r:id="rId63"/>
    <p:sldId id="442" r:id="rId64"/>
    <p:sldId id="445" r:id="rId65"/>
    <p:sldId id="448" r:id="rId66"/>
    <p:sldId id="451" r:id="rId67"/>
    <p:sldId id="454" r:id="rId68"/>
    <p:sldId id="457" r:id="rId69"/>
    <p:sldId id="460" r:id="rId70"/>
    <p:sldId id="463" r:id="rId71"/>
    <p:sldId id="466" r:id="rId72"/>
    <p:sldId id="469" r:id="rId73"/>
    <p:sldId id="472" r:id="rId74"/>
    <p:sldId id="475" r:id="rId75"/>
  </p:sldIdLst>
  <p:sldSz cx="9144000" cy="5143500" type="screen16x9"/>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BDE522-1A2B-42BB-8F6A-14172D7A73C1}" v="12" dt="2024-09-06T05:38:06.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10" d="100"/>
          <a:sy n="10" d="100"/>
        </p:scale>
        <p:origin x="5" y="5"/>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microsoft.com/office/2016/11/relationships/changesInfo" Target="changesInfos/changesInfo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s.V" userId="6a717bd5-cd6c-4b14-9181-2d0958c9be6b" providerId="ADAL" clId="{B3BDE522-1A2B-42BB-8F6A-14172D7A73C1}"/>
    <pc:docChg chg="custSel modSld">
      <pc:chgData name="Vishwas.V" userId="6a717bd5-cd6c-4b14-9181-2d0958c9be6b" providerId="ADAL" clId="{B3BDE522-1A2B-42BB-8F6A-14172D7A73C1}" dt="2024-09-06T05:38:07.170" v="12" actId="27636"/>
      <pc:docMkLst>
        <pc:docMk/>
      </pc:docMkLst>
      <pc:sldChg chg="modNotes">
        <pc:chgData name="Vishwas.V" userId="6a717bd5-cd6c-4b14-9181-2d0958c9be6b" providerId="ADAL" clId="{B3BDE522-1A2B-42BB-8F6A-14172D7A73C1}" dt="2024-09-06T05:38:06.387" v="0"/>
        <pc:sldMkLst>
          <pc:docMk/>
          <pc:sldMk cId="0" sldId="298"/>
        </pc:sldMkLst>
      </pc:sldChg>
      <pc:sldChg chg="modNotes">
        <pc:chgData name="Vishwas.V" userId="6a717bd5-cd6c-4b14-9181-2d0958c9be6b" providerId="ADAL" clId="{B3BDE522-1A2B-42BB-8F6A-14172D7A73C1}" dt="2024-09-06T05:38:06.842" v="1"/>
        <pc:sldMkLst>
          <pc:docMk/>
          <pc:sldMk cId="0" sldId="307"/>
        </pc:sldMkLst>
      </pc:sldChg>
      <pc:sldChg chg="modNotes">
        <pc:chgData name="Vishwas.V" userId="6a717bd5-cd6c-4b14-9181-2d0958c9be6b" providerId="ADAL" clId="{B3BDE522-1A2B-42BB-8F6A-14172D7A73C1}" dt="2024-09-06T05:38:06.842" v="2"/>
        <pc:sldMkLst>
          <pc:docMk/>
          <pc:sldMk cId="0" sldId="331"/>
        </pc:sldMkLst>
      </pc:sldChg>
      <pc:sldChg chg="modNotes">
        <pc:chgData name="Vishwas.V" userId="6a717bd5-cd6c-4b14-9181-2d0958c9be6b" providerId="ADAL" clId="{B3BDE522-1A2B-42BB-8F6A-14172D7A73C1}" dt="2024-09-06T05:38:06.842" v="3"/>
        <pc:sldMkLst>
          <pc:docMk/>
          <pc:sldMk cId="0" sldId="334"/>
        </pc:sldMkLst>
      </pc:sldChg>
      <pc:sldChg chg="modSp mod">
        <pc:chgData name="Vishwas.V" userId="6a717bd5-cd6c-4b14-9181-2d0958c9be6b" providerId="ADAL" clId="{B3BDE522-1A2B-42BB-8F6A-14172D7A73C1}" dt="2024-09-06T05:38:07.170" v="12" actId="27636"/>
        <pc:sldMkLst>
          <pc:docMk/>
          <pc:sldMk cId="0" sldId="340"/>
        </pc:sldMkLst>
        <pc:spChg chg="mod">
          <ac:chgData name="Vishwas.V" userId="6a717bd5-cd6c-4b14-9181-2d0958c9be6b" providerId="ADAL" clId="{B3BDE522-1A2B-42BB-8F6A-14172D7A73C1}" dt="2024-09-06T05:38:07.170" v="12" actId="27636"/>
          <ac:spMkLst>
            <pc:docMk/>
            <pc:sldMk cId="0" sldId="340"/>
            <ac:spMk id="4" creationId="{00000000-0000-0000-0000-000000000000}"/>
          </ac:spMkLst>
        </pc:spChg>
      </pc:sldChg>
      <pc:sldChg chg="modNotes">
        <pc:chgData name="Vishwas.V" userId="6a717bd5-cd6c-4b14-9181-2d0958c9be6b" providerId="ADAL" clId="{B3BDE522-1A2B-42BB-8F6A-14172D7A73C1}" dt="2024-09-06T05:38:06.843" v="4"/>
        <pc:sldMkLst>
          <pc:docMk/>
          <pc:sldMk cId="0" sldId="349"/>
        </pc:sldMkLst>
      </pc:sldChg>
      <pc:sldChg chg="modNotes">
        <pc:chgData name="Vishwas.V" userId="6a717bd5-cd6c-4b14-9181-2d0958c9be6b" providerId="ADAL" clId="{B3BDE522-1A2B-42BB-8F6A-14172D7A73C1}" dt="2024-09-06T05:38:06.843" v="5"/>
        <pc:sldMkLst>
          <pc:docMk/>
          <pc:sldMk cId="0" sldId="358"/>
        </pc:sldMkLst>
      </pc:sldChg>
      <pc:sldChg chg="modNotes">
        <pc:chgData name="Vishwas.V" userId="6a717bd5-cd6c-4b14-9181-2d0958c9be6b" providerId="ADAL" clId="{B3BDE522-1A2B-42BB-8F6A-14172D7A73C1}" dt="2024-09-06T05:38:06.843" v="6"/>
        <pc:sldMkLst>
          <pc:docMk/>
          <pc:sldMk cId="0" sldId="364"/>
        </pc:sldMkLst>
      </pc:sldChg>
      <pc:sldChg chg="modNotes">
        <pc:chgData name="Vishwas.V" userId="6a717bd5-cd6c-4b14-9181-2d0958c9be6b" providerId="ADAL" clId="{B3BDE522-1A2B-42BB-8F6A-14172D7A73C1}" dt="2024-09-06T05:38:06.843" v="7"/>
        <pc:sldMkLst>
          <pc:docMk/>
          <pc:sldMk cId="0" sldId="370"/>
        </pc:sldMkLst>
      </pc:sldChg>
      <pc:sldChg chg="modNotes">
        <pc:chgData name="Vishwas.V" userId="6a717bd5-cd6c-4b14-9181-2d0958c9be6b" providerId="ADAL" clId="{B3BDE522-1A2B-42BB-8F6A-14172D7A73C1}" dt="2024-09-06T05:38:06.844" v="8"/>
        <pc:sldMkLst>
          <pc:docMk/>
          <pc:sldMk cId="0" sldId="385"/>
        </pc:sldMkLst>
      </pc:sldChg>
      <pc:sldChg chg="modNotes">
        <pc:chgData name="Vishwas.V" userId="6a717bd5-cd6c-4b14-9181-2d0958c9be6b" providerId="ADAL" clId="{B3BDE522-1A2B-42BB-8F6A-14172D7A73C1}" dt="2024-09-06T05:38:06.844" v="9"/>
        <pc:sldMkLst>
          <pc:docMk/>
          <pc:sldMk cId="0" sldId="397"/>
        </pc:sldMkLst>
      </pc:sldChg>
      <pc:sldChg chg="modNotes">
        <pc:chgData name="Vishwas.V" userId="6a717bd5-cd6c-4b14-9181-2d0958c9be6b" providerId="ADAL" clId="{B3BDE522-1A2B-42BB-8F6A-14172D7A73C1}" dt="2024-09-06T05:38:06.844" v="10"/>
        <pc:sldMkLst>
          <pc:docMk/>
          <pc:sldMk cId="0" sldId="400"/>
        </pc:sldMkLst>
      </pc:sldChg>
      <pc:sldChg chg="modNotes">
        <pc:chgData name="Vishwas.V" userId="6a717bd5-cd6c-4b14-9181-2d0958c9be6b" providerId="ADAL" clId="{B3BDE522-1A2B-42BB-8F6A-14172D7A73C1}" dt="2024-09-06T05:38:06.844" v="11"/>
        <pc:sldMkLst>
          <pc:docMk/>
          <pc:sldMk cId="0" sldId="406"/>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alcoholic beverage consumption, by location, 2024</a:t>
            </a:r>
          </a:p>
        </c:rich>
      </c:tx>
      <c:overlay val="0"/>
    </c:title>
    <c:autoTitleDeleted val="0"/>
    <c:plotArea>
      <c:layout/>
      <c:barChart>
        <c:barDir val="col"/>
        <c:grouping val="clustered"/>
        <c:varyColors val="0"/>
        <c:ser>
          <c:idx val="0"/>
          <c:order val="0"/>
          <c:tx>
            <c:strRef>
              <c:f>Sheet1!$B$1</c:f>
              <c:strCache>
                <c:ptCount val="1"/>
                <c:pt idx="0">
                  <c:v>At home</c:v>
                </c:pt>
              </c:strCache>
            </c:strRef>
          </c:tx>
          <c:spPr>
            <a:solidFill>
              <a:srgbClr val="5E358B"/>
            </a:solidFill>
          </c:spPr>
          <c:invertIfNegative val="0"/>
          <c:dLbls>
            <c:dLbl>
              <c:idx val="0"/>
              <c:tx>
                <c:rich>
                  <a:bodyPr/>
                  <a:lstStyle/>
                  <a:p>
                    <a:r>
                      <a:t>45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CF7-467A-A417-74AAB6DDA1AC}"/>
                </c:ext>
              </c:extLst>
            </c:dLbl>
            <c:dLbl>
              <c:idx val="1"/>
              <c:tx>
                <c:rich>
                  <a:bodyPr/>
                  <a:lstStyle/>
                  <a:p>
                    <a:r>
                      <a:t>39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CF7-467A-A417-74AAB6DDA1AC}"/>
                </c:ext>
              </c:extLst>
            </c:dLbl>
            <c:dLbl>
              <c:idx val="2"/>
              <c:tx>
                <c:rich>
                  <a:bodyPr/>
                  <a:lstStyle/>
                  <a:p>
                    <a:r>
                      <a:t>36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CF7-467A-A417-74AAB6DDA1AC}"/>
                </c:ext>
              </c:extLst>
            </c:dLbl>
            <c:dLbl>
              <c:idx val="3"/>
              <c:tx>
                <c:rich>
                  <a:bodyPr/>
                  <a:lstStyle/>
                  <a:p>
                    <a:r>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CF7-467A-A417-74AAB6DDA1AC}"/>
                </c:ext>
              </c:extLst>
            </c:dLbl>
            <c:dLbl>
              <c:idx val="4"/>
              <c:tx>
                <c:rich>
                  <a:bodyPr/>
                  <a:lstStyle/>
                  <a:p>
                    <a:r>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CF7-467A-A417-74AAB6DDA1AC}"/>
                </c:ext>
              </c:extLst>
            </c:dLbl>
            <c:dLbl>
              <c:idx val="5"/>
              <c:tx>
                <c:rich>
                  <a:bodyPr/>
                  <a:lstStyle/>
                  <a:p>
                    <a:r>
                      <a:t>20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CF7-467A-A417-74AAB6DDA1AC}"/>
                </c:ext>
              </c:extLst>
            </c:dLbl>
            <c:dLbl>
              <c:idx val="6"/>
              <c:tx>
                <c:rich>
                  <a:bodyPr/>
                  <a:lstStyle/>
                  <a:p>
                    <a:r>
                      <a:t>19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DCF7-467A-A417-74AAB6DDA1AC}"/>
                </c:ext>
              </c:extLst>
            </c:dLbl>
            <c:dLbl>
              <c:idx val="7"/>
              <c:tx>
                <c:rich>
                  <a:bodyPr/>
                  <a:lstStyle/>
                  <a:p>
                    <a:r>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DCF7-467A-A417-74AAB6DDA1AC}"/>
                </c:ext>
              </c:extLst>
            </c:dLbl>
            <c:dLbl>
              <c:idx val="8"/>
              <c:tx>
                <c:rich>
                  <a:bodyPr/>
                  <a:lstStyle/>
                  <a:p>
                    <a:r>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DCF7-467A-A417-74AAB6DDA1AC}"/>
                </c:ext>
              </c:extLst>
            </c:dLbl>
            <c:dLbl>
              <c:idx val="9"/>
              <c:tx>
                <c:rich>
                  <a:bodyPr/>
                  <a:lstStyle/>
                  <a:p>
                    <a:r>
                      <a:t>14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DCF7-467A-A417-74AAB6DDA1AC}"/>
                </c:ext>
              </c:extLst>
            </c:dLbl>
            <c:dLbl>
              <c:idx val="10"/>
              <c:tx>
                <c:rich>
                  <a:bodyPr/>
                  <a:lstStyle/>
                  <a:p>
                    <a:r>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DCF7-467A-A417-74AAB6DDA1AC}"/>
                </c:ext>
              </c:extLst>
            </c:dLbl>
            <c:dLbl>
              <c:idx val="11"/>
              <c:tx>
                <c:rich>
                  <a:bodyPr/>
                  <a:lstStyle/>
                  <a:p>
                    <a:r>
                      <a:t>22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DCF7-467A-A417-74AAB6DDA1AC}"/>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Beer</c:v>
                </c:pt>
                <c:pt idx="1">
                  <c:v>Wine (non-sparkling)</c:v>
                </c:pt>
                <c:pt idx="2">
                  <c:v>White spirits</c:v>
                </c:pt>
                <c:pt idx="3">
                  <c:v>Dark spirits</c:v>
                </c:pt>
                <c:pt idx="4">
                  <c:v>Premixed cocktails</c:v>
                </c:pt>
                <c:pt idx="5">
                  <c:v>Champagne/sparkling wine</c:v>
                </c:pt>
                <c:pt idx="6">
                  <c:v>Alcoholic seltzer</c:v>
                </c:pt>
                <c:pt idx="7">
                  <c:v>Flavored malt beverages</c:v>
                </c:pt>
                <c:pt idx="8">
                  <c:v>Alcoholic tea</c:v>
                </c:pt>
                <c:pt idx="9">
                  <c:v>Premixed wine-based drinks</c:v>
                </c:pt>
                <c:pt idx="10">
                  <c:v>Alcoholic soda</c:v>
                </c:pt>
                <c:pt idx="11">
                  <c:v>None of these</c:v>
                </c:pt>
              </c:strCache>
            </c:strRef>
          </c:cat>
          <c:val>
            <c:numRef>
              <c:f>Sheet1!$B$2:$B$13</c:f>
              <c:numCache>
                <c:formatCode>General</c:formatCode>
                <c:ptCount val="12"/>
                <c:pt idx="0">
                  <c:v>45</c:v>
                </c:pt>
                <c:pt idx="1">
                  <c:v>39</c:v>
                </c:pt>
                <c:pt idx="2">
                  <c:v>36</c:v>
                </c:pt>
                <c:pt idx="3">
                  <c:v>27</c:v>
                </c:pt>
                <c:pt idx="4">
                  <c:v>21</c:v>
                </c:pt>
                <c:pt idx="5">
                  <c:v>20</c:v>
                </c:pt>
                <c:pt idx="6">
                  <c:v>19</c:v>
                </c:pt>
                <c:pt idx="7">
                  <c:v>18</c:v>
                </c:pt>
                <c:pt idx="8">
                  <c:v>18</c:v>
                </c:pt>
                <c:pt idx="9">
                  <c:v>14</c:v>
                </c:pt>
                <c:pt idx="10">
                  <c:v>13</c:v>
                </c:pt>
                <c:pt idx="11">
                  <c:v>22</c:v>
                </c:pt>
              </c:numCache>
            </c:numRef>
          </c:val>
          <c:extLst>
            <c:ext xmlns:c16="http://schemas.microsoft.com/office/drawing/2014/chart" uri="{C3380CC4-5D6E-409C-BE32-E72D297353CC}">
              <c16:uniqueId val="{0000000C-DCF7-467A-A417-74AAB6DDA1AC}"/>
            </c:ext>
          </c:extLst>
        </c:ser>
        <c:ser>
          <c:idx val="1"/>
          <c:order val="1"/>
          <c:tx>
            <c:strRef>
              <c:f>Sheet1!$C$1</c:f>
              <c:strCache>
                <c:ptCount val="1"/>
                <c:pt idx="0">
                  <c:v>Away-from-home</c:v>
                </c:pt>
              </c:strCache>
            </c:strRef>
          </c:tx>
          <c:spPr>
            <a:solidFill>
              <a:srgbClr val="31A9DF"/>
            </a:solidFill>
          </c:spPr>
          <c:invertIfNegative val="0"/>
          <c:dLbls>
            <c:dLbl>
              <c:idx val="0"/>
              <c:tx>
                <c:rich>
                  <a:bodyPr/>
                  <a:lstStyle/>
                  <a:p>
                    <a:r>
                      <a:t>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DCF7-467A-A417-74AAB6DDA1AC}"/>
                </c:ext>
              </c:extLst>
            </c:dLbl>
            <c:dLbl>
              <c:idx val="1"/>
              <c:tx>
                <c:rich>
                  <a:bodyPr/>
                  <a:lstStyle/>
                  <a:p>
                    <a:r>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DCF7-467A-A417-74AAB6DDA1AC}"/>
                </c:ext>
              </c:extLst>
            </c:dLbl>
            <c:dLbl>
              <c:idx val="2"/>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DCF7-467A-A417-74AAB6DDA1AC}"/>
                </c:ext>
              </c:extLst>
            </c:dLbl>
            <c:dLbl>
              <c:idx val="3"/>
              <c:tx>
                <c:rich>
                  <a:bodyPr/>
                  <a:lstStyle/>
                  <a:p>
                    <a:r>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DCF7-467A-A417-74AAB6DDA1AC}"/>
                </c:ext>
              </c:extLst>
            </c:dLbl>
            <c:dLbl>
              <c:idx val="4"/>
              <c:tx>
                <c:rich>
                  <a:bodyPr/>
                  <a:lstStyle/>
                  <a:p>
                    <a:r>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DCF7-467A-A417-74AAB6DDA1AC}"/>
                </c:ext>
              </c:extLst>
            </c:dLbl>
            <c:dLbl>
              <c:idx val="5"/>
              <c:tx>
                <c:rich>
                  <a:bodyPr/>
                  <a:lstStyle/>
                  <a:p>
                    <a:r>
                      <a:t>14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DCF7-467A-A417-74AAB6DDA1AC}"/>
                </c:ext>
              </c:extLst>
            </c:dLbl>
            <c:dLbl>
              <c:idx val="6"/>
              <c:tx>
                <c:rich>
                  <a:bodyPr/>
                  <a:lstStyle/>
                  <a:p>
                    <a:r>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DCF7-467A-A417-74AAB6DDA1AC}"/>
                </c:ext>
              </c:extLst>
            </c:dLbl>
            <c:dLbl>
              <c:idx val="7"/>
              <c:tx>
                <c:rich>
                  <a:bodyPr/>
                  <a:lstStyle/>
                  <a:p>
                    <a:r>
                      <a:t>12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DCF7-467A-A417-74AAB6DDA1AC}"/>
                </c:ext>
              </c:extLst>
            </c:dLbl>
            <c:dLbl>
              <c:idx val="8"/>
              <c:tx>
                <c:rich>
                  <a:bodyPr/>
                  <a:lstStyle/>
                  <a:p>
                    <a:r>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DCF7-467A-A417-74AAB6DDA1AC}"/>
                </c:ext>
              </c:extLst>
            </c:dLbl>
            <c:dLbl>
              <c:idx val="9"/>
              <c:tx>
                <c:rich>
                  <a:bodyPr/>
                  <a:lstStyle/>
                  <a:p>
                    <a:r>
                      <a:t>11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DCF7-467A-A417-74AAB6DDA1AC}"/>
                </c:ext>
              </c:extLst>
            </c:dLbl>
            <c:dLbl>
              <c:idx val="10"/>
              <c:tx>
                <c:rich>
                  <a:bodyPr/>
                  <a:lstStyle/>
                  <a:p>
                    <a:r>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DCF7-467A-A417-74AAB6DDA1AC}"/>
                </c:ext>
              </c:extLst>
            </c:dLbl>
            <c:dLbl>
              <c:idx val="11"/>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DCF7-467A-A417-74AAB6DDA1AC}"/>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Beer</c:v>
                </c:pt>
                <c:pt idx="1">
                  <c:v>Wine (non-sparkling)</c:v>
                </c:pt>
                <c:pt idx="2">
                  <c:v>White spirits</c:v>
                </c:pt>
                <c:pt idx="3">
                  <c:v>Dark spirits</c:v>
                </c:pt>
                <c:pt idx="4">
                  <c:v>Premixed cocktails</c:v>
                </c:pt>
                <c:pt idx="5">
                  <c:v>Champagne/sparkling wine</c:v>
                </c:pt>
                <c:pt idx="6">
                  <c:v>Alcoholic seltzer</c:v>
                </c:pt>
                <c:pt idx="7">
                  <c:v>Flavored malt beverages</c:v>
                </c:pt>
                <c:pt idx="8">
                  <c:v>Alcoholic tea</c:v>
                </c:pt>
                <c:pt idx="9">
                  <c:v>Premixed wine-based drinks</c:v>
                </c:pt>
                <c:pt idx="10">
                  <c:v>Alcoholic soda</c:v>
                </c:pt>
                <c:pt idx="11">
                  <c:v>None of these</c:v>
                </c:pt>
              </c:strCache>
            </c:strRef>
          </c:cat>
          <c:val>
            <c:numRef>
              <c:f>Sheet1!$C$2:$C$13</c:f>
              <c:numCache>
                <c:formatCode>General</c:formatCode>
                <c:ptCount val="12"/>
                <c:pt idx="0">
                  <c:v>38</c:v>
                </c:pt>
                <c:pt idx="1">
                  <c:v>30</c:v>
                </c:pt>
                <c:pt idx="2">
                  <c:v>28</c:v>
                </c:pt>
                <c:pt idx="3">
                  <c:v>23</c:v>
                </c:pt>
                <c:pt idx="4">
                  <c:v>17</c:v>
                </c:pt>
                <c:pt idx="5">
                  <c:v>14</c:v>
                </c:pt>
                <c:pt idx="6">
                  <c:v>13</c:v>
                </c:pt>
                <c:pt idx="7">
                  <c:v>12</c:v>
                </c:pt>
                <c:pt idx="8">
                  <c:v>13</c:v>
                </c:pt>
                <c:pt idx="9">
                  <c:v>11</c:v>
                </c:pt>
                <c:pt idx="10">
                  <c:v>10</c:v>
                </c:pt>
                <c:pt idx="11">
                  <c:v>28</c:v>
                </c:pt>
              </c:numCache>
            </c:numRef>
          </c:val>
          <c:extLst>
            <c:ext xmlns:c16="http://schemas.microsoft.com/office/drawing/2014/chart" uri="{C3380CC4-5D6E-409C-BE32-E72D297353CC}">
              <c16:uniqueId val="{00000019-DCF7-467A-A417-74AAB6DDA1AC}"/>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70"/>
          <c:min val="0"/>
        </c:scaling>
        <c:delete val="0"/>
        <c:axPos val="l"/>
        <c:title>
          <c:tx>
            <c:rich>
              <a:bodyPr/>
              <a:lstStyle/>
              <a:p>
                <a:pPr>
                  <a:defRPr/>
                </a:pPr>
                <a:r>
                  <a:rPr sz="800"/>
                  <a:t>% of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legend>
      <c:legendPos val="t"/>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alcoholic beverage behaviors, 2024</a:t>
            </a:r>
          </a:p>
        </c:rich>
      </c:tx>
      <c:overlay val="0"/>
    </c:title>
    <c:autoTitleDeleted val="0"/>
    <c:plotArea>
      <c:layout/>
      <c:barChart>
        <c:barDir val="col"/>
        <c:grouping val="clustered"/>
        <c:varyColors val="0"/>
        <c:ser>
          <c:idx val="0"/>
          <c:order val="0"/>
          <c:tx>
            <c:strRef>
              <c:f>Sheet1!$B$1</c:f>
              <c:strCache>
                <c:ptCount val="1"/>
                <c:pt idx="0">
                  <c:v>None</c:v>
                </c:pt>
              </c:strCache>
            </c:strRef>
          </c:tx>
          <c:spPr>
            <a:solidFill>
              <a:srgbClr val="5E358B"/>
            </a:solidFill>
          </c:spPr>
          <c:invertIfNegative val="0"/>
          <c:dLbls>
            <c:dLbl>
              <c:idx val="0"/>
              <c:tx>
                <c:rich>
                  <a:bodyPr/>
                  <a:lstStyle/>
                  <a:p>
                    <a:r>
                      <a:t>48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543-4A35-8764-861B4A9FD23B}"/>
                </c:ext>
              </c:extLst>
            </c:dLbl>
            <c:dLbl>
              <c:idx val="1"/>
              <c:tx>
                <c:rich>
                  <a:bodyPr/>
                  <a:lstStyle/>
                  <a:p>
                    <a:r>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543-4A35-8764-861B4A9FD23B}"/>
                </c:ext>
              </c:extLst>
            </c:dLbl>
            <c:dLbl>
              <c:idx val="2"/>
              <c:tx>
                <c:rich>
                  <a:bodyPr/>
                  <a:lstStyle/>
                  <a:p>
                    <a:r>
                      <a:t>22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543-4A35-8764-861B4A9FD23B}"/>
                </c:ext>
              </c:extLst>
            </c:dLbl>
            <c:dLbl>
              <c:idx val="3"/>
              <c:tx>
                <c:rich>
                  <a:bodyPr/>
                  <a:lstStyle/>
                  <a:p>
                    <a:r>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543-4A35-8764-861B4A9FD23B}"/>
                </c:ext>
              </c:extLst>
            </c:dLbl>
            <c:dLbl>
              <c:idx val="4"/>
              <c:tx>
                <c:rich>
                  <a:bodyPr/>
                  <a:lstStyle/>
                  <a:p>
                    <a:r>
                      <a:t>11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543-4A35-8764-861B4A9FD23B}"/>
                </c:ext>
              </c:extLst>
            </c:dLbl>
            <c:dLbl>
              <c:idx val="5"/>
              <c:tx>
                <c:rich>
                  <a:bodyPr/>
                  <a:lstStyle/>
                  <a:p>
                    <a:r>
                      <a:t>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543-4A35-8764-861B4A9FD23B}"/>
                </c:ext>
              </c:extLst>
            </c:dLbl>
            <c:dLbl>
              <c:idx val="6"/>
              <c:tx>
                <c:rich>
                  <a:bodyPr/>
                  <a:lstStyle/>
                  <a:p>
                    <a:r>
                      <a:t>12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C543-4A35-8764-861B4A9FD23B}"/>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I prefer drinking alcohol during evening occasions (eg after work, dinner)</c:v>
                </c:pt>
                <c:pt idx="1">
                  <c:v>I prefer drinking alcohol during late night occasions (eg after dinner)</c:v>
                </c:pt>
                <c:pt idx="2">
                  <c:v>I often switch between alcoholic and non-alcoholic beverages during the same occasion</c:v>
                </c:pt>
                <c:pt idx="3">
                  <c:v>I look for the same flavors in non-alcoholic beverages as I do alcoholic ones</c:v>
                </c:pt>
                <c:pt idx="4">
                  <c:v>I prefer drinking alcohol during daytime occasions (eg brunch, lunch)</c:v>
                </c:pt>
                <c:pt idx="5">
                  <c:v>None of these</c:v>
                </c:pt>
                <c:pt idx="6">
                  <c:v>I have cut down on alcohol and replaced it with cannabis products *</c:v>
                </c:pt>
              </c:strCache>
            </c:strRef>
          </c:cat>
          <c:val>
            <c:numRef>
              <c:f>Sheet1!$B$2:$B$8</c:f>
              <c:numCache>
                <c:formatCode>General</c:formatCode>
                <c:ptCount val="7"/>
                <c:pt idx="0">
                  <c:v>48</c:v>
                </c:pt>
                <c:pt idx="1">
                  <c:v>24</c:v>
                </c:pt>
                <c:pt idx="2">
                  <c:v>22</c:v>
                </c:pt>
                <c:pt idx="3">
                  <c:v>15</c:v>
                </c:pt>
                <c:pt idx="4">
                  <c:v>11</c:v>
                </c:pt>
                <c:pt idx="5">
                  <c:v>7</c:v>
                </c:pt>
                <c:pt idx="6">
                  <c:v>12</c:v>
                </c:pt>
              </c:numCache>
            </c:numRef>
          </c:val>
          <c:extLst>
            <c:ext xmlns:c16="http://schemas.microsoft.com/office/drawing/2014/chart" uri="{C3380CC4-5D6E-409C-BE32-E72D297353CC}">
              <c16:uniqueId val="{00000007-C543-4A35-8764-861B4A9FD23B}"/>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70"/>
          <c:min val="0"/>
        </c:scaling>
        <c:delete val="0"/>
        <c:axPos val="l"/>
        <c:title>
          <c:tx>
            <c:rich>
              <a:bodyPr/>
              <a:lstStyle/>
              <a:p>
                <a:pPr>
                  <a:defRPr/>
                </a:pPr>
                <a:r>
                  <a:rPr sz="800"/>
                  <a:t>% of alcoholic beverage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alcohol consumption behaviors, by generation, 2024</a:t>
            </a:r>
          </a:p>
        </c:rich>
      </c:tx>
      <c:overlay val="0"/>
    </c:title>
    <c:autoTitleDeleted val="0"/>
    <c:plotArea>
      <c:layout/>
      <c:barChart>
        <c:barDir val="col"/>
        <c:grouping val="clustered"/>
        <c:varyColors val="0"/>
        <c:ser>
          <c:idx val="0"/>
          <c:order val="0"/>
          <c:tx>
            <c:strRef>
              <c:f>Sheet1!$B$1</c:f>
              <c:strCache>
                <c:ptCount val="1"/>
                <c:pt idx="0">
                  <c:v>Generation Z</c:v>
                </c:pt>
              </c:strCache>
            </c:strRef>
          </c:tx>
          <c:spPr>
            <a:solidFill>
              <a:srgbClr val="5E358B"/>
            </a:solidFill>
          </c:spPr>
          <c:invertIfNegative val="0"/>
          <c:dLbls>
            <c:dLbl>
              <c:idx val="0"/>
              <c:tx>
                <c:rich>
                  <a:bodyPr/>
                  <a:lstStyle/>
                  <a:p>
                    <a:r>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6F7-44B4-AFA8-3E4C46A2AC7F}"/>
                </c:ext>
              </c:extLst>
            </c:dLbl>
            <c:dLbl>
              <c:idx val="1"/>
              <c:tx>
                <c:rich>
                  <a:bodyPr/>
                  <a:lstStyle/>
                  <a:p>
                    <a:r>
                      <a:t>32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6F7-44B4-AFA8-3E4C46A2AC7F}"/>
                </c:ext>
              </c:extLst>
            </c:dLbl>
            <c:dLbl>
              <c:idx val="2"/>
              <c:tx>
                <c:rich>
                  <a:bodyPr/>
                  <a:lstStyle/>
                  <a:p>
                    <a:r>
                      <a:t>41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6F7-44B4-AFA8-3E4C46A2AC7F}"/>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 prefer drinking alcohol during daytime occasions</c:v>
                </c:pt>
                <c:pt idx="1">
                  <c:v>I prefer drinking alcohol during evening occasions</c:v>
                </c:pt>
                <c:pt idx="2">
                  <c:v>I prefer drinking alcohol during late night occasions</c:v>
                </c:pt>
              </c:strCache>
            </c:strRef>
          </c:cat>
          <c:val>
            <c:numRef>
              <c:f>Sheet1!$B$2:$B$4</c:f>
              <c:numCache>
                <c:formatCode>General</c:formatCode>
                <c:ptCount val="3"/>
                <c:pt idx="0">
                  <c:v>16</c:v>
                </c:pt>
                <c:pt idx="1">
                  <c:v>32</c:v>
                </c:pt>
                <c:pt idx="2">
                  <c:v>41</c:v>
                </c:pt>
              </c:numCache>
            </c:numRef>
          </c:val>
          <c:extLst>
            <c:ext xmlns:c16="http://schemas.microsoft.com/office/drawing/2014/chart" uri="{C3380CC4-5D6E-409C-BE32-E72D297353CC}">
              <c16:uniqueId val="{00000003-96F7-44B4-AFA8-3E4C46A2AC7F}"/>
            </c:ext>
          </c:extLst>
        </c:ser>
        <c:ser>
          <c:idx val="1"/>
          <c:order val="1"/>
          <c:tx>
            <c:strRef>
              <c:f>Sheet1!$C$1</c:f>
              <c:strCache>
                <c:ptCount val="1"/>
                <c:pt idx="0">
                  <c:v>Millennials</c:v>
                </c:pt>
              </c:strCache>
            </c:strRef>
          </c:tx>
          <c:spPr>
            <a:solidFill>
              <a:srgbClr val="31A9DF"/>
            </a:solidFill>
          </c:spPr>
          <c:invertIfNegative val="0"/>
          <c:dLbls>
            <c:dLbl>
              <c:idx val="0"/>
              <c:tx>
                <c:rich>
                  <a:bodyPr/>
                  <a:lstStyle/>
                  <a:p>
                    <a:r>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6F7-44B4-AFA8-3E4C46A2AC7F}"/>
                </c:ext>
              </c:extLst>
            </c:dLbl>
            <c:dLbl>
              <c:idx val="1"/>
              <c:tx>
                <c:rich>
                  <a:bodyPr/>
                  <a:lstStyle/>
                  <a:p>
                    <a:r>
                      <a:t>42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6F7-44B4-AFA8-3E4C46A2AC7F}"/>
                </c:ext>
              </c:extLst>
            </c:dLbl>
            <c:dLbl>
              <c:idx val="2"/>
              <c:tx>
                <c:rich>
                  <a:bodyPr/>
                  <a:lstStyle/>
                  <a:p>
                    <a:r>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6F7-44B4-AFA8-3E4C46A2AC7F}"/>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 prefer drinking alcohol during daytime occasions</c:v>
                </c:pt>
                <c:pt idx="1">
                  <c:v>I prefer drinking alcohol during evening occasions</c:v>
                </c:pt>
                <c:pt idx="2">
                  <c:v>I prefer drinking alcohol during late night occasions</c:v>
                </c:pt>
              </c:strCache>
            </c:strRef>
          </c:cat>
          <c:val>
            <c:numRef>
              <c:f>Sheet1!$C$2:$C$4</c:f>
              <c:numCache>
                <c:formatCode>General</c:formatCode>
                <c:ptCount val="3"/>
                <c:pt idx="0">
                  <c:v>13</c:v>
                </c:pt>
                <c:pt idx="1">
                  <c:v>42</c:v>
                </c:pt>
                <c:pt idx="2">
                  <c:v>30</c:v>
                </c:pt>
              </c:numCache>
            </c:numRef>
          </c:val>
          <c:extLst>
            <c:ext xmlns:c16="http://schemas.microsoft.com/office/drawing/2014/chart" uri="{C3380CC4-5D6E-409C-BE32-E72D297353CC}">
              <c16:uniqueId val="{00000007-96F7-44B4-AFA8-3E4C46A2AC7F}"/>
            </c:ext>
          </c:extLst>
        </c:ser>
        <c:ser>
          <c:idx val="2"/>
          <c:order val="2"/>
          <c:tx>
            <c:strRef>
              <c:f>Sheet1!$D$1</c:f>
              <c:strCache>
                <c:ptCount val="1"/>
                <c:pt idx="0">
                  <c:v>Generation X</c:v>
                </c:pt>
              </c:strCache>
            </c:strRef>
          </c:tx>
          <c:spPr>
            <a:solidFill>
              <a:srgbClr val="047934"/>
            </a:solidFill>
          </c:spPr>
          <c:invertIfNegative val="0"/>
          <c:dLbls>
            <c:dLbl>
              <c:idx val="0"/>
              <c:tx>
                <c:rich>
                  <a:bodyPr/>
                  <a:lstStyle/>
                  <a:p>
                    <a:r>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6F7-44B4-AFA8-3E4C46A2AC7F}"/>
                </c:ext>
              </c:extLst>
            </c:dLbl>
            <c:dLbl>
              <c:idx val="1"/>
              <c:tx>
                <c:rich>
                  <a:bodyPr/>
                  <a:lstStyle/>
                  <a:p>
                    <a:r>
                      <a:t>52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6F7-44B4-AFA8-3E4C46A2AC7F}"/>
                </c:ext>
              </c:extLst>
            </c:dLbl>
            <c:dLbl>
              <c:idx val="2"/>
              <c:tx>
                <c:rich>
                  <a:bodyPr/>
                  <a:lstStyle/>
                  <a:p>
                    <a:r>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96F7-44B4-AFA8-3E4C46A2AC7F}"/>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 prefer drinking alcohol during daytime occasions</c:v>
                </c:pt>
                <c:pt idx="1">
                  <c:v>I prefer drinking alcohol during evening occasions</c:v>
                </c:pt>
                <c:pt idx="2">
                  <c:v>I prefer drinking alcohol during late night occasions</c:v>
                </c:pt>
              </c:strCache>
            </c:strRef>
          </c:cat>
          <c:val>
            <c:numRef>
              <c:f>Sheet1!$D$2:$D$4</c:f>
              <c:numCache>
                <c:formatCode>General</c:formatCode>
                <c:ptCount val="3"/>
                <c:pt idx="0">
                  <c:v>10</c:v>
                </c:pt>
                <c:pt idx="1">
                  <c:v>52</c:v>
                </c:pt>
                <c:pt idx="2">
                  <c:v>21</c:v>
                </c:pt>
              </c:numCache>
            </c:numRef>
          </c:val>
          <c:extLst>
            <c:ext xmlns:c16="http://schemas.microsoft.com/office/drawing/2014/chart" uri="{C3380CC4-5D6E-409C-BE32-E72D297353CC}">
              <c16:uniqueId val="{0000000B-96F7-44B4-AFA8-3E4C46A2AC7F}"/>
            </c:ext>
          </c:extLst>
        </c:ser>
        <c:ser>
          <c:idx val="3"/>
          <c:order val="3"/>
          <c:tx>
            <c:strRef>
              <c:f>Sheet1!$E$1</c:f>
              <c:strCache>
                <c:ptCount val="1"/>
                <c:pt idx="0">
                  <c:v>Baby Boomers</c:v>
                </c:pt>
              </c:strCache>
            </c:strRef>
          </c:tx>
          <c:spPr>
            <a:solidFill>
              <a:srgbClr val="DE2A4B"/>
            </a:solidFill>
          </c:spPr>
          <c:invertIfNegative val="0"/>
          <c:dLbls>
            <c:dLbl>
              <c:idx val="0"/>
              <c:tx>
                <c:rich>
                  <a:bodyPr/>
                  <a:lstStyle/>
                  <a:p>
                    <a:r>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96F7-44B4-AFA8-3E4C46A2AC7F}"/>
                </c:ext>
              </c:extLst>
            </c:dLbl>
            <c:dLbl>
              <c:idx val="1"/>
              <c:tx>
                <c:rich>
                  <a:bodyPr/>
                  <a:lstStyle/>
                  <a:p>
                    <a:r>
                      <a:t>62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6F7-44B4-AFA8-3E4C46A2AC7F}"/>
                </c:ext>
              </c:extLst>
            </c:dLbl>
            <c:dLbl>
              <c:idx val="2"/>
              <c:tx>
                <c:rich>
                  <a:bodyPr/>
                  <a:lstStyle/>
                  <a:p>
                    <a:r>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96F7-44B4-AFA8-3E4C46A2AC7F}"/>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 prefer drinking alcohol during daytime occasions</c:v>
                </c:pt>
                <c:pt idx="1">
                  <c:v>I prefer drinking alcohol during evening occasions</c:v>
                </c:pt>
                <c:pt idx="2">
                  <c:v>I prefer drinking alcohol during late night occasions</c:v>
                </c:pt>
              </c:strCache>
            </c:strRef>
          </c:cat>
          <c:val>
            <c:numRef>
              <c:f>Sheet1!$E$2:$E$4</c:f>
              <c:numCache>
                <c:formatCode>General</c:formatCode>
                <c:ptCount val="3"/>
                <c:pt idx="0">
                  <c:v>9</c:v>
                </c:pt>
                <c:pt idx="1">
                  <c:v>62</c:v>
                </c:pt>
                <c:pt idx="2">
                  <c:v>13</c:v>
                </c:pt>
              </c:numCache>
            </c:numRef>
          </c:val>
          <c:extLst>
            <c:ext xmlns:c16="http://schemas.microsoft.com/office/drawing/2014/chart" uri="{C3380CC4-5D6E-409C-BE32-E72D297353CC}">
              <c16:uniqueId val="{0000000F-96F7-44B4-AFA8-3E4C46A2AC7F}"/>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90"/>
          <c:min val="0"/>
        </c:scaling>
        <c:delete val="0"/>
        <c:axPos val="l"/>
        <c:title>
          <c:tx>
            <c:rich>
              <a:bodyPr/>
              <a:lstStyle/>
              <a:p>
                <a:pPr>
                  <a:defRPr/>
                </a:pPr>
                <a:r>
                  <a:rPr sz="800"/>
                  <a:t>% of alcoholic beverage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legend>
      <c:legendPos val="r"/>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at-home versus away-from-home alcoholic beverage behaviors, 2024</a:t>
            </a:r>
          </a:p>
        </c:rich>
      </c:tx>
      <c:overlay val="0"/>
    </c:title>
    <c:autoTitleDeleted val="0"/>
    <c:plotArea>
      <c:layout/>
      <c:barChart>
        <c:barDir val="col"/>
        <c:grouping val="percentStacked"/>
        <c:varyColors val="0"/>
        <c:ser>
          <c:idx val="0"/>
          <c:order val="0"/>
          <c:tx>
            <c:strRef>
              <c:f>Sheet1!$B$1</c:f>
              <c:strCache>
                <c:ptCount val="1"/>
                <c:pt idx="0">
                  <c:v>At home</c:v>
                </c:pt>
              </c:strCache>
            </c:strRef>
          </c:tx>
          <c:spPr>
            <a:solidFill>
              <a:srgbClr val="5E358B"/>
            </a:solidFill>
          </c:spPr>
          <c:invertIfNegative val="0"/>
          <c:dLbls>
            <c:dLbl>
              <c:idx val="0"/>
              <c:tx>
                <c:rich>
                  <a:bodyPr/>
                  <a:lstStyle/>
                  <a:p>
                    <a:r>
                      <a:t>50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8A6-4C10-B509-6A9844A46FA3}"/>
                </c:ext>
              </c:extLst>
            </c:dLbl>
            <c:dLbl>
              <c:idx val="1"/>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8A6-4C10-B509-6A9844A46FA3}"/>
                </c:ext>
              </c:extLst>
            </c:dLbl>
            <c:dLbl>
              <c:idx val="2"/>
              <c:tx>
                <c:rich>
                  <a:bodyPr/>
                  <a:lstStyle/>
                  <a:p>
                    <a:r>
                      <a:t>34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8A6-4C10-B509-6A9844A46FA3}"/>
                </c:ext>
              </c:extLst>
            </c:dLbl>
            <c:dLbl>
              <c:idx val="3"/>
              <c:tx>
                <c:rich>
                  <a:bodyPr/>
                  <a:lstStyle/>
                  <a:p>
                    <a:r>
                      <a:t>34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8A6-4C10-B509-6A9844A46FA3}"/>
                </c:ext>
              </c:extLst>
            </c:dLbl>
            <c:dLbl>
              <c:idx val="4"/>
              <c:tx>
                <c:rich>
                  <a:bodyPr/>
                  <a:lstStyle/>
                  <a:p>
                    <a:r>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8A6-4C10-B509-6A9844A46FA3}"/>
                </c:ext>
              </c:extLst>
            </c:dLbl>
            <c:dLbl>
              <c:idx val="5"/>
              <c:tx>
                <c:rich>
                  <a:bodyPr/>
                  <a:lstStyle/>
                  <a:p>
                    <a:r>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8A6-4C10-B509-6A9844A46FA3}"/>
                </c:ext>
              </c:extLst>
            </c:dLbl>
            <c:dLbl>
              <c:idx val="6"/>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8A6-4C10-B509-6A9844A46FA3}"/>
                </c:ext>
              </c:extLst>
            </c:dLbl>
            <c:dLbl>
              <c:idx val="7"/>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8A6-4C10-B509-6A9844A46FA3}"/>
                </c:ext>
              </c:extLst>
            </c:dLbl>
            <c:dLbl>
              <c:idx val="8"/>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08A6-4C10-B509-6A9844A46FA3}"/>
                </c:ext>
              </c:extLst>
            </c:dLbl>
            <c:dLbl>
              <c:idx val="9"/>
              <c:tx>
                <c:rich>
                  <a:bodyPr/>
                  <a:lstStyle/>
                  <a:p>
                    <a:r>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8A6-4C10-B509-6A9844A46FA3}"/>
                </c:ext>
              </c:extLst>
            </c:dLbl>
            <c:dLbl>
              <c:idx val="10"/>
              <c:tx>
                <c:rich>
                  <a:bodyPr/>
                  <a:lstStyle/>
                  <a:p>
                    <a:r>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08A6-4C10-B509-6A9844A46FA3}"/>
                </c:ext>
              </c:extLst>
            </c:dLbl>
            <c:dLbl>
              <c:idx val="11"/>
              <c:tx>
                <c:rich>
                  <a:bodyPr/>
                  <a:lstStyle/>
                  <a:p>
                    <a:r>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8A6-4C10-B509-6A9844A46FA3}"/>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Have more than one or two alcoholic beverages</c:v>
                </c:pt>
                <c:pt idx="1">
                  <c:v>Look for a deal when purchasing (eg on sale at a store, on special at a restaurant)</c:v>
                </c:pt>
                <c:pt idx="2">
                  <c:v>Choose a healthier option (eg low sugar, low calorie)</c:v>
                </c:pt>
                <c:pt idx="3">
                  <c:v>Pair alcohol with a meal</c:v>
                </c:pt>
                <c:pt idx="4">
                  <c:v>Look for high ABV (alcohol by volume) options</c:v>
                </c:pt>
                <c:pt idx="5">
                  <c:v>Try a new brand</c:v>
                </c:pt>
                <c:pt idx="6">
                  <c:v>Switch between alcoholic and non-alcoholic beverages</c:v>
                </c:pt>
                <c:pt idx="7">
                  <c:v>Purchase a premium option</c:v>
                </c:pt>
                <c:pt idx="8">
                  <c:v>Try new flavors</c:v>
                </c:pt>
                <c:pt idx="9">
                  <c:v>Try a new cocktail type</c:v>
                </c:pt>
                <c:pt idx="10">
                  <c:v>Look for low ABV (alcohol by volume) options</c:v>
                </c:pt>
                <c:pt idx="11">
                  <c:v>Happy hour</c:v>
                </c:pt>
              </c:strCache>
            </c:strRef>
          </c:cat>
          <c:val>
            <c:numRef>
              <c:f>Sheet1!$B$2:$B$13</c:f>
              <c:numCache>
                <c:formatCode>General</c:formatCode>
                <c:ptCount val="12"/>
                <c:pt idx="0">
                  <c:v>50</c:v>
                </c:pt>
                <c:pt idx="1">
                  <c:v>35</c:v>
                </c:pt>
                <c:pt idx="2">
                  <c:v>34</c:v>
                </c:pt>
                <c:pt idx="3">
                  <c:v>34</c:v>
                </c:pt>
                <c:pt idx="4">
                  <c:v>33</c:v>
                </c:pt>
                <c:pt idx="5">
                  <c:v>31</c:v>
                </c:pt>
                <c:pt idx="6">
                  <c:v>29</c:v>
                </c:pt>
                <c:pt idx="7">
                  <c:v>29</c:v>
                </c:pt>
                <c:pt idx="8">
                  <c:v>28</c:v>
                </c:pt>
                <c:pt idx="9">
                  <c:v>24</c:v>
                </c:pt>
                <c:pt idx="10">
                  <c:v>24</c:v>
                </c:pt>
                <c:pt idx="11">
                  <c:v>21</c:v>
                </c:pt>
              </c:numCache>
            </c:numRef>
          </c:val>
          <c:extLst>
            <c:ext xmlns:c16="http://schemas.microsoft.com/office/drawing/2014/chart" uri="{C3380CC4-5D6E-409C-BE32-E72D297353CC}">
              <c16:uniqueId val="{0000000C-08A6-4C10-B509-6A9844A46FA3}"/>
            </c:ext>
          </c:extLst>
        </c:ser>
        <c:ser>
          <c:idx val="1"/>
          <c:order val="1"/>
          <c:tx>
            <c:strRef>
              <c:f>Sheet1!$C$1</c:f>
              <c:strCache>
                <c:ptCount val="1"/>
                <c:pt idx="0">
                  <c:v>No preference</c:v>
                </c:pt>
              </c:strCache>
            </c:strRef>
          </c:tx>
          <c:spPr>
            <a:solidFill>
              <a:srgbClr val="31A9DF"/>
            </a:solidFill>
          </c:spPr>
          <c:invertIfNegative val="0"/>
          <c:dLbls>
            <c:dLbl>
              <c:idx val="0"/>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8A6-4C10-B509-6A9844A46FA3}"/>
                </c:ext>
              </c:extLst>
            </c:dLbl>
            <c:dLbl>
              <c:idx val="1"/>
              <c:tx>
                <c:rich>
                  <a:bodyPr/>
                  <a:lstStyle/>
                  <a:p>
                    <a:r>
                      <a:t>37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08A6-4C10-B509-6A9844A46FA3}"/>
                </c:ext>
              </c:extLst>
            </c:dLbl>
            <c:dLbl>
              <c:idx val="2"/>
              <c:tx>
                <c:rich>
                  <a:bodyPr/>
                  <a:lstStyle/>
                  <a:p>
                    <a:r>
                      <a:t>48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08A6-4C10-B509-6A9844A46FA3}"/>
                </c:ext>
              </c:extLst>
            </c:dLbl>
            <c:dLbl>
              <c:idx val="3"/>
              <c:tx>
                <c:rich>
                  <a:bodyPr/>
                  <a:lstStyle/>
                  <a:p>
                    <a:r>
                      <a:t>32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08A6-4C10-B509-6A9844A46FA3}"/>
                </c:ext>
              </c:extLst>
            </c:dLbl>
            <c:dLbl>
              <c:idx val="4"/>
              <c:tx>
                <c:rich>
                  <a:bodyPr/>
                  <a:lstStyle/>
                  <a:p>
                    <a:r>
                      <a:t>50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08A6-4C10-B509-6A9844A46FA3}"/>
                </c:ext>
              </c:extLst>
            </c:dLbl>
            <c:dLbl>
              <c:idx val="5"/>
              <c:tx>
                <c:rich>
                  <a:bodyPr/>
                  <a:lstStyle/>
                  <a:p>
                    <a:r>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08A6-4C10-B509-6A9844A46FA3}"/>
                </c:ext>
              </c:extLst>
            </c:dLbl>
            <c:dLbl>
              <c:idx val="6"/>
              <c:tx>
                <c:rich>
                  <a:bodyPr/>
                  <a:lstStyle/>
                  <a:p>
                    <a:r>
                      <a:t>46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08A6-4C10-B509-6A9844A46FA3}"/>
                </c:ext>
              </c:extLst>
            </c:dLbl>
            <c:dLbl>
              <c:idx val="7"/>
              <c:tx>
                <c:rich>
                  <a:bodyPr/>
                  <a:lstStyle/>
                  <a:p>
                    <a:r>
                      <a:t>36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08A6-4C10-B509-6A9844A46FA3}"/>
                </c:ext>
              </c:extLst>
            </c:dLbl>
            <c:dLbl>
              <c:idx val="8"/>
              <c:tx>
                <c:rich>
                  <a:bodyPr/>
                  <a:lstStyle/>
                  <a:p>
                    <a:r>
                      <a:t>34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08A6-4C10-B509-6A9844A46FA3}"/>
                </c:ext>
              </c:extLst>
            </c:dLbl>
            <c:dLbl>
              <c:idx val="9"/>
              <c:tx>
                <c:rich>
                  <a:bodyPr/>
                  <a:lstStyle/>
                  <a:p>
                    <a:r>
                      <a:t>32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08A6-4C10-B509-6A9844A46FA3}"/>
                </c:ext>
              </c:extLst>
            </c:dLbl>
            <c:dLbl>
              <c:idx val="10"/>
              <c:tx>
                <c:rich>
                  <a:bodyPr/>
                  <a:lstStyle/>
                  <a:p>
                    <a:r>
                      <a:t>54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08A6-4C10-B509-6A9844A46FA3}"/>
                </c:ext>
              </c:extLst>
            </c:dLbl>
            <c:dLbl>
              <c:idx val="11"/>
              <c:tx>
                <c:rich>
                  <a:bodyPr/>
                  <a:lstStyle/>
                  <a:p>
                    <a:r>
                      <a:t>26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08A6-4C10-B509-6A9844A46FA3}"/>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Have more than one or two alcoholic beverages</c:v>
                </c:pt>
                <c:pt idx="1">
                  <c:v>Look for a deal when purchasing (eg on sale at a store, on special at a restaurant)</c:v>
                </c:pt>
                <c:pt idx="2">
                  <c:v>Choose a healthier option (eg low sugar, low calorie)</c:v>
                </c:pt>
                <c:pt idx="3">
                  <c:v>Pair alcohol with a meal</c:v>
                </c:pt>
                <c:pt idx="4">
                  <c:v>Look for high ABV (alcohol by volume) options</c:v>
                </c:pt>
                <c:pt idx="5">
                  <c:v>Try a new brand</c:v>
                </c:pt>
                <c:pt idx="6">
                  <c:v>Switch between alcoholic and non-alcoholic beverages</c:v>
                </c:pt>
                <c:pt idx="7">
                  <c:v>Purchase a premium option</c:v>
                </c:pt>
                <c:pt idx="8">
                  <c:v>Try new flavors</c:v>
                </c:pt>
                <c:pt idx="9">
                  <c:v>Try a new cocktail type</c:v>
                </c:pt>
                <c:pt idx="10">
                  <c:v>Look for low ABV (alcohol by volume) options</c:v>
                </c:pt>
                <c:pt idx="11">
                  <c:v>Happy hour</c:v>
                </c:pt>
              </c:strCache>
            </c:strRef>
          </c:cat>
          <c:val>
            <c:numRef>
              <c:f>Sheet1!$C$2:$C$13</c:f>
              <c:numCache>
                <c:formatCode>General</c:formatCode>
                <c:ptCount val="12"/>
                <c:pt idx="0">
                  <c:v>29</c:v>
                </c:pt>
                <c:pt idx="1">
                  <c:v>37</c:v>
                </c:pt>
                <c:pt idx="2">
                  <c:v>48</c:v>
                </c:pt>
                <c:pt idx="3">
                  <c:v>32</c:v>
                </c:pt>
                <c:pt idx="4">
                  <c:v>50</c:v>
                </c:pt>
                <c:pt idx="5">
                  <c:v>33</c:v>
                </c:pt>
                <c:pt idx="6">
                  <c:v>46</c:v>
                </c:pt>
                <c:pt idx="7">
                  <c:v>36</c:v>
                </c:pt>
                <c:pt idx="8">
                  <c:v>34</c:v>
                </c:pt>
                <c:pt idx="9">
                  <c:v>32</c:v>
                </c:pt>
                <c:pt idx="10">
                  <c:v>54</c:v>
                </c:pt>
                <c:pt idx="11">
                  <c:v>26</c:v>
                </c:pt>
              </c:numCache>
            </c:numRef>
          </c:val>
          <c:extLst>
            <c:ext xmlns:c16="http://schemas.microsoft.com/office/drawing/2014/chart" uri="{C3380CC4-5D6E-409C-BE32-E72D297353CC}">
              <c16:uniqueId val="{00000019-08A6-4C10-B509-6A9844A46FA3}"/>
            </c:ext>
          </c:extLst>
        </c:ser>
        <c:ser>
          <c:idx val="2"/>
          <c:order val="2"/>
          <c:tx>
            <c:strRef>
              <c:f>Sheet1!$D$1</c:f>
              <c:strCache>
                <c:ptCount val="1"/>
                <c:pt idx="0">
                  <c:v>Away from home (eg bar, restaurant)</c:v>
                </c:pt>
              </c:strCache>
            </c:strRef>
          </c:tx>
          <c:spPr>
            <a:solidFill>
              <a:srgbClr val="047934"/>
            </a:solidFill>
          </c:spPr>
          <c:invertIfNegative val="0"/>
          <c:dLbls>
            <c:dLbl>
              <c:idx val="0"/>
              <c:tx>
                <c:rich>
                  <a:bodyPr/>
                  <a:lstStyle/>
                  <a:p>
                    <a:r>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8A6-4C10-B509-6A9844A46FA3}"/>
                </c:ext>
              </c:extLst>
            </c:dLbl>
            <c:dLbl>
              <c:idx val="1"/>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8A6-4C10-B509-6A9844A46FA3}"/>
                </c:ext>
              </c:extLst>
            </c:dLbl>
            <c:dLbl>
              <c:idx val="2"/>
              <c:tx>
                <c:rich>
                  <a:bodyPr/>
                  <a:lstStyle/>
                  <a:p>
                    <a:r>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8A6-4C10-B509-6A9844A46FA3}"/>
                </c:ext>
              </c:extLst>
            </c:dLbl>
            <c:dLbl>
              <c:idx val="3"/>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8A6-4C10-B509-6A9844A46FA3}"/>
                </c:ext>
              </c:extLst>
            </c:dLbl>
            <c:dLbl>
              <c:idx val="4"/>
              <c:tx>
                <c:rich>
                  <a:bodyPr/>
                  <a:lstStyle/>
                  <a:p>
                    <a:r>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8A6-4C10-B509-6A9844A46FA3}"/>
                </c:ext>
              </c:extLst>
            </c:dLbl>
            <c:dLbl>
              <c:idx val="5"/>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8A6-4C10-B509-6A9844A46FA3}"/>
                </c:ext>
              </c:extLst>
            </c:dLbl>
            <c:dLbl>
              <c:idx val="6"/>
              <c:tx>
                <c:rich>
                  <a:bodyPr/>
                  <a:lstStyle/>
                  <a:p>
                    <a:r>
                      <a:t>25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8A6-4C10-B509-6A9844A46FA3}"/>
                </c:ext>
              </c:extLst>
            </c:dLbl>
            <c:dLbl>
              <c:idx val="7"/>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8A6-4C10-B509-6A9844A46FA3}"/>
                </c:ext>
              </c:extLst>
            </c:dLbl>
            <c:dLbl>
              <c:idx val="8"/>
              <c:tx>
                <c:rich>
                  <a:bodyPr/>
                  <a:lstStyle/>
                  <a:p>
                    <a:r>
                      <a:t>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8A6-4C10-B509-6A9844A46FA3}"/>
                </c:ext>
              </c:extLst>
            </c:dLbl>
            <c:dLbl>
              <c:idx val="9"/>
              <c:tx>
                <c:rich>
                  <a:bodyPr/>
                  <a:lstStyle/>
                  <a:p>
                    <a:r>
                      <a:t>44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8A6-4C10-B509-6A9844A46FA3}"/>
                </c:ext>
              </c:extLst>
            </c:dLbl>
            <c:dLbl>
              <c:idx val="10"/>
              <c:tx>
                <c:rich>
                  <a:bodyPr/>
                  <a:lstStyle/>
                  <a:p>
                    <a:r>
                      <a:t>22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8A6-4C10-B509-6A9844A46FA3}"/>
                </c:ext>
              </c:extLst>
            </c:dLbl>
            <c:dLbl>
              <c:idx val="11"/>
              <c:tx>
                <c:rich>
                  <a:bodyPr/>
                  <a:lstStyle/>
                  <a:p>
                    <a:r>
                      <a:t>53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8A6-4C10-B509-6A9844A46FA3}"/>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Have more than one or two alcoholic beverages</c:v>
                </c:pt>
                <c:pt idx="1">
                  <c:v>Look for a deal when purchasing (eg on sale at a store, on special at a restaurant)</c:v>
                </c:pt>
                <c:pt idx="2">
                  <c:v>Choose a healthier option (eg low sugar, low calorie)</c:v>
                </c:pt>
                <c:pt idx="3">
                  <c:v>Pair alcohol with a meal</c:v>
                </c:pt>
                <c:pt idx="4">
                  <c:v>Look for high ABV (alcohol by volume) options</c:v>
                </c:pt>
                <c:pt idx="5">
                  <c:v>Try a new brand</c:v>
                </c:pt>
                <c:pt idx="6">
                  <c:v>Switch between alcoholic and non-alcoholic beverages</c:v>
                </c:pt>
                <c:pt idx="7">
                  <c:v>Purchase a premium option</c:v>
                </c:pt>
                <c:pt idx="8">
                  <c:v>Try new flavors</c:v>
                </c:pt>
                <c:pt idx="9">
                  <c:v>Try a new cocktail type</c:v>
                </c:pt>
                <c:pt idx="10">
                  <c:v>Look for low ABV (alcohol by volume) options</c:v>
                </c:pt>
                <c:pt idx="11">
                  <c:v>Happy hour</c:v>
                </c:pt>
              </c:strCache>
            </c:strRef>
          </c:cat>
          <c:val>
            <c:numRef>
              <c:f>Sheet1!$D$2:$D$13</c:f>
              <c:numCache>
                <c:formatCode>General</c:formatCode>
                <c:ptCount val="12"/>
                <c:pt idx="0">
                  <c:v>21</c:v>
                </c:pt>
                <c:pt idx="1">
                  <c:v>28</c:v>
                </c:pt>
                <c:pt idx="2">
                  <c:v>18</c:v>
                </c:pt>
                <c:pt idx="3">
                  <c:v>35</c:v>
                </c:pt>
                <c:pt idx="4">
                  <c:v>17</c:v>
                </c:pt>
                <c:pt idx="5">
                  <c:v>35</c:v>
                </c:pt>
                <c:pt idx="6">
                  <c:v>25</c:v>
                </c:pt>
                <c:pt idx="7">
                  <c:v>35</c:v>
                </c:pt>
                <c:pt idx="8">
                  <c:v>38</c:v>
                </c:pt>
                <c:pt idx="9">
                  <c:v>44</c:v>
                </c:pt>
                <c:pt idx="10">
                  <c:v>22</c:v>
                </c:pt>
                <c:pt idx="11">
                  <c:v>53</c:v>
                </c:pt>
              </c:numCache>
            </c:numRef>
          </c:val>
          <c:extLst>
            <c:ext xmlns:c16="http://schemas.microsoft.com/office/drawing/2014/chart" uri="{C3380CC4-5D6E-409C-BE32-E72D297353CC}">
              <c16:uniqueId val="{00000026-08A6-4C10-B509-6A9844A46FA3}"/>
            </c:ext>
          </c:extLst>
        </c:ser>
        <c:dLbls>
          <c:showLegendKey val="0"/>
          <c:showVal val="0"/>
          <c:showCatName val="0"/>
          <c:showSerName val="0"/>
          <c:showPercent val="0"/>
          <c:showBubbleSize val="0"/>
        </c:dLbls>
        <c:gapWidth val="150"/>
        <c:overlap val="10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1"/>
          <c:min val="0"/>
        </c:scaling>
        <c:delete val="0"/>
        <c:axPos val="l"/>
        <c:title>
          <c:tx>
            <c:rich>
              <a:bodyPr/>
              <a:lstStyle/>
              <a:p>
                <a:pPr>
                  <a:defRPr/>
                </a:pPr>
                <a:r>
                  <a:rPr sz="800"/>
                  <a:t>% of alcoholic beverage consumers</a:t>
                </a:r>
              </a:p>
            </c:rich>
          </c:tx>
          <c:overlay val="0"/>
        </c:title>
        <c:numFmt formatCode="0%" sourceLinked="1"/>
        <c:majorTickMark val="out"/>
        <c:minorTickMark val="none"/>
        <c:tickLblPos val="nextTo"/>
        <c:spPr>
          <a:ln>
            <a:solidFill>
              <a:srgbClr val="848484"/>
            </a:solidFill>
          </a:ln>
        </c:spPr>
        <c:crossAx val="67451136"/>
        <c:crosses val="autoZero"/>
        <c:crossBetween val="between"/>
        <c:majorUnit val="0.2"/>
      </c:valAx>
    </c:plotArea>
    <c:legend>
      <c:legendPos val="r"/>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mental health symptoms, 2023</a:t>
            </a:r>
          </a:p>
        </c:rich>
      </c:tx>
      <c:overlay val="0"/>
    </c:title>
    <c:autoTitleDeleted val="0"/>
    <c:plotArea>
      <c:layout/>
      <c:barChart>
        <c:barDir val="col"/>
        <c:grouping val="stacked"/>
        <c:varyColors val="0"/>
        <c:ser>
          <c:idx val="0"/>
          <c:order val="0"/>
          <c:tx>
            <c:strRef>
              <c:f>Sheet1!$B$1</c:f>
              <c:strCache>
                <c:ptCount val="1"/>
                <c:pt idx="0">
                  <c:v>Column02</c:v>
                </c:pt>
              </c:strCache>
            </c:strRef>
          </c:tx>
          <c:spPr>
            <a:solidFill>
              <a:srgbClr val="5E358B"/>
            </a:solidFill>
          </c:spPr>
          <c:invertIfNegative val="0"/>
          <c:dLbls>
            <c:dLbl>
              <c:idx val="0"/>
              <c:tx>
                <c:rich>
                  <a:bodyPr/>
                  <a:lstStyle/>
                  <a:p>
                    <a:r>
                      <a:t>53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E3F-4E45-BE7A-269DA5DA6657}"/>
                </c:ext>
              </c:extLst>
            </c:dLbl>
            <c:dLbl>
              <c:idx val="1"/>
              <c:tx>
                <c:rich>
                  <a:bodyPr/>
                  <a:lstStyle/>
                  <a:p>
                    <a:r>
                      <a:t>52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E3F-4E45-BE7A-269DA5DA6657}"/>
                </c:ext>
              </c:extLst>
            </c:dLbl>
            <c:dLbl>
              <c:idx val="2"/>
              <c:tx>
                <c:rich>
                  <a:bodyPr/>
                  <a:lstStyle/>
                  <a:p>
                    <a:r>
                      <a:t>47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E3F-4E45-BE7A-269DA5DA6657}"/>
                </c:ext>
              </c:extLst>
            </c:dLbl>
            <c:dLbl>
              <c:idx val="3"/>
              <c:tx>
                <c:rich>
                  <a:bodyPr/>
                  <a:lstStyle/>
                  <a:p>
                    <a:r>
                      <a:t>41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E3F-4E45-BE7A-269DA5DA6657}"/>
                </c:ext>
              </c:extLst>
            </c:dLbl>
            <c:dLbl>
              <c:idx val="4"/>
              <c:tx>
                <c:rich>
                  <a:bodyPr/>
                  <a:lstStyle/>
                  <a:p>
                    <a:r>
                      <a:t>37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E3F-4E45-BE7A-269DA5DA6657}"/>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I constantly worry about the future</c:v>
                </c:pt>
                <c:pt idx="1">
                  <c:v>I have a hard time relaxing/quieting my mind</c:v>
                </c:pt>
                <c:pt idx="2">
                  <c:v>I have difficulty sleeping due to stress</c:v>
                </c:pt>
                <c:pt idx="3">
                  <c:v>I have noticed increase presence of nervous/restless behavior</c:v>
                </c:pt>
                <c:pt idx="4">
                  <c:v>I have physical signs of mental health strain</c:v>
                </c:pt>
              </c:strCache>
            </c:strRef>
          </c:cat>
          <c:val>
            <c:numRef>
              <c:f>Sheet1!$B$2:$B$6</c:f>
              <c:numCache>
                <c:formatCode>General</c:formatCode>
                <c:ptCount val="5"/>
                <c:pt idx="0">
                  <c:v>53</c:v>
                </c:pt>
                <c:pt idx="1">
                  <c:v>52</c:v>
                </c:pt>
                <c:pt idx="2">
                  <c:v>47</c:v>
                </c:pt>
                <c:pt idx="3">
                  <c:v>41</c:v>
                </c:pt>
                <c:pt idx="4">
                  <c:v>37</c:v>
                </c:pt>
              </c:numCache>
            </c:numRef>
          </c:val>
          <c:extLst>
            <c:ext xmlns:c16="http://schemas.microsoft.com/office/drawing/2014/chart" uri="{C3380CC4-5D6E-409C-BE32-E72D297353CC}">
              <c16:uniqueId val="{00000005-3E3F-4E45-BE7A-269DA5DA6657}"/>
            </c:ext>
          </c:extLst>
        </c:ser>
        <c:dLbls>
          <c:showLegendKey val="0"/>
          <c:showVal val="0"/>
          <c:showCatName val="0"/>
          <c:showSerName val="0"/>
          <c:showPercent val="0"/>
          <c:showBubbleSize val="0"/>
        </c:dLbls>
        <c:gapWidth val="150"/>
        <c:overlap val="10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60"/>
          <c:min val="0"/>
        </c:scaling>
        <c:delete val="0"/>
        <c:axPos val="l"/>
        <c:title>
          <c:tx>
            <c:rich>
              <a:bodyPr/>
              <a:lstStyle/>
              <a:p>
                <a:pPr>
                  <a:defRPr/>
                </a:pPr>
                <a:r>
                  <a:rPr sz="800"/>
                  <a:t>% of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value share of sales of alcoholic beverages, by type of alcoholic beverage, 2018-23 (est)</a:t>
            </a:r>
          </a:p>
        </c:rich>
      </c:tx>
      <c:overlay val="0"/>
    </c:title>
    <c:autoTitleDeleted val="0"/>
    <c:plotArea>
      <c:layout/>
      <c:barChart>
        <c:barDir val="bar"/>
        <c:grouping val="percentStacked"/>
        <c:varyColors val="0"/>
        <c:ser>
          <c:idx val="0"/>
          <c:order val="0"/>
          <c:tx>
            <c:strRef>
              <c:f>Sheet1!$B$1</c:f>
              <c:strCache>
                <c:ptCount val="1"/>
                <c:pt idx="0">
                  <c:v>Beer</c:v>
                </c:pt>
              </c:strCache>
            </c:strRef>
          </c:tx>
          <c:spPr>
            <a:solidFill>
              <a:srgbClr val="5E358B"/>
            </a:solidFill>
          </c:spPr>
          <c:invertIfNegative val="0"/>
          <c:dLbls>
            <c:dLbl>
              <c:idx val="0"/>
              <c:tx>
                <c:rich>
                  <a:bodyPr/>
                  <a:lstStyle/>
                  <a:p>
                    <a:r>
                      <a:t>47%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469-423E-BA90-57B1B082E5C9}"/>
                </c:ext>
              </c:extLst>
            </c:dLbl>
            <c:dLbl>
              <c:idx val="1"/>
              <c:tx>
                <c:rich>
                  <a:bodyPr/>
                  <a:lstStyle/>
                  <a:p>
                    <a:r>
                      <a:t>50%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469-423E-BA90-57B1B082E5C9}"/>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2018</c:v>
                </c:pt>
                <c:pt idx="1">
                  <c:v>2023 (est)</c:v>
                </c:pt>
              </c:strCache>
            </c:strRef>
          </c:cat>
          <c:val>
            <c:numRef>
              <c:f>Sheet1!$B$2:$B$3</c:f>
              <c:numCache>
                <c:formatCode>General</c:formatCode>
                <c:ptCount val="2"/>
                <c:pt idx="0">
                  <c:v>47</c:v>
                </c:pt>
                <c:pt idx="1">
                  <c:v>50</c:v>
                </c:pt>
              </c:numCache>
            </c:numRef>
          </c:val>
          <c:extLst>
            <c:ext xmlns:c16="http://schemas.microsoft.com/office/drawing/2014/chart" uri="{C3380CC4-5D6E-409C-BE32-E72D297353CC}">
              <c16:uniqueId val="{00000002-7469-423E-BA90-57B1B082E5C9}"/>
            </c:ext>
          </c:extLst>
        </c:ser>
        <c:ser>
          <c:idx val="1"/>
          <c:order val="1"/>
          <c:tx>
            <c:strRef>
              <c:f>Sheet1!$C$1</c:f>
              <c:strCache>
                <c:ptCount val="1"/>
                <c:pt idx="0">
                  <c:v>Wine</c:v>
                </c:pt>
              </c:strCache>
            </c:strRef>
          </c:tx>
          <c:spPr>
            <a:solidFill>
              <a:srgbClr val="31A9DF"/>
            </a:solidFill>
          </c:spPr>
          <c:invertIfNegative val="0"/>
          <c:dLbls>
            <c:dLbl>
              <c:idx val="0"/>
              <c:tx>
                <c:rich>
                  <a:bodyPr/>
                  <a:lstStyle/>
                  <a:p>
                    <a:r>
                      <a:t>25%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469-423E-BA90-57B1B082E5C9}"/>
                </c:ext>
              </c:extLst>
            </c:dLbl>
            <c:dLbl>
              <c:idx val="1"/>
              <c:tx>
                <c:rich>
                  <a:bodyPr/>
                  <a:lstStyle/>
                  <a:p>
                    <a:r>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469-423E-BA90-57B1B082E5C9}"/>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2018</c:v>
                </c:pt>
                <c:pt idx="1">
                  <c:v>2023 (est)</c:v>
                </c:pt>
              </c:strCache>
            </c:strRef>
          </c:cat>
          <c:val>
            <c:numRef>
              <c:f>Sheet1!$C$2:$C$3</c:f>
              <c:numCache>
                <c:formatCode>General</c:formatCode>
                <c:ptCount val="2"/>
                <c:pt idx="0">
                  <c:v>25</c:v>
                </c:pt>
                <c:pt idx="1">
                  <c:v>21</c:v>
                </c:pt>
              </c:numCache>
            </c:numRef>
          </c:val>
          <c:extLst>
            <c:ext xmlns:c16="http://schemas.microsoft.com/office/drawing/2014/chart" uri="{C3380CC4-5D6E-409C-BE32-E72D297353CC}">
              <c16:uniqueId val="{00000005-7469-423E-BA90-57B1B082E5C9}"/>
            </c:ext>
          </c:extLst>
        </c:ser>
        <c:ser>
          <c:idx val="2"/>
          <c:order val="2"/>
          <c:tx>
            <c:strRef>
              <c:f>Sheet1!$D$1</c:f>
              <c:strCache>
                <c:ptCount val="1"/>
                <c:pt idx="0">
                  <c:v>Spirits</c:v>
                </c:pt>
              </c:strCache>
            </c:strRef>
          </c:tx>
          <c:spPr>
            <a:solidFill>
              <a:srgbClr val="047934"/>
            </a:solidFill>
          </c:spPr>
          <c:invertIfNegative val="0"/>
          <c:dLbls>
            <c:dLbl>
              <c:idx val="0"/>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469-423E-BA90-57B1B082E5C9}"/>
                </c:ext>
              </c:extLst>
            </c:dLbl>
            <c:dLbl>
              <c:idx val="1"/>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469-423E-BA90-57B1B082E5C9}"/>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2018</c:v>
                </c:pt>
                <c:pt idx="1">
                  <c:v>2023 (est)</c:v>
                </c:pt>
              </c:strCache>
            </c:strRef>
          </c:cat>
          <c:val>
            <c:numRef>
              <c:f>Sheet1!$D$2:$D$3</c:f>
              <c:numCache>
                <c:formatCode>General</c:formatCode>
                <c:ptCount val="2"/>
                <c:pt idx="0">
                  <c:v>28</c:v>
                </c:pt>
                <c:pt idx="1">
                  <c:v>29</c:v>
                </c:pt>
              </c:numCache>
            </c:numRef>
          </c:val>
          <c:extLst>
            <c:ext xmlns:c16="http://schemas.microsoft.com/office/drawing/2014/chart" uri="{C3380CC4-5D6E-409C-BE32-E72D297353CC}">
              <c16:uniqueId val="{00000008-7469-423E-BA90-57B1B082E5C9}"/>
            </c:ext>
          </c:extLst>
        </c:ser>
        <c:dLbls>
          <c:showLegendKey val="0"/>
          <c:showVal val="0"/>
          <c:showCatName val="0"/>
          <c:showSerName val="0"/>
          <c:showPercent val="0"/>
          <c:showBubbleSize val="0"/>
        </c:dLbls>
        <c:gapWidth val="150"/>
        <c:overlap val="100"/>
        <c:axId val="67451136"/>
        <c:axId val="66437120"/>
      </c:barChart>
      <c:catAx>
        <c:axId val="67451136"/>
        <c:scaling>
          <c:orientation val="maxMin"/>
        </c:scaling>
        <c:delete val="0"/>
        <c:axPos val="l"/>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scaling>
        <c:delete val="1"/>
        <c:axPos val="t"/>
        <c:numFmt formatCode="0%" sourceLinked="1"/>
        <c:majorTickMark val="out"/>
        <c:minorTickMark val="none"/>
        <c:tickLblPos val="nextTo"/>
        <c:crossAx val="67451136"/>
        <c:crosses val="autoZero"/>
        <c:crossBetween val="between"/>
      </c:valAx>
    </c:plotArea>
    <c:legend>
      <c:legendPos val="r"/>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value share of US sales of alcoholic beverages, by location of consumption, at current prices, 2018-23 (est)</a:t>
            </a:r>
          </a:p>
        </c:rich>
      </c:tx>
      <c:overlay val="0"/>
    </c:title>
    <c:autoTitleDeleted val="0"/>
    <c:plotArea>
      <c:layout/>
      <c:barChart>
        <c:barDir val="bar"/>
        <c:grouping val="percentStacked"/>
        <c:varyColors val="0"/>
        <c:ser>
          <c:idx val="0"/>
          <c:order val="0"/>
          <c:tx>
            <c:strRef>
              <c:f>Sheet1!$B$1</c:f>
              <c:strCache>
                <c:ptCount val="1"/>
                <c:pt idx="0">
                  <c:v>On-premise</c:v>
                </c:pt>
              </c:strCache>
            </c:strRef>
          </c:tx>
          <c:spPr>
            <a:solidFill>
              <a:srgbClr val="5E358B"/>
            </a:solidFill>
          </c:spPr>
          <c:invertIfNegative val="0"/>
          <c:dLbls>
            <c:dLbl>
              <c:idx val="0"/>
              <c:tx>
                <c:rich>
                  <a:bodyPr/>
                  <a:lstStyle/>
                  <a:p>
                    <a:r>
                      <a:t>46%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1E5-4106-B3DB-7BF60A574DA2}"/>
                </c:ext>
              </c:extLst>
            </c:dLbl>
            <c:dLbl>
              <c:idx val="1"/>
              <c:tx>
                <c:rich>
                  <a:bodyPr/>
                  <a:lstStyle/>
                  <a:p>
                    <a:r>
                      <a:t>42%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1E5-4106-B3DB-7BF60A574DA2}"/>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2018</c:v>
                </c:pt>
                <c:pt idx="1">
                  <c:v>2023 (est)</c:v>
                </c:pt>
              </c:strCache>
            </c:strRef>
          </c:cat>
          <c:val>
            <c:numRef>
              <c:f>Sheet1!$B$2:$B$3</c:f>
              <c:numCache>
                <c:formatCode>General</c:formatCode>
                <c:ptCount val="2"/>
                <c:pt idx="0">
                  <c:v>46</c:v>
                </c:pt>
                <c:pt idx="1">
                  <c:v>42</c:v>
                </c:pt>
              </c:numCache>
            </c:numRef>
          </c:val>
          <c:extLst>
            <c:ext xmlns:c16="http://schemas.microsoft.com/office/drawing/2014/chart" uri="{C3380CC4-5D6E-409C-BE32-E72D297353CC}">
              <c16:uniqueId val="{00000002-01E5-4106-B3DB-7BF60A574DA2}"/>
            </c:ext>
          </c:extLst>
        </c:ser>
        <c:ser>
          <c:idx val="1"/>
          <c:order val="1"/>
          <c:tx>
            <c:strRef>
              <c:f>Sheet1!$C$1</c:f>
              <c:strCache>
                <c:ptCount val="1"/>
                <c:pt idx="0">
                  <c:v>Off-premise</c:v>
                </c:pt>
              </c:strCache>
            </c:strRef>
          </c:tx>
          <c:spPr>
            <a:solidFill>
              <a:srgbClr val="31A9DF"/>
            </a:solidFill>
          </c:spPr>
          <c:invertIfNegative val="0"/>
          <c:dLbls>
            <c:dLbl>
              <c:idx val="0"/>
              <c:tx>
                <c:rich>
                  <a:bodyPr/>
                  <a:lstStyle/>
                  <a:p>
                    <a:r>
                      <a:t>54%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1E5-4106-B3DB-7BF60A574DA2}"/>
                </c:ext>
              </c:extLst>
            </c:dLbl>
            <c:dLbl>
              <c:idx val="1"/>
              <c:tx>
                <c:rich>
                  <a:bodyPr/>
                  <a:lstStyle/>
                  <a:p>
                    <a:r>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1E5-4106-B3DB-7BF60A574DA2}"/>
                </c:ext>
              </c:extLst>
            </c:dLbl>
            <c:numFmt formatCode="General\%" sourceLinked="0"/>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2018</c:v>
                </c:pt>
                <c:pt idx="1">
                  <c:v>2023 (est)</c:v>
                </c:pt>
              </c:strCache>
            </c:strRef>
          </c:cat>
          <c:val>
            <c:numRef>
              <c:f>Sheet1!$C$2:$C$3</c:f>
              <c:numCache>
                <c:formatCode>General</c:formatCode>
                <c:ptCount val="2"/>
                <c:pt idx="0">
                  <c:v>54</c:v>
                </c:pt>
                <c:pt idx="1">
                  <c:v>58</c:v>
                </c:pt>
              </c:numCache>
            </c:numRef>
          </c:val>
          <c:extLst>
            <c:ext xmlns:c16="http://schemas.microsoft.com/office/drawing/2014/chart" uri="{C3380CC4-5D6E-409C-BE32-E72D297353CC}">
              <c16:uniqueId val="{00000005-01E5-4106-B3DB-7BF60A574DA2}"/>
            </c:ext>
          </c:extLst>
        </c:ser>
        <c:dLbls>
          <c:showLegendKey val="0"/>
          <c:showVal val="0"/>
          <c:showCatName val="0"/>
          <c:showSerName val="0"/>
          <c:showPercent val="0"/>
          <c:showBubbleSize val="0"/>
        </c:dLbls>
        <c:gapWidth val="150"/>
        <c:overlap val="100"/>
        <c:axId val="67451136"/>
        <c:axId val="66437120"/>
      </c:barChart>
      <c:catAx>
        <c:axId val="67451136"/>
        <c:scaling>
          <c:orientation val="maxMin"/>
        </c:scaling>
        <c:delete val="0"/>
        <c:axPos val="l"/>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scaling>
        <c:delete val="1"/>
        <c:axPos val="t"/>
        <c:numFmt formatCode="0%" sourceLinked="1"/>
        <c:majorTickMark val="out"/>
        <c:minorTickMark val="none"/>
        <c:tickLblPos val="nextTo"/>
        <c:crossAx val="67451136"/>
        <c:crosses val="autoZero"/>
        <c:crossBetween val="between"/>
      </c:valAx>
    </c:plotArea>
    <c:legend>
      <c:legendPos val="r"/>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alcoholic beverage attributes, by generation, 2024</a:t>
            </a:r>
          </a:p>
        </c:rich>
      </c:tx>
      <c:overlay val="0"/>
    </c:title>
    <c:autoTitleDeleted val="0"/>
    <c:plotArea>
      <c:layout/>
      <c:barChart>
        <c:barDir val="col"/>
        <c:grouping val="clustered"/>
        <c:varyColors val="0"/>
        <c:ser>
          <c:idx val="0"/>
          <c:order val="0"/>
          <c:tx>
            <c:strRef>
              <c:f>Sheet1!$B$1</c:f>
              <c:strCache>
                <c:ptCount val="1"/>
                <c:pt idx="0">
                  <c:v>Generation Z</c:v>
                </c:pt>
              </c:strCache>
            </c:strRef>
          </c:tx>
          <c:spPr>
            <a:solidFill>
              <a:srgbClr val="5E358B"/>
            </a:solidFill>
          </c:spPr>
          <c:invertIfNegative val="0"/>
          <c:dLbls>
            <c:dLbl>
              <c:idx val="0"/>
              <c:tx>
                <c:rich>
                  <a:bodyPr/>
                  <a:lstStyle/>
                  <a:p>
                    <a:r>
                      <a:t>19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916-42F1-8995-AB51527DFA38}"/>
                </c:ext>
              </c:extLst>
            </c:dLbl>
            <c:dLbl>
              <c:idx val="1"/>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16-42F1-8995-AB51527DFA38}"/>
                </c:ext>
              </c:extLst>
            </c:dLbl>
            <c:dLbl>
              <c:idx val="2"/>
              <c:tx>
                <c:rich>
                  <a:bodyPr/>
                  <a:lstStyle/>
                  <a:p>
                    <a:r>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916-42F1-8995-AB51527DFA38}"/>
                </c:ext>
              </c:extLst>
            </c:dLbl>
            <c:dLbl>
              <c:idx val="3"/>
              <c:tx>
                <c:rich>
                  <a:bodyPr/>
                  <a:lstStyle/>
                  <a:p>
                    <a:r>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16-42F1-8995-AB51527DFA38}"/>
                </c:ext>
              </c:extLst>
            </c:dLbl>
            <c:dLbl>
              <c:idx val="4"/>
              <c:tx>
                <c:rich>
                  <a:bodyPr/>
                  <a:lstStyle/>
                  <a:p>
                    <a:r>
                      <a:t>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916-42F1-8995-AB51527DFA38}"/>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Beer</c:v>
                </c:pt>
                <c:pt idx="1">
                  <c:v>Wine (including Champagne/sparkling wine)</c:v>
                </c:pt>
                <c:pt idx="2">
                  <c:v>Cocktails or mixed drinks</c:v>
                </c:pt>
                <c:pt idx="3">
                  <c:v>Spirits straight or on the rocks</c:v>
                </c:pt>
                <c:pt idx="4">
                  <c:v>Ready-to-drink alcoholic beverages</c:v>
                </c:pt>
              </c:strCache>
            </c:strRef>
          </c:cat>
          <c:val>
            <c:numRef>
              <c:f>Sheet1!$B$2:$B$6</c:f>
              <c:numCache>
                <c:formatCode>General</c:formatCode>
                <c:ptCount val="5"/>
                <c:pt idx="0">
                  <c:v>19</c:v>
                </c:pt>
                <c:pt idx="1">
                  <c:v>29</c:v>
                </c:pt>
                <c:pt idx="2">
                  <c:v>40</c:v>
                </c:pt>
                <c:pt idx="3">
                  <c:v>24</c:v>
                </c:pt>
                <c:pt idx="4">
                  <c:v>38</c:v>
                </c:pt>
              </c:numCache>
            </c:numRef>
          </c:val>
          <c:extLst>
            <c:ext xmlns:c16="http://schemas.microsoft.com/office/drawing/2014/chart" uri="{C3380CC4-5D6E-409C-BE32-E72D297353CC}">
              <c16:uniqueId val="{00000005-E916-42F1-8995-AB51527DFA38}"/>
            </c:ext>
          </c:extLst>
        </c:ser>
        <c:ser>
          <c:idx val="1"/>
          <c:order val="1"/>
          <c:tx>
            <c:strRef>
              <c:f>Sheet1!$C$1</c:f>
              <c:strCache>
                <c:ptCount val="1"/>
                <c:pt idx="0">
                  <c:v>Millennials</c:v>
                </c:pt>
              </c:strCache>
            </c:strRef>
          </c:tx>
          <c:spPr>
            <a:solidFill>
              <a:srgbClr val="31A9DF"/>
            </a:solidFill>
          </c:spPr>
          <c:invertIfNegative val="0"/>
          <c:dLbls>
            <c:dLbl>
              <c:idx val="0"/>
              <c:tx>
                <c:rich>
                  <a:bodyPr/>
                  <a:lstStyle/>
                  <a:p>
                    <a:r>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916-42F1-8995-AB51527DFA38}"/>
                </c:ext>
              </c:extLst>
            </c:dLbl>
            <c:dLbl>
              <c:idx val="1"/>
              <c:tx>
                <c:rich>
                  <a:bodyPr/>
                  <a:lstStyle/>
                  <a:p>
                    <a:r>
                      <a:t>41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16-42F1-8995-AB51527DFA38}"/>
                </c:ext>
              </c:extLst>
            </c:dLbl>
            <c:dLbl>
              <c:idx val="2"/>
              <c:tx>
                <c:rich>
                  <a:bodyPr/>
                  <a:lstStyle/>
                  <a:p>
                    <a:r>
                      <a:t>39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916-42F1-8995-AB51527DFA38}"/>
                </c:ext>
              </c:extLst>
            </c:dLbl>
            <c:dLbl>
              <c:idx val="3"/>
              <c:tx>
                <c:rich>
                  <a:bodyPr/>
                  <a:lstStyle/>
                  <a:p>
                    <a:r>
                      <a:t>34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16-42F1-8995-AB51527DFA38}"/>
                </c:ext>
              </c:extLst>
            </c:dLbl>
            <c:dLbl>
              <c:idx val="4"/>
              <c:tx>
                <c:rich>
                  <a:bodyPr/>
                  <a:lstStyle/>
                  <a:p>
                    <a:r>
                      <a:t>36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16-42F1-8995-AB51527DFA38}"/>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Beer</c:v>
                </c:pt>
                <c:pt idx="1">
                  <c:v>Wine (including Champagne/sparkling wine)</c:v>
                </c:pt>
                <c:pt idx="2">
                  <c:v>Cocktails or mixed drinks</c:v>
                </c:pt>
                <c:pt idx="3">
                  <c:v>Spirits straight or on the rocks</c:v>
                </c:pt>
                <c:pt idx="4">
                  <c:v>Ready-to-drink alcoholic beverages</c:v>
                </c:pt>
              </c:strCache>
            </c:strRef>
          </c:cat>
          <c:val>
            <c:numRef>
              <c:f>Sheet1!$C$2:$C$6</c:f>
              <c:numCache>
                <c:formatCode>General</c:formatCode>
                <c:ptCount val="5"/>
                <c:pt idx="0">
                  <c:v>31</c:v>
                </c:pt>
                <c:pt idx="1">
                  <c:v>41</c:v>
                </c:pt>
                <c:pt idx="2">
                  <c:v>39</c:v>
                </c:pt>
                <c:pt idx="3">
                  <c:v>34</c:v>
                </c:pt>
                <c:pt idx="4">
                  <c:v>36</c:v>
                </c:pt>
              </c:numCache>
            </c:numRef>
          </c:val>
          <c:extLst>
            <c:ext xmlns:c16="http://schemas.microsoft.com/office/drawing/2014/chart" uri="{C3380CC4-5D6E-409C-BE32-E72D297353CC}">
              <c16:uniqueId val="{0000000B-E916-42F1-8995-AB51527DFA38}"/>
            </c:ext>
          </c:extLst>
        </c:ser>
        <c:ser>
          <c:idx val="2"/>
          <c:order val="2"/>
          <c:tx>
            <c:strRef>
              <c:f>Sheet1!$D$1</c:f>
              <c:strCache>
                <c:ptCount val="1"/>
                <c:pt idx="0">
                  <c:v>Generation X</c:v>
                </c:pt>
              </c:strCache>
            </c:strRef>
          </c:tx>
          <c:spPr>
            <a:solidFill>
              <a:srgbClr val="047934"/>
            </a:solidFill>
          </c:spPr>
          <c:invertIfNegative val="0"/>
          <c:dLbls>
            <c:dLbl>
              <c:idx val="0"/>
              <c:tx>
                <c:rich>
                  <a:bodyPr/>
                  <a:lstStyle/>
                  <a:p>
                    <a:r>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916-42F1-8995-AB51527DFA38}"/>
                </c:ext>
              </c:extLst>
            </c:dLbl>
            <c:dLbl>
              <c:idx val="1"/>
              <c:tx>
                <c:rich>
                  <a:bodyPr/>
                  <a:lstStyle/>
                  <a:p>
                    <a:r>
                      <a:t>41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916-42F1-8995-AB51527DFA38}"/>
                </c:ext>
              </c:extLst>
            </c:dLbl>
            <c:dLbl>
              <c:idx val="2"/>
              <c:tx>
                <c:rich>
                  <a:bodyPr/>
                  <a:lstStyle/>
                  <a:p>
                    <a:r>
                      <a:t>48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916-42F1-8995-AB51527DFA38}"/>
                </c:ext>
              </c:extLst>
            </c:dLbl>
            <c:dLbl>
              <c:idx val="3"/>
              <c:tx>
                <c:rich>
                  <a:bodyPr/>
                  <a:lstStyle/>
                  <a:p>
                    <a:r>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916-42F1-8995-AB51527DFA38}"/>
                </c:ext>
              </c:extLst>
            </c:dLbl>
            <c:dLbl>
              <c:idx val="4"/>
              <c:tx>
                <c:rich>
                  <a:bodyPr/>
                  <a:lstStyle/>
                  <a:p>
                    <a:r>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916-42F1-8995-AB51527DFA38}"/>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Beer</c:v>
                </c:pt>
                <c:pt idx="1">
                  <c:v>Wine (including Champagne/sparkling wine)</c:v>
                </c:pt>
                <c:pt idx="2">
                  <c:v>Cocktails or mixed drinks</c:v>
                </c:pt>
                <c:pt idx="3">
                  <c:v>Spirits straight or on the rocks</c:v>
                </c:pt>
                <c:pt idx="4">
                  <c:v>Ready-to-drink alcoholic beverages</c:v>
                </c:pt>
              </c:strCache>
            </c:strRef>
          </c:cat>
          <c:val>
            <c:numRef>
              <c:f>Sheet1!$D$2:$D$6</c:f>
              <c:numCache>
                <c:formatCode>General</c:formatCode>
                <c:ptCount val="5"/>
                <c:pt idx="0">
                  <c:v>31</c:v>
                </c:pt>
                <c:pt idx="1">
                  <c:v>41</c:v>
                </c:pt>
                <c:pt idx="2">
                  <c:v>48</c:v>
                </c:pt>
                <c:pt idx="3">
                  <c:v>27</c:v>
                </c:pt>
                <c:pt idx="4">
                  <c:v>30</c:v>
                </c:pt>
              </c:numCache>
            </c:numRef>
          </c:val>
          <c:extLst>
            <c:ext xmlns:c16="http://schemas.microsoft.com/office/drawing/2014/chart" uri="{C3380CC4-5D6E-409C-BE32-E72D297353CC}">
              <c16:uniqueId val="{00000011-E916-42F1-8995-AB51527DFA38}"/>
            </c:ext>
          </c:extLst>
        </c:ser>
        <c:ser>
          <c:idx val="3"/>
          <c:order val="3"/>
          <c:tx>
            <c:strRef>
              <c:f>Sheet1!$E$1</c:f>
              <c:strCache>
                <c:ptCount val="1"/>
                <c:pt idx="0">
                  <c:v>Baby Boomers</c:v>
                </c:pt>
              </c:strCache>
            </c:strRef>
          </c:tx>
          <c:spPr>
            <a:solidFill>
              <a:srgbClr val="DE2A4B"/>
            </a:solidFill>
          </c:spPr>
          <c:invertIfNegative val="0"/>
          <c:dLbls>
            <c:dLbl>
              <c:idx val="0"/>
              <c:tx>
                <c:rich>
                  <a:bodyPr/>
                  <a:lstStyle/>
                  <a:p>
                    <a:r>
                      <a:t>37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E916-42F1-8995-AB51527DFA38}"/>
                </c:ext>
              </c:extLst>
            </c:dLbl>
            <c:dLbl>
              <c:idx val="1"/>
              <c:tx>
                <c:rich>
                  <a:bodyPr/>
                  <a:lstStyle/>
                  <a:p>
                    <a:r>
                      <a:t>51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E916-42F1-8995-AB51527DFA38}"/>
                </c:ext>
              </c:extLst>
            </c:dLbl>
            <c:dLbl>
              <c:idx val="2"/>
              <c:tx>
                <c:rich>
                  <a:bodyPr/>
                  <a:lstStyle/>
                  <a:p>
                    <a:r>
                      <a:t>46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E916-42F1-8995-AB51527DFA38}"/>
                </c:ext>
              </c:extLst>
            </c:dLbl>
            <c:dLbl>
              <c:idx val="3"/>
              <c:tx>
                <c:rich>
                  <a:bodyPr/>
                  <a:lstStyle/>
                  <a:p>
                    <a:r>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E916-42F1-8995-AB51527DFA38}"/>
                </c:ext>
              </c:extLst>
            </c:dLbl>
            <c:dLbl>
              <c:idx val="4"/>
              <c:tx>
                <c:rich>
                  <a:bodyPr/>
                  <a:lstStyle/>
                  <a:p>
                    <a:r>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E916-42F1-8995-AB51527DFA38}"/>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Beer</c:v>
                </c:pt>
                <c:pt idx="1">
                  <c:v>Wine (including Champagne/sparkling wine)</c:v>
                </c:pt>
                <c:pt idx="2">
                  <c:v>Cocktails or mixed drinks</c:v>
                </c:pt>
                <c:pt idx="3">
                  <c:v>Spirits straight or on the rocks</c:v>
                </c:pt>
                <c:pt idx="4">
                  <c:v>Ready-to-drink alcoholic beverages</c:v>
                </c:pt>
              </c:strCache>
            </c:strRef>
          </c:cat>
          <c:val>
            <c:numRef>
              <c:f>Sheet1!$E$2:$E$6</c:f>
              <c:numCache>
                <c:formatCode>General</c:formatCode>
                <c:ptCount val="5"/>
                <c:pt idx="0">
                  <c:v>37</c:v>
                </c:pt>
                <c:pt idx="1">
                  <c:v>51</c:v>
                </c:pt>
                <c:pt idx="2">
                  <c:v>46</c:v>
                </c:pt>
                <c:pt idx="3">
                  <c:v>23</c:v>
                </c:pt>
                <c:pt idx="4">
                  <c:v>24</c:v>
                </c:pt>
              </c:numCache>
            </c:numRef>
          </c:val>
          <c:extLst>
            <c:ext xmlns:c16="http://schemas.microsoft.com/office/drawing/2014/chart" uri="{C3380CC4-5D6E-409C-BE32-E72D297353CC}">
              <c16:uniqueId val="{00000017-E916-42F1-8995-AB51527DFA38}"/>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80"/>
          <c:min val="0"/>
        </c:scaling>
        <c:delete val="0"/>
        <c:axPos val="l"/>
        <c:title>
          <c:tx>
            <c:rich>
              <a:bodyPr/>
              <a:lstStyle/>
              <a:p>
                <a:pPr>
                  <a:defRPr/>
                </a:pPr>
                <a:r>
                  <a:rPr sz="800"/>
                  <a:t>% of alcoholic beverage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legend>
      <c:legendPos val="r"/>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reasons for alcohol consumption, 2019-24</a:t>
            </a:r>
          </a:p>
        </c:rich>
      </c:tx>
      <c:overlay val="0"/>
    </c:title>
    <c:autoTitleDeleted val="0"/>
    <c:plotArea>
      <c:layout/>
      <c:barChart>
        <c:barDir val="col"/>
        <c:grouping val="clustered"/>
        <c:varyColors val="0"/>
        <c:ser>
          <c:idx val="0"/>
          <c:order val="0"/>
          <c:tx>
            <c:strRef>
              <c:f>Sheet1!$B$1</c:f>
              <c:strCache>
                <c:ptCount val="1"/>
                <c:pt idx="0">
                  <c:v>2019</c:v>
                </c:pt>
              </c:strCache>
            </c:strRef>
          </c:tx>
          <c:spPr>
            <a:solidFill>
              <a:srgbClr val="5E358B"/>
            </a:solidFill>
          </c:spPr>
          <c:invertIfNegative val="0"/>
          <c:dLbls>
            <c:dLbl>
              <c:idx val="0"/>
              <c:tx>
                <c:rich>
                  <a:bodyPr/>
                  <a:lstStyle/>
                  <a:p>
                    <a:r>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217-45C7-BE2E-14849EEDC525}"/>
                </c:ext>
              </c:extLst>
            </c:dLbl>
            <c:dLbl>
              <c:idx val="1"/>
              <c:tx>
                <c:rich>
                  <a:bodyPr/>
                  <a:lstStyle/>
                  <a:p>
                    <a:r>
                      <a:t>50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217-45C7-BE2E-14849EEDC525}"/>
                </c:ext>
              </c:extLst>
            </c:dLbl>
            <c:dLbl>
              <c:idx val="2"/>
              <c:tx>
                <c:rich>
                  <a:bodyPr/>
                  <a:lstStyle/>
                  <a:p>
                    <a:r>
                      <a:t>44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217-45C7-BE2E-14849EEDC525}"/>
                </c:ext>
              </c:extLst>
            </c:dLbl>
            <c:dLbl>
              <c:idx val="3"/>
              <c:tx>
                <c:rich>
                  <a:bodyPr/>
                  <a:lstStyle/>
                  <a:p>
                    <a:r>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217-45C7-BE2E-14849EEDC525}"/>
                </c:ext>
              </c:extLst>
            </c:dLbl>
            <c:dLbl>
              <c:idx val="4"/>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217-45C7-BE2E-14849EEDC525}"/>
                </c:ext>
              </c:extLst>
            </c:dLbl>
            <c:dLbl>
              <c:idx val="5"/>
              <c:tx>
                <c:rich>
                  <a:bodyPr/>
                  <a:lstStyle/>
                  <a:p>
                    <a:r>
                      <a:t>26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217-45C7-BE2E-14849EEDC525}"/>
                </c:ext>
              </c:extLst>
            </c:dLbl>
            <c:dLbl>
              <c:idx val="6"/>
              <c:tx>
                <c:rich>
                  <a:bodyPr/>
                  <a:lstStyle/>
                  <a:p>
                    <a:r>
                      <a:t>25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217-45C7-BE2E-14849EEDC525}"/>
                </c:ext>
              </c:extLst>
            </c:dLbl>
            <c:dLbl>
              <c:idx val="7"/>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217-45C7-BE2E-14849EEDC525}"/>
                </c:ext>
              </c:extLst>
            </c:dLbl>
            <c:dLbl>
              <c:idx val="8"/>
              <c:tx>
                <c:rich>
                  <a:bodyPr/>
                  <a:lstStyle/>
                  <a:p>
                    <a:r>
                      <a:t>25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217-45C7-BE2E-14849EEDC525}"/>
                </c:ext>
              </c:extLst>
            </c:dLbl>
            <c:dLbl>
              <c:idx val="9"/>
              <c:tx>
                <c:rich>
                  <a:bodyPr/>
                  <a:lstStyle/>
                  <a:p>
                    <a:r>
                      <a:t>12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217-45C7-BE2E-14849EEDC525}"/>
                </c:ext>
              </c:extLst>
            </c:dLbl>
            <c:dLbl>
              <c:idx val="10"/>
              <c:tx>
                <c:rich>
                  <a:bodyPr/>
                  <a:lstStyle/>
                  <a:p>
                    <a:r>
                      <a:t>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7217-45C7-BE2E-14849EEDC525}"/>
                </c:ext>
              </c:extLst>
            </c:dLbl>
            <c:dLbl>
              <c:idx val="11"/>
              <c:tx>
                <c:rich>
                  <a:bodyPr/>
                  <a:lstStyle/>
                  <a:p>
                    <a:r>
                      <a:t>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217-45C7-BE2E-14849EEDC525}"/>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Relax/unwind</c:v>
                </c:pt>
                <c:pt idx="1">
                  <c:v>I like the taste</c:v>
                </c:pt>
                <c:pt idx="2">
                  <c:v>Have fun</c:v>
                </c:pt>
                <c:pt idx="3">
                  <c:v>As a treat</c:v>
                </c:pt>
                <c:pt idx="4">
                  <c:v>To pair with food</c:v>
                </c:pt>
                <c:pt idx="5">
                  <c:v>Take my mind off things</c:v>
                </c:pt>
                <c:pt idx="6">
                  <c:v>Improve my mood</c:v>
                </c:pt>
                <c:pt idx="7">
                  <c:v>Refreshment</c:v>
                </c:pt>
                <c:pt idx="8">
                  <c:v>Ease social interaction</c:v>
                </c:pt>
                <c:pt idx="9">
                  <c:v>Improve sleep</c:v>
                </c:pt>
                <c:pt idx="10">
                  <c:v>Lower my inhibitions</c:v>
                </c:pt>
                <c:pt idx="11">
                  <c:v>None of these</c:v>
                </c:pt>
              </c:strCache>
            </c:strRef>
          </c:cat>
          <c:val>
            <c:numRef>
              <c:f>Sheet1!$B$2:$B$13</c:f>
              <c:numCache>
                <c:formatCode>General</c:formatCode>
                <c:ptCount val="12"/>
                <c:pt idx="0">
                  <c:v>70</c:v>
                </c:pt>
                <c:pt idx="1">
                  <c:v>50</c:v>
                </c:pt>
                <c:pt idx="2">
                  <c:v>44</c:v>
                </c:pt>
                <c:pt idx="3">
                  <c:v>40</c:v>
                </c:pt>
                <c:pt idx="4">
                  <c:v>35</c:v>
                </c:pt>
                <c:pt idx="5">
                  <c:v>26</c:v>
                </c:pt>
                <c:pt idx="6">
                  <c:v>25</c:v>
                </c:pt>
                <c:pt idx="7">
                  <c:v>35</c:v>
                </c:pt>
                <c:pt idx="8">
                  <c:v>25</c:v>
                </c:pt>
                <c:pt idx="9">
                  <c:v>12</c:v>
                </c:pt>
                <c:pt idx="10">
                  <c:v>8</c:v>
                </c:pt>
                <c:pt idx="11">
                  <c:v>2</c:v>
                </c:pt>
              </c:numCache>
            </c:numRef>
          </c:val>
          <c:extLst>
            <c:ext xmlns:c16="http://schemas.microsoft.com/office/drawing/2014/chart" uri="{C3380CC4-5D6E-409C-BE32-E72D297353CC}">
              <c16:uniqueId val="{0000000C-7217-45C7-BE2E-14849EEDC525}"/>
            </c:ext>
          </c:extLst>
        </c:ser>
        <c:ser>
          <c:idx val="1"/>
          <c:order val="1"/>
          <c:tx>
            <c:strRef>
              <c:f>Sheet1!$C$1</c:f>
              <c:strCache>
                <c:ptCount val="1"/>
                <c:pt idx="0">
                  <c:v>2024</c:v>
                </c:pt>
              </c:strCache>
            </c:strRef>
          </c:tx>
          <c:spPr>
            <a:solidFill>
              <a:srgbClr val="31A9DF"/>
            </a:solidFill>
          </c:spPr>
          <c:invertIfNegative val="0"/>
          <c:dLbls>
            <c:dLbl>
              <c:idx val="0"/>
              <c:tx>
                <c:rich>
                  <a:bodyPr/>
                  <a:lstStyle/>
                  <a:p>
                    <a:r>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7217-45C7-BE2E-14849EEDC525}"/>
                </c:ext>
              </c:extLst>
            </c:dLbl>
            <c:dLbl>
              <c:idx val="1"/>
              <c:tx>
                <c:rich>
                  <a:bodyPr/>
                  <a:lstStyle/>
                  <a:p>
                    <a:r>
                      <a:t>45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217-45C7-BE2E-14849EEDC525}"/>
                </c:ext>
              </c:extLst>
            </c:dLbl>
            <c:dLbl>
              <c:idx val="2"/>
              <c:tx>
                <c:rich>
                  <a:bodyPr/>
                  <a:lstStyle/>
                  <a:p>
                    <a:r>
                      <a:t>41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217-45C7-BE2E-14849EEDC525}"/>
                </c:ext>
              </c:extLst>
            </c:dLbl>
            <c:dLbl>
              <c:idx val="3"/>
              <c:tx>
                <c:rich>
                  <a:bodyPr/>
                  <a:lstStyle/>
                  <a:p>
                    <a:r>
                      <a:t>37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217-45C7-BE2E-14849EEDC525}"/>
                </c:ext>
              </c:extLst>
            </c:dLbl>
            <c:dLbl>
              <c:idx val="4"/>
              <c:tx>
                <c:rich>
                  <a:bodyPr/>
                  <a:lstStyle/>
                  <a:p>
                    <a:r>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217-45C7-BE2E-14849EEDC525}"/>
                </c:ext>
              </c:extLst>
            </c:dLbl>
            <c:dLbl>
              <c:idx val="5"/>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217-45C7-BE2E-14849EEDC525}"/>
                </c:ext>
              </c:extLst>
            </c:dLbl>
            <c:dLbl>
              <c:idx val="6"/>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217-45C7-BE2E-14849EEDC525}"/>
                </c:ext>
              </c:extLst>
            </c:dLbl>
            <c:dLbl>
              <c:idx val="7"/>
              <c:tx>
                <c:rich>
                  <a:bodyPr/>
                  <a:lstStyle/>
                  <a:p>
                    <a:r>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217-45C7-BE2E-14849EEDC525}"/>
                </c:ext>
              </c:extLst>
            </c:dLbl>
            <c:dLbl>
              <c:idx val="8"/>
              <c:tx>
                <c:rich>
                  <a:bodyPr/>
                  <a:lstStyle/>
                  <a:p>
                    <a:r>
                      <a:t>26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217-45C7-BE2E-14849EEDC525}"/>
                </c:ext>
              </c:extLst>
            </c:dLbl>
            <c:dLbl>
              <c:idx val="9"/>
              <c:tx>
                <c:rich>
                  <a:bodyPr/>
                  <a:lstStyle/>
                  <a:p>
                    <a:r>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217-45C7-BE2E-14849EEDC525}"/>
                </c:ext>
              </c:extLst>
            </c:dLbl>
            <c:dLbl>
              <c:idx val="10"/>
              <c:tx>
                <c:rich>
                  <a:bodyPr/>
                  <a:lstStyle/>
                  <a:p>
                    <a:r>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217-45C7-BE2E-14849EEDC525}"/>
                </c:ext>
              </c:extLst>
            </c:dLbl>
            <c:dLbl>
              <c:idx val="11"/>
              <c:tx>
                <c:rich>
                  <a:bodyPr/>
                  <a:lstStyle/>
                  <a:p>
                    <a:r>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217-45C7-BE2E-14849EEDC525}"/>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Relax/unwind</c:v>
                </c:pt>
                <c:pt idx="1">
                  <c:v>I like the taste</c:v>
                </c:pt>
                <c:pt idx="2">
                  <c:v>Have fun</c:v>
                </c:pt>
                <c:pt idx="3">
                  <c:v>As a treat</c:v>
                </c:pt>
                <c:pt idx="4">
                  <c:v>To pair with food</c:v>
                </c:pt>
                <c:pt idx="5">
                  <c:v>Take my mind off things</c:v>
                </c:pt>
                <c:pt idx="6">
                  <c:v>Improve my mood</c:v>
                </c:pt>
                <c:pt idx="7">
                  <c:v>Refreshment</c:v>
                </c:pt>
                <c:pt idx="8">
                  <c:v>Ease social interaction</c:v>
                </c:pt>
                <c:pt idx="9">
                  <c:v>Improve sleep</c:v>
                </c:pt>
                <c:pt idx="10">
                  <c:v>Lower my inhibitions</c:v>
                </c:pt>
                <c:pt idx="11">
                  <c:v>None of these</c:v>
                </c:pt>
              </c:strCache>
            </c:strRef>
          </c:cat>
          <c:val>
            <c:numRef>
              <c:f>Sheet1!$C$2:$C$13</c:f>
              <c:numCache>
                <c:formatCode>General</c:formatCode>
                <c:ptCount val="12"/>
                <c:pt idx="0">
                  <c:v>59</c:v>
                </c:pt>
                <c:pt idx="1">
                  <c:v>45</c:v>
                </c:pt>
                <c:pt idx="2">
                  <c:v>41</c:v>
                </c:pt>
                <c:pt idx="3">
                  <c:v>37</c:v>
                </c:pt>
                <c:pt idx="4">
                  <c:v>33</c:v>
                </c:pt>
                <c:pt idx="5">
                  <c:v>29</c:v>
                </c:pt>
                <c:pt idx="6">
                  <c:v>28</c:v>
                </c:pt>
                <c:pt idx="7">
                  <c:v>27</c:v>
                </c:pt>
                <c:pt idx="8">
                  <c:v>26</c:v>
                </c:pt>
                <c:pt idx="9">
                  <c:v>15</c:v>
                </c:pt>
                <c:pt idx="10">
                  <c:v>13</c:v>
                </c:pt>
                <c:pt idx="11">
                  <c:v>1</c:v>
                </c:pt>
              </c:numCache>
            </c:numRef>
          </c:val>
          <c:extLst>
            <c:ext xmlns:c16="http://schemas.microsoft.com/office/drawing/2014/chart" uri="{C3380CC4-5D6E-409C-BE32-E72D297353CC}">
              <c16:uniqueId val="{00000019-7217-45C7-BE2E-14849EEDC525}"/>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100"/>
          <c:min val="0"/>
        </c:scaling>
        <c:delete val="0"/>
        <c:axPos val="l"/>
        <c:title>
          <c:tx>
            <c:rich>
              <a:bodyPr/>
              <a:lstStyle/>
              <a:p>
                <a:pPr>
                  <a:defRPr/>
                </a:pPr>
                <a:r>
                  <a:rPr sz="800"/>
                  <a:t>% of alcoholic beverage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legend>
      <c:legendPos val="t"/>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reasons for alcohol consumption, by generation, 2024</a:t>
            </a:r>
          </a:p>
        </c:rich>
      </c:tx>
      <c:overlay val="0"/>
    </c:title>
    <c:autoTitleDeleted val="0"/>
    <c:plotArea>
      <c:layout/>
      <c:barChart>
        <c:barDir val="col"/>
        <c:grouping val="clustered"/>
        <c:varyColors val="0"/>
        <c:ser>
          <c:idx val="0"/>
          <c:order val="0"/>
          <c:tx>
            <c:strRef>
              <c:f>Sheet1!$B$1</c:f>
              <c:strCache>
                <c:ptCount val="1"/>
                <c:pt idx="0">
                  <c:v>Generation Z</c:v>
                </c:pt>
              </c:strCache>
            </c:strRef>
          </c:tx>
          <c:spPr>
            <a:solidFill>
              <a:srgbClr val="5E358B"/>
            </a:solidFill>
          </c:spPr>
          <c:invertIfNegative val="0"/>
          <c:dLbls>
            <c:dLbl>
              <c:idx val="0"/>
              <c:tx>
                <c:rich>
                  <a:bodyPr/>
                  <a:lstStyle/>
                  <a:p>
                    <a:r>
                      <a:t>44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A3A-4C6D-9815-023BFC2BFF24}"/>
                </c:ext>
              </c:extLst>
            </c:dLbl>
            <c:dLbl>
              <c:idx val="1"/>
              <c:tx>
                <c:rich>
                  <a:bodyPr/>
                  <a:lstStyle/>
                  <a:p>
                    <a:r>
                      <a:t>32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A3A-4C6D-9815-023BFC2BFF24}"/>
                </c:ext>
              </c:extLst>
            </c:dLbl>
            <c:dLbl>
              <c:idx val="2"/>
              <c:tx>
                <c:rich>
                  <a:bodyPr/>
                  <a:lstStyle/>
                  <a:p>
                    <a:r>
                      <a:t>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A3A-4C6D-9815-023BFC2BFF24}"/>
                </c:ext>
              </c:extLst>
            </c:dLbl>
            <c:dLbl>
              <c:idx val="3"/>
              <c:tx>
                <c:rich>
                  <a:bodyPr/>
                  <a:lstStyle/>
                  <a:p>
                    <a:r>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A3A-4C6D-9815-023BFC2BFF24}"/>
                </c:ext>
              </c:extLst>
            </c:dLbl>
            <c:dLbl>
              <c:idx val="4"/>
              <c:tx>
                <c:rich>
                  <a:bodyPr/>
                  <a:lstStyle/>
                  <a:p>
                    <a:r>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A3A-4C6D-9815-023BFC2BFF24}"/>
                </c:ext>
              </c:extLst>
            </c:dLbl>
            <c:dLbl>
              <c:idx val="5"/>
              <c:tx>
                <c:rich>
                  <a:bodyPr/>
                  <a:lstStyle/>
                  <a:p>
                    <a:r>
                      <a:t>32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A3A-4C6D-9815-023BFC2BFF24}"/>
                </c:ext>
              </c:extLst>
            </c:dLbl>
            <c:dLbl>
              <c:idx val="6"/>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A3A-4C6D-9815-023BFC2BFF24}"/>
                </c:ext>
              </c:extLst>
            </c:dLbl>
            <c:dLbl>
              <c:idx val="7"/>
              <c:tx>
                <c:rich>
                  <a:bodyPr/>
                  <a:lstStyle/>
                  <a:p>
                    <a:r>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A3A-4C6D-9815-023BFC2BFF24}"/>
                </c:ext>
              </c:extLst>
            </c:dLbl>
            <c:dLbl>
              <c:idx val="8"/>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A3A-4C6D-9815-023BFC2BFF24}"/>
                </c:ext>
              </c:extLst>
            </c:dLbl>
            <c:dLbl>
              <c:idx val="9"/>
              <c:tx>
                <c:rich>
                  <a:bodyPr/>
                  <a:lstStyle/>
                  <a:p>
                    <a:r>
                      <a:t>22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A3A-4C6D-9815-023BFC2BFF24}"/>
                </c:ext>
              </c:extLst>
            </c:dLbl>
            <c:dLbl>
              <c:idx val="10"/>
              <c:tx>
                <c:rich>
                  <a:bodyPr/>
                  <a:lstStyle/>
                  <a:p>
                    <a:r>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7A3A-4C6D-9815-023BFC2BFF24}"/>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Relax/unwind</c:v>
                </c:pt>
                <c:pt idx="1">
                  <c:v>I like the taste</c:v>
                </c:pt>
                <c:pt idx="2">
                  <c:v>Have fun</c:v>
                </c:pt>
                <c:pt idx="3">
                  <c:v>As a treat</c:v>
                </c:pt>
                <c:pt idx="4">
                  <c:v>To pair with food</c:v>
                </c:pt>
                <c:pt idx="5">
                  <c:v>Take my mind off things</c:v>
                </c:pt>
                <c:pt idx="6">
                  <c:v>Improve my mood</c:v>
                </c:pt>
                <c:pt idx="7">
                  <c:v>Refreshment</c:v>
                </c:pt>
                <c:pt idx="8">
                  <c:v>Ease social interaction</c:v>
                </c:pt>
                <c:pt idx="9">
                  <c:v>Improve sleep</c:v>
                </c:pt>
                <c:pt idx="10">
                  <c:v>Lower my inhibitions</c:v>
                </c:pt>
              </c:strCache>
            </c:strRef>
          </c:cat>
          <c:val>
            <c:numRef>
              <c:f>Sheet1!$B$2:$B$12</c:f>
              <c:numCache>
                <c:formatCode>General</c:formatCode>
                <c:ptCount val="11"/>
                <c:pt idx="0">
                  <c:v>44</c:v>
                </c:pt>
                <c:pt idx="1">
                  <c:v>32</c:v>
                </c:pt>
                <c:pt idx="2">
                  <c:v>38</c:v>
                </c:pt>
                <c:pt idx="3">
                  <c:v>31</c:v>
                </c:pt>
                <c:pt idx="4">
                  <c:v>30</c:v>
                </c:pt>
                <c:pt idx="5">
                  <c:v>32</c:v>
                </c:pt>
                <c:pt idx="6">
                  <c:v>29</c:v>
                </c:pt>
                <c:pt idx="7">
                  <c:v>23</c:v>
                </c:pt>
                <c:pt idx="8">
                  <c:v>29</c:v>
                </c:pt>
                <c:pt idx="9">
                  <c:v>22</c:v>
                </c:pt>
                <c:pt idx="10">
                  <c:v>17</c:v>
                </c:pt>
              </c:numCache>
            </c:numRef>
          </c:val>
          <c:extLst>
            <c:ext xmlns:c16="http://schemas.microsoft.com/office/drawing/2014/chart" uri="{C3380CC4-5D6E-409C-BE32-E72D297353CC}">
              <c16:uniqueId val="{0000000B-7A3A-4C6D-9815-023BFC2BFF24}"/>
            </c:ext>
          </c:extLst>
        </c:ser>
        <c:ser>
          <c:idx val="1"/>
          <c:order val="1"/>
          <c:tx>
            <c:strRef>
              <c:f>Sheet1!$C$1</c:f>
              <c:strCache>
                <c:ptCount val="1"/>
                <c:pt idx="0">
                  <c:v>Millennials</c:v>
                </c:pt>
              </c:strCache>
            </c:strRef>
          </c:tx>
          <c:spPr>
            <a:solidFill>
              <a:srgbClr val="31A9DF"/>
            </a:solidFill>
          </c:spPr>
          <c:invertIfNegative val="0"/>
          <c:dLbls>
            <c:dLbl>
              <c:idx val="0"/>
              <c:tx>
                <c:rich>
                  <a:bodyPr/>
                  <a:lstStyle/>
                  <a:p>
                    <a:r>
                      <a:t>55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7A3A-4C6D-9815-023BFC2BFF24}"/>
                </c:ext>
              </c:extLst>
            </c:dLbl>
            <c:dLbl>
              <c:idx val="1"/>
              <c:tx>
                <c:rich>
                  <a:bodyPr/>
                  <a:lstStyle/>
                  <a:p>
                    <a:r>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7A3A-4C6D-9815-023BFC2BFF24}"/>
                </c:ext>
              </c:extLst>
            </c:dLbl>
            <c:dLbl>
              <c:idx val="2"/>
              <c:tx>
                <c:rich>
                  <a:bodyPr/>
                  <a:lstStyle/>
                  <a:p>
                    <a:r>
                      <a:t>49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A3A-4C6D-9815-023BFC2BFF24}"/>
                </c:ext>
              </c:extLst>
            </c:dLbl>
            <c:dLbl>
              <c:idx val="3"/>
              <c:tx>
                <c:rich>
                  <a:bodyPr/>
                  <a:lstStyle/>
                  <a:p>
                    <a:r>
                      <a:t>39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A3A-4C6D-9815-023BFC2BFF24}"/>
                </c:ext>
              </c:extLst>
            </c:dLbl>
            <c:dLbl>
              <c:idx val="4"/>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A3A-4C6D-9815-023BFC2BFF24}"/>
                </c:ext>
              </c:extLst>
            </c:dLbl>
            <c:dLbl>
              <c:idx val="5"/>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A3A-4C6D-9815-023BFC2BFF24}"/>
                </c:ext>
              </c:extLst>
            </c:dLbl>
            <c:dLbl>
              <c:idx val="6"/>
              <c:tx>
                <c:rich>
                  <a:bodyPr/>
                  <a:lstStyle/>
                  <a:p>
                    <a:r>
                      <a:t>35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A3A-4C6D-9815-023BFC2BFF24}"/>
                </c:ext>
              </c:extLst>
            </c:dLbl>
            <c:dLbl>
              <c:idx val="7"/>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A3A-4C6D-9815-023BFC2BFF24}"/>
                </c:ext>
              </c:extLst>
            </c:dLbl>
            <c:dLbl>
              <c:idx val="8"/>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A3A-4C6D-9815-023BFC2BFF24}"/>
                </c:ext>
              </c:extLst>
            </c:dLbl>
            <c:dLbl>
              <c:idx val="9"/>
              <c:tx>
                <c:rich>
                  <a:bodyPr/>
                  <a:lstStyle/>
                  <a:p>
                    <a:r>
                      <a:t>19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A3A-4C6D-9815-023BFC2BFF24}"/>
                </c:ext>
              </c:extLst>
            </c:dLbl>
            <c:dLbl>
              <c:idx val="10"/>
              <c:tx>
                <c:rich>
                  <a:bodyPr/>
                  <a:lstStyle/>
                  <a:p>
                    <a:r>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A3A-4C6D-9815-023BFC2BFF24}"/>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Relax/unwind</c:v>
                </c:pt>
                <c:pt idx="1">
                  <c:v>I like the taste</c:v>
                </c:pt>
                <c:pt idx="2">
                  <c:v>Have fun</c:v>
                </c:pt>
                <c:pt idx="3">
                  <c:v>As a treat</c:v>
                </c:pt>
                <c:pt idx="4">
                  <c:v>To pair with food</c:v>
                </c:pt>
                <c:pt idx="5">
                  <c:v>Take my mind off things</c:v>
                </c:pt>
                <c:pt idx="6">
                  <c:v>Improve my mood</c:v>
                </c:pt>
                <c:pt idx="7">
                  <c:v>Refreshment</c:v>
                </c:pt>
                <c:pt idx="8">
                  <c:v>Ease social interaction</c:v>
                </c:pt>
                <c:pt idx="9">
                  <c:v>Improve sleep</c:v>
                </c:pt>
                <c:pt idx="10">
                  <c:v>Lower my inhibitions</c:v>
                </c:pt>
              </c:strCache>
            </c:strRef>
          </c:cat>
          <c:val>
            <c:numRef>
              <c:f>Sheet1!$C$2:$C$12</c:f>
              <c:numCache>
                <c:formatCode>General</c:formatCode>
                <c:ptCount val="11"/>
                <c:pt idx="0">
                  <c:v>55</c:v>
                </c:pt>
                <c:pt idx="1">
                  <c:v>40</c:v>
                </c:pt>
                <c:pt idx="2">
                  <c:v>49</c:v>
                </c:pt>
                <c:pt idx="3">
                  <c:v>39</c:v>
                </c:pt>
                <c:pt idx="4">
                  <c:v>29</c:v>
                </c:pt>
                <c:pt idx="5">
                  <c:v>35</c:v>
                </c:pt>
                <c:pt idx="6">
                  <c:v>35</c:v>
                </c:pt>
                <c:pt idx="7">
                  <c:v>29</c:v>
                </c:pt>
                <c:pt idx="8">
                  <c:v>28</c:v>
                </c:pt>
                <c:pt idx="9">
                  <c:v>19</c:v>
                </c:pt>
                <c:pt idx="10">
                  <c:v>18</c:v>
                </c:pt>
              </c:numCache>
            </c:numRef>
          </c:val>
          <c:extLst>
            <c:ext xmlns:c16="http://schemas.microsoft.com/office/drawing/2014/chart" uri="{C3380CC4-5D6E-409C-BE32-E72D297353CC}">
              <c16:uniqueId val="{00000017-7A3A-4C6D-9815-023BFC2BFF24}"/>
            </c:ext>
          </c:extLst>
        </c:ser>
        <c:ser>
          <c:idx val="2"/>
          <c:order val="2"/>
          <c:tx>
            <c:strRef>
              <c:f>Sheet1!$D$1</c:f>
              <c:strCache>
                <c:ptCount val="1"/>
                <c:pt idx="0">
                  <c:v>Generation X</c:v>
                </c:pt>
              </c:strCache>
            </c:strRef>
          </c:tx>
          <c:spPr>
            <a:solidFill>
              <a:srgbClr val="047934"/>
            </a:solidFill>
          </c:spPr>
          <c:invertIfNegative val="0"/>
          <c:dLbls>
            <c:dLbl>
              <c:idx val="0"/>
              <c:tx>
                <c:rich>
                  <a:bodyPr/>
                  <a:lstStyle/>
                  <a:p>
                    <a:r>
                      <a:t>63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A3A-4C6D-9815-023BFC2BFF24}"/>
                </c:ext>
              </c:extLst>
            </c:dLbl>
            <c:dLbl>
              <c:idx val="1"/>
              <c:tx>
                <c:rich>
                  <a:bodyPr/>
                  <a:lstStyle/>
                  <a:p>
                    <a:r>
                      <a:t>46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A3A-4C6D-9815-023BFC2BFF24}"/>
                </c:ext>
              </c:extLst>
            </c:dLbl>
            <c:dLbl>
              <c:idx val="2"/>
              <c:tx>
                <c:rich>
                  <a:bodyPr/>
                  <a:lstStyle/>
                  <a:p>
                    <a:r>
                      <a:t>42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A3A-4C6D-9815-023BFC2BFF24}"/>
                </c:ext>
              </c:extLst>
            </c:dLbl>
            <c:dLbl>
              <c:idx val="3"/>
              <c:tx>
                <c:rich>
                  <a:bodyPr/>
                  <a:lstStyle/>
                  <a:p>
                    <a:r>
                      <a:t>36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A3A-4C6D-9815-023BFC2BFF24}"/>
                </c:ext>
              </c:extLst>
            </c:dLbl>
            <c:dLbl>
              <c:idx val="4"/>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A3A-4C6D-9815-023BFC2BFF24}"/>
                </c:ext>
              </c:extLst>
            </c:dLbl>
            <c:dLbl>
              <c:idx val="5"/>
              <c:tx>
                <c:rich>
                  <a:bodyPr/>
                  <a:lstStyle/>
                  <a:p>
                    <a:r>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A3A-4C6D-9815-023BFC2BFF24}"/>
                </c:ext>
              </c:extLst>
            </c:dLbl>
            <c:dLbl>
              <c:idx val="6"/>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A3A-4C6D-9815-023BFC2BFF24}"/>
                </c:ext>
              </c:extLst>
            </c:dLbl>
            <c:dLbl>
              <c:idx val="7"/>
              <c:tx>
                <c:rich>
                  <a:bodyPr/>
                  <a:lstStyle/>
                  <a:p>
                    <a:r>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A3A-4C6D-9815-023BFC2BFF24}"/>
                </c:ext>
              </c:extLst>
            </c:dLbl>
            <c:dLbl>
              <c:idx val="8"/>
              <c:tx>
                <c:rich>
                  <a:bodyPr/>
                  <a:lstStyle/>
                  <a:p>
                    <a:r>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A3A-4C6D-9815-023BFC2BFF24}"/>
                </c:ext>
              </c:extLst>
            </c:dLbl>
            <c:dLbl>
              <c:idx val="9"/>
              <c:tx>
                <c:rich>
                  <a:bodyPr/>
                  <a:lstStyle/>
                  <a:p>
                    <a:r>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A3A-4C6D-9815-023BFC2BFF24}"/>
                </c:ext>
              </c:extLst>
            </c:dLbl>
            <c:dLbl>
              <c:idx val="10"/>
              <c:tx>
                <c:rich>
                  <a:bodyPr/>
                  <a:lstStyle/>
                  <a:p>
                    <a:r>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A3A-4C6D-9815-023BFC2BFF24}"/>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Relax/unwind</c:v>
                </c:pt>
                <c:pt idx="1">
                  <c:v>I like the taste</c:v>
                </c:pt>
                <c:pt idx="2">
                  <c:v>Have fun</c:v>
                </c:pt>
                <c:pt idx="3">
                  <c:v>As a treat</c:v>
                </c:pt>
                <c:pt idx="4">
                  <c:v>To pair with food</c:v>
                </c:pt>
                <c:pt idx="5">
                  <c:v>Take my mind off things</c:v>
                </c:pt>
                <c:pt idx="6">
                  <c:v>Improve my mood</c:v>
                </c:pt>
                <c:pt idx="7">
                  <c:v>Refreshment</c:v>
                </c:pt>
                <c:pt idx="8">
                  <c:v>Ease social interaction</c:v>
                </c:pt>
                <c:pt idx="9">
                  <c:v>Improve sleep</c:v>
                </c:pt>
                <c:pt idx="10">
                  <c:v>Lower my inhibitions</c:v>
                </c:pt>
              </c:strCache>
            </c:strRef>
          </c:cat>
          <c:val>
            <c:numRef>
              <c:f>Sheet1!$D$2:$D$12</c:f>
              <c:numCache>
                <c:formatCode>General</c:formatCode>
                <c:ptCount val="11"/>
                <c:pt idx="0">
                  <c:v>63</c:v>
                </c:pt>
                <c:pt idx="1">
                  <c:v>46</c:v>
                </c:pt>
                <c:pt idx="2">
                  <c:v>42</c:v>
                </c:pt>
                <c:pt idx="3">
                  <c:v>36</c:v>
                </c:pt>
                <c:pt idx="4">
                  <c:v>28</c:v>
                </c:pt>
                <c:pt idx="5">
                  <c:v>30</c:v>
                </c:pt>
                <c:pt idx="6">
                  <c:v>29</c:v>
                </c:pt>
                <c:pt idx="7">
                  <c:v>24</c:v>
                </c:pt>
                <c:pt idx="8">
                  <c:v>27</c:v>
                </c:pt>
                <c:pt idx="9">
                  <c:v>15</c:v>
                </c:pt>
                <c:pt idx="10">
                  <c:v>15</c:v>
                </c:pt>
              </c:numCache>
            </c:numRef>
          </c:val>
          <c:extLst>
            <c:ext xmlns:c16="http://schemas.microsoft.com/office/drawing/2014/chart" uri="{C3380CC4-5D6E-409C-BE32-E72D297353CC}">
              <c16:uniqueId val="{00000023-7A3A-4C6D-9815-023BFC2BFF24}"/>
            </c:ext>
          </c:extLst>
        </c:ser>
        <c:ser>
          <c:idx val="3"/>
          <c:order val="3"/>
          <c:tx>
            <c:strRef>
              <c:f>Sheet1!$E$1</c:f>
              <c:strCache>
                <c:ptCount val="1"/>
                <c:pt idx="0">
                  <c:v>Baby Boomers</c:v>
                </c:pt>
              </c:strCache>
            </c:strRef>
          </c:tx>
          <c:spPr>
            <a:solidFill>
              <a:srgbClr val="DE2A4B"/>
            </a:solidFill>
          </c:spPr>
          <c:invertIfNegative val="0"/>
          <c:dLbls>
            <c:dLbl>
              <c:idx val="0"/>
              <c:tx>
                <c:rich>
                  <a:bodyPr/>
                  <a:lstStyle/>
                  <a:p>
                    <a:r>
                      <a:t>67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A3A-4C6D-9815-023BFC2BFF24}"/>
                </c:ext>
              </c:extLst>
            </c:dLbl>
            <c:dLbl>
              <c:idx val="1"/>
              <c:tx>
                <c:rich>
                  <a:bodyPr/>
                  <a:lstStyle/>
                  <a:p>
                    <a:r>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A3A-4C6D-9815-023BFC2BFF24}"/>
                </c:ext>
              </c:extLst>
            </c:dLbl>
            <c:dLbl>
              <c:idx val="2"/>
              <c:tx>
                <c:rich>
                  <a:bodyPr/>
                  <a:lstStyle/>
                  <a:p>
                    <a:r>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A3A-4C6D-9815-023BFC2BFF24}"/>
                </c:ext>
              </c:extLst>
            </c:dLbl>
            <c:dLbl>
              <c:idx val="3"/>
              <c:tx>
                <c:rich>
                  <a:bodyPr/>
                  <a:lstStyle/>
                  <a:p>
                    <a:r>
                      <a:t>39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A3A-4C6D-9815-023BFC2BFF24}"/>
                </c:ext>
              </c:extLst>
            </c:dLbl>
            <c:dLbl>
              <c:idx val="4"/>
              <c:tx>
                <c:rich>
                  <a:bodyPr/>
                  <a:lstStyle/>
                  <a:p>
                    <a:r>
                      <a:t>43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A3A-4C6D-9815-023BFC2BFF24}"/>
                </c:ext>
              </c:extLst>
            </c:dLbl>
            <c:dLbl>
              <c:idx val="5"/>
              <c:tx>
                <c:rich>
                  <a:bodyPr/>
                  <a:lstStyle/>
                  <a:p>
                    <a:r>
                      <a:t>20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A3A-4C6D-9815-023BFC2BFF24}"/>
                </c:ext>
              </c:extLst>
            </c:dLbl>
            <c:dLbl>
              <c:idx val="6"/>
              <c:tx>
                <c:rich>
                  <a:bodyPr/>
                  <a:lstStyle/>
                  <a:p>
                    <a:r>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A3A-4C6D-9815-023BFC2BFF24}"/>
                </c:ext>
              </c:extLst>
            </c:dLbl>
            <c:dLbl>
              <c:idx val="7"/>
              <c:tx>
                <c:rich>
                  <a:bodyPr/>
                  <a:lstStyle/>
                  <a:p>
                    <a:r>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A3A-4C6D-9815-023BFC2BFF24}"/>
                </c:ext>
              </c:extLst>
            </c:dLbl>
            <c:dLbl>
              <c:idx val="8"/>
              <c:tx>
                <c:rich>
                  <a:bodyPr/>
                  <a:lstStyle/>
                  <a:p>
                    <a:r>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A3A-4C6D-9815-023BFC2BFF24}"/>
                </c:ext>
              </c:extLst>
            </c:dLbl>
            <c:dLbl>
              <c:idx val="9"/>
              <c:tx>
                <c:rich>
                  <a:bodyPr/>
                  <a:lstStyle/>
                  <a:p>
                    <a:r>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A3A-4C6D-9815-023BFC2BFF24}"/>
                </c:ext>
              </c:extLst>
            </c:dLbl>
            <c:dLbl>
              <c:idx val="10"/>
              <c:tx>
                <c:rich>
                  <a:bodyPr/>
                  <a:lstStyle/>
                  <a:p>
                    <a:r>
                      <a:t>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A3A-4C6D-9815-023BFC2BFF24}"/>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Relax/unwind</c:v>
                </c:pt>
                <c:pt idx="1">
                  <c:v>I like the taste</c:v>
                </c:pt>
                <c:pt idx="2">
                  <c:v>Have fun</c:v>
                </c:pt>
                <c:pt idx="3">
                  <c:v>As a treat</c:v>
                </c:pt>
                <c:pt idx="4">
                  <c:v>To pair with food</c:v>
                </c:pt>
                <c:pt idx="5">
                  <c:v>Take my mind off things</c:v>
                </c:pt>
                <c:pt idx="6">
                  <c:v>Improve my mood</c:v>
                </c:pt>
                <c:pt idx="7">
                  <c:v>Refreshment</c:v>
                </c:pt>
                <c:pt idx="8">
                  <c:v>Ease social interaction</c:v>
                </c:pt>
                <c:pt idx="9">
                  <c:v>Improve sleep</c:v>
                </c:pt>
                <c:pt idx="10">
                  <c:v>Lower my inhibitions</c:v>
                </c:pt>
              </c:strCache>
            </c:strRef>
          </c:cat>
          <c:val>
            <c:numRef>
              <c:f>Sheet1!$E$2:$E$12</c:f>
              <c:numCache>
                <c:formatCode>General</c:formatCode>
                <c:ptCount val="11"/>
                <c:pt idx="0">
                  <c:v>67</c:v>
                </c:pt>
                <c:pt idx="1">
                  <c:v>56</c:v>
                </c:pt>
                <c:pt idx="2">
                  <c:v>30</c:v>
                </c:pt>
                <c:pt idx="3">
                  <c:v>39</c:v>
                </c:pt>
                <c:pt idx="4">
                  <c:v>43</c:v>
                </c:pt>
                <c:pt idx="5">
                  <c:v>20</c:v>
                </c:pt>
                <c:pt idx="6">
                  <c:v>18</c:v>
                </c:pt>
                <c:pt idx="7">
                  <c:v>27</c:v>
                </c:pt>
                <c:pt idx="8">
                  <c:v>21</c:v>
                </c:pt>
                <c:pt idx="9">
                  <c:v>9</c:v>
                </c:pt>
                <c:pt idx="10">
                  <c:v>3</c:v>
                </c:pt>
              </c:numCache>
            </c:numRef>
          </c:val>
          <c:extLst>
            <c:ext xmlns:c16="http://schemas.microsoft.com/office/drawing/2014/chart" uri="{C3380CC4-5D6E-409C-BE32-E72D297353CC}">
              <c16:uniqueId val="{0000002F-7A3A-4C6D-9815-023BFC2BFF24}"/>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90"/>
          <c:min val="0"/>
        </c:scaling>
        <c:delete val="0"/>
        <c:axPos val="l"/>
        <c:title>
          <c:tx>
            <c:rich>
              <a:bodyPr/>
              <a:lstStyle/>
              <a:p>
                <a:pPr>
                  <a:defRPr/>
                </a:pPr>
                <a:r>
                  <a:rPr sz="800"/>
                  <a:t>% of alcoholic beverage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legend>
      <c:legendPos val="t"/>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alcoholic beverages and activities, by generation, 2024</a:t>
            </a:r>
          </a:p>
        </c:rich>
      </c:tx>
      <c:overlay val="0"/>
    </c:title>
    <c:autoTitleDeleted val="0"/>
    <c:plotArea>
      <c:layout/>
      <c:barChart>
        <c:barDir val="col"/>
        <c:grouping val="clustered"/>
        <c:varyColors val="0"/>
        <c:ser>
          <c:idx val="0"/>
          <c:order val="0"/>
          <c:tx>
            <c:strRef>
              <c:f>Sheet1!$B$1</c:f>
              <c:strCache>
                <c:ptCount val="1"/>
                <c:pt idx="0">
                  <c:v>Total</c:v>
                </c:pt>
              </c:strCache>
            </c:strRef>
          </c:tx>
          <c:spPr>
            <a:solidFill>
              <a:srgbClr val="5E358B"/>
            </a:solidFill>
          </c:spPr>
          <c:invertIfNegative val="0"/>
          <c:dLbls>
            <c:dLbl>
              <c:idx val="0"/>
              <c:tx>
                <c:rich>
                  <a:bodyPr/>
                  <a:lstStyle/>
                  <a:p>
                    <a:r>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285-4CDC-A709-0760C37EF6E6}"/>
                </c:ext>
              </c:extLst>
            </c:dLbl>
            <c:dLbl>
              <c:idx val="1"/>
              <c:tx>
                <c:rich>
                  <a:bodyPr/>
                  <a:lstStyle/>
                  <a:p>
                    <a:r>
                      <a:t>49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285-4CDC-A709-0760C37EF6E6}"/>
                </c:ext>
              </c:extLst>
            </c:dLbl>
            <c:dLbl>
              <c:idx val="2"/>
              <c:tx>
                <c:rich>
                  <a:bodyPr/>
                  <a:lstStyle/>
                  <a:p>
                    <a:r>
                      <a:t>46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285-4CDC-A709-0760C37EF6E6}"/>
                </c:ext>
              </c:extLst>
            </c:dLbl>
            <c:dLbl>
              <c:idx val="3"/>
              <c:tx>
                <c:rich>
                  <a:bodyPr/>
                  <a:lstStyle/>
                  <a:p>
                    <a:r>
                      <a:t>44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285-4CDC-A709-0760C37EF6E6}"/>
                </c:ext>
              </c:extLst>
            </c:dLbl>
            <c:dLbl>
              <c:idx val="4"/>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5285-4CDC-A709-0760C37EF6E6}"/>
                </c:ext>
              </c:extLst>
            </c:dLbl>
            <c:dLbl>
              <c:idx val="5"/>
              <c:tx>
                <c:rich>
                  <a:bodyPr/>
                  <a:lstStyle/>
                  <a:p>
                    <a:r>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5285-4CDC-A709-0760C37EF6E6}"/>
                </c:ext>
              </c:extLst>
            </c:dLbl>
            <c:dLbl>
              <c:idx val="6"/>
              <c:tx>
                <c:rich>
                  <a:bodyPr/>
                  <a:lstStyle/>
                  <a:p>
                    <a:r>
                      <a:t>19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5285-4CDC-A709-0760C37EF6E6}"/>
                </c:ext>
              </c:extLst>
            </c:dLbl>
            <c:dLbl>
              <c:idx val="7"/>
              <c:tx>
                <c:rich>
                  <a:bodyPr/>
                  <a:lstStyle/>
                  <a:p>
                    <a:r>
                      <a:t>19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5285-4CDC-A709-0760C37EF6E6}"/>
                </c:ext>
              </c:extLst>
            </c:dLbl>
            <c:dLbl>
              <c:idx val="8"/>
              <c:tx>
                <c:rich>
                  <a:bodyPr/>
                  <a:lstStyle/>
                  <a:p>
                    <a:r>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5285-4CDC-A709-0760C37EF6E6}"/>
                </c:ext>
              </c:extLst>
            </c:dLbl>
            <c:dLbl>
              <c:idx val="9"/>
              <c:tx>
                <c:rich>
                  <a:bodyPr/>
                  <a:lstStyle/>
                  <a:p>
                    <a:r>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5285-4CDC-A709-0760C37EF6E6}"/>
                </c:ext>
              </c:extLst>
            </c:dLbl>
            <c:dLbl>
              <c:idx val="10"/>
              <c:tx>
                <c:rich>
                  <a:bodyPr/>
                  <a:lstStyle/>
                  <a:p>
                    <a:r>
                      <a:t>12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5285-4CDC-A709-0760C37EF6E6}"/>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Socialize with friends/family</c:v>
                </c:pt>
                <c:pt idx="1">
                  <c:v>Watch TV/movies</c:v>
                </c:pt>
                <c:pt idx="2">
                  <c:v>Have a meal</c:v>
                </c:pt>
                <c:pt idx="3">
                  <c:v>Listen to music</c:v>
                </c:pt>
                <c:pt idx="4">
                  <c:v>Have a snack</c:v>
                </c:pt>
                <c:pt idx="5">
                  <c:v>Cook</c:v>
                </c:pt>
                <c:pt idx="6">
                  <c:v>Scroll on a device (eg computer, phone)</c:v>
                </c:pt>
                <c:pt idx="7">
                  <c:v>Play video games</c:v>
                </c:pt>
                <c:pt idx="8">
                  <c:v>Housework (eg cleaning, organizing)</c:v>
                </c:pt>
                <c:pt idx="9">
                  <c:v>Read</c:v>
                </c:pt>
                <c:pt idx="10">
                  <c:v>Creative activities (eg writing, drawing)</c:v>
                </c:pt>
              </c:strCache>
            </c:strRef>
          </c:cat>
          <c:val>
            <c:numRef>
              <c:f>Sheet1!$B$2:$B$12</c:f>
              <c:numCache>
                <c:formatCode>General</c:formatCode>
                <c:ptCount val="11"/>
                <c:pt idx="0">
                  <c:v>56</c:v>
                </c:pt>
                <c:pt idx="1">
                  <c:v>49</c:v>
                </c:pt>
                <c:pt idx="2">
                  <c:v>46</c:v>
                </c:pt>
                <c:pt idx="3">
                  <c:v>44</c:v>
                </c:pt>
                <c:pt idx="4">
                  <c:v>28</c:v>
                </c:pt>
                <c:pt idx="5">
                  <c:v>27</c:v>
                </c:pt>
                <c:pt idx="6">
                  <c:v>19</c:v>
                </c:pt>
                <c:pt idx="7">
                  <c:v>19</c:v>
                </c:pt>
                <c:pt idx="8">
                  <c:v>16</c:v>
                </c:pt>
                <c:pt idx="9">
                  <c:v>15</c:v>
                </c:pt>
                <c:pt idx="10">
                  <c:v>12</c:v>
                </c:pt>
              </c:numCache>
            </c:numRef>
          </c:val>
          <c:extLst>
            <c:ext xmlns:c16="http://schemas.microsoft.com/office/drawing/2014/chart" uri="{C3380CC4-5D6E-409C-BE32-E72D297353CC}">
              <c16:uniqueId val="{0000000B-5285-4CDC-A709-0760C37EF6E6}"/>
            </c:ext>
          </c:extLst>
        </c:ser>
        <c:ser>
          <c:idx val="1"/>
          <c:order val="1"/>
          <c:tx>
            <c:strRef>
              <c:f>Sheet1!$C$1</c:f>
              <c:strCache>
                <c:ptCount val="1"/>
                <c:pt idx="0">
                  <c:v>Generation Z</c:v>
                </c:pt>
              </c:strCache>
            </c:strRef>
          </c:tx>
          <c:spPr>
            <a:solidFill>
              <a:srgbClr val="31A9DF"/>
            </a:solidFill>
          </c:spPr>
          <c:invertIfNegative val="0"/>
          <c:dLbls>
            <c:dLbl>
              <c:idx val="0"/>
              <c:tx>
                <c:rich>
                  <a:bodyPr/>
                  <a:lstStyle/>
                  <a:p>
                    <a:r>
                      <a:t>44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5285-4CDC-A709-0760C37EF6E6}"/>
                </c:ext>
              </c:extLst>
            </c:dLbl>
            <c:dLbl>
              <c:idx val="1"/>
              <c:tx>
                <c:rich>
                  <a:bodyPr/>
                  <a:lstStyle/>
                  <a:p>
                    <a:r>
                      <a:t>47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5285-4CDC-A709-0760C37EF6E6}"/>
                </c:ext>
              </c:extLst>
            </c:dLbl>
            <c:dLbl>
              <c:idx val="2"/>
              <c:tx>
                <c:rich>
                  <a:bodyPr/>
                  <a:lstStyle/>
                  <a:p>
                    <a:r>
                      <a:t>48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5285-4CDC-A709-0760C37EF6E6}"/>
                </c:ext>
              </c:extLst>
            </c:dLbl>
            <c:dLbl>
              <c:idx val="3"/>
              <c:tx>
                <c:rich>
                  <a:bodyPr/>
                  <a:lstStyle/>
                  <a:p>
                    <a:r>
                      <a:t>48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5285-4CDC-A709-0760C37EF6E6}"/>
                </c:ext>
              </c:extLst>
            </c:dLbl>
            <c:dLbl>
              <c:idx val="4"/>
              <c:tx>
                <c:rich>
                  <a:bodyPr/>
                  <a:lstStyle/>
                  <a:p>
                    <a:r>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5285-4CDC-A709-0760C37EF6E6}"/>
                </c:ext>
              </c:extLst>
            </c:dLbl>
            <c:dLbl>
              <c:idx val="5"/>
              <c:tx>
                <c:rich>
                  <a:bodyPr/>
                  <a:lstStyle/>
                  <a:p>
                    <a:r>
                      <a:t>22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5285-4CDC-A709-0760C37EF6E6}"/>
                </c:ext>
              </c:extLst>
            </c:dLbl>
            <c:dLbl>
              <c:idx val="6"/>
              <c:tx>
                <c:rich>
                  <a:bodyPr/>
                  <a:lstStyle/>
                  <a:p>
                    <a:r>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5285-4CDC-A709-0760C37EF6E6}"/>
                </c:ext>
              </c:extLst>
            </c:dLbl>
            <c:dLbl>
              <c:idx val="7"/>
              <c:tx>
                <c:rich>
                  <a:bodyPr/>
                  <a:lstStyle/>
                  <a:p>
                    <a:r>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5285-4CDC-A709-0760C37EF6E6}"/>
                </c:ext>
              </c:extLst>
            </c:dLbl>
            <c:dLbl>
              <c:idx val="8"/>
              <c:tx>
                <c:rich>
                  <a:bodyPr/>
                  <a:lstStyle/>
                  <a:p>
                    <a:r>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5285-4CDC-A709-0760C37EF6E6}"/>
                </c:ext>
              </c:extLst>
            </c:dLbl>
            <c:dLbl>
              <c:idx val="9"/>
              <c:tx>
                <c:rich>
                  <a:bodyPr/>
                  <a:lstStyle/>
                  <a:p>
                    <a:r>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5285-4CDC-A709-0760C37EF6E6}"/>
                </c:ext>
              </c:extLst>
            </c:dLbl>
            <c:dLbl>
              <c:idx val="10"/>
              <c:tx>
                <c:rich>
                  <a:bodyPr/>
                  <a:lstStyle/>
                  <a:p>
                    <a:r>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5285-4CDC-A709-0760C37EF6E6}"/>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Socialize with friends/family</c:v>
                </c:pt>
                <c:pt idx="1">
                  <c:v>Watch TV/movies</c:v>
                </c:pt>
                <c:pt idx="2">
                  <c:v>Have a meal</c:v>
                </c:pt>
                <c:pt idx="3">
                  <c:v>Listen to music</c:v>
                </c:pt>
                <c:pt idx="4">
                  <c:v>Have a snack</c:v>
                </c:pt>
                <c:pt idx="5">
                  <c:v>Cook</c:v>
                </c:pt>
                <c:pt idx="6">
                  <c:v>Scroll on a device (eg computer, phone)</c:v>
                </c:pt>
                <c:pt idx="7">
                  <c:v>Play video games</c:v>
                </c:pt>
                <c:pt idx="8">
                  <c:v>Housework (eg cleaning, organizing)</c:v>
                </c:pt>
                <c:pt idx="9">
                  <c:v>Read</c:v>
                </c:pt>
                <c:pt idx="10">
                  <c:v>Creative activities (eg writing, drawing)</c:v>
                </c:pt>
              </c:strCache>
            </c:strRef>
          </c:cat>
          <c:val>
            <c:numRef>
              <c:f>Sheet1!$C$2:$C$12</c:f>
              <c:numCache>
                <c:formatCode>General</c:formatCode>
                <c:ptCount val="11"/>
                <c:pt idx="0">
                  <c:v>44</c:v>
                </c:pt>
                <c:pt idx="1">
                  <c:v>47</c:v>
                </c:pt>
                <c:pt idx="2">
                  <c:v>48</c:v>
                </c:pt>
                <c:pt idx="3">
                  <c:v>48</c:v>
                </c:pt>
                <c:pt idx="4">
                  <c:v>33</c:v>
                </c:pt>
                <c:pt idx="5">
                  <c:v>22</c:v>
                </c:pt>
                <c:pt idx="6">
                  <c:v>30</c:v>
                </c:pt>
                <c:pt idx="7">
                  <c:v>29</c:v>
                </c:pt>
                <c:pt idx="8">
                  <c:v>17</c:v>
                </c:pt>
                <c:pt idx="9">
                  <c:v>13</c:v>
                </c:pt>
                <c:pt idx="10">
                  <c:v>16</c:v>
                </c:pt>
              </c:numCache>
            </c:numRef>
          </c:val>
          <c:extLst>
            <c:ext xmlns:c16="http://schemas.microsoft.com/office/drawing/2014/chart" uri="{C3380CC4-5D6E-409C-BE32-E72D297353CC}">
              <c16:uniqueId val="{00000017-5285-4CDC-A709-0760C37EF6E6}"/>
            </c:ext>
          </c:extLst>
        </c:ser>
        <c:ser>
          <c:idx val="2"/>
          <c:order val="2"/>
          <c:tx>
            <c:strRef>
              <c:f>Sheet1!$D$1</c:f>
              <c:strCache>
                <c:ptCount val="1"/>
                <c:pt idx="0">
                  <c:v>Millennials</c:v>
                </c:pt>
              </c:strCache>
            </c:strRef>
          </c:tx>
          <c:spPr>
            <a:solidFill>
              <a:srgbClr val="047934"/>
            </a:solidFill>
          </c:spPr>
          <c:invertIfNegative val="0"/>
          <c:dLbls>
            <c:dLbl>
              <c:idx val="0"/>
              <c:tx>
                <c:rich>
                  <a:bodyPr/>
                  <a:lstStyle/>
                  <a:p>
                    <a:r>
                      <a:t>49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5285-4CDC-A709-0760C37EF6E6}"/>
                </c:ext>
              </c:extLst>
            </c:dLbl>
            <c:dLbl>
              <c:idx val="1"/>
              <c:tx>
                <c:rich>
                  <a:bodyPr/>
                  <a:lstStyle/>
                  <a:p>
                    <a:r>
                      <a:t>49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5285-4CDC-A709-0760C37EF6E6}"/>
                </c:ext>
              </c:extLst>
            </c:dLbl>
            <c:dLbl>
              <c:idx val="2"/>
              <c:tx>
                <c:rich>
                  <a:bodyPr/>
                  <a:lstStyle/>
                  <a:p>
                    <a:r>
                      <a:t>41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5285-4CDC-A709-0760C37EF6E6}"/>
                </c:ext>
              </c:extLst>
            </c:dLbl>
            <c:dLbl>
              <c:idx val="3"/>
              <c:tx>
                <c:rich>
                  <a:bodyPr/>
                  <a:lstStyle/>
                  <a:p>
                    <a:r>
                      <a:t>49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5285-4CDC-A709-0760C37EF6E6}"/>
                </c:ext>
              </c:extLst>
            </c:dLbl>
            <c:dLbl>
              <c:idx val="4"/>
              <c:tx>
                <c:rich>
                  <a:bodyPr/>
                  <a:lstStyle/>
                  <a:p>
                    <a:r>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5285-4CDC-A709-0760C37EF6E6}"/>
                </c:ext>
              </c:extLst>
            </c:dLbl>
            <c:dLbl>
              <c:idx val="5"/>
              <c:tx>
                <c:rich>
                  <a:bodyPr/>
                  <a:lstStyle/>
                  <a:p>
                    <a:r>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5285-4CDC-A709-0760C37EF6E6}"/>
                </c:ext>
              </c:extLst>
            </c:dLbl>
            <c:dLbl>
              <c:idx val="6"/>
              <c:tx>
                <c:rich>
                  <a:bodyPr/>
                  <a:lstStyle/>
                  <a:p>
                    <a:r>
                      <a:t>26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285-4CDC-A709-0760C37EF6E6}"/>
                </c:ext>
              </c:extLst>
            </c:dLbl>
            <c:dLbl>
              <c:idx val="7"/>
              <c:tx>
                <c:rich>
                  <a:bodyPr/>
                  <a:lstStyle/>
                  <a:p>
                    <a:r>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285-4CDC-A709-0760C37EF6E6}"/>
                </c:ext>
              </c:extLst>
            </c:dLbl>
            <c:dLbl>
              <c:idx val="8"/>
              <c:tx>
                <c:rich>
                  <a:bodyPr/>
                  <a:lstStyle/>
                  <a:p>
                    <a:r>
                      <a:t>25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285-4CDC-A709-0760C37EF6E6}"/>
                </c:ext>
              </c:extLst>
            </c:dLbl>
            <c:dLbl>
              <c:idx val="9"/>
              <c:tx>
                <c:rich>
                  <a:bodyPr/>
                  <a:lstStyle/>
                  <a:p>
                    <a:r>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285-4CDC-A709-0760C37EF6E6}"/>
                </c:ext>
              </c:extLst>
            </c:dLbl>
            <c:dLbl>
              <c:idx val="10"/>
              <c:tx>
                <c:rich>
                  <a:bodyPr/>
                  <a:lstStyle/>
                  <a:p>
                    <a:r>
                      <a:t>19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285-4CDC-A709-0760C37EF6E6}"/>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Socialize with friends/family</c:v>
                </c:pt>
                <c:pt idx="1">
                  <c:v>Watch TV/movies</c:v>
                </c:pt>
                <c:pt idx="2">
                  <c:v>Have a meal</c:v>
                </c:pt>
                <c:pt idx="3">
                  <c:v>Listen to music</c:v>
                </c:pt>
                <c:pt idx="4">
                  <c:v>Have a snack</c:v>
                </c:pt>
                <c:pt idx="5">
                  <c:v>Cook</c:v>
                </c:pt>
                <c:pt idx="6">
                  <c:v>Scroll on a device (eg computer, phone)</c:v>
                </c:pt>
                <c:pt idx="7">
                  <c:v>Play video games</c:v>
                </c:pt>
                <c:pt idx="8">
                  <c:v>Housework (eg cleaning, organizing)</c:v>
                </c:pt>
                <c:pt idx="9">
                  <c:v>Read</c:v>
                </c:pt>
                <c:pt idx="10">
                  <c:v>Creative activities (eg writing, drawing)</c:v>
                </c:pt>
              </c:strCache>
            </c:strRef>
          </c:cat>
          <c:val>
            <c:numRef>
              <c:f>Sheet1!$D$2:$D$12</c:f>
              <c:numCache>
                <c:formatCode>General</c:formatCode>
                <c:ptCount val="11"/>
                <c:pt idx="0">
                  <c:v>49</c:v>
                </c:pt>
                <c:pt idx="1">
                  <c:v>49</c:v>
                </c:pt>
                <c:pt idx="2">
                  <c:v>41</c:v>
                </c:pt>
                <c:pt idx="3">
                  <c:v>49</c:v>
                </c:pt>
                <c:pt idx="4">
                  <c:v>33</c:v>
                </c:pt>
                <c:pt idx="5">
                  <c:v>31</c:v>
                </c:pt>
                <c:pt idx="6">
                  <c:v>26</c:v>
                </c:pt>
                <c:pt idx="7">
                  <c:v>28</c:v>
                </c:pt>
                <c:pt idx="8">
                  <c:v>25</c:v>
                </c:pt>
                <c:pt idx="9">
                  <c:v>17</c:v>
                </c:pt>
                <c:pt idx="10">
                  <c:v>19</c:v>
                </c:pt>
              </c:numCache>
            </c:numRef>
          </c:val>
          <c:extLst>
            <c:ext xmlns:c16="http://schemas.microsoft.com/office/drawing/2014/chart" uri="{C3380CC4-5D6E-409C-BE32-E72D297353CC}">
              <c16:uniqueId val="{00000023-5285-4CDC-A709-0760C37EF6E6}"/>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80"/>
          <c:min val="0"/>
        </c:scaling>
        <c:delete val="0"/>
        <c:axPos val="l"/>
        <c:title>
          <c:tx>
            <c:rich>
              <a:bodyPr/>
              <a:lstStyle/>
              <a:p>
                <a:pPr>
                  <a:defRPr/>
                </a:pPr>
                <a:r>
                  <a:rPr sz="800"/>
                  <a:t>% of alcoholic beverage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legend>
      <c:legendPos val="r"/>
      <c:overlay val="0"/>
    </c:legend>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sz="1000"/>
              <a:t>US: alcoholic beverage attitudes, 2024</a:t>
            </a:r>
          </a:p>
        </c:rich>
      </c:tx>
      <c:overlay val="0"/>
    </c:title>
    <c:autoTitleDeleted val="0"/>
    <c:plotArea>
      <c:layout/>
      <c:barChart>
        <c:barDir val="col"/>
        <c:grouping val="clustered"/>
        <c:varyColors val="0"/>
        <c:ser>
          <c:idx val="0"/>
          <c:order val="0"/>
          <c:tx>
            <c:strRef>
              <c:f>Sheet1!$B$1</c:f>
              <c:strCache>
                <c:ptCount val="1"/>
                <c:pt idx="0">
                  <c:v>None</c:v>
                </c:pt>
              </c:strCache>
            </c:strRef>
          </c:tx>
          <c:spPr>
            <a:solidFill>
              <a:srgbClr val="5E358B"/>
            </a:solidFill>
          </c:spPr>
          <c:invertIfNegative val="0"/>
          <c:dLbls>
            <c:dLbl>
              <c:idx val="0"/>
              <c:tx>
                <c:rich>
                  <a:bodyPr/>
                  <a:lstStyle/>
                  <a:p>
                    <a:r>
                      <a:t>44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D30-4E36-A4BB-39960982413C}"/>
                </c:ext>
              </c:extLst>
            </c:dLbl>
            <c:dLbl>
              <c:idx val="1"/>
              <c:tx>
                <c:rich>
                  <a:bodyPr/>
                  <a:lstStyle/>
                  <a:p>
                    <a:r>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D30-4E36-A4BB-39960982413C}"/>
                </c:ext>
              </c:extLst>
            </c:dLbl>
            <c:dLbl>
              <c:idx val="2"/>
              <c:tx>
                <c:rich>
                  <a:bodyPr/>
                  <a:lstStyle/>
                  <a:p>
                    <a:r>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D30-4E36-A4BB-39960982413C}"/>
                </c:ext>
              </c:extLst>
            </c:dLbl>
            <c:dLbl>
              <c:idx val="3"/>
              <c:tx>
                <c:rich>
                  <a:bodyPr/>
                  <a:lstStyle/>
                  <a:p>
                    <a:r>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D30-4E36-A4BB-39960982413C}"/>
                </c:ext>
              </c:extLst>
            </c:dLbl>
            <c:dLbl>
              <c:idx val="4"/>
              <c:tx>
                <c:rich>
                  <a:bodyPr/>
                  <a:lstStyle/>
                  <a:p>
                    <a:r>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AD30-4E36-A4BB-39960982413C}"/>
                </c:ext>
              </c:extLst>
            </c:dLbl>
            <c:dLbl>
              <c:idx val="5"/>
              <c:tx>
                <c:rich>
                  <a:bodyPr/>
                  <a:lstStyle/>
                  <a:p>
                    <a:r>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D30-4E36-A4BB-39960982413C}"/>
                </c:ext>
              </c:extLst>
            </c:dLbl>
            <c:dLbl>
              <c:idx val="6"/>
              <c:tx>
                <c:rich>
                  <a:bodyPr/>
                  <a:lstStyle/>
                  <a:p>
                    <a:r>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AD30-4E36-A4BB-39960982413C}"/>
                </c:ext>
              </c:extLst>
            </c:dLbl>
            <c:spPr>
              <a:noFill/>
              <a:ln>
                <a:noFill/>
              </a:ln>
              <a:effectLst/>
            </c:spPr>
            <c:txPr>
              <a:bodyPr/>
              <a:lstStyle/>
              <a:p>
                <a:pPr>
                  <a:defRPr sz="700" smtId="4294967295"/>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Some alcohol types are only for certain occasions</c:v>
                </c:pt>
                <c:pt idx="1">
                  <c:v>Some alcohol brands are only for certain occasions</c:v>
                </c:pt>
                <c:pt idx="2">
                  <c:v>It is important that an alcoholic beverage complements food</c:v>
                </c:pt>
                <c:pt idx="3">
                  <c:v>Cocktails are easy to recreate at home</c:v>
                </c:pt>
                <c:pt idx="4">
                  <c:v>Alcoholic beverages are more satisfying than non-alcoholic ones</c:v>
                </c:pt>
                <c:pt idx="5">
                  <c:v>The look of an alcoholic beverage is just as important as the taste (eg packaging, color)</c:v>
                </c:pt>
                <c:pt idx="6">
                  <c:v>None of these</c:v>
                </c:pt>
              </c:strCache>
            </c:strRef>
          </c:cat>
          <c:val>
            <c:numRef>
              <c:f>Sheet1!$B$2:$B$8</c:f>
              <c:numCache>
                <c:formatCode>General</c:formatCode>
                <c:ptCount val="7"/>
                <c:pt idx="0">
                  <c:v>44</c:v>
                </c:pt>
                <c:pt idx="1">
                  <c:v>33</c:v>
                </c:pt>
                <c:pt idx="2">
                  <c:v>33</c:v>
                </c:pt>
                <c:pt idx="3">
                  <c:v>31</c:v>
                </c:pt>
                <c:pt idx="4">
                  <c:v>31</c:v>
                </c:pt>
                <c:pt idx="5">
                  <c:v>24</c:v>
                </c:pt>
                <c:pt idx="6">
                  <c:v>9</c:v>
                </c:pt>
              </c:numCache>
            </c:numRef>
          </c:val>
          <c:extLst>
            <c:ext xmlns:c16="http://schemas.microsoft.com/office/drawing/2014/chart" uri="{C3380CC4-5D6E-409C-BE32-E72D297353CC}">
              <c16:uniqueId val="{00000007-AD30-4E36-A4BB-39960982413C}"/>
            </c:ext>
          </c:extLst>
        </c:ser>
        <c:dLbls>
          <c:showLegendKey val="0"/>
          <c:showVal val="0"/>
          <c:showCatName val="0"/>
          <c:showSerName val="0"/>
          <c:showPercent val="0"/>
          <c:showBubbleSize val="0"/>
        </c:dLbls>
        <c:gapWidth val="150"/>
        <c:axId val="67451136"/>
        <c:axId val="66437120"/>
      </c:barChart>
      <c:catAx>
        <c:axId val="67451136"/>
        <c:scaling>
          <c:orientation val="minMax"/>
        </c:scaling>
        <c:delete val="0"/>
        <c:axPos val="b"/>
        <c:numFmt formatCode="General" sourceLinked="1"/>
        <c:majorTickMark val="out"/>
        <c:minorTickMark val="none"/>
        <c:tickLblPos val="nextTo"/>
        <c:spPr>
          <a:ln>
            <a:solidFill>
              <a:srgbClr val="848484"/>
            </a:solidFill>
          </a:ln>
        </c:spPr>
        <c:crossAx val="66437120"/>
        <c:crosses val="autoZero"/>
        <c:auto val="0"/>
        <c:lblAlgn val="ctr"/>
        <c:lblOffset val="100"/>
        <c:noMultiLvlLbl val="0"/>
      </c:catAx>
      <c:valAx>
        <c:axId val="66437120"/>
        <c:scaling>
          <c:orientation val="minMax"/>
          <c:max val="70"/>
          <c:min val="0"/>
        </c:scaling>
        <c:delete val="0"/>
        <c:axPos val="l"/>
        <c:title>
          <c:tx>
            <c:rich>
              <a:bodyPr/>
              <a:lstStyle/>
              <a:p>
                <a:pPr>
                  <a:defRPr/>
                </a:pPr>
                <a:r>
                  <a:rPr sz="800"/>
                  <a:t>% of alcoholic beverage consumers</a:t>
                </a:r>
              </a:p>
            </c:rich>
          </c:tx>
          <c:overlay val="0"/>
        </c:title>
        <c:numFmt formatCode="General" sourceLinked="1"/>
        <c:majorTickMark val="out"/>
        <c:minorTickMark val="none"/>
        <c:tickLblPos val="nextTo"/>
        <c:spPr>
          <a:ln>
            <a:solidFill>
              <a:srgbClr val="848484"/>
            </a:solidFill>
          </a:ln>
        </c:spPr>
        <c:crossAx val="67451136"/>
        <c:crosses val="autoZero"/>
        <c:crossBetween val="between"/>
        <c:majorUnit val="20"/>
      </c:valAx>
    </c:plotArea>
    <c:plotVisOnly val="1"/>
    <c:dispBlanksAs val="zero"/>
    <c:showDLblsOverMax val="1"/>
  </c:chart>
  <c:spPr>
    <a:solidFill>
      <a:srgbClr val="FFFFFF"/>
    </a:solidFill>
  </c:spPr>
  <c:txPr>
    <a:bodyPr/>
    <a:lstStyle/>
    <a:p>
      <a:pPr>
        <a:defRPr sz="800" smtId="4294967295"/>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8D4E4-E182-4B22-97AD-A22154EB9E99}" type="datetimeFigureOut">
              <a:t>9/6/2024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5265D-5446-44F9-AC4A-F2D3E604F2E3}"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help.mintel.com/en/collections/2723300-insights#methodology-and-other-information"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(https://clients.mintel.com/content/report/alcoholic-beverage-occasions-us-2024#workspace_SpacesStore_60264eaa-dd1d-48ac-92eb-ea3d20a13eb7)</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(https://clients.mintel.com/content/report/alcoholic-beverage-occasions-us-2024#workspace_SpacesStore_caaad6af-24a0-4fdc-8eb8-1391cfd4e892)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https://data.mintel.com/databook/alcoholic-beverage-occasions-us-2024/#S3</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(https://clients.mintel.com/content/report/alcoholic-beverage-occasions-us-2024#workspace_SpacesStore_d14662cd-9ca9-4dc4-ba55-c31f7965dd6f)</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(https://clients.mintel.com/content/report/alcoholic-beverage-occasions-us-2024#workspace_SpacesStore_52ab47f7-a458-44e8-86ee-d81863e721a6)</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https://data.mintel.com/databook/alcoholic-beverage-occasions-us-2024/#NET_S3_9363</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(https://clients.mintel.com/content/report/alcoholic-beverage-occasions-us-2024#workspace_SpacesStore_446e7a89-8c3c-4de5-9508-0b995003b7ea)</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(https://clients.mintel.com/content/report/alcoholic-beverage-occasions-us-2024#workspace_SpacesStore_fc01aee4-c4bd-4c2d-9137-be8df152695d)</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(https://clients.mintel.com/content/report/alcoholic-beverage-occasions-us-2024#workspace_SpacesStore_9d66a54e-69e6-4be3-b528-d2d5dbcd45b2)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November 2023</a:t>
            </a:r>
            <a:r>
              <a:t> [1]</a:t>
            </a:r>
          </a:p>
          <a:p>
            <a:pPr>
              <a:spcBef>
                <a:spcPct val="43750"/>
              </a:spcBef>
              <a:spcAft>
                <a:spcPct val="43750"/>
              </a:spcAft>
            </a:pPr>
            <a:r>
              <a:rPr>
                <a:latin typeface="Trebuchet MS"/>
                <a:ea typeface="Trebuchet MS"/>
                <a:cs typeface="Trebuchet MS"/>
              </a:rPr>
              <a:t>[1] https://data.mintel.com/databook/managing-stress-wellbeing-us-2024/#Q15</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(https://clients.mintel.com/content/report/alcoholic-beverage-occasions-us-2024#workspace_SpacesStore_c7ae7593-734d-441f-a566-57b8a3f6e322)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(https://clients.mintel.com/content/report/alcoholic-beverage-occasions-us-2024#workspace_SpacesStore_7b1f28df-1869-4d89-a4dd-b5ff90d2f448)</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(https://clients.mintel.com/content/report/alcoholic-beverage-occasions-us-2024#workspace_SpacesStore_5362fa11-e7cf-4534-b3c1-e43ef6ec38ad)</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(https://clients.mintel.com/content/report/alcoholic-beverage-occasions-us-2024#workspace_SpacesStore_df1518f8-f9b6-47c7-ab8e-b1f3bec72630)</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(https://clients.mintel.com/content/report/alcoholic-beverage-occasions-us-2024#workspace_SpacesStore_d7290020-c78d-4b2a-9eb8-b712c6b1cf3b)</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latin typeface="Trebuchet MS"/>
                <a:ea typeface="Trebuchet MS"/>
                <a:cs typeface="Trebuchet MS"/>
              </a:rPr>
              <a:t>Note:</a:t>
            </a:r>
            <a:r>
              <a:rPr>
                <a:latin typeface="Trebuchet MS"/>
                <a:ea typeface="Trebuchet MS"/>
                <a:cs typeface="Trebuchet MS"/>
              </a:rPr>
              <a:t> includes both on-premise and off-premise sales</a:t>
            </a:r>
          </a:p>
          <a:p>
            <a:r>
              <a:t>Source: based on Bureau of Economic Analysis; Bureau of Labor Statistics, Consumer Expenditure Survey; USDA Economic Research Service/Mintel</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(https://clients.mintel.com/content/report/alcoholic-beverage-occasions-us-2024#workspace_SpacesStore_f4f4613f-c102-45ef-954d-5041dadeb911)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based on Bureau of Economic Analysis; Bureau of Labor Statistics, Consumer Expenditure Survey; USDA Economic Research Service/Mintel</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(https://clients.mintel.com/content/report/alcoholic-beverage-occasions-us-2024#workspace_SpacesStore_669f879a-fb14-4fb0-be72-16fa92345841)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based on Bureau of Economic Analysis; Bureau of Labor Statistics, Consumer Expenditure Survey; USDA Economic Research Service/Mintel</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(https://clients.mintel.com/content/report/alcoholic-beverage-occasions-us-2024#workspace_SpacesStore_53f30368-fa1a-4c89-8f61-649f94ab1ce5)</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(https://clients.mintel.com/content/report/alcoholic-beverage-occasions-us-2024#workspace_SpacesStore_a74d11cd-3287-44e1-b1c7-77cb9f0b2a0e)</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based on Bureau of Economic Analysis; Bureau of Labor Statistics, Consumer Expenditure Survey; USDA Economic Research Service/Mintel</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(https://clients.mintel.com/content/report/alcoholic-beverage-occasions-us-2024#workspace_SpacesStore_4ae57e77-1e2e-4590-8b1d-dad65656ee2a)</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based on Bureau of Economic Analysis; Bureau of Labor Statistics, Consumer Expenditure Survey; USDA Economic Research Service/Mintel</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(https://clients.mintel.com/content/report/alcoholic-beverage-occasions-us-2024#workspace_SpacesStore_890e1d7b-e6e0-4d5d-a0d9-285ad324c79e)</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(https://clients.mintel.com/content/report/alcoholic-beverage-occasions-us-2024#workspace_SpacesStore_97442881-dda6-424b-a9ed-88516858ee9c)</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(https://clients.mintel.com/content/report/alcoholic-beverage-occasions-us-2024#workspace_SpacesStore_514e91e5-6d84-433d-9e5b-1af65f5185b9)</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(https://clients.mintel.com/content/report/alcoholic-beverage-occasions-us-2024#workspace_SpacesStore_8a31435c-b104-4c5b-ab20-ab2b1c75b690)</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(https://clients.mintel.com/content/report/alcoholic-beverage-occasions-us-2024#workspace_SpacesStore_8958b618-6122-4641-b759-50b94d6eab7d)</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(https://clients.mintel.com/content/report/alcoholic-beverage-occasions-us-2024#workspace_SpacesStore_4f8f60cb-d127-4b52-afa0-37f3a5de171c)</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uestion/Q13/code/11?country=3&amp;significance=show&amp;d=generation&amp;presentation=graphs&amp;flipped=1&amp;Q13_flipped_off=4&amp;Q13_flipped_off=5&amp;Q13_flipped_off=6&amp;Q13_flipped_off=7&amp;Q13_flipped_off=8&amp;Q13_flipped_off=9&amp;Q13_flipped_off=10#Q13</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(https://clients.mintel.com/content/report/alcoholic-beverage-occasions-us-2024#workspace_SpacesStore_23cb5e9d-e347-41ab-9900-d669b370f473)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https://data.mintel.com/databook/alcoholic-beverage-occasions-us-2024/question/Q13/code/2?country=3&amp;d=gender&amp;significance=show#Q13</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(https://clients.mintel.com/content/report/alcoholic-beverage-occasions-us-2024#workspace_SpacesStore_7c89ae37-e12a-4389-b793-9c9ae2240aa3)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(https://clients.mintel.com/content/report/alcoholic-beverage-occasions-us-2024#workspace_SpacesStore_78888509-70c4-451c-86a5-43daf0ca9dc5)</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Kantar Profiles/Mintel, </a:t>
            </a:r>
            <a:r>
              <a:rPr>
                <a:hlinkClick r:id="" action="ppaction://noaction"/>
              </a:rPr>
              <a:t>July 2019</a:t>
            </a:r>
            <a:r>
              <a:t> [1], </a:t>
            </a:r>
            <a:r>
              <a:rPr>
                <a:hlinkClick r:id="" action="ppaction://noaction"/>
              </a:rPr>
              <a:t>March 2024</a:t>
            </a:r>
            <a:r>
              <a:t> [2]</a:t>
            </a:r>
          </a:p>
          <a:p>
            <a:pPr>
              <a:spcBef>
                <a:spcPct val="43750"/>
              </a:spcBef>
              <a:spcAft>
                <a:spcPct val="43750"/>
              </a:spcAft>
            </a:pPr>
            <a:r>
              <a:rPr>
                <a:latin typeface="Trebuchet MS"/>
                <a:ea typeface="Trebuchet MS"/>
                <a:cs typeface="Trebuchet MS"/>
              </a:rPr>
              <a:t>[1] https://data.mintel.com/databook/918324/#Q3</a:t>
            </a:r>
          </a:p>
          <a:p>
            <a:pPr>
              <a:spcBef>
                <a:spcPct val="43750"/>
              </a:spcBef>
              <a:spcAft>
                <a:spcPct val="43750"/>
              </a:spcAft>
            </a:pPr>
            <a:r>
              <a:rPr>
                <a:latin typeface="Trebuchet MS"/>
                <a:ea typeface="Trebuchet MS"/>
                <a:cs typeface="Trebuchet MS"/>
              </a:rPr>
              <a:t>[2] https://data.mintel.com/databook/alcoholic-beverage-occasions-us-2024/#Q14</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(https://clients.mintel.com/content/report/alcoholic-beverage-occasions-us-2024#workspace_SpacesStore_704f84db-0e79-4f3a-b24b-67407819fd4d)</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(https://clients.mintel.com/content/report/alcoholic-beverage-occasions-us-2024#workspace_SpacesStore_c3a899df-fcd4-4aa3-9898-8d50121ecd92)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https://data.mintel.com/databook/alcoholic-beverage-occasions-us-2024/question/Q14?country=3&amp;d=generation#Q14</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(https://clients.mintel.com/content/report/alcoholic-beverage-occasions-us-2024#workspace_SpacesStore_ffb812bb-32ab-40f4-8538-5d10e43b0abc)</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(https://clients.mintel.com/content/report/alcoholic-beverage-occasions-us-2024#workspace_SpacesStore_1b02c667-b9f0-4fcf-8280-6b2d410e70d0)</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https://data.mintel.com/databook/alcoholic-beverage-occasions-us-2024/question/Q15?country=3&amp;d=generation&amp;significance=show#Q15</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(https://clients.mintel.com/content/report/alcoholic-beverage-occasions-us-2024#workspace_SpacesStore_02ba0422-a221-4be8-ad1d-a454d927c71d)</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https://data.mintel.com/databook/alcoholic-beverage-occasions-us-2024/crosstab#At-home-alcoholic-beverage-consumption,-by-alcoholic-beverages-and-activities,-2024</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(https://clients.mintel.com/content/report/alcoholic-beverage-occasions-us-2024#workspace_SpacesStore_4056008d-3e0e-4702-b768-4e249daf4f27)</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(https://clients.mintel.com/content/report/alcoholic-beverage-occasions-us-2024#workspace_SpacesStore_f46bf643-1559-4a22-9fc6-984030ce9127)</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(https://clients.mintel.com/content/report/alcoholic-beverage-occasions-us-2024#workspace_SpacesStore_26a601fe-3c4f-4997-a112-dfe5253028ff)</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(https://clients.mintel.com/content/report/alcoholic-beverage-occasions-us-2024#workspace_SpacesStore_3eb3cdcc-b4dd-475f-907e-d7ebdf0346e1)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https://data.mintel.com/databook/alcoholic-beverage-occasions-us-2024/#Q16</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(https://clients.mintel.com/content/report/alcoholic-beverage-occasions-us-2024#workspace_SpacesStore_b44b1f14-0546-4777-a1de-f2fd97a88259)</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https://data.mintel.com/databook/alcoholic-beverage-occasions-us-2024/#Q16</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(https://clients.mintel.com/content/report/alcoholic-beverage-occasions-us-2024#workspace_SpacesStore_3022269f-eb17-4bf3-b6e5-3849e101cca2)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(https://clients.mintel.com/content/report/alcoholic-beverage-occasions-us-2024#workspace_SpacesStore_7e885480-4f79-43f9-817f-381bae571f73)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(https://clients.mintel.com/content/report/alcoholic-beverage-occasions-us-2024#workspace_SpacesStore_9cdfaa64-85dd-47e5-94f4-70cd925a4992)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https://data.mintel.com/databook/alcoholic-beverage-occasions-us-2024/#Q17</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(https://clients.mintel.com/content/report/alcoholic-beverage-occasions-us-2024#workspace_SpacesStore_593420f0-d48a-45df-8aeb-ac1a90e9d419)</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https://data.mintel.com/databook/alcoholic-beverage-occasions-us-2024/#Q17</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(https://clients.mintel.com/content/report/alcoholic-beverage-occasions-us-2024#workspace_SpacesStore_3f21a8eb-526f-4fa7-bb11-6a140b713c01)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https://data.mintel.com/databook/alcoholic-beverage-occasions-us-2024/question/Q17?country=3&amp;significance=show&amp;d=generation&amp;presentation=tables#Q17</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(https://clients.mintel.com/content/report/alcoholic-beverage-occasions-us-2024#workspace_SpacesStore_5f864683-ca77-4944-83a6-080b365e0233)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(https://clients.mintel.com/content/report/alcoholic-beverage-occasions-us-2024#workspace_SpacesStore_1d4973a6-540c-4fb7-b9f8-d9f5e7b6dec3)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Source: </a:t>
            </a:r>
            <a:r>
              <a:rPr>
                <a:hlinkClick r:id="" action="ppaction://noaction"/>
              </a:rPr>
              <a:t>Kantar Profiles/Mintel, March 2024</a:t>
            </a:r>
            <a:r>
              <a:t> [1]</a:t>
            </a:r>
          </a:p>
          <a:p>
            <a:pPr>
              <a:spcBef>
                <a:spcPct val="43750"/>
              </a:spcBef>
              <a:spcAft>
                <a:spcPct val="43750"/>
              </a:spcAft>
            </a:pPr>
            <a:r>
              <a:rPr>
                <a:latin typeface="Trebuchet MS"/>
                <a:ea typeface="Trebuchet MS"/>
                <a:cs typeface="Trebuchet MS"/>
              </a:rPr>
              <a:t>[1] https://data.mintel.com/databook/alcoholic-beverage-occasions-us-2024/#Q18</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(https://clients.mintel.com/content/report/alcoholic-beverage-occasions-us-2024#workspace_SpacesStore_5f1a3b84-8713-408c-97b4-f54b6e2667d8)</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(https://clients.mintel.com/content/report/alcoholic-beverage-occasions-us-2024#workspace_SpacesStore_d905c573-5304-4414-bb26-fffc236d5d66)</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(https://clients.mintel.com/content/report/alcoholic-beverage-occasions-us-2024#workspace_SpacesStore_bc1cbd4e-a42d-46fc-b106-354f89afe77c)</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(https://clients.mintel.com/content/report/alcoholic-beverage-occasions-us-2024#workspace_SpacesStore_35fa3863-19cb-4138-a6ed-9ac03392f655)</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(https://clients.mintel.com/content/report/alcoholic-beverage-occasions-us-2024#workspace_SpacesStore_b087cfc5-7ab7-4de1-be31-fc6010f21a4d)</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(https://clients.mintel.com/content/report/alcoholic-beverage-occasions-us-2024#workspace_SpacesStore_6682b600-ef55-43e5-8d41-0694069bc445)</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a:t>
            </a:r>
            <a:r>
              <a:rPr>
                <a:hlinkClick r:id="" action="ppaction://noaction"/>
              </a:rPr>
              <a:t>Mintel GNPD</a:t>
            </a:r>
            <a:r>
              <a:t> [1]</a:t>
            </a:r>
          </a:p>
          <a:p>
            <a:pPr>
              <a:spcBef>
                <a:spcPct val="43750"/>
              </a:spcBef>
              <a:spcAft>
                <a:spcPct val="43750"/>
              </a:spcAft>
            </a:pPr>
            <a:r>
              <a:rPr>
                <a:latin typeface="Trebuchet MS"/>
                <a:ea typeface="Trebuchet MS"/>
                <a:cs typeface="Trebuchet MS"/>
              </a:rPr>
              <a:t>[1] https://www.gnpd.com/sinatra/shared_link/c984b173-77a9-44b7-aefd-6d70b4ea992d</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(https://clients.mintel.com/content/report/alcoholic-beverage-occasions-us-2024#workspace_SpacesStore_858bde6f-c7d5-429c-8b4e-12091718c063)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(https://clients.mintel.com/content/report/alcoholic-beverage-occasions-us-2024#workspace_SpacesStore_3ec67261-de1a-4743-b605-581d3061cb41)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(https://clients.mintel.com/content/report/alcoholic-beverage-occasions-us-2024#workspace_SpacesStore_a9e77c5a-1905-40c3-9987-033a41a1a658)</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(https://clients.mintel.com/content/report/alcoholic-beverage-occasions-us-2024#workspace_SpacesStore_877dcc19-222b-4919-bd4f-fe7b08ef94c0)</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Source: </a:t>
            </a:r>
            <a:r>
              <a:rPr>
                <a:hlinkClick r:id="" action="ppaction://noaction"/>
              </a:rPr>
              <a:t>Mintel Flavourscape AI</a:t>
            </a:r>
            <a:r>
              <a:t> [1]</a:t>
            </a:r>
          </a:p>
          <a:p>
            <a:pPr>
              <a:spcBef>
                <a:spcPct val="43750"/>
              </a:spcBef>
              <a:spcAft>
                <a:spcPct val="43750"/>
              </a:spcAft>
            </a:pPr>
            <a:r>
              <a:rPr>
                <a:latin typeface="Trebuchet MS"/>
                <a:ea typeface="Trebuchet MS"/>
                <a:cs typeface="Trebuchet MS"/>
              </a:rPr>
              <a:t>[1] https://clients.mintel.com/scapes/flavourscape/landscape?searchTerms=woPCqGNhdGVnb3J5wpHCvUZsYXZvdXJlZCBBbGNvaG9saWMgQmV2ZXJhZ2VzwqbEkmdpb27CkcKjVVNBwqdmxI3Ej8SRwpA</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(https://clients.mintel.com/content/report/alcoholic-beverage-occasions-us-2024#workspace_SpacesStore_159af958-7efb-4898-8834-4d75b4b720d1)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(https://clients.mintel.com/content/report/alcoholic-beverage-occasions-us-2024#workspace_SpacesStore_68fa65b7-0ad8-4886-ad89-4c080c64f75e)</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(https://clients.mintel.com/content/report/alcoholic-beverage-occasions-us-2024#workspace_SpacesStore_cae46759-6729-43ae-ab7f-b3a296f06f64)</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(https://clients.mintel.com/content/report/alcoholic-beverage-occasions-us-2024#workspace_SpacesStore_002045b9-e5ef-462a-bbae-f5a91951d6f9)</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(https://clients.mintel.com/content/report/alcoholic-beverage-occasions-us-2024#workspace_SpacesStore_e457b299-ce94-4ef5-9c74-53ff3868f9b5)</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(https://clients.mintel.com/content/report/alcoholic-beverage-occasions-us-2024#workspace_SpacesStore_597dd38e-f127-4b35-8a3c-12caa0f1a846)</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(https://clients.mintel.com/content/report/alcoholic-beverage-occasions-us-2024#workspace_SpacesStore_452914aa-6547-4190-b703-e9faffb7f4d3)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(https://clients.mintel.com/content/report/alcoholic-beverage-occasions-us-2024#workspace_SpacesStore_c024e8f3-5c1f-4a12-ba52-e92cd91d2068)</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(https://clients.mintel.com/content/report/alcoholic-beverage-occasions-us-2024#workspace_SpacesStore_89b73369-8261-4f8d-af32-58fb9190d532)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(https://clients.mintel.com/content/report/alcoholic-beverage-occasions-us-2024#workspace_SpacesStore_aea092b6-cacf-4d08-a1fc-0b008e13f56e)</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(https://clients.mintel.com/content/report/alcoholic-beverage-occasions-us-2024#workspace_SpacesStore_86a93c8f-143e-43af-9fe4-081e68ca6ab1)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(https://clients.mintel.com/content/report/alcoholic-beverage-occasions-us-2024#workspace_SpacesStore_d1ffe33e-b61f-43b5-ac30-43dbd9a288e6)</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69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 for further details, see </a:t>
            </a:r>
            <a:r>
              <a:rPr>
                <a:latin typeface="Trebuchet MS"/>
                <a:ea typeface="Trebuchet MS"/>
                <a:cs typeface="Trebuchet MS"/>
                <a:hlinkClick r:id="rId3"/>
              </a:rPr>
              <a:t>research methodology</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(https://clients.mintel.com/content/report/alcoholic-beverage-occasions-us-2024#workspace_SpacesStore_810a9750-d9cf-4f27-8da8-4e5a15c24af2)</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(https://clients.mintel.com/content/report/alcoholic-beverage-occasions-us-2024#workspace_SpacesStore_91533271-8f4b-46b2-be23-5f3bcbc2d1f9)</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In 2021, Mintel made minor adjustments to generational definitions; the size and age of each group may not match previous Reports</a:t>
            </a:r>
          </a:p>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(https://clients.mintel.com/content/report/alcoholic-beverage-occasions-us-2024#workspace_SpacesStore_4e9eac74-01b3-4e58-b3fa-f489243a06a1)</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71</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(https://clients.mintel.com/content/report/alcoholic-beverage-occasions-us-2024#workspace_SpacesStore_dd949f48-e001-47a5-b7bc-195e14a715d3)</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72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(https://clients.mintel.com/content/report/alcoholic-beverage-occasions-us-2024#workspace_SpacesStore_1dbae74c-d6fb-4ae1-a550-7df396a90d4a)</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latin typeface="Trebuchet MS"/>
                <a:ea typeface="Trebuchet MS"/>
                <a:cs typeface="Trebuchet MS"/>
              </a:rPr>
              <a:t>This slide is from Alcoholic Beverage Occasions – US – 2024 (https://clients.mintel.com/content/report/alcoholic-beverage-occasions-us-2024#workspace_SpacesStore_6851b631-7a49-4b86-bc6e-e3a230aabb86)</a:t>
            </a:r>
          </a:p>
          <a:p>
            <a:pPr>
              <a:spcBef>
                <a:spcPct val="43750"/>
              </a:spcBef>
              <a:spcAft>
                <a:spcPct val="43750"/>
              </a:spcAft>
            </a:pPr>
            <a:r>
              <a:rPr>
                <a:latin typeface="Trebuchet MS"/>
                <a:ea typeface="Trebuchet MS"/>
                <a:cs typeface="Trebuchet MS"/>
              </a:rPr>
              <a:t>© 2024 Mintel Group Ltd. All Rights Reserved. Confidential to Mintel.</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 Id="rId4" Type="http://schemas.openxmlformats.org/officeDocument/2006/relationships/image" Target="../media/image11.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 Id="rId4" Type="http://schemas.openxmlformats.org/officeDocument/2006/relationships/image" Target="../media/image11.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1C96CA4B-111E-46F6-B0D5-6EA47341B78A}"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0E398FF-033B-4489-A2DD-B4652E6448A8}"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A262512-FA16-46DF-93F1-678D0FC1CA3B}"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ock-hero">
    <p:bg>
      <p:bgPr>
        <a:solidFill>
          <a:schemeClr val="tx1"/>
        </a:solidFill>
        <a:effectLst/>
      </p:bgPr>
    </p:bg>
    <p:spTree>
      <p:nvGrpSpPr>
        <p:cNvPr id="1" name=""/>
        <p:cNvGrpSpPr/>
        <p:nvPr/>
      </p:nvGrpSpPr>
      <p:grpSpPr>
        <a:xfrm>
          <a:off x="0" y="0"/>
          <a:ext cx="0" cy="0"/>
          <a:chOff x="0" y="0"/>
          <a:chExt cx="0" cy="0"/>
        </a:xfrm>
      </p:grpSpPr>
      <p:sp>
        <p:nvSpPr>
          <p:cNvPr id="7" name="Rectangle"/>
          <p:cNvSpPr>
            <a:spLocks noChangeArrowheads="1"/>
          </p:cNvSpPr>
          <p:nvPr/>
        </p:nvSpPr>
        <p:spPr bwMode="auto">
          <a:xfrm>
            <a:off x="0" y="0"/>
            <a:ext cx="9144000" cy="5143500"/>
          </a:xfrm>
          <a:prstGeom prst="rect">
            <a:avLst/>
          </a:prstGeom>
          <a:gradFill rotWithShape="1">
            <a:gsLst>
              <a:gs pos="0">
                <a:schemeClr val="tx1">
                  <a:alpha val="59998"/>
                </a:schemeClr>
              </a:gs>
              <a:gs pos="100000">
                <a:schemeClr val="tx1">
                  <a:alpha val="79999"/>
                </a:schemeClr>
              </a:gs>
            </a:gsLst>
            <a:lin ang="540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fontAlgn="auto" hangingPunct="1">
              <a:spcBef>
                <a:spcPct val="0"/>
              </a:spcBef>
              <a:spcAft>
                <a:spcPct val="0"/>
              </a:spcAft>
              <a:defRPr/>
            </a:pPr>
            <a:endParaRPr lang="en-US" altLang="en-US" sz="1800">
              <a:latin typeface="Trebuchet MS"/>
              <a:cs typeface="Trebuchet MS"/>
            </a:endParaRPr>
          </a:p>
        </p:txBody>
      </p:sp>
      <p:sp>
        <p:nvSpPr>
          <p:cNvPr id="9" name="title_underline"/>
          <p:cNvSpPr>
            <a:spLocks noChangeArrowheads="1"/>
          </p:cNvSpPr>
          <p:nvPr/>
        </p:nvSpPr>
        <p:spPr bwMode="auto">
          <a:xfrm>
            <a:off x="835025" y="2011363"/>
            <a:ext cx="676275" cy="73025"/>
          </a:xfrm>
          <a:prstGeom prst="rect">
            <a:avLst/>
          </a:prstGeom>
          <a:solidFill>
            <a:srgbClr val="FFE50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en-US" altLang="en-US" sz="1800">
              <a:solidFill>
                <a:srgbClr val="FFFFFF"/>
              </a:solidFill>
              <a:latin typeface="Trebuchet MS"/>
              <a:cs typeface="Trebuchet MS"/>
            </a:endParaRPr>
          </a:p>
        </p:txBody>
      </p:sp>
      <p:sp>
        <p:nvSpPr>
          <p:cNvPr id="3" name="analyst_photo"/>
          <p:cNvSpPr>
            <a:spLocks noGrp="1"/>
          </p:cNvSpPr>
          <p:nvPr>
            <p:ph type="pic" sz="quarter" idx="10"/>
          </p:nvPr>
        </p:nvSpPr>
        <p:spPr>
          <a:xfrm>
            <a:off x="841375" y="3236914"/>
            <a:ext cx="1036638" cy="1036637"/>
          </a:xfrm>
          <a:prstGeom prst="rect">
            <a:avLst/>
          </a:prstGeom>
        </p:spPr>
        <p:txBody>
          <a:bodyPr lIns="0" rIns="0"/>
          <a:lstStyle>
            <a:lvl1pPr marL="0" indent="0">
              <a:buNone/>
              <a:defRPr sz="1200">
                <a:solidFill>
                  <a:schemeClr val="bg1"/>
                </a:solidFill>
                <a:latin typeface="Trebuchet MS"/>
                <a:cs typeface="Trebuchet MS"/>
              </a:defRPr>
            </a:lvl1pPr>
          </a:lstStyle>
          <a:p>
            <a:pPr lvl="0"/>
            <a:r>
              <a:rPr lang="en-US" altLang="zh-CN" noProof="0"/>
              <a:t>Click icon to add picture</a:t>
            </a:r>
            <a:endParaRPr lang="en-GB" noProof="0"/>
          </a:p>
        </p:txBody>
      </p:sp>
      <p:sp>
        <p:nvSpPr>
          <p:cNvPr id="32" name="article_title"/>
          <p:cNvSpPr>
            <a:spLocks noGrp="1"/>
          </p:cNvSpPr>
          <p:nvPr>
            <p:ph type="title"/>
          </p:nvPr>
        </p:nvSpPr>
        <p:spPr>
          <a:xfrm>
            <a:off x="835027" y="628881"/>
            <a:ext cx="7409381" cy="1231900"/>
          </a:xfrm>
          <a:prstGeom prst="rect">
            <a:avLst/>
          </a:prstGeom>
        </p:spPr>
        <p:txBody>
          <a:bodyPr wrap="square" lIns="0" tIns="0" rIns="0" bIns="0"/>
          <a:lstStyle>
            <a:lvl1pPr eaLnBrk="1" hangingPunct="1">
              <a:defRPr sz="4000">
                <a:solidFill>
                  <a:schemeClr val="bg1"/>
                </a:solidFill>
                <a:latin typeface="Trebuchet MS"/>
                <a:cs typeface="Trebuchet MS"/>
              </a:defRPr>
            </a:lvl1pPr>
          </a:lstStyle>
          <a:p>
            <a:r>
              <a:rPr lang="en-US" altLang="zh-CN">
                <a:sym typeface="Helvetica" charset="0"/>
              </a:rPr>
              <a:t>Click to edit Master title style</a:t>
            </a:r>
            <a:endParaRPr lang="en-US">
              <a:sym typeface="Helvetica" charset="0"/>
            </a:endParaRPr>
          </a:p>
        </p:txBody>
      </p:sp>
      <p:sp>
        <p:nvSpPr>
          <p:cNvPr id="35" name="summary"/>
          <p:cNvSpPr>
            <a:spLocks noGrp="1"/>
          </p:cNvSpPr>
          <p:nvPr>
            <p:ph type="body" sz="quarter" idx="11"/>
          </p:nvPr>
        </p:nvSpPr>
        <p:spPr>
          <a:xfrm>
            <a:off x="835025" y="2235202"/>
            <a:ext cx="7000875" cy="766763"/>
          </a:xfrm>
          <a:prstGeom prst="rect">
            <a:avLst/>
          </a:prstGeom>
        </p:spPr>
        <p:txBody>
          <a:bodyPr lIns="0" tIns="46800" rIns="0" bIns="46800"/>
          <a:lstStyle>
            <a:lvl1pPr marL="0" indent="0">
              <a:buNone/>
              <a:defRPr sz="1200">
                <a:solidFill>
                  <a:schemeClr val="bg1"/>
                </a:solidFill>
                <a:latin typeface="Trebuchet MS"/>
                <a:cs typeface="Trebuchet MS"/>
              </a:defRPr>
            </a:lvl1pPr>
          </a:lstStyle>
          <a:p>
            <a:pPr lvl="0"/>
            <a:r>
              <a:rPr lang="en-US" altLang="zh-CN"/>
              <a:t>Edit Master text styles</a:t>
            </a:r>
          </a:p>
        </p:txBody>
      </p:sp>
      <p:sp>
        <p:nvSpPr>
          <p:cNvPr id="37" name="analyst_info"/>
          <p:cNvSpPr>
            <a:spLocks noGrp="1"/>
          </p:cNvSpPr>
          <p:nvPr>
            <p:ph type="body" sz="quarter" idx="12"/>
          </p:nvPr>
        </p:nvSpPr>
        <p:spPr>
          <a:xfrm>
            <a:off x="1974850" y="3219822"/>
            <a:ext cx="5909518" cy="1036637"/>
          </a:xfrm>
          <a:prstGeom prst="rect">
            <a:avLst/>
          </a:prstGeom>
        </p:spPr>
        <p:txBody>
          <a:bodyPr lIns="0" tIns="46800" rIns="0" bIns="46800"/>
          <a:lstStyle>
            <a:lvl1pPr marL="0" indent="0">
              <a:buNone/>
              <a:defRPr sz="1200" baseline="0">
                <a:solidFill>
                  <a:schemeClr val="bg1"/>
                </a:solidFill>
                <a:latin typeface="Trebuchet MS"/>
                <a:cs typeface="Trebuchet MS"/>
              </a:defRPr>
            </a:lvl1pPr>
          </a:lstStyle>
          <a:p>
            <a:pPr lvl="0"/>
            <a:r>
              <a:rPr lang="en-US" altLang="zh-CN"/>
              <a:t>Edit Master text styles</a:t>
            </a:r>
          </a:p>
        </p:txBody>
      </p:sp>
      <p:sp>
        <p:nvSpPr>
          <p:cNvPr id="11"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pic>
        <p:nvPicPr>
          <p:cNvPr id="5" name="mintel_logo">
            <a:extLst>
              <a:ext uri="{FF2B5EF4-FFF2-40B4-BE49-F238E27FC236}">
                <a16:creationId xmlns:a16="http://schemas.microsoft.com/office/drawing/2014/main" id="{2DCF6D13-FB1B-8825-8140-BFDEAA85BA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68344" y="144000"/>
            <a:ext cx="1115926" cy="407208"/>
          </a:xfrm>
          <a:prstGeom prst="rect">
            <a:avLst/>
          </a:prstGeom>
        </p:spPr>
      </p:pic>
    </p:spTree>
    <p:extLst>
      <p:ext uri="{BB962C8B-B14F-4D97-AF65-F5344CB8AC3E}">
        <p14:creationId xmlns:p14="http://schemas.microsoft.com/office/powerpoint/2010/main" val="26918383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ock-toc">
    <p:bg>
      <p:bgPr>
        <a:solidFill>
          <a:schemeClr val="tx1"/>
        </a:solidFill>
        <a:effectLst/>
      </p:bgPr>
    </p:bg>
    <p:spTree>
      <p:nvGrpSpPr>
        <p:cNvPr id="1" name=""/>
        <p:cNvGrpSpPr/>
        <p:nvPr/>
      </p:nvGrpSpPr>
      <p:grpSpPr>
        <a:xfrm>
          <a:off x="0" y="0"/>
          <a:ext cx="0" cy="0"/>
          <a:chOff x="0" y="0"/>
          <a:chExt cx="0" cy="0"/>
        </a:xfrm>
      </p:grpSpPr>
      <p:sp>
        <p:nvSpPr>
          <p:cNvPr id="19" name="Rectangle"/>
          <p:cNvSpPr>
            <a:spLocks noChangeArrowheads="1"/>
          </p:cNvSpPr>
          <p:nvPr/>
        </p:nvSpPr>
        <p:spPr bwMode="auto">
          <a:xfrm>
            <a:off x="0" y="0"/>
            <a:ext cx="9144000" cy="5143500"/>
          </a:xfrm>
          <a:prstGeom prst="rect">
            <a:avLst/>
          </a:prstGeom>
          <a:gradFill rotWithShape="1">
            <a:gsLst>
              <a:gs pos="0">
                <a:schemeClr val="tx1">
                  <a:alpha val="59998"/>
                </a:schemeClr>
              </a:gs>
              <a:gs pos="100000">
                <a:schemeClr val="tx1">
                  <a:alpha val="79999"/>
                </a:schemeClr>
              </a:gs>
            </a:gsLst>
            <a:lin ang="540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fontAlgn="auto" hangingPunct="1">
              <a:spcBef>
                <a:spcPct val="0"/>
              </a:spcBef>
              <a:spcAft>
                <a:spcPct val="0"/>
              </a:spcAft>
              <a:defRPr/>
            </a:pPr>
            <a:endParaRPr lang="en-US" altLang="en-US" sz="1800">
              <a:latin typeface="Trebuchet MS"/>
              <a:cs typeface="Trebuchet MS"/>
            </a:endParaRPr>
          </a:p>
        </p:txBody>
      </p:sp>
      <p:sp>
        <p:nvSpPr>
          <p:cNvPr id="20" name="title"/>
          <p:cNvSpPr txBox="1">
            <a:spLocks noChangeArrowheads="1"/>
          </p:cNvSpPr>
          <p:nvPr/>
        </p:nvSpPr>
        <p:spPr bwMode="auto">
          <a:xfrm>
            <a:off x="809625" y="635000"/>
            <a:ext cx="1844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GB" altLang="en-US" sz="1600" b="1">
                <a:solidFill>
                  <a:srgbClr val="FFFFFF"/>
                </a:solidFill>
                <a:latin typeface="Trebuchet MS"/>
                <a:cs typeface="Trebuchet MS"/>
                <a:sym typeface="Helvetica" charset="0"/>
              </a:rPr>
              <a:t>Table Of Contents</a:t>
            </a:r>
            <a:endParaRPr lang="en-US" altLang="en-US" sz="1600" b="1">
              <a:solidFill>
                <a:srgbClr val="FFFFFF"/>
              </a:solidFill>
              <a:latin typeface="Trebuchet MS"/>
              <a:cs typeface="Trebuchet MS"/>
              <a:sym typeface="Helvetica" charset="0"/>
            </a:endParaRPr>
          </a:p>
        </p:txBody>
      </p:sp>
      <p:sp>
        <p:nvSpPr>
          <p:cNvPr id="21" name="bullet1"/>
          <p:cNvSpPr/>
          <p:nvPr/>
        </p:nvSpPr>
        <p:spPr>
          <a:xfrm rot="10800000">
            <a:off x="833438" y="1435100"/>
            <a:ext cx="474662" cy="473075"/>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2" name="bullet2"/>
          <p:cNvSpPr/>
          <p:nvPr/>
        </p:nvSpPr>
        <p:spPr>
          <a:xfrm rot="10800000">
            <a:off x="833438" y="2187575"/>
            <a:ext cx="474662" cy="474663"/>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3" name="bullet3"/>
          <p:cNvSpPr/>
          <p:nvPr/>
        </p:nvSpPr>
        <p:spPr>
          <a:xfrm rot="10800000">
            <a:off x="833438" y="2943225"/>
            <a:ext cx="474662" cy="474663"/>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4" name="bullet4"/>
          <p:cNvSpPr/>
          <p:nvPr/>
        </p:nvSpPr>
        <p:spPr>
          <a:xfrm rot="10800000">
            <a:off x="833438" y="3694113"/>
            <a:ext cx="474662" cy="474662"/>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5" name="bullet5"/>
          <p:cNvSpPr/>
          <p:nvPr/>
        </p:nvSpPr>
        <p:spPr>
          <a:xfrm rot="10800000">
            <a:off x="4578350" y="1447800"/>
            <a:ext cx="474663" cy="473075"/>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6" name="bullet6"/>
          <p:cNvSpPr/>
          <p:nvPr/>
        </p:nvSpPr>
        <p:spPr>
          <a:xfrm rot="10800000">
            <a:off x="4578350" y="2200275"/>
            <a:ext cx="474663" cy="474663"/>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7" name="bullet7"/>
          <p:cNvSpPr/>
          <p:nvPr/>
        </p:nvSpPr>
        <p:spPr>
          <a:xfrm rot="10800000">
            <a:off x="4578350" y="2955925"/>
            <a:ext cx="474663" cy="474663"/>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8" name="bullet8"/>
          <p:cNvSpPr/>
          <p:nvPr/>
        </p:nvSpPr>
        <p:spPr>
          <a:xfrm rot="10800000">
            <a:off x="4578350" y="3706813"/>
            <a:ext cx="474663" cy="474662"/>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4" name="number1"/>
          <p:cNvSpPr>
            <a:spLocks noGrp="1"/>
          </p:cNvSpPr>
          <p:nvPr>
            <p:ph type="body" sz="quarter" idx="14"/>
          </p:nvPr>
        </p:nvSpPr>
        <p:spPr>
          <a:xfrm>
            <a:off x="809629" y="1489075"/>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33" name="number2"/>
          <p:cNvSpPr>
            <a:spLocks noGrp="1"/>
          </p:cNvSpPr>
          <p:nvPr>
            <p:ph type="body" sz="quarter" idx="15"/>
          </p:nvPr>
        </p:nvSpPr>
        <p:spPr>
          <a:xfrm>
            <a:off x="809628" y="2272283"/>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34" name="number3"/>
          <p:cNvSpPr>
            <a:spLocks noGrp="1"/>
          </p:cNvSpPr>
          <p:nvPr>
            <p:ph type="body" sz="quarter" idx="16"/>
          </p:nvPr>
        </p:nvSpPr>
        <p:spPr>
          <a:xfrm>
            <a:off x="809629" y="2994818"/>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35" name="number4"/>
          <p:cNvSpPr>
            <a:spLocks noGrp="1"/>
          </p:cNvSpPr>
          <p:nvPr>
            <p:ph type="body" sz="quarter" idx="17"/>
          </p:nvPr>
        </p:nvSpPr>
        <p:spPr>
          <a:xfrm>
            <a:off x="809629" y="3758408"/>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36" name="number5"/>
          <p:cNvSpPr>
            <a:spLocks noGrp="1"/>
          </p:cNvSpPr>
          <p:nvPr>
            <p:ph type="body" sz="quarter" idx="18"/>
          </p:nvPr>
        </p:nvSpPr>
        <p:spPr>
          <a:xfrm>
            <a:off x="4554539" y="1498601"/>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37" name="number6"/>
          <p:cNvSpPr>
            <a:spLocks noGrp="1"/>
          </p:cNvSpPr>
          <p:nvPr>
            <p:ph type="body" sz="quarter" idx="19"/>
          </p:nvPr>
        </p:nvSpPr>
        <p:spPr>
          <a:xfrm>
            <a:off x="4554539" y="2251871"/>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38" name="number8"/>
          <p:cNvSpPr>
            <a:spLocks noGrp="1"/>
          </p:cNvSpPr>
          <p:nvPr>
            <p:ph type="body" sz="quarter" idx="20"/>
          </p:nvPr>
        </p:nvSpPr>
        <p:spPr>
          <a:xfrm>
            <a:off x="4554539" y="3762377"/>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39" name="number7"/>
          <p:cNvSpPr>
            <a:spLocks noGrp="1"/>
          </p:cNvSpPr>
          <p:nvPr>
            <p:ph type="body" sz="quarter" idx="21"/>
          </p:nvPr>
        </p:nvSpPr>
        <p:spPr>
          <a:xfrm>
            <a:off x="4554539" y="3012164"/>
            <a:ext cx="498475" cy="371475"/>
          </a:xfrm>
          <a:prstGeom prst="rect">
            <a:avLst/>
          </a:prstGeom>
        </p:spPr>
        <p:txBody>
          <a:bodyPr/>
          <a:lstStyle>
            <a:lvl1pPr marL="0" indent="0" algn="ctr">
              <a:buNone/>
              <a:defRPr sz="1800" b="1">
                <a:latin typeface="Trebuchet MS"/>
                <a:cs typeface="Trebuchet MS"/>
              </a:defRPr>
            </a:lvl1pPr>
          </a:lstStyle>
          <a:p>
            <a:pPr lvl="0"/>
            <a:r>
              <a:rPr lang="en-US" altLang="zh-CN"/>
              <a:t>Edit Master text styles</a:t>
            </a:r>
          </a:p>
        </p:txBody>
      </p:sp>
      <p:sp>
        <p:nvSpPr>
          <p:cNvPr id="41" name="heading1"/>
          <p:cNvSpPr>
            <a:spLocks noGrp="1"/>
          </p:cNvSpPr>
          <p:nvPr>
            <p:ph type="body" sz="quarter" idx="22"/>
          </p:nvPr>
        </p:nvSpPr>
        <p:spPr>
          <a:xfrm>
            <a:off x="1427163" y="1500189"/>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42" name="heading2"/>
          <p:cNvSpPr>
            <a:spLocks noGrp="1"/>
          </p:cNvSpPr>
          <p:nvPr>
            <p:ph type="body" sz="quarter" idx="23"/>
          </p:nvPr>
        </p:nvSpPr>
        <p:spPr>
          <a:xfrm>
            <a:off x="1427163" y="2243139"/>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43" name="heading3"/>
          <p:cNvSpPr>
            <a:spLocks noGrp="1"/>
          </p:cNvSpPr>
          <p:nvPr>
            <p:ph type="body" sz="quarter" idx="24"/>
          </p:nvPr>
        </p:nvSpPr>
        <p:spPr>
          <a:xfrm>
            <a:off x="1427163" y="2995749"/>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44" name="heading4"/>
          <p:cNvSpPr>
            <a:spLocks noGrp="1"/>
          </p:cNvSpPr>
          <p:nvPr>
            <p:ph type="body" sz="quarter" idx="25"/>
          </p:nvPr>
        </p:nvSpPr>
        <p:spPr>
          <a:xfrm>
            <a:off x="1427163" y="3762375"/>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45" name="heading5"/>
          <p:cNvSpPr>
            <a:spLocks noGrp="1"/>
          </p:cNvSpPr>
          <p:nvPr>
            <p:ph type="body" sz="quarter" idx="26"/>
          </p:nvPr>
        </p:nvSpPr>
        <p:spPr>
          <a:xfrm>
            <a:off x="5172076" y="1512888"/>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46" name="heading6"/>
          <p:cNvSpPr>
            <a:spLocks noGrp="1"/>
          </p:cNvSpPr>
          <p:nvPr>
            <p:ph type="body" sz="quarter" idx="27"/>
          </p:nvPr>
        </p:nvSpPr>
        <p:spPr>
          <a:xfrm>
            <a:off x="5172076" y="2254251"/>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47" name="heading7"/>
          <p:cNvSpPr>
            <a:spLocks noGrp="1"/>
          </p:cNvSpPr>
          <p:nvPr>
            <p:ph type="body" sz="quarter" idx="28"/>
          </p:nvPr>
        </p:nvSpPr>
        <p:spPr>
          <a:xfrm>
            <a:off x="5172076" y="3021015"/>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48" name="heading8"/>
          <p:cNvSpPr>
            <a:spLocks noGrp="1"/>
          </p:cNvSpPr>
          <p:nvPr>
            <p:ph type="body" sz="quarter" idx="29"/>
          </p:nvPr>
        </p:nvSpPr>
        <p:spPr>
          <a:xfrm>
            <a:off x="5172075" y="3773100"/>
            <a:ext cx="2913062" cy="614362"/>
          </a:xfrm>
          <a:prstGeom prst="rect">
            <a:avLst/>
          </a:prstGeom>
        </p:spPr>
        <p:txBody>
          <a:bodyPr wrap="square" lIns="0" tIns="0" rIns="0" bIns="0"/>
          <a:lstStyle>
            <a:lvl1pPr marL="0" indent="0">
              <a:lnSpc>
                <a:spcPct val="120000"/>
              </a:lnSpc>
              <a:spcBef>
                <a:spcPct val="0"/>
              </a:spcBef>
              <a:buNone/>
              <a:defRPr sz="1200" baseline="0">
                <a:solidFill>
                  <a:schemeClr val="bg1"/>
                </a:solidFill>
                <a:latin typeface="Trebuchet MS"/>
                <a:cs typeface="Trebuchet MS"/>
              </a:defRPr>
            </a:lvl1pPr>
          </a:lstStyle>
          <a:p>
            <a:pPr lvl="0"/>
            <a:r>
              <a:rPr lang="en-US" altLang="zh-CN"/>
              <a:t>Edit Master text styles</a:t>
            </a:r>
          </a:p>
        </p:txBody>
      </p:sp>
      <p:sp>
        <p:nvSpPr>
          <p:cNvPr id="30" name="go_to_button"/>
          <p:cNvSpPr>
            <a:spLocks noGrp="1"/>
          </p:cNvSpPr>
          <p:nvPr>
            <p:ph type="body" sz="quarter" idx="30"/>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pic>
        <p:nvPicPr>
          <p:cNvPr id="2" name="mintel_logo">
            <a:extLst>
              <a:ext uri="{FF2B5EF4-FFF2-40B4-BE49-F238E27FC236}">
                <a16:creationId xmlns:a16="http://schemas.microsoft.com/office/drawing/2014/main" id="{4427E16E-1C36-D97B-206C-C684620DD8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Tree>
    <p:extLst>
      <p:ext uri="{BB962C8B-B14F-4D97-AF65-F5344CB8AC3E}">
        <p14:creationId xmlns:p14="http://schemas.microsoft.com/office/powerpoint/2010/main" val="300779228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ock-section-header">
    <p:bg>
      <p:bgPr>
        <a:solidFill>
          <a:srgbClr val="404040"/>
        </a:solidFill>
        <a:effectLst/>
      </p:bgPr>
    </p:bg>
    <p:spTree>
      <p:nvGrpSpPr>
        <p:cNvPr id="1" name=""/>
        <p:cNvGrpSpPr/>
        <p:nvPr/>
      </p:nvGrpSpPr>
      <p:grpSpPr>
        <a:xfrm>
          <a:off x="0" y="0"/>
          <a:ext cx="0" cy="0"/>
          <a:chOff x="0" y="0"/>
          <a:chExt cx="0" cy="0"/>
        </a:xfrm>
      </p:grpSpPr>
      <p:sp>
        <p:nvSpPr>
          <p:cNvPr id="2" name="section_title"/>
          <p:cNvSpPr>
            <a:spLocks noGrp="1"/>
          </p:cNvSpPr>
          <p:nvPr>
            <p:ph type="title"/>
          </p:nvPr>
        </p:nvSpPr>
        <p:spPr>
          <a:xfrm>
            <a:off x="809625" y="636586"/>
            <a:ext cx="7753350" cy="783036"/>
          </a:xfrm>
          <a:prstGeom prst="rect">
            <a:avLst/>
          </a:prstGeom>
        </p:spPr>
        <p:txBody>
          <a:bodyPr lIns="46800" tIns="46800" rIns="46800" bIns="46800"/>
          <a:lstStyle>
            <a:lvl1pPr eaLnBrk="1" hangingPunct="1">
              <a:defRPr sz="2200" cap="all" baseline="0">
                <a:solidFill>
                  <a:schemeClr val="bg1"/>
                </a:solidFill>
                <a:latin typeface="Trebuchet MS"/>
                <a:cs typeface="Trebuchet MS"/>
              </a:defRPr>
            </a:lvl1pPr>
          </a:lstStyle>
          <a:p>
            <a:r>
              <a:rPr lang="en-US" altLang="zh-CN">
                <a:sym typeface="Helvetica" charset="0"/>
              </a:rPr>
              <a:t>Click to edit Master title style</a:t>
            </a:r>
            <a:endParaRPr lang="en-US">
              <a:sym typeface="Helvetica" charset="0"/>
            </a:endParaRPr>
          </a:p>
        </p:txBody>
      </p:sp>
      <p:sp>
        <p:nvSpPr>
          <p:cNvPr id="11" name="text"/>
          <p:cNvSpPr>
            <a:spLocks noGrp="1"/>
          </p:cNvSpPr>
          <p:nvPr>
            <p:ph type="body" sz="quarter" idx="11"/>
          </p:nvPr>
        </p:nvSpPr>
        <p:spPr>
          <a:xfrm>
            <a:off x="847725" y="1635646"/>
            <a:ext cx="7316788" cy="2819755"/>
          </a:xfrm>
          <a:prstGeom prst="rect">
            <a:avLst/>
          </a:prstGeom>
        </p:spPr>
        <p:txBody>
          <a:bodyPr lIns="0" tIns="0" rIns="0" bIns="0"/>
          <a:lstStyle>
            <a:lvl1pPr marL="0" indent="0">
              <a:buNone/>
              <a:defRPr sz="1200">
                <a:solidFill>
                  <a:schemeClr val="bg1"/>
                </a:solidFill>
                <a:latin typeface="Trebuchet MS"/>
                <a:cs typeface="Trebuchet MS"/>
              </a:defRPr>
            </a:lvl1pPr>
          </a:lstStyle>
          <a:p>
            <a:pPr lvl="0"/>
            <a:r>
              <a:rPr lang="en-US" altLang="zh-CN"/>
              <a:t>Edit Master text styles</a:t>
            </a:r>
          </a:p>
        </p:txBody>
      </p:sp>
      <p:sp>
        <p:nvSpPr>
          <p:cNvPr id="6"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39973286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ock-section-header-purple">
    <p:spTree>
      <p:nvGrpSpPr>
        <p:cNvPr id="1" name=""/>
        <p:cNvGrpSpPr/>
        <p:nvPr/>
      </p:nvGrpSpPr>
      <p:grpSpPr>
        <a:xfrm>
          <a:off x="0" y="0"/>
          <a:ext cx="0" cy="0"/>
          <a:chOff x="0" y="0"/>
          <a:chExt cx="0" cy="0"/>
        </a:xfrm>
      </p:grpSpPr>
      <p:pic>
        <p:nvPicPr>
          <p:cNvPr id="3" name="gradient_overlay"/>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ection_title"/>
          <p:cNvSpPr>
            <a:spLocks noGrp="1"/>
          </p:cNvSpPr>
          <p:nvPr>
            <p:ph type="title"/>
          </p:nvPr>
        </p:nvSpPr>
        <p:spPr>
          <a:xfrm>
            <a:off x="809625" y="636586"/>
            <a:ext cx="7753350" cy="783036"/>
          </a:xfrm>
          <a:prstGeom prst="rect">
            <a:avLst/>
          </a:prstGeom>
        </p:spPr>
        <p:txBody>
          <a:bodyPr lIns="46800" tIns="46800" rIns="46800" bIns="46800"/>
          <a:lstStyle>
            <a:lvl1pPr eaLnBrk="1" hangingPunct="1">
              <a:defRPr sz="2200" cap="all" baseline="0">
                <a:solidFill>
                  <a:schemeClr val="bg1"/>
                </a:solidFill>
                <a:latin typeface="Trebuchet MS"/>
                <a:cs typeface="Trebuchet MS"/>
              </a:defRPr>
            </a:lvl1pPr>
          </a:lstStyle>
          <a:p>
            <a:r>
              <a:rPr lang="en-US" altLang="zh-CN">
                <a:sym typeface="Helvetica" charset="0"/>
              </a:rPr>
              <a:t>Click to edit Master title style</a:t>
            </a:r>
            <a:endParaRPr lang="en-US">
              <a:sym typeface="Helvetica" charset="0"/>
            </a:endParaRPr>
          </a:p>
        </p:txBody>
      </p:sp>
      <p:sp>
        <p:nvSpPr>
          <p:cNvPr id="11" name="text"/>
          <p:cNvSpPr>
            <a:spLocks noGrp="1"/>
          </p:cNvSpPr>
          <p:nvPr>
            <p:ph type="body" sz="quarter" idx="11"/>
          </p:nvPr>
        </p:nvSpPr>
        <p:spPr>
          <a:xfrm>
            <a:off x="847725" y="1635646"/>
            <a:ext cx="7316788" cy="2819755"/>
          </a:xfrm>
          <a:prstGeom prst="rect">
            <a:avLst/>
          </a:prstGeom>
        </p:spPr>
        <p:txBody>
          <a:bodyPr lIns="0" tIns="0" rIns="0" bIns="0"/>
          <a:lstStyle>
            <a:lvl1pPr marL="0" indent="0">
              <a:buNone/>
              <a:defRPr sz="1200">
                <a:solidFill>
                  <a:schemeClr val="bg1"/>
                </a:solidFill>
                <a:latin typeface="Trebuchet MS"/>
                <a:cs typeface="Trebuchet MS"/>
              </a:defRPr>
            </a:lvl1pPr>
          </a:lstStyle>
          <a:p>
            <a:pPr lvl="0"/>
            <a:r>
              <a:rPr lang="en-US" altLang="zh-CN"/>
              <a:t>Edit Master text styles</a:t>
            </a:r>
          </a:p>
        </p:txBody>
      </p:sp>
      <p:sp>
        <p:nvSpPr>
          <p:cNvPr id="6"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pic>
        <p:nvPicPr>
          <p:cNvPr id="4" name="mintel_logo">
            <a:extLst>
              <a:ext uri="{FF2B5EF4-FFF2-40B4-BE49-F238E27FC236}">
                <a16:creationId xmlns:a16="http://schemas.microsoft.com/office/drawing/2014/main" id="{0C880154-6A97-024B-6159-8E1D262904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Tree>
    <p:extLst>
      <p:ext uri="{BB962C8B-B14F-4D97-AF65-F5344CB8AC3E}">
        <p14:creationId xmlns:p14="http://schemas.microsoft.com/office/powerpoint/2010/main" val="110094093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ock-section-header-blue">
    <p:spTree>
      <p:nvGrpSpPr>
        <p:cNvPr id="1" name=""/>
        <p:cNvGrpSpPr/>
        <p:nvPr/>
      </p:nvGrpSpPr>
      <p:grpSpPr>
        <a:xfrm>
          <a:off x="0" y="0"/>
          <a:ext cx="0" cy="0"/>
          <a:chOff x="0" y="0"/>
          <a:chExt cx="0" cy="0"/>
        </a:xfrm>
      </p:grpSpPr>
      <p:pic>
        <p:nvPicPr>
          <p:cNvPr id="7" name="gradient_overlay"/>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ection_title"/>
          <p:cNvSpPr>
            <a:spLocks noGrp="1"/>
          </p:cNvSpPr>
          <p:nvPr>
            <p:ph type="title"/>
          </p:nvPr>
        </p:nvSpPr>
        <p:spPr>
          <a:xfrm>
            <a:off x="809625" y="636586"/>
            <a:ext cx="7753350" cy="783036"/>
          </a:xfrm>
          <a:prstGeom prst="rect">
            <a:avLst/>
          </a:prstGeom>
        </p:spPr>
        <p:txBody>
          <a:bodyPr lIns="46800" tIns="46800" rIns="46800" bIns="46800"/>
          <a:lstStyle>
            <a:lvl1pPr eaLnBrk="1" hangingPunct="1">
              <a:defRPr sz="2200" cap="all" baseline="0">
                <a:solidFill>
                  <a:schemeClr val="bg1"/>
                </a:solidFill>
                <a:latin typeface="Trebuchet MS"/>
                <a:cs typeface="Trebuchet MS"/>
              </a:defRPr>
            </a:lvl1pPr>
          </a:lstStyle>
          <a:p>
            <a:r>
              <a:rPr lang="en-US" altLang="zh-CN">
                <a:sym typeface="Helvetica" charset="0"/>
              </a:rPr>
              <a:t>Click to edit Master title style</a:t>
            </a:r>
            <a:endParaRPr lang="en-US">
              <a:sym typeface="Helvetica" charset="0"/>
            </a:endParaRPr>
          </a:p>
        </p:txBody>
      </p:sp>
      <p:sp>
        <p:nvSpPr>
          <p:cNvPr id="11" name="text"/>
          <p:cNvSpPr>
            <a:spLocks noGrp="1"/>
          </p:cNvSpPr>
          <p:nvPr>
            <p:ph type="body" sz="quarter" idx="11"/>
          </p:nvPr>
        </p:nvSpPr>
        <p:spPr>
          <a:xfrm>
            <a:off x="847725" y="1635646"/>
            <a:ext cx="7316788" cy="2819755"/>
          </a:xfrm>
          <a:prstGeom prst="rect">
            <a:avLst/>
          </a:prstGeom>
        </p:spPr>
        <p:txBody>
          <a:bodyPr lIns="0" tIns="0" rIns="0" bIns="0"/>
          <a:lstStyle>
            <a:lvl1pPr marL="0" indent="0">
              <a:buNone/>
              <a:defRPr sz="1200">
                <a:solidFill>
                  <a:schemeClr val="bg1"/>
                </a:solidFill>
                <a:latin typeface="Trebuchet MS"/>
                <a:cs typeface="Trebuchet MS"/>
              </a:defRPr>
            </a:lvl1pPr>
          </a:lstStyle>
          <a:p>
            <a:pPr lvl="0"/>
            <a:r>
              <a:rPr lang="en-US" altLang="zh-CN"/>
              <a:t>Edit Master text styles</a:t>
            </a:r>
          </a:p>
        </p:txBody>
      </p:sp>
      <p:sp>
        <p:nvSpPr>
          <p:cNvPr id="6"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pic>
        <p:nvPicPr>
          <p:cNvPr id="3" name="mintel_logo">
            <a:extLst>
              <a:ext uri="{FF2B5EF4-FFF2-40B4-BE49-F238E27FC236}">
                <a16:creationId xmlns:a16="http://schemas.microsoft.com/office/drawing/2014/main" id="{65CBC872-7D44-2808-D0C2-AC597CC9AB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Tree>
    <p:extLst>
      <p:ext uri="{BB962C8B-B14F-4D97-AF65-F5344CB8AC3E}">
        <p14:creationId xmlns:p14="http://schemas.microsoft.com/office/powerpoint/2010/main" val="429408581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ock-section-header-orange">
    <p:spTree>
      <p:nvGrpSpPr>
        <p:cNvPr id="1" name=""/>
        <p:cNvGrpSpPr/>
        <p:nvPr/>
      </p:nvGrpSpPr>
      <p:grpSpPr>
        <a:xfrm>
          <a:off x="0" y="0"/>
          <a:ext cx="0" cy="0"/>
          <a:chOff x="0" y="0"/>
          <a:chExt cx="0" cy="0"/>
        </a:xfrm>
      </p:grpSpPr>
      <p:pic>
        <p:nvPicPr>
          <p:cNvPr id="5" name="gradient_overlay"/>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ection_title"/>
          <p:cNvSpPr>
            <a:spLocks noGrp="1"/>
          </p:cNvSpPr>
          <p:nvPr>
            <p:ph type="title"/>
          </p:nvPr>
        </p:nvSpPr>
        <p:spPr>
          <a:xfrm>
            <a:off x="809625" y="636586"/>
            <a:ext cx="7753350" cy="783036"/>
          </a:xfrm>
          <a:prstGeom prst="rect">
            <a:avLst/>
          </a:prstGeom>
        </p:spPr>
        <p:txBody>
          <a:bodyPr lIns="46800" tIns="46800" rIns="46800" bIns="46800"/>
          <a:lstStyle>
            <a:lvl1pPr eaLnBrk="1" hangingPunct="1">
              <a:defRPr sz="2200" cap="all" baseline="0">
                <a:solidFill>
                  <a:schemeClr val="bg1"/>
                </a:solidFill>
                <a:latin typeface="Trebuchet MS"/>
                <a:cs typeface="Trebuchet MS"/>
              </a:defRPr>
            </a:lvl1pPr>
          </a:lstStyle>
          <a:p>
            <a:r>
              <a:rPr lang="en-US" altLang="zh-CN">
                <a:sym typeface="Helvetica" charset="0"/>
              </a:rPr>
              <a:t>Click to edit Master title style</a:t>
            </a:r>
            <a:endParaRPr lang="en-US">
              <a:sym typeface="Helvetica" charset="0"/>
            </a:endParaRPr>
          </a:p>
        </p:txBody>
      </p:sp>
      <p:sp>
        <p:nvSpPr>
          <p:cNvPr id="11" name="text"/>
          <p:cNvSpPr>
            <a:spLocks noGrp="1"/>
          </p:cNvSpPr>
          <p:nvPr>
            <p:ph type="body" sz="quarter" idx="11"/>
          </p:nvPr>
        </p:nvSpPr>
        <p:spPr>
          <a:xfrm>
            <a:off x="847725" y="1635646"/>
            <a:ext cx="7316788" cy="2819755"/>
          </a:xfrm>
          <a:prstGeom prst="rect">
            <a:avLst/>
          </a:prstGeom>
        </p:spPr>
        <p:txBody>
          <a:bodyPr lIns="0" tIns="0" rIns="0" bIns="0"/>
          <a:lstStyle>
            <a:lvl1pPr marL="0" indent="0">
              <a:buNone/>
              <a:defRPr sz="1200">
                <a:solidFill>
                  <a:schemeClr val="bg1"/>
                </a:solidFill>
                <a:latin typeface="Trebuchet MS"/>
                <a:cs typeface="Trebuchet MS"/>
              </a:defRPr>
            </a:lvl1pPr>
          </a:lstStyle>
          <a:p>
            <a:pPr lvl="0"/>
            <a:r>
              <a:rPr lang="en-US" altLang="zh-CN"/>
              <a:t>Edit Master text styles</a:t>
            </a:r>
          </a:p>
        </p:txBody>
      </p:sp>
      <p:sp>
        <p:nvSpPr>
          <p:cNvPr id="6"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pic>
        <p:nvPicPr>
          <p:cNvPr id="3" name="mintel_logo">
            <a:extLst>
              <a:ext uri="{FF2B5EF4-FFF2-40B4-BE49-F238E27FC236}">
                <a16:creationId xmlns:a16="http://schemas.microsoft.com/office/drawing/2014/main" id="{874C78DE-1AAE-E900-8C4D-7025029ADA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Tree>
    <p:extLst>
      <p:ext uri="{BB962C8B-B14F-4D97-AF65-F5344CB8AC3E}">
        <p14:creationId xmlns:p14="http://schemas.microsoft.com/office/powerpoint/2010/main" val="186447943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ock-section-header-pink">
    <p:spTree>
      <p:nvGrpSpPr>
        <p:cNvPr id="1" name=""/>
        <p:cNvGrpSpPr/>
        <p:nvPr/>
      </p:nvGrpSpPr>
      <p:grpSpPr>
        <a:xfrm>
          <a:off x="0" y="0"/>
          <a:ext cx="0" cy="0"/>
          <a:chOff x="0" y="0"/>
          <a:chExt cx="0" cy="0"/>
        </a:xfrm>
      </p:grpSpPr>
      <p:pic>
        <p:nvPicPr>
          <p:cNvPr id="3" name="gradient_overlay"/>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ection_title"/>
          <p:cNvSpPr>
            <a:spLocks noGrp="1"/>
          </p:cNvSpPr>
          <p:nvPr>
            <p:ph type="title"/>
          </p:nvPr>
        </p:nvSpPr>
        <p:spPr>
          <a:xfrm>
            <a:off x="809625" y="636586"/>
            <a:ext cx="7753350" cy="783036"/>
          </a:xfrm>
          <a:prstGeom prst="rect">
            <a:avLst/>
          </a:prstGeom>
        </p:spPr>
        <p:txBody>
          <a:bodyPr lIns="46800" tIns="46800" rIns="46800" bIns="46800"/>
          <a:lstStyle>
            <a:lvl1pPr eaLnBrk="1" hangingPunct="1">
              <a:defRPr sz="2200" cap="all" baseline="0">
                <a:solidFill>
                  <a:schemeClr val="bg1"/>
                </a:solidFill>
                <a:latin typeface="Trebuchet MS"/>
                <a:cs typeface="Trebuchet MS"/>
              </a:defRPr>
            </a:lvl1pPr>
          </a:lstStyle>
          <a:p>
            <a:r>
              <a:rPr lang="en-US" altLang="zh-CN">
                <a:sym typeface="Helvetica" charset="0"/>
              </a:rPr>
              <a:t>Click to edit Master title style</a:t>
            </a:r>
            <a:endParaRPr lang="en-US">
              <a:sym typeface="Helvetica" charset="0"/>
            </a:endParaRPr>
          </a:p>
        </p:txBody>
      </p:sp>
      <p:sp>
        <p:nvSpPr>
          <p:cNvPr id="11" name="text"/>
          <p:cNvSpPr>
            <a:spLocks noGrp="1"/>
          </p:cNvSpPr>
          <p:nvPr>
            <p:ph type="body" sz="quarter" idx="11"/>
          </p:nvPr>
        </p:nvSpPr>
        <p:spPr>
          <a:xfrm>
            <a:off x="847725" y="1635646"/>
            <a:ext cx="7316788" cy="2819755"/>
          </a:xfrm>
          <a:prstGeom prst="rect">
            <a:avLst/>
          </a:prstGeom>
        </p:spPr>
        <p:txBody>
          <a:bodyPr lIns="0" tIns="0" rIns="0" bIns="0"/>
          <a:lstStyle>
            <a:lvl1pPr marL="0" indent="0">
              <a:buNone/>
              <a:defRPr sz="1200">
                <a:solidFill>
                  <a:schemeClr val="bg1"/>
                </a:solidFill>
                <a:latin typeface="Trebuchet MS"/>
                <a:cs typeface="Trebuchet MS"/>
              </a:defRPr>
            </a:lvl1pPr>
          </a:lstStyle>
          <a:p>
            <a:pPr lvl="0"/>
            <a:r>
              <a:rPr lang="en-US" altLang="zh-CN"/>
              <a:t>Edit Master text styles</a:t>
            </a:r>
          </a:p>
        </p:txBody>
      </p:sp>
      <p:sp>
        <p:nvSpPr>
          <p:cNvPr id="6"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pic>
        <p:nvPicPr>
          <p:cNvPr id="4" name="mintel_logo">
            <a:extLst>
              <a:ext uri="{FF2B5EF4-FFF2-40B4-BE49-F238E27FC236}">
                <a16:creationId xmlns:a16="http://schemas.microsoft.com/office/drawing/2014/main" id="{B3FFA225-56A0-4E90-7490-EF70155EE3C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Tree>
    <p:extLst>
      <p:ext uri="{BB962C8B-B14F-4D97-AF65-F5344CB8AC3E}">
        <p14:creationId xmlns:p14="http://schemas.microsoft.com/office/powerpoint/2010/main" val="40923302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ock-section-header-magenta">
    <p:spTree>
      <p:nvGrpSpPr>
        <p:cNvPr id="1" name=""/>
        <p:cNvGrpSpPr/>
        <p:nvPr/>
      </p:nvGrpSpPr>
      <p:grpSpPr>
        <a:xfrm>
          <a:off x="0" y="0"/>
          <a:ext cx="0" cy="0"/>
          <a:chOff x="0" y="0"/>
          <a:chExt cx="0" cy="0"/>
        </a:xfrm>
      </p:grpSpPr>
      <p:pic>
        <p:nvPicPr>
          <p:cNvPr id="3" name="gradient_overlay"/>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ection_title"/>
          <p:cNvSpPr>
            <a:spLocks noGrp="1"/>
          </p:cNvSpPr>
          <p:nvPr>
            <p:ph type="title"/>
          </p:nvPr>
        </p:nvSpPr>
        <p:spPr>
          <a:xfrm>
            <a:off x="809625" y="636586"/>
            <a:ext cx="7753350" cy="783036"/>
          </a:xfrm>
          <a:prstGeom prst="rect">
            <a:avLst/>
          </a:prstGeom>
        </p:spPr>
        <p:txBody>
          <a:bodyPr lIns="46800" tIns="46800" rIns="46800" bIns="46800"/>
          <a:lstStyle>
            <a:lvl1pPr eaLnBrk="1" hangingPunct="1">
              <a:defRPr sz="2200" cap="all" baseline="0">
                <a:solidFill>
                  <a:schemeClr val="bg1"/>
                </a:solidFill>
                <a:latin typeface="Trebuchet MS"/>
                <a:cs typeface="Trebuchet MS"/>
              </a:defRPr>
            </a:lvl1pPr>
          </a:lstStyle>
          <a:p>
            <a:r>
              <a:rPr lang="en-US" altLang="zh-CN">
                <a:sym typeface="Helvetica" charset="0"/>
              </a:rPr>
              <a:t>Click to edit Master title style</a:t>
            </a:r>
            <a:endParaRPr lang="en-US">
              <a:sym typeface="Helvetica" charset="0"/>
            </a:endParaRPr>
          </a:p>
        </p:txBody>
      </p:sp>
      <p:sp>
        <p:nvSpPr>
          <p:cNvPr id="11" name="text"/>
          <p:cNvSpPr>
            <a:spLocks noGrp="1"/>
          </p:cNvSpPr>
          <p:nvPr>
            <p:ph type="body" sz="quarter" idx="11"/>
          </p:nvPr>
        </p:nvSpPr>
        <p:spPr>
          <a:xfrm>
            <a:off x="847725" y="1635646"/>
            <a:ext cx="7316788" cy="2819755"/>
          </a:xfrm>
          <a:prstGeom prst="rect">
            <a:avLst/>
          </a:prstGeom>
        </p:spPr>
        <p:txBody>
          <a:bodyPr lIns="0" tIns="0" rIns="0" bIns="0"/>
          <a:lstStyle>
            <a:lvl1pPr marL="0" indent="0">
              <a:buNone/>
              <a:defRPr sz="1200">
                <a:solidFill>
                  <a:schemeClr val="bg1"/>
                </a:solidFill>
                <a:latin typeface="Trebuchet MS"/>
                <a:cs typeface="Trebuchet MS"/>
              </a:defRPr>
            </a:lvl1pPr>
          </a:lstStyle>
          <a:p>
            <a:pPr lvl="0"/>
            <a:r>
              <a:rPr lang="en-US" altLang="zh-CN"/>
              <a:t>Edit Master text styles</a:t>
            </a:r>
          </a:p>
        </p:txBody>
      </p:sp>
      <p:sp>
        <p:nvSpPr>
          <p:cNvPr id="6"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pic>
        <p:nvPicPr>
          <p:cNvPr id="4" name="Picture 3">
            <a:extLst>
              <a:ext uri="{FF2B5EF4-FFF2-40B4-BE49-F238E27FC236}">
                <a16:creationId xmlns:a16="http://schemas.microsoft.com/office/drawing/2014/main" id="{3637C462-C96E-3BA5-5D37-F46BBFDF30D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Tree>
    <p:extLst>
      <p:ext uri="{BB962C8B-B14F-4D97-AF65-F5344CB8AC3E}">
        <p14:creationId xmlns:p14="http://schemas.microsoft.com/office/powerpoint/2010/main" val="41641458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5B6738E-D8AB-402E-88D4-73F6B59EA4B1}"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ock-sub-section-header">
    <p:spTree>
      <p:nvGrpSpPr>
        <p:cNvPr id="1" name=""/>
        <p:cNvGrpSpPr/>
        <p:nvPr/>
      </p:nvGrpSpPr>
      <p:grpSpPr>
        <a:xfrm>
          <a:off x="0" y="0"/>
          <a:ext cx="0" cy="0"/>
          <a:chOff x="0" y="0"/>
          <a:chExt cx="0" cy="0"/>
        </a:xfrm>
      </p:grpSpPr>
      <p:sp>
        <p:nvSpPr>
          <p:cNvPr id="7" name="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4" name="background"/>
          <p:cNvSpPr>
            <a:spLocks noGrp="1"/>
          </p:cNvSpPr>
          <p:nvPr>
            <p:ph type="pic" sz="quarter" idx="13"/>
          </p:nvPr>
        </p:nvSpPr>
        <p:spPr>
          <a:xfrm>
            <a:off x="316800" y="388800"/>
            <a:ext cx="8506800" cy="3819600"/>
          </a:xfrm>
          <a:prstGeom prst="rect">
            <a:avLst/>
          </a:prstGeom>
          <a:gradFill>
            <a:gsLst>
              <a:gs pos="0">
                <a:srgbClr val="501454"/>
              </a:gs>
              <a:gs pos="100000">
                <a:srgbClr val="FC3E5E"/>
              </a:gs>
              <a:gs pos="54000">
                <a:srgbClr val="780078"/>
              </a:gs>
            </a:gsLst>
            <a:lin ang="1620000" scaled="0"/>
          </a:gradFill>
        </p:spPr>
        <p:txBody>
          <a:bodyPr/>
          <a:lstStyle>
            <a:lvl1pPr>
              <a:defRPr>
                <a:latin typeface="Trebuchet MS"/>
                <a:cs typeface="Trebuchet MS"/>
              </a:defRPr>
            </a:lvl1pPr>
          </a:lstStyle>
          <a:p>
            <a:pPr lvl="0"/>
            <a:r>
              <a:rPr lang="en-US" altLang="zh-CN" noProof="0"/>
              <a:t>Click icon to add picture</a:t>
            </a:r>
            <a:endParaRPr lang="en-GB" noProof="0"/>
          </a:p>
        </p:txBody>
      </p:sp>
      <p:sp>
        <p:nvSpPr>
          <p:cNvPr id="2" name="section_title"/>
          <p:cNvSpPr>
            <a:spLocks noGrp="1"/>
          </p:cNvSpPr>
          <p:nvPr>
            <p:ph type="title"/>
          </p:nvPr>
        </p:nvSpPr>
        <p:spPr>
          <a:xfrm>
            <a:off x="809628" y="635000"/>
            <a:ext cx="7415213" cy="584775"/>
          </a:xfrm>
          <a:prstGeom prst="rect">
            <a:avLst/>
          </a:prstGeom>
        </p:spPr>
        <p:txBody>
          <a:bodyPr lIns="46800" tIns="46800" rIns="46800" bIns="46800"/>
          <a:lstStyle>
            <a:lvl1pPr>
              <a:defRPr sz="1600">
                <a:latin typeface="Trebuchet MS"/>
                <a:cs typeface="Trebuchet MS"/>
              </a:defRPr>
            </a:lvl1pPr>
          </a:lstStyle>
          <a:p>
            <a:r>
              <a:rPr lang="en-US" altLang="zh-CN"/>
              <a:t>Click to edit Master title style</a:t>
            </a:r>
            <a:endParaRPr lang="en-GB"/>
          </a:p>
        </p:txBody>
      </p:sp>
      <p:sp>
        <p:nvSpPr>
          <p:cNvPr id="11" name="text"/>
          <p:cNvSpPr>
            <a:spLocks noGrp="1"/>
          </p:cNvSpPr>
          <p:nvPr>
            <p:ph type="body" sz="quarter" idx="11"/>
          </p:nvPr>
        </p:nvSpPr>
        <p:spPr>
          <a:xfrm>
            <a:off x="847725" y="1339852"/>
            <a:ext cx="7316788" cy="2618459"/>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9" name="go_to_button"/>
          <p:cNvSpPr>
            <a:spLocks noGrp="1"/>
          </p:cNvSpPr>
          <p:nvPr>
            <p:ph type="body" sz="quarter" idx="16"/>
          </p:nvPr>
        </p:nvSpPr>
        <p:spPr>
          <a:xfrm>
            <a:off x="7315200" y="4876665"/>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20617138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ock-content">
    <p:spTree>
      <p:nvGrpSpPr>
        <p:cNvPr id="1" name=""/>
        <p:cNvGrpSpPr/>
        <p:nvPr/>
      </p:nvGrpSpPr>
      <p:grpSpPr>
        <a:xfrm>
          <a:off x="0" y="0"/>
          <a:ext cx="0" cy="0"/>
          <a:chOff x="0" y="0"/>
          <a:chExt cx="0" cy="0"/>
        </a:xfrm>
      </p:grpSpPr>
      <p:sp>
        <p:nvSpPr>
          <p:cNvPr id="11" name="text"/>
          <p:cNvSpPr>
            <a:spLocks noGrp="1"/>
          </p:cNvSpPr>
          <p:nvPr>
            <p:ph type="body" sz="quarter" idx="11"/>
          </p:nvPr>
        </p:nvSpPr>
        <p:spPr>
          <a:xfrm>
            <a:off x="347663" y="1100138"/>
            <a:ext cx="8207375" cy="309086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9"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0"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3"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102550908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ock-content-2-cols">
    <p:spTree>
      <p:nvGrpSpPr>
        <p:cNvPr id="1" name=""/>
        <p:cNvGrpSpPr/>
        <p:nvPr/>
      </p:nvGrpSpPr>
      <p:grpSpPr>
        <a:xfrm>
          <a:off x="0" y="0"/>
          <a:ext cx="0" cy="0"/>
          <a:chOff x="0" y="0"/>
          <a:chExt cx="0" cy="0"/>
        </a:xfrm>
      </p:grpSpPr>
      <p:sp>
        <p:nvSpPr>
          <p:cNvPr id="11" name="column_text1"/>
          <p:cNvSpPr>
            <a:spLocks noGrp="1"/>
          </p:cNvSpPr>
          <p:nvPr>
            <p:ph type="body" sz="quarter" idx="11"/>
          </p:nvPr>
        </p:nvSpPr>
        <p:spPr>
          <a:xfrm>
            <a:off x="347664" y="1100140"/>
            <a:ext cx="3690937" cy="30845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2" name="column_text2"/>
          <p:cNvSpPr>
            <a:spLocks noGrp="1"/>
          </p:cNvSpPr>
          <p:nvPr>
            <p:ph type="body" sz="quarter" idx="13"/>
          </p:nvPr>
        </p:nvSpPr>
        <p:spPr>
          <a:xfrm>
            <a:off x="4475167" y="1103313"/>
            <a:ext cx="3690937" cy="30845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8"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3"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4"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65845185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ock-content-3-cols">
    <p:spTree>
      <p:nvGrpSpPr>
        <p:cNvPr id="1" name=""/>
        <p:cNvGrpSpPr/>
        <p:nvPr/>
      </p:nvGrpSpPr>
      <p:grpSpPr>
        <a:xfrm>
          <a:off x="0" y="0"/>
          <a:ext cx="0" cy="0"/>
          <a:chOff x="0" y="0"/>
          <a:chExt cx="0" cy="0"/>
        </a:xfrm>
      </p:grpSpPr>
      <p:sp>
        <p:nvSpPr>
          <p:cNvPr id="10" name="column_text1"/>
          <p:cNvSpPr>
            <a:spLocks noGrp="1"/>
          </p:cNvSpPr>
          <p:nvPr>
            <p:ph type="body" sz="quarter" idx="11"/>
          </p:nvPr>
        </p:nvSpPr>
        <p:spPr>
          <a:xfrm>
            <a:off x="347664" y="1649413"/>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3" name="column_text2"/>
          <p:cNvSpPr>
            <a:spLocks noGrp="1"/>
          </p:cNvSpPr>
          <p:nvPr>
            <p:ph type="body" sz="quarter" idx="13"/>
          </p:nvPr>
        </p:nvSpPr>
        <p:spPr>
          <a:xfrm>
            <a:off x="3206755" y="1649414"/>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5" name="column_text3"/>
          <p:cNvSpPr>
            <a:spLocks noGrp="1"/>
          </p:cNvSpPr>
          <p:nvPr>
            <p:ph type="body" sz="quarter" idx="14"/>
          </p:nvPr>
        </p:nvSpPr>
        <p:spPr>
          <a:xfrm>
            <a:off x="6081717" y="1649414"/>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1"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2"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84422386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ock-content-3-cols-numbered">
    <p:spTree>
      <p:nvGrpSpPr>
        <p:cNvPr id="1" name=""/>
        <p:cNvGrpSpPr/>
        <p:nvPr/>
      </p:nvGrpSpPr>
      <p:grpSpPr>
        <a:xfrm>
          <a:off x="0" y="0"/>
          <a:ext cx="0" cy="0"/>
          <a:chOff x="0" y="0"/>
          <a:chExt cx="0" cy="0"/>
        </a:xfrm>
      </p:grpSpPr>
      <p:pic>
        <p:nvPicPr>
          <p:cNvPr id="8" name="number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8675" y="1655763"/>
            <a:ext cx="17272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number2" descr="CM_PPT_Numbers_02.emf"/>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455988" y="1655763"/>
            <a:ext cx="221297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number3" descr="CM_PPT_Numbers_03.emf"/>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354763" y="1655763"/>
            <a:ext cx="2179637"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lumn_text2"/>
          <p:cNvSpPr>
            <a:spLocks noGrp="1"/>
          </p:cNvSpPr>
          <p:nvPr>
            <p:ph type="body" sz="quarter" idx="13"/>
          </p:nvPr>
        </p:nvSpPr>
        <p:spPr>
          <a:xfrm>
            <a:off x="3206755" y="1649414"/>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7" name="column_text3"/>
          <p:cNvSpPr>
            <a:spLocks noGrp="1"/>
          </p:cNvSpPr>
          <p:nvPr>
            <p:ph type="body" sz="quarter" idx="14"/>
          </p:nvPr>
        </p:nvSpPr>
        <p:spPr>
          <a:xfrm>
            <a:off x="6081717" y="1649414"/>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1" name="column_text1"/>
          <p:cNvSpPr>
            <a:spLocks noGrp="1"/>
          </p:cNvSpPr>
          <p:nvPr>
            <p:ph type="body" sz="quarter" idx="11"/>
          </p:nvPr>
        </p:nvSpPr>
        <p:spPr>
          <a:xfrm>
            <a:off x="347664" y="1649413"/>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3"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9"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18297329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ock-content-3-cols-numbered-no-text">
    <p:spTree>
      <p:nvGrpSpPr>
        <p:cNvPr id="1" name=""/>
        <p:cNvGrpSpPr/>
        <p:nvPr/>
      </p:nvGrpSpPr>
      <p:grpSpPr>
        <a:xfrm>
          <a:off x="0" y="0"/>
          <a:ext cx="0" cy="0"/>
          <a:chOff x="0" y="0"/>
          <a:chExt cx="0" cy="0"/>
        </a:xfrm>
      </p:grpSpPr>
      <p:pic>
        <p:nvPicPr>
          <p:cNvPr id="8" name="number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8675" y="1655763"/>
            <a:ext cx="17272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number2" descr="CM_PPT_Numbers_02.emf"/>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455988" y="1655763"/>
            <a:ext cx="221297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number3" descr="CM_PPT_Numbers_03.emf"/>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354763" y="1655763"/>
            <a:ext cx="2179637"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lumn_text2"/>
          <p:cNvSpPr>
            <a:spLocks noGrp="1"/>
          </p:cNvSpPr>
          <p:nvPr>
            <p:ph type="body" sz="quarter" idx="13"/>
          </p:nvPr>
        </p:nvSpPr>
        <p:spPr>
          <a:xfrm>
            <a:off x="3206755" y="1649414"/>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7" name="column_text3"/>
          <p:cNvSpPr>
            <a:spLocks noGrp="1"/>
          </p:cNvSpPr>
          <p:nvPr>
            <p:ph type="body" sz="quarter" idx="14"/>
          </p:nvPr>
        </p:nvSpPr>
        <p:spPr>
          <a:xfrm>
            <a:off x="6081717" y="1649414"/>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1" name="column_text1"/>
          <p:cNvSpPr>
            <a:spLocks noGrp="1"/>
          </p:cNvSpPr>
          <p:nvPr>
            <p:ph type="body" sz="quarter" idx="11"/>
          </p:nvPr>
        </p:nvSpPr>
        <p:spPr>
          <a:xfrm>
            <a:off x="347664" y="1649413"/>
            <a:ext cx="2713037" cy="2573336"/>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3"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9"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09482460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content-3-cols-numbered-image">
    <p:spTree>
      <p:nvGrpSpPr>
        <p:cNvPr id="1" name=""/>
        <p:cNvGrpSpPr/>
        <p:nvPr/>
      </p:nvGrpSpPr>
      <p:grpSpPr>
        <a:xfrm>
          <a:off x="0" y="0"/>
          <a:ext cx="0" cy="0"/>
          <a:chOff x="0" y="0"/>
          <a:chExt cx="0" cy="0"/>
        </a:xfrm>
      </p:grpSpPr>
      <p:pic>
        <p:nvPicPr>
          <p:cNvPr id="8" name="number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0171" y="1655763"/>
            <a:ext cx="1724207" cy="1555750"/>
          </a:xfrm>
          <a:prstGeom prst="rect">
            <a:avLst/>
          </a:prstGeom>
          <a:blipFill rotWithShape="1">
            <a:blip r:embed="rId3"/>
            <a:stretch>
              <a:fillRect/>
            </a:stretch>
          </a:blipFill>
          <a:ln>
            <a:noFill/>
          </a:ln>
        </p:spPr>
      </p:pic>
      <p:pic>
        <p:nvPicPr>
          <p:cNvPr id="9" name="number2"/>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456939" y="1655763"/>
            <a:ext cx="2211073" cy="1563687"/>
          </a:xfrm>
          <a:prstGeom prst="rect">
            <a:avLst/>
          </a:prstGeom>
          <a:blipFill rotWithShape="1">
            <a:blip r:embed="rId5"/>
            <a:stretch>
              <a:fillRect/>
            </a:stretch>
          </a:blipFill>
          <a:ln>
            <a:noFill/>
          </a:ln>
        </p:spPr>
      </p:pic>
      <p:pic>
        <p:nvPicPr>
          <p:cNvPr id="10" name="number3"/>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358964" y="1655763"/>
            <a:ext cx="2171234" cy="1563687"/>
          </a:xfrm>
          <a:prstGeom prst="rect">
            <a:avLst/>
          </a:prstGeom>
          <a:blipFill rotWithShape="1">
            <a:blip r:embed="rId7"/>
            <a:stretch>
              <a:fillRect/>
            </a:stretch>
          </a:blipFill>
          <a:ln>
            <a:noFill/>
          </a:ln>
        </p:spPr>
      </p:pic>
      <p:sp>
        <p:nvSpPr>
          <p:cNvPr id="16" name="column_text2"/>
          <p:cNvSpPr>
            <a:spLocks noGrp="1"/>
          </p:cNvSpPr>
          <p:nvPr>
            <p:ph type="body" sz="quarter" idx="13"/>
          </p:nvPr>
        </p:nvSpPr>
        <p:spPr>
          <a:xfrm>
            <a:off x="3206755" y="1649414"/>
            <a:ext cx="2713037" cy="2573336"/>
          </a:xfrm>
          <a:prstGeom prst="rect">
            <a:avLst/>
          </a:prstGeom>
        </p:spPr>
        <p:txBody>
          <a:bodyPr lIns="0" tIns="0" rIns="0" bIns="0"/>
          <a:lstStyle>
            <a:lvl1pPr marL="0" indent="0">
              <a:buNone/>
              <a:defRPr sz="1200">
                <a:solidFill>
                  <a:srgbClr val="FFFFFF"/>
                </a:solidFill>
                <a:latin typeface="Trebuchet MS"/>
                <a:cs typeface="Trebuchet MS"/>
              </a:defRPr>
            </a:lvl1pPr>
          </a:lstStyle>
          <a:p>
            <a:pPr lvl="0"/>
            <a:r>
              <a:rPr lang="en-US" altLang="zh-CN"/>
              <a:t>Edit Master text styles</a:t>
            </a:r>
          </a:p>
        </p:txBody>
      </p:sp>
      <p:sp>
        <p:nvSpPr>
          <p:cNvPr id="17" name="column_text3"/>
          <p:cNvSpPr>
            <a:spLocks noGrp="1"/>
          </p:cNvSpPr>
          <p:nvPr>
            <p:ph type="body" sz="quarter" idx="14"/>
          </p:nvPr>
        </p:nvSpPr>
        <p:spPr>
          <a:xfrm>
            <a:off x="6081717" y="1649414"/>
            <a:ext cx="2713037" cy="2573336"/>
          </a:xfrm>
          <a:prstGeom prst="rect">
            <a:avLst/>
          </a:prstGeom>
        </p:spPr>
        <p:txBody>
          <a:bodyPr lIns="0" tIns="0" rIns="0" bIns="0"/>
          <a:lstStyle>
            <a:lvl1pPr marL="0" indent="0">
              <a:buNone/>
              <a:defRPr sz="1200">
                <a:solidFill>
                  <a:srgbClr val="FFFFFF"/>
                </a:solidFill>
                <a:latin typeface="Trebuchet MS"/>
                <a:cs typeface="Trebuchet MS"/>
              </a:defRPr>
            </a:lvl1pPr>
          </a:lstStyle>
          <a:p>
            <a:pPr lvl="0"/>
            <a:r>
              <a:rPr lang="en-US" altLang="zh-CN"/>
              <a:t>Edit Master text styles</a:t>
            </a:r>
          </a:p>
        </p:txBody>
      </p:sp>
      <p:sp>
        <p:nvSpPr>
          <p:cNvPr id="11" name="column_text1"/>
          <p:cNvSpPr>
            <a:spLocks noGrp="1"/>
          </p:cNvSpPr>
          <p:nvPr>
            <p:ph type="body" sz="quarter" idx="11"/>
          </p:nvPr>
        </p:nvSpPr>
        <p:spPr>
          <a:xfrm>
            <a:off x="347664" y="1649413"/>
            <a:ext cx="2713037" cy="2573336"/>
          </a:xfrm>
          <a:prstGeom prst="rect">
            <a:avLst/>
          </a:prstGeom>
        </p:spPr>
        <p:txBody>
          <a:bodyPr lIns="0" tIns="0" rIns="0" bIns="0"/>
          <a:lstStyle>
            <a:lvl1pPr marL="0" indent="0">
              <a:buNone/>
              <a:defRPr sz="1200">
                <a:solidFill>
                  <a:srgbClr val="FFFFFF"/>
                </a:solidFill>
                <a:latin typeface="Trebuchet MS"/>
                <a:cs typeface="Trebuchet MS"/>
              </a:defRPr>
            </a:lvl1pPr>
          </a:lstStyle>
          <a:p>
            <a:pPr lvl="0"/>
            <a:r>
              <a:rPr lang="en-US" altLang="zh-CN"/>
              <a:t>Edit Master text styles</a:t>
            </a:r>
          </a:p>
        </p:txBody>
      </p:sp>
      <p:sp>
        <p:nvSpPr>
          <p:cNvPr id="13"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sp>
        <p:nvSpPr>
          <p:cNvPr id="1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FFFFFF"/>
                </a:solidFill>
                <a:latin typeface="Trebuchet MS"/>
                <a:cs typeface="Trebuchet MS"/>
              </a:defRPr>
            </a:lvl1pPr>
          </a:lstStyle>
          <a:p>
            <a:pPr lvl="0"/>
            <a:r>
              <a:rPr lang="en-US" altLang="zh-CN"/>
              <a:t>Edit Master text styles</a:t>
            </a:r>
          </a:p>
        </p:txBody>
      </p:sp>
      <p:sp>
        <p:nvSpPr>
          <p:cNvPr id="19" name="title"/>
          <p:cNvSpPr>
            <a:spLocks noGrp="1"/>
          </p:cNvSpPr>
          <p:nvPr>
            <p:ph type="title"/>
          </p:nvPr>
        </p:nvSpPr>
        <p:spPr>
          <a:xfrm>
            <a:off x="349200" y="349200"/>
            <a:ext cx="8280000" cy="612000"/>
          </a:xfrm>
          <a:prstGeom prst="rect">
            <a:avLst/>
          </a:prstGeom>
        </p:spPr>
        <p:txBody>
          <a:bodyPr lIns="0" tIns="46800" rIns="0" bIns="46800"/>
          <a:lstStyle>
            <a:lvl1pPr>
              <a:defRPr sz="1600">
                <a:solidFill>
                  <a:schemeClr val="bg1"/>
                </a:solidFill>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58633516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ock-content-3-cols-numbered-no-text-image">
    <p:spTree>
      <p:nvGrpSpPr>
        <p:cNvPr id="1" name=""/>
        <p:cNvGrpSpPr/>
        <p:nvPr/>
      </p:nvGrpSpPr>
      <p:grpSpPr>
        <a:xfrm>
          <a:off x="0" y="0"/>
          <a:ext cx="0" cy="0"/>
          <a:chOff x="0" y="0"/>
          <a:chExt cx="0" cy="0"/>
        </a:xfrm>
      </p:grpSpPr>
      <p:pic>
        <p:nvPicPr>
          <p:cNvPr id="8" name="number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0171" y="1655763"/>
            <a:ext cx="1724207" cy="1555750"/>
          </a:xfrm>
          <a:prstGeom prst="rect">
            <a:avLst/>
          </a:prstGeom>
          <a:blipFill rotWithShape="1">
            <a:blip r:embed="rId3"/>
            <a:stretch>
              <a:fillRect/>
            </a:stretch>
          </a:blipFill>
          <a:ln>
            <a:noFill/>
          </a:ln>
        </p:spPr>
      </p:pic>
      <p:pic>
        <p:nvPicPr>
          <p:cNvPr id="9" name="number2"/>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456939" y="1655763"/>
            <a:ext cx="2211073" cy="1563687"/>
          </a:xfrm>
          <a:prstGeom prst="rect">
            <a:avLst/>
          </a:prstGeom>
          <a:blipFill rotWithShape="1">
            <a:blip r:embed="rId5"/>
            <a:stretch>
              <a:fillRect/>
            </a:stretch>
          </a:blipFill>
          <a:ln>
            <a:noFill/>
          </a:ln>
        </p:spPr>
      </p:pic>
      <p:pic>
        <p:nvPicPr>
          <p:cNvPr id="10" name="number3"/>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358964" y="1655763"/>
            <a:ext cx="2171234" cy="1563687"/>
          </a:xfrm>
          <a:prstGeom prst="rect">
            <a:avLst/>
          </a:prstGeom>
          <a:blipFill rotWithShape="1">
            <a:blip r:embed="rId7"/>
            <a:stretch>
              <a:fillRect/>
            </a:stretch>
          </a:blipFill>
          <a:ln>
            <a:noFill/>
          </a:ln>
        </p:spPr>
      </p:pic>
      <p:sp>
        <p:nvSpPr>
          <p:cNvPr id="16" name="column_text2"/>
          <p:cNvSpPr>
            <a:spLocks noGrp="1"/>
          </p:cNvSpPr>
          <p:nvPr>
            <p:ph type="body" sz="quarter" idx="13"/>
          </p:nvPr>
        </p:nvSpPr>
        <p:spPr>
          <a:xfrm>
            <a:off x="3206755" y="1649414"/>
            <a:ext cx="2713037" cy="2573336"/>
          </a:xfrm>
          <a:prstGeom prst="rect">
            <a:avLst/>
          </a:prstGeom>
        </p:spPr>
        <p:txBody>
          <a:bodyPr lIns="0" tIns="0" rIns="0" bIns="0"/>
          <a:lstStyle>
            <a:lvl1pPr marL="0" indent="0">
              <a:buNone/>
              <a:defRPr sz="1200">
                <a:solidFill>
                  <a:srgbClr val="FFFFFF"/>
                </a:solidFill>
                <a:latin typeface="Trebuchet MS"/>
                <a:cs typeface="Trebuchet MS"/>
              </a:defRPr>
            </a:lvl1pPr>
          </a:lstStyle>
          <a:p>
            <a:pPr lvl="0"/>
            <a:r>
              <a:rPr lang="en-US" altLang="zh-CN"/>
              <a:t>Edit Master text styles</a:t>
            </a:r>
          </a:p>
        </p:txBody>
      </p:sp>
      <p:sp>
        <p:nvSpPr>
          <p:cNvPr id="17" name="column_text3"/>
          <p:cNvSpPr>
            <a:spLocks noGrp="1"/>
          </p:cNvSpPr>
          <p:nvPr>
            <p:ph type="body" sz="quarter" idx="14"/>
          </p:nvPr>
        </p:nvSpPr>
        <p:spPr>
          <a:xfrm>
            <a:off x="6081717" y="1649414"/>
            <a:ext cx="2713037" cy="2573336"/>
          </a:xfrm>
          <a:prstGeom prst="rect">
            <a:avLst/>
          </a:prstGeom>
        </p:spPr>
        <p:txBody>
          <a:bodyPr lIns="0" tIns="0" rIns="0" bIns="0"/>
          <a:lstStyle>
            <a:lvl1pPr marL="0" indent="0">
              <a:buNone/>
              <a:defRPr sz="1200">
                <a:solidFill>
                  <a:srgbClr val="FFFFFF"/>
                </a:solidFill>
                <a:latin typeface="Trebuchet MS"/>
                <a:cs typeface="Trebuchet MS"/>
              </a:defRPr>
            </a:lvl1pPr>
          </a:lstStyle>
          <a:p>
            <a:pPr lvl="0"/>
            <a:r>
              <a:rPr lang="en-US" altLang="zh-CN"/>
              <a:t>Edit Master text styles</a:t>
            </a:r>
          </a:p>
        </p:txBody>
      </p:sp>
      <p:sp>
        <p:nvSpPr>
          <p:cNvPr id="11" name="column_text1"/>
          <p:cNvSpPr>
            <a:spLocks noGrp="1"/>
          </p:cNvSpPr>
          <p:nvPr>
            <p:ph type="body" sz="quarter" idx="11"/>
          </p:nvPr>
        </p:nvSpPr>
        <p:spPr>
          <a:xfrm>
            <a:off x="347664" y="1649413"/>
            <a:ext cx="2713037" cy="2573336"/>
          </a:xfrm>
          <a:prstGeom prst="rect">
            <a:avLst/>
          </a:prstGeom>
        </p:spPr>
        <p:txBody>
          <a:bodyPr lIns="0" tIns="0" rIns="0" bIns="0"/>
          <a:lstStyle>
            <a:lvl1pPr marL="0" indent="0">
              <a:buNone/>
              <a:defRPr sz="1200">
                <a:solidFill>
                  <a:srgbClr val="FFFFFF"/>
                </a:solidFill>
                <a:latin typeface="Trebuchet MS"/>
                <a:cs typeface="Trebuchet MS"/>
              </a:defRPr>
            </a:lvl1pPr>
          </a:lstStyle>
          <a:p>
            <a:pPr lvl="0"/>
            <a:r>
              <a:rPr lang="en-US" altLang="zh-CN"/>
              <a:t>Edit Master text styles</a:t>
            </a:r>
          </a:p>
        </p:txBody>
      </p:sp>
      <p:sp>
        <p:nvSpPr>
          <p:cNvPr id="13"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FFFFFF"/>
                </a:solidFill>
                <a:latin typeface="Trebuchet MS"/>
                <a:cs typeface="Trebuchet MS"/>
              </a:defRPr>
            </a:lvl1pPr>
          </a:lstStyle>
          <a:p>
            <a:pPr lvl="0"/>
            <a:r>
              <a:rPr lang="en-US" altLang="zh-CN"/>
              <a:t>Edit Master text styles</a:t>
            </a:r>
          </a:p>
        </p:txBody>
      </p:sp>
      <p:sp>
        <p:nvSpPr>
          <p:cNvPr id="1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FFFFFF"/>
                </a:solidFill>
                <a:latin typeface="Trebuchet MS"/>
                <a:cs typeface="Trebuchet MS"/>
              </a:defRPr>
            </a:lvl1pPr>
          </a:lstStyle>
          <a:p>
            <a:pPr lvl="0"/>
            <a:r>
              <a:rPr lang="en-US" altLang="zh-CN"/>
              <a:t>Edit Master text styles</a:t>
            </a:r>
          </a:p>
        </p:txBody>
      </p:sp>
      <p:sp>
        <p:nvSpPr>
          <p:cNvPr id="19" name="title"/>
          <p:cNvSpPr>
            <a:spLocks noGrp="1"/>
          </p:cNvSpPr>
          <p:nvPr>
            <p:ph type="title"/>
          </p:nvPr>
        </p:nvSpPr>
        <p:spPr>
          <a:xfrm>
            <a:off x="349200" y="349200"/>
            <a:ext cx="8280000" cy="612000"/>
          </a:xfrm>
          <a:prstGeom prst="rect">
            <a:avLst/>
          </a:prstGeom>
        </p:spPr>
        <p:txBody>
          <a:bodyPr lIns="0" tIns="46800" rIns="0" bIns="46800"/>
          <a:lstStyle>
            <a:lvl1pPr>
              <a:defRPr sz="1600">
                <a:solidFill>
                  <a:schemeClr val="bg1"/>
                </a:solidFill>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09632880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ock-content-media-right">
    <p:spTree>
      <p:nvGrpSpPr>
        <p:cNvPr id="1" name=""/>
        <p:cNvGrpSpPr/>
        <p:nvPr/>
      </p:nvGrpSpPr>
      <p:grpSpPr>
        <a:xfrm>
          <a:off x="0" y="0"/>
          <a:ext cx="0" cy="0"/>
          <a:chOff x="0" y="0"/>
          <a:chExt cx="0" cy="0"/>
        </a:xfrm>
      </p:grpSpPr>
      <p:sp>
        <p:nvSpPr>
          <p:cNvPr id="8" name="image_border"/>
          <p:cNvSpPr>
            <a:spLocks noChangeArrowheads="1"/>
          </p:cNvSpPr>
          <p:nvPr/>
        </p:nvSpPr>
        <p:spPr bwMode="auto">
          <a:xfrm>
            <a:off x="6159500" y="1152525"/>
            <a:ext cx="2603500" cy="25987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text"/>
          <p:cNvSpPr>
            <a:spLocks noGrp="1"/>
          </p:cNvSpPr>
          <p:nvPr>
            <p:ph type="body" sz="quarter" idx="11"/>
          </p:nvPr>
        </p:nvSpPr>
        <p:spPr>
          <a:xfrm>
            <a:off x="347665" y="1100138"/>
            <a:ext cx="5222875" cy="31226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8" name="media_caption"/>
          <p:cNvSpPr>
            <a:spLocks noGrp="1"/>
          </p:cNvSpPr>
          <p:nvPr>
            <p:ph type="body" sz="quarter" idx="14"/>
          </p:nvPr>
        </p:nvSpPr>
        <p:spPr>
          <a:xfrm>
            <a:off x="6157168" y="3755822"/>
            <a:ext cx="2602964" cy="400050"/>
          </a:xfrm>
          <a:prstGeom prst="rect">
            <a:avLst/>
          </a:prstGeom>
        </p:spPr>
        <p:txBody>
          <a:bodyPr lIns="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5" name="callout_image"/>
          <p:cNvSpPr>
            <a:spLocks noGrp="1"/>
          </p:cNvSpPr>
          <p:nvPr>
            <p:ph type="pic" sz="quarter" idx="15"/>
          </p:nvPr>
        </p:nvSpPr>
        <p:spPr>
          <a:xfrm>
            <a:off x="6156325" y="1150940"/>
            <a:ext cx="2603500" cy="2598737"/>
          </a:xfrm>
          <a:prstGeom prst="rect">
            <a:avLst/>
          </a:prstGeom>
        </p:spPr>
        <p:txBody>
          <a:bodyPr/>
          <a:lstStyle>
            <a:lvl1pPr>
              <a:defRPr>
                <a:latin typeface="Trebuchet MS"/>
                <a:cs typeface="Trebuchet MS"/>
              </a:defRPr>
            </a:lvl1pPr>
          </a:lstStyle>
          <a:p>
            <a:pPr lvl="0"/>
            <a:r>
              <a:rPr lang="en-US" altLang="zh-CN" noProof="0"/>
              <a:t>Click icon to add picture</a:t>
            </a:r>
            <a:endParaRPr lang="en-GB" noProof="0"/>
          </a:p>
        </p:txBody>
      </p:sp>
      <p:sp>
        <p:nvSpPr>
          <p:cNvPr id="12"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3"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138570357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ock-content-media-left">
    <p:spTree>
      <p:nvGrpSpPr>
        <p:cNvPr id="1" name=""/>
        <p:cNvGrpSpPr/>
        <p:nvPr/>
      </p:nvGrpSpPr>
      <p:grpSpPr>
        <a:xfrm>
          <a:off x="0" y="0"/>
          <a:ext cx="0" cy="0"/>
          <a:chOff x="0" y="0"/>
          <a:chExt cx="0" cy="0"/>
        </a:xfrm>
      </p:grpSpPr>
      <p:sp>
        <p:nvSpPr>
          <p:cNvPr id="8" name="image_border"/>
          <p:cNvSpPr>
            <a:spLocks noChangeArrowheads="1"/>
          </p:cNvSpPr>
          <p:nvPr/>
        </p:nvSpPr>
        <p:spPr bwMode="auto">
          <a:xfrm>
            <a:off x="349200" y="1162050"/>
            <a:ext cx="2603500" cy="25987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8" name="media_caption"/>
          <p:cNvSpPr>
            <a:spLocks noGrp="1"/>
          </p:cNvSpPr>
          <p:nvPr>
            <p:ph type="body" sz="quarter" idx="14"/>
          </p:nvPr>
        </p:nvSpPr>
        <p:spPr>
          <a:xfrm>
            <a:off x="349200" y="3759974"/>
            <a:ext cx="2602964" cy="400050"/>
          </a:xfrm>
          <a:prstGeom prst="rect">
            <a:avLst/>
          </a:prstGeom>
        </p:spPr>
        <p:txBody>
          <a:bodyPr lIns="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2" name="text"/>
          <p:cNvSpPr>
            <a:spLocks noGrp="1"/>
          </p:cNvSpPr>
          <p:nvPr>
            <p:ph type="body" sz="quarter" idx="11"/>
          </p:nvPr>
        </p:nvSpPr>
        <p:spPr>
          <a:xfrm>
            <a:off x="3332163" y="1100138"/>
            <a:ext cx="5222875" cy="31226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9" name="callout_image"/>
          <p:cNvSpPr>
            <a:spLocks noGrp="1"/>
          </p:cNvSpPr>
          <p:nvPr>
            <p:ph type="pic" sz="quarter" idx="15"/>
          </p:nvPr>
        </p:nvSpPr>
        <p:spPr>
          <a:xfrm>
            <a:off x="349200" y="1155092"/>
            <a:ext cx="2603500" cy="2598737"/>
          </a:xfrm>
          <a:prstGeom prst="rect">
            <a:avLst/>
          </a:prstGeom>
        </p:spPr>
        <p:txBody>
          <a:bodyPr/>
          <a:lstStyle>
            <a:lvl1pPr>
              <a:defRPr>
                <a:latin typeface="Trebuchet MS"/>
                <a:cs typeface="Trebuchet MS"/>
              </a:defRPr>
            </a:lvl1pPr>
          </a:lstStyle>
          <a:p>
            <a:pPr lvl="0"/>
            <a:r>
              <a:rPr lang="en-US" altLang="zh-CN" noProof="0"/>
              <a:t>Click icon to add picture</a:t>
            </a:r>
            <a:endParaRPr lang="en-GB" noProof="0"/>
          </a:p>
        </p:txBody>
      </p:sp>
      <p:sp>
        <p:nvSpPr>
          <p:cNvPr id="11"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4"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6634787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B57E950-6DEF-433D-B11F-DB9BD6B2CBB3}"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ock-full-height-media-half-right">
    <p:spTree>
      <p:nvGrpSpPr>
        <p:cNvPr id="1" name=""/>
        <p:cNvGrpSpPr/>
        <p:nvPr/>
      </p:nvGrpSpPr>
      <p:grpSpPr>
        <a:xfrm>
          <a:off x="0" y="0"/>
          <a:ext cx="0" cy="0"/>
          <a:chOff x="0" y="0"/>
          <a:chExt cx="0" cy="0"/>
        </a:xfrm>
      </p:grpSpPr>
      <p:sp>
        <p:nvSpPr>
          <p:cNvPr id="8" name="image_border"/>
          <p:cNvSpPr/>
          <p:nvPr/>
        </p:nvSpPr>
        <p:spPr>
          <a:xfrm>
            <a:off x="4559300" y="1112838"/>
            <a:ext cx="4211638" cy="2895600"/>
          </a:xfrm>
          <a:prstGeom prst="rect">
            <a:avLst/>
          </a:prstGeom>
          <a:noFill/>
          <a:ln w="19050">
            <a:solidFill>
              <a:srgbClr val="CACACA">
                <a:alpha val="30000"/>
              </a:srgb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a:defRPr/>
            </a:pPr>
            <a:endParaRPr lang="en-US">
              <a:latin typeface="Trebuchet MS"/>
              <a:ea typeface="Trebuchet MS"/>
              <a:cs typeface="Trebuchet MS"/>
            </a:endParaRPr>
          </a:p>
        </p:txBody>
      </p:sp>
      <p:sp>
        <p:nvSpPr>
          <p:cNvPr id="11" name="text"/>
          <p:cNvSpPr>
            <a:spLocks noGrp="1"/>
          </p:cNvSpPr>
          <p:nvPr>
            <p:ph type="body" sz="quarter" idx="11"/>
          </p:nvPr>
        </p:nvSpPr>
        <p:spPr>
          <a:xfrm>
            <a:off x="347664" y="1087438"/>
            <a:ext cx="3767136" cy="321024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5" name="media_caption"/>
          <p:cNvSpPr>
            <a:spLocks noGrp="1"/>
          </p:cNvSpPr>
          <p:nvPr>
            <p:ph type="body" sz="quarter" idx="14"/>
          </p:nvPr>
        </p:nvSpPr>
        <p:spPr>
          <a:xfrm>
            <a:off x="4559843" y="4011910"/>
            <a:ext cx="4211624" cy="400050"/>
          </a:xfrm>
          <a:prstGeom prst="rect">
            <a:avLst/>
          </a:prstGeom>
        </p:spPr>
        <p:txBody>
          <a:bodyPr lIns="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6" name="callout_image"/>
          <p:cNvSpPr>
            <a:spLocks noGrp="1" noChangeAspect="1"/>
          </p:cNvSpPr>
          <p:nvPr>
            <p:ph sz="quarter" idx="13"/>
          </p:nvPr>
        </p:nvSpPr>
        <p:spPr>
          <a:xfrm>
            <a:off x="4567181" y="1119191"/>
            <a:ext cx="4203758" cy="2888931"/>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
        <p:nvSpPr>
          <p:cNvPr id="10"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2"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7"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
        <p:nvSpPr>
          <p:cNvPr id="13" name="callout_social"/>
          <p:cNvSpPr>
            <a:spLocks noGrp="1"/>
          </p:cNvSpPr>
          <p:nvPr>
            <p:ph type="body" sz="quarter" idx="17"/>
          </p:nvPr>
        </p:nvSpPr>
        <p:spPr>
          <a:xfrm>
            <a:off x="4566652" y="1119191"/>
            <a:ext cx="4211623" cy="2888931"/>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275093167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ock-full-height-media-half-left">
    <p:spTree>
      <p:nvGrpSpPr>
        <p:cNvPr id="1" name=""/>
        <p:cNvGrpSpPr/>
        <p:nvPr/>
      </p:nvGrpSpPr>
      <p:grpSpPr>
        <a:xfrm>
          <a:off x="0" y="0"/>
          <a:ext cx="0" cy="0"/>
          <a:chOff x="0" y="0"/>
          <a:chExt cx="0" cy="0"/>
        </a:xfrm>
      </p:grpSpPr>
      <p:sp>
        <p:nvSpPr>
          <p:cNvPr id="8" name="image_border"/>
          <p:cNvSpPr/>
          <p:nvPr/>
        </p:nvSpPr>
        <p:spPr>
          <a:xfrm>
            <a:off x="333375" y="1112838"/>
            <a:ext cx="4211638" cy="2895600"/>
          </a:xfrm>
          <a:prstGeom prst="rect">
            <a:avLst/>
          </a:prstGeom>
          <a:noFill/>
          <a:ln w="19050">
            <a:solidFill>
              <a:srgbClr val="CACACA">
                <a:alpha val="30000"/>
              </a:srgb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a:defRPr/>
            </a:pPr>
            <a:endParaRPr lang="en-US">
              <a:latin typeface="Trebuchet MS"/>
              <a:ea typeface="Trebuchet MS"/>
              <a:cs typeface="Trebuchet MS"/>
            </a:endParaRPr>
          </a:p>
        </p:txBody>
      </p:sp>
      <p:sp>
        <p:nvSpPr>
          <p:cNvPr id="10" name="callout_image"/>
          <p:cNvSpPr>
            <a:spLocks noGrp="1" noChangeAspect="1"/>
          </p:cNvSpPr>
          <p:nvPr>
            <p:ph sz="quarter" idx="13"/>
          </p:nvPr>
        </p:nvSpPr>
        <p:spPr>
          <a:xfrm>
            <a:off x="340713" y="1119191"/>
            <a:ext cx="4203758" cy="2888931"/>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
        <p:nvSpPr>
          <p:cNvPr id="19" name="text"/>
          <p:cNvSpPr>
            <a:spLocks noGrp="1"/>
          </p:cNvSpPr>
          <p:nvPr>
            <p:ph type="body" sz="quarter" idx="11"/>
          </p:nvPr>
        </p:nvSpPr>
        <p:spPr>
          <a:xfrm>
            <a:off x="4999673" y="1087438"/>
            <a:ext cx="3767136" cy="321024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4" name="media_caption"/>
          <p:cNvSpPr>
            <a:spLocks noGrp="1"/>
          </p:cNvSpPr>
          <p:nvPr>
            <p:ph type="body" sz="quarter" idx="14"/>
          </p:nvPr>
        </p:nvSpPr>
        <p:spPr>
          <a:xfrm>
            <a:off x="323528" y="4011910"/>
            <a:ext cx="4211624" cy="400050"/>
          </a:xfrm>
          <a:prstGeom prst="rect">
            <a:avLst/>
          </a:prstGeom>
        </p:spPr>
        <p:txBody>
          <a:bodyPr lIns="0" tIns="4680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1"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2"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
        <p:nvSpPr>
          <p:cNvPr id="17" name="callout_social"/>
          <p:cNvSpPr>
            <a:spLocks noGrp="1"/>
          </p:cNvSpPr>
          <p:nvPr>
            <p:ph type="body" sz="quarter" idx="17"/>
          </p:nvPr>
        </p:nvSpPr>
        <p:spPr>
          <a:xfrm>
            <a:off x="322986" y="1125544"/>
            <a:ext cx="4211623" cy="2888931"/>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342664160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ock-full-height-media-two-third-right">
    <p:spTree>
      <p:nvGrpSpPr>
        <p:cNvPr id="1" name=""/>
        <p:cNvGrpSpPr/>
        <p:nvPr/>
      </p:nvGrpSpPr>
      <p:grpSpPr>
        <a:xfrm>
          <a:off x="0" y="0"/>
          <a:ext cx="0" cy="0"/>
          <a:chOff x="0" y="0"/>
          <a:chExt cx="0" cy="0"/>
        </a:xfrm>
      </p:grpSpPr>
      <p:sp>
        <p:nvSpPr>
          <p:cNvPr id="8" name="image_border"/>
          <p:cNvSpPr>
            <a:spLocks noChangeArrowheads="1"/>
          </p:cNvSpPr>
          <p:nvPr/>
        </p:nvSpPr>
        <p:spPr bwMode="auto">
          <a:xfrm>
            <a:off x="3492500" y="1138238"/>
            <a:ext cx="5272088" cy="2657475"/>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text"/>
          <p:cNvSpPr>
            <a:spLocks noGrp="1"/>
          </p:cNvSpPr>
          <p:nvPr>
            <p:ph type="body" sz="quarter" idx="11"/>
          </p:nvPr>
        </p:nvSpPr>
        <p:spPr>
          <a:xfrm>
            <a:off x="347666" y="1100138"/>
            <a:ext cx="2497135" cy="292576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5" name="callout_image"/>
          <p:cNvSpPr>
            <a:spLocks noGrp="1"/>
          </p:cNvSpPr>
          <p:nvPr>
            <p:ph sz="quarter" idx="13"/>
          </p:nvPr>
        </p:nvSpPr>
        <p:spPr>
          <a:xfrm>
            <a:off x="3491880" y="1138238"/>
            <a:ext cx="5271121" cy="2657475"/>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
        <p:nvSpPr>
          <p:cNvPr id="13" name="media_caption"/>
          <p:cNvSpPr>
            <a:spLocks noGrp="1"/>
          </p:cNvSpPr>
          <p:nvPr>
            <p:ph type="body" sz="quarter" idx="14"/>
          </p:nvPr>
        </p:nvSpPr>
        <p:spPr>
          <a:xfrm>
            <a:off x="3491880" y="3795713"/>
            <a:ext cx="5272738" cy="400050"/>
          </a:xfrm>
          <a:prstGeom prst="rect">
            <a:avLst/>
          </a:prstGeom>
        </p:spPr>
        <p:txBody>
          <a:bodyPr lIns="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0"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2"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
        <p:nvSpPr>
          <p:cNvPr id="14" name="callout_social"/>
          <p:cNvSpPr>
            <a:spLocks noGrp="1"/>
          </p:cNvSpPr>
          <p:nvPr>
            <p:ph type="body" sz="quarter" idx="17"/>
          </p:nvPr>
        </p:nvSpPr>
        <p:spPr>
          <a:xfrm>
            <a:off x="3491880" y="1138238"/>
            <a:ext cx="5271121" cy="2657475"/>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180425566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ock-full-height-media-two-third-left">
    <p:spTree>
      <p:nvGrpSpPr>
        <p:cNvPr id="1" name=""/>
        <p:cNvGrpSpPr/>
        <p:nvPr/>
      </p:nvGrpSpPr>
      <p:grpSpPr>
        <a:xfrm>
          <a:off x="0" y="0"/>
          <a:ext cx="0" cy="0"/>
          <a:chOff x="0" y="0"/>
          <a:chExt cx="0" cy="0"/>
        </a:xfrm>
      </p:grpSpPr>
      <p:sp>
        <p:nvSpPr>
          <p:cNvPr id="8" name="image_border"/>
          <p:cNvSpPr>
            <a:spLocks noChangeArrowheads="1"/>
          </p:cNvSpPr>
          <p:nvPr/>
        </p:nvSpPr>
        <p:spPr bwMode="auto">
          <a:xfrm>
            <a:off x="342900" y="1147763"/>
            <a:ext cx="5308600" cy="2647950"/>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3" name="callout_image"/>
          <p:cNvSpPr>
            <a:spLocks noGrp="1"/>
          </p:cNvSpPr>
          <p:nvPr>
            <p:ph sz="quarter" idx="13"/>
          </p:nvPr>
        </p:nvSpPr>
        <p:spPr>
          <a:xfrm>
            <a:off x="349200" y="1138238"/>
            <a:ext cx="5328592" cy="2657475"/>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
        <p:nvSpPr>
          <p:cNvPr id="16" name="text"/>
          <p:cNvSpPr>
            <a:spLocks noGrp="1"/>
          </p:cNvSpPr>
          <p:nvPr>
            <p:ph type="body" sz="quarter" idx="11"/>
          </p:nvPr>
        </p:nvSpPr>
        <p:spPr>
          <a:xfrm>
            <a:off x="6057906" y="1100138"/>
            <a:ext cx="2497135" cy="292576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1" name="media_caption"/>
          <p:cNvSpPr>
            <a:spLocks noGrp="1"/>
          </p:cNvSpPr>
          <p:nvPr>
            <p:ph type="body" sz="quarter" idx="14"/>
          </p:nvPr>
        </p:nvSpPr>
        <p:spPr>
          <a:xfrm>
            <a:off x="349200" y="3828455"/>
            <a:ext cx="5313578" cy="400050"/>
          </a:xfrm>
          <a:prstGeom prst="rect">
            <a:avLst/>
          </a:prstGeom>
        </p:spPr>
        <p:txBody>
          <a:bodyPr lIns="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0"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2"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8"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
        <p:nvSpPr>
          <p:cNvPr id="15" name="callout_social"/>
          <p:cNvSpPr>
            <a:spLocks noGrp="1"/>
          </p:cNvSpPr>
          <p:nvPr>
            <p:ph type="body" sz="quarter" idx="17"/>
          </p:nvPr>
        </p:nvSpPr>
        <p:spPr>
          <a:xfrm>
            <a:off x="364671" y="1138237"/>
            <a:ext cx="5271121" cy="2657475"/>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157136918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ock-infographic">
    <p:spTree>
      <p:nvGrpSpPr>
        <p:cNvPr id="1" name=""/>
        <p:cNvGrpSpPr/>
        <p:nvPr/>
      </p:nvGrpSpPr>
      <p:grpSpPr>
        <a:xfrm>
          <a:off x="0" y="0"/>
          <a:ext cx="0" cy="0"/>
          <a:chOff x="0" y="0"/>
          <a:chExt cx="0" cy="0"/>
        </a:xfrm>
      </p:grpSpPr>
      <p:sp>
        <p:nvSpPr>
          <p:cNvPr id="7" name="Rectangle 6"/>
          <p:cNvSpPr/>
          <p:nvPr/>
        </p:nvSpPr>
        <p:spPr>
          <a:xfrm>
            <a:off x="347663" y="1563688"/>
            <a:ext cx="6896100" cy="2784475"/>
          </a:xfrm>
          <a:prstGeom prst="rect">
            <a:avLst/>
          </a:prstGeom>
          <a:noFill/>
          <a:ln w="3175" cmpd="sng">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stStyle>
          <a:p>
            <a:pPr algn="ctr" fontAlgn="auto">
              <a:spcBef>
                <a:spcPct val="0"/>
              </a:spcBef>
              <a:spcAft>
                <a:spcPct val="0"/>
              </a:spcAft>
              <a:defRPr/>
            </a:pPr>
            <a:endParaRPr lang="en-US" sz="1800">
              <a:latin typeface="Trebuchet MS"/>
              <a:ea typeface="Trebuchet MS"/>
              <a:cs typeface="Trebuchet MS"/>
            </a:endParaRPr>
          </a:p>
        </p:txBody>
      </p:sp>
      <p:sp>
        <p:nvSpPr>
          <p:cNvPr id="11" name="stat_context"/>
          <p:cNvSpPr>
            <a:spLocks noGrp="1"/>
          </p:cNvSpPr>
          <p:nvPr>
            <p:ph type="body" sz="quarter" idx="11"/>
          </p:nvPr>
        </p:nvSpPr>
        <p:spPr>
          <a:xfrm>
            <a:off x="357014" y="1100140"/>
            <a:ext cx="8198024" cy="370670"/>
          </a:xfrm>
          <a:prstGeom prst="rect">
            <a:avLst/>
          </a:prstGeom>
        </p:spPr>
        <p:txBody>
          <a:bodyPr lIns="0" tIns="0" rIns="0" bIns="0"/>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200" baseline="0">
                <a:latin typeface="Trebuchet MS"/>
                <a:cs typeface="Trebuchet MS"/>
              </a:defRPr>
            </a:lvl1pPr>
            <a:lvl2pPr>
              <a:defRPr>
                <a:latin typeface="Trebuchet MS"/>
                <a:ea typeface="Trebuchet MS"/>
                <a:cs typeface="Trebuchet MS"/>
              </a:defRPr>
            </a:lvl2pPr>
            <a:lvl3pPr>
              <a:defRPr>
                <a:latin typeface="Trebuchet MS"/>
                <a:ea typeface="Trebuchet MS"/>
                <a:cs typeface="Trebuchet MS"/>
              </a:defRPr>
            </a:lvl3pPr>
            <a:lvl4pPr>
              <a:defRPr>
                <a:latin typeface="Trebuchet MS"/>
                <a:ea typeface="Trebuchet MS"/>
                <a:cs typeface="Trebuchet MS"/>
              </a:defRPr>
            </a:lvl4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p:txBody>
      </p:sp>
      <p:sp>
        <p:nvSpPr>
          <p:cNvPr id="8" name="infographic"/>
          <p:cNvSpPr>
            <a:spLocks noGrp="1"/>
          </p:cNvSpPr>
          <p:nvPr>
            <p:ph sz="quarter" idx="13"/>
          </p:nvPr>
        </p:nvSpPr>
        <p:spPr>
          <a:xfrm>
            <a:off x="347662" y="1563638"/>
            <a:ext cx="6912000" cy="2779762"/>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
        <p:nvSpPr>
          <p:cNvPr id="10"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4"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
        <p:nvSpPr>
          <p:cNvPr id="12" name="callout_social"/>
          <p:cNvSpPr>
            <a:spLocks noGrp="1"/>
          </p:cNvSpPr>
          <p:nvPr>
            <p:ph type="body" sz="quarter" idx="18"/>
          </p:nvPr>
        </p:nvSpPr>
        <p:spPr>
          <a:xfrm>
            <a:off x="331764" y="1577693"/>
            <a:ext cx="6927898" cy="2765707"/>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104176246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ock-infographic-chart">
    <p:spTree>
      <p:nvGrpSpPr>
        <p:cNvPr id="1" name=""/>
        <p:cNvGrpSpPr/>
        <p:nvPr/>
      </p:nvGrpSpPr>
      <p:grpSpPr>
        <a:xfrm>
          <a:off x="0" y="0"/>
          <a:ext cx="0" cy="0"/>
          <a:chOff x="0" y="0"/>
          <a:chExt cx="0" cy="0"/>
        </a:xfrm>
      </p:grpSpPr>
      <p:sp>
        <p:nvSpPr>
          <p:cNvPr id="7" name="Rectangle"/>
          <p:cNvSpPr>
            <a:spLocks noChangeArrowheads="1"/>
          </p:cNvSpPr>
          <p:nvPr/>
        </p:nvSpPr>
        <p:spPr bwMode="auto">
          <a:xfrm>
            <a:off x="347663" y="1563688"/>
            <a:ext cx="8366125" cy="2784475"/>
          </a:xfrm>
          <a:prstGeom prst="rect">
            <a:avLst/>
          </a:prstGeom>
          <a:noFill/>
          <a:ln w="19050">
            <a:solidFill>
              <a:srgbClr val="CACACA">
                <a:alpha val="30196"/>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1pPr>
            <a:lvl2pPr marL="742950" indent="-28575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2pPr>
            <a:lvl3pPr marL="1143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3pPr>
            <a:lvl4pPr marL="1600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4pPr>
            <a:lvl5pPr marL="20574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5pPr>
            <a:lvl6pPr marL="2514600" indent="-228600" algn="l" defTabSz="4572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6pPr>
            <a:lvl7pPr marL="2971800" indent="-228600" algn="l" defTabSz="4572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7pPr>
            <a:lvl8pPr marL="3429000" indent="-228600" algn="l" defTabSz="4572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ＭＳ Ｐゴシック" charset="0"/>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endParaRPr lang="en-US" altLang="en-US" sz="1800">
              <a:latin typeface="Trebuchet MS"/>
              <a:cs typeface="Trebuchet MS"/>
            </a:endParaRPr>
          </a:p>
        </p:txBody>
      </p:sp>
      <p:sp>
        <p:nvSpPr>
          <p:cNvPr id="11" name="stat_context"/>
          <p:cNvSpPr>
            <a:spLocks noGrp="1"/>
          </p:cNvSpPr>
          <p:nvPr>
            <p:ph type="body" sz="quarter" idx="11"/>
          </p:nvPr>
        </p:nvSpPr>
        <p:spPr>
          <a:xfrm>
            <a:off x="357014" y="1100140"/>
            <a:ext cx="8198024" cy="370670"/>
          </a:xfrm>
          <a:prstGeom prst="rect">
            <a:avLst/>
          </a:prstGeom>
        </p:spPr>
        <p:txBody>
          <a:bodyPr lIns="0" tIns="0" rIns="0" bIns="0"/>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200" baseline="0">
                <a:latin typeface="Trebuchet MS"/>
                <a:cs typeface="Trebuchet MS"/>
              </a:defRPr>
            </a:lvl1pPr>
            <a:lvl2pPr>
              <a:defRPr>
                <a:latin typeface="Trebuchet MS"/>
                <a:ea typeface="Trebuchet MS"/>
                <a:cs typeface="Trebuchet MS"/>
              </a:defRPr>
            </a:lvl2pPr>
            <a:lvl3pPr>
              <a:defRPr>
                <a:latin typeface="Trebuchet MS"/>
                <a:ea typeface="Trebuchet MS"/>
                <a:cs typeface="Trebuchet MS"/>
              </a:defRPr>
            </a:lvl3pPr>
            <a:lvl4pPr>
              <a:defRPr>
                <a:latin typeface="Trebuchet MS"/>
                <a:ea typeface="Trebuchet MS"/>
                <a:cs typeface="Trebuchet MS"/>
              </a:defRPr>
            </a:lvl4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p:txBody>
      </p:sp>
      <p:sp>
        <p:nvSpPr>
          <p:cNvPr id="15" name="infographic"/>
          <p:cNvSpPr>
            <a:spLocks noGrp="1"/>
          </p:cNvSpPr>
          <p:nvPr>
            <p:ph sz="quarter" idx="13"/>
          </p:nvPr>
        </p:nvSpPr>
        <p:spPr>
          <a:xfrm>
            <a:off x="347663" y="1563638"/>
            <a:ext cx="8352000" cy="2779762"/>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
        <p:nvSpPr>
          <p:cNvPr id="9"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4"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49449724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ock-infographic-expanded">
    <p:spTree>
      <p:nvGrpSpPr>
        <p:cNvPr id="1" name=""/>
        <p:cNvGrpSpPr/>
        <p:nvPr/>
      </p:nvGrpSpPr>
      <p:grpSpPr>
        <a:xfrm>
          <a:off x="0" y="0"/>
          <a:ext cx="0" cy="0"/>
          <a:chOff x="0" y="0"/>
          <a:chExt cx="0" cy="0"/>
        </a:xfrm>
      </p:grpSpPr>
      <p:sp>
        <p:nvSpPr>
          <p:cNvPr id="8" name="infographic"/>
          <p:cNvSpPr>
            <a:spLocks noGrp="1" noChangeAspect="1"/>
          </p:cNvSpPr>
          <p:nvPr>
            <p:ph sz="quarter" idx="13"/>
          </p:nvPr>
        </p:nvSpPr>
        <p:spPr>
          <a:xfrm>
            <a:off x="347662" y="1114799"/>
            <a:ext cx="8352000" cy="3209845"/>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
        <p:nvSpPr>
          <p:cNvPr id="12"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3"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4"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
        <p:nvSpPr>
          <p:cNvPr id="10" name="callout_social"/>
          <p:cNvSpPr>
            <a:spLocks noGrp="1"/>
          </p:cNvSpPr>
          <p:nvPr>
            <p:ph type="body" sz="quarter" idx="18"/>
          </p:nvPr>
        </p:nvSpPr>
        <p:spPr>
          <a:xfrm>
            <a:off x="347662" y="1114799"/>
            <a:ext cx="8352000" cy="3209845"/>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164009824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ock-product-wall-analyst-future">
    <p:spTree>
      <p:nvGrpSpPr>
        <p:cNvPr id="1" name=""/>
        <p:cNvGrpSpPr/>
        <p:nvPr/>
      </p:nvGrpSpPr>
      <p:grpSpPr>
        <a:xfrm>
          <a:off x="0" y="0"/>
          <a:ext cx="0" cy="0"/>
          <a:chOff x="0" y="0"/>
          <a:chExt cx="0" cy="0"/>
        </a:xfrm>
      </p:grpSpPr>
      <p:sp>
        <p:nvSpPr>
          <p:cNvPr id="12" name="border1"/>
          <p:cNvSpPr>
            <a:spLocks noChangeAspect="1" noChangeArrowheads="1"/>
          </p:cNvSpPr>
          <p:nvPr/>
        </p:nvSpPr>
        <p:spPr bwMode="auto">
          <a:xfrm>
            <a:off x="346075" y="1743075"/>
            <a:ext cx="1406525" cy="14049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3" name="border2"/>
          <p:cNvSpPr>
            <a:spLocks noChangeAspect="1" noChangeArrowheads="1"/>
          </p:cNvSpPr>
          <p:nvPr/>
        </p:nvSpPr>
        <p:spPr bwMode="auto">
          <a:xfrm>
            <a:off x="3238500" y="1743075"/>
            <a:ext cx="1406525" cy="14049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a:latin typeface="Trebuchet MS"/>
              <a:cs typeface="Trebuchet MS"/>
            </a:endParaRPr>
          </a:p>
        </p:txBody>
      </p:sp>
      <p:sp>
        <p:nvSpPr>
          <p:cNvPr id="14" name="border3"/>
          <p:cNvSpPr>
            <a:spLocks noChangeAspect="1" noChangeArrowheads="1"/>
          </p:cNvSpPr>
          <p:nvPr/>
        </p:nvSpPr>
        <p:spPr bwMode="auto">
          <a:xfrm>
            <a:off x="6115050" y="1743075"/>
            <a:ext cx="1406525" cy="14049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32" name="product_image2"/>
          <p:cNvSpPr>
            <a:spLocks noGrp="1" noChangeAspect="1"/>
          </p:cNvSpPr>
          <p:nvPr>
            <p:ph type="pic" sz="quarter" idx="16"/>
          </p:nvPr>
        </p:nvSpPr>
        <p:spPr>
          <a:xfrm>
            <a:off x="3240089" y="1743814"/>
            <a:ext cx="1406573" cy="1404000"/>
          </a:xfrm>
          <a:prstGeom prst="rect">
            <a:avLst/>
          </a:prstGeom>
        </p:spPr>
        <p:txBody>
          <a:bodyPr/>
          <a:lstStyle>
            <a:lvl1pPr>
              <a:defRPr sz="1000">
                <a:latin typeface="Trebuchet MS"/>
                <a:cs typeface="Trebuchet MS"/>
              </a:defRPr>
            </a:lvl1pPr>
          </a:lstStyle>
          <a:p>
            <a:pPr lvl="0"/>
            <a:r>
              <a:rPr lang="en-US" altLang="zh-CN" noProof="0"/>
              <a:t>Click icon to add picture</a:t>
            </a:r>
            <a:endParaRPr lang="en-GB" noProof="0"/>
          </a:p>
        </p:txBody>
      </p:sp>
      <p:sp>
        <p:nvSpPr>
          <p:cNvPr id="16" name="product_image1"/>
          <p:cNvSpPr>
            <a:spLocks noGrp="1" noChangeAspect="1"/>
          </p:cNvSpPr>
          <p:nvPr>
            <p:ph type="pic" sz="quarter" idx="15"/>
          </p:nvPr>
        </p:nvSpPr>
        <p:spPr>
          <a:xfrm>
            <a:off x="347664" y="1743814"/>
            <a:ext cx="1406573" cy="1404000"/>
          </a:xfrm>
          <a:prstGeom prst="rect">
            <a:avLst/>
          </a:prstGeom>
        </p:spPr>
        <p:txBody>
          <a:bodyPr/>
          <a:lstStyle>
            <a:lvl1pPr>
              <a:defRPr sz="1000">
                <a:latin typeface="Trebuchet MS"/>
                <a:cs typeface="Trebuchet MS"/>
              </a:defRPr>
            </a:lvl1pPr>
          </a:lstStyle>
          <a:p>
            <a:pPr lvl="0"/>
            <a:r>
              <a:rPr lang="en-US" altLang="zh-CN" noProof="0"/>
              <a:t>Click icon to add picture</a:t>
            </a:r>
            <a:endParaRPr lang="en-GB" noProof="0"/>
          </a:p>
        </p:txBody>
      </p:sp>
      <p:sp>
        <p:nvSpPr>
          <p:cNvPr id="18" name="product_image3"/>
          <p:cNvSpPr>
            <a:spLocks noGrp="1" noChangeAspect="1"/>
          </p:cNvSpPr>
          <p:nvPr>
            <p:ph type="pic" sz="quarter" idx="17"/>
          </p:nvPr>
        </p:nvSpPr>
        <p:spPr>
          <a:xfrm>
            <a:off x="6116639" y="1743814"/>
            <a:ext cx="1406573" cy="1404000"/>
          </a:xfrm>
          <a:prstGeom prst="rect">
            <a:avLst/>
          </a:prstGeom>
        </p:spPr>
        <p:txBody>
          <a:bodyPr/>
          <a:lstStyle>
            <a:lvl1pPr>
              <a:defRPr sz="1000">
                <a:latin typeface="Trebuchet MS"/>
                <a:cs typeface="Trebuchet MS"/>
              </a:defRPr>
            </a:lvl1pPr>
          </a:lstStyle>
          <a:p>
            <a:pPr lvl="0"/>
            <a:r>
              <a:rPr lang="en-US" altLang="zh-CN" noProof="0"/>
              <a:t>Click icon to add picture</a:t>
            </a:r>
            <a:endParaRPr lang="en-GB" noProof="0"/>
          </a:p>
        </p:txBody>
      </p:sp>
      <p:sp>
        <p:nvSpPr>
          <p:cNvPr id="21" name="stat_context"/>
          <p:cNvSpPr>
            <a:spLocks noGrp="1"/>
          </p:cNvSpPr>
          <p:nvPr>
            <p:ph type="body" sz="quarter" idx="11"/>
          </p:nvPr>
        </p:nvSpPr>
        <p:spPr>
          <a:xfrm>
            <a:off x="347662" y="1100141"/>
            <a:ext cx="8207375" cy="436561"/>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25" name="product_description1"/>
          <p:cNvSpPr>
            <a:spLocks noGrp="1"/>
          </p:cNvSpPr>
          <p:nvPr>
            <p:ph type="body" sz="quarter" idx="20"/>
          </p:nvPr>
        </p:nvSpPr>
        <p:spPr>
          <a:xfrm>
            <a:off x="347663" y="3219822"/>
            <a:ext cx="2603500" cy="1209600"/>
          </a:xfrm>
          <a:prstGeom prst="rect">
            <a:avLst/>
          </a:prstGeom>
        </p:spPr>
        <p:txBody>
          <a:bodyPr lIns="0" tIns="0" rIns="0" bIns="0"/>
          <a:lstStyle>
            <a:lvl1pPr marL="0" indent="0">
              <a:buNone/>
              <a:defRPr sz="1000">
                <a:latin typeface="Trebuchet MS"/>
                <a:cs typeface="Trebuchet MS"/>
              </a:defRPr>
            </a:lvl1pPr>
          </a:lstStyle>
          <a:p>
            <a:pPr lvl="0"/>
            <a:r>
              <a:rPr lang="en-US" altLang="zh-CN"/>
              <a:t>Edit Master text styles</a:t>
            </a:r>
          </a:p>
        </p:txBody>
      </p:sp>
      <p:sp>
        <p:nvSpPr>
          <p:cNvPr id="28" name="product_description2"/>
          <p:cNvSpPr>
            <a:spLocks noGrp="1"/>
          </p:cNvSpPr>
          <p:nvPr>
            <p:ph type="body" sz="quarter" idx="13"/>
          </p:nvPr>
        </p:nvSpPr>
        <p:spPr>
          <a:xfrm>
            <a:off x="3233738" y="3219822"/>
            <a:ext cx="2603500" cy="1209600"/>
          </a:xfrm>
          <a:prstGeom prst="rect">
            <a:avLst/>
          </a:prstGeom>
        </p:spPr>
        <p:txBody>
          <a:bodyPr lIns="0" tIns="0" rIns="0" bIns="0"/>
          <a:lstStyle>
            <a:lvl1pPr marL="0" indent="0">
              <a:buNone/>
              <a:defRPr sz="1000">
                <a:latin typeface="Trebuchet MS"/>
                <a:cs typeface="Trebuchet MS"/>
              </a:defRPr>
            </a:lvl1pPr>
          </a:lstStyle>
          <a:p>
            <a:pPr lvl="0"/>
            <a:r>
              <a:rPr lang="en-US" altLang="zh-CN"/>
              <a:t>Edit Master text styles</a:t>
            </a:r>
          </a:p>
        </p:txBody>
      </p:sp>
      <p:sp>
        <p:nvSpPr>
          <p:cNvPr id="29" name="product_description3"/>
          <p:cNvSpPr>
            <a:spLocks noGrp="1"/>
          </p:cNvSpPr>
          <p:nvPr>
            <p:ph type="body" sz="quarter" idx="14"/>
          </p:nvPr>
        </p:nvSpPr>
        <p:spPr>
          <a:xfrm>
            <a:off x="6110288" y="3219822"/>
            <a:ext cx="2603500" cy="1209600"/>
          </a:xfrm>
          <a:prstGeom prst="rect">
            <a:avLst/>
          </a:prstGeom>
        </p:spPr>
        <p:txBody>
          <a:bodyPr lIns="0" tIns="0" rIns="0" bIns="0"/>
          <a:lstStyle>
            <a:lvl1pPr marL="0" indent="0">
              <a:buNone/>
              <a:defRPr sz="1000">
                <a:latin typeface="Trebuchet MS"/>
                <a:cs typeface="Trebuchet MS"/>
              </a:defRPr>
            </a:lvl1pPr>
          </a:lstStyle>
          <a:p>
            <a:pPr lvl="0"/>
            <a:r>
              <a:rPr lang="en-US" altLang="zh-CN"/>
              <a:t>Edit Master text styles</a:t>
            </a:r>
          </a:p>
        </p:txBody>
      </p:sp>
      <p:sp>
        <p:nvSpPr>
          <p:cNvPr id="17" name="go_to_button"/>
          <p:cNvSpPr>
            <a:spLocks noGrp="1"/>
          </p:cNvSpPr>
          <p:nvPr>
            <p:ph type="body" sz="quarter" idx="23"/>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9"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4"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02276580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ock-product-wall-analyst">
    <p:spTree>
      <p:nvGrpSpPr>
        <p:cNvPr id="1" name=""/>
        <p:cNvGrpSpPr/>
        <p:nvPr/>
      </p:nvGrpSpPr>
      <p:grpSpPr>
        <a:xfrm>
          <a:off x="0" y="0"/>
          <a:ext cx="0" cy="0"/>
          <a:chOff x="0" y="0"/>
          <a:chExt cx="0" cy="0"/>
        </a:xfrm>
      </p:grpSpPr>
      <p:sp>
        <p:nvSpPr>
          <p:cNvPr id="12" name="border1"/>
          <p:cNvSpPr>
            <a:spLocks noChangeAspect="1" noChangeArrowheads="1"/>
          </p:cNvSpPr>
          <p:nvPr/>
        </p:nvSpPr>
        <p:spPr bwMode="auto">
          <a:xfrm>
            <a:off x="346075" y="1131888"/>
            <a:ext cx="2019300" cy="2016125"/>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7" name="border2"/>
          <p:cNvSpPr>
            <a:spLocks noChangeAspect="1" noChangeArrowheads="1"/>
          </p:cNvSpPr>
          <p:nvPr/>
        </p:nvSpPr>
        <p:spPr bwMode="auto">
          <a:xfrm>
            <a:off x="3238500" y="1131888"/>
            <a:ext cx="2019300" cy="2016125"/>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a:latin typeface="Trebuchet MS"/>
              <a:cs typeface="Trebuchet MS"/>
            </a:endParaRPr>
          </a:p>
        </p:txBody>
      </p:sp>
      <p:sp>
        <p:nvSpPr>
          <p:cNvPr id="18" name="border3"/>
          <p:cNvSpPr>
            <a:spLocks noChangeAspect="1" noChangeArrowheads="1"/>
          </p:cNvSpPr>
          <p:nvPr/>
        </p:nvSpPr>
        <p:spPr bwMode="auto">
          <a:xfrm>
            <a:off x="6115050" y="1131888"/>
            <a:ext cx="2019300" cy="2016125"/>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product_image3"/>
          <p:cNvSpPr>
            <a:spLocks noGrp="1" noChangeAspect="1"/>
          </p:cNvSpPr>
          <p:nvPr>
            <p:ph type="pic" sz="quarter" idx="17"/>
          </p:nvPr>
        </p:nvSpPr>
        <p:spPr>
          <a:xfrm>
            <a:off x="6116639" y="1131590"/>
            <a:ext cx="2019919" cy="2016224"/>
          </a:xfrm>
          <a:prstGeom prst="rect">
            <a:avLst/>
          </a:prstGeom>
        </p:spPr>
        <p:txBody>
          <a:bodyPr/>
          <a:lstStyle>
            <a:lvl1pPr>
              <a:defRPr sz="1000">
                <a:latin typeface="Trebuchet MS"/>
                <a:cs typeface="Trebuchet MS"/>
              </a:defRPr>
            </a:lvl1pPr>
          </a:lstStyle>
          <a:p>
            <a:pPr lvl="0"/>
            <a:r>
              <a:rPr lang="en-US" altLang="zh-CN" noProof="0"/>
              <a:t>Click icon to add picture</a:t>
            </a:r>
            <a:endParaRPr lang="en-GB" noProof="0"/>
          </a:p>
        </p:txBody>
      </p:sp>
      <p:sp>
        <p:nvSpPr>
          <p:cNvPr id="3" name="product_image2"/>
          <p:cNvSpPr>
            <a:spLocks noGrp="1" noChangeAspect="1"/>
          </p:cNvSpPr>
          <p:nvPr>
            <p:ph type="pic" sz="quarter" idx="16"/>
          </p:nvPr>
        </p:nvSpPr>
        <p:spPr>
          <a:xfrm>
            <a:off x="3240089" y="1131590"/>
            <a:ext cx="2019919" cy="2016224"/>
          </a:xfrm>
          <a:prstGeom prst="rect">
            <a:avLst/>
          </a:prstGeom>
        </p:spPr>
        <p:txBody>
          <a:bodyPr/>
          <a:lstStyle>
            <a:lvl1pPr>
              <a:defRPr sz="1000">
                <a:latin typeface="Trebuchet MS"/>
                <a:cs typeface="Trebuchet MS"/>
              </a:defRPr>
            </a:lvl1pPr>
          </a:lstStyle>
          <a:p>
            <a:pPr lvl="0"/>
            <a:r>
              <a:rPr lang="en-US" altLang="zh-CN" noProof="0"/>
              <a:t>Click icon to add picture</a:t>
            </a:r>
            <a:endParaRPr lang="en-GB" noProof="0"/>
          </a:p>
        </p:txBody>
      </p:sp>
      <p:sp>
        <p:nvSpPr>
          <p:cNvPr id="10" name="product_image1"/>
          <p:cNvSpPr>
            <a:spLocks noGrp="1" noChangeAspect="1"/>
          </p:cNvSpPr>
          <p:nvPr>
            <p:ph type="pic" sz="quarter" idx="15"/>
          </p:nvPr>
        </p:nvSpPr>
        <p:spPr>
          <a:xfrm>
            <a:off x="347664" y="1131590"/>
            <a:ext cx="2019919" cy="2016224"/>
          </a:xfrm>
          <a:prstGeom prst="rect">
            <a:avLst/>
          </a:prstGeom>
        </p:spPr>
        <p:txBody>
          <a:bodyPr/>
          <a:lstStyle>
            <a:lvl1pPr>
              <a:defRPr sz="1000">
                <a:latin typeface="Trebuchet MS"/>
                <a:cs typeface="Trebuchet MS"/>
              </a:defRPr>
            </a:lvl1pPr>
          </a:lstStyle>
          <a:p>
            <a:pPr lvl="0"/>
            <a:r>
              <a:rPr lang="en-US" altLang="zh-CN" noProof="0"/>
              <a:t>Click icon to add picture</a:t>
            </a:r>
            <a:endParaRPr lang="en-GB" noProof="0"/>
          </a:p>
        </p:txBody>
      </p:sp>
      <p:sp>
        <p:nvSpPr>
          <p:cNvPr id="13" name="product_description1"/>
          <p:cNvSpPr>
            <a:spLocks noGrp="1"/>
          </p:cNvSpPr>
          <p:nvPr>
            <p:ph type="body" sz="quarter" idx="20"/>
          </p:nvPr>
        </p:nvSpPr>
        <p:spPr>
          <a:xfrm>
            <a:off x="347663" y="3219822"/>
            <a:ext cx="2603500" cy="1209600"/>
          </a:xfrm>
          <a:prstGeom prst="rect">
            <a:avLst/>
          </a:prstGeom>
        </p:spPr>
        <p:txBody>
          <a:bodyPr lIns="0" tIns="0" rIns="0" bIns="0"/>
          <a:lstStyle>
            <a:lvl1pPr marL="0" indent="0">
              <a:buNone/>
              <a:defRPr sz="1000">
                <a:latin typeface="Trebuchet MS"/>
                <a:cs typeface="Trebuchet MS"/>
              </a:defRPr>
            </a:lvl1pPr>
          </a:lstStyle>
          <a:p>
            <a:pPr lvl="0"/>
            <a:r>
              <a:rPr lang="en-US" altLang="zh-CN"/>
              <a:t>Edit Master text styles</a:t>
            </a:r>
          </a:p>
        </p:txBody>
      </p:sp>
      <p:sp>
        <p:nvSpPr>
          <p:cNvPr id="14" name="product_description2"/>
          <p:cNvSpPr>
            <a:spLocks noGrp="1"/>
          </p:cNvSpPr>
          <p:nvPr>
            <p:ph type="body" sz="quarter" idx="13"/>
          </p:nvPr>
        </p:nvSpPr>
        <p:spPr>
          <a:xfrm>
            <a:off x="3233738" y="3219822"/>
            <a:ext cx="2603500" cy="1209600"/>
          </a:xfrm>
          <a:prstGeom prst="rect">
            <a:avLst/>
          </a:prstGeom>
        </p:spPr>
        <p:txBody>
          <a:bodyPr lIns="0" tIns="0" rIns="0" bIns="0"/>
          <a:lstStyle>
            <a:lvl1pPr marL="0" indent="0">
              <a:buNone/>
              <a:defRPr sz="1000">
                <a:latin typeface="Trebuchet MS"/>
                <a:cs typeface="Trebuchet MS"/>
              </a:defRPr>
            </a:lvl1pPr>
          </a:lstStyle>
          <a:p>
            <a:pPr lvl="0"/>
            <a:r>
              <a:rPr lang="en-US" altLang="zh-CN"/>
              <a:t>Edit Master text styles</a:t>
            </a:r>
          </a:p>
        </p:txBody>
      </p:sp>
      <p:sp>
        <p:nvSpPr>
          <p:cNvPr id="15" name="product_description3"/>
          <p:cNvSpPr>
            <a:spLocks noGrp="1"/>
          </p:cNvSpPr>
          <p:nvPr>
            <p:ph type="body" sz="quarter" idx="14"/>
          </p:nvPr>
        </p:nvSpPr>
        <p:spPr>
          <a:xfrm>
            <a:off x="6110288" y="3219822"/>
            <a:ext cx="2603500" cy="1209600"/>
          </a:xfrm>
          <a:prstGeom prst="rect">
            <a:avLst/>
          </a:prstGeom>
        </p:spPr>
        <p:txBody>
          <a:bodyPr lIns="0" tIns="0" rIns="0" bIns="0"/>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000" baseline="0">
                <a:latin typeface="Trebuchet MS"/>
                <a:cs typeface="Trebuchet MS"/>
              </a:defRPr>
            </a:lvl1pPr>
          </a:lstStyle>
          <a:p>
            <a:pPr lvl="0"/>
            <a:r>
              <a:rPr lang="en-US" altLang="zh-CN"/>
              <a:t>Edit Master text styles</a:t>
            </a:r>
          </a:p>
        </p:txBody>
      </p:sp>
      <p:sp>
        <p:nvSpPr>
          <p:cNvPr id="19" name="go_to_button"/>
          <p:cNvSpPr>
            <a:spLocks noGrp="1"/>
          </p:cNvSpPr>
          <p:nvPr>
            <p:ph type="body" sz="quarter" idx="23"/>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20"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1"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83118425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ock-content-stat-right">
    <p:spTree>
      <p:nvGrpSpPr>
        <p:cNvPr id="1" name=""/>
        <p:cNvGrpSpPr/>
        <p:nvPr/>
      </p:nvGrpSpPr>
      <p:grpSpPr>
        <a:xfrm>
          <a:off x="0" y="0"/>
          <a:ext cx="0" cy="0"/>
          <a:chOff x="0" y="0"/>
          <a:chExt cx="0" cy="0"/>
        </a:xfrm>
      </p:grpSpPr>
      <p:sp>
        <p:nvSpPr>
          <p:cNvPr id="9" name="Rectangle"/>
          <p:cNvSpPr>
            <a:spLocks noChangeArrowheads="1"/>
          </p:cNvSpPr>
          <p:nvPr/>
        </p:nvSpPr>
        <p:spPr bwMode="auto">
          <a:xfrm>
            <a:off x="6156325" y="1131888"/>
            <a:ext cx="2603500" cy="25987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4" name="stat_title1"/>
          <p:cNvSpPr>
            <a:spLocks noGrp="1"/>
          </p:cNvSpPr>
          <p:nvPr>
            <p:ph type="body" sz="quarter" idx="13"/>
          </p:nvPr>
        </p:nvSpPr>
        <p:spPr>
          <a:xfrm>
            <a:off x="6240463" y="1214438"/>
            <a:ext cx="2438400" cy="523875"/>
          </a:xfrm>
          <a:prstGeom prst="rect">
            <a:avLst/>
          </a:prstGeom>
        </p:spPr>
        <p:txBody>
          <a:bodyPr anchor="b"/>
          <a:lstStyle>
            <a:lvl1pPr marL="0" indent="0" algn="ctr">
              <a:buNone/>
              <a:defRPr sz="1100" cap="all" baseline="0">
                <a:solidFill>
                  <a:srgbClr val="7F7F7F"/>
                </a:solidFill>
                <a:latin typeface="Trebuchet MS"/>
                <a:cs typeface="Trebuchet MS"/>
              </a:defRPr>
            </a:lvl1pPr>
          </a:lstStyle>
          <a:p>
            <a:pPr lvl="0"/>
            <a:r>
              <a:rPr lang="en-US" altLang="zh-CN"/>
              <a:t>Edit Master text styles</a:t>
            </a:r>
          </a:p>
        </p:txBody>
      </p:sp>
      <p:sp>
        <p:nvSpPr>
          <p:cNvPr id="16" name="stat1"/>
          <p:cNvSpPr>
            <a:spLocks noGrp="1"/>
          </p:cNvSpPr>
          <p:nvPr>
            <p:ph type="body" sz="quarter" idx="14"/>
          </p:nvPr>
        </p:nvSpPr>
        <p:spPr>
          <a:xfrm>
            <a:off x="6240463" y="1749427"/>
            <a:ext cx="2438400" cy="862013"/>
          </a:xfrm>
          <a:prstGeom prst="rect">
            <a:avLst/>
          </a:prstGeom>
        </p:spPr>
        <p:txBody>
          <a:bodyPr/>
          <a:lstStyle>
            <a:lvl1pPr marL="0" indent="0" algn="ctr">
              <a:buNone/>
              <a:defRPr sz="5000" b="1">
                <a:latin typeface="Trebuchet MS"/>
                <a:cs typeface="Trebuchet MS"/>
              </a:defRPr>
            </a:lvl1pPr>
          </a:lstStyle>
          <a:p>
            <a:pPr lvl="0"/>
            <a:r>
              <a:rPr lang="en-US" altLang="zh-CN"/>
              <a:t>Edit Master text styles</a:t>
            </a:r>
          </a:p>
        </p:txBody>
      </p:sp>
      <p:sp>
        <p:nvSpPr>
          <p:cNvPr id="19" name="stat_follow_on1"/>
          <p:cNvSpPr>
            <a:spLocks noGrp="1"/>
          </p:cNvSpPr>
          <p:nvPr>
            <p:ph type="body" sz="quarter" idx="15"/>
          </p:nvPr>
        </p:nvSpPr>
        <p:spPr>
          <a:xfrm>
            <a:off x="6240463" y="2598739"/>
            <a:ext cx="2438400" cy="1054100"/>
          </a:xfrm>
          <a:prstGeom prst="rect">
            <a:avLst/>
          </a:prstGeom>
        </p:spPr>
        <p:txBody>
          <a:bodyPr/>
          <a:lstStyle>
            <a:lvl1pPr marL="0" indent="0" algn="ctr">
              <a:buNone/>
              <a:defRPr sz="1100" baseline="0">
                <a:solidFill>
                  <a:srgbClr val="7F7F7F"/>
                </a:solidFill>
                <a:latin typeface="Trebuchet MS"/>
                <a:cs typeface="Trebuchet MS"/>
              </a:defRPr>
            </a:lvl1pPr>
          </a:lstStyle>
          <a:p>
            <a:pPr lvl="0"/>
            <a:r>
              <a:rPr lang="en-US" altLang="zh-CN"/>
              <a:t>Edit Master text styles</a:t>
            </a:r>
          </a:p>
        </p:txBody>
      </p:sp>
      <p:sp>
        <p:nvSpPr>
          <p:cNvPr id="13" name="text"/>
          <p:cNvSpPr>
            <a:spLocks noGrp="1"/>
          </p:cNvSpPr>
          <p:nvPr>
            <p:ph type="body" sz="quarter" idx="11"/>
          </p:nvPr>
        </p:nvSpPr>
        <p:spPr>
          <a:xfrm>
            <a:off x="355036" y="1100138"/>
            <a:ext cx="5215505" cy="32115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1"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5"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8"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41849436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28FD363D-5F66-4B8E-B39F-9AB430F13B95}"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ock-content-stat-left">
    <p:spTree>
      <p:nvGrpSpPr>
        <p:cNvPr id="1" name=""/>
        <p:cNvGrpSpPr/>
        <p:nvPr/>
      </p:nvGrpSpPr>
      <p:grpSpPr>
        <a:xfrm>
          <a:off x="0" y="0"/>
          <a:ext cx="0" cy="0"/>
          <a:chOff x="0" y="0"/>
          <a:chExt cx="0" cy="0"/>
        </a:xfrm>
      </p:grpSpPr>
      <p:sp>
        <p:nvSpPr>
          <p:cNvPr id="9" name="Rectangle"/>
          <p:cNvSpPr>
            <a:spLocks noChangeArrowheads="1"/>
          </p:cNvSpPr>
          <p:nvPr/>
        </p:nvSpPr>
        <p:spPr bwMode="auto">
          <a:xfrm>
            <a:off x="349250" y="1147763"/>
            <a:ext cx="2603500" cy="25987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text"/>
          <p:cNvSpPr>
            <a:spLocks noGrp="1"/>
          </p:cNvSpPr>
          <p:nvPr>
            <p:ph type="body" sz="quarter" idx="11"/>
          </p:nvPr>
        </p:nvSpPr>
        <p:spPr>
          <a:xfrm>
            <a:off x="3339534" y="1100138"/>
            <a:ext cx="5215505" cy="32115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4" name="stat_title1"/>
          <p:cNvSpPr>
            <a:spLocks noGrp="1"/>
          </p:cNvSpPr>
          <p:nvPr>
            <p:ph type="body" sz="quarter" idx="13"/>
          </p:nvPr>
        </p:nvSpPr>
        <p:spPr>
          <a:xfrm>
            <a:off x="433081" y="1231214"/>
            <a:ext cx="2438400" cy="523875"/>
          </a:xfrm>
          <a:prstGeom prst="rect">
            <a:avLst/>
          </a:prstGeom>
        </p:spPr>
        <p:txBody>
          <a:bodyPr anchor="b"/>
          <a:lstStyle>
            <a:lvl1pPr marL="0" indent="0" algn="ctr">
              <a:buNone/>
              <a:defRPr sz="1100" cap="all" baseline="0">
                <a:solidFill>
                  <a:srgbClr val="7F7F7F"/>
                </a:solidFill>
                <a:latin typeface="Trebuchet MS"/>
                <a:cs typeface="Trebuchet MS"/>
              </a:defRPr>
            </a:lvl1pPr>
          </a:lstStyle>
          <a:p>
            <a:pPr lvl="0"/>
            <a:r>
              <a:rPr lang="en-US" altLang="zh-CN"/>
              <a:t>Edit Master text styles</a:t>
            </a:r>
          </a:p>
        </p:txBody>
      </p:sp>
      <p:sp>
        <p:nvSpPr>
          <p:cNvPr id="16" name="stat1"/>
          <p:cNvSpPr>
            <a:spLocks noGrp="1"/>
          </p:cNvSpPr>
          <p:nvPr>
            <p:ph type="body" sz="quarter" idx="14"/>
          </p:nvPr>
        </p:nvSpPr>
        <p:spPr>
          <a:xfrm>
            <a:off x="433081" y="1766201"/>
            <a:ext cx="2438400" cy="862013"/>
          </a:xfrm>
          <a:prstGeom prst="rect">
            <a:avLst/>
          </a:prstGeom>
        </p:spPr>
        <p:txBody>
          <a:bodyPr/>
          <a:lstStyle>
            <a:lvl1pPr marL="0" indent="0" algn="ctr">
              <a:buNone/>
              <a:defRPr sz="5000" b="1">
                <a:latin typeface="Trebuchet MS"/>
                <a:cs typeface="Trebuchet MS"/>
              </a:defRPr>
            </a:lvl1pPr>
          </a:lstStyle>
          <a:p>
            <a:pPr lvl="0"/>
            <a:r>
              <a:rPr lang="en-US" altLang="zh-CN"/>
              <a:t>Edit Master text styles</a:t>
            </a:r>
          </a:p>
        </p:txBody>
      </p:sp>
      <p:sp>
        <p:nvSpPr>
          <p:cNvPr id="19" name="stat_follow_on1"/>
          <p:cNvSpPr>
            <a:spLocks noGrp="1"/>
          </p:cNvSpPr>
          <p:nvPr>
            <p:ph type="body" sz="quarter" idx="15"/>
          </p:nvPr>
        </p:nvSpPr>
        <p:spPr>
          <a:xfrm>
            <a:off x="433081" y="2628213"/>
            <a:ext cx="2438400" cy="1054100"/>
          </a:xfrm>
          <a:prstGeom prst="rect">
            <a:avLst/>
          </a:prstGeom>
        </p:spPr>
        <p:txBody>
          <a:bodyPr/>
          <a:lstStyle>
            <a:lvl1pPr marL="0" indent="0" algn="ctr">
              <a:buNone/>
              <a:defRPr sz="1100" baseline="0">
                <a:solidFill>
                  <a:srgbClr val="7F7F7F"/>
                </a:solidFill>
                <a:latin typeface="Trebuchet MS"/>
                <a:cs typeface="Trebuchet MS"/>
              </a:defRPr>
            </a:lvl1pPr>
          </a:lstStyle>
          <a:p>
            <a:pPr lvl="0"/>
            <a:r>
              <a:rPr lang="en-US" altLang="zh-CN"/>
              <a:t>Edit Master text styles</a:t>
            </a:r>
          </a:p>
        </p:txBody>
      </p:sp>
      <p:sp>
        <p:nvSpPr>
          <p:cNvPr id="13"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5"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8"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54678570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ock-stats">
    <p:spTree>
      <p:nvGrpSpPr>
        <p:cNvPr id="1" name=""/>
        <p:cNvGrpSpPr/>
        <p:nvPr/>
      </p:nvGrpSpPr>
      <p:grpSpPr>
        <a:xfrm>
          <a:off x="0" y="0"/>
          <a:ext cx="0" cy="0"/>
          <a:chOff x="0" y="0"/>
          <a:chExt cx="0" cy="0"/>
        </a:xfrm>
      </p:grpSpPr>
      <p:sp>
        <p:nvSpPr>
          <p:cNvPr id="15" name="border1"/>
          <p:cNvSpPr>
            <a:spLocks noChangeArrowheads="1"/>
          </p:cNvSpPr>
          <p:nvPr/>
        </p:nvSpPr>
        <p:spPr bwMode="auto">
          <a:xfrm>
            <a:off x="347663" y="1698625"/>
            <a:ext cx="2603500" cy="25987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7" name="border2"/>
          <p:cNvSpPr>
            <a:spLocks noChangeArrowheads="1"/>
          </p:cNvSpPr>
          <p:nvPr/>
        </p:nvSpPr>
        <p:spPr bwMode="auto">
          <a:xfrm>
            <a:off x="3233738" y="1698625"/>
            <a:ext cx="2603500" cy="25987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20" name="border3"/>
          <p:cNvSpPr>
            <a:spLocks noChangeArrowheads="1"/>
          </p:cNvSpPr>
          <p:nvPr/>
        </p:nvSpPr>
        <p:spPr bwMode="auto">
          <a:xfrm>
            <a:off x="6118225" y="1698625"/>
            <a:ext cx="2603500" cy="25987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stat_context"/>
          <p:cNvSpPr>
            <a:spLocks noGrp="1"/>
          </p:cNvSpPr>
          <p:nvPr>
            <p:ph type="body" sz="quarter" idx="11"/>
          </p:nvPr>
        </p:nvSpPr>
        <p:spPr>
          <a:xfrm>
            <a:off x="347662" y="1100141"/>
            <a:ext cx="8207375" cy="436561"/>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4" name="stat_title1"/>
          <p:cNvSpPr>
            <a:spLocks noGrp="1"/>
          </p:cNvSpPr>
          <p:nvPr>
            <p:ph type="body" sz="quarter" idx="13"/>
          </p:nvPr>
        </p:nvSpPr>
        <p:spPr>
          <a:xfrm>
            <a:off x="425937" y="1781768"/>
            <a:ext cx="2438400" cy="523875"/>
          </a:xfrm>
          <a:prstGeom prst="rect">
            <a:avLst/>
          </a:prstGeom>
        </p:spPr>
        <p:txBody>
          <a:bodyPr anchor="b"/>
          <a:lstStyle>
            <a:lvl1pPr marL="0" indent="0" algn="ctr">
              <a:buNone/>
              <a:defRPr sz="1100" cap="all" baseline="0">
                <a:solidFill>
                  <a:srgbClr val="7F7F7F"/>
                </a:solidFill>
                <a:latin typeface="Trebuchet MS"/>
                <a:cs typeface="Trebuchet MS"/>
              </a:defRPr>
            </a:lvl1pPr>
          </a:lstStyle>
          <a:p>
            <a:pPr lvl="0"/>
            <a:r>
              <a:rPr lang="en-US" altLang="zh-CN"/>
              <a:t>Edit Master text styles</a:t>
            </a:r>
          </a:p>
        </p:txBody>
      </p:sp>
      <p:sp>
        <p:nvSpPr>
          <p:cNvPr id="16" name="stat1"/>
          <p:cNvSpPr>
            <a:spLocks noGrp="1"/>
          </p:cNvSpPr>
          <p:nvPr>
            <p:ph type="body" sz="quarter" idx="14"/>
          </p:nvPr>
        </p:nvSpPr>
        <p:spPr>
          <a:xfrm>
            <a:off x="425937" y="2316756"/>
            <a:ext cx="2438400" cy="862013"/>
          </a:xfrm>
          <a:prstGeom prst="rect">
            <a:avLst/>
          </a:prstGeom>
        </p:spPr>
        <p:txBody>
          <a:bodyPr/>
          <a:lstStyle>
            <a:lvl1pPr marL="0" indent="0" algn="ctr">
              <a:buNone/>
              <a:defRPr sz="5000" b="1">
                <a:latin typeface="Trebuchet MS"/>
                <a:cs typeface="Trebuchet MS"/>
              </a:defRPr>
            </a:lvl1pPr>
          </a:lstStyle>
          <a:p>
            <a:pPr lvl="0"/>
            <a:r>
              <a:rPr lang="en-US" altLang="zh-CN"/>
              <a:t>Edit Master text styles</a:t>
            </a:r>
          </a:p>
        </p:txBody>
      </p:sp>
      <p:sp>
        <p:nvSpPr>
          <p:cNvPr id="19" name="stat_follow_on1"/>
          <p:cNvSpPr>
            <a:spLocks noGrp="1"/>
          </p:cNvSpPr>
          <p:nvPr>
            <p:ph type="body" sz="quarter" idx="15"/>
          </p:nvPr>
        </p:nvSpPr>
        <p:spPr>
          <a:xfrm>
            <a:off x="425937" y="3178768"/>
            <a:ext cx="2438400" cy="1054100"/>
          </a:xfrm>
          <a:prstGeom prst="rect">
            <a:avLst/>
          </a:prstGeom>
        </p:spPr>
        <p:txBody>
          <a:bodyPr/>
          <a:lstStyle>
            <a:lvl1pPr marL="0" indent="0" algn="ctr">
              <a:buNone/>
              <a:defRPr sz="1100" baseline="0">
                <a:solidFill>
                  <a:srgbClr val="7F7F7F"/>
                </a:solidFill>
                <a:latin typeface="Trebuchet MS"/>
                <a:cs typeface="Trebuchet MS"/>
              </a:defRPr>
            </a:lvl1pPr>
          </a:lstStyle>
          <a:p>
            <a:pPr lvl="0"/>
            <a:r>
              <a:rPr lang="en-US" altLang="zh-CN"/>
              <a:t>Edit Master text styles</a:t>
            </a:r>
          </a:p>
        </p:txBody>
      </p:sp>
      <p:sp>
        <p:nvSpPr>
          <p:cNvPr id="29" name="stat_title2"/>
          <p:cNvSpPr>
            <a:spLocks noGrp="1"/>
          </p:cNvSpPr>
          <p:nvPr>
            <p:ph type="body" sz="quarter" idx="16"/>
          </p:nvPr>
        </p:nvSpPr>
        <p:spPr>
          <a:xfrm>
            <a:off x="3317569" y="1781768"/>
            <a:ext cx="2438400" cy="523875"/>
          </a:xfrm>
          <a:prstGeom prst="rect">
            <a:avLst/>
          </a:prstGeom>
        </p:spPr>
        <p:txBody>
          <a:bodyPr anchor="b"/>
          <a:lstStyle>
            <a:lvl1pPr marL="0" indent="0" algn="ctr">
              <a:buNone/>
              <a:defRPr sz="1100" cap="all" baseline="0">
                <a:solidFill>
                  <a:srgbClr val="7F7F7F"/>
                </a:solidFill>
                <a:latin typeface="Trebuchet MS"/>
                <a:cs typeface="Trebuchet MS"/>
              </a:defRPr>
            </a:lvl1pPr>
          </a:lstStyle>
          <a:p>
            <a:pPr lvl="0"/>
            <a:r>
              <a:rPr lang="en-US" altLang="zh-CN"/>
              <a:t>Edit Master text styles</a:t>
            </a:r>
          </a:p>
        </p:txBody>
      </p:sp>
      <p:sp>
        <p:nvSpPr>
          <p:cNvPr id="30" name="stat2"/>
          <p:cNvSpPr>
            <a:spLocks noGrp="1"/>
          </p:cNvSpPr>
          <p:nvPr>
            <p:ph type="body" sz="quarter" idx="17"/>
          </p:nvPr>
        </p:nvSpPr>
        <p:spPr>
          <a:xfrm>
            <a:off x="3317569" y="2316755"/>
            <a:ext cx="2438400" cy="862013"/>
          </a:xfrm>
          <a:prstGeom prst="rect">
            <a:avLst/>
          </a:prstGeom>
        </p:spPr>
        <p:txBody>
          <a:bodyPr/>
          <a:lstStyle>
            <a:lvl1pPr marL="0" indent="0" algn="ctr">
              <a:buNone/>
              <a:defRPr sz="5000" b="1">
                <a:latin typeface="Trebuchet MS"/>
                <a:cs typeface="Trebuchet MS"/>
              </a:defRPr>
            </a:lvl1pPr>
          </a:lstStyle>
          <a:p>
            <a:pPr lvl="0"/>
            <a:r>
              <a:rPr lang="en-US" altLang="zh-CN"/>
              <a:t>Edit Master text styles</a:t>
            </a:r>
          </a:p>
        </p:txBody>
      </p:sp>
      <p:sp>
        <p:nvSpPr>
          <p:cNvPr id="31" name="stat_follow_on2"/>
          <p:cNvSpPr>
            <a:spLocks noGrp="1"/>
          </p:cNvSpPr>
          <p:nvPr>
            <p:ph type="body" sz="quarter" idx="18"/>
          </p:nvPr>
        </p:nvSpPr>
        <p:spPr>
          <a:xfrm>
            <a:off x="3317569" y="3178768"/>
            <a:ext cx="2438400" cy="1054100"/>
          </a:xfrm>
          <a:prstGeom prst="rect">
            <a:avLst/>
          </a:prstGeom>
        </p:spPr>
        <p:txBody>
          <a:bodyPr/>
          <a:lstStyle>
            <a:lvl1pPr marL="0" indent="0" algn="ctr">
              <a:buNone/>
              <a:defRPr sz="1100" baseline="0">
                <a:solidFill>
                  <a:srgbClr val="7F7F7F"/>
                </a:solidFill>
                <a:latin typeface="Trebuchet MS"/>
                <a:cs typeface="Trebuchet MS"/>
              </a:defRPr>
            </a:lvl1pPr>
          </a:lstStyle>
          <a:p>
            <a:pPr lvl="0"/>
            <a:r>
              <a:rPr lang="en-US" altLang="zh-CN"/>
              <a:t>Edit Master text styles</a:t>
            </a:r>
          </a:p>
        </p:txBody>
      </p:sp>
      <p:sp>
        <p:nvSpPr>
          <p:cNvPr id="35" name="stat_title3"/>
          <p:cNvSpPr>
            <a:spLocks noGrp="1"/>
          </p:cNvSpPr>
          <p:nvPr>
            <p:ph type="body" sz="quarter" idx="19"/>
          </p:nvPr>
        </p:nvSpPr>
        <p:spPr>
          <a:xfrm>
            <a:off x="6197527" y="1786739"/>
            <a:ext cx="2438400" cy="523875"/>
          </a:xfrm>
          <a:prstGeom prst="rect">
            <a:avLst/>
          </a:prstGeom>
        </p:spPr>
        <p:txBody>
          <a:bodyPr anchor="b"/>
          <a:lstStyle>
            <a:lvl1pPr marL="0" indent="0" algn="ctr">
              <a:buNone/>
              <a:defRPr sz="1100" cap="all" baseline="0">
                <a:solidFill>
                  <a:srgbClr val="7F7F7F"/>
                </a:solidFill>
                <a:latin typeface="Trebuchet MS"/>
                <a:cs typeface="Trebuchet MS"/>
              </a:defRPr>
            </a:lvl1pPr>
          </a:lstStyle>
          <a:p>
            <a:pPr lvl="0"/>
            <a:r>
              <a:rPr lang="en-US" altLang="zh-CN"/>
              <a:t>Edit Master text styles</a:t>
            </a:r>
          </a:p>
        </p:txBody>
      </p:sp>
      <p:sp>
        <p:nvSpPr>
          <p:cNvPr id="36" name="stat3"/>
          <p:cNvSpPr>
            <a:spLocks noGrp="1"/>
          </p:cNvSpPr>
          <p:nvPr>
            <p:ph type="body" sz="quarter" idx="20"/>
          </p:nvPr>
        </p:nvSpPr>
        <p:spPr>
          <a:xfrm>
            <a:off x="6197527" y="2321728"/>
            <a:ext cx="2438400" cy="862013"/>
          </a:xfrm>
          <a:prstGeom prst="rect">
            <a:avLst/>
          </a:prstGeom>
        </p:spPr>
        <p:txBody>
          <a:bodyPr/>
          <a:lstStyle>
            <a:lvl1pPr marL="0" indent="0" algn="ctr">
              <a:buNone/>
              <a:defRPr sz="5000" b="1">
                <a:latin typeface="Trebuchet MS"/>
                <a:cs typeface="Trebuchet MS"/>
              </a:defRPr>
            </a:lvl1pPr>
          </a:lstStyle>
          <a:p>
            <a:pPr lvl="0"/>
            <a:r>
              <a:rPr lang="en-US" altLang="zh-CN"/>
              <a:t>Edit Master text styles</a:t>
            </a:r>
          </a:p>
        </p:txBody>
      </p:sp>
      <p:sp>
        <p:nvSpPr>
          <p:cNvPr id="37" name="stat_follow_on3"/>
          <p:cNvSpPr>
            <a:spLocks noGrp="1"/>
          </p:cNvSpPr>
          <p:nvPr>
            <p:ph type="body" sz="quarter" idx="21"/>
          </p:nvPr>
        </p:nvSpPr>
        <p:spPr>
          <a:xfrm>
            <a:off x="6197527" y="3183739"/>
            <a:ext cx="2438400" cy="1054100"/>
          </a:xfrm>
          <a:prstGeom prst="rect">
            <a:avLst/>
          </a:prstGeom>
        </p:spPr>
        <p:txBody>
          <a:bodyPr/>
          <a:lstStyle>
            <a:lvl1pPr marL="0" indent="0" algn="ctr">
              <a:buNone/>
              <a:defRPr sz="1100" baseline="0">
                <a:solidFill>
                  <a:srgbClr val="7F7F7F"/>
                </a:solidFill>
                <a:latin typeface="Trebuchet MS"/>
                <a:cs typeface="Trebuchet MS"/>
              </a:defRPr>
            </a:lvl1pPr>
          </a:lstStyle>
          <a:p>
            <a:pPr lvl="0"/>
            <a:r>
              <a:rPr lang="en-US" altLang="zh-CN"/>
              <a:t>Edit Master text styles</a:t>
            </a:r>
          </a:p>
        </p:txBody>
      </p:sp>
      <p:sp>
        <p:nvSpPr>
          <p:cNvPr id="26" name="go_to_button"/>
          <p:cNvSpPr>
            <a:spLocks noGrp="1"/>
          </p:cNvSpPr>
          <p:nvPr>
            <p:ph type="body" sz="quarter" idx="24"/>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27"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8"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44840547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content-quote-right">
    <p:spTree>
      <p:nvGrpSpPr>
        <p:cNvPr id="1" name=""/>
        <p:cNvGrpSpPr/>
        <p:nvPr/>
      </p:nvGrpSpPr>
      <p:grpSpPr>
        <a:xfrm>
          <a:off x="0" y="0"/>
          <a:ext cx="0" cy="0"/>
          <a:chOff x="0" y="0"/>
          <a:chExt cx="0" cy="0"/>
        </a:xfrm>
      </p:grpSpPr>
      <p:grpSp>
        <p:nvGrpSpPr>
          <p:cNvPr id="7" name="Group 28"/>
          <p:cNvGrpSpPr/>
          <p:nvPr/>
        </p:nvGrpSpPr>
        <p:grpSpPr>
          <a:xfrm>
            <a:off x="6159500" y="1287463"/>
            <a:ext cx="2544763" cy="2527300"/>
            <a:chOff x="6159301" y="1822516"/>
            <a:chExt cx="2545501" cy="2527883"/>
          </a:xfrm>
        </p:grpSpPr>
        <p:sp>
          <p:nvSpPr>
            <p:cNvPr id="8" name="Freeform 7"/>
            <p:cNvSpPr/>
            <p:nvPr/>
          </p:nvSpPr>
          <p:spPr>
            <a:xfrm>
              <a:off x="6159301" y="1822516"/>
              <a:ext cx="800332" cy="2527883"/>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sp>
          <p:nvSpPr>
            <p:cNvPr id="9" name="Freeform 8"/>
            <p:cNvSpPr/>
            <p:nvPr/>
          </p:nvSpPr>
          <p:spPr>
            <a:xfrm rot="10800000">
              <a:off x="7904470" y="1822516"/>
              <a:ext cx="800332" cy="2527883"/>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grpSp>
      <p:pic>
        <p:nvPicPr>
          <p:cNvPr id="10" name="Picture 5"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rot="10800000">
            <a:off x="7145338" y="1098550"/>
            <a:ext cx="5984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145338" y="3651250"/>
            <a:ext cx="5984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cNvSpPr>
            <a:spLocks noGrp="1"/>
          </p:cNvSpPr>
          <p:nvPr>
            <p:ph type="body" sz="quarter" idx="11"/>
          </p:nvPr>
        </p:nvSpPr>
        <p:spPr>
          <a:xfrm>
            <a:off x="347665" y="1100138"/>
            <a:ext cx="5222875" cy="31226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4" name="quote"/>
          <p:cNvSpPr>
            <a:spLocks noGrp="1"/>
          </p:cNvSpPr>
          <p:nvPr>
            <p:ph type="body" sz="quarter" idx="13"/>
          </p:nvPr>
        </p:nvSpPr>
        <p:spPr>
          <a:xfrm>
            <a:off x="6203954" y="1525014"/>
            <a:ext cx="2449513" cy="2056960"/>
          </a:xfrm>
          <a:prstGeom prst="rect">
            <a:avLst/>
          </a:prstGeom>
        </p:spPr>
        <p:txBody>
          <a:bodyPr anchor="ctr" anchorCtr="1"/>
          <a:lstStyle>
            <a:lvl1pPr marL="0" indent="0" algn="ctr">
              <a:buNone/>
              <a:defRPr sz="1100">
                <a:solidFill>
                  <a:srgbClr val="7F7F7F"/>
                </a:solidFill>
                <a:latin typeface="Trebuchet MS"/>
                <a:cs typeface="Trebuchet MS"/>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ltLang="zh-CN"/>
              <a:t>Edit Master text styles</a:t>
            </a:r>
          </a:p>
        </p:txBody>
      </p:sp>
      <p:sp>
        <p:nvSpPr>
          <p:cNvPr id="15"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9"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416482950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ock-content-quote-left">
    <p:spTree>
      <p:nvGrpSpPr>
        <p:cNvPr id="1" name=""/>
        <p:cNvGrpSpPr/>
        <p:nvPr/>
      </p:nvGrpSpPr>
      <p:grpSpPr>
        <a:xfrm>
          <a:off x="0" y="0"/>
          <a:ext cx="0" cy="0"/>
          <a:chOff x="0" y="0"/>
          <a:chExt cx="0" cy="0"/>
        </a:xfrm>
      </p:grpSpPr>
      <p:grpSp>
        <p:nvGrpSpPr>
          <p:cNvPr id="7" name="Group 28"/>
          <p:cNvGrpSpPr/>
          <p:nvPr/>
        </p:nvGrpSpPr>
        <p:grpSpPr>
          <a:xfrm>
            <a:off x="323850" y="1285875"/>
            <a:ext cx="2544763" cy="2527300"/>
            <a:chOff x="6159304" y="1822515"/>
            <a:chExt cx="2545498" cy="2527883"/>
          </a:xfrm>
        </p:grpSpPr>
        <p:sp>
          <p:nvSpPr>
            <p:cNvPr id="8" name="Freeform 7"/>
            <p:cNvSpPr/>
            <p:nvPr/>
          </p:nvSpPr>
          <p:spPr>
            <a:xfrm>
              <a:off x="6159304" y="1822515"/>
              <a:ext cx="800331" cy="2527883"/>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sp>
          <p:nvSpPr>
            <p:cNvPr id="9" name="Freeform 8"/>
            <p:cNvSpPr/>
            <p:nvPr/>
          </p:nvSpPr>
          <p:spPr>
            <a:xfrm rot="10800000">
              <a:off x="7904471" y="1822515"/>
              <a:ext cx="800331" cy="2527883"/>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grpSp>
      <p:pic>
        <p:nvPicPr>
          <p:cNvPr id="10" name="Picture 5"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rot="10800000">
            <a:off x="1314450" y="1098550"/>
            <a:ext cx="5969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14450" y="3651250"/>
            <a:ext cx="596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quote"/>
          <p:cNvSpPr>
            <a:spLocks noGrp="1"/>
          </p:cNvSpPr>
          <p:nvPr>
            <p:ph type="body" sz="quarter" idx="13"/>
          </p:nvPr>
        </p:nvSpPr>
        <p:spPr>
          <a:xfrm>
            <a:off x="368453" y="1522635"/>
            <a:ext cx="2449513" cy="2056960"/>
          </a:xfrm>
          <a:prstGeom prst="rect">
            <a:avLst/>
          </a:prstGeom>
        </p:spPr>
        <p:txBody>
          <a:bodyPr anchor="ctr" anchorCtr="1"/>
          <a:lstStyle>
            <a:lvl1pPr marL="0" indent="0" algn="ctr">
              <a:buNone/>
              <a:defRPr sz="1100">
                <a:solidFill>
                  <a:srgbClr val="7F7F7F"/>
                </a:solidFill>
                <a:latin typeface="Trebuchet MS"/>
                <a:cs typeface="Trebuchet MS"/>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ltLang="zh-CN"/>
              <a:t>Edit Master text styles</a:t>
            </a:r>
          </a:p>
        </p:txBody>
      </p:sp>
      <p:sp>
        <p:nvSpPr>
          <p:cNvPr id="17" name="text"/>
          <p:cNvSpPr>
            <a:spLocks noGrp="1"/>
          </p:cNvSpPr>
          <p:nvPr>
            <p:ph type="body" sz="quarter" idx="11"/>
          </p:nvPr>
        </p:nvSpPr>
        <p:spPr>
          <a:xfrm>
            <a:off x="3332163" y="1100138"/>
            <a:ext cx="5222875" cy="31226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4"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9"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83291347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ock-quote-right">
    <p:spTree>
      <p:nvGrpSpPr>
        <p:cNvPr id="1" name=""/>
        <p:cNvGrpSpPr/>
        <p:nvPr/>
      </p:nvGrpSpPr>
      <p:grpSpPr>
        <a:xfrm>
          <a:off x="0" y="0"/>
          <a:ext cx="0" cy="0"/>
          <a:chOff x="0" y="0"/>
          <a:chExt cx="0" cy="0"/>
        </a:xfrm>
      </p:grpSpPr>
      <p:sp>
        <p:nvSpPr>
          <p:cNvPr id="8" name="Freeform 7"/>
          <p:cNvSpPr/>
          <p:nvPr/>
        </p:nvSpPr>
        <p:spPr bwMode="auto">
          <a:xfrm>
            <a:off x="4241800" y="1352550"/>
            <a:ext cx="1639888" cy="2249488"/>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sp>
        <p:nvSpPr>
          <p:cNvPr id="9" name="Freeform 8"/>
          <p:cNvSpPr/>
          <p:nvPr/>
        </p:nvSpPr>
        <p:spPr bwMode="auto">
          <a:xfrm rot="10800000">
            <a:off x="7105650" y="1352550"/>
            <a:ext cx="1649413" cy="2249488"/>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pic>
        <p:nvPicPr>
          <p:cNvPr id="10" name="Picture 4"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rot="10800000">
            <a:off x="6207125" y="1158875"/>
            <a:ext cx="596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07125" y="3419475"/>
            <a:ext cx="596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cNvSpPr>
            <a:spLocks noGrp="1"/>
          </p:cNvSpPr>
          <p:nvPr>
            <p:ph type="body" sz="quarter" idx="11"/>
          </p:nvPr>
        </p:nvSpPr>
        <p:spPr>
          <a:xfrm>
            <a:off x="347664" y="1100138"/>
            <a:ext cx="3208336" cy="284956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4" name="quote"/>
          <p:cNvSpPr>
            <a:spLocks noGrp="1"/>
          </p:cNvSpPr>
          <p:nvPr>
            <p:ph type="body" sz="quarter" idx="13"/>
          </p:nvPr>
        </p:nvSpPr>
        <p:spPr>
          <a:xfrm>
            <a:off x="4440240" y="1611238"/>
            <a:ext cx="4111625" cy="1752600"/>
          </a:xfrm>
          <a:prstGeom prst="rect">
            <a:avLst/>
          </a:prstGeom>
        </p:spPr>
        <p:txBody>
          <a:bodyPr anchor="ctr" anchorCtr="1"/>
          <a:lstStyle>
            <a:lvl1pPr marL="0" indent="0" algn="ctr">
              <a:buNone/>
              <a:defRPr sz="1100">
                <a:solidFill>
                  <a:srgbClr val="7F7F7F"/>
                </a:solidFill>
                <a:latin typeface="Trebuchet MS"/>
                <a:cs typeface="Trebuchet MS"/>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ltLang="zh-CN"/>
              <a:t>Edit Master text styles</a:t>
            </a:r>
          </a:p>
        </p:txBody>
      </p:sp>
      <p:sp>
        <p:nvSpPr>
          <p:cNvPr id="18" name="attribution"/>
          <p:cNvSpPr>
            <a:spLocks noGrp="1"/>
          </p:cNvSpPr>
          <p:nvPr>
            <p:ph type="body" sz="quarter" idx="14"/>
          </p:nvPr>
        </p:nvSpPr>
        <p:spPr>
          <a:xfrm>
            <a:off x="4254501" y="3916705"/>
            <a:ext cx="4500562" cy="400050"/>
          </a:xfrm>
          <a:prstGeom prst="rect">
            <a:avLst/>
          </a:prstGeom>
        </p:spPr>
        <p:txBody>
          <a:bodyPr lIns="0" rIns="0"/>
          <a:lstStyle>
            <a:lvl1pPr marL="0" indent="0">
              <a:buNone/>
              <a:defRPr sz="1000" i="1">
                <a:solidFill>
                  <a:srgbClr val="7F7F7F"/>
                </a:solidFill>
                <a:latin typeface="Trebuchet MS"/>
                <a:cs typeface="Trebuchet MS"/>
              </a:defRPr>
            </a:lvl1pPr>
          </a:lstStyle>
          <a:p>
            <a:pPr lvl="0"/>
            <a:r>
              <a:rPr lang="en-US" altLang="zh-CN"/>
              <a:t>Edit Master text styles</a:t>
            </a:r>
          </a:p>
        </p:txBody>
      </p:sp>
      <p:sp>
        <p:nvSpPr>
          <p:cNvPr id="14"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7"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0"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9701020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ock-quote-left">
    <p:spTree>
      <p:nvGrpSpPr>
        <p:cNvPr id="1" name=""/>
        <p:cNvGrpSpPr/>
        <p:nvPr/>
      </p:nvGrpSpPr>
      <p:grpSpPr>
        <a:xfrm>
          <a:off x="0" y="0"/>
          <a:ext cx="0" cy="0"/>
          <a:chOff x="0" y="0"/>
          <a:chExt cx="0" cy="0"/>
        </a:xfrm>
      </p:grpSpPr>
      <p:sp>
        <p:nvSpPr>
          <p:cNvPr id="8" name="Freeform 7"/>
          <p:cNvSpPr/>
          <p:nvPr/>
        </p:nvSpPr>
        <p:spPr bwMode="auto">
          <a:xfrm>
            <a:off x="349250" y="1352550"/>
            <a:ext cx="1639888" cy="2249488"/>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sp>
        <p:nvSpPr>
          <p:cNvPr id="9" name="Freeform 8"/>
          <p:cNvSpPr/>
          <p:nvPr/>
        </p:nvSpPr>
        <p:spPr bwMode="auto">
          <a:xfrm rot="10800000">
            <a:off x="3213100" y="1352550"/>
            <a:ext cx="1649413" cy="2249488"/>
          </a:xfrm>
          <a:custGeom>
            <a:avLst/>
            <a:gdLst>
              <a:gd name="connsiteX0" fmla="*/ 800100 w 800100"/>
              <a:gd name="connsiteY0" fmla="*/ 0 h 2527300"/>
              <a:gd name="connsiteX1" fmla="*/ 0 w 800100"/>
              <a:gd name="connsiteY1" fmla="*/ 6350 h 2527300"/>
              <a:gd name="connsiteX2" fmla="*/ 6350 w 800100"/>
              <a:gd name="connsiteY2" fmla="*/ 2527300 h 2527300"/>
              <a:gd name="connsiteX3" fmla="*/ 793750 w 8001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800100" h="2527300">
                <a:moveTo>
                  <a:pt x="800100" y="0"/>
                </a:moveTo>
                <a:lnTo>
                  <a:pt x="0" y="6350"/>
                </a:lnTo>
                <a:cubicBezTo>
                  <a:pt x="2117" y="846667"/>
                  <a:pt x="4233" y="1686983"/>
                  <a:pt x="6350" y="2527300"/>
                </a:cubicBezTo>
                <a:lnTo>
                  <a:pt x="793750" y="2527300"/>
                </a:lnTo>
              </a:path>
            </a:pathLst>
          </a:custGeom>
          <a:ln w="762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pic>
        <p:nvPicPr>
          <p:cNvPr id="10" name="Picture 4"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rot="10800000">
            <a:off x="2314575" y="1158875"/>
            <a:ext cx="5984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M_QuotationMarks_Fill-grey.emf"/>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14575" y="3419475"/>
            <a:ext cx="5984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quote"/>
          <p:cNvSpPr>
            <a:spLocks noGrp="1"/>
          </p:cNvSpPr>
          <p:nvPr>
            <p:ph type="body" sz="quarter" idx="13"/>
          </p:nvPr>
        </p:nvSpPr>
        <p:spPr>
          <a:xfrm>
            <a:off x="547688" y="1625600"/>
            <a:ext cx="4111625" cy="1752600"/>
          </a:xfrm>
          <a:prstGeom prst="rect">
            <a:avLst/>
          </a:prstGeom>
        </p:spPr>
        <p:txBody>
          <a:bodyPr anchor="ctr" anchorCtr="1"/>
          <a:lstStyle>
            <a:lvl1pPr marL="0" indent="0" algn="ctr">
              <a:buNone/>
              <a:defRPr sz="1100">
                <a:solidFill>
                  <a:srgbClr val="7F7F7F"/>
                </a:solidFill>
                <a:latin typeface="Trebuchet MS"/>
                <a:cs typeface="Trebuchet MS"/>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ltLang="zh-CN"/>
              <a:t>Edit Master text styles</a:t>
            </a:r>
          </a:p>
        </p:txBody>
      </p:sp>
      <p:sp>
        <p:nvSpPr>
          <p:cNvPr id="27" name="attribution"/>
          <p:cNvSpPr>
            <a:spLocks noGrp="1"/>
          </p:cNvSpPr>
          <p:nvPr>
            <p:ph type="body" sz="quarter" idx="14"/>
          </p:nvPr>
        </p:nvSpPr>
        <p:spPr>
          <a:xfrm>
            <a:off x="361951" y="3916705"/>
            <a:ext cx="4500562" cy="400050"/>
          </a:xfrm>
          <a:prstGeom prst="rect">
            <a:avLst/>
          </a:prstGeom>
        </p:spPr>
        <p:txBody>
          <a:bodyPr rIns="0"/>
          <a:lstStyle>
            <a:lvl1pPr marL="0" indent="0">
              <a:buNone/>
              <a:defRPr sz="1000" i="1">
                <a:solidFill>
                  <a:srgbClr val="7F7F7F"/>
                </a:solidFill>
                <a:latin typeface="Trebuchet MS"/>
                <a:cs typeface="Trebuchet MS"/>
              </a:defRPr>
            </a:lvl1pPr>
          </a:lstStyle>
          <a:p>
            <a:pPr lvl="0"/>
            <a:r>
              <a:rPr lang="en-US" altLang="zh-CN"/>
              <a:t>Edit Master text styles</a:t>
            </a:r>
          </a:p>
        </p:txBody>
      </p:sp>
      <p:sp>
        <p:nvSpPr>
          <p:cNvPr id="29" name="text"/>
          <p:cNvSpPr>
            <a:spLocks noGrp="1"/>
          </p:cNvSpPr>
          <p:nvPr>
            <p:ph type="body" sz="quarter" idx="11"/>
          </p:nvPr>
        </p:nvSpPr>
        <p:spPr>
          <a:xfrm>
            <a:off x="5346702" y="1100138"/>
            <a:ext cx="3208336" cy="284956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7"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8"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9"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16103166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ock-table">
    <p:spTree>
      <p:nvGrpSpPr>
        <p:cNvPr id="1" name=""/>
        <p:cNvGrpSpPr/>
        <p:nvPr/>
      </p:nvGrpSpPr>
      <p:grpSpPr>
        <a:xfrm>
          <a:off x="0" y="0"/>
          <a:ext cx="0" cy="0"/>
          <a:chOff x="0" y="0"/>
          <a:chExt cx="0" cy="0"/>
        </a:xfrm>
      </p:grpSpPr>
      <p:graphicFrame>
        <p:nvGraphicFramePr>
          <p:cNvPr id="6" name="table" descr="table"/>
          <p:cNvGraphicFramePr>
            <a:graphicFrameLocks noGrp="1"/>
          </p:cNvGraphicFramePr>
          <p:nvPr/>
        </p:nvGraphicFramePr>
        <p:xfrm>
          <a:off x="347663" y="1320800"/>
          <a:ext cx="8401048" cy="3200430"/>
        </p:xfrm>
        <a:graphic>
          <a:graphicData uri="http://schemas.openxmlformats.org/drawingml/2006/table">
            <a:tbl>
              <a:tblPr firstRow="1" bandRow="1">
                <a:tableStyleId>{5C22544A-7EE6-4342-B048-85BDC9FD1C3A}</a:tableStyleId>
              </a:tblPr>
              <a:tblGrid>
                <a:gridCol w="1050131">
                  <a:extLst>
                    <a:ext uri="{9D8B030D-6E8A-4147-A177-3AD203B41FA5}">
                      <a16:colId xmlns:a16="http://schemas.microsoft.com/office/drawing/2014/main" val="20000"/>
                    </a:ext>
                  </a:extLst>
                </a:gridCol>
                <a:gridCol w="1050131">
                  <a:extLst>
                    <a:ext uri="{9D8B030D-6E8A-4147-A177-3AD203B41FA5}">
                      <a16:colId xmlns:a16="http://schemas.microsoft.com/office/drawing/2014/main" val="20001"/>
                    </a:ext>
                  </a:extLst>
                </a:gridCol>
                <a:gridCol w="1050131">
                  <a:extLst>
                    <a:ext uri="{9D8B030D-6E8A-4147-A177-3AD203B41FA5}">
                      <a16:colId xmlns:a16="http://schemas.microsoft.com/office/drawing/2014/main" val="20002"/>
                    </a:ext>
                  </a:extLst>
                </a:gridCol>
                <a:gridCol w="1050131">
                  <a:extLst>
                    <a:ext uri="{9D8B030D-6E8A-4147-A177-3AD203B41FA5}">
                      <a16:colId xmlns:a16="http://schemas.microsoft.com/office/drawing/2014/main" val="20003"/>
                    </a:ext>
                  </a:extLst>
                </a:gridCol>
                <a:gridCol w="1050131">
                  <a:extLst>
                    <a:ext uri="{9D8B030D-6E8A-4147-A177-3AD203B41FA5}">
                      <a16:colId xmlns:a16="http://schemas.microsoft.com/office/drawing/2014/main" val="20004"/>
                    </a:ext>
                  </a:extLst>
                </a:gridCol>
                <a:gridCol w="1050131">
                  <a:extLst>
                    <a:ext uri="{9D8B030D-6E8A-4147-A177-3AD203B41FA5}">
                      <a16:colId xmlns:a16="http://schemas.microsoft.com/office/drawing/2014/main" val="20005"/>
                    </a:ext>
                  </a:extLst>
                </a:gridCol>
                <a:gridCol w="1050131">
                  <a:extLst>
                    <a:ext uri="{9D8B030D-6E8A-4147-A177-3AD203B41FA5}">
                      <a16:colId xmlns:a16="http://schemas.microsoft.com/office/drawing/2014/main" val="20006"/>
                    </a:ext>
                  </a:extLst>
                </a:gridCol>
                <a:gridCol w="1050131">
                  <a:extLst>
                    <a:ext uri="{9D8B030D-6E8A-4147-A177-3AD203B41FA5}">
                      <a16:colId xmlns:a16="http://schemas.microsoft.com/office/drawing/2014/main" val="20007"/>
                    </a:ext>
                  </a:extLst>
                </a:gridCol>
              </a:tblGrid>
              <a:tr h="213360">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00"/>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extLst>
                  <a:ext uri="{0D108BD9-81ED-4DB2-BD59-A6C34878D82A}">
                    <a16:rowId xmlns:a16="http://schemas.microsoft.com/office/drawing/2014/main" val="10001"/>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02"/>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extLst>
                  <a:ext uri="{0D108BD9-81ED-4DB2-BD59-A6C34878D82A}">
                    <a16:rowId xmlns:a16="http://schemas.microsoft.com/office/drawing/2014/main" val="10003"/>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04"/>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extLst>
                  <a:ext uri="{0D108BD9-81ED-4DB2-BD59-A6C34878D82A}">
                    <a16:rowId xmlns:a16="http://schemas.microsoft.com/office/drawing/2014/main" val="10005"/>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06"/>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extLst>
                  <a:ext uri="{0D108BD9-81ED-4DB2-BD59-A6C34878D82A}">
                    <a16:rowId xmlns:a16="http://schemas.microsoft.com/office/drawing/2014/main" val="10007"/>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08"/>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extLst>
                  <a:ext uri="{0D108BD9-81ED-4DB2-BD59-A6C34878D82A}">
                    <a16:rowId xmlns:a16="http://schemas.microsoft.com/office/drawing/2014/main" val="10009"/>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10"/>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extLst>
                  <a:ext uri="{0D108BD9-81ED-4DB2-BD59-A6C34878D82A}">
                    <a16:rowId xmlns:a16="http://schemas.microsoft.com/office/drawing/2014/main" val="10011"/>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12"/>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lumMod val="95000"/>
                      </a:schemeClr>
                    </a:solidFill>
                  </a:tcPr>
                </a:tc>
                <a:extLst>
                  <a:ext uri="{0D108BD9-81ED-4DB2-BD59-A6C34878D82A}">
                    <a16:rowId xmlns:a16="http://schemas.microsoft.com/office/drawing/2014/main" val="10013"/>
                  </a:ext>
                </a:extLst>
              </a:tr>
              <a:tr h="213360">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3" marR="91443" marT="45721" marB="45721" anchor="ctr">
                    <a:solidFill>
                      <a:schemeClr val="bg1"/>
                    </a:solidFill>
                  </a:tcPr>
                </a:tc>
                <a:extLst>
                  <a:ext uri="{0D108BD9-81ED-4DB2-BD59-A6C34878D82A}">
                    <a16:rowId xmlns:a16="http://schemas.microsoft.com/office/drawing/2014/main" val="10014"/>
                  </a:ext>
                </a:extLst>
              </a:tr>
            </a:tbl>
          </a:graphicData>
        </a:graphic>
      </p:graphicFrame>
      <p:sp>
        <p:nvSpPr>
          <p:cNvPr id="11" name="caption"/>
          <p:cNvSpPr>
            <a:spLocks noGrp="1"/>
          </p:cNvSpPr>
          <p:nvPr>
            <p:ph type="body" sz="quarter" idx="11"/>
          </p:nvPr>
        </p:nvSpPr>
        <p:spPr>
          <a:xfrm>
            <a:off x="357014" y="1100140"/>
            <a:ext cx="8405986" cy="179999"/>
          </a:xfrm>
          <a:prstGeom prst="rect">
            <a:avLst/>
          </a:prstGeom>
        </p:spPr>
        <p:txBody>
          <a:bodyPr lIns="0" tIns="0" rIns="0" bIns="0"/>
          <a:lstStyle>
            <a:lvl1pPr marL="0" indent="0">
              <a:buNone/>
              <a:defRPr sz="1000">
                <a:latin typeface="Trebuchet MS"/>
                <a:cs typeface="Trebuchet MS"/>
              </a:defRPr>
            </a:lvl1pPr>
          </a:lstStyle>
          <a:p>
            <a:pPr lvl="0"/>
            <a:r>
              <a:rPr lang="en-US" altLang="zh-CN"/>
              <a:t>Edit Master text styles</a:t>
            </a:r>
          </a:p>
        </p:txBody>
      </p:sp>
      <p:sp>
        <p:nvSpPr>
          <p:cNvPr id="10"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4"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5"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4761403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video">
    <p:bg>
      <p:bgPr>
        <a:solidFill>
          <a:srgbClr val="D9D9D9"/>
        </a:solidFill>
        <a:effectLst/>
      </p:bgPr>
    </p:bg>
    <p:spTree>
      <p:nvGrpSpPr>
        <p:cNvPr id="1" name=""/>
        <p:cNvGrpSpPr/>
        <p:nvPr/>
      </p:nvGrpSpPr>
      <p:grpSpPr>
        <a:xfrm>
          <a:off x="0" y="0"/>
          <a:ext cx="0" cy="0"/>
          <a:chOff x="0" y="0"/>
          <a:chExt cx="0" cy="0"/>
        </a:xfrm>
      </p:grpSpPr>
      <p:sp>
        <p:nvSpPr>
          <p:cNvPr id="7" name="play_circle"/>
          <p:cNvSpPr/>
          <p:nvPr/>
        </p:nvSpPr>
        <p:spPr>
          <a:xfrm>
            <a:off x="4008438" y="2476500"/>
            <a:ext cx="1130300" cy="11303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sp>
        <p:nvSpPr>
          <p:cNvPr id="8" name="play_triangle"/>
          <p:cNvSpPr/>
          <p:nvPr/>
        </p:nvSpPr>
        <p:spPr>
          <a:xfrm rot="5400000">
            <a:off x="4378325" y="2841625"/>
            <a:ext cx="501650" cy="431800"/>
          </a:xfrm>
          <a:prstGeom prst="triangle">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fontAlgn="auto">
              <a:defRPr/>
            </a:pPr>
            <a:endParaRPr lang="en-US">
              <a:latin typeface="Trebuchet MS"/>
              <a:ea typeface="Trebuchet MS"/>
              <a:cs typeface="Trebuchet MS"/>
            </a:endParaRPr>
          </a:p>
        </p:txBody>
      </p:sp>
      <p:sp>
        <p:nvSpPr>
          <p:cNvPr id="4" name="video_image"/>
          <p:cNvSpPr>
            <a:spLocks noGrp="1"/>
          </p:cNvSpPr>
          <p:nvPr>
            <p:ph type="pic" sz="quarter" idx="14"/>
          </p:nvPr>
        </p:nvSpPr>
        <p:spPr>
          <a:xfrm>
            <a:off x="347665" y="1698625"/>
            <a:ext cx="8366125" cy="2598738"/>
          </a:xfrm>
          <a:prstGeom prst="rect">
            <a:avLst/>
          </a:prstGeom>
          <a:solidFill>
            <a:schemeClr val="accent4">
              <a:lumMod val="20000"/>
              <a:lumOff val="80000"/>
            </a:schemeClr>
          </a:solidFill>
        </p:spPr>
        <p:txBody>
          <a:bodyPr/>
          <a:lstStyle>
            <a:lvl1pPr marL="0" indent="0">
              <a:buNone/>
              <a:defRPr>
                <a:latin typeface="Trebuchet MS"/>
                <a:cs typeface="Trebuchet MS"/>
              </a:defRPr>
            </a:lvl1pPr>
          </a:lstStyle>
          <a:p>
            <a:pPr lvl="0"/>
            <a:r>
              <a:rPr lang="en-US" altLang="zh-CN" noProof="0"/>
              <a:t>Click icon to add picture</a:t>
            </a:r>
            <a:endParaRPr lang="en-GB" noProof="0"/>
          </a:p>
        </p:txBody>
      </p:sp>
      <p:sp>
        <p:nvSpPr>
          <p:cNvPr id="11" name="stat_context"/>
          <p:cNvSpPr>
            <a:spLocks noGrp="1"/>
          </p:cNvSpPr>
          <p:nvPr>
            <p:ph type="body" sz="quarter" idx="11"/>
          </p:nvPr>
        </p:nvSpPr>
        <p:spPr>
          <a:xfrm>
            <a:off x="357014" y="1100139"/>
            <a:ext cx="8198024" cy="50006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2"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5"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71738784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ock-image-wall-x4">
    <p:spTree>
      <p:nvGrpSpPr>
        <p:cNvPr id="1" name=""/>
        <p:cNvGrpSpPr/>
        <p:nvPr/>
      </p:nvGrpSpPr>
      <p:grpSpPr>
        <a:xfrm>
          <a:off x="0" y="0"/>
          <a:ext cx="0" cy="0"/>
          <a:chOff x="0" y="0"/>
          <a:chExt cx="0" cy="0"/>
        </a:xfrm>
      </p:grpSpPr>
      <p:sp>
        <p:nvSpPr>
          <p:cNvPr id="9" name="image_border1"/>
          <p:cNvSpPr>
            <a:spLocks noChangeArrowheads="1"/>
          </p:cNvSpPr>
          <p:nvPr/>
        </p:nvSpPr>
        <p:spPr bwMode="auto">
          <a:xfrm>
            <a:off x="349250" y="1036638"/>
            <a:ext cx="3414713" cy="3244850"/>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0" name="image_border2"/>
          <p:cNvSpPr>
            <a:spLocks noChangeArrowheads="1"/>
          </p:cNvSpPr>
          <p:nvPr/>
        </p:nvSpPr>
        <p:spPr bwMode="auto">
          <a:xfrm>
            <a:off x="3870325" y="1036638"/>
            <a:ext cx="4843463" cy="1604962"/>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image_border3"/>
          <p:cNvSpPr>
            <a:spLocks noChangeArrowheads="1"/>
          </p:cNvSpPr>
          <p:nvPr/>
        </p:nvSpPr>
        <p:spPr bwMode="auto">
          <a:xfrm>
            <a:off x="3870325" y="2736850"/>
            <a:ext cx="2359025" cy="15446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2" name="image_border4"/>
          <p:cNvSpPr>
            <a:spLocks noChangeArrowheads="1"/>
          </p:cNvSpPr>
          <p:nvPr/>
        </p:nvSpPr>
        <p:spPr bwMode="auto">
          <a:xfrm>
            <a:off x="6343650" y="2736850"/>
            <a:ext cx="2370138" cy="15446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4" name="image1"/>
          <p:cNvSpPr>
            <a:spLocks noGrp="1"/>
          </p:cNvSpPr>
          <p:nvPr>
            <p:ph type="pic" sz="quarter" idx="13"/>
          </p:nvPr>
        </p:nvSpPr>
        <p:spPr>
          <a:xfrm>
            <a:off x="349251" y="1036639"/>
            <a:ext cx="3414713" cy="3244850"/>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4" name="image2"/>
          <p:cNvSpPr>
            <a:spLocks noGrp="1"/>
          </p:cNvSpPr>
          <p:nvPr>
            <p:ph type="pic" sz="quarter" idx="14"/>
          </p:nvPr>
        </p:nvSpPr>
        <p:spPr>
          <a:xfrm>
            <a:off x="3870329" y="1036638"/>
            <a:ext cx="4843463" cy="1604962"/>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5" name="image3"/>
          <p:cNvSpPr>
            <a:spLocks noGrp="1"/>
          </p:cNvSpPr>
          <p:nvPr>
            <p:ph type="pic" sz="quarter" idx="15"/>
          </p:nvPr>
        </p:nvSpPr>
        <p:spPr>
          <a:xfrm>
            <a:off x="3869159" y="2736852"/>
            <a:ext cx="2359025" cy="1544638"/>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6" name="image4"/>
          <p:cNvSpPr>
            <a:spLocks noGrp="1"/>
          </p:cNvSpPr>
          <p:nvPr>
            <p:ph type="pic" sz="quarter" idx="16"/>
          </p:nvPr>
        </p:nvSpPr>
        <p:spPr>
          <a:xfrm>
            <a:off x="6372200" y="2736852"/>
            <a:ext cx="2340000" cy="1544638"/>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7" name="go_to_button"/>
          <p:cNvSpPr>
            <a:spLocks noGrp="1"/>
          </p:cNvSpPr>
          <p:nvPr>
            <p:ph type="body" sz="quarter" idx="19"/>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21"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2"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16342483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ock-image-wall-x7">
    <p:spTree>
      <p:nvGrpSpPr>
        <p:cNvPr id="1" name=""/>
        <p:cNvGrpSpPr/>
        <p:nvPr/>
      </p:nvGrpSpPr>
      <p:grpSpPr>
        <a:xfrm>
          <a:off x="0" y="0"/>
          <a:ext cx="0" cy="0"/>
          <a:chOff x="0" y="0"/>
          <a:chExt cx="0" cy="0"/>
        </a:xfrm>
      </p:grpSpPr>
      <p:sp>
        <p:nvSpPr>
          <p:cNvPr id="12" name="image_border1"/>
          <p:cNvSpPr>
            <a:spLocks noChangeArrowheads="1"/>
          </p:cNvSpPr>
          <p:nvPr/>
        </p:nvSpPr>
        <p:spPr bwMode="auto">
          <a:xfrm>
            <a:off x="346075" y="1035050"/>
            <a:ext cx="2293938" cy="2176463"/>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3" name="image_border6"/>
          <p:cNvSpPr>
            <a:spLocks noChangeArrowheads="1"/>
          </p:cNvSpPr>
          <p:nvPr/>
        </p:nvSpPr>
        <p:spPr bwMode="auto">
          <a:xfrm>
            <a:off x="346075" y="3319463"/>
            <a:ext cx="2293938" cy="10366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7" name="image_border7"/>
          <p:cNvSpPr>
            <a:spLocks noChangeArrowheads="1"/>
          </p:cNvSpPr>
          <p:nvPr/>
        </p:nvSpPr>
        <p:spPr bwMode="auto">
          <a:xfrm>
            <a:off x="2767013" y="3319463"/>
            <a:ext cx="2293937" cy="10366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8" name="image_border4"/>
          <p:cNvSpPr>
            <a:spLocks noChangeArrowheads="1"/>
          </p:cNvSpPr>
          <p:nvPr/>
        </p:nvSpPr>
        <p:spPr bwMode="auto">
          <a:xfrm>
            <a:off x="2767013" y="2174875"/>
            <a:ext cx="2293937" cy="1036638"/>
          </a:xfrm>
          <a:prstGeom prst="rect">
            <a:avLst/>
          </a:prstGeom>
          <a:noFill/>
          <a:ln w="19050">
            <a:solidFill>
              <a:srgbClr val="CACACA"/>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20" name="image_border2"/>
          <p:cNvSpPr>
            <a:spLocks noChangeArrowheads="1"/>
          </p:cNvSpPr>
          <p:nvPr/>
        </p:nvSpPr>
        <p:spPr bwMode="auto">
          <a:xfrm>
            <a:off x="2767013" y="1035050"/>
            <a:ext cx="2852737" cy="10366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24" name="image_border5"/>
          <p:cNvSpPr>
            <a:spLocks noChangeArrowheads="1"/>
          </p:cNvSpPr>
          <p:nvPr/>
        </p:nvSpPr>
        <p:spPr bwMode="auto">
          <a:xfrm>
            <a:off x="5189538" y="2179638"/>
            <a:ext cx="2293937" cy="2176462"/>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25" name="image_border3"/>
          <p:cNvSpPr>
            <a:spLocks noChangeArrowheads="1"/>
          </p:cNvSpPr>
          <p:nvPr/>
        </p:nvSpPr>
        <p:spPr bwMode="auto">
          <a:xfrm>
            <a:off x="5738813" y="1035050"/>
            <a:ext cx="1744662" cy="1036638"/>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4" name="image1"/>
          <p:cNvSpPr>
            <a:spLocks noGrp="1"/>
          </p:cNvSpPr>
          <p:nvPr>
            <p:ph type="pic" sz="quarter" idx="13"/>
          </p:nvPr>
        </p:nvSpPr>
        <p:spPr>
          <a:xfrm>
            <a:off x="349251" y="1036638"/>
            <a:ext cx="2292350" cy="2176462"/>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4" name="image2"/>
          <p:cNvSpPr>
            <a:spLocks noGrp="1"/>
          </p:cNvSpPr>
          <p:nvPr>
            <p:ph type="pic" sz="quarter" idx="14"/>
          </p:nvPr>
        </p:nvSpPr>
        <p:spPr>
          <a:xfrm>
            <a:off x="2769397" y="1030054"/>
            <a:ext cx="2851945" cy="1043222"/>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5" name="image4"/>
          <p:cNvSpPr>
            <a:spLocks noGrp="1"/>
          </p:cNvSpPr>
          <p:nvPr>
            <p:ph type="pic" sz="quarter" idx="15"/>
          </p:nvPr>
        </p:nvSpPr>
        <p:spPr>
          <a:xfrm>
            <a:off x="2768601" y="2176465"/>
            <a:ext cx="2293938" cy="1036637"/>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6" name="image3"/>
          <p:cNvSpPr>
            <a:spLocks noGrp="1"/>
          </p:cNvSpPr>
          <p:nvPr>
            <p:ph type="pic" sz="quarter" idx="16"/>
          </p:nvPr>
        </p:nvSpPr>
        <p:spPr>
          <a:xfrm>
            <a:off x="5740404" y="1036640"/>
            <a:ext cx="1744663" cy="1036637"/>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21" name="image5"/>
          <p:cNvSpPr>
            <a:spLocks noGrp="1"/>
          </p:cNvSpPr>
          <p:nvPr>
            <p:ph type="pic" sz="quarter" idx="17"/>
          </p:nvPr>
        </p:nvSpPr>
        <p:spPr>
          <a:xfrm>
            <a:off x="5191125" y="2181227"/>
            <a:ext cx="2293938" cy="2176463"/>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22" name="image7"/>
          <p:cNvSpPr>
            <a:spLocks noGrp="1"/>
          </p:cNvSpPr>
          <p:nvPr>
            <p:ph type="pic" sz="quarter" idx="18"/>
          </p:nvPr>
        </p:nvSpPr>
        <p:spPr>
          <a:xfrm>
            <a:off x="2768600" y="3321053"/>
            <a:ext cx="2293938" cy="1036637"/>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9" name="image6"/>
          <p:cNvSpPr>
            <a:spLocks noGrp="1"/>
          </p:cNvSpPr>
          <p:nvPr>
            <p:ph type="pic" sz="quarter" idx="19"/>
          </p:nvPr>
        </p:nvSpPr>
        <p:spPr>
          <a:xfrm>
            <a:off x="347663" y="3321053"/>
            <a:ext cx="2293938" cy="1036637"/>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27" name="go_to_button"/>
          <p:cNvSpPr>
            <a:spLocks noGrp="1"/>
          </p:cNvSpPr>
          <p:nvPr>
            <p:ph type="body" sz="quarter" idx="22"/>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30"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31"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7130285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lang="en-US"/>
              <a:t>Click to edit Master text styles</a:t>
            </a:r>
          </a:p>
        </p:txBody>
      </p:sp>
      <p:sp>
        <p:nvSpPr>
          <p:cNvPr id="4" name="Content Placeholder 3"/>
          <p:cNvSpPr>
            <a:spLocks noGrp="1"/>
          </p:cNvSpPr>
          <p:nvPr>
            <p:ph sz="half" idx="2"/>
          </p:nvPr>
        </p:nvSpPr>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lang="en-US"/>
              <a:t>Click to edit Master text styles</a:t>
            </a:r>
          </a:p>
        </p:txBody>
      </p:sp>
      <p:sp>
        <p:nvSpPr>
          <p:cNvPr id="6" name="Content Placeholder 5"/>
          <p:cNvSpPr>
            <a:spLocks noGrp="1"/>
          </p:cNvSpPr>
          <p:nvPr>
            <p:ph sz="quarter" idx="4"/>
          </p:nvPr>
        </p:nvSpPr>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4064028-3661-4582-A859-BB60D3C0A535}" type="datetimeFigureOut">
              <a:rPr lang="en-US" smtClean="0"/>
              <a:t>9/6/2024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block-full-image">
    <p:spTree>
      <p:nvGrpSpPr>
        <p:cNvPr id="1" name=""/>
        <p:cNvGrpSpPr/>
        <p:nvPr/>
      </p:nvGrpSpPr>
      <p:grpSpPr>
        <a:xfrm>
          <a:off x="0" y="0"/>
          <a:ext cx="0" cy="0"/>
          <a:chOff x="0" y="0"/>
          <a:chExt cx="0" cy="0"/>
        </a:xfrm>
      </p:grpSpPr>
      <p:sp>
        <p:nvSpPr>
          <p:cNvPr id="5" name="image"/>
          <p:cNvSpPr>
            <a:spLocks noGrp="1"/>
          </p:cNvSpPr>
          <p:nvPr>
            <p:ph sz="quarter" idx="13"/>
          </p:nvPr>
        </p:nvSpPr>
        <p:spPr>
          <a:xfrm>
            <a:off x="0" y="0"/>
            <a:ext cx="9144000" cy="5143500"/>
          </a:xfrm>
          <a:prstGeom prst="rect">
            <a:avLst/>
          </a:prstGeom>
        </p:spPr>
        <p:txBody>
          <a:bodyPr/>
          <a:lstStyle>
            <a:lvl1pPr marL="0" indent="0">
              <a:buNone/>
              <a:defRPr>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378113378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ock-analysts">
    <p:spTree>
      <p:nvGrpSpPr>
        <p:cNvPr id="1" name=""/>
        <p:cNvGrpSpPr/>
        <p:nvPr/>
      </p:nvGrpSpPr>
      <p:grpSpPr>
        <a:xfrm>
          <a:off x="0" y="0"/>
          <a:ext cx="0" cy="0"/>
          <a:chOff x="0" y="0"/>
          <a:chExt cx="0" cy="0"/>
        </a:xfrm>
      </p:grpSpPr>
      <p:sp>
        <p:nvSpPr>
          <p:cNvPr id="8" name="title" descr="title"/>
          <p:cNvSpPr txBox="1"/>
          <p:nvPr/>
        </p:nvSpPr>
        <p:spPr>
          <a:xfrm>
            <a:off x="288925" y="357188"/>
            <a:ext cx="5273675" cy="431800"/>
          </a:xfrm>
          <a:prstGeom prst="rect">
            <a:avLst/>
          </a:prstGeom>
        </p:spPr>
        <p:txBody>
          <a:bodyPr lIns="46800" rIns="46800">
            <a:normAutofit/>
          </a:bodyPr>
          <a:lstStyle>
            <a:defPPr>
              <a:defRPr lang="en-US"/>
            </a:defPPr>
            <a:lvl1pPr marL="0" algn="l" defTabSz="914400" rtl="0" eaLnBrk="1" fontAlgn="base" latinLnBrk="0" hangingPunct="1">
              <a:spcBef>
                <a:spcPct val="0"/>
              </a:spcBef>
              <a:spcAft>
                <a:spcPct val="0"/>
              </a:spcAft>
              <a:defRPr sz="2200" b="1" kern="1200">
                <a:solidFill>
                  <a:schemeClr val="tx1"/>
                </a:solidFill>
                <a:latin typeface="Arial" pitchFamily="34" charset="0"/>
                <a:ea typeface="+mj-ea"/>
                <a:cs typeface="Arial" pitchFamily="34" charset="0"/>
              </a:defRPr>
            </a:lvl1pPr>
            <a:lvl2pPr marL="457200" algn="l" defTabSz="914400" rtl="0" eaLnBrk="1" fontAlgn="base" latinLnBrk="0" hangingPunct="1">
              <a:spcBef>
                <a:spcPct val="0"/>
              </a:spcBef>
              <a:spcAft>
                <a:spcPct val="0"/>
              </a:spcAft>
              <a:defRPr sz="2200" b="1" kern="1200">
                <a:solidFill>
                  <a:schemeClr val="tx1"/>
                </a:solidFill>
                <a:latin typeface="Arial" pitchFamily="34" charset="0"/>
                <a:ea typeface="+mn-ea"/>
                <a:cs typeface="Arial" pitchFamily="34" charset="0"/>
              </a:defRPr>
            </a:lvl2pPr>
            <a:lvl3pPr marL="914400" algn="l" defTabSz="914400" rtl="0" eaLnBrk="1" fontAlgn="base" latinLnBrk="0" hangingPunct="1">
              <a:spcBef>
                <a:spcPct val="0"/>
              </a:spcBef>
              <a:spcAft>
                <a:spcPct val="0"/>
              </a:spcAft>
              <a:defRPr sz="2200" b="1" kern="1200">
                <a:solidFill>
                  <a:schemeClr val="tx1"/>
                </a:solidFill>
                <a:latin typeface="Arial" pitchFamily="34" charset="0"/>
                <a:ea typeface="+mn-ea"/>
                <a:cs typeface="Arial" pitchFamily="34" charset="0"/>
              </a:defRPr>
            </a:lvl3pPr>
            <a:lvl4pPr marL="1371600" algn="l" defTabSz="914400" rtl="0" eaLnBrk="1" fontAlgn="base" latinLnBrk="0" hangingPunct="1">
              <a:spcBef>
                <a:spcPct val="0"/>
              </a:spcBef>
              <a:spcAft>
                <a:spcPct val="0"/>
              </a:spcAft>
              <a:defRPr sz="2200" b="1" kern="1200">
                <a:solidFill>
                  <a:schemeClr val="tx1"/>
                </a:solidFill>
                <a:latin typeface="Arial" pitchFamily="34" charset="0"/>
                <a:ea typeface="+mn-ea"/>
                <a:cs typeface="Arial" pitchFamily="34" charset="0"/>
              </a:defRPr>
            </a:lvl4pPr>
            <a:lvl5pPr marL="1828800" algn="l" defTabSz="914400" rtl="0" eaLnBrk="1" fontAlgn="base" latinLnBrk="0" hangingPunct="1">
              <a:spcBef>
                <a:spcPct val="0"/>
              </a:spcBef>
              <a:spcAft>
                <a:spcPct val="0"/>
              </a:spcAft>
              <a:defRPr sz="2200" b="1" kern="1200">
                <a:solidFill>
                  <a:schemeClr val="tx1"/>
                </a:solidFill>
                <a:latin typeface="Arial" pitchFamily="34" charset="0"/>
                <a:ea typeface="+mn-ea"/>
                <a:cs typeface="Arial" pitchFamily="34" charset="0"/>
              </a:defRPr>
            </a:lvl5pPr>
            <a:lvl6pPr marL="457200" algn="l" defTabSz="914400" rtl="0" eaLnBrk="1" fontAlgn="base" latinLnBrk="0" hangingPunct="1">
              <a:spcBef>
                <a:spcPct val="0"/>
              </a:spcBef>
              <a:spcAft>
                <a:spcPct val="0"/>
              </a:spcAft>
              <a:defRPr sz="2200" b="1" kern="1200">
                <a:solidFill>
                  <a:schemeClr val="tx1"/>
                </a:solidFill>
                <a:latin typeface="Arial" pitchFamily="34" charset="0"/>
                <a:ea typeface="+mn-ea"/>
                <a:cs typeface="Arial" pitchFamily="34" charset="0"/>
              </a:defRPr>
            </a:lvl6pPr>
            <a:lvl7pPr marL="914400" algn="l" defTabSz="914400" rtl="0" eaLnBrk="1" fontAlgn="base" latinLnBrk="0" hangingPunct="1">
              <a:spcBef>
                <a:spcPct val="0"/>
              </a:spcBef>
              <a:spcAft>
                <a:spcPct val="0"/>
              </a:spcAft>
              <a:defRPr sz="2200" b="1" kern="1200">
                <a:solidFill>
                  <a:schemeClr val="tx1"/>
                </a:solidFill>
                <a:latin typeface="Arial" pitchFamily="34" charset="0"/>
                <a:ea typeface="+mn-ea"/>
                <a:cs typeface="Arial" pitchFamily="34" charset="0"/>
              </a:defRPr>
            </a:lvl7pPr>
            <a:lvl8pPr marL="1371600" algn="l" defTabSz="914400" rtl="0" eaLnBrk="1" fontAlgn="base" latinLnBrk="0" hangingPunct="1">
              <a:spcBef>
                <a:spcPct val="0"/>
              </a:spcBef>
              <a:spcAft>
                <a:spcPct val="0"/>
              </a:spcAft>
              <a:defRPr sz="2200" b="1" kern="1200">
                <a:solidFill>
                  <a:schemeClr val="tx1"/>
                </a:solidFill>
                <a:latin typeface="Arial" pitchFamily="34" charset="0"/>
                <a:ea typeface="+mn-ea"/>
                <a:cs typeface="Arial" pitchFamily="34" charset="0"/>
              </a:defRPr>
            </a:lvl8pPr>
            <a:lvl9pPr marL="1828800" algn="l" rtl="0" eaLnBrk="1" fontAlgn="base" hangingPunct="1">
              <a:spcBef>
                <a:spcPct val="0"/>
              </a:spcBef>
              <a:spcAft>
                <a:spcPct val="0"/>
              </a:spcAft>
              <a:defRPr sz="2200" b="1">
                <a:solidFill>
                  <a:schemeClr val="tx1"/>
                </a:solidFill>
                <a:latin typeface="Arial" pitchFamily="34" charset="0"/>
                <a:cs typeface="Arial" pitchFamily="34" charset="0"/>
              </a:defRPr>
            </a:lvl9pPr>
          </a:lstStyle>
          <a:p>
            <a:pPr>
              <a:defRPr/>
            </a:pPr>
            <a:r>
              <a:rPr lang="en-GB" sz="1600">
                <a:latin typeface="Trebuchet MS"/>
                <a:ea typeface="Trebuchet MS"/>
                <a:cs typeface="Trebuchet MS"/>
              </a:rPr>
              <a:t>Meet the Expert</a:t>
            </a:r>
          </a:p>
        </p:txBody>
      </p:sp>
      <p:sp>
        <p:nvSpPr>
          <p:cNvPr id="3" name="analyst_photo"/>
          <p:cNvSpPr>
            <a:spLocks noGrp="1"/>
          </p:cNvSpPr>
          <p:nvPr>
            <p:ph type="pic" sz="quarter" idx="10"/>
          </p:nvPr>
        </p:nvSpPr>
        <p:spPr>
          <a:xfrm>
            <a:off x="328612" y="1125540"/>
            <a:ext cx="1939925" cy="1939925"/>
          </a:xfrm>
          <a:prstGeom prst="rect">
            <a:avLst/>
          </a:prstGeom>
        </p:spPr>
        <p:txBody>
          <a:bodyPr/>
          <a:lstStyle>
            <a:lvl1pPr marL="0" indent="0">
              <a:buNone/>
              <a:defRPr sz="1600">
                <a:latin typeface="Trebuchet MS"/>
                <a:cs typeface="Trebuchet MS"/>
              </a:defRPr>
            </a:lvl1pPr>
          </a:lstStyle>
          <a:p>
            <a:pPr lvl="0"/>
            <a:r>
              <a:rPr lang="en-US" altLang="zh-CN" noProof="0"/>
              <a:t>Click icon to add picture</a:t>
            </a:r>
            <a:endParaRPr lang="en-GB" noProof="0"/>
          </a:p>
        </p:txBody>
      </p:sp>
      <p:sp>
        <p:nvSpPr>
          <p:cNvPr id="13" name="analyst_info"/>
          <p:cNvSpPr>
            <a:spLocks noGrp="1"/>
          </p:cNvSpPr>
          <p:nvPr>
            <p:ph type="body" sz="quarter" idx="16"/>
          </p:nvPr>
        </p:nvSpPr>
        <p:spPr>
          <a:xfrm>
            <a:off x="333378" y="3067050"/>
            <a:ext cx="5229225" cy="836082"/>
          </a:xfrm>
          <a:prstGeom prst="rect">
            <a:avLst/>
          </a:prstGeom>
        </p:spPr>
        <p:txBody>
          <a:bodyPr lIns="0" tIns="46800" rIns="0" bIns="46800"/>
          <a:lstStyle>
            <a:lvl1pPr marL="0" indent="0">
              <a:buNone/>
              <a:defRPr sz="1200" b="0" baseline="0">
                <a:solidFill>
                  <a:schemeClr val="tx1"/>
                </a:solidFill>
                <a:latin typeface="Trebuchet MS"/>
                <a:cs typeface="Trebuchet MS"/>
              </a:defRPr>
            </a:lvl1pPr>
          </a:lstStyle>
          <a:p>
            <a:pPr lvl="0"/>
            <a:r>
              <a:rPr lang="en-US" altLang="zh-CN"/>
              <a:t>Edit Master text styles</a:t>
            </a:r>
          </a:p>
        </p:txBody>
      </p:sp>
      <p:sp>
        <p:nvSpPr>
          <p:cNvPr id="11" name="background"/>
          <p:cNvSpPr/>
          <p:nvPr userDrawn="1"/>
        </p:nvSpPr>
        <p:spPr>
          <a:xfrm>
            <a:off x="6211888" y="0"/>
            <a:ext cx="2679700" cy="5148263"/>
          </a:xfrm>
          <a:prstGeom prst="rect">
            <a:avLst/>
          </a:prstGeom>
          <a:solidFill>
            <a:srgbClr val="E8E9E8"/>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a:defRPr/>
            </a:pPr>
            <a:endParaRPr lang="en-US"/>
          </a:p>
        </p:txBody>
      </p:sp>
      <p:pic>
        <p:nvPicPr>
          <p:cNvPr id="14" name="description" descr="D:\Design\Kern Up 2019\MINTEL BRAND UPDATE\03 Marketing Material\05 Microsoft Templates\Images\Experts in what consumers want and why.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149975" y="1120775"/>
            <a:ext cx="2800350"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shapes" descr="C:\Users\Taylor Kraft\Google Drive\Em &amp; Ems 2020\MINTEL BRAND UPDATE\03 Marketing Material\05 Microsoft Templates\Images\Pattern.png"/>
          <p:cNvPicPr>
            <a:picLocks noChangeAspect="1" noChangeArrowheads="1"/>
          </p:cNvPicPr>
          <p:nvPr userDrawn="1"/>
        </p:nvPicPr>
        <p:blipFill>
          <a:blip r:embed="rId3">
            <a:extLst>
              <a:ext uri="{28A0092B-C50C-407E-A947-70E740481C1C}">
                <a14:useLocalDpi xmlns:a14="http://schemas.microsoft.com/office/drawing/2010/main" val="0"/>
              </a:ext>
            </a:extLst>
          </a:blip>
          <a:srcRect l="18420" r="34003"/>
          <a:stretch>
            <a:fillRect/>
          </a:stretch>
        </p:blipFill>
        <p:spPr bwMode="auto">
          <a:xfrm>
            <a:off x="6211888" y="3535363"/>
            <a:ext cx="2679700"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trapline_text"/>
          <p:cNvSpPr txBox="1"/>
          <p:nvPr userDrawn="1"/>
        </p:nvSpPr>
        <p:spPr>
          <a:xfrm>
            <a:off x="349250" y="4762500"/>
            <a:ext cx="2916238" cy="277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lIns="0" tIns="0" rIns="0" bIns="0">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pPr>
            <a:r>
              <a:rPr lang="en-US" sz="900">
                <a:latin typeface="Trebuchet MS"/>
                <a:ea typeface="Trebuchet MS"/>
                <a:cs typeface="Trebuchet MS"/>
              </a:rPr>
              <a:t>Our expert analysis of the highest quality data and market research will help you grow your business.</a:t>
            </a:r>
          </a:p>
        </p:txBody>
      </p:sp>
      <p:sp>
        <p:nvSpPr>
          <p:cNvPr id="17" name="strapline_heading"/>
          <p:cNvSpPr txBox="1">
            <a:spLocks noChangeArrowheads="1"/>
          </p:cNvSpPr>
          <p:nvPr userDrawn="1"/>
        </p:nvSpPr>
        <p:spPr bwMode="auto">
          <a:xfrm>
            <a:off x="334963" y="432593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spAutoFit/>
          </a:bodyPr>
          <a:lstStyle>
            <a:defPPr>
              <a:defRPr lang="en-US"/>
            </a:defPPr>
            <a:lvl1pPr marL="0" algn="l" defTabSz="914400" rtl="0" eaLnBrk="0" fontAlgn="base" latinLnBrk="0" hangingPunct="0">
              <a:spcBef>
                <a:spcPct val="0"/>
              </a:spcBef>
              <a:spcAft>
                <a:spcPct val="0"/>
              </a:spcAft>
              <a:defRPr sz="2400" kern="1200">
                <a:solidFill>
                  <a:schemeClr val="tx1"/>
                </a:solidFill>
                <a:latin typeface="Arial" pitchFamily="34" charset="0"/>
                <a:ea typeface="ＭＳ Ｐゴシック" charset="0"/>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Arial" pitchFamily="34" charset="0"/>
                <a:ea typeface="Arial" pitchFamily="34" charset="0"/>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Arial" pitchFamily="34" charset="0"/>
                <a:ea typeface="Arial" pitchFamily="34" charset="0"/>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Arial" pitchFamily="34" charset="0"/>
                <a:ea typeface="Arial" pitchFamily="34" charset="0"/>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Arial" pitchFamily="34" charset="0"/>
                <a:ea typeface="Arial" pitchFamily="34" charset="0"/>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Arial" pitchFamily="34" charset="0"/>
                <a:ea typeface="Arial" pitchFamily="34" charset="0"/>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Arial" pitchFamily="34" charset="0"/>
                <a:ea typeface="Arial" pitchFamily="34" charset="0"/>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Arial" pitchFamily="34" charset="0"/>
                <a:ea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ea typeface="Arial" pitchFamily="34" charset="0"/>
                <a:cs typeface="Arial" pitchFamily="34" charset="0"/>
              </a:defRPr>
            </a:lvl9pPr>
          </a:lstStyle>
          <a:p>
            <a:pPr eaLnBrk="1" hangingPunct="1">
              <a:defRPr/>
            </a:pPr>
            <a:r>
              <a:rPr lang="en-US" sz="1200" b="1">
                <a:latin typeface="Trebuchet MS"/>
                <a:ea typeface="MS PGothic" charset="0"/>
                <a:cs typeface="MS PGothic" charset="0"/>
                <a:sym typeface="Helvetica" charset="0"/>
              </a:rPr>
              <a:t>The world’s leading market intelligence agency</a:t>
            </a:r>
          </a:p>
        </p:txBody>
      </p:sp>
      <p:pic>
        <p:nvPicPr>
          <p:cNvPr id="2" name="mintel_logo">
            <a:extLst>
              <a:ext uri="{FF2B5EF4-FFF2-40B4-BE49-F238E27FC236}">
                <a16:creationId xmlns:a16="http://schemas.microsoft.com/office/drawing/2014/main" id="{AB9F4F89-57B5-27C8-9A37-A6984BFE548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84000" y="252000"/>
            <a:ext cx="1115926" cy="407208"/>
          </a:xfrm>
          <a:prstGeom prst="rect">
            <a:avLst/>
          </a:prstGeom>
        </p:spPr>
      </p:pic>
    </p:spTree>
    <p:extLst>
      <p:ext uri="{BB962C8B-B14F-4D97-AF65-F5344CB8AC3E}">
        <p14:creationId xmlns:p14="http://schemas.microsoft.com/office/powerpoint/2010/main" val="204037279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xfer-block-wall-of-text">
    <p:spTree>
      <p:nvGrpSpPr>
        <p:cNvPr id="1" name=""/>
        <p:cNvGrpSpPr/>
        <p:nvPr/>
      </p:nvGrpSpPr>
      <p:grpSpPr>
        <a:xfrm>
          <a:off x="0" y="0"/>
          <a:ext cx="0" cy="0"/>
          <a:chOff x="0" y="0"/>
          <a:chExt cx="0" cy="0"/>
        </a:xfrm>
      </p:grpSpPr>
      <p:sp>
        <p:nvSpPr>
          <p:cNvPr id="11" name="text"/>
          <p:cNvSpPr>
            <a:spLocks noGrp="1"/>
          </p:cNvSpPr>
          <p:nvPr>
            <p:ph type="body" sz="quarter" idx="11"/>
          </p:nvPr>
        </p:nvSpPr>
        <p:spPr>
          <a:xfrm>
            <a:off x="347663" y="352426"/>
            <a:ext cx="8207375" cy="4162425"/>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5"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199884432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ock-two-image-right">
    <p:spTree>
      <p:nvGrpSpPr>
        <p:cNvPr id="1" name=""/>
        <p:cNvGrpSpPr/>
        <p:nvPr/>
      </p:nvGrpSpPr>
      <p:grpSpPr>
        <a:xfrm>
          <a:off x="0" y="0"/>
          <a:ext cx="0" cy="0"/>
          <a:chOff x="0" y="0"/>
          <a:chExt cx="0" cy="0"/>
        </a:xfrm>
      </p:grpSpPr>
      <p:sp>
        <p:nvSpPr>
          <p:cNvPr id="10" name="image_border2"/>
          <p:cNvSpPr>
            <a:spLocks noChangeArrowheads="1"/>
          </p:cNvSpPr>
          <p:nvPr/>
        </p:nvSpPr>
        <p:spPr bwMode="auto">
          <a:xfrm>
            <a:off x="6110288" y="1036638"/>
            <a:ext cx="2603500" cy="25987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2" name="image_border1"/>
          <p:cNvSpPr>
            <a:spLocks noChangeArrowheads="1"/>
          </p:cNvSpPr>
          <p:nvPr/>
        </p:nvSpPr>
        <p:spPr bwMode="auto">
          <a:xfrm>
            <a:off x="3233738" y="1036638"/>
            <a:ext cx="2603500" cy="25987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text"/>
          <p:cNvSpPr>
            <a:spLocks noGrp="1"/>
          </p:cNvSpPr>
          <p:nvPr>
            <p:ph type="body" sz="quarter" idx="11"/>
          </p:nvPr>
        </p:nvSpPr>
        <p:spPr>
          <a:xfrm>
            <a:off x="347664" y="1100140"/>
            <a:ext cx="2547937" cy="31226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8" name="media_caption2"/>
          <p:cNvSpPr>
            <a:spLocks noGrp="1"/>
          </p:cNvSpPr>
          <p:nvPr>
            <p:ph type="body" sz="quarter" idx="14"/>
          </p:nvPr>
        </p:nvSpPr>
        <p:spPr>
          <a:xfrm>
            <a:off x="6112095" y="3641522"/>
            <a:ext cx="2602964" cy="400050"/>
          </a:xfrm>
          <a:prstGeom prst="rect">
            <a:avLst/>
          </a:prstGeom>
        </p:spPr>
        <p:txBody>
          <a:bodyPr/>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5" name="callout_image2"/>
          <p:cNvSpPr>
            <a:spLocks noGrp="1"/>
          </p:cNvSpPr>
          <p:nvPr>
            <p:ph type="pic" sz="quarter" idx="15"/>
          </p:nvPr>
        </p:nvSpPr>
        <p:spPr>
          <a:xfrm>
            <a:off x="6111252" y="1036640"/>
            <a:ext cx="2603500" cy="2598737"/>
          </a:xfrm>
          <a:prstGeom prst="rect">
            <a:avLst/>
          </a:prstGeom>
        </p:spPr>
        <p:txBody>
          <a:bodyPr/>
          <a:lstStyle>
            <a:lvl1pPr>
              <a:defRPr>
                <a:latin typeface="Trebuchet MS"/>
                <a:cs typeface="Trebuchet MS"/>
              </a:defRPr>
            </a:lvl1pPr>
          </a:lstStyle>
          <a:p>
            <a:pPr lvl="0"/>
            <a:r>
              <a:rPr lang="en-US" altLang="zh-CN" noProof="0"/>
              <a:t>Click icon to add picture</a:t>
            </a:r>
            <a:endParaRPr lang="en-GB" noProof="0"/>
          </a:p>
        </p:txBody>
      </p:sp>
      <p:sp>
        <p:nvSpPr>
          <p:cNvPr id="16" name="media_caption1"/>
          <p:cNvSpPr>
            <a:spLocks noGrp="1"/>
          </p:cNvSpPr>
          <p:nvPr>
            <p:ph type="body" sz="quarter" idx="16"/>
          </p:nvPr>
        </p:nvSpPr>
        <p:spPr>
          <a:xfrm>
            <a:off x="3234274" y="3641523"/>
            <a:ext cx="2602964" cy="400050"/>
          </a:xfrm>
          <a:prstGeom prst="rect">
            <a:avLst/>
          </a:prstGeom>
        </p:spPr>
        <p:txBody>
          <a:bodyPr/>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7" name="callout_image1"/>
          <p:cNvSpPr>
            <a:spLocks noGrp="1"/>
          </p:cNvSpPr>
          <p:nvPr>
            <p:ph type="pic" sz="quarter" idx="17"/>
          </p:nvPr>
        </p:nvSpPr>
        <p:spPr>
          <a:xfrm>
            <a:off x="3233431" y="1036641"/>
            <a:ext cx="2603500" cy="2598737"/>
          </a:xfrm>
          <a:prstGeom prst="rect">
            <a:avLst/>
          </a:prstGeom>
        </p:spPr>
        <p:txBody>
          <a:bodyPr/>
          <a:lstStyle>
            <a:lvl1pPr>
              <a:defRPr>
                <a:latin typeface="Trebuchet MS"/>
                <a:cs typeface="Trebuchet MS"/>
              </a:defRPr>
            </a:lvl1pPr>
          </a:lstStyle>
          <a:p>
            <a:pPr lvl="0"/>
            <a:r>
              <a:rPr lang="en-US" altLang="zh-CN" noProof="0"/>
              <a:t>Click icon to add picture</a:t>
            </a:r>
            <a:endParaRPr lang="en-GB" noProof="0"/>
          </a:p>
        </p:txBody>
      </p:sp>
      <p:sp>
        <p:nvSpPr>
          <p:cNvPr id="13" name="go_to_button"/>
          <p:cNvSpPr>
            <a:spLocks noGrp="1"/>
          </p:cNvSpPr>
          <p:nvPr>
            <p:ph type="body" sz="quarter" idx="20"/>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21"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2"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43703838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ock-two-image-left">
    <p:spTree>
      <p:nvGrpSpPr>
        <p:cNvPr id="1" name=""/>
        <p:cNvGrpSpPr/>
        <p:nvPr/>
      </p:nvGrpSpPr>
      <p:grpSpPr>
        <a:xfrm>
          <a:off x="0" y="0"/>
          <a:ext cx="0" cy="0"/>
          <a:chOff x="0" y="0"/>
          <a:chExt cx="0" cy="0"/>
        </a:xfrm>
      </p:grpSpPr>
      <p:sp>
        <p:nvSpPr>
          <p:cNvPr id="10" name="image_border2"/>
          <p:cNvSpPr>
            <a:spLocks noChangeArrowheads="1"/>
          </p:cNvSpPr>
          <p:nvPr/>
        </p:nvSpPr>
        <p:spPr bwMode="auto">
          <a:xfrm>
            <a:off x="3206750" y="1036638"/>
            <a:ext cx="2603500" cy="25987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11" name="image_border1"/>
          <p:cNvSpPr>
            <a:spLocks noChangeArrowheads="1"/>
          </p:cNvSpPr>
          <p:nvPr/>
        </p:nvSpPr>
        <p:spPr bwMode="auto">
          <a:xfrm>
            <a:off x="330200" y="1036638"/>
            <a:ext cx="2603500" cy="2598737"/>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lang="en-US" altLang="en-US" sz="1800">
              <a:latin typeface="Trebuchet MS"/>
              <a:cs typeface="Trebuchet MS"/>
            </a:endParaRPr>
          </a:p>
        </p:txBody>
      </p:sp>
      <p:sp>
        <p:nvSpPr>
          <p:cNvPr id="23" name="text"/>
          <p:cNvSpPr>
            <a:spLocks noGrp="1"/>
          </p:cNvSpPr>
          <p:nvPr>
            <p:ph type="body" sz="quarter" idx="11"/>
          </p:nvPr>
        </p:nvSpPr>
        <p:spPr>
          <a:xfrm>
            <a:off x="6156176" y="1100140"/>
            <a:ext cx="2547937" cy="31226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24" name="media_caption2"/>
          <p:cNvSpPr>
            <a:spLocks noGrp="1"/>
          </p:cNvSpPr>
          <p:nvPr>
            <p:ph type="body" sz="quarter" idx="14"/>
          </p:nvPr>
        </p:nvSpPr>
        <p:spPr>
          <a:xfrm>
            <a:off x="3207946" y="3641522"/>
            <a:ext cx="2602964" cy="400050"/>
          </a:xfrm>
          <a:prstGeom prst="rect">
            <a:avLst/>
          </a:prstGeom>
        </p:spPr>
        <p:txBody>
          <a:bodyPr/>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25" name="callout_image2"/>
          <p:cNvSpPr>
            <a:spLocks noGrp="1"/>
          </p:cNvSpPr>
          <p:nvPr>
            <p:ph type="pic" sz="quarter" idx="15"/>
          </p:nvPr>
        </p:nvSpPr>
        <p:spPr>
          <a:xfrm>
            <a:off x="3207103" y="1036640"/>
            <a:ext cx="2603500" cy="2598737"/>
          </a:xfrm>
          <a:prstGeom prst="rect">
            <a:avLst/>
          </a:prstGeom>
        </p:spPr>
        <p:txBody>
          <a:bodyPr/>
          <a:lstStyle>
            <a:lvl1pPr>
              <a:defRPr>
                <a:latin typeface="Trebuchet MS"/>
                <a:cs typeface="Trebuchet MS"/>
              </a:defRPr>
            </a:lvl1pPr>
          </a:lstStyle>
          <a:p>
            <a:pPr lvl="0"/>
            <a:r>
              <a:rPr lang="en-US" altLang="zh-CN" noProof="0"/>
              <a:t>Click icon to add picture</a:t>
            </a:r>
            <a:endParaRPr lang="en-GB" noProof="0"/>
          </a:p>
        </p:txBody>
      </p:sp>
      <p:sp>
        <p:nvSpPr>
          <p:cNvPr id="26" name="media_caption1"/>
          <p:cNvSpPr>
            <a:spLocks noGrp="1"/>
          </p:cNvSpPr>
          <p:nvPr>
            <p:ph type="body" sz="quarter" idx="16"/>
          </p:nvPr>
        </p:nvSpPr>
        <p:spPr>
          <a:xfrm>
            <a:off x="330125" y="3641523"/>
            <a:ext cx="2602964" cy="400050"/>
          </a:xfrm>
          <a:prstGeom prst="rect">
            <a:avLst/>
          </a:prstGeom>
        </p:spPr>
        <p:txBody>
          <a:bodyPr/>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27" name="callout_image1"/>
          <p:cNvSpPr>
            <a:spLocks noGrp="1"/>
          </p:cNvSpPr>
          <p:nvPr>
            <p:ph type="pic" sz="quarter" idx="17"/>
          </p:nvPr>
        </p:nvSpPr>
        <p:spPr>
          <a:xfrm>
            <a:off x="329282" y="1036641"/>
            <a:ext cx="2603500" cy="2598737"/>
          </a:xfrm>
          <a:prstGeom prst="rect">
            <a:avLst/>
          </a:prstGeom>
        </p:spPr>
        <p:txBody>
          <a:bodyPr/>
          <a:lstStyle>
            <a:lvl1pPr>
              <a:defRPr>
                <a:latin typeface="Trebuchet MS"/>
                <a:cs typeface="Trebuchet MS"/>
              </a:defRPr>
            </a:lvl1pPr>
          </a:lstStyle>
          <a:p>
            <a:pPr lvl="0"/>
            <a:r>
              <a:rPr lang="en-US" altLang="zh-CN" noProof="0"/>
              <a:t>Click icon to add picture</a:t>
            </a:r>
            <a:endParaRPr lang="en-GB" noProof="0"/>
          </a:p>
        </p:txBody>
      </p:sp>
      <p:sp>
        <p:nvSpPr>
          <p:cNvPr id="13" name="go_to_button"/>
          <p:cNvSpPr>
            <a:spLocks noGrp="1"/>
          </p:cNvSpPr>
          <p:nvPr>
            <p:ph type="body" sz="quarter" idx="20"/>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6"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7"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24905904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ock-two-third-table-right">
    <p:spTree>
      <p:nvGrpSpPr>
        <p:cNvPr id="1" name=""/>
        <p:cNvGrpSpPr/>
        <p:nvPr/>
      </p:nvGrpSpPr>
      <p:grpSpPr>
        <a:xfrm>
          <a:off x="0" y="0"/>
          <a:ext cx="0" cy="0"/>
          <a:chOff x="0" y="0"/>
          <a:chExt cx="0" cy="0"/>
        </a:xfrm>
      </p:grpSpPr>
      <p:graphicFrame>
        <p:nvGraphicFramePr>
          <p:cNvPr id="7" name="table" descr="table"/>
          <p:cNvGraphicFramePr>
            <a:graphicFrameLocks noGrp="1"/>
          </p:cNvGraphicFramePr>
          <p:nvPr/>
        </p:nvGraphicFramePr>
        <p:xfrm>
          <a:off x="3203575" y="1563688"/>
          <a:ext cx="5545140" cy="2663830"/>
        </p:xfrm>
        <a:graphic>
          <a:graphicData uri="http://schemas.openxmlformats.org/drawingml/2006/table">
            <a:tbl>
              <a:tblPr firstRow="1" bandRow="1">
                <a:tableStyleId>{5C22544A-7EE6-4342-B048-85BDC9FD1C3A}</a:tableStyleId>
              </a:tblPr>
              <a:tblGrid>
                <a:gridCol w="1109028">
                  <a:extLst>
                    <a:ext uri="{9D8B030D-6E8A-4147-A177-3AD203B41FA5}">
                      <a16:colId xmlns:a16="http://schemas.microsoft.com/office/drawing/2014/main" val="20000"/>
                    </a:ext>
                  </a:extLst>
                </a:gridCol>
                <a:gridCol w="1109028">
                  <a:extLst>
                    <a:ext uri="{9D8B030D-6E8A-4147-A177-3AD203B41FA5}">
                      <a16:colId xmlns:a16="http://schemas.microsoft.com/office/drawing/2014/main" val="20001"/>
                    </a:ext>
                  </a:extLst>
                </a:gridCol>
                <a:gridCol w="1109028">
                  <a:extLst>
                    <a:ext uri="{9D8B030D-6E8A-4147-A177-3AD203B41FA5}">
                      <a16:colId xmlns:a16="http://schemas.microsoft.com/office/drawing/2014/main" val="20002"/>
                    </a:ext>
                  </a:extLst>
                </a:gridCol>
                <a:gridCol w="1109028">
                  <a:extLst>
                    <a:ext uri="{9D8B030D-6E8A-4147-A177-3AD203B41FA5}">
                      <a16:colId xmlns:a16="http://schemas.microsoft.com/office/drawing/2014/main" val="20003"/>
                    </a:ext>
                  </a:extLst>
                </a:gridCol>
                <a:gridCol w="1109028">
                  <a:extLst>
                    <a:ext uri="{9D8B030D-6E8A-4147-A177-3AD203B41FA5}">
                      <a16:colId xmlns:a16="http://schemas.microsoft.com/office/drawing/2014/main" val="20004"/>
                    </a:ext>
                  </a:extLst>
                </a:gridCol>
              </a:tblGrid>
              <a:tr h="266383">
                <a:tc>
                  <a:txBody>
                    <a:bodyPr/>
                    <a:lstStyle/>
                    <a:p>
                      <a:pPr lvl="0" algn="l"/>
                      <a:r>
                        <a:rPr lang="en-US" sz="800" b="1" i="0">
                          <a:solidFill>
                            <a:schemeClr val="tx1"/>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49" marR="91449" marT="45717" marB="45717" anchor="ctr">
                    <a:solidFill>
                      <a:schemeClr val="bg1"/>
                    </a:solidFill>
                  </a:tcPr>
                </a:tc>
                <a:extLst>
                  <a:ext uri="{0D108BD9-81ED-4DB2-BD59-A6C34878D82A}">
                    <a16:rowId xmlns:a16="http://schemas.microsoft.com/office/drawing/2014/main" val="10000"/>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extLst>
                  <a:ext uri="{0D108BD9-81ED-4DB2-BD59-A6C34878D82A}">
                    <a16:rowId xmlns:a16="http://schemas.microsoft.com/office/drawing/2014/main" val="10001"/>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extLst>
                  <a:ext uri="{0D108BD9-81ED-4DB2-BD59-A6C34878D82A}">
                    <a16:rowId xmlns:a16="http://schemas.microsoft.com/office/drawing/2014/main" val="10002"/>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extLst>
                  <a:ext uri="{0D108BD9-81ED-4DB2-BD59-A6C34878D82A}">
                    <a16:rowId xmlns:a16="http://schemas.microsoft.com/office/drawing/2014/main" val="10003"/>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extLst>
                  <a:ext uri="{0D108BD9-81ED-4DB2-BD59-A6C34878D82A}">
                    <a16:rowId xmlns:a16="http://schemas.microsoft.com/office/drawing/2014/main" val="10004"/>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extLst>
                  <a:ext uri="{0D108BD9-81ED-4DB2-BD59-A6C34878D82A}">
                    <a16:rowId xmlns:a16="http://schemas.microsoft.com/office/drawing/2014/main" val="10005"/>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extLst>
                  <a:ext uri="{0D108BD9-81ED-4DB2-BD59-A6C34878D82A}">
                    <a16:rowId xmlns:a16="http://schemas.microsoft.com/office/drawing/2014/main" val="10006"/>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extLst>
                  <a:ext uri="{0D108BD9-81ED-4DB2-BD59-A6C34878D82A}">
                    <a16:rowId xmlns:a16="http://schemas.microsoft.com/office/drawing/2014/main" val="10007"/>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solidFill>
                  </a:tcPr>
                </a:tc>
                <a:extLst>
                  <a:ext uri="{0D108BD9-81ED-4DB2-BD59-A6C34878D82A}">
                    <a16:rowId xmlns:a16="http://schemas.microsoft.com/office/drawing/2014/main" val="10008"/>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49" marR="91449" marT="45717" marB="45717" anchor="ctr">
                    <a:solidFill>
                      <a:schemeClr val="bg1">
                        <a:lumMod val="95000"/>
                      </a:schemeClr>
                    </a:solidFill>
                  </a:tcPr>
                </a:tc>
                <a:extLst>
                  <a:ext uri="{0D108BD9-81ED-4DB2-BD59-A6C34878D82A}">
                    <a16:rowId xmlns:a16="http://schemas.microsoft.com/office/drawing/2014/main" val="10009"/>
                  </a:ext>
                </a:extLst>
              </a:tr>
            </a:tbl>
          </a:graphicData>
        </a:graphic>
      </p:graphicFrame>
      <p:sp>
        <p:nvSpPr>
          <p:cNvPr id="11" name="text"/>
          <p:cNvSpPr>
            <a:spLocks noGrp="1"/>
          </p:cNvSpPr>
          <p:nvPr>
            <p:ph type="body" sz="quarter" idx="11"/>
          </p:nvPr>
        </p:nvSpPr>
        <p:spPr>
          <a:xfrm>
            <a:off x="347665" y="1100137"/>
            <a:ext cx="2547936" cy="3122613"/>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2" name="caption"/>
          <p:cNvSpPr>
            <a:spLocks noGrp="1"/>
          </p:cNvSpPr>
          <p:nvPr>
            <p:ph type="body" sz="quarter" idx="13"/>
          </p:nvPr>
        </p:nvSpPr>
        <p:spPr>
          <a:xfrm>
            <a:off x="3233738" y="1106489"/>
            <a:ext cx="4991100" cy="3921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0"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4"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6"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2295576284"/>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ock-two-third-table-left">
    <p:spTree>
      <p:nvGrpSpPr>
        <p:cNvPr id="1" name=""/>
        <p:cNvGrpSpPr/>
        <p:nvPr/>
      </p:nvGrpSpPr>
      <p:grpSpPr>
        <a:xfrm>
          <a:off x="0" y="0"/>
          <a:ext cx="0" cy="0"/>
          <a:chOff x="0" y="0"/>
          <a:chExt cx="0" cy="0"/>
        </a:xfrm>
      </p:grpSpPr>
      <p:graphicFrame>
        <p:nvGraphicFramePr>
          <p:cNvPr id="7" name="table" descr="table"/>
          <p:cNvGraphicFramePr>
            <a:graphicFrameLocks noGrp="1"/>
          </p:cNvGraphicFramePr>
          <p:nvPr/>
        </p:nvGraphicFramePr>
        <p:xfrm>
          <a:off x="323850" y="1563688"/>
          <a:ext cx="5543550" cy="2663830"/>
        </p:xfrm>
        <a:graphic>
          <a:graphicData uri="http://schemas.openxmlformats.org/drawingml/2006/table">
            <a:tbl>
              <a:tblPr firstRow="1" bandRow="1">
                <a:tableStyleId>{5C22544A-7EE6-4342-B048-85BDC9FD1C3A}</a:tableStyleId>
              </a:tblPr>
              <a:tblGrid>
                <a:gridCol w="1108710">
                  <a:extLst>
                    <a:ext uri="{9D8B030D-6E8A-4147-A177-3AD203B41FA5}">
                      <a16:colId xmlns:a16="http://schemas.microsoft.com/office/drawing/2014/main" val="20000"/>
                    </a:ext>
                  </a:extLst>
                </a:gridCol>
                <a:gridCol w="1108710">
                  <a:extLst>
                    <a:ext uri="{9D8B030D-6E8A-4147-A177-3AD203B41FA5}">
                      <a16:colId xmlns:a16="http://schemas.microsoft.com/office/drawing/2014/main" val="20001"/>
                    </a:ext>
                  </a:extLst>
                </a:gridCol>
                <a:gridCol w="1108710">
                  <a:extLst>
                    <a:ext uri="{9D8B030D-6E8A-4147-A177-3AD203B41FA5}">
                      <a16:colId xmlns:a16="http://schemas.microsoft.com/office/drawing/2014/main" val="20002"/>
                    </a:ext>
                  </a:extLst>
                </a:gridCol>
                <a:gridCol w="1108710">
                  <a:extLst>
                    <a:ext uri="{9D8B030D-6E8A-4147-A177-3AD203B41FA5}">
                      <a16:colId xmlns:a16="http://schemas.microsoft.com/office/drawing/2014/main" val="20003"/>
                    </a:ext>
                  </a:extLst>
                </a:gridCol>
                <a:gridCol w="1108710">
                  <a:extLst>
                    <a:ext uri="{9D8B030D-6E8A-4147-A177-3AD203B41FA5}">
                      <a16:colId xmlns:a16="http://schemas.microsoft.com/office/drawing/2014/main" val="20004"/>
                    </a:ext>
                  </a:extLst>
                </a:gridCol>
              </a:tblGrid>
              <a:tr h="266383">
                <a:tc>
                  <a:txBody>
                    <a:bodyPr/>
                    <a:lstStyle/>
                    <a:p>
                      <a:pPr lvl="0" algn="l"/>
                      <a:r>
                        <a:rPr lang="en-US" sz="800" b="1" i="0">
                          <a:solidFill>
                            <a:schemeClr val="tx1"/>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Text/Numbers</a:t>
                      </a:r>
                    </a:p>
                  </a:txBody>
                  <a:tcPr marL="91422" marR="91422" marT="45717" marB="45717" anchor="ctr">
                    <a:solidFill>
                      <a:schemeClr val="bg1"/>
                    </a:solidFill>
                  </a:tcPr>
                </a:tc>
                <a:extLst>
                  <a:ext uri="{0D108BD9-81ED-4DB2-BD59-A6C34878D82A}">
                    <a16:rowId xmlns:a16="http://schemas.microsoft.com/office/drawing/2014/main" val="10000"/>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extLst>
                  <a:ext uri="{0D108BD9-81ED-4DB2-BD59-A6C34878D82A}">
                    <a16:rowId xmlns:a16="http://schemas.microsoft.com/office/drawing/2014/main" val="10001"/>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extLst>
                  <a:ext uri="{0D108BD9-81ED-4DB2-BD59-A6C34878D82A}">
                    <a16:rowId xmlns:a16="http://schemas.microsoft.com/office/drawing/2014/main" val="10002"/>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extLst>
                  <a:ext uri="{0D108BD9-81ED-4DB2-BD59-A6C34878D82A}">
                    <a16:rowId xmlns:a16="http://schemas.microsoft.com/office/drawing/2014/main" val="10003"/>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extLst>
                  <a:ext uri="{0D108BD9-81ED-4DB2-BD59-A6C34878D82A}">
                    <a16:rowId xmlns:a16="http://schemas.microsoft.com/office/drawing/2014/main" val="10004"/>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extLst>
                  <a:ext uri="{0D108BD9-81ED-4DB2-BD59-A6C34878D82A}">
                    <a16:rowId xmlns:a16="http://schemas.microsoft.com/office/drawing/2014/main" val="10005"/>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extLst>
                  <a:ext uri="{0D108BD9-81ED-4DB2-BD59-A6C34878D82A}">
                    <a16:rowId xmlns:a16="http://schemas.microsoft.com/office/drawing/2014/main" val="10006"/>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extLst>
                  <a:ext uri="{0D108BD9-81ED-4DB2-BD59-A6C34878D82A}">
                    <a16:rowId xmlns:a16="http://schemas.microsoft.com/office/drawing/2014/main" val="10007"/>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solidFill>
                  </a:tcPr>
                </a:tc>
                <a:extLst>
                  <a:ext uri="{0D108BD9-81ED-4DB2-BD59-A6C34878D82A}">
                    <a16:rowId xmlns:a16="http://schemas.microsoft.com/office/drawing/2014/main" val="10008"/>
                  </a:ext>
                </a:extLst>
              </a:tr>
              <a:tr h="266383">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marL="0" marR="0" lvl="0" indent="0" algn="l"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Text/Numbers</a:t>
                      </a:r>
                    </a:p>
                  </a:txBody>
                  <a:tcPr marL="91422" marR="91422" marT="45717" marB="45717" anchor="ctr">
                    <a:solidFill>
                      <a:schemeClr val="bg1">
                        <a:lumMod val="95000"/>
                      </a:schemeClr>
                    </a:solidFill>
                  </a:tcPr>
                </a:tc>
                <a:extLst>
                  <a:ext uri="{0D108BD9-81ED-4DB2-BD59-A6C34878D82A}">
                    <a16:rowId xmlns:a16="http://schemas.microsoft.com/office/drawing/2014/main" val="10009"/>
                  </a:ext>
                </a:extLst>
              </a:tr>
            </a:tbl>
          </a:graphicData>
        </a:graphic>
      </p:graphicFrame>
      <p:sp>
        <p:nvSpPr>
          <p:cNvPr id="3" name="text"/>
          <p:cNvSpPr>
            <a:spLocks noGrp="1"/>
          </p:cNvSpPr>
          <p:nvPr>
            <p:ph type="body" sz="quarter" idx="11"/>
          </p:nvPr>
        </p:nvSpPr>
        <p:spPr>
          <a:xfrm>
            <a:off x="6127752" y="1100137"/>
            <a:ext cx="2547936" cy="3122613"/>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4" name="caption"/>
          <p:cNvSpPr>
            <a:spLocks noGrp="1"/>
          </p:cNvSpPr>
          <p:nvPr>
            <p:ph type="body" sz="quarter" idx="13"/>
          </p:nvPr>
        </p:nvSpPr>
        <p:spPr>
          <a:xfrm>
            <a:off x="325116" y="1106489"/>
            <a:ext cx="4991100" cy="3921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3"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14"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15"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82153084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ock-asset">
    <p:spTree>
      <p:nvGrpSpPr>
        <p:cNvPr id="1" name=""/>
        <p:cNvGrpSpPr/>
        <p:nvPr/>
      </p:nvGrpSpPr>
      <p:grpSpPr>
        <a:xfrm>
          <a:off x="0" y="0"/>
          <a:ext cx="0" cy="0"/>
          <a:chOff x="0" y="0"/>
          <a:chExt cx="0" cy="0"/>
        </a:xfrm>
      </p:grpSpPr>
      <p:sp>
        <p:nvSpPr>
          <p:cNvPr id="12" name="transparency1"/>
          <p:cNvSpPr>
            <a:spLocks noChangeArrowheads="1"/>
          </p:cNvSpPr>
          <p:nvPr/>
        </p:nvSpPr>
        <p:spPr bwMode="auto">
          <a:xfrm>
            <a:off x="323850" y="1749425"/>
            <a:ext cx="2603500" cy="2598738"/>
          </a:xfrm>
          <a:prstGeom prst="rect">
            <a:avLst/>
          </a:prstGeom>
          <a:solidFill>
            <a:schemeClr val="bg1"/>
          </a:solidFill>
          <a:ln w="19050">
            <a:solidFill>
              <a:srgbClr val="CACACA"/>
            </a:solidFill>
            <a:miter lim="400000"/>
          </a:ln>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fontAlgn="auto" hangingPunct="1">
              <a:spcBef>
                <a:spcPct val="0"/>
              </a:spcBef>
              <a:spcAft>
                <a:spcPct val="0"/>
              </a:spcAft>
              <a:defRPr/>
            </a:pPr>
            <a:endParaRPr lang="en-US" altLang="en-US" sz="1800">
              <a:latin typeface="Trebuchet MS"/>
              <a:cs typeface="Trebuchet MS"/>
            </a:endParaRPr>
          </a:p>
        </p:txBody>
      </p:sp>
      <p:sp>
        <p:nvSpPr>
          <p:cNvPr id="13" name="download_button1"/>
          <p:cNvSpPr>
            <a:spLocks noChangeArrowheads="1"/>
          </p:cNvSpPr>
          <p:nvPr/>
        </p:nvSpPr>
        <p:spPr bwMode="auto">
          <a:xfrm>
            <a:off x="666750" y="3895725"/>
            <a:ext cx="1933575" cy="447675"/>
          </a:xfrm>
          <a:prstGeom prst="rect">
            <a:avLst/>
          </a:prstGeom>
          <a:solidFill>
            <a:schemeClr val="bg1">
              <a:lumMod val="95000"/>
            </a:schemeClr>
          </a:solidFill>
          <a:ln w="19050">
            <a:solidFill>
              <a:schemeClr val="bg1">
                <a:lumMod val="75000"/>
              </a:schemeClr>
            </a:solidFill>
            <a:miter lim="400000"/>
          </a:ln>
        </p:spPr>
        <p:txBody>
          <a:bodyPr lIns="45719" rIns="45719"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fontAlgn="auto">
              <a:spcBef>
                <a:spcPct val="0"/>
              </a:spcBef>
              <a:spcAft>
                <a:spcPct val="0"/>
              </a:spcAft>
              <a:defRPr/>
            </a:pPr>
            <a:r>
              <a:rPr lang="en-US" sz="1200" b="1">
                <a:latin typeface="Trebuchet MS"/>
                <a:ea typeface="ＭＳ Ｐゴシック" charset="0"/>
                <a:cs typeface="ＭＳ Ｐゴシック" charset="0"/>
              </a:rPr>
              <a:t>Download</a:t>
            </a:r>
          </a:p>
        </p:txBody>
      </p:sp>
      <p:sp>
        <p:nvSpPr>
          <p:cNvPr id="16" name="transparency2"/>
          <p:cNvSpPr>
            <a:spLocks noChangeArrowheads="1"/>
          </p:cNvSpPr>
          <p:nvPr/>
        </p:nvSpPr>
        <p:spPr bwMode="auto">
          <a:xfrm>
            <a:off x="3203575" y="1757363"/>
            <a:ext cx="2603500" cy="2598737"/>
          </a:xfrm>
          <a:prstGeom prst="rect">
            <a:avLst/>
          </a:prstGeom>
          <a:solidFill>
            <a:schemeClr val="bg1"/>
          </a:solidFill>
          <a:ln w="19050">
            <a:solidFill>
              <a:srgbClr val="CACACA"/>
            </a:solidFill>
            <a:miter lim="400000"/>
          </a:ln>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fontAlgn="auto" hangingPunct="1">
              <a:spcBef>
                <a:spcPct val="0"/>
              </a:spcBef>
              <a:spcAft>
                <a:spcPct val="0"/>
              </a:spcAft>
              <a:defRPr/>
            </a:pPr>
            <a:endParaRPr lang="en-US" altLang="en-US" sz="1800">
              <a:latin typeface="Trebuchet MS"/>
              <a:cs typeface="Trebuchet MS"/>
            </a:endParaRPr>
          </a:p>
        </p:txBody>
      </p:sp>
      <p:sp>
        <p:nvSpPr>
          <p:cNvPr id="17" name="download_button2"/>
          <p:cNvSpPr>
            <a:spLocks noChangeArrowheads="1"/>
          </p:cNvSpPr>
          <p:nvPr/>
        </p:nvSpPr>
        <p:spPr bwMode="auto">
          <a:xfrm>
            <a:off x="3538538" y="3895725"/>
            <a:ext cx="1933575" cy="447675"/>
          </a:xfrm>
          <a:prstGeom prst="rect">
            <a:avLst/>
          </a:prstGeom>
          <a:solidFill>
            <a:schemeClr val="bg1">
              <a:lumMod val="95000"/>
            </a:schemeClr>
          </a:solidFill>
          <a:ln w="19050">
            <a:solidFill>
              <a:schemeClr val="bg1">
                <a:lumMod val="75000"/>
              </a:schemeClr>
            </a:solidFill>
            <a:miter lim="400000"/>
          </a:ln>
        </p:spPr>
        <p:txBody>
          <a:bodyPr lIns="45719" rIns="45719"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fontAlgn="auto">
              <a:spcBef>
                <a:spcPct val="0"/>
              </a:spcBef>
              <a:spcAft>
                <a:spcPct val="0"/>
              </a:spcAft>
              <a:defRPr/>
            </a:pPr>
            <a:r>
              <a:rPr lang="en-US" sz="1200" b="1">
                <a:latin typeface="Trebuchet MS"/>
                <a:ea typeface="ＭＳ Ｐゴシック" charset="0"/>
                <a:cs typeface="ＭＳ Ｐゴシック" charset="0"/>
              </a:rPr>
              <a:t>Download</a:t>
            </a:r>
          </a:p>
        </p:txBody>
      </p:sp>
      <p:sp>
        <p:nvSpPr>
          <p:cNvPr id="18" name="transparency3"/>
          <p:cNvSpPr>
            <a:spLocks noChangeArrowheads="1"/>
          </p:cNvSpPr>
          <p:nvPr/>
        </p:nvSpPr>
        <p:spPr bwMode="auto">
          <a:xfrm>
            <a:off x="6011863" y="1749425"/>
            <a:ext cx="2603500" cy="2598738"/>
          </a:xfrm>
          <a:prstGeom prst="rect">
            <a:avLst/>
          </a:prstGeom>
          <a:solidFill>
            <a:schemeClr val="bg1"/>
          </a:solidFill>
          <a:ln w="19050">
            <a:solidFill>
              <a:srgbClr val="CACACA"/>
            </a:solidFill>
            <a:miter lim="400000"/>
          </a:ln>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mn-cs"/>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fontAlgn="auto" hangingPunct="1">
              <a:spcBef>
                <a:spcPct val="0"/>
              </a:spcBef>
              <a:spcAft>
                <a:spcPct val="0"/>
              </a:spcAft>
              <a:defRPr/>
            </a:pPr>
            <a:endParaRPr lang="en-US" altLang="en-US" sz="1800">
              <a:latin typeface="Trebuchet MS"/>
              <a:cs typeface="Trebuchet MS"/>
            </a:endParaRPr>
          </a:p>
        </p:txBody>
      </p:sp>
      <p:sp>
        <p:nvSpPr>
          <p:cNvPr id="19" name="download_button3"/>
          <p:cNvSpPr>
            <a:spLocks noChangeArrowheads="1"/>
          </p:cNvSpPr>
          <p:nvPr/>
        </p:nvSpPr>
        <p:spPr bwMode="auto">
          <a:xfrm>
            <a:off x="6354763" y="3895725"/>
            <a:ext cx="1933575" cy="447675"/>
          </a:xfrm>
          <a:prstGeom prst="rect">
            <a:avLst/>
          </a:prstGeom>
          <a:solidFill>
            <a:schemeClr val="bg1">
              <a:lumMod val="95000"/>
            </a:schemeClr>
          </a:solidFill>
          <a:ln w="19050">
            <a:solidFill>
              <a:schemeClr val="bg1">
                <a:lumMod val="75000"/>
              </a:schemeClr>
            </a:solidFill>
            <a:miter lim="400000"/>
          </a:ln>
        </p:spPr>
        <p:txBody>
          <a:bodyPr lIns="45719" rIns="45719"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fontAlgn="auto">
              <a:spcBef>
                <a:spcPct val="0"/>
              </a:spcBef>
              <a:spcAft>
                <a:spcPct val="0"/>
              </a:spcAft>
              <a:defRPr/>
            </a:pPr>
            <a:r>
              <a:rPr lang="en-US" sz="1200" b="1">
                <a:latin typeface="Trebuchet MS"/>
                <a:ea typeface="ＭＳ Ｐゴシック" charset="0"/>
                <a:cs typeface="ＭＳ Ｐゴシック" charset="0"/>
              </a:rPr>
              <a:t>Download</a:t>
            </a:r>
          </a:p>
        </p:txBody>
      </p:sp>
      <p:sp>
        <p:nvSpPr>
          <p:cNvPr id="11" name="stat_context"/>
          <p:cNvSpPr>
            <a:spLocks noGrp="1"/>
          </p:cNvSpPr>
          <p:nvPr>
            <p:ph type="body" sz="quarter" idx="11"/>
          </p:nvPr>
        </p:nvSpPr>
        <p:spPr>
          <a:xfrm>
            <a:off x="347663" y="1062038"/>
            <a:ext cx="8207375" cy="642937"/>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4" name="stat_follow_on1"/>
          <p:cNvSpPr>
            <a:spLocks noGrp="1"/>
          </p:cNvSpPr>
          <p:nvPr>
            <p:ph type="body" sz="quarter" idx="15"/>
          </p:nvPr>
        </p:nvSpPr>
        <p:spPr>
          <a:xfrm>
            <a:off x="445815" y="3076575"/>
            <a:ext cx="2306638" cy="581025"/>
          </a:xfrm>
          <a:prstGeom prst="rect">
            <a:avLst/>
          </a:prstGeom>
        </p:spPr>
        <p:txBody>
          <a:bodyPr/>
          <a:lstStyle>
            <a:lvl1pPr marL="0" indent="0" algn="ctr">
              <a:buNone/>
              <a:defRPr sz="1200">
                <a:latin typeface="Trebuchet MS"/>
                <a:cs typeface="Trebuchet MS"/>
              </a:defRPr>
            </a:lvl1pPr>
          </a:lstStyle>
          <a:p>
            <a:pPr lvl="0"/>
            <a:r>
              <a:rPr lang="en-US" altLang="zh-CN"/>
              <a:t>Edit Master text styles</a:t>
            </a:r>
          </a:p>
        </p:txBody>
      </p:sp>
      <p:sp>
        <p:nvSpPr>
          <p:cNvPr id="26" name="file_icon1"/>
          <p:cNvSpPr>
            <a:spLocks noGrp="1"/>
          </p:cNvSpPr>
          <p:nvPr>
            <p:ph type="pic" sz="quarter" idx="16"/>
          </p:nvPr>
        </p:nvSpPr>
        <p:spPr>
          <a:xfrm>
            <a:off x="1199828" y="2003424"/>
            <a:ext cx="867600" cy="866775"/>
          </a:xfrm>
          <a:prstGeom prst="rect">
            <a:avLst/>
          </a:prstGeom>
        </p:spPr>
        <p:txBody>
          <a:bodyPr/>
          <a:lstStyle>
            <a:lvl1pPr marL="0" indent="0">
              <a:buNone/>
              <a:defRPr sz="1400" baseline="0">
                <a:latin typeface="Trebuchet MS"/>
                <a:cs typeface="Trebuchet MS"/>
              </a:defRPr>
            </a:lvl1pPr>
          </a:lstStyle>
          <a:p>
            <a:pPr lvl="0"/>
            <a:r>
              <a:rPr lang="en-US" altLang="zh-CN" noProof="0"/>
              <a:t>Click icon to add picture</a:t>
            </a:r>
            <a:endParaRPr lang="en-GB" noProof="0"/>
          </a:p>
        </p:txBody>
      </p:sp>
      <p:sp>
        <p:nvSpPr>
          <p:cNvPr id="14" name="stat_follow_on2"/>
          <p:cNvSpPr>
            <a:spLocks noGrp="1"/>
          </p:cNvSpPr>
          <p:nvPr>
            <p:ph type="body" sz="quarter" idx="18"/>
          </p:nvPr>
        </p:nvSpPr>
        <p:spPr>
          <a:xfrm>
            <a:off x="3352279" y="3055144"/>
            <a:ext cx="2306638" cy="581025"/>
          </a:xfrm>
          <a:prstGeom prst="rect">
            <a:avLst/>
          </a:prstGeom>
        </p:spPr>
        <p:txBody>
          <a:bodyPr/>
          <a:lstStyle>
            <a:lvl1pPr marL="0" indent="0" algn="ctr">
              <a:buNone/>
              <a:defRPr sz="1200">
                <a:latin typeface="Trebuchet MS"/>
                <a:cs typeface="Trebuchet MS"/>
              </a:defRPr>
            </a:lvl1pPr>
          </a:lstStyle>
          <a:p>
            <a:pPr lvl="0"/>
            <a:r>
              <a:rPr lang="en-US" altLang="zh-CN"/>
              <a:t>Edit Master text styles</a:t>
            </a:r>
          </a:p>
        </p:txBody>
      </p:sp>
      <p:sp>
        <p:nvSpPr>
          <p:cNvPr id="15" name="file_icon2"/>
          <p:cNvSpPr>
            <a:spLocks noGrp="1"/>
          </p:cNvSpPr>
          <p:nvPr>
            <p:ph type="pic" sz="quarter" idx="19"/>
          </p:nvPr>
        </p:nvSpPr>
        <p:spPr>
          <a:xfrm>
            <a:off x="4071797" y="1995686"/>
            <a:ext cx="867600" cy="866775"/>
          </a:xfrm>
          <a:prstGeom prst="rect">
            <a:avLst/>
          </a:prstGeom>
        </p:spPr>
        <p:txBody>
          <a:bodyPr/>
          <a:lstStyle>
            <a:lvl1pPr marL="0" indent="0">
              <a:buNone/>
              <a:defRPr sz="1400" baseline="0">
                <a:latin typeface="Trebuchet MS"/>
                <a:cs typeface="Trebuchet MS"/>
              </a:defRPr>
            </a:lvl1pPr>
          </a:lstStyle>
          <a:p>
            <a:pPr lvl="0"/>
            <a:r>
              <a:rPr lang="en-US" altLang="zh-CN" noProof="0"/>
              <a:t>Click icon to add picture</a:t>
            </a:r>
            <a:endParaRPr lang="en-GB" noProof="0"/>
          </a:p>
        </p:txBody>
      </p:sp>
      <p:sp>
        <p:nvSpPr>
          <p:cNvPr id="20" name="stat_follow_on3"/>
          <p:cNvSpPr>
            <a:spLocks noGrp="1"/>
          </p:cNvSpPr>
          <p:nvPr>
            <p:ph type="body" sz="quarter" idx="20"/>
          </p:nvPr>
        </p:nvSpPr>
        <p:spPr>
          <a:xfrm>
            <a:off x="6134447" y="3076575"/>
            <a:ext cx="2306638" cy="581025"/>
          </a:xfrm>
          <a:prstGeom prst="rect">
            <a:avLst/>
          </a:prstGeom>
        </p:spPr>
        <p:txBody>
          <a:bodyPr/>
          <a:lstStyle>
            <a:lvl1pPr marL="0" indent="0" algn="ctr">
              <a:buNone/>
              <a:defRPr sz="1200">
                <a:latin typeface="Trebuchet MS"/>
                <a:cs typeface="Trebuchet MS"/>
              </a:defRPr>
            </a:lvl1pPr>
          </a:lstStyle>
          <a:p>
            <a:pPr lvl="0"/>
            <a:r>
              <a:rPr lang="en-US" altLang="zh-CN"/>
              <a:t>Edit Master text styles</a:t>
            </a:r>
          </a:p>
        </p:txBody>
      </p:sp>
      <p:sp>
        <p:nvSpPr>
          <p:cNvPr id="21" name="file_icon3"/>
          <p:cNvSpPr>
            <a:spLocks noGrp="1"/>
          </p:cNvSpPr>
          <p:nvPr>
            <p:ph type="pic" sz="quarter" idx="21"/>
          </p:nvPr>
        </p:nvSpPr>
        <p:spPr>
          <a:xfrm>
            <a:off x="6888460" y="2003424"/>
            <a:ext cx="867600" cy="866775"/>
          </a:xfrm>
          <a:prstGeom prst="rect">
            <a:avLst/>
          </a:prstGeom>
        </p:spPr>
        <p:txBody>
          <a:bodyPr/>
          <a:lstStyle>
            <a:lvl1pPr marL="0" indent="0">
              <a:buNone/>
              <a:defRPr sz="1400" baseline="0">
                <a:latin typeface="Trebuchet MS"/>
                <a:cs typeface="Trebuchet MS"/>
              </a:defRPr>
            </a:lvl1pPr>
          </a:lstStyle>
          <a:p>
            <a:pPr lvl="0"/>
            <a:r>
              <a:rPr lang="en-US" altLang="zh-CN" noProof="0"/>
              <a:t>Click icon to add picture</a:t>
            </a:r>
            <a:endParaRPr lang="en-GB" noProof="0"/>
          </a:p>
        </p:txBody>
      </p:sp>
      <p:sp>
        <p:nvSpPr>
          <p:cNvPr id="23" name="go_to_button"/>
          <p:cNvSpPr>
            <a:spLocks noGrp="1"/>
          </p:cNvSpPr>
          <p:nvPr>
            <p:ph type="body" sz="quarter" idx="23"/>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27"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8"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01138499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ock-quadrant">
    <p:spTree>
      <p:nvGrpSpPr>
        <p:cNvPr id="1" name=""/>
        <p:cNvGrpSpPr/>
        <p:nvPr/>
      </p:nvGrpSpPr>
      <p:grpSpPr>
        <a:xfrm>
          <a:off x="0" y="0"/>
          <a:ext cx="0" cy="0"/>
          <a:chOff x="0" y="0"/>
          <a:chExt cx="0" cy="0"/>
        </a:xfrm>
      </p:grpSpPr>
      <p:sp>
        <p:nvSpPr>
          <p:cNvPr id="9" name="Rectangle"/>
          <p:cNvSpPr>
            <a:spLocks noChangeArrowheads="1"/>
          </p:cNvSpPr>
          <p:nvPr/>
        </p:nvSpPr>
        <p:spPr bwMode="auto">
          <a:xfrm>
            <a:off x="346075" y="1150938"/>
            <a:ext cx="3887788" cy="1547812"/>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fontAlgn="auto">
              <a:spcBef>
                <a:spcPct val="0"/>
              </a:spcBef>
              <a:spcAft>
                <a:spcPct val="0"/>
              </a:spcAft>
              <a:defRPr/>
            </a:pPr>
            <a:endParaRPr lang="en-US">
              <a:latin typeface="Trebuchet MS"/>
              <a:ea typeface="Trebuchet MS"/>
              <a:cs typeface="Trebuchet MS"/>
            </a:endParaRPr>
          </a:p>
        </p:txBody>
      </p:sp>
      <p:sp>
        <p:nvSpPr>
          <p:cNvPr id="10" name="Rectangle"/>
          <p:cNvSpPr>
            <a:spLocks noChangeArrowheads="1"/>
          </p:cNvSpPr>
          <p:nvPr/>
        </p:nvSpPr>
        <p:spPr bwMode="auto">
          <a:xfrm>
            <a:off x="336550" y="2851150"/>
            <a:ext cx="3887788" cy="1547813"/>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fontAlgn="auto">
              <a:spcBef>
                <a:spcPct val="0"/>
              </a:spcBef>
              <a:spcAft>
                <a:spcPct val="0"/>
              </a:spcAft>
              <a:defRPr/>
            </a:pPr>
            <a:endParaRPr lang="en-US">
              <a:latin typeface="Trebuchet MS"/>
              <a:ea typeface="Trebuchet MS"/>
              <a:cs typeface="Trebuchet MS"/>
            </a:endParaRPr>
          </a:p>
        </p:txBody>
      </p:sp>
      <p:sp>
        <p:nvSpPr>
          <p:cNvPr id="11" name="Rectangle"/>
          <p:cNvSpPr>
            <a:spLocks noChangeArrowheads="1"/>
          </p:cNvSpPr>
          <p:nvPr/>
        </p:nvSpPr>
        <p:spPr bwMode="auto">
          <a:xfrm>
            <a:off x="4676775" y="1150938"/>
            <a:ext cx="3887788" cy="1547812"/>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fontAlgn="auto">
              <a:spcBef>
                <a:spcPct val="0"/>
              </a:spcBef>
              <a:spcAft>
                <a:spcPct val="0"/>
              </a:spcAft>
              <a:defRPr/>
            </a:pPr>
            <a:endParaRPr lang="en-US">
              <a:latin typeface="Trebuchet MS"/>
              <a:ea typeface="Trebuchet MS"/>
              <a:cs typeface="Trebuchet MS"/>
            </a:endParaRPr>
          </a:p>
        </p:txBody>
      </p:sp>
      <p:sp>
        <p:nvSpPr>
          <p:cNvPr id="12" name="Rectangle"/>
          <p:cNvSpPr>
            <a:spLocks noChangeArrowheads="1"/>
          </p:cNvSpPr>
          <p:nvPr/>
        </p:nvSpPr>
        <p:spPr bwMode="auto">
          <a:xfrm>
            <a:off x="4667250" y="2851150"/>
            <a:ext cx="3887788" cy="1547813"/>
          </a:xfrm>
          <a:prstGeom prst="rect">
            <a:avLst/>
          </a:prstGeom>
          <a:noFill/>
          <a:ln w="19050">
            <a:solidFill>
              <a:srgbClr val="CACACA">
                <a:alpha val="30000"/>
              </a:srgbClr>
            </a:solidFill>
            <a:miter lim="400000"/>
          </a:ln>
          <a:extLst>
            <a:ext uri="{909E8E84-426E-40DD-AFC4-6F175D3DCCD1}">
              <a14:hiddenFill xmlns:a14="http://schemas.microsoft.com/office/drawing/2010/main">
                <a:solidFill>
                  <a:srgbClr val="FFFFFF"/>
                </a:solidFill>
              </a14:hiddenFill>
            </a:ext>
          </a:extLst>
        </p:spPr>
        <p:txBody>
          <a:bodyPr lIns="45719" rIns="45719"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fontAlgn="auto">
              <a:spcBef>
                <a:spcPct val="0"/>
              </a:spcBef>
              <a:spcAft>
                <a:spcPct val="0"/>
              </a:spcAft>
              <a:defRPr/>
            </a:pPr>
            <a:endParaRPr lang="en-US">
              <a:latin typeface="Trebuchet MS"/>
              <a:ea typeface="Trebuchet MS"/>
              <a:cs typeface="Trebuchet MS"/>
            </a:endParaRPr>
          </a:p>
        </p:txBody>
      </p:sp>
      <p:sp>
        <p:nvSpPr>
          <p:cNvPr id="13" name="column_text1"/>
          <p:cNvSpPr>
            <a:spLocks noGrp="1"/>
          </p:cNvSpPr>
          <p:nvPr>
            <p:ph type="body" sz="quarter" idx="11"/>
          </p:nvPr>
        </p:nvSpPr>
        <p:spPr>
          <a:xfrm>
            <a:off x="395536" y="1189883"/>
            <a:ext cx="3852000" cy="1453875"/>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4" name="column_text2"/>
          <p:cNvSpPr>
            <a:spLocks noGrp="1"/>
          </p:cNvSpPr>
          <p:nvPr>
            <p:ph type="body" sz="quarter" idx="12"/>
          </p:nvPr>
        </p:nvSpPr>
        <p:spPr>
          <a:xfrm>
            <a:off x="4716016" y="1203598"/>
            <a:ext cx="3852000" cy="1440160"/>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5" name="column_text3"/>
          <p:cNvSpPr>
            <a:spLocks noGrp="1"/>
          </p:cNvSpPr>
          <p:nvPr>
            <p:ph type="body" sz="quarter" idx="13"/>
          </p:nvPr>
        </p:nvSpPr>
        <p:spPr>
          <a:xfrm>
            <a:off x="395536" y="2904360"/>
            <a:ext cx="3852000" cy="139558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6" name="column_text4"/>
          <p:cNvSpPr>
            <a:spLocks noGrp="1"/>
          </p:cNvSpPr>
          <p:nvPr>
            <p:ph type="body" sz="quarter" idx="14"/>
          </p:nvPr>
        </p:nvSpPr>
        <p:spPr>
          <a:xfrm>
            <a:off x="4716016" y="2918075"/>
            <a:ext cx="3852000" cy="1381867"/>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8"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22" name="base_and_source"/>
          <p:cNvSpPr>
            <a:spLocks noGrp="1"/>
          </p:cNvSpPr>
          <p:nvPr>
            <p:ph type="body" sz="quarter" idx="20"/>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3"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Tree>
    <p:extLst>
      <p:ext uri="{BB962C8B-B14F-4D97-AF65-F5344CB8AC3E}">
        <p14:creationId xmlns:p14="http://schemas.microsoft.com/office/powerpoint/2010/main" val="360735028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ock-two-col-media">
    <p:spTree>
      <p:nvGrpSpPr>
        <p:cNvPr id="1" name=""/>
        <p:cNvGrpSpPr/>
        <p:nvPr/>
      </p:nvGrpSpPr>
      <p:grpSpPr>
        <a:xfrm>
          <a:off x="0" y="0"/>
          <a:ext cx="0" cy="0"/>
          <a:chOff x="0" y="0"/>
          <a:chExt cx="0" cy="0"/>
        </a:xfrm>
      </p:grpSpPr>
      <p:sp>
        <p:nvSpPr>
          <p:cNvPr id="14" name="image_border1"/>
          <p:cNvSpPr/>
          <p:nvPr/>
        </p:nvSpPr>
        <p:spPr>
          <a:xfrm>
            <a:off x="333375" y="1617663"/>
            <a:ext cx="3517900" cy="2368550"/>
          </a:xfrm>
          <a:prstGeom prst="rect">
            <a:avLst/>
          </a:prstGeom>
          <a:noFill/>
          <a:ln w="19050">
            <a:solidFill>
              <a:srgbClr val="CACACA">
                <a:alpha val="30000"/>
              </a:srgb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a:defRPr/>
            </a:pPr>
            <a:endParaRPr lang="en-US">
              <a:latin typeface="Trebuchet MS"/>
              <a:ea typeface="Trebuchet MS"/>
              <a:cs typeface="Trebuchet MS"/>
            </a:endParaRPr>
          </a:p>
        </p:txBody>
      </p:sp>
      <p:sp>
        <p:nvSpPr>
          <p:cNvPr id="15" name="image_border2"/>
          <p:cNvSpPr/>
          <p:nvPr/>
        </p:nvSpPr>
        <p:spPr>
          <a:xfrm>
            <a:off x="4572000" y="1617663"/>
            <a:ext cx="3519488" cy="2368550"/>
          </a:xfrm>
          <a:prstGeom prst="rect">
            <a:avLst/>
          </a:prstGeom>
          <a:noFill/>
          <a:ln w="19050">
            <a:solidFill>
              <a:srgbClr val="CACACA">
                <a:alpha val="30000"/>
              </a:srgb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algn="ctr">
              <a:defRPr/>
            </a:pPr>
            <a:endParaRPr lang="en-US">
              <a:latin typeface="Trebuchet MS"/>
              <a:ea typeface="Trebuchet MS"/>
              <a:cs typeface="Trebuchet MS"/>
            </a:endParaRPr>
          </a:p>
        </p:txBody>
      </p:sp>
      <p:sp>
        <p:nvSpPr>
          <p:cNvPr id="10" name="callout_image1"/>
          <p:cNvSpPr>
            <a:spLocks noGrp="1"/>
          </p:cNvSpPr>
          <p:nvPr>
            <p:ph type="pic" sz="quarter" idx="13"/>
          </p:nvPr>
        </p:nvSpPr>
        <p:spPr>
          <a:xfrm>
            <a:off x="349251" y="1635646"/>
            <a:ext cx="3502669" cy="2350663"/>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6" name="callout_image2"/>
          <p:cNvSpPr>
            <a:spLocks noGrp="1"/>
          </p:cNvSpPr>
          <p:nvPr>
            <p:ph type="pic" sz="quarter" idx="17"/>
          </p:nvPr>
        </p:nvSpPr>
        <p:spPr>
          <a:xfrm>
            <a:off x="4588322" y="1635646"/>
            <a:ext cx="3502669" cy="2350663"/>
          </a:xfrm>
          <a:prstGeom prst="rect">
            <a:avLst/>
          </a:prstGeom>
        </p:spPr>
        <p:txBody>
          <a:bodyPr/>
          <a:lstStyle>
            <a:lvl1pPr>
              <a:defRPr sz="1600">
                <a:latin typeface="Trebuchet MS"/>
                <a:cs typeface="Trebuchet MS"/>
              </a:defRPr>
            </a:lvl1pPr>
          </a:lstStyle>
          <a:p>
            <a:pPr lvl="0"/>
            <a:r>
              <a:rPr lang="en-US" altLang="zh-CN" noProof="0"/>
              <a:t>Click icon to add picture</a:t>
            </a:r>
            <a:endParaRPr lang="en-GB" noProof="0"/>
          </a:p>
        </p:txBody>
      </p:sp>
      <p:sp>
        <p:nvSpPr>
          <p:cNvPr id="11" name="media_caption1"/>
          <p:cNvSpPr>
            <a:spLocks noGrp="1"/>
          </p:cNvSpPr>
          <p:nvPr>
            <p:ph type="body" sz="quarter" idx="14"/>
          </p:nvPr>
        </p:nvSpPr>
        <p:spPr>
          <a:xfrm>
            <a:off x="333375" y="4012369"/>
            <a:ext cx="3518545" cy="503597"/>
          </a:xfrm>
          <a:prstGeom prst="rect">
            <a:avLst/>
          </a:prstGeom>
        </p:spPr>
        <p:txBody>
          <a:bodyPr lIns="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2" name="media_caption2"/>
          <p:cNvSpPr>
            <a:spLocks noGrp="1"/>
          </p:cNvSpPr>
          <p:nvPr>
            <p:ph type="body" sz="quarter" idx="19"/>
          </p:nvPr>
        </p:nvSpPr>
        <p:spPr>
          <a:xfrm>
            <a:off x="4572446" y="4011910"/>
            <a:ext cx="3518545" cy="520878"/>
          </a:xfrm>
          <a:prstGeom prst="rect">
            <a:avLst/>
          </a:prstGeom>
        </p:spPr>
        <p:txBody>
          <a:bodyPr lIns="0" rIns="0"/>
          <a:lstStyle>
            <a:lvl1pPr marL="0" indent="0">
              <a:buNone/>
              <a:defRPr sz="1000" i="0">
                <a:solidFill>
                  <a:srgbClr val="7F7F7F"/>
                </a:solidFill>
                <a:latin typeface="Trebuchet MS"/>
                <a:cs typeface="Trebuchet MS"/>
              </a:defRPr>
            </a:lvl1pPr>
          </a:lstStyle>
          <a:p>
            <a:pPr lvl="0"/>
            <a:r>
              <a:rPr lang="en-US" altLang="zh-CN"/>
              <a:t>Edit Master text styles</a:t>
            </a:r>
          </a:p>
        </p:txBody>
      </p:sp>
      <p:sp>
        <p:nvSpPr>
          <p:cNvPr id="13" name="stat_context"/>
          <p:cNvSpPr>
            <a:spLocks noGrp="1"/>
          </p:cNvSpPr>
          <p:nvPr>
            <p:ph type="body" sz="quarter" idx="11"/>
          </p:nvPr>
        </p:nvSpPr>
        <p:spPr>
          <a:xfrm>
            <a:off x="333375" y="1058271"/>
            <a:ext cx="8198024" cy="438912"/>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18" name="title"/>
          <p:cNvSpPr>
            <a:spLocks noGrp="1"/>
          </p:cNvSpPr>
          <p:nvPr>
            <p:ph type="title"/>
          </p:nvPr>
        </p:nvSpPr>
        <p:spPr>
          <a:xfrm>
            <a:off x="349200" y="349200"/>
            <a:ext cx="8280000" cy="612000"/>
          </a:xfrm>
          <a:prstGeom prst="rect">
            <a:avLst/>
          </a:prstGeom>
        </p:spPr>
        <p:txBody>
          <a:bodyPr lIns="0" tIns="46800" rIns="0" bIns="46800"/>
          <a:lstStyle>
            <a:lvl1pPr>
              <a:defRPr sz="1600">
                <a:latin typeface="Trebuchet MS"/>
                <a:cs typeface="Trebuchet MS"/>
              </a:defRPr>
            </a:lvl1pPr>
          </a:lstStyle>
          <a:p>
            <a:r>
              <a:rPr lang="en-US" altLang="zh-CN"/>
              <a:t>Click to edit Master title style</a:t>
            </a:r>
            <a:endParaRPr lang="en-GB"/>
          </a:p>
        </p:txBody>
      </p:sp>
      <p:sp>
        <p:nvSpPr>
          <p:cNvPr id="17" name="go_to_button"/>
          <p:cNvSpPr>
            <a:spLocks noGrp="1"/>
          </p:cNvSpPr>
          <p:nvPr>
            <p:ph type="body" sz="quarter" idx="16"/>
          </p:nvPr>
        </p:nvSpPr>
        <p:spPr>
          <a:xfrm>
            <a:off x="7315200" y="4851937"/>
            <a:ext cx="1469072" cy="215365"/>
          </a:xfrm>
          <a:prstGeom prst="rect">
            <a:avLst/>
          </a:prstGeom>
        </p:spPr>
        <p:txBody>
          <a:bodyPr lIns="0" rIns="0"/>
          <a:lstStyle>
            <a:lvl1pPr marL="0" indent="0" algn="r">
              <a:spcBef>
                <a:spcPct val="0"/>
              </a:spcBef>
              <a:buNone/>
              <a:defRPr sz="800" i="1">
                <a:solidFill>
                  <a:srgbClr val="7F7F7F"/>
                </a:solidFill>
                <a:latin typeface="Trebuchet MS"/>
                <a:cs typeface="Trebuchet MS"/>
              </a:defRPr>
            </a:lvl1pPr>
          </a:lstStyle>
          <a:p>
            <a:pPr lvl="0"/>
            <a:r>
              <a:rPr lang="en-US" altLang="zh-CN"/>
              <a:t>Edit Master text styles</a:t>
            </a:r>
          </a:p>
        </p:txBody>
      </p:sp>
      <p:sp>
        <p:nvSpPr>
          <p:cNvPr id="21" name="base_and_source"/>
          <p:cNvSpPr>
            <a:spLocks noGrp="1"/>
          </p:cNvSpPr>
          <p:nvPr>
            <p:ph type="body" sz="quarter" idx="12"/>
          </p:nvPr>
        </p:nvSpPr>
        <p:spPr>
          <a:xfrm>
            <a:off x="349200" y="4528800"/>
            <a:ext cx="6840000" cy="540000"/>
          </a:xfrm>
          <a:prstGeom prst="rect">
            <a:avLst/>
          </a:prstGeom>
        </p:spPr>
        <p:txBody>
          <a:bodyPr lIns="0" rIns="0" anchor="b"/>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lvl="0"/>
            <a:r>
              <a:rPr lang="en-US" altLang="zh-CN"/>
              <a:t>Edit Master text styles</a:t>
            </a:r>
          </a:p>
        </p:txBody>
      </p:sp>
      <p:sp>
        <p:nvSpPr>
          <p:cNvPr id="22" name="callout_social1"/>
          <p:cNvSpPr>
            <a:spLocks noGrp="1"/>
          </p:cNvSpPr>
          <p:nvPr>
            <p:ph type="body" sz="quarter" idx="18"/>
          </p:nvPr>
        </p:nvSpPr>
        <p:spPr>
          <a:xfrm>
            <a:off x="359491" y="1648788"/>
            <a:ext cx="3491783" cy="2337425"/>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
        <p:nvSpPr>
          <p:cNvPr id="23" name="callout_social2"/>
          <p:cNvSpPr>
            <a:spLocks noGrp="1"/>
          </p:cNvSpPr>
          <p:nvPr>
            <p:ph type="body" sz="quarter" idx="20"/>
          </p:nvPr>
        </p:nvSpPr>
        <p:spPr>
          <a:xfrm>
            <a:off x="4587676" y="1642264"/>
            <a:ext cx="3491783" cy="2337425"/>
          </a:xfrm>
          <a:prstGeom prst="rect">
            <a:avLst/>
          </a:prstGeom>
        </p:spPr>
        <p:txBody>
          <a:bodyPr lIns="0" tIns="0" rIns="0" bIns="0"/>
          <a:lstStyle>
            <a:lvl1pPr marL="0" indent="0">
              <a:buNone/>
              <a:defRPr sz="1200">
                <a:latin typeface="Trebuchet MS"/>
                <a:cs typeface="Trebuchet MS"/>
              </a:defRPr>
            </a:lvl1pPr>
          </a:lstStyle>
          <a:p>
            <a:pPr lvl="0"/>
            <a:r>
              <a:rPr lang="en-US" altLang="zh-CN"/>
              <a:t>Edit Master text styles</a:t>
            </a:r>
          </a:p>
        </p:txBody>
      </p:sp>
    </p:spTree>
    <p:extLst>
      <p:ext uri="{BB962C8B-B14F-4D97-AF65-F5344CB8AC3E}">
        <p14:creationId xmlns:p14="http://schemas.microsoft.com/office/powerpoint/2010/main" val="5509930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87CC6B8-2CC1-4ACC-85E5-4FDE6625403D}" type="datetimeFigureOut">
              <a:rPr lang="en-US" smtClean="0"/>
              <a:t>9/6/2024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1FDD3BC-0581-4DD8-B67B-E75E8FE32A82}" type="datetimeFigureOut">
              <a:rPr lang="en-US" smtClean="0"/>
              <a:t>9/6/2024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r>
              <a:rPr lang="en-US"/>
              <a:t>Click to edit Master text styles</a:t>
            </a:r>
          </a:p>
        </p:txBody>
      </p:sp>
      <p:sp>
        <p:nvSpPr>
          <p:cNvPr id="5" name="Date Placeholder 4"/>
          <p:cNvSpPr>
            <a:spLocks noGrp="1"/>
          </p:cNvSpPr>
          <p:nvPr>
            <p:ph type="dt" sz="half" idx="3"/>
          </p:nvPr>
        </p:nvSpPr>
        <p:spPr/>
        <p:txBody>
          <a:bodyPr/>
          <a:lstStyle/>
          <a:p>
            <a:fld id="{32F6886C-9A2C-4994-BF44-DB3B914199AB}"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r>
              <a:rPr lang="en-US"/>
              <a:t>Click to edit Master text styles</a:t>
            </a:r>
          </a:p>
        </p:txBody>
      </p:sp>
      <p:sp>
        <p:nvSpPr>
          <p:cNvPr id="5" name="Date Placeholder 4"/>
          <p:cNvSpPr>
            <a:spLocks noGrp="1"/>
          </p:cNvSpPr>
          <p:nvPr>
            <p:ph type="dt" sz="half" idx="3"/>
          </p:nvPr>
        </p:nvSpPr>
        <p:spPr/>
        <p:txBody>
          <a:bodyPr/>
          <a:lstStyle/>
          <a:p>
            <a:fld id="{5ADE5782-56A7-4B97-BC58-B13477060DEA}"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2.pn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2"/>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8FD0B7A-F5DD-4F40-B4CB-3B2C354B893A}" type="datetimeFigureOut">
              <a:rPr lang="en-US" smtClean="0"/>
              <a:t>9/6/2024</a:t>
            </a:fld>
            <a:endParaRPr lang="en-US"/>
          </a:p>
        </p:txBody>
      </p:sp>
      <p:sp>
        <p:nvSpPr>
          <p:cNvPr id="5" name="Footer Placeholder 4"/>
          <p:cNvSpPr>
            <a:spLocks noGrp="1"/>
          </p:cNvSpPr>
          <p:nvPr>
            <p:ph type="ftr" sz="quarter" idx="3"/>
          </p:nvPr>
        </p:nvSpPr>
        <p:spPr>
          <a:xfrm>
            <a:off x="3124200" y="4767262"/>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2"/>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2" indent="-214312"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0">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4832" r:id="rId3"/>
    <p:sldLayoutId id="2147484833" r:id="rId4"/>
    <p:sldLayoutId id="2147484869" r:id="rId5"/>
    <p:sldLayoutId id="2147484879" r:id="rId6"/>
    <p:sldLayoutId id="2147484880" r:id="rId7"/>
    <p:sldLayoutId id="2147484882" r:id="rId8"/>
    <p:sldLayoutId id="2147484883" r:id="rId9"/>
    <p:sldLayoutId id="2147484884" r:id="rId10"/>
    <p:sldLayoutId id="2147484885" r:id="rId11"/>
    <p:sldLayoutId id="2147484886" r:id="rId12"/>
    <p:sldLayoutId id="2147484887" r:id="rId13"/>
    <p:sldLayoutId id="2147484888" r:id="rId14"/>
    <p:sldLayoutId id="2147484889" r:id="rId15"/>
    <p:sldLayoutId id="2147484890" r:id="rId16"/>
    <p:sldLayoutId id="2147484891" r:id="rId17"/>
    <p:sldLayoutId id="2147484892" r:id="rId18"/>
    <p:sldLayoutId id="2147484893" r:id="rId19"/>
    <p:sldLayoutId id="2147484894" r:id="rId20"/>
    <p:sldLayoutId id="2147484895" r:id="rId21"/>
    <p:sldLayoutId id="2147484896" r:id="rId22"/>
    <p:sldLayoutId id="2147484897" r:id="rId23"/>
    <p:sldLayoutId id="2147484898" r:id="rId24"/>
    <p:sldLayoutId id="2147484899" r:id="rId25"/>
    <p:sldLayoutId id="2147484900" r:id="rId26"/>
    <p:sldLayoutId id="2147484901" r:id="rId27"/>
    <p:sldLayoutId id="2147484902" r:id="rId28"/>
    <p:sldLayoutId id="2147484903" r:id="rId29"/>
    <p:sldLayoutId id="2147484904" r:id="rId30"/>
    <p:sldLayoutId id="2147484905" r:id="rId31"/>
    <p:sldLayoutId id="2147484906" r:id="rId32"/>
    <p:sldLayoutId id="2147484907" r:id="rId33"/>
    <p:sldLayoutId id="2147484908" r:id="rId34"/>
    <p:sldLayoutId id="2147484909" r:id="rId35"/>
    <p:sldLayoutId id="2147484910" r:id="rId36"/>
    <p:sldLayoutId id="2147484911" r:id="rId37"/>
    <p:sldLayoutId id="2147484912" r:id="rId38"/>
    <p:sldLayoutId id="2147484913" r:id="rId39"/>
    <p:sldLayoutId id="2147484914" r:id="rId40"/>
    <p:sldLayoutId id="2147484915" r:id="rId41"/>
    <p:sldLayoutId id="2147484916" r:id="rId42"/>
    <p:sldLayoutId id="2147484917" r:id="rId43"/>
    <p:sldLayoutId id="2147484918" r:id="rId44"/>
    <p:sldLayoutId id="2147484919" r:id="rId45"/>
    <p:sldLayoutId id="2147484920" r:id="rId46"/>
    <p:sldLayoutId id="2147484921" r:id="rId47"/>
    <p:sldLayoutId id="2147484922" r:id="rId48"/>
  </p:sldLayoutIdLst>
  <p:transition/>
  <p:txStyles>
    <p:titleStyle>
      <a:lvl1pPr algn="l" rtl="0" eaLnBrk="1" fontAlgn="base" hangingPunct="1">
        <a:spcBef>
          <a:spcPct val="0"/>
        </a:spcBef>
        <a:spcAft>
          <a:spcPct val="0"/>
        </a:spcAft>
        <a:defRPr sz="2200" b="1" kern="1200">
          <a:solidFill>
            <a:schemeClr val="tx1"/>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b="1">
          <a:solidFill>
            <a:schemeClr val="tx1"/>
          </a:solidFill>
          <a:latin typeface="Arial" pitchFamily="34" charset="0"/>
          <a:ea typeface="ＭＳ Ｐゴシック" charset="0"/>
          <a:cs typeface="Arial" pitchFamily="34" charset="0"/>
        </a:defRPr>
      </a:lvl2pPr>
      <a:lvl3pPr algn="l" rtl="0" eaLnBrk="1" fontAlgn="base" hangingPunct="1">
        <a:spcBef>
          <a:spcPct val="0"/>
        </a:spcBef>
        <a:spcAft>
          <a:spcPct val="0"/>
        </a:spcAft>
        <a:defRPr sz="2200" b="1">
          <a:solidFill>
            <a:schemeClr val="tx1"/>
          </a:solidFill>
          <a:latin typeface="Arial" pitchFamily="34" charset="0"/>
          <a:ea typeface="ＭＳ Ｐゴシック" charset="0"/>
          <a:cs typeface="Arial" pitchFamily="34" charset="0"/>
        </a:defRPr>
      </a:lvl3pPr>
      <a:lvl4pPr algn="l" rtl="0" eaLnBrk="1" fontAlgn="base" hangingPunct="1">
        <a:spcBef>
          <a:spcPct val="0"/>
        </a:spcBef>
        <a:spcAft>
          <a:spcPct val="0"/>
        </a:spcAft>
        <a:defRPr sz="2200" b="1">
          <a:solidFill>
            <a:schemeClr val="tx1"/>
          </a:solidFill>
          <a:latin typeface="Arial" pitchFamily="34" charset="0"/>
          <a:ea typeface="ＭＳ Ｐゴシック" charset="0"/>
          <a:cs typeface="Arial" pitchFamily="34" charset="0"/>
        </a:defRPr>
      </a:lvl4pPr>
      <a:lvl5pPr algn="l" rtl="0" eaLnBrk="1" fontAlgn="base" hangingPunct="1">
        <a:spcBef>
          <a:spcPct val="0"/>
        </a:spcBef>
        <a:spcAft>
          <a:spcPct val="0"/>
        </a:spcAft>
        <a:defRPr sz="2200" b="1">
          <a:solidFill>
            <a:schemeClr val="tx1"/>
          </a:solidFill>
          <a:latin typeface="Arial" pitchFamily="34" charset="0"/>
          <a:ea typeface="ＭＳ Ｐゴシック" charset="0"/>
          <a:cs typeface="Arial" pitchFamily="34" charset="0"/>
        </a:defRPr>
      </a:lvl5pPr>
      <a:lvl6pPr marL="457200" algn="l" rtl="0" eaLnBrk="1" fontAlgn="base" hangingPunct="1">
        <a:spcBef>
          <a:spcPct val="0"/>
        </a:spcBef>
        <a:spcAft>
          <a:spcPct val="0"/>
        </a:spcAft>
        <a:defRPr sz="2200" b="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200" b="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200" b="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200" b="1">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Arial" pitchFamily="34" charset="0"/>
          <a:ea typeface="ＭＳ Ｐゴシック" charset="0"/>
          <a:cs typeface="Arial" pitchFamily="34"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hyperlink" Target="https://clients.mintel.com/content/report/alcoholic-beverage-occasions-us-2024#workspace_SpacesStore_60264eaa-dd1d-48ac-92eb-ea3d20a13eb7"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6851b631-7a49-4b86-bc6e-e3a230aabb86"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caaad6af-24a0-4fdc-8eb8-1391cfd4e892"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d14662cd-9ca9-4dc4-ba55-c31f7965dd6f" TargetMode="External"/><Relationship Id="rId2" Type="http://schemas.openxmlformats.org/officeDocument/2006/relationships/notesSlide" Target="../notesSlides/notesSlide11.xml"/><Relationship Id="rId1" Type="http://schemas.openxmlformats.org/officeDocument/2006/relationships/slideLayout" Target="../slideLayouts/slideLayout34.xml"/><Relationship Id="rId5" Type="http://schemas.openxmlformats.org/officeDocument/2006/relationships/image" Target="../media/image26.png"/><Relationship Id="rId4" Type="http://schemas.openxmlformats.org/officeDocument/2006/relationships/hyperlink" Target="https://data.mintel.com/databook/alcoholic-beverage-occasions-us-2024/#S3"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mintel.com/databook/alcoholic-beverage-occasions-us-2024/question/S5?country=3&amp;d=age_and_household_income#S5"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image" Target="../media/image27.jpeg"/><Relationship Id="rId5" Type="http://schemas.openxmlformats.org/officeDocument/2006/relationships/hyperlink" Target="https://clients.mintel.com/content/report/alcoholic-beverage-occasions-us-2024#workspace_SpacesStore_52ab47f7-a458-44e8-86ee-d81863e721a6" TargetMode="External"/><Relationship Id="rId4" Type="http://schemas.openxmlformats.org/officeDocument/2006/relationships/hyperlink" Target="https://data.mintel.com/databook/alcoholic-beverage-occasions-us-2024/question/Q14?country=3&amp;d=age_and_household_income&amp;significance=show#Q1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ta.mintel.com/databook/white-spirits-us-2023/#Q3b" TargetMode="External"/><Relationship Id="rId2" Type="http://schemas.openxmlformats.org/officeDocument/2006/relationships/notesSlide" Target="../notesSlides/notesSlide13.xml"/><Relationship Id="rId1" Type="http://schemas.openxmlformats.org/officeDocument/2006/relationships/slideLayout" Target="../slideLayouts/slideLayout31.xml"/><Relationship Id="rId6" Type="http://schemas.openxmlformats.org/officeDocument/2006/relationships/chart" Target="../charts/chart1.xml"/><Relationship Id="rId5" Type="http://schemas.openxmlformats.org/officeDocument/2006/relationships/hyperlink" Target="https://data.mintel.com/databook/alcoholic-beverage-occasions-us-2024/#NET_S3_9363" TargetMode="External"/><Relationship Id="rId4" Type="http://schemas.openxmlformats.org/officeDocument/2006/relationships/hyperlink" Target="https://clients.mintel.com/content/report/alcoholic-beverage-occasions-us-2024#workspace_SpacesStore_446e7a89-8c3c-4de5-9508-0b995003b7e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fc01aee4-c4bd-4c2d-9137-be8df152695d"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hyperlink" Target="https://data.mintel.com/databook/wine-us-2023/#Q1Net" TargetMode="External"/><Relationship Id="rId2" Type="http://schemas.openxmlformats.org/officeDocument/2006/relationships/notesSlide" Target="../notesSlides/notesSlide15.xml"/><Relationship Id="rId1" Type="http://schemas.openxmlformats.org/officeDocument/2006/relationships/slideLayout" Target="../slideLayouts/slideLayout39.xml"/><Relationship Id="rId5" Type="http://schemas.openxmlformats.org/officeDocument/2006/relationships/hyperlink" Target="https://clients.mintel.com/content/report/alcoholic-beverage-occasions-us-2024#workspace_SpacesStore_9d66a54e-69e6-4be3-b528-d2d5dbcd45b2" TargetMode="External"/><Relationship Id="rId4" Type="http://schemas.openxmlformats.org/officeDocument/2006/relationships/hyperlink" Target="https://data.mintel.com/databook/white-spirits-us-2023/question/Q1Net/group/3?country=3&amp;d=generation#Q1Ne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ata.mintel.com/databook/white-spirits-us-2023/#Q3b" TargetMode="External"/><Relationship Id="rId2" Type="http://schemas.openxmlformats.org/officeDocument/2006/relationships/notesSlide" Target="../notesSlides/notesSlide16.xml"/><Relationship Id="rId1" Type="http://schemas.openxmlformats.org/officeDocument/2006/relationships/slideLayout" Target="../slideLayouts/slideLayout33.xml"/><Relationship Id="rId6" Type="http://schemas.openxmlformats.org/officeDocument/2006/relationships/chart" Target="../charts/chart2.xml"/><Relationship Id="rId5" Type="http://schemas.openxmlformats.org/officeDocument/2006/relationships/hyperlink" Target="https://data.mintel.com/databook/managing-stress-wellbeing-us-2024/#Q15" TargetMode="External"/><Relationship Id="rId4" Type="http://schemas.openxmlformats.org/officeDocument/2006/relationships/hyperlink" Target="https://clients.mintel.com/content/report/alcoholic-beverage-occasions-us-2024#workspace_SpacesStore_c7ae7593-734d-441f-a566-57b8a3f6e32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ata.mintel.com/databook/american-lifestyles-us-2024/#Q24Net" TargetMode="External"/><Relationship Id="rId2" Type="http://schemas.openxmlformats.org/officeDocument/2006/relationships/notesSlide" Target="../notesSlides/notesSlide17.xml"/><Relationship Id="rId1" Type="http://schemas.openxmlformats.org/officeDocument/2006/relationships/slideLayout" Target="../slideLayouts/slideLayout39.xml"/><Relationship Id="rId6" Type="http://schemas.openxmlformats.org/officeDocument/2006/relationships/hyperlink" Target="https://clients.mintel.com/content/report/alcoholic-beverage-occasions-us-2024#workspace_SpacesStore_7b1f28df-1869-4d89-a4dd-b5ff90d2f448" TargetMode="External"/><Relationship Id="rId5" Type="http://schemas.openxmlformats.org/officeDocument/2006/relationships/hyperlink" Target="https://data.mintel.com/databook/global-consumer-march-2024-the-holistic-consumer-march-2024/?QTD2_index_off=0&amp;QTD5_index_off=0&amp;QTD3_index_off=0&amp;QTD7_index_off=0&amp;QTD4_index_off=0&amp;QTD6_index_off=0&amp;QTD1_index_off=0&amp;QHC4_W10v2_pin=group-1&amp;Q2_pin=group-5&amp;Q23_pin=group-1&amp;Q24_pin=group-1&amp;country=3#Q2" TargetMode="External"/><Relationship Id="rId4" Type="http://schemas.openxmlformats.org/officeDocument/2006/relationships/hyperlink" Target="https://data.mintel.com/databook/alcohol-alternatives-us-2023/#Q1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ata.mintel.com/databook/alcohol-alternatives-us-2023/#Q4" TargetMode="External"/><Relationship Id="rId2" Type="http://schemas.openxmlformats.org/officeDocument/2006/relationships/notesSlide" Target="../notesSlides/notesSlide18.xml"/><Relationship Id="rId1" Type="http://schemas.openxmlformats.org/officeDocument/2006/relationships/slideLayout" Target="../slideLayouts/slideLayout21.xml"/><Relationship Id="rId6" Type="http://schemas.openxmlformats.org/officeDocument/2006/relationships/hyperlink" Target="https://clients.mintel.com/content/report/alcoholic-beverage-occasions-us-2024#workspace_SpacesStore_5362fa11-e7cf-4534-b3c1-e43ef6ec38ad" TargetMode="External"/><Relationship Id="rId5" Type="http://schemas.openxmlformats.org/officeDocument/2006/relationships/hyperlink" Target="https://data.mintel.com/databook/1154457/#Q8" TargetMode="External"/><Relationship Id="rId4" Type="http://schemas.openxmlformats.org/officeDocument/2006/relationships/hyperlink" Target="https://data.mintel.com/databook/alcoholic-beverage-occasions-us-2024/#Q1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df1518f8-f9b6-47c7-ab8e-b1f3bec72630"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f4f4613f-c102-45ef-954d-5041dadeb911" TargetMode="External"/><Relationship Id="rId2" Type="http://schemas.openxmlformats.org/officeDocument/2006/relationships/notesSlide" Target="../notesSlides/notesSlide20.xml"/><Relationship Id="rId1" Type="http://schemas.openxmlformats.org/officeDocument/2006/relationships/slideLayout" Target="../slideLayouts/slideLayout3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669f879a-fb14-4fb0-be72-16fa92345841" TargetMode="External"/><Relationship Id="rId2" Type="http://schemas.openxmlformats.org/officeDocument/2006/relationships/notesSlide" Target="../notesSlides/notesSlide21.xml"/><Relationship Id="rId1" Type="http://schemas.openxmlformats.org/officeDocument/2006/relationships/slideLayout" Target="../slideLayouts/slideLayout4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53f30368-fa1a-4c89-8f61-649f94ab1ce5" TargetMode="External"/><Relationship Id="rId2" Type="http://schemas.openxmlformats.org/officeDocument/2006/relationships/notesSlide" Target="../notesSlides/notesSlide22.xml"/><Relationship Id="rId1" Type="http://schemas.openxmlformats.org/officeDocument/2006/relationships/slideLayout" Target="../slideLayouts/slideLayout4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a74d11cd-3287-44e1-b1c7-77cb9f0b2a0e" TargetMode="External"/><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hyperlink" Target="https://clients.mintel.com/content/report/wine-us-2023#workspace_SpacesStore_d2348ac5-63c4-42a5-bd65-744d851b8c3f" TargetMode="External"/><Relationship Id="rId2" Type="http://schemas.openxmlformats.org/officeDocument/2006/relationships/notesSlide" Target="../notesSlides/notesSlide24.xml"/><Relationship Id="rId1" Type="http://schemas.openxmlformats.org/officeDocument/2006/relationships/slideLayout" Target="../slideLayouts/slideLayout32.xml"/><Relationship Id="rId5" Type="http://schemas.openxmlformats.org/officeDocument/2006/relationships/chart" Target="../charts/chart3.xml"/><Relationship Id="rId4" Type="http://schemas.openxmlformats.org/officeDocument/2006/relationships/hyperlink" Target="https://clients.mintel.com/content/report/alcoholic-beverage-occasions-us-2024#workspace_SpacesStore_4ae57e77-1e2e-4590-8b1d-dad65656ee2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ata.mintel.com/databook/alcoholic-beverage-occasions-us-2024/?Q13_flipped=1&amp;Q13_flipped_off=0&amp;Q13_flipped_off=1&amp;Q13_flipped_off=2&amp;Q13_flipped_off=4#Q13" TargetMode="External"/><Relationship Id="rId2" Type="http://schemas.openxmlformats.org/officeDocument/2006/relationships/notesSlide" Target="../notesSlides/notesSlide25.xml"/><Relationship Id="rId1" Type="http://schemas.openxmlformats.org/officeDocument/2006/relationships/slideLayout" Target="../slideLayouts/slideLayout33.xml"/><Relationship Id="rId5" Type="http://schemas.openxmlformats.org/officeDocument/2006/relationships/chart" Target="../charts/chart4.xml"/><Relationship Id="rId4" Type="http://schemas.openxmlformats.org/officeDocument/2006/relationships/hyperlink" Target="https://clients.mintel.com/content/report/alcoholic-beverage-occasions-us-2024#workspace_SpacesStore_890e1d7b-e6e0-4d5d-a0d9-285ad324c79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hyperlink" Target="https://clients.mintel.com/content/report/alcoholic-beverage-occasions-us-2024#workspace_SpacesStore_97442881-dda6-424b-a9ed-88516858ee9c"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514e91e5-6d84-433d-9e5b-1af65f5185b9" TargetMode="External"/><Relationship Id="rId2" Type="http://schemas.openxmlformats.org/officeDocument/2006/relationships/notesSlide" Target="../notesSlides/notesSlide27.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8a31435c-b104-4c5b-ab20-ab2b1c75b690"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d7290020-c78d-4b2a-9eb8-b712c6b1cf3b"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3.jpeg"/></Relationships>
</file>

<file path=ppt/slides/_rels/slide30.xml.rels><?xml version="1.0" encoding="UTF-8" standalone="yes"?>
<Relationships xmlns="http://schemas.openxmlformats.org/package/2006/relationships"><Relationship Id="rId3" Type="http://schemas.openxmlformats.org/officeDocument/2006/relationships/hyperlink" Target="https://data.mintel.com/databook/alcoholic-beverage-occasions-us-2024/#Q13" TargetMode="External"/><Relationship Id="rId2" Type="http://schemas.openxmlformats.org/officeDocument/2006/relationships/notesSlide" Target="../notesSlides/notesSlide29.xml"/><Relationship Id="rId1" Type="http://schemas.openxmlformats.org/officeDocument/2006/relationships/slideLayout" Target="../slideLayouts/slideLayout55.xml"/><Relationship Id="rId5" Type="http://schemas.openxmlformats.org/officeDocument/2006/relationships/image" Target="../media/image2.png"/><Relationship Id="rId4" Type="http://schemas.openxmlformats.org/officeDocument/2006/relationships/hyperlink" Target="https://clients.mintel.com/content/report/alcoholic-beverage-occasions-us-2024#workspace_SpacesStore_8958b618-6122-4641-b759-50b94d6eab7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ata.mintel.com/databook/alcoholic-beverage-occasions-us-2024/question/Q13/code/5?country=3&amp;d=generation&amp;significance=show#Q13" TargetMode="External"/><Relationship Id="rId2" Type="http://schemas.openxmlformats.org/officeDocument/2006/relationships/notesSlide" Target="../notesSlides/notesSlide30.xml"/><Relationship Id="rId1" Type="http://schemas.openxmlformats.org/officeDocument/2006/relationships/slideLayout" Target="../slideLayouts/slideLayout33.xml"/><Relationship Id="rId6" Type="http://schemas.openxmlformats.org/officeDocument/2006/relationships/chart" Target="../charts/chart5.xml"/><Relationship Id="rId5" Type="http://schemas.openxmlformats.org/officeDocument/2006/relationships/hyperlink" Target="https://data.mintel.com/databook/alcoholic-beverage-occasions-us-2024/question/Q13/code/11?country=3&amp;significance=show&amp;d=generation&amp;presentation=graphs&amp;flipped=1&amp;Q13_flipped_off=4&amp;Q13_flipped_off=5&amp;Q13_flipped_off=6&amp;Q13_flipped_off=7&amp;Q13_flipped_off=8&amp;Q13_flipped_off=9&amp;Q13_flipped_off=10#Q13" TargetMode="External"/><Relationship Id="rId4" Type="http://schemas.openxmlformats.org/officeDocument/2006/relationships/hyperlink" Target="https://clients.mintel.com/content/report/alcoholic-beverage-occasions-us-2024#workspace_SpacesStore_23cb5e9d-e347-41ab-9900-d669b370f473"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lients.mintel.com/content/report/white-spirits-us-2023#workspace_SpacesStore_59fb9f2e-f6a3-404f-949f-a2e6f0ffb570" TargetMode="External"/><Relationship Id="rId2" Type="http://schemas.openxmlformats.org/officeDocument/2006/relationships/notesSlide" Target="../notesSlides/notesSlide31.xml"/><Relationship Id="rId1" Type="http://schemas.openxmlformats.org/officeDocument/2006/relationships/slideLayout" Target="../slideLayouts/slideLayout34.xml"/><Relationship Id="rId6" Type="http://schemas.openxmlformats.org/officeDocument/2006/relationships/image" Target="../media/image29.png"/><Relationship Id="rId5" Type="http://schemas.openxmlformats.org/officeDocument/2006/relationships/hyperlink" Target="https://data.mintel.com/databook/alcoholic-beverage-occasions-us-2024/question/Q13/code/2?country=3&amp;d=gender&amp;significance=show#Q13" TargetMode="External"/><Relationship Id="rId4" Type="http://schemas.openxmlformats.org/officeDocument/2006/relationships/hyperlink" Target="https://clients.mintel.com/content/report/alcoholic-beverage-occasions-us-2024#workspace_SpacesStore_7c89ae37-e12a-4389-b793-9c9ae2240aa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78888509-70c4-451c-86a5-43daf0ca9dc5" TargetMode="External"/><Relationship Id="rId2" Type="http://schemas.openxmlformats.org/officeDocument/2006/relationships/notesSlide" Target="../notesSlides/notesSlide32.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704f84db-0e79-4f3a-b24b-67407819fd4d" TargetMode="External"/><Relationship Id="rId2" Type="http://schemas.openxmlformats.org/officeDocument/2006/relationships/notesSlide" Target="../notesSlides/notesSlide33.xml"/><Relationship Id="rId1" Type="http://schemas.openxmlformats.org/officeDocument/2006/relationships/slideLayout" Target="../slideLayouts/slideLayout30.xml"/><Relationship Id="rId6" Type="http://schemas.openxmlformats.org/officeDocument/2006/relationships/chart" Target="../charts/chart6.xml"/><Relationship Id="rId5" Type="http://schemas.openxmlformats.org/officeDocument/2006/relationships/hyperlink" Target="https://data.mintel.com/databook/alcoholic-beverage-occasions-us-2024/#Q14" TargetMode="External"/><Relationship Id="rId4" Type="http://schemas.openxmlformats.org/officeDocument/2006/relationships/hyperlink" Target="https://data.mintel.com/databook/918324/#Q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ata.mintel.com/databook/alcoholic-beverage-occasions-us-2024/crosstab#Alcoholic-beverage-behaviors,-by-reasons-for-drinking-alcoholic-beverages,-2024" TargetMode="External"/><Relationship Id="rId7" Type="http://schemas.openxmlformats.org/officeDocument/2006/relationships/hyperlink" Target="https://clients.mintel.com/content/report/alcoholic-beverage-occasions-us-2024#workspace_SpacesStore_c3a899df-fcd4-4aa3-9898-8d50121ecd92" TargetMode="External"/><Relationship Id="rId2" Type="http://schemas.openxmlformats.org/officeDocument/2006/relationships/notesSlide" Target="../notesSlides/notesSlide34.xml"/><Relationship Id="rId1" Type="http://schemas.openxmlformats.org/officeDocument/2006/relationships/slideLayout" Target="../slideLayouts/slideLayout40.xml"/><Relationship Id="rId6" Type="http://schemas.openxmlformats.org/officeDocument/2006/relationships/hyperlink" Target="https://data.mintel.com/databook/alcoholic-beverage-occasions-us-2024/question/Q14?country=3&amp;d=work_from_home_status#Q14" TargetMode="External"/><Relationship Id="rId5" Type="http://schemas.openxmlformats.org/officeDocument/2006/relationships/hyperlink" Target="https://data.mintel.com/databook/foodservice-alcohol-trends-us-2023/#Q23v2Net" TargetMode="External"/><Relationship Id="rId4" Type="http://schemas.openxmlformats.org/officeDocument/2006/relationships/hyperlink" Target="https://data.mintel.com/databook/alcoholic-beverage-occasions-us-2024/crosstab#At-home-versus-away-from-home-alcoholic-beverage-behaviors,-by-reasons-for-drinking-alcoholic-beverages,-2024"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ata.mintel.com/databook/alcoholic-beverage-occasions-us-2024/#Q13" TargetMode="External"/><Relationship Id="rId7" Type="http://schemas.openxmlformats.org/officeDocument/2006/relationships/chart" Target="../charts/chart7.xml"/><Relationship Id="rId2" Type="http://schemas.openxmlformats.org/officeDocument/2006/relationships/notesSlide" Target="../notesSlides/notesSlide35.xml"/><Relationship Id="rId1" Type="http://schemas.openxmlformats.org/officeDocument/2006/relationships/slideLayout" Target="../slideLayouts/slideLayout30.xml"/><Relationship Id="rId6" Type="http://schemas.openxmlformats.org/officeDocument/2006/relationships/hyperlink" Target="https://data.mintel.com/databook/alcoholic-beverage-occasions-us-2024/question/Q14?country=3&amp;d=generation#Q14" TargetMode="External"/><Relationship Id="rId5" Type="http://schemas.openxmlformats.org/officeDocument/2006/relationships/hyperlink" Target="https://clients.mintel.com/content/report/alcoholic-beverage-occasions-us-2024#workspace_SpacesStore_ffb812bb-32ab-40f4-8538-5d10e43b0abc" TargetMode="External"/><Relationship Id="rId4" Type="http://schemas.openxmlformats.org/officeDocument/2006/relationships/hyperlink" Target="https://data.mintel.com/databook/wine-us-2023/question/Q17?country=3&amp;significance=show&amp;d=age#Q17"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1b02c667-b9f0-4fcf-8280-6b2d410e70d0" TargetMode="External"/><Relationship Id="rId2" Type="http://schemas.openxmlformats.org/officeDocument/2006/relationships/notesSlide" Target="../notesSlides/notesSlide36.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hyperlink" Target="https://data.mintel.com/databook/alcoholic-beverage-occasions-us-2024/question/Q15?country=3&amp;d=generation#Q15" TargetMode="External"/><Relationship Id="rId2" Type="http://schemas.openxmlformats.org/officeDocument/2006/relationships/notesSlide" Target="../notesSlides/notesSlide37.xml"/><Relationship Id="rId1" Type="http://schemas.openxmlformats.org/officeDocument/2006/relationships/slideLayout" Target="../slideLayouts/slideLayout33.xml"/><Relationship Id="rId6" Type="http://schemas.openxmlformats.org/officeDocument/2006/relationships/chart" Target="../charts/chart8.xml"/><Relationship Id="rId5" Type="http://schemas.openxmlformats.org/officeDocument/2006/relationships/hyperlink" Target="https://data.mintel.com/databook/alcoholic-beverage-occasions-us-2024/question/Q15?country=3&amp;d=generation&amp;significance=show#Q15" TargetMode="External"/><Relationship Id="rId4" Type="http://schemas.openxmlformats.org/officeDocument/2006/relationships/hyperlink" Target="https://clients.mintel.com/content/report/alcoholic-beverage-occasions-us-2024#workspace_SpacesStore_02ba0422-a221-4be8-ad1d-a454d927c71d"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41.xml"/><Relationship Id="rId5" Type="http://schemas.openxmlformats.org/officeDocument/2006/relationships/hyperlink" Target="https://data.mintel.com/databook/alcoholic-beverage-occasions-us-2024/crosstab#At-home-alcoholic-beverage-consumption,-by-alcoholic-beverages-and-activities,-2024" TargetMode="External"/><Relationship Id="rId4" Type="http://schemas.openxmlformats.org/officeDocument/2006/relationships/hyperlink" Target="https://clients.mintel.com/content/report/alcoholic-beverage-occasions-us-2024#workspace_SpacesStore_4056008d-3e0e-4702-b768-4e249daf4f2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4f8f60cb-d127-4b52-afa0-37f3a5de171c"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hyperlink" Target="https://data.mintel.com/databook/alcoholic-beverage-occasions-us-2024/question/Q15?country=3&amp;d=gender_and_age#Q15" TargetMode="External"/><Relationship Id="rId2" Type="http://schemas.openxmlformats.org/officeDocument/2006/relationships/notesSlide" Target="../notesSlides/notesSlide39.xml"/><Relationship Id="rId1" Type="http://schemas.openxmlformats.org/officeDocument/2006/relationships/slideLayout" Target="../slideLayouts/slideLayout39.xml"/><Relationship Id="rId5" Type="http://schemas.openxmlformats.org/officeDocument/2006/relationships/hyperlink" Target="https://clients.mintel.com/content/report/alcoholic-beverage-occasions-us-2024#workspace_SpacesStore_f46bf643-1559-4a22-9fc6-984030ce9127" TargetMode="External"/><Relationship Id="rId4" Type="http://schemas.openxmlformats.org/officeDocument/2006/relationships/hyperlink" Target="https://data.mintel.com/databook/alcoholic-beverage-occasions-us-2024/question/Q16?country=3&amp;d=gender_and_age#Q16"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3eb3cdcc-b4dd-475f-907e-d7ebdf0346e1" TargetMode="External"/><Relationship Id="rId2" Type="http://schemas.openxmlformats.org/officeDocument/2006/relationships/notesSlide" Target="../notesSlides/notesSlide40.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4.jpeg"/></Relationships>
</file>

<file path=ppt/slides/_rels/slide42.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b44b1f14-0546-4777-a1de-f2fd97a88259" TargetMode="External"/><Relationship Id="rId2" Type="http://schemas.openxmlformats.org/officeDocument/2006/relationships/notesSlide" Target="../notesSlides/notesSlide41.xml"/><Relationship Id="rId1" Type="http://schemas.openxmlformats.org/officeDocument/2006/relationships/slideLayout" Target="../slideLayouts/slideLayout34.xml"/><Relationship Id="rId5" Type="http://schemas.openxmlformats.org/officeDocument/2006/relationships/image" Target="../media/image31.png"/><Relationship Id="rId4" Type="http://schemas.openxmlformats.org/officeDocument/2006/relationships/hyperlink" Target="https://data.mintel.com/databook/alcoholic-beverage-occasions-us-2024/#Q16"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ata.mintel.com/databook/alcoholic-beverage-occasions-us-2024/question/Q15?country=3&amp;d=generation#Q15" TargetMode="External"/><Relationship Id="rId7" Type="http://schemas.openxmlformats.org/officeDocument/2006/relationships/chart" Target="../charts/chart9.xml"/><Relationship Id="rId2" Type="http://schemas.openxmlformats.org/officeDocument/2006/relationships/notesSlide" Target="../notesSlides/notesSlide42.xml"/><Relationship Id="rId1" Type="http://schemas.openxmlformats.org/officeDocument/2006/relationships/slideLayout" Target="../slideLayouts/slideLayout33.xml"/><Relationship Id="rId6" Type="http://schemas.openxmlformats.org/officeDocument/2006/relationships/hyperlink" Target="https://data.mintel.com/databook/alcoholic-beverage-occasions-us-2024/#Q16" TargetMode="External"/><Relationship Id="rId5" Type="http://schemas.openxmlformats.org/officeDocument/2006/relationships/hyperlink" Target="https://clients.mintel.com/content/report/alcoholic-beverage-occasions-us-2024#workspace_SpacesStore_3022269f-eb17-4bf3-b6e5-3849e101cca2" TargetMode="External"/><Relationship Id="rId4" Type="http://schemas.openxmlformats.org/officeDocument/2006/relationships/hyperlink" Target="https://data.mintel.com/databook/alcoholic-beverage-occasions-us-2024/question/Q16?country=3&amp;d=generation#Q16"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reports.mintel.com/display/632838" TargetMode="External"/><Relationship Id="rId7" Type="http://schemas.openxmlformats.org/officeDocument/2006/relationships/image" Target="../media/image32.jpeg"/><Relationship Id="rId2" Type="http://schemas.openxmlformats.org/officeDocument/2006/relationships/notesSlide" Target="../notesSlides/notesSlide43.xml"/><Relationship Id="rId1" Type="http://schemas.openxmlformats.org/officeDocument/2006/relationships/slideLayout" Target="../slideLayouts/slideLayout28.xml"/><Relationship Id="rId6" Type="http://schemas.openxmlformats.org/officeDocument/2006/relationships/hyperlink" Target="https://clients.mintel.com/content/report/alcoholic-beverage-occasions-us-2024#workspace_SpacesStore_7e885480-4f79-43f9-817f-381bae571f73" TargetMode="External"/><Relationship Id="rId5" Type="http://schemas.openxmlformats.org/officeDocument/2006/relationships/hyperlink" Target="https://clients.mintel.com/content/report/white-spirits-us-2023#workspace_SpacesStore_8b04d099-9cb8-4cde-bdb8-f0f227fd8e21" TargetMode="External"/><Relationship Id="rId4" Type="http://schemas.openxmlformats.org/officeDocument/2006/relationships/hyperlink" Target="https://data.mintel.com/databook/alcoholic-beverage-occasions-us-2024/question/Q16?country=3&amp;d=generation&amp;significance=show#Q16"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9cdfaa64-85dd-47e5-94f4-70cd925a4992" TargetMode="External"/><Relationship Id="rId2" Type="http://schemas.openxmlformats.org/officeDocument/2006/relationships/notesSlide" Target="../notesSlides/notesSlide44.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593420f0-d48a-45df-8aeb-ac1a90e9d419" TargetMode="External"/><Relationship Id="rId2" Type="http://schemas.openxmlformats.org/officeDocument/2006/relationships/notesSlide" Target="../notesSlides/notesSlide45.xml"/><Relationship Id="rId1" Type="http://schemas.openxmlformats.org/officeDocument/2006/relationships/slideLayout" Target="../slideLayouts/slideLayout34.xml"/><Relationship Id="rId5" Type="http://schemas.openxmlformats.org/officeDocument/2006/relationships/image" Target="../media/image33.png"/><Relationship Id="rId4" Type="http://schemas.openxmlformats.org/officeDocument/2006/relationships/hyperlink" Target="https://data.mintel.com/databook/alcoholic-beverage-occasions-us-2024/#Q17"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data.mintel.com/databook/alcoholic-beverage-occasions-us-2024/question/Q17?country=3&amp;d=age_groups&amp;d=generation#Q17" TargetMode="External"/><Relationship Id="rId2" Type="http://schemas.openxmlformats.org/officeDocument/2006/relationships/notesSlide" Target="../notesSlides/notesSlide46.xml"/><Relationship Id="rId1" Type="http://schemas.openxmlformats.org/officeDocument/2006/relationships/slideLayout" Target="../slideLayouts/slideLayout33.xml"/><Relationship Id="rId6" Type="http://schemas.openxmlformats.org/officeDocument/2006/relationships/chart" Target="../charts/chart10.xml"/><Relationship Id="rId5" Type="http://schemas.openxmlformats.org/officeDocument/2006/relationships/hyperlink" Target="https://data.mintel.com/databook/alcoholic-beverage-occasions-us-2024/#Q17" TargetMode="External"/><Relationship Id="rId4" Type="http://schemas.openxmlformats.org/officeDocument/2006/relationships/hyperlink" Target="https://clients.mintel.com/content/report/alcoholic-beverage-occasions-us-2024#workspace_SpacesStore_3f21a8eb-526f-4fa7-bb11-6a140b713c01"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data.mintel.com/databook/beer-us-2023/#NET_Q22_8275" TargetMode="External"/><Relationship Id="rId7" Type="http://schemas.openxmlformats.org/officeDocument/2006/relationships/chart" Target="../charts/chart11.xml"/><Relationship Id="rId2" Type="http://schemas.openxmlformats.org/officeDocument/2006/relationships/notesSlide" Target="../notesSlides/notesSlide47.xml"/><Relationship Id="rId1" Type="http://schemas.openxmlformats.org/officeDocument/2006/relationships/slideLayout" Target="../slideLayouts/slideLayout32.xml"/><Relationship Id="rId6" Type="http://schemas.openxmlformats.org/officeDocument/2006/relationships/hyperlink" Target="https://data.mintel.com/databook/alcoholic-beverage-occasions-us-2024/question/Q17?country=3&amp;significance=show&amp;d=generation&amp;presentation=tables#Q17" TargetMode="External"/><Relationship Id="rId5" Type="http://schemas.openxmlformats.org/officeDocument/2006/relationships/hyperlink" Target="https://clients.mintel.com/content/report/alcoholic-beverage-occasions-us-2024#workspace_SpacesStore_5f864683-ca77-4944-83a6-080b365e0233" TargetMode="External"/><Relationship Id="rId4" Type="http://schemas.openxmlformats.org/officeDocument/2006/relationships/hyperlink" Target="https://clients.mintel.com/content/report/beer-us-2023#workspace_SpacesStore_7811206f-71cd-461d-96c2-1d38ab697255"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1d4973a6-540c-4fb7-b9f8-d9f5e7b6dec3" TargetMode="External"/><Relationship Id="rId2" Type="http://schemas.openxmlformats.org/officeDocument/2006/relationships/notesSlide" Target="../notesSlides/notesSlide48.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hyperlink" Target="https://clients.mintel.com/content/report/alcoholic-beverage-occasions-us-2024#workspace_SpacesStore_26a601fe-3c4f-4997-a112-dfe5253028ff"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5f1a3b84-8713-408c-97b4-f54b6e2667d8" TargetMode="External"/><Relationship Id="rId2" Type="http://schemas.openxmlformats.org/officeDocument/2006/relationships/notesSlide" Target="../notesSlides/notesSlide49.xml"/><Relationship Id="rId1" Type="http://schemas.openxmlformats.org/officeDocument/2006/relationships/slideLayout" Target="../slideLayouts/slideLayout34.xml"/><Relationship Id="rId5" Type="http://schemas.openxmlformats.org/officeDocument/2006/relationships/chart" Target="../charts/chart12.xml"/><Relationship Id="rId4" Type="http://schemas.openxmlformats.org/officeDocument/2006/relationships/hyperlink" Target="https://data.mintel.com/databook/alcoholic-beverage-occasions-us-2024/#Q18"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clients.mintel.com/content/report/alcoholic-beverage-occasions-us-2024#workspace_SpacesStore_bc1cbd4e-a42d-46fc-b106-354f89afe77c" TargetMode="External"/><Relationship Id="rId3" Type="http://schemas.openxmlformats.org/officeDocument/2006/relationships/hyperlink" Target="https://data.mintel.com/databook/alcoholic-beverage-occasions-us-2024/question/S3?country=3&amp;d=gender#S3" TargetMode="External"/><Relationship Id="rId7" Type="http://schemas.openxmlformats.org/officeDocument/2006/relationships/hyperlink" Target="https://data.mintel.com/databook/alcoholic-beverage-occasions-us-2024/question/Q18/group/3?country=3&amp;d=gender&amp;significance=show#Q18" TargetMode="External"/><Relationship Id="rId2" Type="http://schemas.openxmlformats.org/officeDocument/2006/relationships/notesSlide" Target="../notesSlides/notesSlide50.xml"/><Relationship Id="rId1" Type="http://schemas.openxmlformats.org/officeDocument/2006/relationships/slideLayout" Target="../slideLayouts/slideLayout40.xml"/><Relationship Id="rId6" Type="http://schemas.openxmlformats.org/officeDocument/2006/relationships/hyperlink" Target="https://data.mintel.com/databook/alcoholic-beverage-occasions-us-2024/question/Q18/group/2?country=3&amp;d=gender#Q18" TargetMode="External"/><Relationship Id="rId5" Type="http://schemas.openxmlformats.org/officeDocument/2006/relationships/hyperlink" Target="https://clients.mintel.com/content/report/dark-spirits-us-2023#workspace_SpacesStore_da18aab6-9377-47a8-b71f-6b46bcba01be" TargetMode="External"/><Relationship Id="rId4" Type="http://schemas.openxmlformats.org/officeDocument/2006/relationships/hyperlink" Target="https://data.mintel.com/databook/trending-flavors-and-ingredients-in-alcoholic-beverages-us-2023/question/Q17?country=3&amp;d=gender&amp;d=age&amp;significance=show#Q17"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35fa3863-19cb-4138-a6ed-9ac03392f655" TargetMode="External"/><Relationship Id="rId2" Type="http://schemas.openxmlformats.org/officeDocument/2006/relationships/notesSlide" Target="../notesSlides/notesSlide51.xml"/><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2.xml"/><Relationship Id="rId1" Type="http://schemas.openxmlformats.org/officeDocument/2006/relationships/slideLayout" Target="../slideLayouts/slideLayout17.xml"/><Relationship Id="rId4" Type="http://schemas.openxmlformats.org/officeDocument/2006/relationships/hyperlink" Target="https://clients.mintel.com/content/report/alcoholic-beverage-occasions-us-2024#workspace_SpacesStore_b087cfc5-7ab7-4de1-be31-fc6010f21a4d"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6682b600-ef55-43e5-8d41-0694069bc445" TargetMode="External"/><Relationship Id="rId2" Type="http://schemas.openxmlformats.org/officeDocument/2006/relationships/notesSlide" Target="../notesSlides/notesSlide53.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5.jpeg"/></Relationships>
</file>

<file path=ppt/slides/_rels/slide55.xml.rels><?xml version="1.0" encoding="UTF-8" standalone="yes"?>
<Relationships xmlns="http://schemas.openxmlformats.org/package/2006/relationships"><Relationship Id="rId3" Type="http://schemas.openxmlformats.org/officeDocument/2006/relationships/hyperlink" Target="https://clients.mintel.com/content/report/white-spirits-us-2023#workspace_SpacesStore_5d3c7303-003e-473a-8b47-69a2464e860d" TargetMode="External"/><Relationship Id="rId2" Type="http://schemas.openxmlformats.org/officeDocument/2006/relationships/notesSlide" Target="../notesSlides/notesSlide54.xml"/><Relationship Id="rId1" Type="http://schemas.openxmlformats.org/officeDocument/2006/relationships/slideLayout" Target="../slideLayouts/slideLayout40.xml"/><Relationship Id="rId5" Type="http://schemas.openxmlformats.org/officeDocument/2006/relationships/hyperlink" Target="https://www.gnpd.com/sinatra/shared_link/c984b173-77a9-44b7-aefd-6d70b4ea992d" TargetMode="External"/><Relationship Id="rId4" Type="http://schemas.openxmlformats.org/officeDocument/2006/relationships/hyperlink" Target="https://clients.mintel.com/content/report/alcoholic-beverage-occasions-us-2024#workspace_SpacesStore_858bde6f-c7d5-429c-8b4e-12091718c063" TargetMode="External"/></Relationships>
</file>

<file path=ppt/slides/_rels/slide56.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hyperlink" Target="https://www.gnpd.com/sinatra/recordpage/11316308" TargetMode="External"/><Relationship Id="rId7" Type="http://schemas.openxmlformats.org/officeDocument/2006/relationships/image" Target="../media/image34.jpeg"/><Relationship Id="rId2" Type="http://schemas.openxmlformats.org/officeDocument/2006/relationships/notesSlide" Target="../notesSlides/notesSlide55.xml"/><Relationship Id="rId1" Type="http://schemas.openxmlformats.org/officeDocument/2006/relationships/slideLayout" Target="../slideLayouts/slideLayout38.xml"/><Relationship Id="rId6" Type="http://schemas.openxmlformats.org/officeDocument/2006/relationships/hyperlink" Target="https://clients.mintel.com/content/report/alcoholic-beverage-occasions-us-2024#workspace_SpacesStore_3ec67261-de1a-4743-b605-581d3061cb41" TargetMode="External"/><Relationship Id="rId5" Type="http://schemas.openxmlformats.org/officeDocument/2006/relationships/hyperlink" Target="https://www.gnpd.com/sinatra/recordpage/11331178" TargetMode="External"/><Relationship Id="rId4" Type="http://schemas.openxmlformats.org/officeDocument/2006/relationships/hyperlink" Target="https://www.gnpd.com/sinatra/recordpage/11299328" TargetMode="External"/><Relationship Id="rId9"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hyperlink" Target="https://www.gnpd.com/sinatra/shared_link/8a27d510-19ad-41cf-8647-1fc2b491e887" TargetMode="External"/><Relationship Id="rId2" Type="http://schemas.openxmlformats.org/officeDocument/2006/relationships/notesSlide" Target="../notesSlides/notesSlide56.xml"/><Relationship Id="rId1" Type="http://schemas.openxmlformats.org/officeDocument/2006/relationships/slideLayout" Target="../slideLayouts/slideLayout21.xml"/><Relationship Id="rId4" Type="http://schemas.openxmlformats.org/officeDocument/2006/relationships/hyperlink" Target="https://clients.mintel.com/content/report/alcoholic-beverage-occasions-us-2024#workspace_SpacesStore_a9e77c5a-1905-40c3-9987-033a41a1a658" TargetMode="External"/></Relationships>
</file>

<file path=ppt/slides/_rels/slide58.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hyperlink" Target="https://www.gnpd.com/sinatra/recordpage/11319444" TargetMode="External"/><Relationship Id="rId7" Type="http://schemas.openxmlformats.org/officeDocument/2006/relationships/image" Target="../media/image37.jpeg"/><Relationship Id="rId2" Type="http://schemas.openxmlformats.org/officeDocument/2006/relationships/notesSlide" Target="../notesSlides/notesSlide57.xml"/><Relationship Id="rId1" Type="http://schemas.openxmlformats.org/officeDocument/2006/relationships/slideLayout" Target="../slideLayouts/slideLayout38.xml"/><Relationship Id="rId6" Type="http://schemas.openxmlformats.org/officeDocument/2006/relationships/hyperlink" Target="https://clients.mintel.com/content/report/alcoholic-beverage-occasions-us-2024#workspace_SpacesStore_877dcc19-222b-4919-bd4f-fe7b08ef94c0" TargetMode="External"/><Relationship Id="rId5" Type="http://schemas.openxmlformats.org/officeDocument/2006/relationships/hyperlink" Target="https://www.gnpd.com/sinatra/recordpage/11193650" TargetMode="External"/><Relationship Id="rId4" Type="http://schemas.openxmlformats.org/officeDocument/2006/relationships/hyperlink" Target="https://www.gnpd.com/sinatra/recordpage/11044140" TargetMode="External"/><Relationship Id="rId9" Type="http://schemas.openxmlformats.org/officeDocument/2006/relationships/image" Target="../media/image39.jpeg"/></Relationships>
</file>

<file path=ppt/slides/_rels/slide59.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159af958-7efb-4898-8834-4d75b4b720d1" TargetMode="External"/><Relationship Id="rId2" Type="http://schemas.openxmlformats.org/officeDocument/2006/relationships/notesSlide" Target="../notesSlides/notesSlide58.xml"/><Relationship Id="rId1" Type="http://schemas.openxmlformats.org/officeDocument/2006/relationships/slideLayout" Target="../slideLayouts/slideLayout32.xml"/><Relationship Id="rId5" Type="http://schemas.openxmlformats.org/officeDocument/2006/relationships/image" Target="../media/image40.jpeg"/><Relationship Id="rId4" Type="http://schemas.openxmlformats.org/officeDocument/2006/relationships/hyperlink" Target="https://clients.mintel.com/scapes/flavourscape/landscape?searchTerms=woPCqGNhdGVnb3J5wpHCvUZsYXZvdXJlZCBBbGNvaG9saWMgQmV2ZXJhZ2VzwqbEkmdpb27CkcKjVVNBwqdmxI3Ej8SRwp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d905c573-5304-4414-bb26-fffc236d5d66"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s://www.gnpd.com/sinatra/recordpage/11624584" TargetMode="External"/><Relationship Id="rId7" Type="http://schemas.openxmlformats.org/officeDocument/2006/relationships/image" Target="../media/image41.jpeg"/><Relationship Id="rId2" Type="http://schemas.openxmlformats.org/officeDocument/2006/relationships/notesSlide" Target="../notesSlides/notesSlide59.xml"/><Relationship Id="rId1" Type="http://schemas.openxmlformats.org/officeDocument/2006/relationships/slideLayout" Target="../slideLayouts/slideLayout38.xml"/><Relationship Id="rId6" Type="http://schemas.openxmlformats.org/officeDocument/2006/relationships/hyperlink" Target="https://clients.mintel.com/content/report/alcoholic-beverage-occasions-us-2024#workspace_SpacesStore_68fa65b7-0ad8-4886-ad89-4c080c64f75e" TargetMode="External"/><Relationship Id="rId5" Type="http://schemas.openxmlformats.org/officeDocument/2006/relationships/hyperlink" Target="https://www.gnpd.com/sinatra/recordpage/10764680" TargetMode="External"/><Relationship Id="rId4" Type="http://schemas.openxmlformats.org/officeDocument/2006/relationships/hyperlink" Target="https://www.gnpd.com/sinatra/recordpage/11528530" TargetMode="External"/><Relationship Id="rId9" Type="http://schemas.openxmlformats.org/officeDocument/2006/relationships/image" Target="../media/image43.jpeg"/></Relationships>
</file>

<file path=ppt/slides/_rels/slide61.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002045b9-e5ef-462a-bbae-f5a91951d6f9" TargetMode="External"/><Relationship Id="rId2" Type="http://schemas.openxmlformats.org/officeDocument/2006/relationships/notesSlide" Target="../notesSlides/notesSlide60.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e457b299-ce94-4ef5-9c74-53ff3868f9b5" TargetMode="External"/><Relationship Id="rId2" Type="http://schemas.openxmlformats.org/officeDocument/2006/relationships/notesSlide" Target="../notesSlides/notesSlide61.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5.jpeg"/></Relationships>
</file>

<file path=ppt/slides/_rels/slide63.xml.rels><?xml version="1.0" encoding="UTF-8" standalone="yes"?>
<Relationships xmlns="http://schemas.openxmlformats.org/package/2006/relationships"><Relationship Id="rId3" Type="http://schemas.openxmlformats.org/officeDocument/2006/relationships/hyperlink" Target="https://www.instagram.com/p/C5TgrlvM0wG/" TargetMode="External"/><Relationship Id="rId7" Type="http://schemas.openxmlformats.org/officeDocument/2006/relationships/image" Target="../media/image45.jpeg"/><Relationship Id="rId2" Type="http://schemas.openxmlformats.org/officeDocument/2006/relationships/notesSlide" Target="../notesSlides/notesSlide62.xml"/><Relationship Id="rId1" Type="http://schemas.openxmlformats.org/officeDocument/2006/relationships/slideLayout" Target="../slideLayouts/slideLayout54.xml"/><Relationship Id="rId6" Type="http://schemas.openxmlformats.org/officeDocument/2006/relationships/image" Target="../media/image44.jpeg"/><Relationship Id="rId5" Type="http://schemas.openxmlformats.org/officeDocument/2006/relationships/hyperlink" Target="https://clients.mintel.com/content/report/alcoholic-beverage-occasions-us-2024#workspace_SpacesStore_597dd38e-f127-4b35-8a3c-12caa0f1a846" TargetMode="External"/><Relationship Id="rId4" Type="http://schemas.openxmlformats.org/officeDocument/2006/relationships/hyperlink" Target="https://www.instagram.com/p/Cx6IGQctxJM/"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www.instagram.com/p/C6jJM03ys8L/" TargetMode="External"/><Relationship Id="rId7" Type="http://schemas.openxmlformats.org/officeDocument/2006/relationships/image" Target="../media/image47.jpeg"/><Relationship Id="rId2" Type="http://schemas.openxmlformats.org/officeDocument/2006/relationships/notesSlide" Target="../notesSlides/notesSlide63.xml"/><Relationship Id="rId1" Type="http://schemas.openxmlformats.org/officeDocument/2006/relationships/slideLayout" Target="../slideLayouts/slideLayout53.xml"/><Relationship Id="rId6" Type="http://schemas.openxmlformats.org/officeDocument/2006/relationships/image" Target="../media/image46.jpeg"/><Relationship Id="rId5" Type="http://schemas.openxmlformats.org/officeDocument/2006/relationships/hyperlink" Target="https://clients.mintel.com/content/report/alcoholic-beverage-occasions-us-2024#workspace_SpacesStore_452914aa-6547-4190-b703-e9faffb7f4d3" TargetMode="External"/><Relationship Id="rId4" Type="http://schemas.openxmlformats.org/officeDocument/2006/relationships/hyperlink" Target="https://www.instagram.com/p/C5OWJ0_OOqj/?img_index=2"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c024e8f3-5c1f-4a12-ba52-e92cd91d2068" TargetMode="External"/><Relationship Id="rId2" Type="http://schemas.openxmlformats.org/officeDocument/2006/relationships/notesSlide" Target="../notesSlides/notesSlide64.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25.jpeg"/></Relationships>
</file>

<file path=ppt/slides/_rels/slide66.xml.rels><?xml version="1.0" encoding="UTF-8" standalone="yes"?>
<Relationships xmlns="http://schemas.openxmlformats.org/package/2006/relationships"><Relationship Id="rId3" Type="http://schemas.openxmlformats.org/officeDocument/2006/relationships/hyperlink" Target="https://www.instagram.com/p/CnNEUrQpiJs/?img_index=1" TargetMode="External"/><Relationship Id="rId7" Type="http://schemas.openxmlformats.org/officeDocument/2006/relationships/image" Target="../media/image49.jpeg"/><Relationship Id="rId2" Type="http://schemas.openxmlformats.org/officeDocument/2006/relationships/notesSlide" Target="../notesSlides/notesSlide65.xml"/><Relationship Id="rId1" Type="http://schemas.openxmlformats.org/officeDocument/2006/relationships/slideLayout" Target="../slideLayouts/slideLayout54.xml"/><Relationship Id="rId6" Type="http://schemas.openxmlformats.org/officeDocument/2006/relationships/image" Target="../media/image48.jpeg"/><Relationship Id="rId5" Type="http://schemas.openxmlformats.org/officeDocument/2006/relationships/hyperlink" Target="https://clients.mintel.com/content/report/alcoholic-beverage-occasions-us-2024#workspace_SpacesStore_89b73369-8261-4f8d-af32-58fb9190d532" TargetMode="External"/><Relationship Id="rId4" Type="http://schemas.openxmlformats.org/officeDocument/2006/relationships/hyperlink" Target="https://www.instagram.com/p/Cz89zPNsf8w/"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aea092b6-cacf-4d08-a1fc-0b008e13f56e" TargetMode="External"/><Relationship Id="rId2" Type="http://schemas.openxmlformats.org/officeDocument/2006/relationships/notesSlide" Target="../notesSlides/notesSlide66.xml"/><Relationship Id="rId1" Type="http://schemas.openxmlformats.org/officeDocument/2006/relationships/slideLayout" Target="../slideLayouts/slideLayout28.xml"/><Relationship Id="rId4" Type="http://schemas.openxmlformats.org/officeDocument/2006/relationships/image" Target="../media/image50.jpeg"/></Relationships>
</file>

<file path=ppt/slides/_rels/slide68.xml.rels><?xml version="1.0" encoding="UTF-8" standalone="yes"?>
<Relationships xmlns="http://schemas.openxmlformats.org/package/2006/relationships"><Relationship Id="rId3" Type="http://schemas.openxmlformats.org/officeDocument/2006/relationships/hyperlink" Target="https://data.mintel.com/databook/trending-flavors-and-ingredients-in-alcoholic-beverages-us-2023/#Q14" TargetMode="External"/><Relationship Id="rId2" Type="http://schemas.openxmlformats.org/officeDocument/2006/relationships/notesSlide" Target="../notesSlides/notesSlide67.xml"/><Relationship Id="rId1" Type="http://schemas.openxmlformats.org/officeDocument/2006/relationships/slideLayout" Target="../slideLayouts/slideLayout21.xml"/><Relationship Id="rId4" Type="http://schemas.openxmlformats.org/officeDocument/2006/relationships/hyperlink" Target="https://clients.mintel.com/content/report/alcoholic-beverage-occasions-us-2024#workspace_SpacesStore_86a93c8f-143e-43af-9fe4-081e68ca6ab1"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8.xml"/><Relationship Id="rId1" Type="http://schemas.openxmlformats.org/officeDocument/2006/relationships/slideLayout" Target="../slideLayouts/slideLayout16.xml"/><Relationship Id="rId4" Type="http://schemas.openxmlformats.org/officeDocument/2006/relationships/hyperlink" Target="https://clients.mintel.com/content/report/alcoholic-beverage-occasions-us-2024#workspace_SpacesStore_d1ffe33e-b61f-43b5-ac30-43dbd9a288e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cae46759-6729-43ae-ab7f-b3a296f06f64"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810a9750-d9cf-4f27-8da8-4e5a15c24af2" TargetMode="External"/><Relationship Id="rId2" Type="http://schemas.openxmlformats.org/officeDocument/2006/relationships/notesSlide" Target="../notesSlides/notesSlide69.xml"/><Relationship Id="rId1" Type="http://schemas.openxmlformats.org/officeDocument/2006/relationships/slideLayout" Target="../slideLayouts/slideLayout21.xml"/><Relationship Id="rId4" Type="http://schemas.openxmlformats.org/officeDocument/2006/relationships/hyperlink" Target="https://help.mintel.com/en/collections/2723300-insights#methodology-and-other-information"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4e9eac74-01b3-4e58-b3fa-f489243a06a1" TargetMode="External"/><Relationship Id="rId2" Type="http://schemas.openxmlformats.org/officeDocument/2006/relationships/notesSlide" Target="../notesSlides/notesSlide70.xml"/><Relationship Id="rId1" Type="http://schemas.openxmlformats.org/officeDocument/2006/relationships/slideLayout" Target="../slideLayouts/slideLayout46.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dd949f48-e001-47a5-b7bc-195e14a715d3" TargetMode="External"/><Relationship Id="rId2" Type="http://schemas.openxmlformats.org/officeDocument/2006/relationships/notesSlide" Target="../notesSlides/notesSlide71.xml"/><Relationship Id="rId1" Type="http://schemas.openxmlformats.org/officeDocument/2006/relationships/slideLayout" Target="../slideLayouts/slideLayout46.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hyperlink" Target="https://clients.mintel.com/content/report/alcoholic-beverage-occasions-us-2024#workspace_SpacesStore_91533271-8f4b-46b2-be23-5f3bcbc2d1f9"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hyperlink" Target="https://clients.mintel.com/content/report/alcoholic-beverage-occasions-us-2024#workspace_SpacesStore_1dbae74c-d6fb-4ae1-a550-7df396a90d4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article_title" descr="article_title"/>
          <p:cNvSpPr>
            <a:spLocks noGrp="1"/>
          </p:cNvSpPr>
          <p:nvPr>
            <p:ph type="title"/>
          </p:nvPr>
        </p:nvSpPr>
        <p:spPr/>
        <p:txBody>
          <a:bodyPr wrap="square" lIns="0" tIns="0" rIns="0" bIns="0">
            <a:normAutofit/>
          </a:bodyPr>
          <a:lstStyle>
            <a:lvl1pPr eaLnBrk="1" hangingPunct="1">
              <a:defRPr sz="4000">
                <a:solidFill>
                  <a:schemeClr val="bg1"/>
                </a:solidFill>
                <a:latin typeface="Trebuchet MS"/>
                <a:cs typeface="Trebuchet MS"/>
              </a:defRPr>
            </a:lvl1pPr>
          </a:lstStyle>
          <a:p>
            <a:r>
              <a:rPr sz="4000">
                <a:solidFill>
                  <a:prstClr val="white"/>
                </a:solidFill>
                <a:latin typeface="Trebuchet MS"/>
                <a:ea typeface="Trebuchet MS"/>
                <a:cs typeface="Trebuchet MS"/>
              </a:rPr>
              <a:t>Alcoholic Beverage Occasions – US – 2024</a:t>
            </a:r>
          </a:p>
        </p:txBody>
      </p:sp>
      <p:sp>
        <p:nvSpPr>
          <p:cNvPr id="4" name="summary" descr="summary"/>
          <p:cNvSpPr>
            <a:spLocks noGrp="1"/>
          </p:cNvSpPr>
          <p:nvPr>
            <p:ph type="body" sz="quarter" idx="11"/>
          </p:nvPr>
        </p:nvSpPr>
        <p:spPr/>
        <p:txBody>
          <a:bodyPr lIns="0" tIns="46800" rIns="0" bIns="46800">
            <a:normAutofit/>
          </a:bodyPr>
          <a:lstStyle>
            <a:lvl1pPr marL="0" indent="0">
              <a:buNone/>
              <a:defRPr sz="1200">
                <a:solidFill>
                  <a:schemeClr val="bg1"/>
                </a:solidFill>
                <a:latin typeface="Trebuchet MS"/>
                <a:cs typeface="Trebuchet MS"/>
              </a:defRPr>
            </a:lvl1pPr>
          </a:lstStyle>
          <a:p>
            <a:r>
              <a:rPr sz="1200">
                <a:solidFill>
                  <a:prstClr val="white"/>
                </a:solidFill>
                <a:latin typeface="Trebuchet MS"/>
                <a:ea typeface="Trebuchet MS"/>
                <a:cs typeface="Trebuchet MS"/>
              </a:rPr>
              <a:t>Increasingly casual occasions, consumer concern with lifestyle improvement and the rise of alternatives have all contributed to a shifting drinking landscape.</a:t>
            </a:r>
          </a:p>
        </p:txBody>
      </p:sp>
      <p:sp>
        <p:nvSpPr>
          <p:cNvPr id="5" name="analyst_info" descr="analyst_info"/>
          <p:cNvSpPr>
            <a:spLocks noGrp="1"/>
          </p:cNvSpPr>
          <p:nvPr>
            <p:ph type="body" sz="quarter" idx="12"/>
          </p:nvPr>
        </p:nvSpPr>
        <p:spPr/>
        <p:txBody>
          <a:bodyPr lIns="0" tIns="46800" rIns="0" bIns="46800"/>
          <a:lstStyle>
            <a:lvl1pPr marL="0" indent="0">
              <a:buNone/>
              <a:defRPr sz="1200" baseline="0">
                <a:solidFill>
                  <a:schemeClr val="bg1"/>
                </a:solidFill>
                <a:latin typeface="Trebuchet MS"/>
                <a:cs typeface="Trebuchet MS"/>
              </a:defRPr>
            </a:lvl1pPr>
          </a:lstStyle>
          <a:p>
            <a:pPr>
              <a:spcBef>
                <a:spcPct val="43750"/>
              </a:spcBef>
              <a:spcAft>
                <a:spcPct val="43750"/>
              </a:spcAft>
            </a:pPr>
            <a:r>
              <a:rPr b="1">
                <a:latin typeface="Trebuchet MS"/>
                <a:ea typeface="Trebuchet MS"/>
                <a:cs typeface="Trebuchet MS"/>
              </a:rPr>
              <a:t>Sydney Riebe</a:t>
            </a:r>
          </a:p>
          <a:p>
            <a:pPr>
              <a:spcBef>
                <a:spcPct val="43750"/>
              </a:spcBef>
              <a:spcAft>
                <a:spcPct val="43750"/>
              </a:spcAft>
            </a:pPr>
            <a:r>
              <a:rPr>
                <a:latin typeface="Trebuchet MS"/>
                <a:ea typeface="Trebuchet MS"/>
                <a:cs typeface="Trebuchet MS"/>
              </a:rPr>
              <a:t>Analyst - US Food and Drink</a:t>
            </a:r>
          </a:p>
          <a:p>
            <a:pPr>
              <a:spcBef>
                <a:spcPct val="43750"/>
              </a:spcBef>
              <a:spcAft>
                <a:spcPct val="43750"/>
              </a:spcAft>
            </a:pPr>
            <a:r>
              <a:rPr>
                <a:latin typeface="Trebuchet MS"/>
                <a:ea typeface="Trebuchet MS"/>
                <a:cs typeface="Trebuchet MS"/>
              </a:rPr>
              <a:t>June 2024</a:t>
            </a:r>
          </a:p>
        </p:txBody>
      </p:sp>
      <p:sp>
        <p:nvSpPr>
          <p:cNvPr id="6"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FFFFFF"/>
                </a:solidFill>
                <a:latin typeface="Trebuchet MS"/>
                <a:cs typeface="Trebuchet MS"/>
              </a:defRPr>
            </a:lvl1pPr>
          </a:lstStyle>
          <a:p>
            <a:r>
              <a:rPr>
                <a:solidFill>
                  <a:prstClr val="white"/>
                </a:solidFill>
                <a:latin typeface="Trebuchet MS"/>
                <a:ea typeface="Trebuchet MS"/>
                <a:cs typeface="Trebuchet MS"/>
              </a:rPr>
              <a:t>Read on mintel.com</a:t>
            </a:r>
          </a:p>
        </p:txBody>
      </p:sp>
      <p:pic>
        <p:nvPicPr>
          <p:cNvPr id="7" name="New picture" descr="analyst_photo"/>
          <p:cNvPicPr>
            <a:picLocks noChangeAspect="1"/>
          </p:cNvPicPr>
          <p:nvPr/>
        </p:nvPicPr>
        <p:blipFill>
          <a:blip r:embed="rId5"/>
          <a:stretch>
            <a:fillRect/>
          </a:stretch>
        </p:blipFill>
        <p:spPr>
          <a:xfrm>
            <a:off x="838200" y="3225800"/>
            <a:ext cx="1028700" cy="10287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 markets have faced an unprecedented level of turmoil in recent years, from the massive economic disruption in 2020 from COVID to 40-year highs across prices in 2022. Despite that, the US has continued to make significant economic improvements across a key number of areas in the past year. Real GDP (the inflation-adjusted measure of GDP) grew by nearly 2% in Q1 2024. Inflationary pressures have also come a long way since the 40-year highs seen in 2022, as the consumer price index currently sits close to its lowest level in over two years. The labor market remains at historically healthy levels as well, with the unemployment rate standing at 3.9% as of April 2024.</a:t>
            </a:r>
          </a:p>
          <a:p>
            <a:pPr>
              <a:spcBef>
                <a:spcPct val="43750"/>
              </a:spcBef>
              <a:spcAft>
                <a:spcPct val="43750"/>
              </a:spcAft>
            </a:pPr>
            <a:r>
              <a:rPr sz="1200">
                <a:solidFill>
                  <a:srgbClr val="2B2B2B"/>
                </a:solidFill>
                <a:latin typeface="Trebuchet MS"/>
                <a:ea typeface="Trebuchet MS"/>
                <a:cs typeface="Trebuchet MS"/>
              </a:rPr>
              <a:t>From the time the Federal Reserve began aggressively raising interest rates in 2022, the US has since defied the odds despite many predicting that the country was headed towards a recession. Year-over-year inflation is slowly easing to the central bank’s target rate of 2%, while unemployment remains near historic lows along with consistently healthy economic growth – bringing the US closer to a soft landing.</a:t>
            </a: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Market context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State of the market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stat_context" descr="stat_context"/>
          <p:cNvSpPr>
            <a:spLocks noGrp="1"/>
          </p:cNvSpPr>
          <p:nvPr>
            <p:ph type="body" sz="quarter" idx="11"/>
          </p:nvPr>
        </p:nvSpPr>
        <p:spPr/>
        <p:txBody>
          <a:bodyPr lIns="0" tIns="0" rIns="0" bIns="0">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200" baseline="0">
                <a:latin typeface="Trebuchet MS"/>
                <a:cs typeface="Trebuchet MS"/>
              </a:defRPr>
            </a:lvl1pPr>
            <a:lvl2pPr>
              <a:defRPr>
                <a:latin typeface="Trebuchet MS"/>
                <a:ea typeface="Trebuchet MS"/>
                <a:cs typeface="Trebuchet MS"/>
              </a:defRPr>
            </a:lvl2pPr>
            <a:lvl3pPr>
              <a:defRPr>
                <a:latin typeface="Trebuchet MS"/>
                <a:ea typeface="Trebuchet MS"/>
                <a:cs typeface="Trebuchet MS"/>
              </a:defRPr>
            </a:lvl3pPr>
            <a:lvl4pPr>
              <a:defRPr>
                <a:latin typeface="Trebuchet MS"/>
                <a:ea typeface="Trebuchet MS"/>
                <a:cs typeface="Trebuchet MS"/>
              </a:defRPr>
            </a:lvl4pPr>
          </a:lstStyle>
          <a:p>
            <a:pPr>
              <a:spcBef>
                <a:spcPct val="43750"/>
              </a:spcBef>
              <a:spcAft>
                <a:spcPct val="43750"/>
              </a:spcAft>
            </a:pPr>
            <a:r>
              <a:rPr sz="1200">
                <a:solidFill>
                  <a:srgbClr val="2B2B2B"/>
                </a:solidFill>
                <a:latin typeface="Trebuchet MS"/>
                <a:ea typeface="Trebuchet MS"/>
                <a:cs typeface="Trebuchet MS"/>
              </a:rPr>
              <a:t>US: alcohol consumption frequency, % of consumers, 2024</a:t>
            </a:r>
          </a:p>
        </p:txBody>
      </p:sp>
      <p:sp>
        <p:nvSpPr>
          <p:cNvPr id="4"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5"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4"/>
              </a:rPr>
              <a:t>Kantar Profiles/Mintel, March 2024</a:t>
            </a:r>
          </a:p>
        </p:txBody>
      </p:sp>
      <p:sp>
        <p:nvSpPr>
          <p:cNvPr id="6"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Consumers still find the routine in alcoholic beverage occasions</a:t>
            </a:r>
          </a:p>
        </p:txBody>
      </p:sp>
      <p:pic>
        <p:nvPicPr>
          <p:cNvPr id="8" name="New picture" descr="infographic"/>
          <p:cNvPicPr>
            <a:picLocks noChangeAspect="1"/>
          </p:cNvPicPr>
          <p:nvPr/>
        </p:nvPicPr>
        <p:blipFill>
          <a:blip r:embed="rId5"/>
          <a:stretch>
            <a:fillRect/>
          </a:stretch>
        </p:blipFill>
        <p:spPr>
          <a:xfrm>
            <a:off x="355600" y="1562100"/>
            <a:ext cx="6883400" cy="27686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With over half of alcohol consumers indulging at least weekly, there is a still a strong base of regular consumption, even as health concerns and the availability of alternatives grow. Most frequent consumption is among </a:t>
            </a:r>
            <a:r>
              <a:rPr sz="1200">
                <a:solidFill>
                  <a:srgbClr val="2B2B2B"/>
                </a:solidFill>
                <a:latin typeface="Trebuchet MS"/>
                <a:ea typeface="Trebuchet MS"/>
                <a:cs typeface="Trebuchet MS"/>
                <a:hlinkClick r:id="rId3"/>
              </a:rPr>
              <a:t>young, higher income consumers</a:t>
            </a:r>
            <a:r>
              <a:rPr sz="1200">
                <a:solidFill>
                  <a:srgbClr val="2B2B2B"/>
                </a:solidFill>
                <a:latin typeface="Trebuchet MS"/>
                <a:ea typeface="Trebuchet MS"/>
                <a:cs typeface="Trebuchet MS"/>
              </a:rPr>
              <a:t>, with 55% consuming alcohol at least several times per week. </a:t>
            </a:r>
            <a:r>
              <a:rPr sz="1200">
                <a:solidFill>
                  <a:srgbClr val="2B2B2B"/>
                </a:solidFill>
                <a:latin typeface="Trebuchet MS"/>
                <a:ea typeface="Trebuchet MS"/>
                <a:cs typeface="Trebuchet MS"/>
                <a:hlinkClick r:id="rId4"/>
              </a:rPr>
              <a:t>This demographic</a:t>
            </a:r>
            <a:r>
              <a:rPr sz="1200">
                <a:solidFill>
                  <a:srgbClr val="2B2B2B"/>
                </a:solidFill>
                <a:latin typeface="Trebuchet MS"/>
                <a:ea typeface="Trebuchet MS"/>
                <a:cs typeface="Trebuchet MS"/>
              </a:rPr>
              <a:t> cites having fun as the top reason for drinking alcohol, unlike other groups that are more interested in relaxation an indication that social rituals like happy hours and activities and events that include drinking are a big source of entertainment for younger consumers with more disposable income.</a:t>
            </a:r>
          </a:p>
        </p:txBody>
      </p:sp>
      <p:sp>
        <p:nvSpPr>
          <p:cNvPr id="5" name="go_to_button" descr="go_to_button">
            <a:hlinkClick r:id="rId5"/>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Consumers still find the routine in alcoholic beverage occasions</a:t>
            </a:r>
          </a:p>
        </p:txBody>
      </p:sp>
      <p:pic>
        <p:nvPicPr>
          <p:cNvPr id="8" name="New picture" descr="callout_image"/>
          <p:cNvPicPr>
            <a:picLocks noChangeAspect="1"/>
          </p:cNvPicPr>
          <p:nvPr/>
        </p:nvPicPr>
        <p:blipFill>
          <a:blip r:embed="rId6"/>
          <a:stretch>
            <a:fillRect/>
          </a:stretch>
        </p:blipFill>
        <p:spPr>
          <a:xfrm>
            <a:off x="6146800" y="1143000"/>
            <a:ext cx="2590800" cy="259080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Consumers are still showing a preference for at-home drinking, with habits necessitated by the pandemic sticking thanks to current economic concerns. Among those who have increased spirit consumption, </a:t>
            </a:r>
            <a:r>
              <a:rPr sz="1200">
                <a:solidFill>
                  <a:srgbClr val="2B2B2B"/>
                </a:solidFill>
                <a:latin typeface="Trebuchet MS"/>
                <a:ea typeface="Trebuchet MS"/>
                <a:cs typeface="Trebuchet MS"/>
                <a:hlinkClick r:id="rId3"/>
              </a:rPr>
              <a:t>49% cite</a:t>
            </a:r>
            <a:r>
              <a:rPr sz="1200">
                <a:solidFill>
                  <a:srgbClr val="2B2B2B"/>
                </a:solidFill>
                <a:latin typeface="Trebuchet MS"/>
                <a:ea typeface="Trebuchet MS"/>
                <a:cs typeface="Trebuchet MS"/>
              </a:rPr>
              <a:t> that they are making more drinks at home and foodservice operators have been feeling the pinch. While beer and wine are still on top for on and off-premise occasions, spirits continue to gain popularity – a sign that operators will have to continually compete to to keep cocktails' strong association with dining out occasions.</a:t>
            </a:r>
          </a:p>
        </p:txBody>
      </p:sp>
      <p:sp>
        <p:nvSpPr>
          <p:cNvPr id="5"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2,000 internet users aged 22+</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5"/>
              </a:rPr>
              <a:t>Kantar Profiles/Mintel, 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At home occasions continue to provide more value</a:t>
            </a:r>
          </a:p>
        </p:txBody>
      </p:sp>
      <p:graphicFrame>
        <p:nvGraphicFramePr>
          <p:cNvPr id="9" name="ChartObject" descr="chart"/>
          <p:cNvGraphicFramePr/>
          <p:nvPr/>
        </p:nvGraphicFramePr>
        <p:xfrm>
          <a:off x="340713" y="1119191"/>
          <a:ext cx="4203758" cy="2888931"/>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Market drivers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2B2B2B"/>
                </a:solidFill>
                <a:latin typeface="Trebuchet MS"/>
                <a:ea typeface="Trebuchet MS"/>
                <a:cs typeface="Trebuchet MS"/>
              </a:rPr>
              <a:t>58%</a:t>
            </a:r>
          </a:p>
        </p:txBody>
      </p:sp>
      <p:sp>
        <p:nvSpPr>
          <p:cNvPr id="4"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srgbClr val="939393"/>
                </a:solidFill>
                <a:latin typeface="Trebuchet MS"/>
                <a:hlinkClick r:id="rId3"/>
              </a:rPr>
              <a:t>of consumers agree</a:t>
            </a:r>
            <a:r>
              <a:rPr sz="1100">
                <a:solidFill>
                  <a:srgbClr val="939393"/>
                </a:solidFill>
                <a:latin typeface="Trebuchet MS"/>
              </a:rPr>
              <a:t> that the fastest way to improve health is to drink less alcohol</a:t>
            </a:r>
          </a:p>
        </p:txBody>
      </p:sp>
      <p:sp>
        <p:nvSpPr>
          <p:cNvPr id="5"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As more information continues to be available and the conversation surrounding the impact of alcohol on health is more pervasive, consumers are increasingly scrutinizing their relationship with drinking, leading to close to </a:t>
            </a:r>
            <a:r>
              <a:rPr sz="1200">
                <a:solidFill>
                  <a:srgbClr val="2B2B2B"/>
                </a:solidFill>
                <a:latin typeface="Trebuchet MS"/>
                <a:ea typeface="Trebuchet MS"/>
                <a:cs typeface="Trebuchet MS"/>
                <a:hlinkClick r:id="rId3"/>
              </a:rPr>
              <a:t>one-third in agreement</a:t>
            </a:r>
            <a:r>
              <a:rPr sz="1200">
                <a:solidFill>
                  <a:srgbClr val="2B2B2B"/>
                </a:solidFill>
                <a:latin typeface="Trebuchet MS"/>
                <a:ea typeface="Trebuchet MS"/>
                <a:cs typeface="Trebuchet MS"/>
              </a:rPr>
              <a:t> that they would like to decrease their alcohol consumption. Physical health is not the only concern, as consumers look more holistically at the health of their lifestyle when deciding to cut back, specifically younger consumers, with </a:t>
            </a:r>
            <a:r>
              <a:rPr sz="1200">
                <a:solidFill>
                  <a:srgbClr val="2B2B2B"/>
                </a:solidFill>
                <a:latin typeface="Trebuchet MS"/>
                <a:ea typeface="Trebuchet MS"/>
                <a:cs typeface="Trebuchet MS"/>
                <a:hlinkClick r:id="rId4"/>
              </a:rPr>
              <a:t>nearly half of Gen Z consumers</a:t>
            </a:r>
            <a:r>
              <a:rPr sz="1200">
                <a:solidFill>
                  <a:srgbClr val="2B2B2B"/>
                </a:solidFill>
                <a:latin typeface="Trebuchet MS"/>
                <a:ea typeface="Trebuchet MS"/>
                <a:cs typeface="Trebuchet MS"/>
              </a:rPr>
              <a:t> are concerned about the impact that alcohol has on their mental health.</a:t>
            </a:r>
          </a:p>
        </p:txBody>
      </p:sp>
      <p:sp>
        <p:nvSpPr>
          <p:cNvPr id="6" name="go_to_button" descr="go_to_button">
            <a:hlinkClick r:id="rId5"/>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7"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8"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Consumers are increasingly aware of how alcohol impacts their health...</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The prevalence of stress, worry and difficulty relaxing have led consumers to look for ways to soften the pressures of everyday life. Among those who have increased spirit consumption, </a:t>
            </a:r>
            <a:r>
              <a:rPr sz="1200">
                <a:solidFill>
                  <a:srgbClr val="2B2B2B"/>
                </a:solidFill>
                <a:latin typeface="Trebuchet MS"/>
                <a:ea typeface="Trebuchet MS"/>
                <a:cs typeface="Trebuchet MS"/>
                <a:hlinkClick r:id="rId3"/>
              </a:rPr>
              <a:t>56% cite</a:t>
            </a:r>
            <a:r>
              <a:rPr sz="1200">
                <a:solidFill>
                  <a:srgbClr val="2B2B2B"/>
                </a:solidFill>
                <a:latin typeface="Trebuchet MS"/>
                <a:ea typeface="Trebuchet MS"/>
                <a:cs typeface="Trebuchet MS"/>
              </a:rPr>
              <a:t> that it helps them relax. This number only increases for consumers who are primarily going into work, as they seek a way to wind down after a long day. Brands have the opportunity to bolster associations of relaxation across alcohol types to support stressed out consumers.</a:t>
            </a:r>
          </a:p>
        </p:txBody>
      </p:sp>
      <p:sp>
        <p:nvSpPr>
          <p:cNvPr id="5"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2,000 internet users aged 18+</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5"/>
              </a:rPr>
              <a:t>Kantar Profiles/Mintel, November 2023</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...but drinking remains a remedy for increased stress</a:t>
            </a:r>
          </a:p>
        </p:txBody>
      </p:sp>
      <p:graphicFrame>
        <p:nvGraphicFramePr>
          <p:cNvPr id="9" name="ChartObject" descr="chart"/>
          <p:cNvGraphicFramePr/>
          <p:nvPr/>
        </p:nvGraphicFramePr>
        <p:xfrm>
          <a:off x="349200" y="1138238"/>
          <a:ext cx="5328592" cy="2657475"/>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2B2B2B"/>
                </a:solidFill>
                <a:latin typeface="Trebuchet MS"/>
                <a:ea typeface="Trebuchet MS"/>
                <a:cs typeface="Trebuchet MS"/>
              </a:rPr>
              <a:t>71%</a:t>
            </a:r>
          </a:p>
        </p:txBody>
      </p:sp>
      <p:sp>
        <p:nvSpPr>
          <p:cNvPr id="4"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srgbClr val="939393"/>
                </a:solidFill>
                <a:latin typeface="Trebuchet MS"/>
                <a:hlinkClick r:id="rId3"/>
              </a:rPr>
              <a:t>of consumers agree</a:t>
            </a:r>
            <a:r>
              <a:rPr sz="1100">
                <a:solidFill>
                  <a:srgbClr val="939393"/>
                </a:solidFill>
                <a:latin typeface="Trebuchet MS"/>
              </a:rPr>
              <a:t> that they are still feeling the day-to-day impact of inflation</a:t>
            </a:r>
          </a:p>
        </p:txBody>
      </p:sp>
      <p:sp>
        <p:nvSpPr>
          <p:cNvPr id="5"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Consumers are still feeling the impact of inflation and high food and beverages prices and discretionary spending continue to be under scrutiny. </a:t>
            </a:r>
            <a:r>
              <a:rPr sz="1200">
                <a:solidFill>
                  <a:srgbClr val="2B2B2B"/>
                </a:solidFill>
                <a:latin typeface="Trebuchet MS"/>
                <a:ea typeface="Trebuchet MS"/>
                <a:cs typeface="Trebuchet MS"/>
                <a:hlinkClick r:id="rId4"/>
              </a:rPr>
              <a:t>48% of consumers who have decreased alcohol consumption</a:t>
            </a:r>
            <a:r>
              <a:rPr sz="1200">
                <a:solidFill>
                  <a:srgbClr val="2B2B2B"/>
                </a:solidFill>
                <a:latin typeface="Trebuchet MS"/>
                <a:ea typeface="Trebuchet MS"/>
                <a:cs typeface="Trebuchet MS"/>
              </a:rPr>
              <a:t> are doing so to save money, topping physical and mental health concerns. This has had a larger impact on away-from-home alcohol occasions, as seen by </a:t>
            </a:r>
            <a:r>
              <a:rPr sz="1200">
                <a:solidFill>
                  <a:srgbClr val="2B2B2B"/>
                </a:solidFill>
                <a:latin typeface="Trebuchet MS"/>
                <a:ea typeface="Trebuchet MS"/>
                <a:cs typeface="Trebuchet MS"/>
                <a:hlinkClick r:id="" action="ppaction://noaction"/>
              </a:rPr>
              <a:t>consumer preference for at-home drinking</a:t>
            </a:r>
            <a:r>
              <a:rPr sz="1200">
                <a:solidFill>
                  <a:srgbClr val="2B2B2B"/>
                </a:solidFill>
                <a:latin typeface="Trebuchet MS"/>
                <a:ea typeface="Trebuchet MS"/>
                <a:cs typeface="Trebuchet MS"/>
              </a:rPr>
              <a:t>, as well as consumers' </a:t>
            </a:r>
            <a:r>
              <a:rPr sz="1200">
                <a:solidFill>
                  <a:srgbClr val="2B2B2B"/>
                </a:solidFill>
                <a:latin typeface="Trebuchet MS"/>
                <a:ea typeface="Trebuchet MS"/>
                <a:cs typeface="Trebuchet MS"/>
                <a:hlinkClick r:id="rId5"/>
              </a:rPr>
              <a:t>change in spending habits</a:t>
            </a:r>
            <a:r>
              <a:rPr sz="1200">
                <a:solidFill>
                  <a:srgbClr val="2B2B2B"/>
                </a:solidFill>
                <a:latin typeface="Trebuchet MS"/>
                <a:ea typeface="Trebuchet MS"/>
                <a:cs typeface="Trebuchet MS"/>
              </a:rPr>
              <a:t> in the past year.</a:t>
            </a:r>
          </a:p>
        </p:txBody>
      </p:sp>
      <p:sp>
        <p:nvSpPr>
          <p:cNvPr id="6" name="go_to_button" descr="go_to_button">
            <a:hlinkClick r:id="rId6"/>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7"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8"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Cost is the main deterrent to alcohol consumption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Sober curiosity and the </a:t>
            </a:r>
            <a:r>
              <a:rPr sz="1200">
                <a:solidFill>
                  <a:srgbClr val="2B2B2B"/>
                </a:solidFill>
                <a:latin typeface="Trebuchet MS"/>
                <a:ea typeface="Trebuchet MS"/>
                <a:cs typeface="Trebuchet MS"/>
                <a:hlinkClick r:id="rId3"/>
              </a:rPr>
              <a:t>behaviors surrounding</a:t>
            </a:r>
            <a:r>
              <a:rPr sz="1200">
                <a:solidFill>
                  <a:srgbClr val="2B2B2B"/>
                </a:solidFill>
                <a:latin typeface="Trebuchet MS"/>
                <a:ea typeface="Trebuchet MS"/>
                <a:cs typeface="Trebuchet MS"/>
              </a:rPr>
              <a:t> the movement have led to and been inspired by innovations in alcohol alternatives, including cannabis products. Alcohol can work with alternatives instead of competing against them, as the same occasion can call for both alcoholic and non-alcohol beverages. While only </a:t>
            </a:r>
            <a:r>
              <a:rPr sz="1200">
                <a:solidFill>
                  <a:srgbClr val="2B2B2B"/>
                </a:solidFill>
                <a:latin typeface="Trebuchet MS"/>
                <a:ea typeface="Trebuchet MS"/>
                <a:cs typeface="Trebuchet MS"/>
                <a:hlinkClick r:id="rId4"/>
              </a:rPr>
              <a:t>22% of consumers</a:t>
            </a:r>
            <a:r>
              <a:rPr sz="1200">
                <a:solidFill>
                  <a:srgbClr val="2B2B2B"/>
                </a:solidFill>
                <a:latin typeface="Trebuchet MS"/>
                <a:ea typeface="Trebuchet MS"/>
                <a:cs typeface="Trebuchet MS"/>
              </a:rPr>
              <a:t> say they often switch between alcohol and non-alcoholic beverages during the same occasion, this </a:t>
            </a:r>
            <a:r>
              <a:rPr sz="1200">
                <a:solidFill>
                  <a:srgbClr val="2B2B2B"/>
                </a:solidFill>
                <a:latin typeface="Trebuchet MS"/>
                <a:ea typeface="Trebuchet MS"/>
                <a:cs typeface="Trebuchet MS"/>
                <a:hlinkClick r:id="rId3"/>
              </a:rPr>
              <a:t>percentage increases</a:t>
            </a:r>
            <a:r>
              <a:rPr sz="1200">
                <a:solidFill>
                  <a:srgbClr val="2B2B2B"/>
                </a:solidFill>
                <a:latin typeface="Trebuchet MS"/>
                <a:ea typeface="Trebuchet MS"/>
                <a:cs typeface="Trebuchet MS"/>
              </a:rPr>
              <a:t> among those who are following or interested in a sober curious lifestyle – an indication that moderation can benefit both categories. Additionally, among consumers who have used or are interested in trying drinkable cannabis, </a:t>
            </a:r>
            <a:r>
              <a:rPr sz="1200">
                <a:solidFill>
                  <a:srgbClr val="2B2B2B"/>
                </a:solidFill>
                <a:latin typeface="Trebuchet MS"/>
                <a:ea typeface="Trebuchet MS"/>
                <a:cs typeface="Trebuchet MS"/>
                <a:hlinkClick r:id="rId5"/>
              </a:rPr>
              <a:t>one-third</a:t>
            </a:r>
            <a:r>
              <a:rPr sz="1200">
                <a:solidFill>
                  <a:srgbClr val="2B2B2B"/>
                </a:solidFill>
                <a:latin typeface="Trebuchet MS"/>
                <a:ea typeface="Trebuchet MS"/>
                <a:cs typeface="Trebuchet MS"/>
              </a:rPr>
              <a:t> are interested in doing so via an alcoholic beverage.</a:t>
            </a:r>
          </a:p>
        </p:txBody>
      </p:sp>
      <p:sp>
        <p:nvSpPr>
          <p:cNvPr id="3" name="go_to_button" descr="go_to_button">
            <a:hlinkClick r:id="rId6"/>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The rise of alcohol alternatives is reinventing drinking occasions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stretch>
            <a:fillRect/>
          </a:stretch>
        </a:blipFill>
        <a:effectLst/>
      </p:bgPr>
    </p:bg>
    <p:spTree>
      <p:nvGrpSpPr>
        <p:cNvPr id="1" name=""/>
        <p:cNvGrpSpPr/>
        <p:nvPr/>
      </p:nvGrpSpPr>
      <p:grpSpPr>
        <a:xfrm>
          <a:off x="0" y="0"/>
          <a:ext cx="0" cy="0"/>
          <a:chOff x="0" y="0"/>
          <a:chExt cx="0" cy="0"/>
        </a:xfrm>
      </p:grpSpPr>
      <p:pic>
        <p:nvPicPr>
          <p:cNvPr id="19"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20" name="Rectangle" descr="Rectangle"/>
          <p:cNvSpPr>
            <a:spLocks noChangeArrowheads="1"/>
          </p:cNvSpPr>
          <p:nvPr/>
        </p:nvSpPr>
        <p:spPr bwMode="auto">
          <a:xfrm>
            <a:off x="0" y="0"/>
            <a:ext cx="9144000" cy="5143500"/>
          </a:xfrm>
          <a:prstGeom prst="rect">
            <a:avLst/>
          </a:prstGeom>
          <a:gradFill rotWithShape="1">
            <a:gsLst>
              <a:gs pos="0">
                <a:schemeClr val="tx1">
                  <a:alpha val="59998"/>
                </a:schemeClr>
              </a:gs>
              <a:gs pos="100000">
                <a:schemeClr val="tx1">
                  <a:alpha val="79999"/>
                </a:schemeClr>
              </a:gs>
            </a:gsLst>
            <a:lin ang="540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ＭＳ Ｐゴシック"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fontAlgn="auto" hangingPunct="1">
              <a:spcBef>
                <a:spcPct val="0"/>
              </a:spcBef>
              <a:spcAft>
                <a:spcPct val="0"/>
              </a:spcAft>
              <a:defRPr/>
            </a:pPr>
            <a:endParaRPr lang="en-US" altLang="en-US" sz="1800">
              <a:latin typeface="Trebuchet MS"/>
              <a:cs typeface="Trebuchet MS"/>
            </a:endParaRPr>
          </a:p>
        </p:txBody>
      </p:sp>
      <p:sp>
        <p:nvSpPr>
          <p:cNvPr id="21" name="title" descr="title"/>
          <p:cNvSpPr txBox="1">
            <a:spLocks noChangeArrowheads="1"/>
          </p:cNvSpPr>
          <p:nvPr/>
        </p:nvSpPr>
        <p:spPr bwMode="auto">
          <a:xfrm>
            <a:off x="809625" y="635000"/>
            <a:ext cx="1805938"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defPPr>
              <a:defRPr lang="en-US"/>
            </a:defPPr>
            <a:lvl1pPr marL="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1pPr>
            <a:lvl2pPr marL="742950" indent="-28575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2pPr>
            <a:lvl3pPr marL="11430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3pPr>
            <a:lvl4pPr marL="16002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4pPr>
            <a:lvl5pPr marL="2057400" indent="-228600" algn="l" defTabSz="9144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5pPr>
            <a:lvl6pPr marL="25146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6pPr>
            <a:lvl7pPr marL="29718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7pPr>
            <a:lvl8pPr marL="3429000" indent="-228600" algn="l" defTabSz="457200" rtl="0" eaLnBrk="0" fontAlgn="base" latinLnBrk="0" hangingPunct="0">
              <a:spcBef>
                <a:spcPct val="0"/>
              </a:spcBef>
              <a:spcAft>
                <a:spcPct val="0"/>
              </a:spcAft>
              <a:defRPr sz="2400" kern="1200">
                <a:solidFill>
                  <a:schemeClr val="tx1"/>
                </a:solidFill>
                <a:latin typeface="Calibri" pitchFamily="34" charset="0"/>
                <a:ea typeface="MS PGothic" pitchFamily="34" charset="-128"/>
                <a:cs typeface="Arial" pitchFamily="34" charset="0"/>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GB" altLang="en-US" sz="1600" b="1">
                <a:solidFill>
                  <a:srgbClr val="FFFFFF"/>
                </a:solidFill>
                <a:latin typeface="Trebuchet MS"/>
                <a:cs typeface="Trebuchet MS"/>
                <a:sym typeface="Helvetica" charset="0"/>
              </a:rPr>
              <a:t>Table Of Contents</a:t>
            </a:r>
            <a:endParaRPr lang="en-US" altLang="en-US" sz="1600" b="1">
              <a:solidFill>
                <a:srgbClr val="FFFFFF"/>
              </a:solidFill>
              <a:latin typeface="Trebuchet MS"/>
              <a:cs typeface="Trebuchet MS"/>
              <a:sym typeface="Helvetica" charset="0"/>
            </a:endParaRPr>
          </a:p>
        </p:txBody>
      </p:sp>
      <p:pic>
        <p:nvPicPr>
          <p:cNvPr id="30" name="mintel_logo" descr="mintel_logo">
            <a:extLst>
              <a:ext uri="{FF2B5EF4-FFF2-40B4-BE49-F238E27FC236}">
                <a16:creationId xmlns:a16="http://schemas.microsoft.com/office/drawing/2014/main" id="{4427E16E-1C36-D97B-206C-C684620DD8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10" name="heading1" descr="heading1"/>
          <p:cNvSpPr>
            <a:spLocks noGrp="1"/>
          </p:cNvSpPr>
          <p:nvPr>
            <p:ph type="body" sz="quarter" idx="22"/>
          </p:nvPr>
        </p:nvSpPr>
        <p:spPr/>
        <p:txBody>
          <a:bodyPr wrap="square" lIns="0" tIns="0" rIns="0" bIns="0">
            <a:normAutofit/>
          </a:bodyPr>
          <a:lstStyle>
            <a:lvl1pPr marL="0" indent="0">
              <a:lnSpc>
                <a:spcPct val="120000"/>
              </a:lnSpc>
              <a:spcBef>
                <a:spcPct val="0"/>
              </a:spcBef>
              <a:buNone/>
              <a:defRPr sz="1200" baseline="0">
                <a:solidFill>
                  <a:schemeClr val="bg1"/>
                </a:solidFill>
                <a:latin typeface="Trebuchet MS"/>
                <a:cs typeface="Trebuchet MS"/>
              </a:defRPr>
            </a:lvl1pPr>
          </a:lstStyle>
          <a:p>
            <a:r>
              <a:rPr>
                <a:latin typeface="Trebuchet MS"/>
                <a:ea typeface="Trebuchet MS"/>
                <a:cs typeface="Trebuchet MS"/>
              </a:rPr>
              <a:t>EXECUTIVE SUMMARY</a:t>
            </a:r>
          </a:p>
        </p:txBody>
      </p:sp>
      <p:sp>
        <p:nvSpPr>
          <p:cNvPr id="11" name="heading2" descr="heading2"/>
          <p:cNvSpPr>
            <a:spLocks noGrp="1"/>
          </p:cNvSpPr>
          <p:nvPr>
            <p:ph type="body" sz="quarter" idx="23"/>
          </p:nvPr>
        </p:nvSpPr>
        <p:spPr/>
        <p:txBody>
          <a:bodyPr wrap="square" lIns="0" tIns="0" rIns="0" bIns="0">
            <a:normAutofit/>
          </a:bodyPr>
          <a:lstStyle>
            <a:lvl1pPr marL="0" indent="0">
              <a:lnSpc>
                <a:spcPct val="120000"/>
              </a:lnSpc>
              <a:spcBef>
                <a:spcPct val="0"/>
              </a:spcBef>
              <a:buNone/>
              <a:defRPr sz="1200" baseline="0">
                <a:solidFill>
                  <a:schemeClr val="bg1"/>
                </a:solidFill>
                <a:latin typeface="Trebuchet MS"/>
                <a:cs typeface="Trebuchet MS"/>
              </a:defRPr>
            </a:lvl1pPr>
          </a:lstStyle>
          <a:p>
            <a:r>
              <a:rPr>
                <a:latin typeface="Trebuchet MS"/>
                <a:ea typeface="Trebuchet MS"/>
                <a:cs typeface="Trebuchet MS"/>
              </a:rPr>
              <a:t>MARKET DYNAMICS</a:t>
            </a:r>
          </a:p>
        </p:txBody>
      </p:sp>
      <p:sp>
        <p:nvSpPr>
          <p:cNvPr id="12" name="heading3" descr="heading3"/>
          <p:cNvSpPr>
            <a:spLocks noGrp="1"/>
          </p:cNvSpPr>
          <p:nvPr>
            <p:ph type="body" sz="quarter" idx="24"/>
          </p:nvPr>
        </p:nvSpPr>
        <p:spPr/>
        <p:txBody>
          <a:bodyPr wrap="square" lIns="0" tIns="0" rIns="0" bIns="0">
            <a:normAutofit/>
          </a:bodyPr>
          <a:lstStyle>
            <a:lvl1pPr marL="0" indent="0">
              <a:lnSpc>
                <a:spcPct val="120000"/>
              </a:lnSpc>
              <a:spcBef>
                <a:spcPct val="0"/>
              </a:spcBef>
              <a:buNone/>
              <a:defRPr sz="1200" baseline="0">
                <a:solidFill>
                  <a:schemeClr val="bg1"/>
                </a:solidFill>
                <a:latin typeface="Trebuchet MS"/>
                <a:cs typeface="Trebuchet MS"/>
              </a:defRPr>
            </a:lvl1pPr>
          </a:lstStyle>
          <a:p>
            <a:r>
              <a:rPr>
                <a:latin typeface="Trebuchet MS"/>
                <a:ea typeface="Trebuchet MS"/>
                <a:cs typeface="Trebuchet MS"/>
              </a:rPr>
              <a:t>CONSUMER INSIGHTS</a:t>
            </a:r>
          </a:p>
        </p:txBody>
      </p:sp>
      <p:sp>
        <p:nvSpPr>
          <p:cNvPr id="13" name="heading4" descr="heading4"/>
          <p:cNvSpPr>
            <a:spLocks noGrp="1"/>
          </p:cNvSpPr>
          <p:nvPr>
            <p:ph type="body" sz="quarter" idx="25"/>
          </p:nvPr>
        </p:nvSpPr>
        <p:spPr/>
        <p:txBody>
          <a:bodyPr wrap="square" lIns="0" tIns="0" rIns="0" bIns="0">
            <a:normAutofit/>
          </a:bodyPr>
          <a:lstStyle>
            <a:lvl1pPr marL="0" indent="0">
              <a:lnSpc>
                <a:spcPct val="120000"/>
              </a:lnSpc>
              <a:spcBef>
                <a:spcPct val="0"/>
              </a:spcBef>
              <a:buNone/>
              <a:defRPr sz="1200" baseline="0">
                <a:solidFill>
                  <a:schemeClr val="bg1"/>
                </a:solidFill>
                <a:latin typeface="Trebuchet MS"/>
                <a:cs typeface="Trebuchet MS"/>
              </a:defRPr>
            </a:lvl1pPr>
          </a:lstStyle>
          <a:p>
            <a:r>
              <a:rPr>
                <a:latin typeface="Trebuchet MS"/>
                <a:ea typeface="Trebuchet MS"/>
                <a:cs typeface="Trebuchet MS"/>
              </a:rPr>
              <a:t>INNOVATION AND MARKETING TRENDS</a:t>
            </a:r>
          </a:p>
        </p:txBody>
      </p:sp>
      <p:sp>
        <p:nvSpPr>
          <p:cNvPr id="14" name="heading5" descr="heading5"/>
          <p:cNvSpPr>
            <a:spLocks noGrp="1"/>
          </p:cNvSpPr>
          <p:nvPr>
            <p:ph type="body" sz="quarter" idx="26"/>
          </p:nvPr>
        </p:nvSpPr>
        <p:spPr/>
        <p:txBody>
          <a:bodyPr wrap="square" lIns="0" tIns="0" rIns="0" bIns="0">
            <a:normAutofit/>
          </a:bodyPr>
          <a:lstStyle>
            <a:lvl1pPr marL="0" indent="0">
              <a:lnSpc>
                <a:spcPct val="120000"/>
              </a:lnSpc>
              <a:spcBef>
                <a:spcPct val="0"/>
              </a:spcBef>
              <a:buNone/>
              <a:defRPr sz="1200" baseline="0">
                <a:solidFill>
                  <a:schemeClr val="bg1"/>
                </a:solidFill>
                <a:latin typeface="Trebuchet MS"/>
                <a:cs typeface="Trebuchet MS"/>
              </a:defRPr>
            </a:lvl1pPr>
          </a:lstStyle>
          <a:p>
            <a:r>
              <a:rPr>
                <a:latin typeface="Trebuchet MS"/>
                <a:ea typeface="Trebuchet MS"/>
                <a:cs typeface="Trebuchet MS"/>
              </a:rPr>
              <a:t>APPENDIX</a:t>
            </a:r>
          </a:p>
        </p:txBody>
      </p:sp>
      <p:sp>
        <p:nvSpPr>
          <p:cNvPr id="22" name="bullet1" descr="bullet1"/>
          <p:cNvSpPr/>
          <p:nvPr/>
        </p:nvSpPr>
        <p:spPr>
          <a:xfrm rot="10800000">
            <a:off x="833438" y="1435100"/>
            <a:ext cx="474662" cy="473075"/>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Arial" pitchFamily="34" charset="0"/>
                <a:ea typeface="Arial" pitchFamily="34" charset="0"/>
                <a:cs typeface="Arial" pitchFamily="34" charset="0"/>
                <a:sym typeface="Wingdings"/>
              </a:defRPr>
            </a:lvl9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3" name="bullet2" descr="bullet2"/>
          <p:cNvSpPr/>
          <p:nvPr/>
        </p:nvSpPr>
        <p:spPr>
          <a:xfrm rot="10800000">
            <a:off x="833438" y="2187575"/>
            <a:ext cx="474662" cy="474663"/>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Arial" pitchFamily="34" charset="0"/>
                <a:ea typeface="Arial" pitchFamily="34" charset="0"/>
                <a:cs typeface="Arial" pitchFamily="34" charset="0"/>
                <a:sym typeface="Wingdings"/>
              </a:defRPr>
            </a:lvl9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4" name="bullet3" descr="bullet3"/>
          <p:cNvSpPr/>
          <p:nvPr/>
        </p:nvSpPr>
        <p:spPr>
          <a:xfrm rot="10800000">
            <a:off x="833438" y="2943225"/>
            <a:ext cx="474662" cy="474663"/>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Arial" pitchFamily="34" charset="0"/>
                <a:ea typeface="Arial" pitchFamily="34" charset="0"/>
                <a:cs typeface="Arial" pitchFamily="34" charset="0"/>
                <a:sym typeface="Wingdings"/>
              </a:defRPr>
            </a:lvl9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5" name="bullet4" descr="bullet4"/>
          <p:cNvSpPr/>
          <p:nvPr/>
        </p:nvSpPr>
        <p:spPr>
          <a:xfrm rot="10800000">
            <a:off x="833438" y="3694113"/>
            <a:ext cx="474662" cy="474662"/>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Arial" pitchFamily="34" charset="0"/>
                <a:ea typeface="Arial" pitchFamily="34" charset="0"/>
                <a:cs typeface="Arial" pitchFamily="34" charset="0"/>
                <a:sym typeface="Wingdings"/>
              </a:defRPr>
            </a:lvl9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6" name="bullet5" descr="bullet5"/>
          <p:cNvSpPr/>
          <p:nvPr/>
        </p:nvSpPr>
        <p:spPr>
          <a:xfrm rot="10800000">
            <a:off x="4578350" y="1447800"/>
            <a:ext cx="474663" cy="473075"/>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Arial" pitchFamily="34" charset="0"/>
                <a:ea typeface="+mn-ea"/>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Arial" pitchFamily="34" charset="0"/>
                <a:ea typeface="Arial" pitchFamily="34" charset="0"/>
                <a:cs typeface="Arial" pitchFamily="34" charset="0"/>
                <a:sym typeface="Wingdings"/>
              </a:defRPr>
            </a:lvl9pPr>
          </a:lstStyle>
          <a:p>
            <a:pPr algn="ctr" fontAlgn="auto">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ea typeface="Trebuchet MS"/>
              <a:cs typeface="Trebuchet MS"/>
            </a:endParaRPr>
          </a:p>
        </p:txBody>
      </p:sp>
      <p:sp>
        <p:nvSpPr>
          <p:cNvPr id="2" name="number1" descr="number1"/>
          <p:cNvSpPr>
            <a:spLocks noGrp="1"/>
          </p:cNvSpPr>
          <p:nvPr>
            <p:ph type="body" sz="quarter" idx="14"/>
          </p:nvPr>
        </p:nvSpPr>
        <p:spPr/>
        <p:txBody>
          <a:bodyPr>
            <a:normAutofit/>
          </a:bodyPr>
          <a:lstStyle>
            <a:lvl1pPr marL="0" indent="0" algn="ctr">
              <a:buNone/>
              <a:defRPr sz="1800" b="1">
                <a:latin typeface="Trebuchet MS"/>
                <a:cs typeface="Trebuchet MS"/>
              </a:defRPr>
            </a:lvl1pPr>
          </a:lstStyle>
          <a:p>
            <a:r>
              <a:rPr>
                <a:latin typeface="Trebuchet MS"/>
                <a:ea typeface="Trebuchet MS"/>
                <a:cs typeface="Trebuchet MS"/>
              </a:rPr>
              <a:t>1</a:t>
            </a:r>
          </a:p>
        </p:txBody>
      </p:sp>
      <p:sp>
        <p:nvSpPr>
          <p:cNvPr id="3" name="number2" descr="number2"/>
          <p:cNvSpPr>
            <a:spLocks noGrp="1"/>
          </p:cNvSpPr>
          <p:nvPr>
            <p:ph type="body" sz="quarter" idx="15"/>
          </p:nvPr>
        </p:nvSpPr>
        <p:spPr/>
        <p:txBody>
          <a:bodyPr>
            <a:normAutofit/>
          </a:bodyPr>
          <a:lstStyle>
            <a:lvl1pPr marL="0" indent="0" algn="ctr">
              <a:buNone/>
              <a:defRPr sz="1800" b="1">
                <a:latin typeface="Trebuchet MS"/>
                <a:cs typeface="Trebuchet MS"/>
              </a:defRPr>
            </a:lvl1pPr>
          </a:lstStyle>
          <a:p>
            <a:r>
              <a:rPr>
                <a:latin typeface="Trebuchet MS"/>
                <a:ea typeface="Trebuchet MS"/>
                <a:cs typeface="Trebuchet MS"/>
              </a:rPr>
              <a:t>2</a:t>
            </a:r>
          </a:p>
        </p:txBody>
      </p:sp>
      <p:sp>
        <p:nvSpPr>
          <p:cNvPr id="4" name="number3" descr="number3"/>
          <p:cNvSpPr>
            <a:spLocks noGrp="1"/>
          </p:cNvSpPr>
          <p:nvPr>
            <p:ph type="body" sz="quarter" idx="16"/>
          </p:nvPr>
        </p:nvSpPr>
        <p:spPr/>
        <p:txBody>
          <a:bodyPr>
            <a:normAutofit/>
          </a:bodyPr>
          <a:lstStyle>
            <a:lvl1pPr marL="0" indent="0" algn="ctr">
              <a:buNone/>
              <a:defRPr sz="1800" b="1">
                <a:latin typeface="Trebuchet MS"/>
                <a:cs typeface="Trebuchet MS"/>
              </a:defRPr>
            </a:lvl1pPr>
          </a:lstStyle>
          <a:p>
            <a:r>
              <a:rPr>
                <a:latin typeface="Trebuchet MS"/>
                <a:ea typeface="Trebuchet MS"/>
                <a:cs typeface="Trebuchet MS"/>
              </a:rPr>
              <a:t>3</a:t>
            </a:r>
          </a:p>
        </p:txBody>
      </p:sp>
      <p:sp>
        <p:nvSpPr>
          <p:cNvPr id="5" name="number4" descr="number4"/>
          <p:cNvSpPr>
            <a:spLocks noGrp="1"/>
          </p:cNvSpPr>
          <p:nvPr>
            <p:ph type="body" sz="quarter" idx="17"/>
          </p:nvPr>
        </p:nvSpPr>
        <p:spPr/>
        <p:txBody>
          <a:bodyPr>
            <a:normAutofit/>
          </a:bodyPr>
          <a:lstStyle>
            <a:lvl1pPr marL="0" indent="0" algn="ctr">
              <a:buNone/>
              <a:defRPr sz="1800" b="1">
                <a:latin typeface="Trebuchet MS"/>
                <a:cs typeface="Trebuchet MS"/>
              </a:defRPr>
            </a:lvl1pPr>
          </a:lstStyle>
          <a:p>
            <a:r>
              <a:rPr>
                <a:latin typeface="Trebuchet MS"/>
                <a:ea typeface="Trebuchet MS"/>
                <a:cs typeface="Trebuchet MS"/>
              </a:rPr>
              <a:t>4</a:t>
            </a:r>
          </a:p>
        </p:txBody>
      </p:sp>
      <p:sp>
        <p:nvSpPr>
          <p:cNvPr id="6" name="number5" descr="number5"/>
          <p:cNvSpPr>
            <a:spLocks noGrp="1"/>
          </p:cNvSpPr>
          <p:nvPr>
            <p:ph type="body" sz="quarter" idx="18"/>
          </p:nvPr>
        </p:nvSpPr>
        <p:spPr/>
        <p:txBody>
          <a:bodyPr>
            <a:normAutofit/>
          </a:bodyPr>
          <a:lstStyle>
            <a:lvl1pPr marL="0" indent="0" algn="ctr">
              <a:buNone/>
              <a:defRPr sz="1800" b="1">
                <a:latin typeface="Trebuchet MS"/>
                <a:cs typeface="Trebuchet MS"/>
              </a:defRPr>
            </a:lvl1pPr>
          </a:lstStyle>
          <a:p>
            <a:r>
              <a:rPr>
                <a:latin typeface="Trebuchet MS"/>
                <a:ea typeface="Trebuchet MS"/>
                <a:cs typeface="Trebuchet MS"/>
              </a:rPr>
              <a:t>5</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Market size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The total alcohol market has seen sales begin to flatten (inflation adjusted) after a huge bounce back post 2020. The success of premium spirits, fun and flavorful RTDs and at-home occasions is in contrast with the struggle of wine to remain relevant and for away-from-home occasions to feel worth it. As brands and operators adjust to changing consumer needs, how alcohol fits into occasions and experiences will continue to drive which categories and locations steal share.</a:t>
            </a:r>
          </a:p>
        </p:txBody>
      </p:sp>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Note:</a:t>
            </a:r>
            <a:r>
              <a:rPr sz="800">
                <a:solidFill>
                  <a:srgbClr val="666666"/>
                </a:solidFill>
                <a:latin typeface="Trebuchet MS"/>
                <a:ea typeface="Trebuchet MS"/>
                <a:cs typeface="Trebuchet MS"/>
              </a:rPr>
              <a:t> includes both on-premise and off-premise sales</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rPr>
              <a:t>based on Bureau of Economic Analysis; Bureau of Labor Statistics, Consumer Expenditure Survey; USDA Economic Research Service/Mintel</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Alcohol sales begin to level off as consumers reassess value</a:t>
            </a:r>
          </a:p>
        </p:txBody>
      </p:sp>
      <p:pic>
        <p:nvPicPr>
          <p:cNvPr id="9" name="New picture" descr="callout_image"/>
          <p:cNvPicPr>
            <a:picLocks noChangeAspect="1"/>
          </p:cNvPicPr>
          <p:nvPr/>
        </p:nvPicPr>
        <p:blipFill>
          <a:blip r:embed="rId4"/>
          <a:stretch>
            <a:fillRect/>
          </a:stretch>
        </p:blipFill>
        <p:spPr>
          <a:xfrm>
            <a:off x="1016000" y="1130300"/>
            <a:ext cx="3975100" cy="2654300"/>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sp>
        <p:nvSpPr>
          <p:cNvPr id="2" name="caption" descr="caption"/>
          <p:cNvSpPr>
            <a:spLocks noGrp="1"/>
          </p:cNvSpPr>
          <p:nvPr>
            <p:ph type="body" sz="quarter" idx="11"/>
          </p:nvPr>
        </p:nvSpPr>
        <p:spPr/>
        <p:txBody>
          <a:bodyPr lIns="0" tIns="0" rIns="0" bIns="0">
            <a:normAutofit fontScale="97500" lnSpcReduction="10000"/>
          </a:bodyPr>
          <a:lstStyle>
            <a:lvl1pPr marL="0" indent="0">
              <a:buNone/>
              <a:defRPr sz="1000">
                <a:latin typeface="Trebuchet MS"/>
                <a:cs typeface="Trebuchet MS"/>
              </a:defRPr>
            </a:lvl1pPr>
          </a:lstStyle>
          <a:p>
            <a:r>
              <a:rPr sz="1200">
                <a:solidFill>
                  <a:srgbClr val="2B2B2B"/>
                </a:solidFill>
                <a:latin typeface="Trebuchet MS"/>
                <a:ea typeface="Trebuchet MS"/>
                <a:cs typeface="Trebuchet MS"/>
              </a:rPr>
              <a:t>US: total US sales of alcoholic beverages, at current prices, 2018-23 (est)</a:t>
            </a: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Note:</a:t>
            </a:r>
            <a:r>
              <a:rPr sz="800">
                <a:solidFill>
                  <a:srgbClr val="666666"/>
                </a:solidFill>
                <a:latin typeface="Trebuchet MS"/>
                <a:ea typeface="Trebuchet MS"/>
                <a:cs typeface="Trebuchet MS"/>
              </a:rPr>
              <a:t>Includes both on-premise and off-premise sales</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rPr>
              <a:t>based on Bureau of Economic Analysis; Bureau of Labor Statistics, Consumer Expenditure Survey; USDA Economic Research Service/Mintel</a:t>
            </a: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Retail sales of alcoholic beverages at current prices</a:t>
            </a:r>
          </a:p>
        </p:txBody>
      </p:sp>
      <p:pic>
        <p:nvPicPr>
          <p:cNvPr id="6"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graphicFrame>
        <p:nvGraphicFramePr>
          <p:cNvPr id="7" name="table" descr="table"/>
          <p:cNvGraphicFramePr>
            <a:graphicFrameLocks noGrp="1"/>
          </p:cNvGraphicFramePr>
          <p:nvPr/>
        </p:nvGraphicFramePr>
        <p:xfrm>
          <a:off x="347663" y="1320800"/>
          <a:ext cx="8401050" cy="1493534"/>
        </p:xfrm>
        <a:graphic>
          <a:graphicData uri="http://schemas.openxmlformats.org/drawingml/2006/table">
            <a:tbl>
              <a:tblPr firstRow="1" bandRow="1">
                <a:tableStyleId>{5C22544A-7EE6-4342-B048-85BDC9FD1C3A}</a:tableStyleId>
              </a:tblPr>
              <a:tblGrid>
                <a:gridCol w="1680210">
                  <a:extLst>
                    <a:ext uri="{9D8B030D-6E8A-4147-A177-3AD203B41FA5}">
                      <a16:colId xmlns:a16="http://schemas.microsoft.com/office/drawing/2014/main" val="20000"/>
                    </a:ext>
                  </a:extLst>
                </a:gridCol>
                <a:gridCol w="1680210">
                  <a:extLst>
                    <a:ext uri="{9D8B030D-6E8A-4147-A177-3AD203B41FA5}">
                      <a16:colId xmlns:a16="http://schemas.microsoft.com/office/drawing/2014/main" val="20001"/>
                    </a:ext>
                  </a:extLst>
                </a:gridCol>
                <a:gridCol w="1680210">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gridCol w="1680210">
                  <a:extLst>
                    <a:ext uri="{9D8B030D-6E8A-4147-A177-3AD203B41FA5}">
                      <a16:colId xmlns:a16="http://schemas.microsoft.com/office/drawing/2014/main" val="20004"/>
                    </a:ext>
                  </a:extLst>
                </a:gridCol>
              </a:tblGrid>
              <a:tr h="213360">
                <a:tc>
                  <a:txBody>
                    <a:bodyPr/>
                    <a:lstStyle/>
                    <a:p>
                      <a:pPr lvl="0" algn="l"/>
                      <a:r>
                        <a:rPr lang="en-US" sz="800" b="1" i="0">
                          <a:solidFill>
                            <a:schemeClr val="tx1"/>
                          </a:solidFill>
                          <a:latin typeface="Trebuchet MS"/>
                          <a:ea typeface="Trebuchet MS"/>
                          <a:cs typeface="Trebuchet MS"/>
                        </a:rPr>
                        <a:t>Year</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 billion</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 change</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Index (2018 = 100)</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Index (2023 = 100)</a:t>
                      </a:r>
                    </a:p>
                  </a:txBody>
                  <a:tcPr marL="91443" marR="91443" marT="45721" marB="45721" anchor="ctr">
                    <a:solidFill>
                      <a:schemeClr val="bg1"/>
                    </a:solidFill>
                  </a:tcPr>
                </a:tc>
                <a:extLst>
                  <a:ext uri="{0D108BD9-81ED-4DB2-BD59-A6C34878D82A}">
                    <a16:rowId xmlns:a16="http://schemas.microsoft.com/office/drawing/2014/main" val="10000"/>
                  </a:ext>
                </a:extLst>
              </a:tr>
              <a:tr h="213360">
                <a:tc>
                  <a:txBody>
                    <a:bodyPr/>
                    <a:lstStyle/>
                    <a:p>
                      <a:pPr lvl="0" algn="l"/>
                      <a:r>
                        <a:rPr lang="en-US" sz="800" b="0" i="0">
                          <a:solidFill>
                            <a:schemeClr val="bg1">
                              <a:lumMod val="50000"/>
                            </a:schemeClr>
                          </a:solidFill>
                          <a:latin typeface="Trebuchet MS"/>
                          <a:ea typeface="Trebuchet MS"/>
                          <a:cs typeface="Trebuchet MS"/>
                        </a:rPr>
                        <a:t>2018</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242.2</a:t>
                      </a:r>
                    </a:p>
                  </a:txBody>
                  <a:tcPr marL="91443" marR="91443" marT="45721" marB="45721" anchor="ctr">
                    <a:solidFill>
                      <a:schemeClr val="bg1">
                        <a:lumMod val="95000"/>
                      </a:schemeClr>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100</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77</a:t>
                      </a:r>
                    </a:p>
                  </a:txBody>
                  <a:tcPr marL="91443" marR="91443" marT="45721" marB="45721" anchor="ctr">
                    <a:solidFill>
                      <a:schemeClr val="bg1">
                        <a:lumMod val="95000"/>
                      </a:schemeClr>
                    </a:solidFill>
                  </a:tcPr>
                </a:tc>
                <a:extLst>
                  <a:ext uri="{0D108BD9-81ED-4DB2-BD59-A6C34878D82A}">
                    <a16:rowId xmlns:a16="http://schemas.microsoft.com/office/drawing/2014/main" val="10001"/>
                  </a:ext>
                </a:extLst>
              </a:tr>
              <a:tr h="213360">
                <a:tc>
                  <a:txBody>
                    <a:bodyPr/>
                    <a:lstStyle/>
                    <a:p>
                      <a:pPr lvl="0" algn="l"/>
                      <a:r>
                        <a:rPr lang="en-US" sz="800" b="0" i="0">
                          <a:solidFill>
                            <a:schemeClr val="bg1">
                              <a:lumMod val="50000"/>
                            </a:schemeClr>
                          </a:solidFill>
                          <a:latin typeface="Trebuchet MS"/>
                          <a:ea typeface="Trebuchet MS"/>
                          <a:cs typeface="Trebuchet MS"/>
                        </a:rPr>
                        <a:t>2019</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249.5</a:t>
                      </a:r>
                    </a:p>
                  </a:txBody>
                  <a:tcPr marL="91443" marR="91443" marT="45721" marB="45721" anchor="ctr">
                    <a:solidFill>
                      <a:schemeClr val="bg1"/>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3.1%</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103</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79</a:t>
                      </a:r>
                    </a:p>
                  </a:txBody>
                  <a:tcPr marL="91443" marR="91443" marT="45721" marB="45721" anchor="ctr">
                    <a:solidFill>
                      <a:schemeClr val="bg1"/>
                    </a:solidFill>
                  </a:tcPr>
                </a:tc>
                <a:extLst>
                  <a:ext uri="{0D108BD9-81ED-4DB2-BD59-A6C34878D82A}">
                    <a16:rowId xmlns:a16="http://schemas.microsoft.com/office/drawing/2014/main" val="10002"/>
                  </a:ext>
                </a:extLst>
              </a:tr>
              <a:tr h="213360">
                <a:tc>
                  <a:txBody>
                    <a:bodyPr/>
                    <a:lstStyle/>
                    <a:p>
                      <a:pPr lvl="0" algn="l"/>
                      <a:r>
                        <a:rPr lang="en-US" sz="800" b="0" i="0">
                          <a:solidFill>
                            <a:schemeClr val="bg1">
                              <a:lumMod val="50000"/>
                            </a:schemeClr>
                          </a:solidFill>
                          <a:latin typeface="Trebuchet MS"/>
                          <a:ea typeface="Trebuchet MS"/>
                          <a:cs typeface="Trebuchet MS"/>
                        </a:rPr>
                        <a:t>2020</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229.5</a:t>
                      </a:r>
                    </a:p>
                  </a:txBody>
                  <a:tcPr marL="91443" marR="91443" marT="45721" marB="45721" anchor="ctr">
                    <a:solidFill>
                      <a:schemeClr val="bg1">
                        <a:lumMod val="95000"/>
                      </a:schemeClr>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-8.0%</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95</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73</a:t>
                      </a:r>
                    </a:p>
                  </a:txBody>
                  <a:tcPr marL="91443" marR="91443" marT="45721" marB="45721" anchor="ctr">
                    <a:solidFill>
                      <a:schemeClr val="bg1">
                        <a:lumMod val="95000"/>
                      </a:schemeClr>
                    </a:solidFill>
                  </a:tcPr>
                </a:tc>
                <a:extLst>
                  <a:ext uri="{0D108BD9-81ED-4DB2-BD59-A6C34878D82A}">
                    <a16:rowId xmlns:a16="http://schemas.microsoft.com/office/drawing/2014/main" val="10003"/>
                  </a:ext>
                </a:extLst>
              </a:tr>
              <a:tr h="213360">
                <a:tc>
                  <a:txBody>
                    <a:bodyPr/>
                    <a:lstStyle/>
                    <a:p>
                      <a:pPr lvl="0" algn="l"/>
                      <a:r>
                        <a:rPr lang="en-US" sz="800" b="0" i="0">
                          <a:solidFill>
                            <a:schemeClr val="bg1">
                              <a:lumMod val="50000"/>
                            </a:schemeClr>
                          </a:solidFill>
                          <a:latin typeface="Trebuchet MS"/>
                          <a:ea typeface="Trebuchet MS"/>
                          <a:cs typeface="Trebuchet MS"/>
                        </a:rPr>
                        <a:t>2021</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273.6</a:t>
                      </a:r>
                    </a:p>
                  </a:txBody>
                  <a:tcPr marL="91443" marR="91443" marT="45721" marB="45721" anchor="ctr">
                    <a:solidFill>
                      <a:schemeClr val="bg1"/>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19.2%</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113</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87</a:t>
                      </a:r>
                    </a:p>
                  </a:txBody>
                  <a:tcPr marL="91443" marR="91443" marT="45721" marB="45721" anchor="ctr">
                    <a:solidFill>
                      <a:schemeClr val="bg1"/>
                    </a:solidFill>
                  </a:tcPr>
                </a:tc>
                <a:extLst>
                  <a:ext uri="{0D108BD9-81ED-4DB2-BD59-A6C34878D82A}">
                    <a16:rowId xmlns:a16="http://schemas.microsoft.com/office/drawing/2014/main" val="10004"/>
                  </a:ext>
                </a:extLst>
              </a:tr>
              <a:tr h="213360">
                <a:tc>
                  <a:txBody>
                    <a:bodyPr/>
                    <a:lstStyle/>
                    <a:p>
                      <a:pPr lvl="0" algn="l"/>
                      <a:r>
                        <a:rPr lang="en-US" sz="800" b="0" i="0">
                          <a:solidFill>
                            <a:schemeClr val="bg1">
                              <a:lumMod val="50000"/>
                            </a:schemeClr>
                          </a:solidFill>
                          <a:latin typeface="Trebuchet MS"/>
                          <a:ea typeface="Trebuchet MS"/>
                          <a:cs typeface="Trebuchet MS"/>
                        </a:rPr>
                        <a:t>2022</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297.1</a:t>
                      </a:r>
                    </a:p>
                  </a:txBody>
                  <a:tcPr marL="91443" marR="91443" marT="45721" marB="45721" anchor="ctr">
                    <a:solidFill>
                      <a:schemeClr val="bg1">
                        <a:lumMod val="95000"/>
                      </a:schemeClr>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8.6%</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123</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94</a:t>
                      </a:r>
                    </a:p>
                  </a:txBody>
                  <a:tcPr marL="91443" marR="91443" marT="45721" marB="45721" anchor="ctr">
                    <a:solidFill>
                      <a:schemeClr val="bg1">
                        <a:lumMod val="95000"/>
                      </a:schemeClr>
                    </a:solidFill>
                  </a:tcPr>
                </a:tc>
                <a:extLst>
                  <a:ext uri="{0D108BD9-81ED-4DB2-BD59-A6C34878D82A}">
                    <a16:rowId xmlns:a16="http://schemas.microsoft.com/office/drawing/2014/main" val="10005"/>
                  </a:ext>
                </a:extLst>
              </a:tr>
              <a:tr h="213360">
                <a:tc>
                  <a:txBody>
                    <a:bodyPr/>
                    <a:lstStyle/>
                    <a:p>
                      <a:pPr lvl="0" algn="l"/>
                      <a:r>
                        <a:rPr lang="en-US" sz="800" b="0" i="0">
                          <a:solidFill>
                            <a:schemeClr val="bg1">
                              <a:lumMod val="50000"/>
                            </a:schemeClr>
                          </a:solidFill>
                          <a:latin typeface="Trebuchet MS"/>
                          <a:ea typeface="Trebuchet MS"/>
                          <a:cs typeface="Trebuchet MS"/>
                        </a:rPr>
                        <a:t>2023</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315.5</a:t>
                      </a:r>
                    </a:p>
                  </a:txBody>
                  <a:tcPr marL="91443" marR="91443" marT="45721" marB="45721" anchor="ctr">
                    <a:solidFill>
                      <a:schemeClr val="bg1"/>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6.2%</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130</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100</a:t>
                      </a:r>
                    </a:p>
                  </a:txBody>
                  <a:tcPr marL="91443" marR="91443" marT="45721" marB="45721" anchor="c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sp>
        <p:nvSpPr>
          <p:cNvPr id="2" name="caption" descr="caption"/>
          <p:cNvSpPr>
            <a:spLocks noGrp="1"/>
          </p:cNvSpPr>
          <p:nvPr>
            <p:ph type="body" sz="quarter" idx="11"/>
          </p:nvPr>
        </p:nvSpPr>
        <p:spPr/>
        <p:txBody>
          <a:bodyPr lIns="0" tIns="0" rIns="0" bIns="0">
            <a:normAutofit fontScale="97500" lnSpcReduction="10000"/>
          </a:bodyPr>
          <a:lstStyle>
            <a:lvl1pPr marL="0" indent="0">
              <a:buNone/>
              <a:defRPr sz="1000">
                <a:latin typeface="Trebuchet MS"/>
                <a:cs typeface="Trebuchet MS"/>
              </a:defRPr>
            </a:lvl1pPr>
          </a:lstStyle>
          <a:p>
            <a:r>
              <a:rPr sz="1200">
                <a:solidFill>
                  <a:srgbClr val="2B2B2B"/>
                </a:solidFill>
                <a:latin typeface="Trebuchet MS"/>
                <a:ea typeface="Trebuchet MS"/>
                <a:cs typeface="Trebuchet MS"/>
              </a:rPr>
              <a:t>US: total US sales of alcoholic beverages, at inflation-adjusted prices, 2018-23 (est)</a:t>
            </a: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Note:</a:t>
            </a:r>
            <a:r>
              <a:rPr sz="800" i="1">
                <a:solidFill>
                  <a:srgbClr val="666666"/>
                </a:solidFill>
                <a:latin typeface="Trebuchet MS"/>
                <a:ea typeface="Trebuchet MS"/>
                <a:cs typeface="Trebuchet MS"/>
              </a:rPr>
              <a:t>Includes both on-premise and off-premise sales</a:t>
            </a:r>
          </a:p>
          <a:p>
            <a:pPr>
              <a:spcBef>
                <a:spcPct val="43750"/>
              </a:spcBef>
              <a:spcAft>
                <a:spcPct val="43750"/>
              </a:spcAft>
            </a:pPr>
            <a:r>
              <a:rPr sz="800" b="1">
                <a:solidFill>
                  <a:srgbClr val="666666"/>
                </a:solidFill>
                <a:latin typeface="Trebuchet MS"/>
                <a:ea typeface="Trebuchet MS"/>
                <a:cs typeface="Trebuchet MS"/>
              </a:rPr>
              <a:t>Source: </a:t>
            </a:r>
            <a:r>
              <a:rPr sz="800" i="1">
                <a:solidFill>
                  <a:srgbClr val="666666"/>
                </a:solidFill>
                <a:latin typeface="Trebuchet MS"/>
              </a:rPr>
              <a:t>based on Bureau of Economic Analysis; Bureau of Labor Statistics, Consumer Expenditure Survey; USDA Economic Research Service/Mintel</a:t>
            </a: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Retail sales of alcoholic beverages at inflation-adjusted prices</a:t>
            </a:r>
          </a:p>
        </p:txBody>
      </p:sp>
      <p:pic>
        <p:nvPicPr>
          <p:cNvPr id="6"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graphicFrame>
        <p:nvGraphicFramePr>
          <p:cNvPr id="7" name="table" descr="table"/>
          <p:cNvGraphicFramePr>
            <a:graphicFrameLocks noGrp="1"/>
          </p:cNvGraphicFramePr>
          <p:nvPr/>
        </p:nvGraphicFramePr>
        <p:xfrm>
          <a:off x="347663" y="1320800"/>
          <a:ext cx="8401050" cy="1493534"/>
        </p:xfrm>
        <a:graphic>
          <a:graphicData uri="http://schemas.openxmlformats.org/drawingml/2006/table">
            <a:tbl>
              <a:tblPr firstRow="1" bandRow="1">
                <a:tableStyleId>{5C22544A-7EE6-4342-B048-85BDC9FD1C3A}</a:tableStyleId>
              </a:tblPr>
              <a:tblGrid>
                <a:gridCol w="1680210">
                  <a:extLst>
                    <a:ext uri="{9D8B030D-6E8A-4147-A177-3AD203B41FA5}">
                      <a16:colId xmlns:a16="http://schemas.microsoft.com/office/drawing/2014/main" val="20000"/>
                    </a:ext>
                  </a:extLst>
                </a:gridCol>
                <a:gridCol w="1680210">
                  <a:extLst>
                    <a:ext uri="{9D8B030D-6E8A-4147-A177-3AD203B41FA5}">
                      <a16:colId xmlns:a16="http://schemas.microsoft.com/office/drawing/2014/main" val="20001"/>
                    </a:ext>
                  </a:extLst>
                </a:gridCol>
                <a:gridCol w="1680210">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gridCol w="1680210">
                  <a:extLst>
                    <a:ext uri="{9D8B030D-6E8A-4147-A177-3AD203B41FA5}">
                      <a16:colId xmlns:a16="http://schemas.microsoft.com/office/drawing/2014/main" val="20004"/>
                    </a:ext>
                  </a:extLst>
                </a:gridCol>
              </a:tblGrid>
              <a:tr h="213360">
                <a:tc>
                  <a:txBody>
                    <a:bodyPr/>
                    <a:lstStyle/>
                    <a:p>
                      <a:pPr lvl="0" algn="l"/>
                      <a:r>
                        <a:rPr lang="en-US" sz="800" b="1" i="0">
                          <a:solidFill>
                            <a:schemeClr val="tx1"/>
                          </a:solidFill>
                          <a:latin typeface="Trebuchet MS"/>
                          <a:ea typeface="Trebuchet MS"/>
                          <a:cs typeface="Trebuchet MS"/>
                        </a:rPr>
                        <a:t>Year</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 billion</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 change</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Index (2018 = 100)</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Index (2023 = 100)</a:t>
                      </a:r>
                    </a:p>
                  </a:txBody>
                  <a:tcPr marL="91443" marR="91443" marT="45721" marB="45721" anchor="ctr">
                    <a:solidFill>
                      <a:schemeClr val="bg1"/>
                    </a:solidFill>
                  </a:tcPr>
                </a:tc>
                <a:extLst>
                  <a:ext uri="{0D108BD9-81ED-4DB2-BD59-A6C34878D82A}">
                    <a16:rowId xmlns:a16="http://schemas.microsoft.com/office/drawing/2014/main" val="10000"/>
                  </a:ext>
                </a:extLst>
              </a:tr>
              <a:tr h="213360">
                <a:tc>
                  <a:txBody>
                    <a:bodyPr/>
                    <a:lstStyle/>
                    <a:p>
                      <a:pPr lvl="0" algn="l"/>
                      <a:r>
                        <a:rPr lang="en-US" sz="800" b="0" i="0">
                          <a:solidFill>
                            <a:schemeClr val="bg1">
                              <a:lumMod val="50000"/>
                            </a:schemeClr>
                          </a:solidFill>
                          <a:latin typeface="Trebuchet MS"/>
                          <a:ea typeface="Trebuchet MS"/>
                          <a:cs typeface="Trebuchet MS"/>
                        </a:rPr>
                        <a:t>2018</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293.8</a:t>
                      </a:r>
                    </a:p>
                  </a:txBody>
                  <a:tcPr marL="91443" marR="91443" marT="45721" marB="45721" anchor="ctr">
                    <a:solidFill>
                      <a:schemeClr val="bg1">
                        <a:lumMod val="95000"/>
                      </a:schemeClr>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100</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93</a:t>
                      </a:r>
                    </a:p>
                  </a:txBody>
                  <a:tcPr marL="91443" marR="91443" marT="45721" marB="45721" anchor="ctr">
                    <a:solidFill>
                      <a:schemeClr val="bg1">
                        <a:lumMod val="95000"/>
                      </a:schemeClr>
                    </a:solidFill>
                  </a:tcPr>
                </a:tc>
                <a:extLst>
                  <a:ext uri="{0D108BD9-81ED-4DB2-BD59-A6C34878D82A}">
                    <a16:rowId xmlns:a16="http://schemas.microsoft.com/office/drawing/2014/main" val="10001"/>
                  </a:ext>
                </a:extLst>
              </a:tr>
              <a:tr h="213360">
                <a:tc>
                  <a:txBody>
                    <a:bodyPr/>
                    <a:lstStyle/>
                    <a:p>
                      <a:pPr lvl="0" algn="l"/>
                      <a:r>
                        <a:rPr lang="en-US" sz="800" b="0" i="0">
                          <a:solidFill>
                            <a:schemeClr val="bg1">
                              <a:lumMod val="50000"/>
                            </a:schemeClr>
                          </a:solidFill>
                          <a:latin typeface="Trebuchet MS"/>
                          <a:ea typeface="Trebuchet MS"/>
                          <a:cs typeface="Trebuchet MS"/>
                        </a:rPr>
                        <a:t>2019</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297.3</a:t>
                      </a:r>
                    </a:p>
                  </a:txBody>
                  <a:tcPr marL="91443" marR="91443" marT="45721" marB="45721" anchor="ctr">
                    <a:solidFill>
                      <a:schemeClr val="bg1"/>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1.2%</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101</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94</a:t>
                      </a:r>
                    </a:p>
                  </a:txBody>
                  <a:tcPr marL="91443" marR="91443" marT="45721" marB="45721" anchor="ctr">
                    <a:solidFill>
                      <a:schemeClr val="bg1"/>
                    </a:solidFill>
                  </a:tcPr>
                </a:tc>
                <a:extLst>
                  <a:ext uri="{0D108BD9-81ED-4DB2-BD59-A6C34878D82A}">
                    <a16:rowId xmlns:a16="http://schemas.microsoft.com/office/drawing/2014/main" val="10002"/>
                  </a:ext>
                </a:extLst>
              </a:tr>
              <a:tr h="213360">
                <a:tc>
                  <a:txBody>
                    <a:bodyPr/>
                    <a:lstStyle/>
                    <a:p>
                      <a:pPr lvl="0" algn="l"/>
                      <a:r>
                        <a:rPr lang="en-US" sz="800" b="0" i="0">
                          <a:solidFill>
                            <a:schemeClr val="bg1">
                              <a:lumMod val="50000"/>
                            </a:schemeClr>
                          </a:solidFill>
                          <a:latin typeface="Trebuchet MS"/>
                          <a:ea typeface="Trebuchet MS"/>
                          <a:cs typeface="Trebuchet MS"/>
                        </a:rPr>
                        <a:t>2020</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270.1</a:t>
                      </a:r>
                    </a:p>
                  </a:txBody>
                  <a:tcPr marL="91443" marR="91443" marT="45721" marB="45721" anchor="ctr">
                    <a:solidFill>
                      <a:schemeClr val="bg1">
                        <a:lumMod val="95000"/>
                      </a:schemeClr>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-9.1%</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92</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86</a:t>
                      </a:r>
                    </a:p>
                  </a:txBody>
                  <a:tcPr marL="91443" marR="91443" marT="45721" marB="45721" anchor="ctr">
                    <a:solidFill>
                      <a:schemeClr val="bg1">
                        <a:lumMod val="95000"/>
                      </a:schemeClr>
                    </a:solidFill>
                  </a:tcPr>
                </a:tc>
                <a:extLst>
                  <a:ext uri="{0D108BD9-81ED-4DB2-BD59-A6C34878D82A}">
                    <a16:rowId xmlns:a16="http://schemas.microsoft.com/office/drawing/2014/main" val="10003"/>
                  </a:ext>
                </a:extLst>
              </a:tr>
              <a:tr h="213360">
                <a:tc>
                  <a:txBody>
                    <a:bodyPr/>
                    <a:lstStyle/>
                    <a:p>
                      <a:pPr lvl="0" algn="l"/>
                      <a:r>
                        <a:rPr lang="en-US" sz="800" b="0" i="0">
                          <a:solidFill>
                            <a:schemeClr val="bg1">
                              <a:lumMod val="50000"/>
                            </a:schemeClr>
                          </a:solidFill>
                          <a:latin typeface="Trebuchet MS"/>
                          <a:ea typeface="Trebuchet MS"/>
                          <a:cs typeface="Trebuchet MS"/>
                        </a:rPr>
                        <a:t>2021</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307.5</a:t>
                      </a:r>
                    </a:p>
                  </a:txBody>
                  <a:tcPr marL="91443" marR="91443" marT="45721" marB="45721" anchor="ctr">
                    <a:solidFill>
                      <a:schemeClr val="bg1"/>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13.8%</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105</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97</a:t>
                      </a:r>
                    </a:p>
                  </a:txBody>
                  <a:tcPr marL="91443" marR="91443" marT="45721" marB="45721" anchor="ctr">
                    <a:solidFill>
                      <a:schemeClr val="bg1"/>
                    </a:solidFill>
                  </a:tcPr>
                </a:tc>
                <a:extLst>
                  <a:ext uri="{0D108BD9-81ED-4DB2-BD59-A6C34878D82A}">
                    <a16:rowId xmlns:a16="http://schemas.microsoft.com/office/drawing/2014/main" val="10004"/>
                  </a:ext>
                </a:extLst>
              </a:tr>
              <a:tr h="213360">
                <a:tc>
                  <a:txBody>
                    <a:bodyPr/>
                    <a:lstStyle/>
                    <a:p>
                      <a:pPr lvl="0" algn="l"/>
                      <a:r>
                        <a:rPr lang="en-US" sz="800" b="0" i="0">
                          <a:solidFill>
                            <a:schemeClr val="bg1">
                              <a:lumMod val="50000"/>
                            </a:schemeClr>
                          </a:solidFill>
                          <a:latin typeface="Trebuchet MS"/>
                          <a:ea typeface="Trebuchet MS"/>
                          <a:cs typeface="Trebuchet MS"/>
                        </a:rPr>
                        <a:t>2022</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309.3</a:t>
                      </a:r>
                    </a:p>
                  </a:txBody>
                  <a:tcPr marL="91443" marR="91443" marT="45721" marB="45721" anchor="ctr">
                    <a:solidFill>
                      <a:schemeClr val="bg1">
                        <a:lumMod val="95000"/>
                      </a:schemeClr>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0.6%</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105</a:t>
                      </a:r>
                    </a:p>
                  </a:txBody>
                  <a:tcPr marL="91443" marR="91443" marT="45721" marB="45721" anchor="ctr">
                    <a:solidFill>
                      <a:schemeClr val="bg1">
                        <a:lumMod val="95000"/>
                      </a:schemeClr>
                    </a:solidFill>
                  </a:tcPr>
                </a:tc>
                <a:tc>
                  <a:txBody>
                    <a:bodyPr/>
                    <a:lstStyle/>
                    <a:p>
                      <a:pPr lvl="0" algn="ctr"/>
                      <a:r>
                        <a:rPr lang="en-US" sz="800" b="0" i="0">
                          <a:solidFill>
                            <a:schemeClr val="bg1">
                              <a:lumMod val="50000"/>
                            </a:schemeClr>
                          </a:solidFill>
                          <a:latin typeface="Trebuchet MS"/>
                          <a:ea typeface="Trebuchet MS"/>
                          <a:cs typeface="Trebuchet MS"/>
                        </a:rPr>
                        <a:t>98</a:t>
                      </a:r>
                    </a:p>
                  </a:txBody>
                  <a:tcPr marL="91443" marR="91443" marT="45721" marB="45721" anchor="ctr">
                    <a:solidFill>
                      <a:schemeClr val="bg1">
                        <a:lumMod val="95000"/>
                      </a:schemeClr>
                    </a:solidFill>
                  </a:tcPr>
                </a:tc>
                <a:extLst>
                  <a:ext uri="{0D108BD9-81ED-4DB2-BD59-A6C34878D82A}">
                    <a16:rowId xmlns:a16="http://schemas.microsoft.com/office/drawing/2014/main" val="10005"/>
                  </a:ext>
                </a:extLst>
              </a:tr>
              <a:tr h="213360">
                <a:tc>
                  <a:txBody>
                    <a:bodyPr/>
                    <a:lstStyle/>
                    <a:p>
                      <a:pPr lvl="0" algn="l"/>
                      <a:r>
                        <a:rPr lang="en-US" sz="800" b="0" i="0">
                          <a:solidFill>
                            <a:schemeClr val="bg1">
                              <a:lumMod val="50000"/>
                            </a:schemeClr>
                          </a:solidFill>
                          <a:latin typeface="Trebuchet MS"/>
                          <a:ea typeface="Trebuchet MS"/>
                          <a:cs typeface="Trebuchet MS"/>
                        </a:rPr>
                        <a:t>2023 (est)</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315.5</a:t>
                      </a:r>
                    </a:p>
                  </a:txBody>
                  <a:tcPr marL="91443" marR="91443" marT="45721" marB="45721" anchor="ctr">
                    <a:solidFill>
                      <a:schemeClr val="bg1"/>
                    </a:solidFill>
                  </a:tcPr>
                </a:tc>
                <a:tc>
                  <a:txBody>
                    <a:bodyPr/>
                    <a:lstStyle/>
                    <a:p>
                      <a:pPr marL="0" marR="0" lvl="0" indent="0" algn="ctr" defTabSz="457200" rtl="0" eaLnBrk="1" fontAlgn="auto" latinLnBrk="0" hangingPunct="1">
                        <a:lnSpc>
                          <a:spcPct val="100000"/>
                        </a:lnSpc>
                        <a:spcBef>
                          <a:spcPct val="0"/>
                        </a:spcBef>
                        <a:spcAft>
                          <a:spcPct val="0"/>
                        </a:spcAft>
                        <a:buClrTx/>
                        <a:buSzTx/>
                        <a:buFontTx/>
                        <a:buNone/>
                        <a:defRPr/>
                      </a:pPr>
                      <a:r>
                        <a:rPr lang="en-US" sz="800" b="0" i="0">
                          <a:solidFill>
                            <a:schemeClr val="bg1">
                              <a:lumMod val="50000"/>
                            </a:schemeClr>
                          </a:solidFill>
                          <a:latin typeface="Trebuchet MS"/>
                          <a:ea typeface="Trebuchet MS"/>
                          <a:cs typeface="Trebuchet MS"/>
                        </a:rPr>
                        <a:t>2.0%</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107</a:t>
                      </a:r>
                    </a:p>
                  </a:txBody>
                  <a:tcPr marL="91443" marR="91443" marT="45721" marB="45721" anchor="ctr">
                    <a:solidFill>
                      <a:schemeClr val="bg1"/>
                    </a:solidFill>
                  </a:tcPr>
                </a:tc>
                <a:tc>
                  <a:txBody>
                    <a:bodyPr/>
                    <a:lstStyle/>
                    <a:p>
                      <a:pPr lvl="0" algn="ctr"/>
                      <a:r>
                        <a:rPr lang="en-US" sz="800" b="0" i="0">
                          <a:solidFill>
                            <a:schemeClr val="bg1">
                              <a:lumMod val="50000"/>
                            </a:schemeClr>
                          </a:solidFill>
                          <a:latin typeface="Trebuchet MS"/>
                          <a:ea typeface="Trebuchet MS"/>
                          <a:cs typeface="Trebuchet MS"/>
                        </a:rPr>
                        <a:t>100</a:t>
                      </a:r>
                    </a:p>
                  </a:txBody>
                  <a:tcPr marL="91443" marR="91443" marT="45721" marB="45721" anchor="c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Market segmentation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Wine's </a:t>
            </a:r>
            <a:r>
              <a:rPr sz="1200">
                <a:solidFill>
                  <a:srgbClr val="2B2B2B"/>
                </a:solidFill>
                <a:latin typeface="Trebuchet MS"/>
                <a:ea typeface="Trebuchet MS"/>
                <a:cs typeface="Trebuchet MS"/>
                <a:hlinkClick r:id="rId3"/>
              </a:rPr>
              <a:t>identity crisis</a:t>
            </a:r>
            <a:r>
              <a:rPr sz="1200">
                <a:solidFill>
                  <a:srgbClr val="2B2B2B"/>
                </a:solidFill>
                <a:latin typeface="Trebuchet MS"/>
                <a:ea typeface="Trebuchet MS"/>
                <a:cs typeface="Trebuchet MS"/>
              </a:rPr>
              <a:t>, especially among younger consumers has led to a decrease in share among total alcohol market value. Already highly associated with being casual, beer has benefited from wine's difficulty in feeling accessible and modern and taken up most of the losses over five years as consumers increasingly look for fun and convenient drinking options.</a:t>
            </a:r>
          </a:p>
        </p:txBody>
      </p:sp>
      <p:sp>
        <p:nvSpPr>
          <p:cNvPr id="5"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Note:</a:t>
            </a:r>
            <a:r>
              <a:rPr sz="800">
                <a:solidFill>
                  <a:srgbClr val="666666"/>
                </a:solidFill>
                <a:latin typeface="Trebuchet MS"/>
                <a:ea typeface="Trebuchet MS"/>
                <a:cs typeface="Trebuchet MS"/>
              </a:rPr>
              <a:t>includes both on-premise and off-premise sales</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rPr>
              <a:t>based on Bureau of Economic Analysis; Bureau of Labor Statistics, Consumer Expenditure Survey; USDA Economic Research Service/Mintel</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Beer steals share from wine, thanks to casualized occasions</a:t>
            </a:r>
          </a:p>
        </p:txBody>
      </p:sp>
      <p:graphicFrame>
        <p:nvGraphicFramePr>
          <p:cNvPr id="9" name="ChartObject" descr="chart"/>
          <p:cNvGraphicFramePr/>
          <p:nvPr/>
        </p:nvGraphicFramePr>
        <p:xfrm>
          <a:off x="3491880" y="1138238"/>
          <a:ext cx="5271121" cy="265747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At-home occasions continue to steal share from on-premise, as consumers struggle to find value comparable to the relative affordability and convenience of drinking at home. While cocktails are still winning </a:t>
            </a:r>
            <a:r>
              <a:rPr sz="1200">
                <a:solidFill>
                  <a:srgbClr val="2B2B2B"/>
                </a:solidFill>
                <a:latin typeface="Trebuchet MS"/>
                <a:ea typeface="Trebuchet MS"/>
                <a:cs typeface="Trebuchet MS"/>
                <a:hlinkClick r:id="rId3"/>
              </a:rPr>
              <a:t>away-from-home occasions</a:t>
            </a:r>
            <a:r>
              <a:rPr sz="1200">
                <a:solidFill>
                  <a:srgbClr val="2B2B2B"/>
                </a:solidFill>
                <a:latin typeface="Trebuchet MS"/>
                <a:ea typeface="Trebuchet MS"/>
                <a:cs typeface="Trebuchet MS"/>
              </a:rPr>
              <a:t>, consumer interest in creating cocktails at home can be a threat. Operators will have to push experiential value that can delivery beyond what consumers can do at home to compete.</a:t>
            </a:r>
          </a:p>
        </p:txBody>
      </p:sp>
      <p:sp>
        <p:nvSpPr>
          <p:cNvPr id="5"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Note:</a:t>
            </a:r>
            <a:r>
              <a:rPr sz="800">
                <a:solidFill>
                  <a:srgbClr val="666666"/>
                </a:solidFill>
                <a:latin typeface="Trebuchet MS"/>
                <a:ea typeface="Trebuchet MS"/>
                <a:cs typeface="Trebuchet MS"/>
              </a:rPr>
              <a:t>includes both on-premise and off-premise sales</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rPr>
              <a:t>based on Bureau of Economic Analysis; Bureau of Labor Statistics, Consumer Expenditure Survey; USDA Economic Research Service/Mintel</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On-premise struggles to return to pre-2020 levels</a:t>
            </a:r>
          </a:p>
        </p:txBody>
      </p:sp>
      <p:graphicFrame>
        <p:nvGraphicFramePr>
          <p:cNvPr id="9" name="ChartObject" descr="chart"/>
          <p:cNvGraphicFramePr/>
          <p:nvPr/>
        </p:nvGraphicFramePr>
        <p:xfrm>
          <a:off x="349200" y="1138238"/>
          <a:ext cx="5328592" cy="265747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FFFFFF"/>
                </a:solidFill>
                <a:latin typeface="Trebuchet MS"/>
                <a:cs typeface="Trebuchet MS"/>
              </a:defRPr>
            </a:lvl1pPr>
          </a:lstStyle>
          <a:p>
            <a:r>
              <a:rPr>
                <a:solidFill>
                  <a:prstClr val="white"/>
                </a:solidFill>
                <a:latin typeface="Trebuchet MS"/>
                <a:ea typeface="Trebuchet MS"/>
                <a:cs typeface="Trebuchet MS"/>
              </a:rPr>
              <a:t>Read on mintel.com</a:t>
            </a:r>
          </a:p>
        </p:txBody>
      </p:sp>
      <p:sp>
        <p:nvSpPr>
          <p:cNvPr id="2" name="section_title" descr="section_title"/>
          <p:cNvSpPr>
            <a:spLocks noGrp="1"/>
          </p:cNvSpPr>
          <p:nvPr>
            <p:ph type="title"/>
          </p:nvPr>
        </p:nvSpPr>
        <p:spPr/>
        <p:txBody>
          <a:bodyPr lIns="46800" tIns="46800" rIns="46800" bIns="46800">
            <a:normAutofit/>
          </a:bodyPr>
          <a:lstStyle>
            <a:lvl1pPr eaLnBrk="1" hangingPunct="1">
              <a:defRPr sz="2200" cap="all" baseline="0">
                <a:solidFill>
                  <a:schemeClr val="bg1"/>
                </a:solidFill>
                <a:latin typeface="Trebuchet MS"/>
                <a:cs typeface="Trebuchet MS"/>
              </a:defRPr>
            </a:lvl1pPr>
          </a:lstStyle>
          <a:p>
            <a:r>
              <a:rPr sz="1600" b="1">
                <a:latin typeface="Trebuchet MS"/>
                <a:ea typeface="Trebuchet MS"/>
                <a:cs typeface="Trebuchet MS"/>
              </a:rPr>
              <a:t>Consumer Insights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Consumer fast facts</a:t>
            </a:r>
          </a:p>
        </p:txBody>
      </p:sp>
      <p:sp>
        <p:nvSpPr>
          <p:cNvPr id="4" name="text" descr="text"/>
          <p:cNvSpPr>
            <a:spLocks noGrp="1"/>
          </p:cNvSpPr>
          <p:nvPr>
            <p:ph type="body" sz="quarter" idx="11"/>
          </p:nvPr>
        </p:nvSpPr>
        <p:spPr/>
        <p:txBody>
          <a:bodyPr lIns="0" tIns="0" rIns="0" bIns="0">
            <a:normAutofit fontScale="90000"/>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Consumers ID different </a:t>
            </a:r>
            <a:r>
              <a:rPr sz="1200">
                <a:solidFill>
                  <a:srgbClr val="2B2B2B"/>
                </a:solidFill>
                <a:latin typeface="Trebuchet MS"/>
                <a:ea typeface="Trebuchet MS"/>
                <a:cs typeface="Trebuchet MS"/>
                <a:hlinkClick r:id="" action="ppaction://noaction"/>
              </a:rPr>
              <a:t>leading attributes</a:t>
            </a:r>
            <a:r>
              <a:rPr sz="1200">
                <a:solidFill>
                  <a:srgbClr val="2B2B2B"/>
                </a:solidFill>
                <a:latin typeface="Trebuchet MS"/>
                <a:ea typeface="Trebuchet MS"/>
                <a:cs typeface="Trebuchet MS"/>
              </a:rPr>
              <a:t> for alcohol types</a:t>
            </a:r>
          </a:p>
          <a:p>
            <a:pPr marL="468000" lvl="1" indent="-285750">
              <a:buChar char="•"/>
            </a:pPr>
            <a:r>
              <a:rPr sz="1200">
                <a:solidFill>
                  <a:srgbClr val="2B2B2B"/>
                </a:solidFill>
                <a:latin typeface="Trebuchet MS"/>
                <a:ea typeface="Trebuchet MS"/>
                <a:cs typeface="Trebuchet MS"/>
              </a:rPr>
              <a:t>Beer leads in casual (40%), but struggles with taste among </a:t>
            </a:r>
            <a:r>
              <a:rPr sz="1200">
                <a:solidFill>
                  <a:srgbClr val="2B2B2B"/>
                </a:solidFill>
                <a:latin typeface="Trebuchet MS"/>
                <a:ea typeface="Trebuchet MS"/>
                <a:cs typeface="Trebuchet MS"/>
                <a:hlinkClick r:id="" action="ppaction://noaction"/>
              </a:rPr>
              <a:t>Gen Z</a:t>
            </a:r>
            <a:r>
              <a:rPr sz="1200">
                <a:solidFill>
                  <a:srgbClr val="2B2B2B"/>
                </a:solidFill>
                <a:latin typeface="Trebuchet MS"/>
                <a:ea typeface="Trebuchet MS"/>
                <a:cs typeface="Trebuchet MS"/>
              </a:rPr>
              <a:t> (19%)</a:t>
            </a:r>
          </a:p>
          <a:p>
            <a:pPr marL="468000" lvl="1" indent="-285750">
              <a:buChar char="•"/>
            </a:pPr>
            <a:r>
              <a:rPr sz="1200">
                <a:solidFill>
                  <a:srgbClr val="2B2B2B"/>
                </a:solidFill>
                <a:latin typeface="Trebuchet MS"/>
                <a:ea typeface="Trebuchet MS"/>
                <a:cs typeface="Trebuchet MS"/>
              </a:rPr>
              <a:t>Wine leads in relaxing (43%), RTDs win convenience (32%) and cocktails win in taste (43%)</a:t>
            </a:r>
          </a:p>
          <a:p>
            <a:pPr>
              <a:spcBef>
                <a:spcPct val="43750"/>
              </a:spcBef>
              <a:spcAft>
                <a:spcPct val="43750"/>
              </a:spcAft>
            </a:pPr>
            <a:r>
              <a:rPr sz="1200">
                <a:solidFill>
                  <a:srgbClr val="2B2B2B"/>
                </a:solidFill>
                <a:latin typeface="Trebuchet MS"/>
                <a:hlinkClick r:id="" action="ppaction://noaction"/>
              </a:rPr>
              <a:t>Most consumers are flexible</a:t>
            </a:r>
            <a:r>
              <a:rPr sz="1200">
                <a:solidFill>
                  <a:srgbClr val="2B2B2B"/>
                </a:solidFill>
                <a:latin typeface="Trebuchet MS"/>
              </a:rPr>
              <a:t> when it comes to comes to alcohol type and brand choice</a:t>
            </a:r>
          </a:p>
          <a:p>
            <a:pPr marL="468000" lvl="1" indent="-285750">
              <a:buChar char="•"/>
            </a:pPr>
            <a:r>
              <a:rPr sz="1200">
                <a:solidFill>
                  <a:srgbClr val="2B2B2B"/>
                </a:solidFill>
                <a:latin typeface="Trebuchet MS"/>
                <a:ea typeface="Trebuchet MS"/>
                <a:cs typeface="Trebuchet MS"/>
              </a:rPr>
              <a:t>44% agree that some alcohol types are only for certain occasions</a:t>
            </a:r>
          </a:p>
          <a:p>
            <a:pPr marL="468000" lvl="1" indent="-285750">
              <a:buChar char="•"/>
            </a:pPr>
            <a:r>
              <a:rPr sz="1200">
                <a:solidFill>
                  <a:srgbClr val="2B2B2B"/>
                </a:solidFill>
                <a:latin typeface="Trebuchet MS"/>
                <a:ea typeface="Trebuchet MS"/>
                <a:cs typeface="Trebuchet MS"/>
              </a:rPr>
              <a:t>33% agree some alcohol brands are only for certain occasion</a:t>
            </a:r>
          </a:p>
          <a:p>
            <a:pPr>
              <a:spcBef>
                <a:spcPct val="43750"/>
              </a:spcBef>
              <a:spcAft>
                <a:spcPct val="43750"/>
              </a:spcAft>
            </a:pPr>
            <a:r>
              <a:rPr sz="1200">
                <a:solidFill>
                  <a:srgbClr val="2B2B2B"/>
                </a:solidFill>
                <a:latin typeface="Trebuchet MS"/>
                <a:hlinkClick r:id="" action="ppaction://noaction"/>
              </a:rPr>
              <a:t>But less flexible</a:t>
            </a:r>
            <a:r>
              <a:rPr sz="1200">
                <a:solidFill>
                  <a:srgbClr val="2B2B2B"/>
                </a:solidFill>
                <a:latin typeface="Trebuchet MS"/>
              </a:rPr>
              <a:t> when it comes to integrating NA into the occasion</a:t>
            </a:r>
          </a:p>
          <a:p>
            <a:pPr marL="468000" lvl="1" indent="-285750">
              <a:buChar char="•"/>
            </a:pPr>
            <a:r>
              <a:rPr sz="1200">
                <a:solidFill>
                  <a:srgbClr val="2B2B2B"/>
                </a:solidFill>
                <a:latin typeface="Trebuchet MS"/>
                <a:ea typeface="Trebuchet MS"/>
                <a:cs typeface="Trebuchet MS"/>
              </a:rPr>
              <a:t>22% often switch between alcoholic and NA beverages during the same occasion</a:t>
            </a:r>
          </a:p>
          <a:p>
            <a:pPr marL="468000" lvl="1" indent="-285750">
              <a:buChar char="•"/>
            </a:pPr>
            <a:r>
              <a:rPr sz="1200">
                <a:solidFill>
                  <a:srgbClr val="2B2B2B"/>
                </a:solidFill>
                <a:latin typeface="Trebuchet MS"/>
                <a:ea typeface="Trebuchet MS"/>
                <a:cs typeface="Trebuchet MS"/>
              </a:rPr>
              <a:t>15% look for the same flavors in NA beverages as they do alcoholic ones</a:t>
            </a:r>
          </a:p>
          <a:p>
            <a:pPr>
              <a:spcBef>
                <a:spcPct val="43750"/>
              </a:spcBef>
              <a:spcAft>
                <a:spcPct val="43750"/>
              </a:spcAft>
            </a:pPr>
            <a:r>
              <a:rPr sz="1200">
                <a:solidFill>
                  <a:srgbClr val="2B2B2B"/>
                </a:solidFill>
                <a:latin typeface="Trebuchet MS"/>
                <a:ea typeface="Trebuchet MS"/>
                <a:cs typeface="Trebuchet MS"/>
              </a:rPr>
              <a:t>Younger consumers drink around </a:t>
            </a:r>
            <a:r>
              <a:rPr sz="1200">
                <a:solidFill>
                  <a:srgbClr val="2B2B2B"/>
                </a:solidFill>
                <a:latin typeface="Trebuchet MS"/>
                <a:ea typeface="Trebuchet MS"/>
                <a:cs typeface="Trebuchet MS"/>
                <a:hlinkClick r:id="" action="ppaction://noaction"/>
              </a:rPr>
              <a:t>dayparts</a:t>
            </a:r>
            <a:r>
              <a:rPr sz="1200">
                <a:solidFill>
                  <a:srgbClr val="2B2B2B"/>
                </a:solidFill>
                <a:latin typeface="Trebuchet MS"/>
                <a:ea typeface="Trebuchet MS"/>
                <a:cs typeface="Trebuchet MS"/>
              </a:rPr>
              <a:t> and </a:t>
            </a:r>
            <a:r>
              <a:rPr sz="1200">
                <a:solidFill>
                  <a:srgbClr val="2B2B2B"/>
                </a:solidFill>
                <a:latin typeface="Trebuchet MS"/>
                <a:ea typeface="Trebuchet MS"/>
                <a:cs typeface="Trebuchet MS"/>
                <a:hlinkClick r:id="" action="ppaction://noaction"/>
              </a:rPr>
              <a:t>ABVs</a:t>
            </a:r>
          </a:p>
          <a:p>
            <a:pPr marL="468000" lvl="1" indent="-285750">
              <a:buChar char="•"/>
            </a:pPr>
            <a:r>
              <a:rPr sz="1200">
                <a:solidFill>
                  <a:srgbClr val="2B2B2B"/>
                </a:solidFill>
                <a:latin typeface="Trebuchet MS"/>
                <a:ea typeface="Trebuchet MS"/>
                <a:cs typeface="Trebuchet MS"/>
              </a:rPr>
              <a:t>32% of Gen Z prefer to drink in the evening (compared to 48% total)</a:t>
            </a:r>
          </a:p>
          <a:p>
            <a:pPr marL="468000" lvl="1" indent="-285750">
              <a:buChar char="•"/>
            </a:pPr>
            <a:r>
              <a:rPr sz="1200">
                <a:solidFill>
                  <a:srgbClr val="2B2B2B"/>
                </a:solidFill>
                <a:latin typeface="Trebuchet MS"/>
                <a:ea typeface="Trebuchet MS"/>
                <a:cs typeface="Trebuchet MS"/>
              </a:rPr>
              <a:t>Millennials look for high ABV (39%) low ABV (29%) alcoholic beverages for at-home occasions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Alcoholic beverage attributes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Key issues covered in this Report</a:t>
            </a:r>
          </a:p>
        </p:txBody>
      </p:sp>
      <p:sp>
        <p:nvSpPr>
          <p:cNvPr id="4"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marL="468000" lvl="1" indent="-285750">
              <a:buChar char="•"/>
            </a:pPr>
            <a:r>
              <a:rPr sz="1200">
                <a:solidFill>
                  <a:srgbClr val="2B2B2B"/>
                </a:solidFill>
                <a:latin typeface="Trebuchet MS"/>
                <a:ea typeface="Trebuchet MS"/>
                <a:cs typeface="Trebuchet MS"/>
              </a:rPr>
              <a:t>State of the alcoholic beverage market</a:t>
            </a:r>
          </a:p>
          <a:p>
            <a:pPr marL="468000" lvl="1" indent="-285750">
              <a:buChar char="•"/>
            </a:pPr>
            <a:r>
              <a:rPr sz="1200">
                <a:solidFill>
                  <a:srgbClr val="2B2B2B"/>
                </a:solidFill>
                <a:latin typeface="Trebuchet MS"/>
                <a:ea typeface="Trebuchet MS"/>
                <a:cs typeface="Trebuchet MS"/>
              </a:rPr>
              <a:t>Alcoholic beverage attributes</a:t>
            </a:r>
          </a:p>
          <a:p>
            <a:pPr marL="468000" lvl="1" indent="-285750">
              <a:buChar char="•"/>
            </a:pPr>
            <a:r>
              <a:rPr sz="1200">
                <a:solidFill>
                  <a:srgbClr val="2B2B2B"/>
                </a:solidFill>
                <a:latin typeface="Trebuchet MS"/>
                <a:ea typeface="Trebuchet MS"/>
                <a:cs typeface="Trebuchet MS"/>
              </a:rPr>
              <a:t>Reasons for alcohol consumption</a:t>
            </a:r>
          </a:p>
          <a:p>
            <a:pPr marL="468000" lvl="1" indent="-285750">
              <a:buChar char="•"/>
            </a:pPr>
            <a:r>
              <a:rPr sz="1200">
                <a:solidFill>
                  <a:srgbClr val="2B2B2B"/>
                </a:solidFill>
                <a:latin typeface="Trebuchet MS"/>
                <a:ea typeface="Trebuchet MS"/>
                <a:cs typeface="Trebuchet MS"/>
              </a:rPr>
              <a:t>Alcoholic beverages and activities</a:t>
            </a:r>
          </a:p>
          <a:p>
            <a:pPr marL="468000" lvl="1" indent="-285750">
              <a:buChar char="•"/>
            </a:pPr>
            <a:r>
              <a:rPr sz="1200">
                <a:solidFill>
                  <a:srgbClr val="2B2B2B"/>
                </a:solidFill>
                <a:latin typeface="Trebuchet MS"/>
                <a:ea typeface="Trebuchet MS"/>
                <a:cs typeface="Trebuchet MS"/>
              </a:rPr>
              <a:t>Alcoholic beverage attitudes and behaviors</a:t>
            </a:r>
          </a:p>
          <a:p>
            <a:pPr marL="468000" lvl="1" indent="-285750">
              <a:buChar char="•"/>
            </a:pPr>
            <a:r>
              <a:rPr sz="1200">
                <a:solidFill>
                  <a:srgbClr val="2B2B2B"/>
                </a:solidFill>
                <a:latin typeface="Trebuchet MS"/>
                <a:ea typeface="Trebuchet MS"/>
                <a:cs typeface="Trebuchet MS"/>
              </a:rPr>
              <a:t>At-home versus away-from home alcohol occasions</a:t>
            </a:r>
          </a:p>
          <a:p>
            <a:pPr marL="468000" lvl="1" indent="-285750">
              <a:buChar char="•"/>
            </a:pPr>
            <a:r>
              <a:rPr sz="1200">
                <a:solidFill>
                  <a:srgbClr val="2B2B2B"/>
                </a:solidFill>
                <a:latin typeface="Trebuchet MS"/>
                <a:ea typeface="Trebuchet MS"/>
                <a:cs typeface="Trebuchet MS"/>
              </a:rPr>
              <a:t>Alcoholic beverage innovation and marketing trends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hlinkClick r:id="rId3"/>
              </a:rPr>
              <a:t>How consumers perceive alcohol types</a:t>
            </a:r>
            <a:r>
              <a:rPr sz="1200">
                <a:solidFill>
                  <a:srgbClr val="2B2B2B"/>
                </a:solidFill>
                <a:latin typeface="Trebuchet MS"/>
              </a:rPr>
              <a:t> can help brands lean into occasions and activities that feel naturally suited to those associations. Additionally, while no alcohol type can be one size fits all, borrowing from the strengths of other beverage types can help inspire consumers to expand their perceptions – like introducing </a:t>
            </a:r>
            <a:r>
              <a:rPr sz="1200">
                <a:solidFill>
                  <a:srgbClr val="2B2B2B"/>
                </a:solidFill>
                <a:latin typeface="Trebuchet MS"/>
                <a:hlinkClick r:id="" action="ppaction://noaction"/>
              </a:rPr>
              <a:t>wine formats</a:t>
            </a:r>
            <a:r>
              <a:rPr sz="1200">
                <a:solidFill>
                  <a:srgbClr val="2B2B2B"/>
                </a:solidFill>
                <a:latin typeface="Trebuchet MS"/>
              </a:rPr>
              <a:t> that feel as fun and convenient as RTDs.</a:t>
            </a:r>
          </a:p>
        </p:txBody>
      </p:sp>
      <p:sp>
        <p:nvSpPr>
          <p:cNvPr id="3" name="caption" descr="caption"/>
          <p:cNvSpPr>
            <a:spLocks noGrp="1"/>
          </p:cNvSpPr>
          <p:nvPr>
            <p:ph type="body" sz="quarter" idx="13"/>
          </p:nvPr>
        </p:nvSpPr>
        <p:spPr/>
        <p:txBody>
          <a:bodyPr lIns="0" tIns="0" rIns="0" bIns="0">
            <a:normAutofit/>
          </a:bodyPr>
          <a:lstStyle>
            <a:lvl1pPr marL="0" indent="0">
              <a:buNone/>
              <a:defRPr sz="1200">
                <a:latin typeface="Trebuchet MS"/>
                <a:cs typeface="Trebuchet MS"/>
              </a:defRPr>
            </a:lvl1pPr>
          </a:lstStyle>
          <a:p>
            <a:r>
              <a:rPr sz="1200">
                <a:solidFill>
                  <a:srgbClr val="2B2B2B"/>
                </a:solidFill>
                <a:latin typeface="Trebuchet MS"/>
                <a:ea typeface="Trebuchet MS"/>
                <a:cs typeface="Trebuchet MS"/>
              </a:rPr>
              <a:t>US: alcoholic beverage attributes, 2024</a:t>
            </a:r>
          </a:p>
        </p:txBody>
      </p:sp>
      <p:sp>
        <p:nvSpPr>
          <p:cNvPr id="4"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5"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6"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Top attributes set the scene for occasions</a:t>
            </a:r>
          </a:p>
        </p:txBody>
      </p:sp>
      <p:pic>
        <p:nvPicPr>
          <p:cNvPr id="7"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graphicFrame>
        <p:nvGraphicFramePr>
          <p:cNvPr id="8" name="table" descr="table"/>
          <p:cNvGraphicFramePr>
            <a:graphicFrameLocks noGrp="1"/>
          </p:cNvGraphicFramePr>
          <p:nvPr/>
        </p:nvGraphicFramePr>
        <p:xfrm>
          <a:off x="3203575" y="1563688"/>
          <a:ext cx="5545140" cy="1598298"/>
        </p:xfrm>
        <a:graphic>
          <a:graphicData uri="http://schemas.openxmlformats.org/drawingml/2006/table">
            <a:tbl>
              <a:tblPr firstRow="1" bandRow="1">
                <a:tableStyleId>{5C22544A-7EE6-4342-B048-85BDC9FD1C3A}</a:tableStyleId>
              </a:tblPr>
              <a:tblGrid>
                <a:gridCol w="2772570">
                  <a:extLst>
                    <a:ext uri="{9D8B030D-6E8A-4147-A177-3AD203B41FA5}">
                      <a16:colId xmlns:a16="http://schemas.microsoft.com/office/drawing/2014/main" val="20000"/>
                    </a:ext>
                  </a:extLst>
                </a:gridCol>
                <a:gridCol w="2772570">
                  <a:extLst>
                    <a:ext uri="{9D8B030D-6E8A-4147-A177-3AD203B41FA5}">
                      <a16:colId xmlns:a16="http://schemas.microsoft.com/office/drawing/2014/main" val="20001"/>
                    </a:ext>
                  </a:extLst>
                </a:gridCol>
              </a:tblGrid>
              <a:tr h="266383">
                <a:tc>
                  <a:txBody>
                    <a:bodyPr/>
                    <a:lstStyle/>
                    <a:p>
                      <a:pPr lvl="0" algn="l"/>
                      <a:r>
                        <a:rPr lang="en-US" sz="800" b="1" i="0">
                          <a:solidFill>
                            <a:schemeClr val="tx1"/>
                          </a:solidFill>
                          <a:latin typeface="Trebuchet MS"/>
                          <a:ea typeface="Trebuchet MS"/>
                          <a:cs typeface="Trebuchet MS"/>
                        </a:rPr>
                        <a:t>Alcoholic beverage</a:t>
                      </a:r>
                    </a:p>
                  </a:txBody>
                  <a:tcPr marL="91449" marR="91449" marT="45717" marB="45717" anchor="ctr">
                    <a:solidFill>
                      <a:schemeClr val="bg1"/>
                    </a:solidFill>
                  </a:tcPr>
                </a:tc>
                <a:tc>
                  <a:txBody>
                    <a:bodyPr/>
                    <a:lstStyle/>
                    <a:p>
                      <a:pPr lvl="0" algn="l"/>
                      <a:r>
                        <a:rPr lang="en-US" sz="800" b="1" i="0">
                          <a:solidFill>
                            <a:schemeClr val="tx1"/>
                          </a:solidFill>
                          <a:latin typeface="Trebuchet MS"/>
                          <a:ea typeface="Trebuchet MS"/>
                          <a:cs typeface="Trebuchet MS"/>
                        </a:rPr>
                        <a:t>Leading attributes</a:t>
                      </a:r>
                    </a:p>
                  </a:txBody>
                  <a:tcPr marL="91449" marR="91449" marT="45717" marB="45717" anchor="ctr">
                    <a:solidFill>
                      <a:schemeClr val="bg1"/>
                    </a:solidFill>
                  </a:tcPr>
                </a:tc>
                <a:extLst>
                  <a:ext uri="{0D108BD9-81ED-4DB2-BD59-A6C34878D82A}">
                    <a16:rowId xmlns:a16="http://schemas.microsoft.com/office/drawing/2014/main" val="10000"/>
                  </a:ext>
                </a:extLst>
              </a:tr>
              <a:tr h="266383">
                <a:tc>
                  <a:txBody>
                    <a:bodyPr/>
                    <a:lstStyle/>
                    <a:p>
                      <a:pPr lvl="0" algn="l"/>
                      <a:r>
                        <a:rPr lang="en-US" sz="800" b="0" i="0">
                          <a:solidFill>
                            <a:schemeClr val="bg1">
                              <a:lumMod val="50000"/>
                            </a:schemeClr>
                          </a:solidFill>
                          <a:latin typeface="Trebuchet MS"/>
                          <a:ea typeface="Trebuchet MS"/>
                          <a:cs typeface="Trebuchet MS"/>
                        </a:rPr>
                        <a:t>Beer</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Casual, good for at-home</a:t>
                      </a:r>
                    </a:p>
                  </a:txBody>
                  <a:tcPr marL="91449" marR="91449" marT="45717" marB="45717" anchor="ctr">
                    <a:solidFill>
                      <a:schemeClr val="bg1">
                        <a:lumMod val="95000"/>
                      </a:schemeClr>
                    </a:solidFill>
                  </a:tcPr>
                </a:tc>
                <a:extLst>
                  <a:ext uri="{0D108BD9-81ED-4DB2-BD59-A6C34878D82A}">
                    <a16:rowId xmlns:a16="http://schemas.microsoft.com/office/drawing/2014/main" val="10001"/>
                  </a:ext>
                </a:extLst>
              </a:tr>
              <a:tr h="266383">
                <a:tc>
                  <a:txBody>
                    <a:bodyPr/>
                    <a:lstStyle/>
                    <a:p>
                      <a:pPr lvl="0" algn="l"/>
                      <a:r>
                        <a:rPr lang="en-US" sz="800" b="0" i="0">
                          <a:solidFill>
                            <a:schemeClr val="bg1">
                              <a:lumMod val="50000"/>
                            </a:schemeClr>
                          </a:solidFill>
                          <a:latin typeface="Trebuchet MS"/>
                          <a:ea typeface="Trebuchet MS"/>
                          <a:cs typeface="Trebuchet MS"/>
                        </a:rPr>
                        <a:t>Wine</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Relaxing, tastes good</a:t>
                      </a:r>
                    </a:p>
                  </a:txBody>
                  <a:tcPr marL="91449" marR="91449" marT="45717" marB="45717" anchor="ctr">
                    <a:solidFill>
                      <a:schemeClr val="bg1"/>
                    </a:solidFill>
                  </a:tcPr>
                </a:tc>
                <a:extLst>
                  <a:ext uri="{0D108BD9-81ED-4DB2-BD59-A6C34878D82A}">
                    <a16:rowId xmlns:a16="http://schemas.microsoft.com/office/drawing/2014/main" val="10002"/>
                  </a:ext>
                </a:extLst>
              </a:tr>
              <a:tr h="266383">
                <a:tc>
                  <a:txBody>
                    <a:bodyPr/>
                    <a:lstStyle/>
                    <a:p>
                      <a:pPr lvl="0" algn="l"/>
                      <a:r>
                        <a:rPr lang="en-US" sz="800" b="0" i="0">
                          <a:solidFill>
                            <a:schemeClr val="bg1">
                              <a:lumMod val="50000"/>
                            </a:schemeClr>
                          </a:solidFill>
                          <a:latin typeface="Trebuchet MS"/>
                          <a:ea typeface="Trebuchet MS"/>
                          <a:cs typeface="Trebuchet MS"/>
                        </a:rPr>
                        <a:t>RTDs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Convenient, fun</a:t>
                      </a:r>
                    </a:p>
                  </a:txBody>
                  <a:tcPr marL="91449" marR="91449" marT="45717" marB="45717" anchor="ctr">
                    <a:solidFill>
                      <a:schemeClr val="bg1">
                        <a:lumMod val="95000"/>
                      </a:schemeClr>
                    </a:solidFill>
                  </a:tcPr>
                </a:tc>
                <a:extLst>
                  <a:ext uri="{0D108BD9-81ED-4DB2-BD59-A6C34878D82A}">
                    <a16:rowId xmlns:a16="http://schemas.microsoft.com/office/drawing/2014/main" val="10003"/>
                  </a:ext>
                </a:extLst>
              </a:tr>
              <a:tr h="266383">
                <a:tc>
                  <a:txBody>
                    <a:bodyPr/>
                    <a:lstStyle/>
                    <a:p>
                      <a:pPr lvl="0" algn="l"/>
                      <a:r>
                        <a:rPr lang="en-US" sz="800" b="0" i="0">
                          <a:solidFill>
                            <a:schemeClr val="bg1">
                              <a:lumMod val="50000"/>
                            </a:schemeClr>
                          </a:solidFill>
                          <a:latin typeface="Trebuchet MS"/>
                          <a:ea typeface="Trebuchet MS"/>
                          <a:cs typeface="Trebuchet MS"/>
                        </a:rPr>
                        <a:t>Cocktails/mixed drinks</a:t>
                      </a:r>
                    </a:p>
                  </a:txBody>
                  <a:tcPr marL="91449" marR="91449" marT="45717" marB="45717"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Tastes good, good to order out</a:t>
                      </a:r>
                    </a:p>
                  </a:txBody>
                  <a:tcPr marL="91449" marR="91449" marT="45717" marB="45717" anchor="ctr">
                    <a:solidFill>
                      <a:schemeClr val="bg1"/>
                    </a:solidFill>
                  </a:tcPr>
                </a:tc>
                <a:extLst>
                  <a:ext uri="{0D108BD9-81ED-4DB2-BD59-A6C34878D82A}">
                    <a16:rowId xmlns:a16="http://schemas.microsoft.com/office/drawing/2014/main" val="10004"/>
                  </a:ext>
                </a:extLst>
              </a:tr>
              <a:tr h="266383">
                <a:tc>
                  <a:txBody>
                    <a:bodyPr/>
                    <a:lstStyle/>
                    <a:p>
                      <a:pPr lvl="0" algn="l"/>
                      <a:r>
                        <a:rPr lang="en-US" sz="800" b="0" i="0">
                          <a:solidFill>
                            <a:schemeClr val="bg1">
                              <a:lumMod val="50000"/>
                            </a:schemeClr>
                          </a:solidFill>
                          <a:latin typeface="Trebuchet MS"/>
                          <a:ea typeface="Trebuchet MS"/>
                          <a:cs typeface="Trebuchet MS"/>
                        </a:rPr>
                        <a:t>Spirits (straight or on the rocks)</a:t>
                      </a:r>
                    </a:p>
                  </a:txBody>
                  <a:tcPr marL="91449" marR="91449" marT="45717" marB="45717"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Good in moderation, premium</a:t>
                      </a:r>
                    </a:p>
                  </a:txBody>
                  <a:tcPr marL="91449" marR="91449" marT="45717" marB="45717" anchor="ctr">
                    <a:solidFill>
                      <a:schemeClr val="bg1">
                        <a:lumMod val="95000"/>
                      </a:schemeClr>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In order to remain relevant with younger generations, beer and wine will need to focus on flavor – especially as Gen Z associates both as </a:t>
            </a:r>
            <a:r>
              <a:rPr sz="1200">
                <a:solidFill>
                  <a:srgbClr val="2B2B2B"/>
                </a:solidFill>
                <a:latin typeface="Trebuchet MS"/>
                <a:ea typeface="Trebuchet MS"/>
                <a:cs typeface="Trebuchet MS"/>
                <a:hlinkClick r:id="rId3"/>
              </a:rPr>
              <a:t>expensive</a:t>
            </a:r>
            <a:r>
              <a:rPr sz="1200">
                <a:solidFill>
                  <a:srgbClr val="2B2B2B"/>
                </a:solidFill>
                <a:latin typeface="Trebuchet MS"/>
                <a:ea typeface="Trebuchet MS"/>
                <a:cs typeface="Trebuchet MS"/>
              </a:rPr>
              <a:t> compared to other generations. Brands and operators can look to RTDs and mixers for flavor, color and format inspiration to add value and shift traditional perceptions that may be fizzling out.</a:t>
            </a:r>
          </a:p>
        </p:txBody>
      </p:sp>
      <p:sp>
        <p:nvSpPr>
          <p:cNvPr id="4" name="media_caption" descr="media_caption"/>
          <p:cNvSpPr>
            <a:spLocks noGrp="1"/>
          </p:cNvSpPr>
          <p:nvPr>
            <p:ph type="body" sz="quarter" idx="14"/>
          </p:nvPr>
        </p:nvSpPr>
        <p:spPr/>
        <p:txBody>
          <a:bodyPr lIns="0" rIns="0">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sz="1000">
                <a:solidFill>
                  <a:srgbClr val="2B2B2B"/>
                </a:solidFill>
                <a:latin typeface="Trebuchet MS"/>
                <a:ea typeface="Trebuchet MS"/>
                <a:cs typeface="Trebuchet MS"/>
              </a:rPr>
              <a:t>Tastes good</a:t>
            </a:r>
          </a:p>
        </p:txBody>
      </p:sp>
      <p:sp>
        <p:nvSpPr>
          <p:cNvPr id="5"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5"/>
              </a:rPr>
              <a:t>Kantar Profiles/Mintel, 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Beer and wine struggle with taste perceptions among Gen Z</a:t>
            </a:r>
          </a:p>
        </p:txBody>
      </p:sp>
      <p:graphicFrame>
        <p:nvGraphicFramePr>
          <p:cNvPr id="9" name="ChartObject" descr="chart"/>
          <p:cNvGraphicFramePr/>
          <p:nvPr/>
        </p:nvGraphicFramePr>
        <p:xfrm>
          <a:off x="349200" y="1138238"/>
          <a:ext cx="5328592" cy="2657475"/>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stat_context" descr="stat_context"/>
          <p:cNvSpPr>
            <a:spLocks noGrp="1"/>
          </p:cNvSpPr>
          <p:nvPr>
            <p:ph type="body" sz="quarter" idx="11"/>
          </p:nvPr>
        </p:nvSpPr>
        <p:spPr/>
        <p:txBody>
          <a:bodyPr lIns="0" tIns="0" rIns="0" bIns="0">
            <a:normAutofit fontScale="60000" lnSpcReduction="20000"/>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200" baseline="0">
                <a:latin typeface="Trebuchet MS"/>
                <a:cs typeface="Trebuchet MS"/>
              </a:defRPr>
            </a:lvl1pPr>
            <a:lvl2pPr>
              <a:defRPr>
                <a:latin typeface="Trebuchet MS"/>
                <a:ea typeface="Trebuchet MS"/>
                <a:cs typeface="Trebuchet MS"/>
              </a:defRPr>
            </a:lvl2pPr>
            <a:lvl3pPr>
              <a:defRPr>
                <a:latin typeface="Trebuchet MS"/>
                <a:ea typeface="Trebuchet MS"/>
                <a:cs typeface="Trebuchet MS"/>
              </a:defRPr>
            </a:lvl3pPr>
            <a:lvl4pPr>
              <a:defRPr>
                <a:latin typeface="Trebuchet MS"/>
                <a:ea typeface="Trebuchet MS"/>
                <a:cs typeface="Trebuchet MS"/>
              </a:defRPr>
            </a:lvl4pPr>
          </a:lstStyle>
          <a:p>
            <a:pPr>
              <a:spcBef>
                <a:spcPct val="43750"/>
              </a:spcBef>
              <a:spcAft>
                <a:spcPct val="43750"/>
              </a:spcAft>
            </a:pPr>
            <a:r>
              <a:rPr sz="1200">
                <a:solidFill>
                  <a:srgbClr val="2B2B2B"/>
                </a:solidFill>
                <a:latin typeface="Trebuchet MS"/>
                <a:ea typeface="Trebuchet MS"/>
                <a:cs typeface="Trebuchet MS"/>
              </a:rPr>
              <a:t>The relative disconnect between female consumers and premium associations presents an opportunity to tailor marketing, collaborations and menu items to women. Female consumers are not only </a:t>
            </a:r>
            <a:r>
              <a:rPr sz="1200">
                <a:solidFill>
                  <a:srgbClr val="2B2B2B"/>
                </a:solidFill>
                <a:latin typeface="Trebuchet MS"/>
                <a:ea typeface="Trebuchet MS"/>
                <a:cs typeface="Trebuchet MS"/>
                <a:hlinkClick r:id="rId3"/>
              </a:rPr>
              <a:t>highly engaged</a:t>
            </a:r>
            <a:r>
              <a:rPr sz="1200">
                <a:solidFill>
                  <a:srgbClr val="2B2B2B"/>
                </a:solidFill>
                <a:latin typeface="Trebuchet MS"/>
                <a:ea typeface="Trebuchet MS"/>
                <a:cs typeface="Trebuchet MS"/>
              </a:rPr>
              <a:t> with premium when it comes to spirits and cocktail creations at home but are also more likely than men to order premium options and try new cocktails away-from-home.</a:t>
            </a:r>
          </a:p>
          <a:p>
            <a:pPr>
              <a:spcBef>
                <a:spcPct val="43750"/>
              </a:spcBef>
              <a:spcAft>
                <a:spcPct val="43750"/>
              </a:spcAft>
            </a:pPr>
            <a:r>
              <a:rPr sz="1200">
                <a:solidFill>
                  <a:srgbClr val="2B2B2B"/>
                </a:solidFill>
                <a:latin typeface="Trebuchet MS"/>
                <a:ea typeface="Trebuchet MS"/>
                <a:cs typeface="Trebuchet MS"/>
              </a:rPr>
              <a:t>US: alcoholic beverage attributes – Premium, % of consumers by gender, 2024</a:t>
            </a:r>
          </a:p>
        </p:txBody>
      </p:sp>
      <p:sp>
        <p:nvSpPr>
          <p:cNvPr id="4"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5"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5"/>
              </a:rPr>
              <a:t>Kantar Profiles/Mintel, March 2024</a:t>
            </a:r>
          </a:p>
        </p:txBody>
      </p:sp>
      <p:sp>
        <p:nvSpPr>
          <p:cNvPr id="6"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Female consumers need help connecting with premium</a:t>
            </a:r>
          </a:p>
        </p:txBody>
      </p:sp>
      <p:pic>
        <p:nvPicPr>
          <p:cNvPr id="8" name="New picture" descr="infographic"/>
          <p:cNvPicPr>
            <a:picLocks noChangeAspect="1"/>
          </p:cNvPicPr>
          <p:nvPr/>
        </p:nvPicPr>
        <p:blipFill>
          <a:blip r:embed="rId6"/>
          <a:stretch>
            <a:fillRect/>
          </a:stretch>
        </p:blipFill>
        <p:spPr>
          <a:xfrm>
            <a:off x="355600" y="1562100"/>
            <a:ext cx="6883400" cy="276860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Reasons for alcohol consumption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The dampening correlation between alcohol and occasions suggests that it may be time for brands and operators to refresh how they inspire consumers. While </a:t>
            </a:r>
            <a:r>
              <a:rPr sz="1200">
                <a:solidFill>
                  <a:srgbClr val="2B2B2B"/>
                </a:solidFill>
                <a:latin typeface="Trebuchet MS"/>
                <a:ea typeface="Trebuchet MS"/>
                <a:cs typeface="Trebuchet MS"/>
                <a:hlinkClick r:id="" action="ppaction://noaction"/>
              </a:rPr>
              <a:t>alcohol alternatives</a:t>
            </a:r>
            <a:r>
              <a:rPr sz="1200">
                <a:solidFill>
                  <a:srgbClr val="2B2B2B"/>
                </a:solidFill>
                <a:latin typeface="Trebuchet MS"/>
                <a:ea typeface="Trebuchet MS"/>
                <a:cs typeface="Trebuchet MS"/>
              </a:rPr>
              <a:t> and cannabis may be stealing relaxing and unwinding occasions, working alongside instead of in direct competition can appeal to consumers who are cutting back or pacing themselves. With </a:t>
            </a:r>
            <a:r>
              <a:rPr sz="1200">
                <a:solidFill>
                  <a:srgbClr val="2B2B2B"/>
                </a:solidFill>
                <a:latin typeface="Trebuchet MS"/>
                <a:ea typeface="Trebuchet MS"/>
                <a:cs typeface="Trebuchet MS"/>
                <a:hlinkClick r:id="" action="ppaction://noaction"/>
              </a:rPr>
              <a:t>stress reduction</a:t>
            </a:r>
            <a:r>
              <a:rPr sz="1200">
                <a:solidFill>
                  <a:srgbClr val="2B2B2B"/>
                </a:solidFill>
                <a:latin typeface="Trebuchet MS"/>
                <a:ea typeface="Trebuchet MS"/>
                <a:cs typeface="Trebuchet MS"/>
              </a:rPr>
              <a:t> a motivator for alcohol consumption, reframing relaxing occasions to focus on </a:t>
            </a:r>
            <a:r>
              <a:rPr sz="1200">
                <a:solidFill>
                  <a:srgbClr val="2B2B2B"/>
                </a:solidFill>
                <a:latin typeface="Trebuchet MS"/>
                <a:ea typeface="Trebuchet MS"/>
                <a:cs typeface="Trebuchet MS"/>
                <a:hlinkClick r:id="" action="ppaction://noaction"/>
              </a:rPr>
              <a:t>mood improvement</a:t>
            </a:r>
            <a:r>
              <a:rPr sz="1200">
                <a:solidFill>
                  <a:srgbClr val="2B2B2B"/>
                </a:solidFill>
                <a:latin typeface="Trebuchet MS"/>
                <a:ea typeface="Trebuchet MS"/>
                <a:cs typeface="Trebuchet MS"/>
              </a:rPr>
              <a:t> can deliver a small escape for consumers without completely ignoring health concerns.</a:t>
            </a:r>
          </a:p>
        </p:txBody>
      </p:sp>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1,703 internet users aged 22+ who drink any of the alcohol types measured; 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rPr>
              <a:t>Kantar Profiles/Mintel, </a:t>
            </a:r>
            <a:r>
              <a:rPr sz="800">
                <a:solidFill>
                  <a:srgbClr val="666666"/>
                </a:solidFill>
                <a:latin typeface="Trebuchet MS"/>
                <a:hlinkClick r:id="rId4"/>
              </a:rPr>
              <a:t>July 2019</a:t>
            </a:r>
            <a:r>
              <a:rPr sz="800">
                <a:solidFill>
                  <a:srgbClr val="666666"/>
                </a:solidFill>
                <a:latin typeface="Trebuchet MS"/>
              </a:rPr>
              <a:t>, </a:t>
            </a:r>
            <a:r>
              <a:rPr sz="800">
                <a:solidFill>
                  <a:srgbClr val="666666"/>
                </a:solidFill>
                <a:latin typeface="Trebuchet MS"/>
                <a:hlinkClick r:id="rId5"/>
              </a:rPr>
              <a:t>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Alcoholic beverage occasions have weakened in the past five years</a:t>
            </a:r>
          </a:p>
        </p:txBody>
      </p:sp>
      <p:graphicFrame>
        <p:nvGraphicFramePr>
          <p:cNvPr id="9" name="ChartObject" descr="chart"/>
          <p:cNvGraphicFramePr/>
          <p:nvPr/>
        </p:nvGraphicFramePr>
        <p:xfrm>
          <a:off x="4567181" y="1119191"/>
          <a:ext cx="4203758" cy="2888931"/>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While fewer consumers are looking to alcohol to relax and unwind, there is still a solid base among those who are leaving home for work. Operators can prioritize the after work crowd by making happy hour pricing straightforward with exciting options, allowing for an easy experience that can become routine. </a:t>
            </a:r>
            <a:r>
              <a:rPr sz="1200">
                <a:solidFill>
                  <a:srgbClr val="2B2B2B"/>
                </a:solidFill>
                <a:latin typeface="Trebuchet MS"/>
                <a:ea typeface="Trebuchet MS"/>
                <a:cs typeface="Trebuchet MS"/>
                <a:hlinkClick r:id="rId3"/>
              </a:rPr>
              <a:t>Evening occasions are preferable</a:t>
            </a:r>
            <a:r>
              <a:rPr sz="1200">
                <a:solidFill>
                  <a:srgbClr val="2B2B2B"/>
                </a:solidFill>
                <a:latin typeface="Trebuchet MS"/>
                <a:ea typeface="Trebuchet MS"/>
                <a:cs typeface="Trebuchet MS"/>
              </a:rPr>
              <a:t> for consumers looking to alcohol to unwind, and they are particularly more likely to </a:t>
            </a:r>
            <a:r>
              <a:rPr sz="1200">
                <a:solidFill>
                  <a:srgbClr val="2B2B2B"/>
                </a:solidFill>
                <a:latin typeface="Trebuchet MS"/>
                <a:ea typeface="Trebuchet MS"/>
                <a:cs typeface="Trebuchet MS"/>
                <a:hlinkClick r:id="rId4"/>
              </a:rPr>
              <a:t>seek a happy hour out of the house</a:t>
            </a:r>
            <a:r>
              <a:rPr sz="1200">
                <a:solidFill>
                  <a:srgbClr val="2B2B2B"/>
                </a:solidFill>
                <a:latin typeface="Trebuchet MS"/>
                <a:ea typeface="Trebuchet MS"/>
                <a:cs typeface="Trebuchet MS"/>
              </a:rPr>
              <a:t>. Additionally, </a:t>
            </a:r>
            <a:r>
              <a:rPr sz="1200">
                <a:solidFill>
                  <a:srgbClr val="2B2B2B"/>
                </a:solidFill>
                <a:latin typeface="Trebuchet MS"/>
                <a:ea typeface="Trebuchet MS"/>
                <a:cs typeface="Trebuchet MS"/>
                <a:hlinkClick r:id="rId5"/>
              </a:rPr>
              <a:t>68% of consumers agree</a:t>
            </a:r>
            <a:r>
              <a:rPr sz="1200">
                <a:solidFill>
                  <a:srgbClr val="2B2B2B"/>
                </a:solidFill>
                <a:latin typeface="Trebuchet MS"/>
                <a:ea typeface="Trebuchet MS"/>
                <a:cs typeface="Trebuchet MS"/>
              </a:rPr>
              <a:t> that happy hour is a great way to try new drinks they haven't ordered before and can lead to menu exploration.</a:t>
            </a:r>
          </a:p>
        </p:txBody>
      </p:sp>
      <p:sp>
        <p:nvSpPr>
          <p:cNvPr id="3" name="stat_title1" descr="stat_title1"/>
          <p:cNvSpPr>
            <a:spLocks noGrp="1"/>
          </p:cNvSpPr>
          <p:nvPr>
            <p:ph type="body" sz="quarter" idx="13"/>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srgbClr val="939393"/>
                </a:solidFill>
                <a:latin typeface="Trebuchet MS"/>
                <a:ea typeface="Trebuchet MS"/>
                <a:cs typeface="Trebuchet MS"/>
              </a:rPr>
              <a:t>drink alcohol to relax/unwind</a:t>
            </a:r>
          </a:p>
        </p:txBody>
      </p:sp>
      <p:sp>
        <p:nvSpPr>
          <p:cNvPr id="4"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2B2B2B"/>
                </a:solidFill>
                <a:latin typeface="Trebuchet MS"/>
                <a:ea typeface="Trebuchet MS"/>
                <a:cs typeface="Trebuchet MS"/>
              </a:rPr>
              <a:t>65%</a:t>
            </a:r>
          </a:p>
        </p:txBody>
      </p:sp>
      <p:sp>
        <p:nvSpPr>
          <p:cNvPr id="5"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srgbClr val="939393"/>
                </a:solidFill>
                <a:latin typeface="Trebuchet MS"/>
                <a:hlinkClick r:id="rId6"/>
              </a:rPr>
              <a:t>of consumers who entirely go into work</a:t>
            </a:r>
          </a:p>
        </p:txBody>
      </p:sp>
      <p:sp>
        <p:nvSpPr>
          <p:cNvPr id="6" name="go_to_button" descr="go_to_button">
            <a:hlinkClick r:id="rId7"/>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7"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8"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Help consumers unwind at happy hour</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Meeting younger consumers where they are when it comes to reasons for drinking presents an opportunity to showcase how products can add to the fun. Product and menu innovation that look to drinks that are </a:t>
            </a:r>
            <a:r>
              <a:rPr sz="1200">
                <a:solidFill>
                  <a:srgbClr val="2B2B2B"/>
                </a:solidFill>
                <a:latin typeface="Trebuchet MS"/>
                <a:ea typeface="Trebuchet MS"/>
                <a:cs typeface="Trebuchet MS"/>
                <a:hlinkClick r:id="rId3"/>
              </a:rPr>
              <a:t>most associated with fun</a:t>
            </a:r>
            <a:r>
              <a:rPr sz="1200">
                <a:solidFill>
                  <a:srgbClr val="2B2B2B"/>
                </a:solidFill>
                <a:latin typeface="Trebuchet MS"/>
                <a:ea typeface="Trebuchet MS"/>
                <a:cs typeface="Trebuchet MS"/>
              </a:rPr>
              <a:t>, like cocktails can help less "fun" beverages like wine surprise and delight. </a:t>
            </a:r>
            <a:r>
              <a:rPr sz="1200">
                <a:solidFill>
                  <a:srgbClr val="2B2B2B"/>
                </a:solidFill>
                <a:latin typeface="Trebuchet MS"/>
                <a:ea typeface="Trebuchet MS"/>
                <a:cs typeface="Trebuchet MS"/>
                <a:hlinkClick r:id="rId4"/>
              </a:rPr>
              <a:t>37% of 22-34 yo consumers</a:t>
            </a:r>
            <a:r>
              <a:rPr sz="1200">
                <a:solidFill>
                  <a:srgbClr val="2B2B2B"/>
                </a:solidFill>
                <a:latin typeface="Trebuchet MS"/>
                <a:ea typeface="Trebuchet MS"/>
                <a:cs typeface="Trebuchet MS"/>
              </a:rPr>
              <a:t> agree that sparkling wine is more refreshing than regular wine and nearly half agree that sparkling wine makes a good cocktail ingredient – a prime example on how a traditional category can appeal to younger generations.</a:t>
            </a:r>
          </a:p>
        </p:txBody>
      </p:sp>
      <p:sp>
        <p:nvSpPr>
          <p:cNvPr id="5" name="go_to_button" descr="go_to_button">
            <a:hlinkClick r:id="rId5"/>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6"/>
              </a:rPr>
              <a:t>Kantar Profiles/Mintel, 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Focus on infusing fun for younger consumers</a:t>
            </a:r>
          </a:p>
        </p:txBody>
      </p:sp>
      <p:graphicFrame>
        <p:nvGraphicFramePr>
          <p:cNvPr id="9" name="ChartObject" descr="chart"/>
          <p:cNvGraphicFramePr/>
          <p:nvPr/>
        </p:nvGraphicFramePr>
        <p:xfrm>
          <a:off x="4567181" y="1119191"/>
          <a:ext cx="4203758" cy="2888931"/>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Alcoholic beverages and activities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fontScale="97500" lnSpcReduction="10000"/>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While </a:t>
            </a:r>
            <a:r>
              <a:rPr sz="1200">
                <a:solidFill>
                  <a:srgbClr val="2B2B2B"/>
                </a:solidFill>
                <a:latin typeface="Trebuchet MS"/>
                <a:ea typeface="Trebuchet MS"/>
                <a:cs typeface="Trebuchet MS"/>
                <a:hlinkClick r:id="rId3"/>
              </a:rPr>
              <a:t>older consumers</a:t>
            </a:r>
            <a:r>
              <a:rPr sz="1200">
                <a:solidFill>
                  <a:srgbClr val="2B2B2B"/>
                </a:solidFill>
                <a:latin typeface="Trebuchet MS"/>
                <a:ea typeface="Trebuchet MS"/>
                <a:cs typeface="Trebuchet MS"/>
              </a:rPr>
              <a:t> lead traditional drinking occasions like socializing and dining, the shift toward laid back and lower stakes occasions is an opportunity for brands to help younger consumers take their mind of things, specifically at-home. The popularity of RTDs among younger consumers paired with their </a:t>
            </a:r>
            <a:r>
              <a:rPr sz="1200">
                <a:solidFill>
                  <a:srgbClr val="2B2B2B"/>
                </a:solidFill>
                <a:latin typeface="Trebuchet MS"/>
                <a:ea typeface="Trebuchet MS"/>
                <a:cs typeface="Trebuchet MS"/>
                <a:hlinkClick r:id="" action="ppaction://noaction"/>
              </a:rPr>
              <a:t>casual and relaxing connotations</a:t>
            </a:r>
            <a:r>
              <a:rPr sz="1200">
                <a:solidFill>
                  <a:srgbClr val="2B2B2B"/>
                </a:solidFill>
                <a:latin typeface="Trebuchet MS"/>
                <a:ea typeface="Trebuchet MS"/>
                <a:cs typeface="Trebuchet MS"/>
              </a:rPr>
              <a:t> is an example of how ease of consumption without sacrificing flavor can fit seamlessly into </a:t>
            </a:r>
            <a:r>
              <a:rPr sz="1200">
                <a:solidFill>
                  <a:srgbClr val="2B2B2B"/>
                </a:solidFill>
                <a:latin typeface="Trebuchet MS"/>
                <a:ea typeface="Trebuchet MS"/>
                <a:cs typeface="Trebuchet MS"/>
                <a:hlinkClick r:id="" action="ppaction://noaction"/>
              </a:rPr>
              <a:t>everyday activities</a:t>
            </a:r>
            <a:r>
              <a:rPr sz="1200">
                <a:solidFill>
                  <a:srgbClr val="2B2B2B"/>
                </a:solidFill>
                <a:latin typeface="Trebuchet MS"/>
                <a:ea typeface="Trebuchet MS"/>
                <a:cs typeface="Trebuchet MS"/>
              </a:rPr>
              <a:t> like housework or a happy hour/snacking hour combination.</a:t>
            </a:r>
          </a:p>
        </p:txBody>
      </p:sp>
      <p:sp>
        <p:nvSpPr>
          <p:cNvPr id="5"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5"/>
              </a:rPr>
              <a:t>Kantar Profiles/Mintel, 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Younger consumers add alcohol to more casual occasions</a:t>
            </a:r>
          </a:p>
        </p:txBody>
      </p:sp>
      <p:graphicFrame>
        <p:nvGraphicFramePr>
          <p:cNvPr id="9" name="ChartObject" descr="chart"/>
          <p:cNvGraphicFramePr/>
          <p:nvPr/>
        </p:nvGraphicFramePr>
        <p:xfrm>
          <a:off x="349200" y="1138238"/>
          <a:ext cx="5328592" cy="2657475"/>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stat_context" descr="stat_con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prstClr val="white"/>
                </a:solidFill>
                <a:latin typeface="Trebuchet MS"/>
                <a:hlinkClick r:id="" action="ppaction://noaction"/>
              </a:rPr>
              <a:t>Marketing and collaborations</a:t>
            </a:r>
            <a:r>
              <a:rPr sz="1200">
                <a:solidFill>
                  <a:prstClr val="white"/>
                </a:solidFill>
                <a:latin typeface="Trebuchet MS"/>
              </a:rPr>
              <a:t> can strengthen how consumers pair drinks with their everyday chores and hobbies.</a:t>
            </a:r>
          </a:p>
        </p:txBody>
      </p:sp>
      <p:sp>
        <p:nvSpPr>
          <p:cNvPr id="3" name="stat_title1" descr="stat_title1"/>
          <p:cNvSpPr>
            <a:spLocks noGrp="1"/>
          </p:cNvSpPr>
          <p:nvPr>
            <p:ph type="body" sz="quarter" idx="13"/>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prstClr val="white"/>
                </a:solidFill>
                <a:latin typeface="Trebuchet MS"/>
                <a:ea typeface="Trebuchet MS"/>
                <a:cs typeface="Trebuchet MS"/>
              </a:rPr>
              <a:t>RTDs and housework</a:t>
            </a:r>
          </a:p>
        </p:txBody>
      </p:sp>
      <p:sp>
        <p:nvSpPr>
          <p:cNvPr id="4"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FEDB00"/>
                </a:solidFill>
                <a:latin typeface="Trebuchet MS"/>
                <a:ea typeface="Trebuchet MS"/>
                <a:cs typeface="Trebuchet MS"/>
              </a:rPr>
              <a:t>76%</a:t>
            </a:r>
          </a:p>
        </p:txBody>
      </p:sp>
      <p:sp>
        <p:nvSpPr>
          <p:cNvPr id="5"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prstClr val="white"/>
                </a:solidFill>
                <a:latin typeface="Trebuchet MS"/>
                <a:ea typeface="Trebuchet MS"/>
                <a:cs typeface="Trebuchet MS"/>
              </a:rPr>
              <a:t>of consumers who drink alcohol while doing housework also drink RTDs</a:t>
            </a:r>
          </a:p>
        </p:txBody>
      </p:sp>
      <p:sp>
        <p:nvSpPr>
          <p:cNvPr id="6" name="stat_title2" descr="stat_title2"/>
          <p:cNvSpPr>
            <a:spLocks noGrp="1"/>
          </p:cNvSpPr>
          <p:nvPr>
            <p:ph type="body" sz="quarter" idx="16"/>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prstClr val="white"/>
                </a:solidFill>
                <a:latin typeface="Trebuchet MS"/>
                <a:ea typeface="Trebuchet MS"/>
                <a:cs typeface="Trebuchet MS"/>
              </a:rPr>
              <a:t>WINE and reading</a:t>
            </a:r>
          </a:p>
        </p:txBody>
      </p:sp>
      <p:sp>
        <p:nvSpPr>
          <p:cNvPr id="7" name="stat2" descr="stat2"/>
          <p:cNvSpPr>
            <a:spLocks noGrp="1"/>
          </p:cNvSpPr>
          <p:nvPr>
            <p:ph type="body" sz="quarter" idx="17"/>
          </p:nvPr>
        </p:nvSpPr>
        <p:spPr/>
        <p:txBody>
          <a:bodyPr>
            <a:normAutofit/>
          </a:bodyPr>
          <a:lstStyle>
            <a:lvl1pPr marL="0" indent="0" algn="ctr">
              <a:buNone/>
              <a:defRPr sz="5000" b="1">
                <a:latin typeface="Trebuchet MS"/>
                <a:cs typeface="Trebuchet MS"/>
              </a:defRPr>
            </a:lvl1pPr>
          </a:lstStyle>
          <a:p>
            <a:r>
              <a:rPr sz="5000" b="1">
                <a:solidFill>
                  <a:srgbClr val="FEDB00"/>
                </a:solidFill>
                <a:latin typeface="Trebuchet MS"/>
                <a:ea typeface="Trebuchet MS"/>
                <a:cs typeface="Trebuchet MS"/>
              </a:rPr>
              <a:t>71%</a:t>
            </a:r>
          </a:p>
        </p:txBody>
      </p:sp>
      <p:sp>
        <p:nvSpPr>
          <p:cNvPr id="8" name="stat_follow_on2" descr="stat_follow_on2"/>
          <p:cNvSpPr>
            <a:spLocks noGrp="1"/>
          </p:cNvSpPr>
          <p:nvPr>
            <p:ph type="body" sz="quarter" idx="18"/>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prstClr val="white"/>
                </a:solidFill>
                <a:latin typeface="Trebuchet MS"/>
                <a:ea typeface="Trebuchet MS"/>
                <a:cs typeface="Trebuchet MS"/>
              </a:rPr>
              <a:t>of consumers who drink alcohol while reading also drink wine</a:t>
            </a:r>
          </a:p>
        </p:txBody>
      </p:sp>
      <p:sp>
        <p:nvSpPr>
          <p:cNvPr id="9" name="stat_title3" descr="stat_title3"/>
          <p:cNvSpPr>
            <a:spLocks noGrp="1"/>
          </p:cNvSpPr>
          <p:nvPr>
            <p:ph type="body" sz="quarter" idx="19"/>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prstClr val="white"/>
                </a:solidFill>
                <a:latin typeface="Trebuchet MS"/>
                <a:ea typeface="Trebuchet MS"/>
                <a:cs typeface="Trebuchet MS"/>
              </a:rPr>
              <a:t>BEER and video games</a:t>
            </a:r>
          </a:p>
        </p:txBody>
      </p:sp>
      <p:sp>
        <p:nvSpPr>
          <p:cNvPr id="10" name="stat3" descr="stat3"/>
          <p:cNvSpPr>
            <a:spLocks noGrp="1"/>
          </p:cNvSpPr>
          <p:nvPr>
            <p:ph type="body" sz="quarter" idx="20"/>
          </p:nvPr>
        </p:nvSpPr>
        <p:spPr/>
        <p:txBody>
          <a:bodyPr>
            <a:normAutofit/>
          </a:bodyPr>
          <a:lstStyle>
            <a:lvl1pPr marL="0" indent="0" algn="ctr">
              <a:buNone/>
              <a:defRPr sz="5000" b="1">
                <a:latin typeface="Trebuchet MS"/>
                <a:cs typeface="Trebuchet MS"/>
              </a:defRPr>
            </a:lvl1pPr>
          </a:lstStyle>
          <a:p>
            <a:r>
              <a:rPr sz="5000" b="1">
                <a:solidFill>
                  <a:srgbClr val="FEDB00"/>
                </a:solidFill>
                <a:latin typeface="Trebuchet MS"/>
                <a:ea typeface="Trebuchet MS"/>
                <a:cs typeface="Trebuchet MS"/>
              </a:rPr>
              <a:t>70%</a:t>
            </a:r>
          </a:p>
        </p:txBody>
      </p:sp>
      <p:sp>
        <p:nvSpPr>
          <p:cNvPr id="11" name="stat_follow_on3" descr="stat_follow_on3"/>
          <p:cNvSpPr>
            <a:spLocks noGrp="1"/>
          </p:cNvSpPr>
          <p:nvPr>
            <p:ph type="body" sz="quarter" idx="21"/>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prstClr val="white"/>
                </a:solidFill>
                <a:latin typeface="Trebuchet MS"/>
                <a:ea typeface="Trebuchet MS"/>
                <a:cs typeface="Trebuchet MS"/>
              </a:rPr>
              <a:t>of consumers who drink alcohol while playing video games also drink beer</a:t>
            </a:r>
          </a:p>
        </p:txBody>
      </p:sp>
      <p:sp>
        <p:nvSpPr>
          <p:cNvPr id="12" name="go_to_button" descr="go_to_button">
            <a:hlinkClick r:id="rId4"/>
          </p:cNvPr>
          <p:cNvSpPr>
            <a:spLocks noGrp="1"/>
          </p:cNvSpPr>
          <p:nvPr>
            <p:ph type="body" sz="quarter" idx="24"/>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solidFill>
                  <a:prstClr val="white"/>
                </a:solidFill>
                <a:latin typeface="Trebuchet MS"/>
                <a:ea typeface="Trebuchet MS"/>
                <a:cs typeface="Trebuchet MS"/>
              </a:rPr>
              <a:t>Read on mintel.com</a:t>
            </a:r>
          </a:p>
        </p:txBody>
      </p:sp>
      <p:sp>
        <p:nvSpPr>
          <p:cNvPr id="13"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prstClr val="white"/>
                </a:solidFill>
                <a:latin typeface="Trebuchet MS"/>
              </a:rPr>
              <a:t>Source: </a:t>
            </a:r>
            <a:r>
              <a:rPr sz="800">
                <a:solidFill>
                  <a:prstClr val="white"/>
                </a:solidFill>
                <a:latin typeface="Trebuchet MS"/>
                <a:hlinkClick r:id="rId5"/>
              </a:rPr>
              <a:t>Kantar Profiles/Mintel, March 2024</a:t>
            </a:r>
          </a:p>
        </p:txBody>
      </p:sp>
      <p:sp>
        <p:nvSpPr>
          <p:cNvPr id="14"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prstClr val="white"/>
                </a:solidFill>
                <a:latin typeface="Trebuchet MS"/>
                <a:ea typeface="Trebuchet MS"/>
                <a:cs typeface="Trebuchet MS"/>
              </a:rPr>
              <a:t>Connect what consumers are doing and drinking at home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Consumers are increasingly loosening their connections with traditional alcoholic beverage occasions like relaxation and socializing, especially with the rise of alternatives. By shifting focus to collaboration rather than competition with these alternatives, the beverage landscape can feel more fluid and casual for consumers.</a:t>
            </a:r>
          </a:p>
          <a:p>
            <a:pPr>
              <a:spcBef>
                <a:spcPct val="43750"/>
              </a:spcBef>
              <a:spcAft>
                <a:spcPct val="43750"/>
              </a:spcAft>
            </a:pPr>
            <a:r>
              <a:rPr sz="1200">
                <a:solidFill>
                  <a:srgbClr val="2B2B2B"/>
                </a:solidFill>
                <a:latin typeface="Trebuchet MS"/>
                <a:ea typeface="Trebuchet MS"/>
                <a:cs typeface="Trebuchet MS"/>
              </a:rPr>
              <a:t>Away-from-home occasions have yet to bounce back since 2020, as consumers now face economic concerns. While strong associations with cocktails and socializing at bars and restaurants remain, the experience must continually feel valuable. Most consumers are drinking alcohol at least once a week, particularly younger, higher-income individuals, but physical, mental, and financial health concerns are prevalent as they aim to improve their overall well-being.</a:t>
            </a:r>
          </a:p>
          <a:p>
            <a:pPr>
              <a:spcBef>
                <a:spcPct val="43750"/>
              </a:spcBef>
              <a:spcAft>
                <a:spcPct val="43750"/>
              </a:spcAft>
            </a:pPr>
            <a:r>
              <a:rPr sz="1200">
                <a:solidFill>
                  <a:srgbClr val="2B2B2B"/>
                </a:solidFill>
                <a:latin typeface="Trebuchet MS"/>
                <a:ea typeface="Trebuchet MS"/>
                <a:cs typeface="Trebuchet MS"/>
              </a:rPr>
              <a:t>Increased casualization across food and beverage categories is also influencing how consumers approach drinking occasions. While mealtime occasions are less prominent with younger consumers, the emergence of new occasions like snacking, and everyday activities presents opportunities to connect during lower-stakes activities. Alcohol type and brand are not constraining for most consumers, with older individuals more open to trial and pairing suggestions and younger consumers seeking flexibility in mixed ABV and flavor occasions.</a:t>
            </a: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Overview</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t_title1" descr="stat_title1"/>
          <p:cNvSpPr>
            <a:spLocks noGrp="1"/>
          </p:cNvSpPr>
          <p:nvPr>
            <p:ph type="body" sz="quarter" idx="13"/>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srgbClr val="939393"/>
                </a:solidFill>
                <a:latin typeface="Trebuchet MS"/>
                <a:ea typeface="Trebuchet MS"/>
                <a:cs typeface="Trebuchet MS"/>
              </a:rPr>
              <a:t>Female consumers aged 55+</a:t>
            </a:r>
          </a:p>
        </p:txBody>
      </p:sp>
      <p:sp>
        <p:nvSpPr>
          <p:cNvPr id="3"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2B2B2B"/>
                </a:solidFill>
                <a:latin typeface="Trebuchet MS"/>
                <a:ea typeface="Trebuchet MS"/>
                <a:cs typeface="Trebuchet MS"/>
              </a:rPr>
              <a:t>72%</a:t>
            </a:r>
          </a:p>
        </p:txBody>
      </p:sp>
      <p:sp>
        <p:nvSpPr>
          <p:cNvPr id="4"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srgbClr val="939393"/>
                </a:solidFill>
                <a:latin typeface="Trebuchet MS"/>
                <a:hlinkClick r:id="rId3"/>
              </a:rPr>
              <a:t>socialize with friends/family while consuming alcohol</a:t>
            </a:r>
          </a:p>
        </p:txBody>
      </p:sp>
      <p:sp>
        <p:nvSpPr>
          <p:cNvPr id="5"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Foodservice operators have the opportunity to connect with older female consumers and their love of social drinking occasions. Events and offerings that cater to their top beverage preferences like wine and suggesting food pairings can bring them in not only for drinks but also for a full dining experience, as </a:t>
            </a:r>
            <a:r>
              <a:rPr sz="1200">
                <a:solidFill>
                  <a:srgbClr val="2B2B2B"/>
                </a:solidFill>
                <a:latin typeface="Trebuchet MS"/>
                <a:ea typeface="Trebuchet MS"/>
                <a:cs typeface="Trebuchet MS"/>
                <a:hlinkClick r:id="rId4"/>
              </a:rPr>
              <a:t>38% agree</a:t>
            </a:r>
            <a:r>
              <a:rPr sz="1200">
                <a:solidFill>
                  <a:srgbClr val="2B2B2B"/>
                </a:solidFill>
                <a:latin typeface="Trebuchet MS"/>
                <a:ea typeface="Trebuchet MS"/>
                <a:cs typeface="Trebuchet MS"/>
              </a:rPr>
              <a:t> that it is important that an alcoholic beverage complements food. Additionally, this demographic is </a:t>
            </a:r>
            <a:r>
              <a:rPr sz="1200">
                <a:solidFill>
                  <a:srgbClr val="2B2B2B"/>
                </a:solidFill>
                <a:latin typeface="Trebuchet MS"/>
                <a:ea typeface="Trebuchet MS"/>
                <a:cs typeface="Trebuchet MS"/>
                <a:hlinkClick r:id="rId4"/>
              </a:rPr>
              <a:t>less stringent</a:t>
            </a:r>
            <a:r>
              <a:rPr sz="1200">
                <a:solidFill>
                  <a:srgbClr val="2B2B2B"/>
                </a:solidFill>
                <a:latin typeface="Trebuchet MS"/>
                <a:ea typeface="Trebuchet MS"/>
                <a:cs typeface="Trebuchet MS"/>
              </a:rPr>
              <a:t> about how alcohol types and brands match occasions, an opportunity for operators to introduce new varietals, wineries and even other beverage types.</a:t>
            </a:r>
          </a:p>
        </p:txBody>
      </p:sp>
      <p:sp>
        <p:nvSpPr>
          <p:cNvPr id="6" name="go_to_button" descr="go_to_button">
            <a:hlinkClick r:id="rId5"/>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7"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8"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Give older women a space to socialize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Alcoholic beverage attitudes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t_context" descr="stat_context"/>
          <p:cNvSpPr>
            <a:spLocks noGrp="1"/>
          </p:cNvSpPr>
          <p:nvPr>
            <p:ph type="body" sz="quarter" idx="11"/>
          </p:nvPr>
        </p:nvSpPr>
        <p:spPr/>
        <p:txBody>
          <a:bodyPr lIns="0" tIns="0" rIns="0" bIns="0">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200" baseline="0">
                <a:latin typeface="Trebuchet MS"/>
                <a:cs typeface="Trebuchet MS"/>
              </a:defRPr>
            </a:lvl1pPr>
            <a:lvl2pPr>
              <a:defRPr>
                <a:latin typeface="Trebuchet MS"/>
                <a:ea typeface="Trebuchet MS"/>
                <a:cs typeface="Trebuchet MS"/>
              </a:defRPr>
            </a:lvl2pPr>
            <a:lvl3pPr>
              <a:defRPr>
                <a:latin typeface="Trebuchet MS"/>
                <a:ea typeface="Trebuchet MS"/>
                <a:cs typeface="Trebuchet MS"/>
              </a:defRPr>
            </a:lvl3pPr>
            <a:lvl4pPr>
              <a:defRPr>
                <a:latin typeface="Trebuchet MS"/>
                <a:ea typeface="Trebuchet MS"/>
                <a:cs typeface="Trebuchet MS"/>
              </a:defRPr>
            </a:lvl4pPr>
          </a:lstStyle>
          <a:p>
            <a:pPr>
              <a:spcBef>
                <a:spcPct val="43750"/>
              </a:spcBef>
              <a:spcAft>
                <a:spcPct val="43750"/>
              </a:spcAft>
            </a:pPr>
            <a:r>
              <a:rPr sz="1200">
                <a:solidFill>
                  <a:srgbClr val="2B2B2B"/>
                </a:solidFill>
                <a:latin typeface="Trebuchet MS"/>
                <a:ea typeface="Trebuchet MS"/>
                <a:cs typeface="Trebuchet MS"/>
              </a:rPr>
              <a:t>US: alcoholic beverage attitudes, % of consumers, 2024</a:t>
            </a:r>
          </a:p>
        </p:txBody>
      </p:sp>
      <p:sp>
        <p:nvSpPr>
          <p:cNvPr id="4"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5"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4"/>
              </a:rPr>
              <a:t>Kantar Profiles/Mintel, March 2024</a:t>
            </a:r>
          </a:p>
        </p:txBody>
      </p:sp>
      <p:sp>
        <p:nvSpPr>
          <p:cNvPr id="6"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The majority of consumers are flexible when it comes to alcohol and occasions</a:t>
            </a:r>
          </a:p>
        </p:txBody>
      </p:sp>
      <p:pic>
        <p:nvPicPr>
          <p:cNvPr id="8" name="New picture" descr="infographic"/>
          <p:cNvPicPr>
            <a:picLocks noChangeAspect="1"/>
          </p:cNvPicPr>
          <p:nvPr/>
        </p:nvPicPr>
        <p:blipFill>
          <a:blip r:embed="rId5"/>
          <a:stretch>
            <a:fillRect/>
          </a:stretch>
        </p:blipFill>
        <p:spPr>
          <a:xfrm>
            <a:off x="355600" y="1562100"/>
            <a:ext cx="6883400" cy="2768600"/>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Brands and operators have room to strengthen and widen beverage trial occasions, especially among older consumers. While groups like Millennials are more fixated with perfecting the occasion, Baby Boomers are more likely to participate in traditional evening and </a:t>
            </a:r>
            <a:r>
              <a:rPr sz="1200">
                <a:solidFill>
                  <a:srgbClr val="2B2B2B"/>
                </a:solidFill>
                <a:latin typeface="Trebuchet MS"/>
                <a:ea typeface="Trebuchet MS"/>
                <a:cs typeface="Trebuchet MS"/>
                <a:hlinkClick r:id="rId3"/>
              </a:rPr>
              <a:t>mealtime occasions</a:t>
            </a:r>
            <a:r>
              <a:rPr sz="1200">
                <a:solidFill>
                  <a:srgbClr val="2B2B2B"/>
                </a:solidFill>
                <a:latin typeface="Trebuchet MS"/>
                <a:ea typeface="Trebuchet MS"/>
                <a:cs typeface="Trebuchet MS"/>
              </a:rPr>
              <a:t> where they can be influenced by food pairings, descriptive tasting notes and are more </a:t>
            </a:r>
            <a:r>
              <a:rPr sz="1200">
                <a:solidFill>
                  <a:srgbClr val="2B2B2B"/>
                </a:solidFill>
                <a:latin typeface="Trebuchet MS"/>
                <a:ea typeface="Trebuchet MS"/>
                <a:cs typeface="Trebuchet MS"/>
                <a:hlinkClick r:id="rId4"/>
              </a:rPr>
              <a:t>lenient in their consideration</a:t>
            </a:r>
            <a:r>
              <a:rPr sz="1200">
                <a:solidFill>
                  <a:srgbClr val="2B2B2B"/>
                </a:solidFill>
                <a:latin typeface="Trebuchet MS"/>
                <a:ea typeface="Trebuchet MS"/>
                <a:cs typeface="Trebuchet MS"/>
              </a:rPr>
              <a:t> of brands across occasions, leading to an openness to trial.</a:t>
            </a:r>
          </a:p>
        </p:txBody>
      </p:sp>
      <p:sp>
        <p:nvSpPr>
          <p:cNvPr id="5" name="go_to_button" descr="go_to_button">
            <a:hlinkClick r:id="rId5"/>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6"/>
              </a:rPr>
              <a:t>Kantar Profiles/Mintel, 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The majority of consumers are flexible when it comes to alcohol and occasions</a:t>
            </a:r>
          </a:p>
        </p:txBody>
      </p:sp>
      <p:graphicFrame>
        <p:nvGraphicFramePr>
          <p:cNvPr id="9" name="ChartObject" descr="chart"/>
          <p:cNvGraphicFramePr/>
          <p:nvPr/>
        </p:nvGraphicFramePr>
        <p:xfrm>
          <a:off x="349200" y="1138238"/>
          <a:ext cx="5328592" cy="265747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Brands can connect with Gen Z consumers through </a:t>
            </a:r>
            <a:r>
              <a:rPr sz="1200">
                <a:solidFill>
                  <a:srgbClr val="2B2B2B"/>
                </a:solidFill>
                <a:latin typeface="Trebuchet MS"/>
                <a:ea typeface="Trebuchet MS"/>
                <a:cs typeface="Trebuchet MS"/>
                <a:hlinkClick r:id="rId3"/>
              </a:rPr>
              <a:t>aesthetics</a:t>
            </a:r>
            <a:r>
              <a:rPr sz="1200">
                <a:solidFill>
                  <a:srgbClr val="2B2B2B"/>
                </a:solidFill>
                <a:latin typeface="Trebuchet MS"/>
                <a:ea typeface="Trebuchet MS"/>
                <a:cs typeface="Trebuchet MS"/>
              </a:rPr>
              <a:t>, appealing to the </a:t>
            </a:r>
            <a:r>
              <a:rPr sz="1200">
                <a:solidFill>
                  <a:srgbClr val="2B2B2B"/>
                </a:solidFill>
                <a:latin typeface="Trebuchet MS"/>
                <a:ea typeface="Trebuchet MS"/>
                <a:cs typeface="Trebuchet MS"/>
                <a:hlinkClick r:id="rId4"/>
              </a:rPr>
              <a:t>nearly one-third agree</a:t>
            </a:r>
            <a:r>
              <a:rPr sz="1200">
                <a:solidFill>
                  <a:srgbClr val="2B2B2B"/>
                </a:solidFill>
                <a:latin typeface="Trebuchet MS"/>
                <a:ea typeface="Trebuchet MS"/>
                <a:cs typeface="Trebuchet MS"/>
              </a:rPr>
              <a:t> that the look of an alcoholic beverage is just as important as taste. Already highly engaged with at-home cocktail occasions via their </a:t>
            </a:r>
            <a:r>
              <a:rPr sz="1200">
                <a:solidFill>
                  <a:srgbClr val="2B2B2B"/>
                </a:solidFill>
                <a:latin typeface="Trebuchet MS"/>
                <a:ea typeface="Trebuchet MS"/>
                <a:cs typeface="Trebuchet MS"/>
                <a:hlinkClick r:id="rId5"/>
              </a:rPr>
              <a:t>interest in experimentation, collection and education</a:t>
            </a:r>
            <a:r>
              <a:rPr sz="1200">
                <a:solidFill>
                  <a:srgbClr val="2B2B2B"/>
                </a:solidFill>
                <a:latin typeface="Trebuchet MS"/>
                <a:ea typeface="Trebuchet MS"/>
                <a:cs typeface="Trebuchet MS"/>
              </a:rPr>
              <a:t>, there is an opportunity to not only improve the look of products but to more holistically market an atmosphere that promotes the fun of the entire experience including glassware, ice, décor and snack pairings.</a:t>
            </a:r>
          </a:p>
        </p:txBody>
      </p:sp>
      <p:sp>
        <p:nvSpPr>
          <p:cNvPr id="5" name="go_to_button" descr="go_to_button">
            <a:hlinkClick r:id="rId6"/>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Help Gen Z make the most of their cocktail experience</a:t>
            </a:r>
          </a:p>
        </p:txBody>
      </p:sp>
      <p:pic>
        <p:nvPicPr>
          <p:cNvPr id="8" name="New picture" descr="callout_image"/>
          <p:cNvPicPr>
            <a:picLocks noChangeAspect="1"/>
          </p:cNvPicPr>
          <p:nvPr/>
        </p:nvPicPr>
        <p:blipFill>
          <a:blip r:embed="rId7"/>
          <a:stretch>
            <a:fillRect/>
          </a:stretch>
        </p:blipFill>
        <p:spPr>
          <a:xfrm>
            <a:off x="6146800" y="1143000"/>
            <a:ext cx="2590800" cy="259080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Alcoholic beverage behaviors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stat_context" descr="stat_context"/>
          <p:cNvSpPr>
            <a:spLocks noGrp="1"/>
          </p:cNvSpPr>
          <p:nvPr>
            <p:ph type="body" sz="quarter" idx="11"/>
          </p:nvPr>
        </p:nvSpPr>
        <p:spPr/>
        <p:txBody>
          <a:bodyPr lIns="0" tIns="0" rIns="0" bIns="0">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200" baseline="0">
                <a:latin typeface="Trebuchet MS"/>
                <a:cs typeface="Trebuchet MS"/>
              </a:defRPr>
            </a:lvl1pPr>
            <a:lvl2pPr>
              <a:defRPr>
                <a:latin typeface="Trebuchet MS"/>
                <a:ea typeface="Trebuchet MS"/>
                <a:cs typeface="Trebuchet MS"/>
              </a:defRPr>
            </a:lvl2pPr>
            <a:lvl3pPr>
              <a:defRPr>
                <a:latin typeface="Trebuchet MS"/>
                <a:ea typeface="Trebuchet MS"/>
                <a:cs typeface="Trebuchet MS"/>
              </a:defRPr>
            </a:lvl3pPr>
            <a:lvl4pPr>
              <a:defRPr>
                <a:latin typeface="Trebuchet MS"/>
                <a:ea typeface="Trebuchet MS"/>
                <a:cs typeface="Trebuchet MS"/>
              </a:defRPr>
            </a:lvl4pPr>
          </a:lstStyle>
          <a:p>
            <a:pPr>
              <a:spcBef>
                <a:spcPct val="43750"/>
              </a:spcBef>
              <a:spcAft>
                <a:spcPct val="43750"/>
              </a:spcAft>
            </a:pPr>
            <a:r>
              <a:rPr sz="1200">
                <a:solidFill>
                  <a:srgbClr val="2B2B2B"/>
                </a:solidFill>
                <a:latin typeface="Trebuchet MS"/>
                <a:ea typeface="Trebuchet MS"/>
                <a:cs typeface="Trebuchet MS"/>
              </a:rPr>
              <a:t>US: alcoholic beverage behaviors, % of consumers. 2024</a:t>
            </a:r>
          </a:p>
        </p:txBody>
      </p:sp>
      <p:sp>
        <p:nvSpPr>
          <p:cNvPr id="4"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5" name="base_and_source" descr="base_and_source"/>
          <p:cNvSpPr>
            <a:spLocks noGrp="1"/>
          </p:cNvSpPr>
          <p:nvPr>
            <p:ph type="body" sz="quarter" idx="12"/>
          </p:nvPr>
        </p:nvSpPr>
        <p:spPr/>
        <p:txBody>
          <a:bodyPr lIns="0" rIns="0" anchor="b">
            <a:normAutofit fontScale="97500" lnSpcReduction="10000"/>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 *745 internet users aged 22+ who drink alcohol and live in a state where recreational cannabis is legal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4"/>
              </a:rPr>
              <a:t>Kantar Profiles/Mintel, March 2024</a:t>
            </a:r>
          </a:p>
        </p:txBody>
      </p:sp>
      <p:sp>
        <p:nvSpPr>
          <p:cNvPr id="6"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Occasions and flavor are alcohol-specific for most consumers, for now</a:t>
            </a:r>
          </a:p>
        </p:txBody>
      </p:sp>
      <p:pic>
        <p:nvPicPr>
          <p:cNvPr id="8" name="New picture" descr="infographic"/>
          <p:cNvPicPr>
            <a:picLocks noChangeAspect="1"/>
          </p:cNvPicPr>
          <p:nvPr/>
        </p:nvPicPr>
        <p:blipFill>
          <a:blip r:embed="rId5"/>
          <a:stretch>
            <a:fillRect/>
          </a:stretch>
        </p:blipFill>
        <p:spPr>
          <a:xfrm>
            <a:off x="355600" y="1562100"/>
            <a:ext cx="6883400" cy="2768600"/>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While </a:t>
            </a:r>
            <a:r>
              <a:rPr sz="1200">
                <a:solidFill>
                  <a:srgbClr val="2B2B2B"/>
                </a:solidFill>
                <a:latin typeface="Trebuchet MS"/>
                <a:ea typeface="Trebuchet MS"/>
                <a:cs typeface="Trebuchet MS"/>
                <a:hlinkClick r:id="" action="ppaction://noaction"/>
              </a:rPr>
              <a:t>alcohol alternatives</a:t>
            </a:r>
            <a:r>
              <a:rPr sz="1200">
                <a:solidFill>
                  <a:srgbClr val="2B2B2B"/>
                </a:solidFill>
                <a:latin typeface="Trebuchet MS"/>
                <a:ea typeface="Trebuchet MS"/>
                <a:cs typeface="Trebuchet MS"/>
              </a:rPr>
              <a:t> and moderation conversations are on the rise, the vast majority of consumers still view drinking occasions and the flavors they are choosing as distinct to alcohol. The distinction does weaken with </a:t>
            </a:r>
            <a:r>
              <a:rPr sz="1200">
                <a:solidFill>
                  <a:srgbClr val="2B2B2B"/>
                </a:solidFill>
                <a:latin typeface="Trebuchet MS"/>
                <a:ea typeface="Trebuchet MS"/>
                <a:cs typeface="Trebuchet MS"/>
                <a:hlinkClick r:id="rId3"/>
              </a:rPr>
              <a:t>younger consumers</a:t>
            </a:r>
            <a:r>
              <a:rPr sz="1200">
                <a:solidFill>
                  <a:srgbClr val="2B2B2B"/>
                </a:solidFill>
                <a:latin typeface="Trebuchet MS"/>
                <a:ea typeface="Trebuchet MS"/>
                <a:cs typeface="Trebuchet MS"/>
              </a:rPr>
              <a:t>, an indication that brands can get ahead of the shift and begin to consider versatile, refreshing flavors (like RTDs have accomplished) and sessionability either through low ABV or NA product extensions.</a:t>
            </a:r>
          </a:p>
        </p:txBody>
      </p:sp>
      <p:sp>
        <p:nvSpPr>
          <p:cNvPr id="5"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fontScale="97500" lnSpcReduction="10000"/>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 * 745 internet users aged 22+ who drink alcohol and live in a state where recreational cannabis is legal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5"/>
              </a:rPr>
              <a:t>Kantar Profiles/Mintel, 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Occasions and flavor are alcohol-specific for most consumers, for now</a:t>
            </a:r>
          </a:p>
        </p:txBody>
      </p:sp>
      <p:graphicFrame>
        <p:nvGraphicFramePr>
          <p:cNvPr id="9" name="ChartObject" descr="chart"/>
          <p:cNvGraphicFramePr/>
          <p:nvPr/>
        </p:nvGraphicFramePr>
        <p:xfrm>
          <a:off x="349200" y="1138238"/>
          <a:ext cx="5328592" cy="2657475"/>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With younger consumers less attached to the traditional evening drinking occasion, beer and wine have the opportunity for a renaissance based on daytime fun. Sparkling wine and wine based cocktails are already being </a:t>
            </a:r>
            <a:r>
              <a:rPr sz="1200">
                <a:solidFill>
                  <a:srgbClr val="2B2B2B"/>
                </a:solidFill>
                <a:latin typeface="Trebuchet MS"/>
                <a:ea typeface="Trebuchet MS"/>
                <a:cs typeface="Trebuchet MS"/>
                <a:hlinkClick r:id="" action="ppaction://noaction"/>
              </a:rPr>
              <a:t>recognized as more fun</a:t>
            </a:r>
            <a:r>
              <a:rPr sz="1200">
                <a:solidFill>
                  <a:srgbClr val="2B2B2B"/>
                </a:solidFill>
                <a:latin typeface="Trebuchet MS"/>
                <a:ea typeface="Trebuchet MS"/>
                <a:cs typeface="Trebuchet MS"/>
              </a:rPr>
              <a:t> by younger consumers, and </a:t>
            </a:r>
            <a:r>
              <a:rPr sz="1200">
                <a:solidFill>
                  <a:srgbClr val="2B2B2B"/>
                </a:solidFill>
                <a:latin typeface="Trebuchet MS"/>
                <a:ea typeface="Trebuchet MS"/>
                <a:cs typeface="Trebuchet MS"/>
                <a:hlinkClick r:id="rId3"/>
              </a:rPr>
              <a:t>29% of beer drinkers</a:t>
            </a:r>
            <a:r>
              <a:rPr sz="1200">
                <a:solidFill>
                  <a:srgbClr val="2B2B2B"/>
                </a:solidFill>
                <a:latin typeface="Trebuchet MS"/>
                <a:ea typeface="Trebuchet MS"/>
                <a:cs typeface="Trebuchet MS"/>
              </a:rPr>
              <a:t> connect the beverage with daytime activities and even more with outdoor activities. Brands and operators can push </a:t>
            </a:r>
            <a:r>
              <a:rPr sz="1200">
                <a:solidFill>
                  <a:srgbClr val="2B2B2B"/>
                </a:solidFill>
                <a:latin typeface="Trebuchet MS"/>
                <a:ea typeface="Trebuchet MS"/>
                <a:cs typeface="Trebuchet MS"/>
                <a:hlinkClick r:id="rId4"/>
              </a:rPr>
              <a:t>brunch and patio occasions</a:t>
            </a:r>
            <a:r>
              <a:rPr sz="1200">
                <a:solidFill>
                  <a:srgbClr val="2B2B2B"/>
                </a:solidFill>
                <a:latin typeface="Trebuchet MS"/>
                <a:ea typeface="Trebuchet MS"/>
                <a:cs typeface="Trebuchet MS"/>
              </a:rPr>
              <a:t> that </a:t>
            </a:r>
            <a:r>
              <a:rPr sz="1200">
                <a:solidFill>
                  <a:srgbClr val="2B2B2B"/>
                </a:solidFill>
                <a:latin typeface="Trebuchet MS"/>
                <a:ea typeface="Trebuchet MS"/>
                <a:cs typeface="Trebuchet MS"/>
                <a:hlinkClick r:id="" action="ppaction://noaction"/>
              </a:rPr>
              <a:t>refresh day drinking</a:t>
            </a:r>
            <a:r>
              <a:rPr sz="1200">
                <a:solidFill>
                  <a:srgbClr val="2B2B2B"/>
                </a:solidFill>
                <a:latin typeface="Trebuchet MS"/>
                <a:ea typeface="Trebuchet MS"/>
                <a:cs typeface="Trebuchet MS"/>
              </a:rPr>
              <a:t>.</a:t>
            </a:r>
          </a:p>
        </p:txBody>
      </p:sp>
      <p:sp>
        <p:nvSpPr>
          <p:cNvPr id="5" name="go_to_button" descr="go_to_button">
            <a:hlinkClick r:id="rId5"/>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18+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6"/>
              </a:rPr>
              <a:t>Kantar Profiles/Mintel, March 2024</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Daypart flexibility can modernize traditional drink associations</a:t>
            </a:r>
          </a:p>
        </p:txBody>
      </p:sp>
      <p:graphicFrame>
        <p:nvGraphicFramePr>
          <p:cNvPr id="9" name="ChartObject" descr="chart"/>
          <p:cNvGraphicFramePr/>
          <p:nvPr/>
        </p:nvGraphicFramePr>
        <p:xfrm>
          <a:off x="3491880" y="1138238"/>
          <a:ext cx="5271121" cy="265747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At-home versus away-from-home alcoholic beverage behaviors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FFFFFF"/>
                </a:solidFill>
                <a:latin typeface="Trebuchet MS"/>
                <a:cs typeface="Trebuchet MS"/>
              </a:defRPr>
            </a:lvl1pPr>
          </a:lstStyle>
          <a:p>
            <a:r>
              <a:rPr>
                <a:solidFill>
                  <a:prstClr val="white"/>
                </a:solidFill>
                <a:latin typeface="Trebuchet MS"/>
                <a:ea typeface="Trebuchet MS"/>
                <a:cs typeface="Trebuchet MS"/>
              </a:rPr>
              <a:t>Read on mintel.com</a:t>
            </a:r>
          </a:p>
        </p:txBody>
      </p:sp>
      <p:sp>
        <p:nvSpPr>
          <p:cNvPr id="2" name="section_title" descr="section_title"/>
          <p:cNvSpPr>
            <a:spLocks noGrp="1"/>
          </p:cNvSpPr>
          <p:nvPr>
            <p:ph type="title"/>
          </p:nvPr>
        </p:nvSpPr>
        <p:spPr/>
        <p:txBody>
          <a:bodyPr lIns="46800" tIns="46800" rIns="46800" bIns="46800">
            <a:normAutofit/>
          </a:bodyPr>
          <a:lstStyle>
            <a:lvl1pPr eaLnBrk="1" hangingPunct="1">
              <a:defRPr sz="2200" cap="all" baseline="0">
                <a:solidFill>
                  <a:schemeClr val="bg1"/>
                </a:solidFill>
                <a:latin typeface="Trebuchet MS"/>
                <a:cs typeface="Trebuchet MS"/>
              </a:defRPr>
            </a:lvl1pPr>
          </a:lstStyle>
          <a:p>
            <a:r>
              <a:rPr sz="1600" b="1">
                <a:latin typeface="Trebuchet MS"/>
                <a:ea typeface="Trebuchet MS"/>
                <a:cs typeface="Trebuchet MS"/>
              </a:rPr>
              <a:t>Executive Summary</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t_context" descr="stat_context"/>
          <p:cNvSpPr>
            <a:spLocks noGrp="1"/>
          </p:cNvSpPr>
          <p:nvPr>
            <p:ph type="body" sz="quarter" idx="11"/>
          </p:nvPr>
        </p:nvSpPr>
        <p:spPr/>
        <p:txBody>
          <a:bodyPr lIns="0" tIns="0" rIns="0" bIns="0">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200" baseline="0">
                <a:latin typeface="Trebuchet MS"/>
                <a:cs typeface="Trebuchet MS"/>
              </a:defRPr>
            </a:lvl1pPr>
            <a:lvl2pPr>
              <a:defRPr>
                <a:latin typeface="Trebuchet MS"/>
                <a:ea typeface="Trebuchet MS"/>
                <a:cs typeface="Trebuchet MS"/>
              </a:defRPr>
            </a:lvl2pPr>
            <a:lvl3pPr>
              <a:defRPr>
                <a:latin typeface="Trebuchet MS"/>
                <a:ea typeface="Trebuchet MS"/>
                <a:cs typeface="Trebuchet MS"/>
              </a:defRPr>
            </a:lvl3pPr>
            <a:lvl4pPr>
              <a:defRPr>
                <a:latin typeface="Trebuchet MS"/>
                <a:ea typeface="Trebuchet MS"/>
                <a:cs typeface="Trebuchet MS"/>
              </a:defRPr>
            </a:lvl4pPr>
          </a:lstStyle>
          <a:p>
            <a:pPr>
              <a:spcBef>
                <a:spcPct val="43750"/>
              </a:spcBef>
              <a:spcAft>
                <a:spcPct val="43750"/>
              </a:spcAft>
            </a:pPr>
            <a:r>
              <a:rPr sz="1200">
                <a:solidFill>
                  <a:srgbClr val="2B2B2B"/>
                </a:solidFill>
                <a:latin typeface="Trebuchet MS"/>
                <a:ea typeface="Trebuchet MS"/>
                <a:cs typeface="Trebuchet MS"/>
              </a:rPr>
              <a:t>Despite pulling back from bars and restaurants due to </a:t>
            </a:r>
            <a:r>
              <a:rPr sz="1200">
                <a:solidFill>
                  <a:srgbClr val="2B2B2B"/>
                </a:solidFill>
                <a:latin typeface="Trebuchet MS"/>
                <a:ea typeface="Trebuchet MS"/>
                <a:cs typeface="Trebuchet MS"/>
                <a:hlinkClick r:id="" action="ppaction://noaction"/>
              </a:rPr>
              <a:t>economic concerns</a:t>
            </a:r>
            <a:r>
              <a:rPr sz="1200">
                <a:solidFill>
                  <a:srgbClr val="2B2B2B"/>
                </a:solidFill>
                <a:latin typeface="Trebuchet MS"/>
                <a:ea typeface="Trebuchet MS"/>
                <a:cs typeface="Trebuchet MS"/>
              </a:rPr>
              <a:t>, consumers still prefer to get out of the house for new brands, flavors, cocktails and being social.</a:t>
            </a:r>
          </a:p>
        </p:txBody>
      </p:sp>
      <p:sp>
        <p:nvSpPr>
          <p:cNvPr id="4"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5"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Base: </a:t>
            </a:r>
            <a:r>
              <a:rPr sz="800">
                <a:solidFill>
                  <a:srgbClr val="666666"/>
                </a:solidFill>
                <a:latin typeface="Trebuchet MS"/>
                <a:ea typeface="Trebuchet MS"/>
                <a:cs typeface="Trebuchet MS"/>
              </a:rPr>
              <a:t>1,585 internet users aged 22+ who drink alcohol</a:t>
            </a:r>
          </a:p>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4"/>
              </a:rPr>
              <a:t>Kantar Profiles/Mintel, March 2024</a:t>
            </a:r>
          </a:p>
        </p:txBody>
      </p:sp>
      <p:sp>
        <p:nvSpPr>
          <p:cNvPr id="6"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Experience still drives AFH drinking occasions and new trial</a:t>
            </a:r>
          </a:p>
        </p:txBody>
      </p:sp>
      <p:graphicFrame>
        <p:nvGraphicFramePr>
          <p:cNvPr id="8" name="ChartObject" descr="chart"/>
          <p:cNvGraphicFramePr/>
          <p:nvPr/>
        </p:nvGraphicFramePr>
        <p:xfrm>
          <a:off x="347662" y="1563638"/>
          <a:ext cx="6912000" cy="2779762"/>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While women are drinking spirits at </a:t>
            </a:r>
            <a:r>
              <a:rPr sz="1200">
                <a:solidFill>
                  <a:srgbClr val="2B2B2B"/>
                </a:solidFill>
                <a:latin typeface="Trebuchet MS"/>
                <a:ea typeface="Trebuchet MS"/>
                <a:cs typeface="Trebuchet MS"/>
                <a:hlinkClick r:id="rId3"/>
              </a:rPr>
              <a:t>lower rates</a:t>
            </a:r>
            <a:r>
              <a:rPr sz="1200">
                <a:solidFill>
                  <a:srgbClr val="2B2B2B"/>
                </a:solidFill>
                <a:latin typeface="Trebuchet MS"/>
                <a:ea typeface="Trebuchet MS"/>
                <a:cs typeface="Trebuchet MS"/>
              </a:rPr>
              <a:t> than men, their interest in trying cocktails away from home is an opportunity for operators to design menu items that allow female consumers to explore, not only across spirit types and brands, but with </a:t>
            </a:r>
            <a:r>
              <a:rPr sz="1200">
                <a:solidFill>
                  <a:srgbClr val="2B2B2B"/>
                </a:solidFill>
                <a:latin typeface="Trebuchet MS"/>
                <a:ea typeface="Trebuchet MS"/>
                <a:cs typeface="Trebuchet MS"/>
                <a:hlinkClick r:id="rId4"/>
              </a:rPr>
              <a:t>unique flavor combinations</a:t>
            </a:r>
            <a:r>
              <a:rPr sz="1200">
                <a:solidFill>
                  <a:srgbClr val="2B2B2B"/>
                </a:solidFill>
                <a:latin typeface="Trebuchet MS"/>
                <a:ea typeface="Trebuchet MS"/>
                <a:cs typeface="Trebuchet MS"/>
              </a:rPr>
              <a:t>. More open and </a:t>
            </a:r>
            <a:r>
              <a:rPr sz="1200">
                <a:solidFill>
                  <a:srgbClr val="2B2B2B"/>
                </a:solidFill>
                <a:latin typeface="Trebuchet MS"/>
                <a:ea typeface="Trebuchet MS"/>
                <a:cs typeface="Trebuchet MS"/>
                <a:hlinkClick r:id="rId5"/>
              </a:rPr>
              <a:t>influenced</a:t>
            </a:r>
            <a:r>
              <a:rPr sz="1200">
                <a:solidFill>
                  <a:srgbClr val="2B2B2B"/>
                </a:solidFill>
                <a:latin typeface="Trebuchet MS"/>
                <a:ea typeface="Trebuchet MS"/>
                <a:cs typeface="Trebuchet MS"/>
              </a:rPr>
              <a:t> by in-person recommendations, staff suggestions are a great way to open up the conversation and promote trial and can payoff with </a:t>
            </a:r>
            <a:r>
              <a:rPr sz="1200">
                <a:solidFill>
                  <a:srgbClr val="2B2B2B"/>
                </a:solidFill>
                <a:latin typeface="Trebuchet MS"/>
                <a:ea typeface="Trebuchet MS"/>
                <a:cs typeface="Trebuchet MS"/>
                <a:hlinkClick r:id="rId6"/>
              </a:rPr>
              <a:t>premium upgrades</a:t>
            </a:r>
            <a:r>
              <a:rPr sz="1200">
                <a:solidFill>
                  <a:srgbClr val="2B2B2B"/>
                </a:solidFill>
                <a:latin typeface="Trebuchet MS"/>
                <a:ea typeface="Trebuchet MS"/>
                <a:cs typeface="Trebuchet MS"/>
              </a:rPr>
              <a:t>, something female consumers are more likely to do when going out.</a:t>
            </a:r>
          </a:p>
        </p:txBody>
      </p:sp>
      <p:sp>
        <p:nvSpPr>
          <p:cNvPr id="3" name="stat_title1" descr="stat_title1"/>
          <p:cNvSpPr>
            <a:spLocks noGrp="1"/>
          </p:cNvSpPr>
          <p:nvPr>
            <p:ph type="body" sz="quarter" idx="13"/>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srgbClr val="939393"/>
                </a:solidFill>
                <a:latin typeface="Trebuchet MS"/>
                <a:ea typeface="Trebuchet MS"/>
                <a:cs typeface="Trebuchet MS"/>
              </a:rPr>
              <a:t>prefer to try a new cocktail type aFH</a:t>
            </a:r>
          </a:p>
        </p:txBody>
      </p:sp>
      <p:sp>
        <p:nvSpPr>
          <p:cNvPr id="4"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2B2B2B"/>
                </a:solidFill>
                <a:latin typeface="Trebuchet MS"/>
                <a:ea typeface="Trebuchet MS"/>
                <a:cs typeface="Trebuchet MS"/>
              </a:rPr>
              <a:t>46%</a:t>
            </a:r>
          </a:p>
        </p:txBody>
      </p:sp>
      <p:sp>
        <p:nvSpPr>
          <p:cNvPr id="5"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srgbClr val="939393"/>
                </a:solidFill>
                <a:latin typeface="Trebuchet MS"/>
                <a:hlinkClick r:id="rId7"/>
              </a:rPr>
              <a:t>of female consumers compared to 41% of men</a:t>
            </a:r>
          </a:p>
        </p:txBody>
      </p:sp>
      <p:sp>
        <p:nvSpPr>
          <p:cNvPr id="6" name="go_to_button" descr="go_to_button">
            <a:hlinkClick r:id="rId8"/>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7"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8"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Women get in the spirit in bars and restaurants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t_title1" descr="stat_title1"/>
          <p:cNvSpPr>
            <a:spLocks noGrp="1"/>
          </p:cNvSpPr>
          <p:nvPr>
            <p:ph type="body" sz="quarter" idx="13"/>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srgbClr val="939393"/>
                </a:solidFill>
                <a:latin typeface="Trebuchet MS"/>
                <a:ea typeface="Trebuchet MS"/>
                <a:cs typeface="Trebuchet MS"/>
              </a:rPr>
              <a:t>Millennials at home</a:t>
            </a:r>
          </a:p>
        </p:txBody>
      </p:sp>
      <p:sp>
        <p:nvSpPr>
          <p:cNvPr id="3"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2B2B2B"/>
                </a:solidFill>
                <a:latin typeface="Trebuchet MS"/>
                <a:ea typeface="Trebuchet MS"/>
                <a:cs typeface="Trebuchet MS"/>
              </a:rPr>
              <a:t>39%</a:t>
            </a:r>
          </a:p>
        </p:txBody>
      </p:sp>
      <p:sp>
        <p:nvSpPr>
          <p:cNvPr id="4"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srgbClr val="939393"/>
                </a:solidFill>
                <a:latin typeface="Trebuchet MS"/>
                <a:ea typeface="Trebuchet MS"/>
                <a:cs typeface="Trebuchet MS"/>
              </a:rPr>
              <a:t>look for high ABV options, 29% look for low ABV options</a:t>
            </a:r>
          </a:p>
        </p:txBody>
      </p:sp>
      <p:sp>
        <p:nvSpPr>
          <p:cNvPr id="5"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Millennials are looking for alcohol options that can feel appropriate for a wide spectrum of moods and brands that are able to connect across this spectrum can gain loyalty. </a:t>
            </a:r>
            <a:r>
              <a:rPr sz="1200">
                <a:solidFill>
                  <a:srgbClr val="2B2B2B"/>
                </a:solidFill>
                <a:latin typeface="Trebuchet MS"/>
                <a:ea typeface="Trebuchet MS"/>
                <a:cs typeface="Trebuchet MS"/>
                <a:hlinkClick r:id="" action="ppaction://noaction"/>
              </a:rPr>
              <a:t>Multi-packs</a:t>
            </a:r>
            <a:r>
              <a:rPr sz="1200">
                <a:solidFill>
                  <a:srgbClr val="2B2B2B"/>
                </a:solidFill>
                <a:latin typeface="Trebuchet MS"/>
                <a:ea typeface="Trebuchet MS"/>
                <a:cs typeface="Trebuchet MS"/>
              </a:rPr>
              <a:t> and product lines that include low and high (even NA) options can make Millennials favorites like beer refrigerator-worthy. Connecting with Millennials </a:t>
            </a:r>
            <a:r>
              <a:rPr sz="1200">
                <a:solidFill>
                  <a:srgbClr val="2B2B2B"/>
                </a:solidFill>
                <a:latin typeface="Trebuchet MS"/>
                <a:ea typeface="Trebuchet MS"/>
                <a:cs typeface="Trebuchet MS"/>
                <a:hlinkClick r:id="" action="ppaction://noaction"/>
              </a:rPr>
              <a:t>at-home drinking activities</a:t>
            </a:r>
            <a:r>
              <a:rPr sz="1200">
                <a:solidFill>
                  <a:srgbClr val="2B2B2B"/>
                </a:solidFill>
                <a:latin typeface="Trebuchet MS"/>
                <a:ea typeface="Trebuchet MS"/>
                <a:cs typeface="Trebuchet MS"/>
              </a:rPr>
              <a:t> with corresponding ABVs, like a light beer for cooking and a strong beer for cleaning up can translate as both intuitive and playful.</a:t>
            </a:r>
          </a:p>
        </p:txBody>
      </p:sp>
      <p:sp>
        <p:nvSpPr>
          <p:cNvPr id="6"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7"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8"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Millennials want the option to turn it up or down at home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FFFFFF"/>
                </a:solidFill>
                <a:latin typeface="Trebuchet MS"/>
                <a:cs typeface="Trebuchet MS"/>
              </a:defRPr>
            </a:lvl1pPr>
          </a:lstStyle>
          <a:p>
            <a:r>
              <a:rPr>
                <a:solidFill>
                  <a:prstClr val="white"/>
                </a:solidFill>
                <a:latin typeface="Trebuchet MS"/>
                <a:ea typeface="Trebuchet MS"/>
                <a:cs typeface="Trebuchet MS"/>
              </a:rPr>
              <a:t>Read on mintel.com</a:t>
            </a:r>
          </a:p>
        </p:txBody>
      </p:sp>
      <p:sp>
        <p:nvSpPr>
          <p:cNvPr id="2" name="section_title" descr="section_title"/>
          <p:cNvSpPr>
            <a:spLocks noGrp="1"/>
          </p:cNvSpPr>
          <p:nvPr>
            <p:ph type="title"/>
          </p:nvPr>
        </p:nvSpPr>
        <p:spPr/>
        <p:txBody>
          <a:bodyPr lIns="46800" tIns="46800" rIns="46800" bIns="46800">
            <a:normAutofit/>
          </a:bodyPr>
          <a:lstStyle>
            <a:lvl1pPr eaLnBrk="1" hangingPunct="1">
              <a:defRPr sz="2200" cap="all" baseline="0">
                <a:solidFill>
                  <a:schemeClr val="bg1"/>
                </a:solidFill>
                <a:latin typeface="Trebuchet MS"/>
                <a:cs typeface="Trebuchet MS"/>
              </a:defRPr>
            </a:lvl1pPr>
          </a:lstStyle>
          <a:p>
            <a:r>
              <a:rPr sz="1600" b="1">
                <a:latin typeface="Trebuchet MS"/>
                <a:ea typeface="Trebuchet MS"/>
                <a:cs typeface="Trebuchet MS"/>
              </a:rPr>
              <a:t>Innovation and Marketing Trends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Launch activity and innovation</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The success of the spirits category is still dependent on consumer interest in premium offerings and launch activity continues to follow. </a:t>
            </a:r>
            <a:r>
              <a:rPr sz="1200">
                <a:solidFill>
                  <a:srgbClr val="2B2B2B"/>
                </a:solidFill>
                <a:latin typeface="Trebuchet MS"/>
                <a:ea typeface="Trebuchet MS"/>
                <a:cs typeface="Trebuchet MS"/>
                <a:hlinkClick r:id="" action="ppaction://noaction"/>
              </a:rPr>
              <a:t>Opportunities</a:t>
            </a:r>
            <a:r>
              <a:rPr sz="1200">
                <a:solidFill>
                  <a:srgbClr val="2B2B2B"/>
                </a:solidFill>
                <a:latin typeface="Trebuchet MS"/>
                <a:ea typeface="Trebuchet MS"/>
                <a:cs typeface="Trebuchet MS"/>
              </a:rPr>
              <a:t> to connect deeper with female consumers on </a:t>
            </a:r>
            <a:r>
              <a:rPr sz="1200">
                <a:solidFill>
                  <a:srgbClr val="2B2B2B"/>
                </a:solidFill>
                <a:latin typeface="Trebuchet MS"/>
                <a:ea typeface="Trebuchet MS"/>
                <a:cs typeface="Trebuchet MS"/>
                <a:hlinkClick r:id="rId3"/>
              </a:rPr>
              <a:t>flavor</a:t>
            </a:r>
            <a:r>
              <a:rPr sz="1200">
                <a:solidFill>
                  <a:srgbClr val="2B2B2B"/>
                </a:solidFill>
                <a:latin typeface="Trebuchet MS"/>
                <a:ea typeface="Trebuchet MS"/>
                <a:cs typeface="Trebuchet MS"/>
              </a:rPr>
              <a:t> and crafting a cocktail experience that moves beyond the bottle with interesting color, recipes, glassware and suggested occasions can result in premium upgrades at and </a:t>
            </a:r>
            <a:r>
              <a:rPr sz="1200">
                <a:solidFill>
                  <a:srgbClr val="2B2B2B"/>
                </a:solidFill>
                <a:latin typeface="Trebuchet MS"/>
                <a:ea typeface="Trebuchet MS"/>
                <a:cs typeface="Trebuchet MS"/>
                <a:hlinkClick r:id="" action="ppaction://noaction"/>
              </a:rPr>
              <a:t>away from home</a:t>
            </a:r>
            <a:r>
              <a:rPr sz="1200">
                <a:solidFill>
                  <a:srgbClr val="2B2B2B"/>
                </a:solidFill>
                <a:latin typeface="Trebuchet MS"/>
                <a:ea typeface="Trebuchet MS"/>
                <a:cs typeface="Trebuchet MS"/>
              </a:rPr>
              <a:t>.</a:t>
            </a:r>
          </a:p>
        </p:txBody>
      </p:sp>
      <p:sp>
        <p:nvSpPr>
          <p:cNvPr id="3" name="stat_title1" descr="stat_title1"/>
          <p:cNvSpPr>
            <a:spLocks noGrp="1"/>
          </p:cNvSpPr>
          <p:nvPr>
            <p:ph type="body" sz="quarter" idx="13"/>
          </p:nvPr>
        </p:nvSpPr>
        <p:spPr/>
        <p:txBody>
          <a:bodyPr anchor="b">
            <a:normAutofit/>
          </a:bodyPr>
          <a:lstStyle>
            <a:lvl1pPr marL="0" indent="0" algn="ctr">
              <a:buNone/>
              <a:defRPr sz="1100" cap="all" baseline="0">
                <a:solidFill>
                  <a:srgbClr val="7F7F7F"/>
                </a:solidFill>
                <a:latin typeface="Trebuchet MS"/>
                <a:cs typeface="Trebuchet MS"/>
              </a:defRPr>
            </a:lvl1pPr>
          </a:lstStyle>
          <a:p>
            <a:r>
              <a:rPr sz="1100">
                <a:solidFill>
                  <a:srgbClr val="939393"/>
                </a:solidFill>
                <a:latin typeface="Trebuchet MS"/>
                <a:ea typeface="Trebuchet MS"/>
                <a:cs typeface="Trebuchet MS"/>
              </a:rPr>
              <a:t>Premium claims</a:t>
            </a:r>
          </a:p>
        </p:txBody>
      </p:sp>
      <p:sp>
        <p:nvSpPr>
          <p:cNvPr id="4" name="stat1" descr="stat1"/>
          <p:cNvSpPr>
            <a:spLocks noGrp="1"/>
          </p:cNvSpPr>
          <p:nvPr>
            <p:ph type="body" sz="quarter" idx="14"/>
          </p:nvPr>
        </p:nvSpPr>
        <p:spPr/>
        <p:txBody>
          <a:bodyPr>
            <a:normAutofit/>
          </a:bodyPr>
          <a:lstStyle>
            <a:lvl1pPr marL="0" indent="0" algn="ctr">
              <a:buNone/>
              <a:defRPr sz="5000" b="1">
                <a:latin typeface="Trebuchet MS"/>
                <a:cs typeface="Trebuchet MS"/>
              </a:defRPr>
            </a:lvl1pPr>
          </a:lstStyle>
          <a:p>
            <a:r>
              <a:rPr sz="5000" b="1">
                <a:solidFill>
                  <a:srgbClr val="2B2B2B"/>
                </a:solidFill>
                <a:latin typeface="Trebuchet MS"/>
                <a:ea typeface="Trebuchet MS"/>
                <a:cs typeface="Trebuchet MS"/>
              </a:rPr>
              <a:t>+12.5%</a:t>
            </a:r>
          </a:p>
        </p:txBody>
      </p:sp>
      <p:sp>
        <p:nvSpPr>
          <p:cNvPr id="5" name="stat_follow_on1" descr="stat_follow_on1"/>
          <p:cNvSpPr>
            <a:spLocks noGrp="1"/>
          </p:cNvSpPr>
          <p:nvPr>
            <p:ph type="body" sz="quarter" idx="15"/>
          </p:nvPr>
        </p:nvSpPr>
        <p:spPr/>
        <p:txBody>
          <a:bodyPr>
            <a:normAutofit/>
          </a:bodyPr>
          <a:lstStyle>
            <a:lvl1pPr marL="0" indent="0" algn="ctr">
              <a:buNone/>
              <a:defRPr sz="1100" baseline="0">
                <a:solidFill>
                  <a:srgbClr val="7F7F7F"/>
                </a:solidFill>
                <a:latin typeface="Trebuchet MS"/>
                <a:cs typeface="Trebuchet MS"/>
              </a:defRPr>
            </a:lvl1pPr>
          </a:lstStyle>
          <a:p>
            <a:r>
              <a:rPr sz="1100">
                <a:solidFill>
                  <a:srgbClr val="939393"/>
                </a:solidFill>
                <a:latin typeface="Trebuchet MS"/>
                <a:ea typeface="Trebuchet MS"/>
                <a:cs typeface="Trebuchet MS"/>
              </a:rPr>
              <a:t>among alcohol product launches in the US since 2023</a:t>
            </a:r>
          </a:p>
        </p:txBody>
      </p:sp>
      <p:sp>
        <p:nvSpPr>
          <p:cNvPr id="6"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7"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5"/>
              </a:rPr>
              <a:t>Mintel GNPD</a:t>
            </a:r>
          </a:p>
        </p:txBody>
      </p:sp>
      <p:sp>
        <p:nvSpPr>
          <p:cNvPr id="8"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Premium claims are still on the rise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duct_description1" descr="product_description1"/>
          <p:cNvSpPr>
            <a:spLocks noGrp="1"/>
          </p:cNvSpPr>
          <p:nvPr>
            <p:ph type="body" sz="quarter" idx="20"/>
          </p:nvPr>
        </p:nvSpPr>
        <p:spPr/>
        <p:txBody>
          <a:bodyPr lIns="0" tIns="0" rIns="0" bIns="0"/>
          <a:lstStyle>
            <a:lvl1pPr marL="0" indent="0">
              <a:buNone/>
              <a:defRPr sz="100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Indoggo</a:t>
            </a:r>
          </a:p>
          <a:p>
            <a:pPr>
              <a:spcBef>
                <a:spcPct val="0"/>
              </a:spcBef>
              <a:spcAft>
                <a:spcPct val="43750"/>
              </a:spcAft>
            </a:pPr>
            <a:r>
              <a:rPr sz="1000">
                <a:solidFill>
                  <a:srgbClr val="2B2B2B"/>
                </a:solidFill>
                <a:latin typeface="Trebuchet MS"/>
                <a:hlinkClick r:id="rId3"/>
              </a:rPr>
              <a:t>Strawberry Flavored Gin</a:t>
            </a:r>
          </a:p>
          <a:p>
            <a:pPr>
              <a:spcBef>
                <a:spcPct val="0"/>
              </a:spcBef>
              <a:spcAft>
                <a:spcPct val="43750"/>
              </a:spcAft>
            </a:pPr>
            <a:r>
              <a:rPr sz="1000">
                <a:solidFill>
                  <a:srgbClr val="2B2B2B"/>
                </a:solidFill>
                <a:latin typeface="Trebuchet MS"/>
                <a:ea typeface="Trebuchet MS"/>
                <a:cs typeface="Trebuchet MS"/>
              </a:rPr>
              <a:t>46% of consumers responded that they likely or definitely would buy this product, </a:t>
            </a:r>
            <a:r>
              <a:rPr sz="1000" b="1">
                <a:solidFill>
                  <a:srgbClr val="2B2B2B"/>
                </a:solidFill>
                <a:latin typeface="Trebuchet MS"/>
                <a:ea typeface="Trebuchet MS"/>
                <a:cs typeface="Trebuchet MS"/>
              </a:rPr>
              <a:t>significantly outperforming</a:t>
            </a:r>
            <a:r>
              <a:rPr sz="1000">
                <a:solidFill>
                  <a:srgbClr val="2B2B2B"/>
                </a:solidFill>
                <a:latin typeface="Trebuchet MS"/>
                <a:ea typeface="Trebuchet MS"/>
                <a:cs typeface="Trebuchet MS"/>
              </a:rPr>
              <a:t> its subcategory.</a:t>
            </a:r>
          </a:p>
        </p:txBody>
      </p:sp>
      <p:sp>
        <p:nvSpPr>
          <p:cNvPr id="6" name="product_description2" descr="product_description2"/>
          <p:cNvSpPr>
            <a:spLocks noGrp="1"/>
          </p:cNvSpPr>
          <p:nvPr>
            <p:ph type="body" sz="quarter" idx="13"/>
          </p:nvPr>
        </p:nvSpPr>
        <p:spPr/>
        <p:txBody>
          <a:bodyPr lIns="0" tIns="0" rIns="0" bIns="0"/>
          <a:lstStyle>
            <a:lvl1pPr marL="0" indent="0">
              <a:buNone/>
              <a:defRPr sz="100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Dos Primos</a:t>
            </a:r>
          </a:p>
          <a:p>
            <a:pPr>
              <a:spcBef>
                <a:spcPct val="0"/>
              </a:spcBef>
              <a:spcAft>
                <a:spcPct val="43750"/>
              </a:spcAft>
            </a:pPr>
            <a:r>
              <a:rPr sz="1000">
                <a:solidFill>
                  <a:srgbClr val="2B2B2B"/>
                </a:solidFill>
                <a:latin typeface="Trebuchet MS"/>
                <a:hlinkClick r:id="rId4"/>
              </a:rPr>
              <a:t>Tequila Blanco</a:t>
            </a:r>
          </a:p>
          <a:p>
            <a:pPr>
              <a:spcBef>
                <a:spcPct val="0"/>
              </a:spcBef>
              <a:spcAft>
                <a:spcPct val="43750"/>
              </a:spcAft>
            </a:pPr>
            <a:r>
              <a:rPr sz="1000">
                <a:solidFill>
                  <a:srgbClr val="2B2B2B"/>
                </a:solidFill>
                <a:latin typeface="Trebuchet MS"/>
                <a:ea typeface="Trebuchet MS"/>
                <a:cs typeface="Trebuchet MS"/>
              </a:rPr>
              <a:t>41% of consumers responded that they likely or definitely would buy this product, </a:t>
            </a:r>
            <a:r>
              <a:rPr sz="1000" b="1">
                <a:solidFill>
                  <a:srgbClr val="2B2B2B"/>
                </a:solidFill>
                <a:latin typeface="Trebuchet MS"/>
                <a:ea typeface="Trebuchet MS"/>
                <a:cs typeface="Trebuchet MS"/>
              </a:rPr>
              <a:t>significantly outperforming</a:t>
            </a:r>
            <a:r>
              <a:rPr sz="1000">
                <a:solidFill>
                  <a:srgbClr val="2B2B2B"/>
                </a:solidFill>
                <a:latin typeface="Trebuchet MS"/>
                <a:ea typeface="Trebuchet MS"/>
                <a:cs typeface="Trebuchet MS"/>
              </a:rPr>
              <a:t> its subcategory.</a:t>
            </a:r>
          </a:p>
        </p:txBody>
      </p:sp>
      <p:sp>
        <p:nvSpPr>
          <p:cNvPr id="7" name="product_description3" descr="product_description3"/>
          <p:cNvSpPr>
            <a:spLocks noGrp="1"/>
          </p:cNvSpPr>
          <p:nvPr>
            <p:ph type="body" sz="quarter" idx="14"/>
          </p:nvPr>
        </p:nvSpPr>
        <p:spPr/>
        <p:txBody>
          <a:bodyPr lIns="0" tIns="0" rIns="0" bIns="0"/>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000" baseline="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Grey Goose</a:t>
            </a:r>
          </a:p>
          <a:p>
            <a:pPr>
              <a:spcBef>
                <a:spcPct val="0"/>
              </a:spcBef>
              <a:spcAft>
                <a:spcPct val="43750"/>
              </a:spcAft>
            </a:pPr>
            <a:r>
              <a:rPr sz="1000">
                <a:solidFill>
                  <a:srgbClr val="2B2B2B"/>
                </a:solidFill>
                <a:latin typeface="Trebuchet MS"/>
                <a:hlinkClick r:id="rId5"/>
              </a:rPr>
              <a:t>Vodka</a:t>
            </a:r>
          </a:p>
          <a:p>
            <a:pPr>
              <a:spcBef>
                <a:spcPct val="0"/>
              </a:spcBef>
              <a:spcAft>
                <a:spcPct val="43750"/>
              </a:spcAft>
            </a:pPr>
            <a:r>
              <a:rPr sz="1000">
                <a:solidFill>
                  <a:srgbClr val="2B2B2B"/>
                </a:solidFill>
                <a:latin typeface="Trebuchet MS"/>
                <a:ea typeface="Trebuchet MS"/>
                <a:cs typeface="Trebuchet MS"/>
              </a:rPr>
              <a:t>48% of consumers responded that they likely or definitely would buy this product, </a:t>
            </a:r>
            <a:r>
              <a:rPr sz="1000" b="1">
                <a:solidFill>
                  <a:srgbClr val="2B2B2B"/>
                </a:solidFill>
                <a:latin typeface="Trebuchet MS"/>
                <a:ea typeface="Trebuchet MS"/>
                <a:cs typeface="Trebuchet MS"/>
              </a:rPr>
              <a:t>significantly outperforming</a:t>
            </a:r>
            <a:r>
              <a:rPr sz="1000">
                <a:solidFill>
                  <a:srgbClr val="2B2B2B"/>
                </a:solidFill>
                <a:latin typeface="Trebuchet MS"/>
                <a:ea typeface="Trebuchet MS"/>
                <a:cs typeface="Trebuchet MS"/>
              </a:rPr>
              <a:t> its subcategory.</a:t>
            </a:r>
          </a:p>
        </p:txBody>
      </p:sp>
      <p:sp>
        <p:nvSpPr>
          <p:cNvPr id="8" name="go_to_button" descr="go_to_button">
            <a:hlinkClick r:id="rId6"/>
          </p:cNvPr>
          <p:cNvSpPr>
            <a:spLocks noGrp="1"/>
          </p:cNvSpPr>
          <p:nvPr>
            <p:ph type="body" sz="quarter" idx="23"/>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9"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10"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Alcohol launches with premium claims</a:t>
            </a:r>
          </a:p>
        </p:txBody>
      </p:sp>
      <p:pic>
        <p:nvPicPr>
          <p:cNvPr id="11" name="New picture" descr="product_image2"/>
          <p:cNvPicPr>
            <a:picLocks noChangeAspect="1"/>
          </p:cNvPicPr>
          <p:nvPr/>
        </p:nvPicPr>
        <p:blipFill>
          <a:blip r:embed="rId7"/>
          <a:stretch>
            <a:fillRect/>
          </a:stretch>
        </p:blipFill>
        <p:spPr>
          <a:xfrm>
            <a:off x="3238500" y="1130300"/>
            <a:ext cx="2006600" cy="2006600"/>
          </a:xfrm>
          <a:prstGeom prst="rect">
            <a:avLst/>
          </a:prstGeom>
        </p:spPr>
      </p:pic>
      <p:pic>
        <p:nvPicPr>
          <p:cNvPr id="12" name="New picture" descr="product_image3"/>
          <p:cNvPicPr>
            <a:picLocks noChangeAspect="1"/>
          </p:cNvPicPr>
          <p:nvPr/>
        </p:nvPicPr>
        <p:blipFill>
          <a:blip r:embed="rId8"/>
          <a:stretch>
            <a:fillRect/>
          </a:stretch>
        </p:blipFill>
        <p:spPr>
          <a:xfrm>
            <a:off x="6108700" y="1130300"/>
            <a:ext cx="2006600" cy="2006600"/>
          </a:xfrm>
          <a:prstGeom prst="rect">
            <a:avLst/>
          </a:prstGeom>
        </p:spPr>
      </p:pic>
      <p:pic>
        <p:nvPicPr>
          <p:cNvPr id="13" name="New picture" descr="product_image1"/>
          <p:cNvPicPr>
            <a:picLocks noChangeAspect="1"/>
          </p:cNvPicPr>
          <p:nvPr/>
        </p:nvPicPr>
        <p:blipFill>
          <a:blip r:embed="rId9"/>
          <a:stretch>
            <a:fillRect/>
          </a:stretch>
        </p:blipFill>
        <p:spPr>
          <a:xfrm>
            <a:off x="342900" y="1130300"/>
            <a:ext cx="2006600" cy="2006600"/>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Alcohol launches that contain the word "food" </a:t>
            </a:r>
            <a:r>
              <a:rPr sz="1200">
                <a:solidFill>
                  <a:srgbClr val="2B2B2B"/>
                </a:solidFill>
                <a:latin typeface="Trebuchet MS"/>
                <a:ea typeface="Trebuchet MS"/>
                <a:cs typeface="Trebuchet MS"/>
                <a:hlinkClick r:id="rId3"/>
              </a:rPr>
              <a:t>rose 15.7% from 2022-23</a:t>
            </a:r>
            <a:r>
              <a:rPr sz="1200">
                <a:solidFill>
                  <a:srgbClr val="2B2B2B"/>
                </a:solidFill>
                <a:latin typeface="Trebuchet MS"/>
                <a:ea typeface="Trebuchet MS"/>
                <a:cs typeface="Trebuchet MS"/>
              </a:rPr>
              <a:t>, as brands try to motivate and inspire mealtime occasions with suggested pairings. While </a:t>
            </a:r>
            <a:r>
              <a:rPr sz="1200">
                <a:solidFill>
                  <a:srgbClr val="2B2B2B"/>
                </a:solidFill>
                <a:latin typeface="Trebuchet MS"/>
                <a:ea typeface="Trebuchet MS"/>
                <a:cs typeface="Trebuchet MS"/>
                <a:hlinkClick r:id="" action="ppaction://noaction"/>
              </a:rPr>
              <a:t>older consumers</a:t>
            </a:r>
            <a:r>
              <a:rPr sz="1200">
                <a:solidFill>
                  <a:srgbClr val="2B2B2B"/>
                </a:solidFill>
                <a:latin typeface="Trebuchet MS"/>
                <a:ea typeface="Trebuchet MS"/>
                <a:cs typeface="Trebuchet MS"/>
              </a:rPr>
              <a:t> are more likely to participate in these traditional drinking occasions at a higher rate, including pairings on alcoholic beverages beyond more premium bottles of wine like beer and bagged/boxed wine can feel less overwhelming to younger consumers. Additionally, pairing suggestions that can get creative can inspire more </a:t>
            </a:r>
            <a:r>
              <a:rPr sz="1200">
                <a:solidFill>
                  <a:srgbClr val="2B2B2B"/>
                </a:solidFill>
                <a:latin typeface="Trebuchet MS"/>
                <a:ea typeface="Trebuchet MS"/>
                <a:cs typeface="Trebuchet MS"/>
                <a:hlinkClick r:id="" action="ppaction://noaction"/>
              </a:rPr>
              <a:t>casual occasions</a:t>
            </a:r>
            <a:r>
              <a:rPr sz="1200">
                <a:solidFill>
                  <a:srgbClr val="2B2B2B"/>
                </a:solidFill>
                <a:latin typeface="Trebuchet MS"/>
                <a:ea typeface="Trebuchet MS"/>
                <a:cs typeface="Trebuchet MS"/>
              </a:rPr>
              <a:t> like snacking.</a:t>
            </a:r>
          </a:p>
        </p:txBody>
      </p:sp>
      <p:sp>
        <p:nvSpPr>
          <p:cNvPr id="3"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Global growth in food pairing suggestions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duct_description1" descr="product_description1"/>
          <p:cNvSpPr>
            <a:spLocks noGrp="1"/>
          </p:cNvSpPr>
          <p:nvPr>
            <p:ph type="body" sz="quarter" idx="20"/>
          </p:nvPr>
        </p:nvSpPr>
        <p:spPr/>
        <p:txBody>
          <a:bodyPr lIns="0" tIns="0" rIns="0" bIns="0"/>
          <a:lstStyle>
            <a:lvl1pPr marL="0" indent="0">
              <a:buNone/>
              <a:defRPr sz="100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M&amp;S (USA)</a:t>
            </a:r>
          </a:p>
          <a:p>
            <a:pPr>
              <a:spcBef>
                <a:spcPct val="0"/>
              </a:spcBef>
              <a:spcAft>
                <a:spcPct val="43750"/>
              </a:spcAft>
            </a:pPr>
            <a:r>
              <a:rPr sz="1000">
                <a:solidFill>
                  <a:srgbClr val="2B2B2B"/>
                </a:solidFill>
                <a:latin typeface="Trebuchet MS"/>
                <a:hlinkClick r:id="rId3"/>
              </a:rPr>
              <a:t>Bellante Brut Prosecco DOC Wine</a:t>
            </a:r>
          </a:p>
          <a:p>
            <a:pPr>
              <a:spcBef>
                <a:spcPct val="0"/>
              </a:spcBef>
              <a:spcAft>
                <a:spcPct val="43750"/>
              </a:spcAft>
            </a:pPr>
            <a:r>
              <a:rPr sz="1000">
                <a:solidFill>
                  <a:srgbClr val="2B2B2B"/>
                </a:solidFill>
                <a:latin typeface="Trebuchet MS"/>
                <a:ea typeface="Trebuchet MS"/>
                <a:cs typeface="Trebuchet MS"/>
              </a:rPr>
              <a:t>"This sparkling prosecco is delicious as an aperitif with party foods."</a:t>
            </a:r>
          </a:p>
        </p:txBody>
      </p:sp>
      <p:sp>
        <p:nvSpPr>
          <p:cNvPr id="6" name="product_description2" descr="product_description2"/>
          <p:cNvSpPr>
            <a:spLocks noGrp="1"/>
          </p:cNvSpPr>
          <p:nvPr>
            <p:ph type="body" sz="quarter" idx="13"/>
          </p:nvPr>
        </p:nvSpPr>
        <p:spPr/>
        <p:txBody>
          <a:bodyPr lIns="0" tIns="0" rIns="0" bIns="0"/>
          <a:lstStyle>
            <a:lvl1pPr marL="0" indent="0">
              <a:buNone/>
              <a:defRPr sz="100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Unibroue (Canada)</a:t>
            </a:r>
          </a:p>
          <a:p>
            <a:pPr>
              <a:spcBef>
                <a:spcPct val="0"/>
              </a:spcBef>
              <a:spcAft>
                <a:spcPct val="43750"/>
              </a:spcAft>
            </a:pPr>
            <a:r>
              <a:rPr sz="1000">
                <a:solidFill>
                  <a:srgbClr val="2B2B2B"/>
                </a:solidFill>
                <a:latin typeface="Trebuchet MS"/>
                <a:hlinkClick r:id="rId4"/>
              </a:rPr>
              <a:t>Ce N'est Pas La Fin Du Monde Belgian IPA</a:t>
            </a:r>
          </a:p>
          <a:p>
            <a:pPr>
              <a:spcBef>
                <a:spcPct val="0"/>
              </a:spcBef>
              <a:spcAft>
                <a:spcPct val="43750"/>
              </a:spcAft>
            </a:pPr>
            <a:r>
              <a:rPr sz="1000">
                <a:solidFill>
                  <a:srgbClr val="2B2B2B"/>
                </a:solidFill>
                <a:latin typeface="Trebuchet MS"/>
                <a:ea typeface="Trebuchet MS"/>
                <a:cs typeface="Trebuchet MS"/>
              </a:rPr>
              <a:t>"Food pairing: spicy fish tacos, pineapple upside-down cake, old cheddar."</a:t>
            </a:r>
          </a:p>
        </p:txBody>
      </p:sp>
      <p:sp>
        <p:nvSpPr>
          <p:cNvPr id="7" name="product_description3" descr="product_description3"/>
          <p:cNvSpPr>
            <a:spLocks noGrp="1"/>
          </p:cNvSpPr>
          <p:nvPr>
            <p:ph type="body" sz="quarter" idx="14"/>
          </p:nvPr>
        </p:nvSpPr>
        <p:spPr/>
        <p:txBody>
          <a:bodyPr lIns="0" tIns="0" rIns="0" bIns="0"/>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000" baseline="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Marks &amp; Spencer (UK)</a:t>
            </a:r>
          </a:p>
          <a:p>
            <a:pPr>
              <a:spcBef>
                <a:spcPct val="0"/>
              </a:spcBef>
              <a:spcAft>
                <a:spcPct val="43750"/>
              </a:spcAft>
            </a:pPr>
            <a:r>
              <a:rPr sz="1000">
                <a:solidFill>
                  <a:srgbClr val="2B2B2B"/>
                </a:solidFill>
                <a:latin typeface="Trebuchet MS"/>
                <a:hlinkClick r:id="rId5"/>
              </a:rPr>
              <a:t>Puglia Italian Red Wine</a:t>
            </a:r>
          </a:p>
          <a:p>
            <a:pPr>
              <a:spcBef>
                <a:spcPct val="0"/>
              </a:spcBef>
              <a:spcAft>
                <a:spcPct val="43750"/>
              </a:spcAft>
            </a:pPr>
            <a:r>
              <a:rPr sz="1000">
                <a:solidFill>
                  <a:srgbClr val="2B2B2B"/>
                </a:solidFill>
                <a:latin typeface="Trebuchet MS"/>
                <a:ea typeface="Trebuchet MS"/>
                <a:cs typeface="Trebuchet MS"/>
              </a:rPr>
              <a:t>"Food: pizza, pasta, barbecues."</a:t>
            </a:r>
          </a:p>
        </p:txBody>
      </p:sp>
      <p:sp>
        <p:nvSpPr>
          <p:cNvPr id="8" name="go_to_button" descr="go_to_button">
            <a:hlinkClick r:id="rId6"/>
          </p:cNvPr>
          <p:cNvSpPr>
            <a:spLocks noGrp="1"/>
          </p:cNvSpPr>
          <p:nvPr>
            <p:ph type="body" sz="quarter" idx="23"/>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9"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10"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Alcohol beverages with pairing suggestions on pack</a:t>
            </a:r>
          </a:p>
        </p:txBody>
      </p:sp>
      <p:pic>
        <p:nvPicPr>
          <p:cNvPr id="11" name="New picture" descr="product_image2"/>
          <p:cNvPicPr>
            <a:picLocks noChangeAspect="1"/>
          </p:cNvPicPr>
          <p:nvPr/>
        </p:nvPicPr>
        <p:blipFill>
          <a:blip r:embed="rId7"/>
          <a:stretch>
            <a:fillRect/>
          </a:stretch>
        </p:blipFill>
        <p:spPr>
          <a:xfrm>
            <a:off x="3238500" y="1130300"/>
            <a:ext cx="2006600" cy="2006600"/>
          </a:xfrm>
          <a:prstGeom prst="rect">
            <a:avLst/>
          </a:prstGeom>
        </p:spPr>
      </p:pic>
      <p:pic>
        <p:nvPicPr>
          <p:cNvPr id="12" name="New picture" descr="product_image3"/>
          <p:cNvPicPr>
            <a:picLocks noChangeAspect="1"/>
          </p:cNvPicPr>
          <p:nvPr/>
        </p:nvPicPr>
        <p:blipFill>
          <a:blip r:embed="rId8"/>
          <a:stretch>
            <a:fillRect/>
          </a:stretch>
        </p:blipFill>
        <p:spPr>
          <a:xfrm>
            <a:off x="6108700" y="1130300"/>
            <a:ext cx="2006600" cy="2006600"/>
          </a:xfrm>
          <a:prstGeom prst="rect">
            <a:avLst/>
          </a:prstGeom>
        </p:spPr>
      </p:pic>
      <p:pic>
        <p:nvPicPr>
          <p:cNvPr id="13" name="New picture" descr="product_image1"/>
          <p:cNvPicPr>
            <a:picLocks noChangeAspect="1"/>
          </p:cNvPicPr>
          <p:nvPr/>
        </p:nvPicPr>
        <p:blipFill>
          <a:blip r:embed="rId9"/>
          <a:stretch>
            <a:fillRect/>
          </a:stretch>
        </p:blipFill>
        <p:spPr>
          <a:xfrm>
            <a:off x="342900" y="1130300"/>
            <a:ext cx="2006600" cy="2006600"/>
          </a:xfrm>
          <a:prstGeom prst="rect">
            <a:avLst/>
          </a:prstGeo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The prevalence of both non-alcoholic beverages flavors in the emerging landscape of flavored alcoholic beverages (largely made up of RTD beverages) and their positive consumer reception suggests that this category is successfully paving the way for fun and bending the rules of how </a:t>
            </a:r>
            <a:r>
              <a:rPr sz="1200">
                <a:solidFill>
                  <a:srgbClr val="2B2B2B"/>
                </a:solidFill>
                <a:latin typeface="Trebuchet MS"/>
                <a:ea typeface="Trebuchet MS"/>
                <a:cs typeface="Trebuchet MS"/>
                <a:hlinkClick r:id="" action="ppaction://noaction"/>
              </a:rPr>
              <a:t>consumer perceive flavor</a:t>
            </a:r>
            <a:r>
              <a:rPr sz="1200">
                <a:solidFill>
                  <a:srgbClr val="2B2B2B"/>
                </a:solidFill>
                <a:latin typeface="Trebuchet MS"/>
                <a:ea typeface="Trebuchet MS"/>
                <a:cs typeface="Trebuchet MS"/>
              </a:rPr>
              <a:t>. Overlapping beverage types and flavors extend and reinvent occasions, making beverages feel more fluid across ABV and format.</a:t>
            </a:r>
          </a:p>
        </p:txBody>
      </p:sp>
      <p:sp>
        <p:nvSpPr>
          <p:cNvPr id="4" name="media_caption" descr="media_caption"/>
          <p:cNvSpPr>
            <a:spLocks noGrp="1"/>
          </p:cNvSpPr>
          <p:nvPr>
            <p:ph type="body" sz="quarter" idx="14"/>
          </p:nvPr>
        </p:nvSpPr>
        <p:spPr/>
        <p:txBody>
          <a:bodyPr lIns="0" rIns="0">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sz="1000">
                <a:solidFill>
                  <a:srgbClr val="2B2B2B"/>
                </a:solidFill>
                <a:latin typeface="Trebuchet MS"/>
                <a:ea typeface="Trebuchet MS"/>
                <a:cs typeface="Trebuchet MS"/>
              </a:rPr>
              <a:t>US: emerging flavors in flavored alcoholic beverages</a:t>
            </a:r>
          </a:p>
        </p:txBody>
      </p:sp>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b="1">
                <a:solidFill>
                  <a:srgbClr val="666666"/>
                </a:solidFill>
                <a:latin typeface="Trebuchet MS"/>
                <a:ea typeface="Trebuchet MS"/>
                <a:cs typeface="Trebuchet MS"/>
              </a:rPr>
              <a:t>Source: </a:t>
            </a:r>
            <a:r>
              <a:rPr sz="800">
                <a:solidFill>
                  <a:srgbClr val="666666"/>
                </a:solidFill>
                <a:latin typeface="Trebuchet MS"/>
                <a:hlinkClick r:id="rId4"/>
              </a:rPr>
              <a:t>Mintel Flavourscape AI</a:t>
            </a: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Emerging flavors in alcohol borrow from popular beverages</a:t>
            </a:r>
          </a:p>
        </p:txBody>
      </p:sp>
      <p:pic>
        <p:nvPicPr>
          <p:cNvPr id="9" name="New picture" descr="callout_image"/>
          <p:cNvPicPr>
            <a:picLocks noChangeAspect="1"/>
          </p:cNvPicPr>
          <p:nvPr/>
        </p:nvPicPr>
        <p:blipFill>
          <a:blip r:embed="rId5"/>
          <a:stretch>
            <a:fillRect/>
          </a:stretch>
        </p:blipFill>
        <p:spPr>
          <a:xfrm>
            <a:off x="3479800" y="1143000"/>
            <a:ext cx="5270500" cy="26289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What you need to know</a:t>
            </a:r>
          </a:p>
        </p:txBody>
      </p:sp>
      <p:sp>
        <p:nvSpPr>
          <p:cNvPr id="2" name="column_text2" descr="column_text2"/>
          <p:cNvSpPr>
            <a:spLocks noGrp="1"/>
          </p:cNvSpPr>
          <p:nvPr>
            <p:ph type="body" sz="quarter" idx="13"/>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Format and flavor bring the fun</a:t>
            </a:r>
          </a:p>
          <a:p>
            <a:pPr>
              <a:spcBef>
                <a:spcPct val="43750"/>
              </a:spcBef>
              <a:spcAft>
                <a:spcPct val="43750"/>
              </a:spcAft>
            </a:pPr>
            <a:r>
              <a:rPr sz="1200">
                <a:solidFill>
                  <a:srgbClr val="2B2B2B"/>
                </a:solidFill>
                <a:latin typeface="Trebuchet MS"/>
                <a:ea typeface="Trebuchet MS"/>
                <a:cs typeface="Trebuchet MS"/>
              </a:rPr>
              <a:t>The success of RTDs has been a perfect storm of casual without sacrificing flavor. To connect, particularly with younger consumers, </a:t>
            </a:r>
            <a:r>
              <a:rPr sz="1200">
                <a:solidFill>
                  <a:srgbClr val="2B2B2B"/>
                </a:solidFill>
                <a:latin typeface="Trebuchet MS"/>
                <a:ea typeface="Trebuchet MS"/>
                <a:cs typeface="Trebuchet MS"/>
                <a:hlinkClick r:id="" action="ppaction://noaction"/>
              </a:rPr>
              <a:t>beer</a:t>
            </a:r>
            <a:r>
              <a:rPr sz="1200">
                <a:solidFill>
                  <a:srgbClr val="2B2B2B"/>
                </a:solidFill>
                <a:latin typeface="Trebuchet MS"/>
                <a:ea typeface="Trebuchet MS"/>
                <a:cs typeface="Trebuchet MS"/>
              </a:rPr>
              <a:t> and </a:t>
            </a:r>
            <a:r>
              <a:rPr sz="1200">
                <a:solidFill>
                  <a:srgbClr val="2B2B2B"/>
                </a:solidFill>
                <a:latin typeface="Trebuchet MS"/>
                <a:ea typeface="Trebuchet MS"/>
                <a:cs typeface="Trebuchet MS"/>
                <a:hlinkClick r:id="" action="ppaction://noaction"/>
              </a:rPr>
              <a:t>wine innovations</a:t>
            </a:r>
            <a:r>
              <a:rPr sz="1200">
                <a:solidFill>
                  <a:srgbClr val="2B2B2B"/>
                </a:solidFill>
                <a:latin typeface="Trebuchet MS"/>
                <a:ea typeface="Trebuchet MS"/>
                <a:cs typeface="Trebuchet MS"/>
              </a:rPr>
              <a:t> that promote fun can help strengthen their </a:t>
            </a:r>
            <a:r>
              <a:rPr sz="1200">
                <a:solidFill>
                  <a:srgbClr val="2B2B2B"/>
                </a:solidFill>
                <a:latin typeface="Trebuchet MS"/>
                <a:ea typeface="Trebuchet MS"/>
                <a:cs typeface="Trebuchet MS"/>
                <a:hlinkClick r:id="" action="ppaction://noaction"/>
              </a:rPr>
              <a:t>weaker associations</a:t>
            </a:r>
            <a:r>
              <a:rPr sz="1200">
                <a:solidFill>
                  <a:srgbClr val="2B2B2B"/>
                </a:solidFill>
                <a:latin typeface="Trebuchet MS"/>
                <a:ea typeface="Trebuchet MS"/>
                <a:cs typeface="Trebuchet MS"/>
              </a:rPr>
              <a:t> like taste and convenience, respectively.</a:t>
            </a:r>
          </a:p>
        </p:txBody>
      </p:sp>
      <p:sp>
        <p:nvSpPr>
          <p:cNvPr id="3" name="column_text3" descr="column_text3"/>
          <p:cNvSpPr>
            <a:spLocks noGrp="1"/>
          </p:cNvSpPr>
          <p:nvPr>
            <p:ph type="body" sz="quarter" idx="14"/>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At-home occasions continue to impact foodservice</a:t>
            </a:r>
          </a:p>
          <a:p>
            <a:pPr>
              <a:spcBef>
                <a:spcPct val="43750"/>
              </a:spcBef>
              <a:spcAft>
                <a:spcPct val="43750"/>
              </a:spcAft>
            </a:pPr>
            <a:r>
              <a:rPr sz="1200">
                <a:solidFill>
                  <a:srgbClr val="2B2B2B"/>
                </a:solidFill>
                <a:latin typeface="Trebuchet MS"/>
                <a:ea typeface="Trebuchet MS"/>
                <a:cs typeface="Trebuchet MS"/>
              </a:rPr>
              <a:t>Away-from-home occasions have yet to bounce back </a:t>
            </a:r>
            <a:r>
              <a:rPr sz="1200">
                <a:solidFill>
                  <a:srgbClr val="2B2B2B"/>
                </a:solidFill>
                <a:latin typeface="Trebuchet MS"/>
                <a:ea typeface="Trebuchet MS"/>
                <a:cs typeface="Trebuchet MS"/>
                <a:hlinkClick r:id="" action="ppaction://noaction"/>
              </a:rPr>
              <a:t>since 2020</a:t>
            </a:r>
            <a:r>
              <a:rPr sz="1200">
                <a:solidFill>
                  <a:srgbClr val="2B2B2B"/>
                </a:solidFill>
                <a:latin typeface="Trebuchet MS"/>
                <a:ea typeface="Trebuchet MS"/>
                <a:cs typeface="Trebuchet MS"/>
              </a:rPr>
              <a:t> as consumers continue to look for ways to save money. While there are still strong associations with cocktails and socialization at bars and restaurants, that </a:t>
            </a:r>
            <a:r>
              <a:rPr sz="1200">
                <a:solidFill>
                  <a:srgbClr val="2B2B2B"/>
                </a:solidFill>
                <a:latin typeface="Trebuchet MS"/>
                <a:ea typeface="Trebuchet MS"/>
                <a:cs typeface="Trebuchet MS"/>
                <a:hlinkClick r:id="" action="ppaction://noaction"/>
              </a:rPr>
              <a:t>experience</a:t>
            </a:r>
            <a:r>
              <a:rPr sz="1200">
                <a:solidFill>
                  <a:srgbClr val="2B2B2B"/>
                </a:solidFill>
                <a:latin typeface="Trebuchet MS"/>
                <a:ea typeface="Trebuchet MS"/>
                <a:cs typeface="Trebuchet MS"/>
              </a:rPr>
              <a:t> needs to continually feel valuable.</a:t>
            </a:r>
          </a:p>
        </p:txBody>
      </p:sp>
      <p:sp>
        <p:nvSpPr>
          <p:cNvPr id="4" name="column_text1" descr="column_text1"/>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Reasons for drinking alcohol are shifting</a:t>
            </a:r>
          </a:p>
          <a:p>
            <a:pPr>
              <a:spcBef>
                <a:spcPct val="43750"/>
              </a:spcBef>
              <a:spcAft>
                <a:spcPct val="43750"/>
              </a:spcAft>
            </a:pPr>
            <a:r>
              <a:rPr sz="1200">
                <a:solidFill>
                  <a:srgbClr val="2B2B2B"/>
                </a:solidFill>
                <a:latin typeface="Trebuchet MS"/>
                <a:ea typeface="Trebuchet MS"/>
                <a:cs typeface="Trebuchet MS"/>
              </a:rPr>
              <a:t>Consumers have </a:t>
            </a:r>
            <a:r>
              <a:rPr sz="1200">
                <a:solidFill>
                  <a:srgbClr val="2B2B2B"/>
                </a:solidFill>
                <a:latin typeface="Trebuchet MS"/>
                <a:ea typeface="Trebuchet MS"/>
                <a:cs typeface="Trebuchet MS"/>
                <a:hlinkClick r:id="" action="ppaction://noaction"/>
              </a:rPr>
              <a:t>loosening connections</a:t>
            </a:r>
            <a:r>
              <a:rPr sz="1200">
                <a:solidFill>
                  <a:srgbClr val="2B2B2B"/>
                </a:solidFill>
                <a:latin typeface="Trebuchet MS"/>
                <a:ea typeface="Trebuchet MS"/>
                <a:cs typeface="Trebuchet MS"/>
              </a:rPr>
              <a:t> with traditional alcoholic beverage occasions like relaxation and socializing, especially with the rise of alternatives. Shifting focus to collaboration rather than competition with alternatives can help the beverage landscape feel more fluid and casual for consumers.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5" name="product_description1" descr="product_description1"/>
          <p:cNvSpPr>
            <a:spLocks noGrp="1"/>
          </p:cNvSpPr>
          <p:nvPr>
            <p:ph type="body" sz="quarter" idx="20"/>
          </p:nvPr>
        </p:nvSpPr>
        <p:spPr/>
        <p:txBody>
          <a:bodyPr lIns="0" tIns="0" rIns="0" bIns="0"/>
          <a:lstStyle>
            <a:lvl1pPr marL="0" indent="0">
              <a:buNone/>
              <a:defRPr sz="100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903 Brewers</a:t>
            </a:r>
          </a:p>
          <a:p>
            <a:pPr>
              <a:spcBef>
                <a:spcPct val="0"/>
              </a:spcBef>
              <a:spcAft>
                <a:spcPct val="43750"/>
              </a:spcAft>
            </a:pPr>
            <a:r>
              <a:rPr sz="1000">
                <a:solidFill>
                  <a:srgbClr val="2B2B2B"/>
                </a:solidFill>
                <a:latin typeface="Trebuchet MS"/>
                <a:hlinkClick r:id="rId3"/>
              </a:rPr>
              <a:t>Dr. Seltzer Hard Seltzer Slushy</a:t>
            </a:r>
          </a:p>
          <a:p>
            <a:pPr>
              <a:spcBef>
                <a:spcPct val="0"/>
              </a:spcBef>
              <a:spcAft>
                <a:spcPct val="43750"/>
              </a:spcAft>
            </a:pPr>
            <a:r>
              <a:rPr sz="1000">
                <a:solidFill>
                  <a:srgbClr val="2B2B2B"/>
                </a:solidFill>
                <a:latin typeface="Trebuchet MS"/>
                <a:ea typeface="Trebuchet MS"/>
                <a:cs typeface="Trebuchet MS"/>
              </a:rPr>
              <a:t>46% of consumers responded that they likely or definitely would buy this product, </a:t>
            </a:r>
            <a:r>
              <a:rPr sz="1000" b="1">
                <a:solidFill>
                  <a:srgbClr val="2B2B2B"/>
                </a:solidFill>
                <a:latin typeface="Trebuchet MS"/>
                <a:ea typeface="Trebuchet MS"/>
                <a:cs typeface="Trebuchet MS"/>
              </a:rPr>
              <a:t>significantly outperforming</a:t>
            </a:r>
            <a:r>
              <a:rPr sz="1000">
                <a:solidFill>
                  <a:srgbClr val="2B2B2B"/>
                </a:solidFill>
                <a:latin typeface="Trebuchet MS"/>
                <a:ea typeface="Trebuchet MS"/>
                <a:cs typeface="Trebuchet MS"/>
              </a:rPr>
              <a:t> its subcategory.</a:t>
            </a:r>
          </a:p>
        </p:txBody>
      </p:sp>
      <p:sp>
        <p:nvSpPr>
          <p:cNvPr id="6" name="product_description2" descr="product_description2"/>
          <p:cNvSpPr>
            <a:spLocks noGrp="1"/>
          </p:cNvSpPr>
          <p:nvPr>
            <p:ph type="body" sz="quarter" idx="13"/>
          </p:nvPr>
        </p:nvSpPr>
        <p:spPr/>
        <p:txBody>
          <a:bodyPr lIns="0" tIns="0" rIns="0" bIns="0"/>
          <a:lstStyle>
            <a:lvl1pPr marL="0" indent="0">
              <a:buNone/>
              <a:defRPr sz="100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Kentucky Coffee</a:t>
            </a:r>
          </a:p>
          <a:p>
            <a:pPr>
              <a:spcBef>
                <a:spcPct val="0"/>
              </a:spcBef>
              <a:spcAft>
                <a:spcPct val="43750"/>
              </a:spcAft>
            </a:pPr>
            <a:r>
              <a:rPr sz="1000">
                <a:solidFill>
                  <a:srgbClr val="2B2B2B"/>
                </a:solidFill>
                <a:latin typeface="Trebuchet MS"/>
                <a:hlinkClick r:id="rId4"/>
              </a:rPr>
              <a:t>Mocha Coffee Whiskey Hard Cold Brew</a:t>
            </a:r>
          </a:p>
          <a:p>
            <a:pPr>
              <a:spcBef>
                <a:spcPct val="0"/>
              </a:spcBef>
              <a:spcAft>
                <a:spcPct val="43750"/>
              </a:spcAft>
            </a:pPr>
            <a:r>
              <a:rPr sz="1000">
                <a:solidFill>
                  <a:srgbClr val="2B2B2B"/>
                </a:solidFill>
                <a:latin typeface="Trebuchet MS"/>
                <a:ea typeface="Trebuchet MS"/>
                <a:cs typeface="Trebuchet MS"/>
              </a:rPr>
              <a:t>45% of consumers in our panel responded that they likely or definitely would buy this product, </a:t>
            </a:r>
            <a:r>
              <a:rPr sz="1000" b="1">
                <a:solidFill>
                  <a:srgbClr val="2B2B2B"/>
                </a:solidFill>
                <a:latin typeface="Trebuchet MS"/>
                <a:ea typeface="Trebuchet MS"/>
                <a:cs typeface="Trebuchet MS"/>
              </a:rPr>
              <a:t>outperforming</a:t>
            </a:r>
            <a:r>
              <a:rPr sz="1000">
                <a:solidFill>
                  <a:srgbClr val="2B2B2B"/>
                </a:solidFill>
                <a:latin typeface="Trebuchet MS"/>
                <a:ea typeface="Trebuchet MS"/>
                <a:cs typeface="Trebuchet MS"/>
              </a:rPr>
              <a:t> its subcategory.</a:t>
            </a:r>
          </a:p>
        </p:txBody>
      </p:sp>
      <p:sp>
        <p:nvSpPr>
          <p:cNvPr id="7" name="product_description3" descr="product_description3"/>
          <p:cNvSpPr>
            <a:spLocks noGrp="1"/>
          </p:cNvSpPr>
          <p:nvPr>
            <p:ph type="body" sz="quarter" idx="14"/>
          </p:nvPr>
        </p:nvSpPr>
        <p:spPr/>
        <p:txBody>
          <a:bodyPr lIns="0" tIns="0" rIns="0" bIns="0"/>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1000" baseline="0">
                <a:latin typeface="Trebuchet MS"/>
                <a:cs typeface="Trebuchet MS"/>
              </a:defRPr>
            </a:lvl1pPr>
          </a:lstStyle>
          <a:p>
            <a:pPr>
              <a:spcBef>
                <a:spcPct val="58188"/>
              </a:spcBef>
              <a:spcAft>
                <a:spcPct val="0"/>
              </a:spcAft>
            </a:pPr>
            <a:r>
              <a:rPr sz="1000" b="1">
                <a:solidFill>
                  <a:srgbClr val="2B2B2B"/>
                </a:solidFill>
                <a:latin typeface="Trebuchet MS"/>
                <a:ea typeface="Trebuchet MS"/>
                <a:cs typeface="Trebuchet MS"/>
              </a:rPr>
              <a:t>Bud Light Seltzer</a:t>
            </a:r>
          </a:p>
          <a:p>
            <a:pPr>
              <a:spcBef>
                <a:spcPct val="0"/>
              </a:spcBef>
              <a:spcAft>
                <a:spcPct val="43750"/>
              </a:spcAft>
            </a:pPr>
            <a:r>
              <a:rPr sz="1000">
                <a:solidFill>
                  <a:srgbClr val="2B2B2B"/>
                </a:solidFill>
                <a:latin typeface="Trebuchet MS"/>
                <a:hlinkClick r:id="rId5"/>
              </a:rPr>
              <a:t>Sangria Splash Variety Pack</a:t>
            </a:r>
          </a:p>
          <a:p>
            <a:pPr>
              <a:spcBef>
                <a:spcPct val="0"/>
              </a:spcBef>
              <a:spcAft>
                <a:spcPct val="43750"/>
              </a:spcAft>
            </a:pPr>
            <a:r>
              <a:rPr sz="1000">
                <a:solidFill>
                  <a:srgbClr val="2B2B2B"/>
                </a:solidFill>
                <a:latin typeface="Trebuchet MS"/>
                <a:ea typeface="Trebuchet MS"/>
                <a:cs typeface="Trebuchet MS"/>
              </a:rPr>
              <a:t>42% of consumers in our panel responded that they likely or definitely would buy this product, </a:t>
            </a:r>
            <a:r>
              <a:rPr sz="1000" b="1">
                <a:solidFill>
                  <a:srgbClr val="2B2B2B"/>
                </a:solidFill>
                <a:latin typeface="Trebuchet MS"/>
                <a:ea typeface="Trebuchet MS"/>
                <a:cs typeface="Trebuchet MS"/>
              </a:rPr>
              <a:t>outperforming</a:t>
            </a:r>
            <a:r>
              <a:rPr sz="1000">
                <a:solidFill>
                  <a:srgbClr val="2B2B2B"/>
                </a:solidFill>
                <a:latin typeface="Trebuchet MS"/>
                <a:ea typeface="Trebuchet MS"/>
                <a:cs typeface="Trebuchet MS"/>
              </a:rPr>
              <a:t> its subcategory.</a:t>
            </a:r>
          </a:p>
        </p:txBody>
      </p:sp>
      <p:sp>
        <p:nvSpPr>
          <p:cNvPr id="8" name="go_to_button" descr="go_to_button">
            <a:hlinkClick r:id="rId6"/>
          </p:cNvPr>
          <p:cNvSpPr>
            <a:spLocks noGrp="1"/>
          </p:cNvSpPr>
          <p:nvPr>
            <p:ph type="body" sz="quarter" idx="23"/>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9"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10"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Alcoholic beverages with emerging flavors</a:t>
            </a:r>
          </a:p>
        </p:txBody>
      </p:sp>
      <p:pic>
        <p:nvPicPr>
          <p:cNvPr id="11" name="New picture" descr="product_image2"/>
          <p:cNvPicPr>
            <a:picLocks noChangeAspect="1"/>
          </p:cNvPicPr>
          <p:nvPr/>
        </p:nvPicPr>
        <p:blipFill>
          <a:blip r:embed="rId7"/>
          <a:stretch>
            <a:fillRect/>
          </a:stretch>
        </p:blipFill>
        <p:spPr>
          <a:xfrm>
            <a:off x="3238500" y="1130300"/>
            <a:ext cx="2006600" cy="2006600"/>
          </a:xfrm>
          <a:prstGeom prst="rect">
            <a:avLst/>
          </a:prstGeom>
        </p:spPr>
      </p:pic>
      <p:pic>
        <p:nvPicPr>
          <p:cNvPr id="12" name="New picture" descr="product_image3"/>
          <p:cNvPicPr>
            <a:picLocks noChangeAspect="1"/>
          </p:cNvPicPr>
          <p:nvPr/>
        </p:nvPicPr>
        <p:blipFill>
          <a:blip r:embed="rId8"/>
          <a:stretch>
            <a:fillRect/>
          </a:stretch>
        </p:blipFill>
        <p:spPr>
          <a:xfrm>
            <a:off x="6108700" y="1130300"/>
            <a:ext cx="2006600" cy="2006600"/>
          </a:xfrm>
          <a:prstGeom prst="rect">
            <a:avLst/>
          </a:prstGeom>
        </p:spPr>
      </p:pic>
      <p:pic>
        <p:nvPicPr>
          <p:cNvPr id="13" name="New picture" descr="product_image1"/>
          <p:cNvPicPr>
            <a:picLocks noChangeAspect="1"/>
          </p:cNvPicPr>
          <p:nvPr/>
        </p:nvPicPr>
        <p:blipFill>
          <a:blip r:embed="rId9"/>
          <a:stretch>
            <a:fillRect/>
          </a:stretch>
        </p:blipFill>
        <p:spPr>
          <a:xfrm>
            <a:off x="342900" y="1130300"/>
            <a:ext cx="2006600" cy="2006600"/>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The previous flavor landscape map showcases emerging flavors in energy drinks on Mintel GNPD for the USA.</a:t>
            </a:r>
          </a:p>
          <a:p>
            <a:pPr>
              <a:spcBef>
                <a:spcPct val="43750"/>
              </a:spcBef>
              <a:spcAft>
                <a:spcPct val="43750"/>
              </a:spcAft>
            </a:pPr>
            <a:r>
              <a:rPr sz="1200">
                <a:solidFill>
                  <a:srgbClr val="2B2B2B"/>
                </a:solidFill>
                <a:latin typeface="Trebuchet MS"/>
                <a:ea typeface="Trebuchet MS"/>
                <a:cs typeface="Trebuchet MS"/>
              </a:rPr>
              <a:t>Methodology: analysis based on GNPD launches of energy drinks in the USA. Product launches are aggregated by flavors and plotted for prevalence* and growth momentum**.</a:t>
            </a:r>
          </a:p>
          <a:p>
            <a:pPr>
              <a:spcBef>
                <a:spcPct val="43750"/>
              </a:spcBef>
              <a:spcAft>
                <a:spcPct val="43750"/>
              </a:spcAft>
            </a:pPr>
            <a:r>
              <a:rPr sz="1200">
                <a:solidFill>
                  <a:srgbClr val="2B2B2B"/>
                </a:solidFill>
                <a:latin typeface="Trebuchet MS"/>
                <a:ea typeface="Trebuchet MS"/>
                <a:cs typeface="Trebuchet MS"/>
              </a:rPr>
              <a:t>* we calculate market prevalence (MP) by looking at the raw count of launches over 10+ years with heavier weight on recent years. The higher the MP ranking, the more products on the shelf containing this flavor.</a:t>
            </a:r>
          </a:p>
          <a:p>
            <a:pPr>
              <a:spcBef>
                <a:spcPct val="43750"/>
              </a:spcBef>
              <a:spcAft>
                <a:spcPct val="43750"/>
              </a:spcAft>
            </a:pPr>
            <a:r>
              <a:rPr sz="1200">
                <a:solidFill>
                  <a:srgbClr val="2B2B2B"/>
                </a:solidFill>
                <a:latin typeface="Trebuchet MS"/>
                <a:ea typeface="Trebuchet MS"/>
                <a:cs typeface="Trebuchet MS"/>
              </a:rPr>
              <a:t>** we calculate growth momentum (GM) over five years. This is not necessarily a linear path. Recent years are weighted more heavily. The higher the GM, the more confident we are that the trend will continue.</a:t>
            </a: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Interpreting the map US: emerging flavors in flavored alcoholic beverages, 2024</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Marketing and advertising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Younger consumers are more flexible in their preferences for </a:t>
            </a:r>
            <a:r>
              <a:rPr sz="1200">
                <a:solidFill>
                  <a:srgbClr val="2B2B2B"/>
                </a:solidFill>
                <a:latin typeface="Trebuchet MS"/>
                <a:ea typeface="Trebuchet MS"/>
                <a:cs typeface="Trebuchet MS"/>
                <a:hlinkClick r:id="" action="ppaction://noaction"/>
              </a:rPr>
              <a:t>drinking dayparts</a:t>
            </a:r>
            <a:r>
              <a:rPr sz="1200">
                <a:solidFill>
                  <a:srgbClr val="2B2B2B"/>
                </a:solidFill>
                <a:latin typeface="Trebuchet MS"/>
                <a:ea typeface="Trebuchet MS"/>
                <a:cs typeface="Trebuchet MS"/>
              </a:rPr>
              <a:t> and brunch has become a daytime occasion where beer and wine can shine. Sparkling wine already feels more fun to younger consumers and the pop of color Aperol brings has made the cocktail a patio staple. Beer is also embracing brunch, borrowing from citrusy breakfast classics like mimosas.</a:t>
            </a:r>
          </a:p>
        </p:txBody>
      </p:sp>
      <p:sp>
        <p:nvSpPr>
          <p:cNvPr id="3" name="media_caption2" descr="media_caption2"/>
          <p:cNvSpPr>
            <a:spLocks noGrp="1"/>
          </p:cNvSpPr>
          <p:nvPr>
            <p:ph type="body" sz="quarter" idx="14"/>
          </p:nvPr>
        </p:nvSpPr>
        <p:spPr/>
        <p:txBody>
          <a:bodyPr>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a:solidFill>
                  <a:srgbClr val="2B2B2B"/>
                </a:solidFill>
                <a:latin typeface="Trebuchet MS"/>
                <a:hlinkClick r:id="rId3"/>
              </a:rPr>
              <a:t>Equilibrium Brewery's Mmm...osa pale ale with orange zest</a:t>
            </a:r>
          </a:p>
        </p:txBody>
      </p:sp>
      <p:sp>
        <p:nvSpPr>
          <p:cNvPr id="5" name="media_caption1" descr="media_caption1"/>
          <p:cNvSpPr>
            <a:spLocks noGrp="1"/>
          </p:cNvSpPr>
          <p:nvPr>
            <p:ph type="body" sz="quarter" idx="16"/>
          </p:nvPr>
        </p:nvSpPr>
        <p:spPr/>
        <p:txBody>
          <a:bodyPr>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a:solidFill>
                  <a:srgbClr val="2B2B2B"/>
                </a:solidFill>
                <a:latin typeface="Trebuchet MS"/>
                <a:hlinkClick r:id="rId4"/>
              </a:rPr>
              <a:t>Aperol featuring brunch pairings</a:t>
            </a:r>
          </a:p>
        </p:txBody>
      </p:sp>
      <p:sp>
        <p:nvSpPr>
          <p:cNvPr id="7" name="go_to_button" descr="go_to_button">
            <a:hlinkClick r:id="rId5"/>
          </p:cNvPr>
          <p:cNvSpPr>
            <a:spLocks noGrp="1"/>
          </p:cNvSpPr>
          <p:nvPr>
            <p:ph type="body" sz="quarter" idx="20"/>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8"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9"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Brunch is reviving beer and wine (with the help of friends)</a:t>
            </a:r>
          </a:p>
        </p:txBody>
      </p:sp>
      <p:pic>
        <p:nvPicPr>
          <p:cNvPr id="10" name="New picture" descr="callout_image2"/>
          <p:cNvPicPr>
            <a:picLocks noChangeAspect="1"/>
          </p:cNvPicPr>
          <p:nvPr/>
        </p:nvPicPr>
        <p:blipFill>
          <a:blip r:embed="rId6"/>
          <a:stretch>
            <a:fillRect/>
          </a:stretch>
        </p:blipFill>
        <p:spPr>
          <a:xfrm>
            <a:off x="3200400" y="1028700"/>
            <a:ext cx="2590800" cy="2590800"/>
          </a:xfrm>
          <a:prstGeom prst="rect">
            <a:avLst/>
          </a:prstGeom>
        </p:spPr>
      </p:pic>
      <p:pic>
        <p:nvPicPr>
          <p:cNvPr id="11" name="New picture" descr="callout_image1"/>
          <p:cNvPicPr>
            <a:picLocks noChangeAspect="1"/>
          </p:cNvPicPr>
          <p:nvPr/>
        </p:nvPicPr>
        <p:blipFill>
          <a:blip r:embed="rId7"/>
          <a:stretch>
            <a:fillRect/>
          </a:stretch>
        </p:blipFill>
        <p:spPr>
          <a:xfrm>
            <a:off x="330200" y="1028700"/>
            <a:ext cx="2590800" cy="2590800"/>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Brands are leaning into younger consumers' </a:t>
            </a:r>
            <a:r>
              <a:rPr sz="1200">
                <a:solidFill>
                  <a:srgbClr val="2B2B2B"/>
                </a:solidFill>
                <a:latin typeface="Trebuchet MS"/>
                <a:ea typeface="Trebuchet MS"/>
                <a:cs typeface="Trebuchet MS"/>
                <a:hlinkClick r:id="" action="ppaction://noaction"/>
              </a:rPr>
              <a:t>consideration of fun</a:t>
            </a:r>
            <a:r>
              <a:rPr sz="1200">
                <a:solidFill>
                  <a:srgbClr val="2B2B2B"/>
                </a:solidFill>
                <a:latin typeface="Trebuchet MS"/>
                <a:ea typeface="Trebuchet MS"/>
                <a:cs typeface="Trebuchet MS"/>
              </a:rPr>
              <a:t> when it comes to alcoholic beverages. While wine has not scored as high in this </a:t>
            </a:r>
            <a:r>
              <a:rPr sz="1200">
                <a:solidFill>
                  <a:srgbClr val="2B2B2B"/>
                </a:solidFill>
                <a:latin typeface="Trebuchet MS"/>
                <a:ea typeface="Trebuchet MS"/>
                <a:cs typeface="Trebuchet MS"/>
                <a:hlinkClick r:id="" action="ppaction://noaction"/>
              </a:rPr>
              <a:t>attribute</a:t>
            </a:r>
            <a:r>
              <a:rPr sz="1200">
                <a:solidFill>
                  <a:srgbClr val="2B2B2B"/>
                </a:solidFill>
                <a:latin typeface="Trebuchet MS"/>
                <a:ea typeface="Trebuchet MS"/>
                <a:cs typeface="Trebuchet MS"/>
              </a:rPr>
              <a:t>, formats that break from tradition can connect with consumers who have found fun and convenience in market rock stars like RTDs. The portability of a smaller sized box wine or aluminum full bottle put less retractions on where consumers can have fun.</a:t>
            </a:r>
          </a:p>
        </p:txBody>
      </p:sp>
      <p:sp>
        <p:nvSpPr>
          <p:cNvPr id="3" name="media_caption2" descr="media_caption2"/>
          <p:cNvSpPr>
            <a:spLocks noGrp="1"/>
          </p:cNvSpPr>
          <p:nvPr>
            <p:ph type="body" sz="quarter" idx="14"/>
          </p:nvPr>
        </p:nvSpPr>
        <p:spPr/>
        <p:txBody>
          <a:bodyPr>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a:solidFill>
                  <a:srgbClr val="2B2B2B"/>
                </a:solidFill>
                <a:latin typeface="Trebuchet MS"/>
                <a:hlinkClick r:id="rId3"/>
              </a:rPr>
              <a:t>Bogle launches Element(AL) wine in 750ml aluminum bottles</a:t>
            </a:r>
          </a:p>
        </p:txBody>
      </p:sp>
      <p:sp>
        <p:nvSpPr>
          <p:cNvPr id="5" name="media_caption1" descr="media_caption1"/>
          <p:cNvSpPr>
            <a:spLocks noGrp="1"/>
          </p:cNvSpPr>
          <p:nvPr>
            <p:ph type="body" sz="quarter" idx="16"/>
          </p:nvPr>
        </p:nvSpPr>
        <p:spPr/>
        <p:txBody>
          <a:bodyPr>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a:solidFill>
                  <a:srgbClr val="2B2B2B"/>
                </a:solidFill>
                <a:latin typeface="Trebuchet MS"/>
                <a:hlinkClick r:id="rId4"/>
              </a:rPr>
              <a:t>Alileo launches 1.5L boxed wine</a:t>
            </a:r>
          </a:p>
        </p:txBody>
      </p:sp>
      <p:sp>
        <p:nvSpPr>
          <p:cNvPr id="7" name="go_to_button" descr="go_to_button">
            <a:hlinkClick r:id="rId5"/>
          </p:cNvPr>
          <p:cNvSpPr>
            <a:spLocks noGrp="1"/>
          </p:cNvSpPr>
          <p:nvPr>
            <p:ph type="body" sz="quarter" idx="20"/>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8"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9"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Fun follows format</a:t>
            </a:r>
          </a:p>
        </p:txBody>
      </p:sp>
      <p:pic>
        <p:nvPicPr>
          <p:cNvPr id="10" name="New picture" descr="callout_image2"/>
          <p:cNvPicPr>
            <a:picLocks noChangeAspect="1"/>
          </p:cNvPicPr>
          <p:nvPr/>
        </p:nvPicPr>
        <p:blipFill>
          <a:blip r:embed="rId6"/>
          <a:stretch>
            <a:fillRect/>
          </a:stretch>
        </p:blipFill>
        <p:spPr>
          <a:xfrm>
            <a:off x="6108700" y="1028700"/>
            <a:ext cx="2590800" cy="2590800"/>
          </a:xfrm>
          <a:prstGeom prst="rect">
            <a:avLst/>
          </a:prstGeom>
        </p:spPr>
      </p:pic>
      <p:pic>
        <p:nvPicPr>
          <p:cNvPr id="11" name="New picture" descr="callout_image1"/>
          <p:cNvPicPr>
            <a:picLocks noChangeAspect="1"/>
          </p:cNvPicPr>
          <p:nvPr/>
        </p:nvPicPr>
        <p:blipFill>
          <a:blip r:embed="rId7"/>
          <a:stretch>
            <a:fillRect/>
          </a:stretch>
        </p:blipFill>
        <p:spPr>
          <a:xfrm>
            <a:off x="3225800" y="1028700"/>
            <a:ext cx="2590800" cy="2590800"/>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pic>
        <p:nvPicPr>
          <p:cNvPr id="7" name="New picture" descr="background"/>
          <p:cNvPicPr>
            <a:picLocks noChangeAspect="1"/>
          </p:cNvPicPr>
          <p:nvPr/>
        </p:nvPicPr>
        <p:blipFill>
          <a:blip r:embed="rId4"/>
          <a:stretch>
            <a:fillRect/>
          </a:stretch>
        </p:blipFill>
        <p:spPr>
          <a:xfrm>
            <a:off x="316800" y="388800"/>
            <a:ext cx="8506800" cy="3819600"/>
          </a:xfrm>
          <a:prstGeom prst="rect">
            <a:avLst/>
          </a:prstGeom>
        </p:spPr>
      </p:pic>
      <p:pic>
        <p:nvPicPr>
          <p:cNvPr id="8"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sp>
        <p:nvSpPr>
          <p:cNvPr id="9" name="text_background" descr="text_background"/>
          <p:cNvSpPr>
            <a:spLocks noChangeArrowheads="1"/>
          </p:cNvSpPr>
          <p:nvPr/>
        </p:nvSpPr>
        <p:spPr bwMode="auto">
          <a:xfrm>
            <a:off x="352425" y="425450"/>
            <a:ext cx="8434388" cy="3746500"/>
          </a:xfrm>
          <a:prstGeom prst="rect">
            <a:avLst/>
          </a:prstGeom>
          <a:solidFill>
            <a:schemeClr val="bg1"/>
          </a:solidFill>
          <a:ln>
            <a:noFill/>
          </a:ln>
        </p:spPr>
        <p:txBody>
          <a:bodyPr lIns="45719" rIns="45719"/>
          <a:lstStyle>
            <a:defPPr>
              <a:defRPr lang="en-US"/>
            </a:defPPr>
            <a:lvl1pPr marL="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2pPr>
            <a:lvl3pPr marL="9144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3pPr>
            <a:lvl4pPr marL="13716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4pPr>
            <a:lvl5pPr marL="1828800" algn="l" defTabSz="9144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5pPr>
            <a:lvl6pPr marL="2286000" algn="l" defTabSz="914400" rtl="0" eaLnBrk="1" latinLnBrk="0" hangingPunct="1">
              <a:defRPr sz="1800" kern="1200">
                <a:solidFill>
                  <a:schemeClr val="tx1"/>
                </a:solidFill>
                <a:latin typeface="Arial" pitchFamily="34" charset="0"/>
                <a:ea typeface="+mn-ea"/>
                <a:cs typeface="Arial" pitchFamily="34" charset="0"/>
              </a:defRPr>
            </a:lvl6pPr>
            <a:lvl7pPr marL="2743200" algn="l" defTabSz="914400" rtl="0" eaLnBrk="1" latinLnBrk="0" hangingPunct="1">
              <a:defRPr sz="1800" kern="1200">
                <a:solidFill>
                  <a:schemeClr val="tx1"/>
                </a:solidFill>
                <a:latin typeface="Arial" pitchFamily="34" charset="0"/>
                <a:ea typeface="+mn-ea"/>
                <a:cs typeface="Arial" pitchFamily="34" charset="0"/>
              </a:defRPr>
            </a:lvl7pPr>
            <a:lvl8pPr marL="3200400" algn="l" defTabSz="914400" rtl="0" eaLnBrk="1" latinLnBrk="0" hangingPunct="1">
              <a:defRPr sz="1800" kern="1200">
                <a:solidFill>
                  <a:schemeClr val="tx1"/>
                </a:solidFill>
                <a:latin typeface="Arial" pitchFamily="34" charset="0"/>
                <a:ea typeface="+mn-ea"/>
                <a:cs typeface="Arial" pitchFamily="34" charset="0"/>
              </a:defRPr>
            </a:lvl8pPr>
          </a:lstStyle>
          <a:p>
            <a:pPr fontAlgn="auto">
              <a:defRPr>
                <a:latin typeface="Arial" pitchFamily="34" charset="0"/>
                <a:ea typeface="Arial" pitchFamily="34" charset="0"/>
                <a:cs typeface="Arial" pitchFamily="34" charset="0"/>
                <a:sym typeface="Arial" pitchFamily="34" charset="0"/>
              </a:defRPr>
            </a:pPr>
            <a:endParaRPr>
              <a:solidFill>
                <a:schemeClr val="bg1">
                  <a:lumMod val="50000"/>
                </a:schemeClr>
              </a:solidFill>
              <a:latin typeface="Trebuchet MS"/>
              <a:ea typeface="Trebuchet MS"/>
              <a:cs typeface="Trebuchet MS"/>
              <a:sym typeface="Arial" pitchFamily="34" charset="0"/>
            </a:endParaRPr>
          </a:p>
        </p:txBody>
      </p:sp>
      <p:sp>
        <p:nvSpPr>
          <p:cNvPr id="3" name="section_title" descr="section_title"/>
          <p:cNvSpPr>
            <a:spLocks noGrp="1"/>
          </p:cNvSpPr>
          <p:nvPr>
            <p:ph type="title"/>
          </p:nvPr>
        </p:nvSpPr>
        <p:spPr/>
        <p:txBody>
          <a:bodyPr lIns="46800" tIns="46800" rIns="46800" bIns="46800">
            <a:normAutofit/>
          </a:bodyPr>
          <a:lstStyle>
            <a:lvl1pPr>
              <a:defRPr sz="1600">
                <a:latin typeface="Trebuchet MS"/>
                <a:cs typeface="Trebuchet MS"/>
              </a:defRPr>
            </a:lvl1pPr>
          </a:lstStyle>
          <a:p>
            <a:r>
              <a:rPr sz="1600" b="1">
                <a:latin typeface="Trebuchet MS"/>
                <a:ea typeface="Trebuchet MS"/>
                <a:cs typeface="Trebuchet MS"/>
              </a:rPr>
              <a:t>Opportunities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Consumers are not looking for a one size fits all when it comes to alcohol, as it is clear that occasions drive choice, however, allowing consumers options in one purchase can motivate brand trial and loyalty. </a:t>
            </a:r>
            <a:r>
              <a:rPr sz="1200">
                <a:solidFill>
                  <a:srgbClr val="2B2B2B"/>
                </a:solidFill>
                <a:latin typeface="Trebuchet MS"/>
                <a:ea typeface="Trebuchet MS"/>
                <a:cs typeface="Trebuchet MS"/>
                <a:hlinkClick r:id="" action="ppaction://noaction"/>
              </a:rPr>
              <a:t>Millennials in particular</a:t>
            </a:r>
            <a:r>
              <a:rPr sz="1200">
                <a:solidFill>
                  <a:srgbClr val="2B2B2B"/>
                </a:solidFill>
                <a:latin typeface="Trebuchet MS"/>
                <a:ea typeface="Trebuchet MS"/>
                <a:cs typeface="Trebuchet MS"/>
              </a:rPr>
              <a:t> are looking for both low and high ABV options that can meet a range of moods and needs, not only for a single consumer but for a group of friends or someone hosting an event to ensure no preference is left untouched.</a:t>
            </a:r>
          </a:p>
        </p:txBody>
      </p:sp>
      <p:sp>
        <p:nvSpPr>
          <p:cNvPr id="3" name="media_caption2" descr="media_caption2"/>
          <p:cNvSpPr>
            <a:spLocks noGrp="1"/>
          </p:cNvSpPr>
          <p:nvPr>
            <p:ph type="body" sz="quarter" idx="14"/>
          </p:nvPr>
        </p:nvSpPr>
        <p:spPr/>
        <p:txBody>
          <a:bodyPr>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a:solidFill>
                  <a:srgbClr val="2B2B2B"/>
                </a:solidFill>
                <a:latin typeface="Trebuchet MS"/>
                <a:hlinkClick r:id="rId3"/>
              </a:rPr>
              <a:t>"Inclusive drinking"</a:t>
            </a:r>
          </a:p>
        </p:txBody>
      </p:sp>
      <p:sp>
        <p:nvSpPr>
          <p:cNvPr id="5" name="media_caption1" descr="media_caption1"/>
          <p:cNvSpPr>
            <a:spLocks noGrp="1"/>
          </p:cNvSpPr>
          <p:nvPr>
            <p:ph type="body" sz="quarter" idx="16"/>
          </p:nvPr>
        </p:nvSpPr>
        <p:spPr/>
        <p:txBody>
          <a:bodyPr>
            <a:normAutofit/>
          </a:bodyPr>
          <a:lstStyle>
            <a:lvl1pPr marL="0" indent="0">
              <a:buNone/>
              <a:defRPr sz="1000" i="0">
                <a:solidFill>
                  <a:srgbClr val="7F7F7F"/>
                </a:solidFill>
                <a:latin typeface="Trebuchet MS"/>
                <a:cs typeface="Trebuchet MS"/>
              </a:defRPr>
            </a:lvl1pPr>
          </a:lstStyle>
          <a:p>
            <a:pPr>
              <a:spcBef>
                <a:spcPct val="43750"/>
              </a:spcBef>
              <a:spcAft>
                <a:spcPct val="43750"/>
              </a:spcAft>
            </a:pPr>
            <a:r>
              <a:rPr>
                <a:solidFill>
                  <a:srgbClr val="2B2B2B"/>
                </a:solidFill>
                <a:latin typeface="Trebuchet MS"/>
                <a:hlinkClick r:id="rId4"/>
              </a:rPr>
              <a:t>System Seltzers offers zero proof and beyond</a:t>
            </a:r>
          </a:p>
        </p:txBody>
      </p:sp>
      <p:sp>
        <p:nvSpPr>
          <p:cNvPr id="7" name="go_to_button" descr="go_to_button">
            <a:hlinkClick r:id="rId5"/>
          </p:cNvPr>
          <p:cNvSpPr>
            <a:spLocks noGrp="1"/>
          </p:cNvSpPr>
          <p:nvPr>
            <p:ph type="body" sz="quarter" idx="20"/>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8"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9"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Multipacks with a range of ABVs can expand occasions</a:t>
            </a:r>
          </a:p>
        </p:txBody>
      </p:sp>
      <p:pic>
        <p:nvPicPr>
          <p:cNvPr id="10" name="New picture" descr="callout_image2"/>
          <p:cNvPicPr>
            <a:picLocks noChangeAspect="1"/>
          </p:cNvPicPr>
          <p:nvPr/>
        </p:nvPicPr>
        <p:blipFill>
          <a:blip r:embed="rId6"/>
          <a:stretch>
            <a:fillRect/>
          </a:stretch>
        </p:blipFill>
        <p:spPr>
          <a:xfrm>
            <a:off x="3200400" y="1028700"/>
            <a:ext cx="2590800" cy="2590800"/>
          </a:xfrm>
          <a:prstGeom prst="rect">
            <a:avLst/>
          </a:prstGeom>
        </p:spPr>
      </p:pic>
      <p:pic>
        <p:nvPicPr>
          <p:cNvPr id="11" name="New picture" descr="callout_image1"/>
          <p:cNvPicPr>
            <a:picLocks noChangeAspect="1"/>
          </p:cNvPicPr>
          <p:nvPr/>
        </p:nvPicPr>
        <p:blipFill>
          <a:blip r:embed="rId7"/>
          <a:stretch>
            <a:fillRect/>
          </a:stretch>
        </p:blipFill>
        <p:spPr>
          <a:xfrm>
            <a:off x="330200" y="1028700"/>
            <a:ext cx="2590800" cy="2590800"/>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 alcoholic beverage choices and their preferred at-home drinking activities are </a:t>
            </a:r>
            <a:r>
              <a:rPr sz="1200">
                <a:solidFill>
                  <a:srgbClr val="2B2B2B"/>
                </a:solidFill>
                <a:latin typeface="Trebuchet MS"/>
                <a:ea typeface="Trebuchet MS"/>
                <a:cs typeface="Trebuchet MS"/>
                <a:hlinkClick r:id="" action="ppaction://noaction"/>
              </a:rPr>
              <a:t>highly connected</a:t>
            </a:r>
            <a:r>
              <a:rPr sz="1200">
                <a:solidFill>
                  <a:srgbClr val="2B2B2B"/>
                </a:solidFill>
                <a:latin typeface="Trebuchet MS"/>
                <a:ea typeface="Trebuchet MS"/>
                <a:cs typeface="Trebuchet MS"/>
              </a:rPr>
              <a:t> and brands have the opportunity to capitalize on these connections when making marketing and product development decisions. For example, a boxed wine marketed to bring to book club could help refresh the category and appeal to the consumers who are choosing wine while reading. Consumers who are choosing RTDs and doing housework may appreciate a QR code that brings them to the perfect cleaning playlist on Spotify. Getting creative by helping consumers curate occasions can add the extra dose of fun that can be the differentiator when it comes to product choice.</a:t>
            </a:r>
          </a:p>
        </p:txBody>
      </p:sp>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Pairing suggestions can move beyond food, to consumer hobbies</a:t>
            </a:r>
          </a:p>
        </p:txBody>
      </p:sp>
      <p:pic>
        <p:nvPicPr>
          <p:cNvPr id="8" name="New picture" descr="callout_image"/>
          <p:cNvPicPr>
            <a:picLocks noChangeAspect="1"/>
          </p:cNvPicPr>
          <p:nvPr/>
        </p:nvPicPr>
        <p:blipFill>
          <a:blip r:embed="rId4"/>
          <a:stretch>
            <a:fillRect/>
          </a:stretch>
        </p:blipFill>
        <p:spPr>
          <a:xfrm>
            <a:off x="6146800" y="1143000"/>
            <a:ext cx="2590800" cy="2590800"/>
          </a:xfrm>
          <a:prstGeom prst="rect">
            <a:avLst/>
          </a:prstGeo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Consumers, especially younger are looking to alcohol to </a:t>
            </a:r>
            <a:r>
              <a:rPr sz="1200">
                <a:solidFill>
                  <a:srgbClr val="2B2B2B"/>
                </a:solidFill>
                <a:latin typeface="Trebuchet MS"/>
                <a:ea typeface="Trebuchet MS"/>
                <a:cs typeface="Trebuchet MS"/>
                <a:hlinkClick r:id="" action="ppaction://noaction"/>
              </a:rPr>
              <a:t>improve mood and ease social interaction</a:t>
            </a:r>
            <a:r>
              <a:rPr sz="1200">
                <a:solidFill>
                  <a:srgbClr val="2B2B2B"/>
                </a:solidFill>
                <a:latin typeface="Trebuchet MS"/>
                <a:ea typeface="Trebuchet MS"/>
                <a:cs typeface="Trebuchet MS"/>
              </a:rPr>
              <a:t> and with the rise of alternatives that are highly inclusive of natural, mood boosting ingredients and concern with alcohol's impact on </a:t>
            </a:r>
            <a:r>
              <a:rPr sz="1200">
                <a:solidFill>
                  <a:srgbClr val="2B2B2B"/>
                </a:solidFill>
                <a:latin typeface="Trebuchet MS"/>
                <a:ea typeface="Trebuchet MS"/>
                <a:cs typeface="Trebuchet MS"/>
                <a:hlinkClick r:id="" action="ppaction://noaction"/>
              </a:rPr>
              <a:t>mental health,</a:t>
            </a:r>
            <a:r>
              <a:rPr sz="1200">
                <a:solidFill>
                  <a:srgbClr val="2B2B2B"/>
                </a:solidFill>
                <a:latin typeface="Trebuchet MS"/>
                <a:ea typeface="Trebuchet MS"/>
                <a:cs typeface="Trebuchet MS"/>
              </a:rPr>
              <a:t> alcohol brands will need to stay on their toes. Transparency is key, and while alcohol brands should not claim that they are healthier than alternatives, they can connect with the </a:t>
            </a:r>
            <a:r>
              <a:rPr sz="1200">
                <a:solidFill>
                  <a:srgbClr val="2B2B2B"/>
                </a:solidFill>
                <a:latin typeface="Trebuchet MS"/>
                <a:ea typeface="Trebuchet MS"/>
                <a:cs typeface="Trebuchet MS"/>
                <a:hlinkClick r:id="rId3"/>
              </a:rPr>
              <a:t>one-quarter</a:t>
            </a:r>
            <a:r>
              <a:rPr sz="1200">
                <a:solidFill>
                  <a:srgbClr val="2B2B2B"/>
                </a:solidFill>
                <a:latin typeface="Trebuchet MS"/>
                <a:ea typeface="Trebuchet MS"/>
                <a:cs typeface="Trebuchet MS"/>
              </a:rPr>
              <a:t> of consumers who would be inspired to trial because of functional benefits by including flavors and ingredients that have natural health benefits, make healthy food and mixer pairing suggestions and even recommend and collaborate with NA brands for consumers who are switching during the same occasion.</a:t>
            </a:r>
          </a:p>
        </p:txBody>
      </p:sp>
      <p:sp>
        <p:nvSpPr>
          <p:cNvPr id="3"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Find balance when it comes to helping consumers improve their mood</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FFFFFF"/>
                </a:solidFill>
                <a:latin typeface="Trebuchet MS"/>
                <a:cs typeface="Trebuchet MS"/>
              </a:defRPr>
            </a:lvl1pPr>
          </a:lstStyle>
          <a:p>
            <a:r>
              <a:rPr>
                <a:solidFill>
                  <a:prstClr val="white"/>
                </a:solidFill>
                <a:latin typeface="Trebuchet MS"/>
                <a:ea typeface="Trebuchet MS"/>
                <a:cs typeface="Trebuchet MS"/>
              </a:rPr>
              <a:t>Read on mintel.com</a:t>
            </a:r>
          </a:p>
        </p:txBody>
      </p:sp>
      <p:sp>
        <p:nvSpPr>
          <p:cNvPr id="2" name="section_title" descr="section_title"/>
          <p:cNvSpPr>
            <a:spLocks noGrp="1"/>
          </p:cNvSpPr>
          <p:nvPr>
            <p:ph type="title"/>
          </p:nvPr>
        </p:nvSpPr>
        <p:spPr/>
        <p:txBody>
          <a:bodyPr lIns="46800" tIns="46800" rIns="46800" bIns="46800">
            <a:normAutofit/>
          </a:bodyPr>
          <a:lstStyle>
            <a:lvl1pPr eaLnBrk="1" hangingPunct="1">
              <a:defRPr sz="2200" cap="all" baseline="0">
                <a:solidFill>
                  <a:schemeClr val="bg1"/>
                </a:solidFill>
                <a:latin typeface="Trebuchet MS"/>
                <a:cs typeface="Trebuchet MS"/>
              </a:defRPr>
            </a:lvl1pPr>
          </a:lstStyle>
          <a:p>
            <a:r>
              <a:rPr sz="1600" b="1">
                <a:latin typeface="Trebuchet MS"/>
                <a:ea typeface="Trebuchet MS"/>
                <a:cs typeface="Trebuchet MS"/>
              </a:rPr>
              <a:t>Appendix</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column_text1" descr="column_text1"/>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Drinking is routine, but comes with concerns</a:t>
            </a:r>
          </a:p>
          <a:p>
            <a:pPr>
              <a:spcBef>
                <a:spcPct val="43750"/>
              </a:spcBef>
              <a:spcAft>
                <a:spcPct val="43750"/>
              </a:spcAft>
            </a:pPr>
            <a:r>
              <a:rPr sz="1200">
                <a:solidFill>
                  <a:srgbClr val="2B2B2B"/>
                </a:solidFill>
                <a:latin typeface="Trebuchet MS"/>
                <a:ea typeface="Trebuchet MS"/>
                <a:cs typeface="Trebuchet MS"/>
              </a:rPr>
              <a:t>Most consumers are drinking alcohol at least once a week, </a:t>
            </a:r>
            <a:r>
              <a:rPr sz="1200">
                <a:solidFill>
                  <a:srgbClr val="2B2B2B"/>
                </a:solidFill>
                <a:latin typeface="Trebuchet MS"/>
                <a:ea typeface="Trebuchet MS"/>
                <a:cs typeface="Trebuchet MS"/>
                <a:hlinkClick r:id="" action="ppaction://noaction"/>
              </a:rPr>
              <a:t>especially younger, higher income consumers</a:t>
            </a:r>
            <a:r>
              <a:rPr sz="1200">
                <a:solidFill>
                  <a:srgbClr val="2B2B2B"/>
                </a:solidFill>
                <a:latin typeface="Trebuchet MS"/>
                <a:ea typeface="Trebuchet MS"/>
                <a:cs typeface="Trebuchet MS"/>
              </a:rPr>
              <a:t> – however, </a:t>
            </a:r>
            <a:r>
              <a:rPr sz="1200">
                <a:solidFill>
                  <a:srgbClr val="2B2B2B"/>
                </a:solidFill>
                <a:latin typeface="Trebuchet MS"/>
                <a:ea typeface="Trebuchet MS"/>
                <a:cs typeface="Trebuchet MS"/>
                <a:hlinkClick r:id="" action="ppaction://noaction"/>
              </a:rPr>
              <a:t>physical, mental</a:t>
            </a:r>
            <a:r>
              <a:rPr sz="1200">
                <a:solidFill>
                  <a:srgbClr val="2B2B2B"/>
                </a:solidFill>
                <a:latin typeface="Trebuchet MS"/>
                <a:ea typeface="Trebuchet MS"/>
                <a:cs typeface="Trebuchet MS"/>
              </a:rPr>
              <a:t> and </a:t>
            </a:r>
            <a:r>
              <a:rPr sz="1200">
                <a:solidFill>
                  <a:srgbClr val="2B2B2B"/>
                </a:solidFill>
                <a:latin typeface="Trebuchet MS"/>
                <a:ea typeface="Trebuchet MS"/>
                <a:cs typeface="Trebuchet MS"/>
                <a:hlinkClick r:id="" action="ppaction://noaction"/>
              </a:rPr>
              <a:t>financial</a:t>
            </a:r>
            <a:r>
              <a:rPr sz="1200">
                <a:solidFill>
                  <a:srgbClr val="2B2B2B"/>
                </a:solidFill>
                <a:latin typeface="Trebuchet MS"/>
                <a:ea typeface="Trebuchet MS"/>
                <a:cs typeface="Trebuchet MS"/>
              </a:rPr>
              <a:t> health concerns are on consumers' minds as they look to improve their health holistically.</a:t>
            </a:r>
          </a:p>
        </p:txBody>
      </p:sp>
      <p:sp>
        <p:nvSpPr>
          <p:cNvPr id="3" name="column_text2" descr="column_text2"/>
          <p:cNvSpPr>
            <a:spLocks noGrp="1"/>
          </p:cNvSpPr>
          <p:nvPr>
            <p:ph type="body" sz="quarter" idx="13"/>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Everyday activities widen occasions</a:t>
            </a:r>
          </a:p>
          <a:p>
            <a:pPr>
              <a:spcBef>
                <a:spcPct val="43750"/>
              </a:spcBef>
              <a:spcAft>
                <a:spcPct val="43750"/>
              </a:spcAft>
            </a:pPr>
            <a:r>
              <a:rPr sz="1200">
                <a:solidFill>
                  <a:srgbClr val="2B2B2B"/>
                </a:solidFill>
                <a:latin typeface="Trebuchet MS"/>
                <a:ea typeface="Trebuchet MS"/>
                <a:cs typeface="Trebuchet MS"/>
              </a:rPr>
              <a:t>Increased casualization across food and beverage categories is also reflected in when and why consumers are choosing to imbibe. While mealtime occasions are less prominent with younger consumers, the emergence of new occasions like snacking, reading or housework are opportunities to connect during </a:t>
            </a:r>
            <a:r>
              <a:rPr sz="1200">
                <a:solidFill>
                  <a:srgbClr val="2B2B2B"/>
                </a:solidFill>
                <a:latin typeface="Trebuchet MS"/>
                <a:ea typeface="Trebuchet MS"/>
                <a:cs typeface="Trebuchet MS"/>
                <a:hlinkClick r:id="" action="ppaction://noaction"/>
              </a:rPr>
              <a:t>lower-stakes activities</a:t>
            </a:r>
            <a:r>
              <a:rPr sz="1200">
                <a:solidFill>
                  <a:srgbClr val="2B2B2B"/>
                </a:solidFill>
                <a:latin typeface="Trebuchet MS"/>
                <a:ea typeface="Trebuchet MS"/>
                <a:cs typeface="Trebuchet MS"/>
              </a:rPr>
              <a:t>.</a:t>
            </a:r>
          </a:p>
        </p:txBody>
      </p:sp>
      <p:sp>
        <p:nvSpPr>
          <p:cNvPr id="4" name="column_text3" descr="column_text3"/>
          <p:cNvSpPr>
            <a:spLocks noGrp="1"/>
          </p:cNvSpPr>
          <p:nvPr>
            <p:ph type="body" sz="quarter" idx="14"/>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Consumer flexibility opens doors for guidance and innovation</a:t>
            </a:r>
          </a:p>
          <a:p>
            <a:pPr>
              <a:spcBef>
                <a:spcPct val="43750"/>
              </a:spcBef>
              <a:spcAft>
                <a:spcPct val="43750"/>
              </a:spcAft>
            </a:pPr>
            <a:r>
              <a:rPr sz="1200">
                <a:solidFill>
                  <a:srgbClr val="2B2B2B"/>
                </a:solidFill>
                <a:latin typeface="Trebuchet MS"/>
                <a:ea typeface="Trebuchet MS"/>
                <a:cs typeface="Trebuchet MS"/>
              </a:rPr>
              <a:t>Alcohol type and brand are </a:t>
            </a:r>
            <a:r>
              <a:rPr sz="1200">
                <a:solidFill>
                  <a:srgbClr val="2B2B2B"/>
                </a:solidFill>
                <a:latin typeface="Trebuchet MS"/>
                <a:ea typeface="Trebuchet MS"/>
                <a:cs typeface="Trebuchet MS"/>
                <a:hlinkClick r:id="" action="ppaction://noaction"/>
              </a:rPr>
              <a:t>occasion agnostic</a:t>
            </a:r>
            <a:r>
              <a:rPr sz="1200">
                <a:solidFill>
                  <a:srgbClr val="2B2B2B"/>
                </a:solidFill>
                <a:latin typeface="Trebuchet MS"/>
                <a:ea typeface="Trebuchet MS"/>
                <a:cs typeface="Trebuchet MS"/>
              </a:rPr>
              <a:t> for most consumers, particularly older consumers who may be more open to trial and pairing suggestions. For </a:t>
            </a:r>
            <a:r>
              <a:rPr sz="1200">
                <a:solidFill>
                  <a:srgbClr val="2B2B2B"/>
                </a:solidFill>
                <a:latin typeface="Trebuchet MS"/>
                <a:ea typeface="Trebuchet MS"/>
                <a:cs typeface="Trebuchet MS"/>
                <a:hlinkClick r:id="" action="ppaction://noaction"/>
              </a:rPr>
              <a:t>younger consumers</a:t>
            </a:r>
            <a:r>
              <a:rPr sz="1200">
                <a:solidFill>
                  <a:srgbClr val="2B2B2B"/>
                </a:solidFill>
                <a:latin typeface="Trebuchet MS"/>
                <a:ea typeface="Trebuchet MS"/>
                <a:cs typeface="Trebuchet MS"/>
              </a:rPr>
              <a:t>, flexibility in mixed ABV and flavor occasions can be impetus for beverage blurring.</a:t>
            </a:r>
          </a:p>
        </p:txBody>
      </p:sp>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Consumer trends: key takeaways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 descr="text"/>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43750"/>
              </a:spcBef>
              <a:spcAft>
                <a:spcPct val="43750"/>
              </a:spcAft>
            </a:pPr>
            <a:r>
              <a:rPr sz="1200">
                <a:solidFill>
                  <a:srgbClr val="2B2B2B"/>
                </a:solidFill>
                <a:latin typeface="Trebuchet MS"/>
                <a:ea typeface="Trebuchet MS"/>
                <a:cs typeface="Trebuchet MS"/>
              </a:rPr>
              <a:t>For the purposes of this Report, Mintel commissioned exclusive consumer research* through Kantar Profiles to explore consumer consumption of alcoholic beverages and attitudes and behaviors toward alcoholic beverage occasions. Mintel was responsible for the survey design, data analysis and reporting. Fieldwork was conducted in March 2024 among a sample of 2,000 adults aged 22+ with access to the internet.</a:t>
            </a:r>
          </a:p>
          <a:p>
            <a:pPr>
              <a:spcBef>
                <a:spcPct val="43750"/>
              </a:spcBef>
              <a:spcAft>
                <a:spcPct val="43750"/>
              </a:spcAft>
            </a:pPr>
            <a:r>
              <a:rPr sz="1200">
                <a:solidFill>
                  <a:srgbClr val="2B2B2B"/>
                </a:solidFill>
                <a:latin typeface="Trebuchet MS"/>
                <a:ea typeface="Trebuchet MS"/>
                <a:cs typeface="Trebuchet MS"/>
              </a:rPr>
              <a:t>Mintel selects survey respondents by gender, age, household income, region, race, ethnicity and parental status so they are proportionally representative of the US adult population using the internet. Mintel also slightly oversamples, relative to the population, respondents who are Hispanic or Black to ensure an adequate representation of these groups in our survey results and to allow for more precise parameter estimates from our reported findings. Please note that Mintel surveys are conducted online and in English only. Hispanic consumers who are not online and/or do not speak English are not included in our survey results.</a:t>
            </a:r>
          </a:p>
          <a:p>
            <a:pPr>
              <a:spcBef>
                <a:spcPct val="43750"/>
              </a:spcBef>
              <a:spcAft>
                <a:spcPct val="43750"/>
              </a:spcAft>
            </a:pPr>
            <a:r>
              <a:rPr sz="1200">
                <a:solidFill>
                  <a:srgbClr val="2B2B2B"/>
                </a:solidFill>
                <a:latin typeface="Trebuchet MS"/>
                <a:ea typeface="Trebuchet MS"/>
                <a:cs typeface="Trebuchet MS"/>
              </a:rPr>
              <a:t>While race and Hispanic origin are separate demographic characteristics, Mintel often compares them to each other. Please note that the responses for race (White, Black, Asian, Native American or other race) will overlap those that also are Hispanic, because Hispanic consumers can be of any race.</a:t>
            </a: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a:solidFill>
                  <a:srgbClr val="666666"/>
                </a:solidFill>
                <a:latin typeface="Trebuchet MS"/>
                <a:ea typeface="Trebuchet MS"/>
                <a:cs typeface="Trebuchet MS"/>
              </a:rPr>
              <a:t>* for further details, see </a:t>
            </a:r>
            <a:r>
              <a:rPr sz="800">
                <a:solidFill>
                  <a:srgbClr val="666666"/>
                </a:solidFill>
                <a:latin typeface="Trebuchet MS"/>
                <a:ea typeface="Trebuchet MS"/>
                <a:cs typeface="Trebuchet MS"/>
                <a:hlinkClick r:id="rId4"/>
              </a:rPr>
              <a:t>research methodology</a:t>
            </a: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Consumer research methodology</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aption" descr="caption"/>
          <p:cNvSpPr>
            <a:spLocks noGrp="1"/>
          </p:cNvSpPr>
          <p:nvPr>
            <p:ph type="body" sz="quarter" idx="11"/>
          </p:nvPr>
        </p:nvSpPr>
        <p:spPr/>
        <p:txBody>
          <a:bodyPr lIns="0" tIns="0" rIns="0" bIns="0">
            <a:normAutofit/>
          </a:bodyPr>
          <a:lstStyle>
            <a:lvl1pPr marL="0" indent="0">
              <a:buNone/>
              <a:defRPr sz="1000">
                <a:latin typeface="Trebuchet MS"/>
                <a:cs typeface="Trebuchet MS"/>
              </a:defRPr>
            </a:lvl1pPr>
          </a:lstStyle>
          <a:p>
            <a:endParaRP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a:solidFill>
                  <a:srgbClr val="666666"/>
                </a:solidFill>
                <a:latin typeface="Trebuchet MS"/>
                <a:ea typeface="Trebuchet MS"/>
                <a:cs typeface="Trebuchet MS"/>
              </a:rPr>
              <a:t>In 2021, Mintel made minor adjustments to generational definitions; the size and age of each group may not match previous Reports</a:t>
            </a: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Generations</a:t>
            </a:r>
          </a:p>
        </p:txBody>
      </p:sp>
      <p:pic>
        <p:nvPicPr>
          <p:cNvPr id="6"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graphicFrame>
        <p:nvGraphicFramePr>
          <p:cNvPr id="7" name="table" descr="table"/>
          <p:cNvGraphicFramePr>
            <a:graphicFrameLocks noGrp="1"/>
          </p:cNvGraphicFramePr>
          <p:nvPr/>
        </p:nvGraphicFramePr>
        <p:xfrm>
          <a:off x="347663" y="1320800"/>
          <a:ext cx="8401048" cy="1737374"/>
        </p:xfrm>
        <a:graphic>
          <a:graphicData uri="http://schemas.openxmlformats.org/drawingml/2006/table">
            <a:tbl>
              <a:tblPr firstRow="1" bandRow="1">
                <a:tableStyleId>{5C22544A-7EE6-4342-B048-85BDC9FD1C3A}</a:tableStyleId>
              </a:tblPr>
              <a:tblGrid>
                <a:gridCol w="4200524">
                  <a:extLst>
                    <a:ext uri="{9D8B030D-6E8A-4147-A177-3AD203B41FA5}">
                      <a16:colId xmlns:a16="http://schemas.microsoft.com/office/drawing/2014/main" val="20000"/>
                    </a:ext>
                  </a:extLst>
                </a:gridCol>
                <a:gridCol w="4200524">
                  <a:extLst>
                    <a:ext uri="{9D8B030D-6E8A-4147-A177-3AD203B41FA5}">
                      <a16:colId xmlns:a16="http://schemas.microsoft.com/office/drawing/2014/main" val="20001"/>
                    </a:ext>
                  </a:extLst>
                </a:gridCol>
              </a:tblGrid>
              <a:tr h="213360">
                <a:tc>
                  <a:txBody>
                    <a:bodyPr/>
                    <a:lstStyle/>
                    <a:p>
                      <a:pPr lvl="0" algn="l"/>
                      <a:r>
                        <a:rPr lang="en-US" sz="800" b="1" i="0">
                          <a:solidFill>
                            <a:schemeClr val="tx1"/>
                          </a:solidFill>
                          <a:latin typeface="Trebuchet MS"/>
                          <a:ea typeface="Trebuchet MS"/>
                          <a:cs typeface="Trebuchet MS"/>
                        </a:rPr>
                        <a:t>Generation</a:t>
                      </a:r>
                    </a:p>
                  </a:txBody>
                  <a:tcPr marL="91443" marR="91443" marT="45721" marB="45721" anchor="ctr">
                    <a:solidFill>
                      <a:schemeClr val="bg1"/>
                    </a:solidFill>
                  </a:tcPr>
                </a:tc>
                <a:tc>
                  <a:txBody>
                    <a:bodyPr/>
                    <a:lstStyle/>
                    <a:p>
                      <a:pPr lvl="0" algn="l"/>
                      <a:r>
                        <a:rPr lang="en-US" sz="800" b="1" i="0">
                          <a:solidFill>
                            <a:schemeClr val="tx1"/>
                          </a:solidFill>
                          <a:latin typeface="Trebuchet MS"/>
                          <a:ea typeface="Trebuchet MS"/>
                          <a:cs typeface="Trebuchet MS"/>
                        </a:rPr>
                        <a:t>Overview</a:t>
                      </a:r>
                    </a:p>
                  </a:txBody>
                  <a:tcPr marL="91443" marR="91443" marT="45721" marB="45721" anchor="ctr">
                    <a:solidFill>
                      <a:schemeClr val="bg1"/>
                    </a:solidFill>
                  </a:tcPr>
                </a:tc>
                <a:extLst>
                  <a:ext uri="{0D108BD9-81ED-4DB2-BD59-A6C34878D82A}">
                    <a16:rowId xmlns:a16="http://schemas.microsoft.com/office/drawing/2014/main" val="10000"/>
                  </a:ext>
                </a:extLst>
              </a:tr>
              <a:tr h="213360">
                <a:tc>
                  <a:txBody>
                    <a:bodyPr/>
                    <a:lstStyle/>
                    <a:p>
                      <a:pPr lvl="0" algn="l"/>
                      <a:r>
                        <a:rPr lang="en-US" sz="800" b="0" i="0">
                          <a:solidFill>
                            <a:schemeClr val="bg1">
                              <a:lumMod val="50000"/>
                            </a:schemeClr>
                          </a:solidFill>
                          <a:latin typeface="Trebuchet MS"/>
                          <a:ea typeface="Trebuchet MS"/>
                          <a:cs typeface="Trebuchet MS"/>
                        </a:rPr>
                        <a:t>World War II/Swing Generation</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Born 1928 or earlier (WWII) and 1929-45 (Swing), members of these generations are aged 79+ in 2024.</a:t>
                      </a:r>
                    </a:p>
                  </a:txBody>
                  <a:tcPr marL="91443" marR="91443" marT="45721" marB="45721" anchor="ctr">
                    <a:solidFill>
                      <a:schemeClr val="bg1">
                        <a:lumMod val="95000"/>
                      </a:schemeClr>
                    </a:solidFill>
                  </a:tcPr>
                </a:tc>
                <a:extLst>
                  <a:ext uri="{0D108BD9-81ED-4DB2-BD59-A6C34878D82A}">
                    <a16:rowId xmlns:a16="http://schemas.microsoft.com/office/drawing/2014/main" val="10001"/>
                  </a:ext>
                </a:extLst>
              </a:tr>
              <a:tr h="213360">
                <a:tc>
                  <a:txBody>
                    <a:bodyPr/>
                    <a:lstStyle/>
                    <a:p>
                      <a:pPr lvl="0" algn="l"/>
                      <a:r>
                        <a:rPr lang="en-US" sz="800" b="0" i="0">
                          <a:solidFill>
                            <a:schemeClr val="bg1">
                              <a:lumMod val="50000"/>
                            </a:schemeClr>
                          </a:solidFill>
                          <a:latin typeface="Trebuchet MS"/>
                          <a:ea typeface="Trebuchet MS"/>
                          <a:cs typeface="Trebuchet MS"/>
                        </a:rPr>
                        <a:t>Baby Boomers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Born 1946-64. In 2024, Baby Boomers are between the ages of 60 and 78.</a:t>
                      </a:r>
                    </a:p>
                  </a:txBody>
                  <a:tcPr marL="91443" marR="91443" marT="45721" marB="45721" anchor="ctr">
                    <a:solidFill>
                      <a:schemeClr val="bg1"/>
                    </a:solidFill>
                  </a:tcPr>
                </a:tc>
                <a:extLst>
                  <a:ext uri="{0D108BD9-81ED-4DB2-BD59-A6C34878D82A}">
                    <a16:rowId xmlns:a16="http://schemas.microsoft.com/office/drawing/2014/main" val="10002"/>
                  </a:ext>
                </a:extLst>
              </a:tr>
              <a:tr h="213360">
                <a:tc>
                  <a:txBody>
                    <a:bodyPr/>
                    <a:lstStyle/>
                    <a:p>
                      <a:pPr lvl="0" algn="l"/>
                      <a:r>
                        <a:rPr lang="en-US" sz="800" b="0" i="0">
                          <a:solidFill>
                            <a:schemeClr val="bg1">
                              <a:lumMod val="50000"/>
                            </a:schemeClr>
                          </a:solidFill>
                          <a:latin typeface="Trebuchet MS"/>
                          <a:ea typeface="Trebuchet MS"/>
                          <a:cs typeface="Trebuchet MS"/>
                        </a:rPr>
                        <a:t>Generation X</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Born 1965-79. In 2024, Gen Xers are between the ages of 45 and 59.</a:t>
                      </a:r>
                    </a:p>
                  </a:txBody>
                  <a:tcPr marL="91443" marR="91443" marT="45721" marB="45721" anchor="ctr">
                    <a:solidFill>
                      <a:schemeClr val="bg1">
                        <a:lumMod val="95000"/>
                      </a:schemeClr>
                    </a:solidFill>
                  </a:tcPr>
                </a:tc>
                <a:extLst>
                  <a:ext uri="{0D108BD9-81ED-4DB2-BD59-A6C34878D82A}">
                    <a16:rowId xmlns:a16="http://schemas.microsoft.com/office/drawing/2014/main" val="10003"/>
                  </a:ext>
                </a:extLst>
              </a:tr>
              <a:tr h="213360">
                <a:tc>
                  <a:txBody>
                    <a:bodyPr/>
                    <a:lstStyle/>
                    <a:p>
                      <a:pPr lvl="0" algn="l"/>
                      <a:r>
                        <a:rPr lang="en-US" sz="800" b="0" i="0">
                          <a:solidFill>
                            <a:schemeClr val="bg1">
                              <a:lumMod val="50000"/>
                            </a:schemeClr>
                          </a:solidFill>
                          <a:latin typeface="Trebuchet MS"/>
                          <a:ea typeface="Trebuchet MS"/>
                          <a:cs typeface="Trebuchet MS"/>
                        </a:rPr>
                        <a:t>Millennials</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Born 1980-96. In 2024, Millennials are between the ages of 28 and 44.</a:t>
                      </a:r>
                    </a:p>
                  </a:txBody>
                  <a:tcPr marL="91443" marR="91443" marT="45721" marB="45721" anchor="ctr">
                    <a:solidFill>
                      <a:schemeClr val="bg1"/>
                    </a:solidFill>
                  </a:tcPr>
                </a:tc>
                <a:extLst>
                  <a:ext uri="{0D108BD9-81ED-4DB2-BD59-A6C34878D82A}">
                    <a16:rowId xmlns:a16="http://schemas.microsoft.com/office/drawing/2014/main" val="10004"/>
                  </a:ext>
                </a:extLst>
              </a:tr>
              <a:tr h="213360">
                <a:tc>
                  <a:txBody>
                    <a:bodyPr/>
                    <a:lstStyle/>
                    <a:p>
                      <a:pPr lvl="0" algn="l"/>
                      <a:r>
                        <a:rPr lang="en-US" sz="800" b="0" i="0">
                          <a:solidFill>
                            <a:schemeClr val="bg1">
                              <a:lumMod val="50000"/>
                            </a:schemeClr>
                          </a:solidFill>
                          <a:latin typeface="Trebuchet MS"/>
                          <a:ea typeface="Trebuchet MS"/>
                          <a:cs typeface="Trebuchet MS"/>
                        </a:rPr>
                        <a:t>Generation Z</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Born 1997-2010. In 2024, members of Gen Z are between the ages of 14 and 27.</a:t>
                      </a:r>
                    </a:p>
                  </a:txBody>
                  <a:tcPr marL="91443" marR="91443" marT="45721" marB="45721" anchor="ctr">
                    <a:solidFill>
                      <a:schemeClr val="bg1">
                        <a:lumMod val="95000"/>
                      </a:schemeClr>
                    </a:solidFill>
                  </a:tcPr>
                </a:tc>
                <a:extLst>
                  <a:ext uri="{0D108BD9-81ED-4DB2-BD59-A6C34878D82A}">
                    <a16:rowId xmlns:a16="http://schemas.microsoft.com/office/drawing/2014/main" val="10005"/>
                  </a:ext>
                </a:extLst>
              </a:tr>
              <a:tr h="213360">
                <a:tc>
                  <a:txBody>
                    <a:bodyPr/>
                    <a:lstStyle/>
                    <a:p>
                      <a:pPr lvl="0" algn="l"/>
                      <a:r>
                        <a:rPr lang="en-US" sz="800" b="0" i="0">
                          <a:solidFill>
                            <a:schemeClr val="bg1">
                              <a:lumMod val="50000"/>
                            </a:schemeClr>
                          </a:solidFill>
                          <a:latin typeface="Trebuchet MS"/>
                          <a:ea typeface="Trebuchet MS"/>
                          <a:cs typeface="Trebuchet MS"/>
                        </a:rPr>
                        <a:t>Generation Alpha</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The newest generation began in 2011. In 2024, members of Gen Alpha are younger than age 14.</a:t>
                      </a:r>
                    </a:p>
                  </a:txBody>
                  <a:tcPr marL="91443" marR="91443" marT="45721" marB="45721" anchor="c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sp>
        <p:nvSpPr>
          <p:cNvPr id="2" name="caption" descr="caption"/>
          <p:cNvSpPr>
            <a:spLocks noGrp="1"/>
          </p:cNvSpPr>
          <p:nvPr>
            <p:ph type="body" sz="quarter" idx="11"/>
          </p:nvPr>
        </p:nvSpPr>
        <p:spPr/>
        <p:txBody>
          <a:bodyPr lIns="0" tIns="0" rIns="0" bIns="0">
            <a:normAutofit/>
          </a:bodyPr>
          <a:lstStyle>
            <a:lvl1pPr marL="0" indent="0">
              <a:buNone/>
              <a:defRPr sz="1000">
                <a:latin typeface="Trebuchet MS"/>
                <a:cs typeface="Trebuchet MS"/>
              </a:defRPr>
            </a:lvl1pPr>
          </a:lstStyle>
          <a:p>
            <a:endParaRPr/>
          </a:p>
        </p:txBody>
      </p:sp>
      <p:sp>
        <p:nvSpPr>
          <p:cNvPr id="3"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4"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pPr>
              <a:spcBef>
                <a:spcPct val="43750"/>
              </a:spcBef>
              <a:spcAft>
                <a:spcPct val="43750"/>
              </a:spcAft>
            </a:pPr>
            <a:r>
              <a:rPr sz="800">
                <a:solidFill>
                  <a:srgbClr val="666666"/>
                </a:solidFill>
                <a:latin typeface="Trebuchet MS"/>
                <a:ea typeface="Trebuchet MS"/>
                <a:cs typeface="Trebuchet MS"/>
              </a:rPr>
              <a:t>A portion of the table is provided; </a:t>
            </a:r>
            <a:r>
              <a:rPr sz="800">
                <a:solidFill>
                  <a:srgbClr val="666666"/>
                </a:solidFill>
                <a:latin typeface="Trebuchet MS"/>
                <a:ea typeface="Trebuchet MS"/>
                <a:cs typeface="Trebuchet MS"/>
                <a:hlinkClick r:id="rId3"/>
              </a:rPr>
              <a:t>download the full table data here</a:t>
            </a:r>
          </a:p>
        </p:txBody>
      </p:sp>
      <p:sp>
        <p:nvSpPr>
          <p:cNvPr id="5"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Abbreviations and terms</a:t>
            </a:r>
          </a:p>
        </p:txBody>
      </p:sp>
      <p:pic>
        <p:nvPicPr>
          <p:cNvPr id="6" name="mintel_logo" descr="mintel_logo">
            <a:extLst>
              <a:ext uri="{FF2B5EF4-FFF2-40B4-BE49-F238E27FC236}">
                <a16:creationId xmlns:a16="http://schemas.microsoft.com/office/drawing/2014/main" id="{428A2577-5728-0D86-A427-2A2AEA807B3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82756" y="4586400"/>
            <a:ext cx="601516" cy="219497"/>
          </a:xfrm>
          <a:prstGeom prst="rect">
            <a:avLst/>
          </a:prstGeom>
        </p:spPr>
      </p:pic>
      <p:graphicFrame>
        <p:nvGraphicFramePr>
          <p:cNvPr id="7" name="table" descr="table"/>
          <p:cNvGraphicFramePr>
            <a:graphicFrameLocks noGrp="1"/>
          </p:cNvGraphicFramePr>
          <p:nvPr/>
        </p:nvGraphicFramePr>
        <p:xfrm>
          <a:off x="347663" y="1320800"/>
          <a:ext cx="8401048" cy="1920258"/>
        </p:xfrm>
        <a:graphic>
          <a:graphicData uri="http://schemas.openxmlformats.org/drawingml/2006/table">
            <a:tbl>
              <a:tblPr firstRow="1" bandRow="1">
                <a:tableStyleId>{5C22544A-7EE6-4342-B048-85BDC9FD1C3A}</a:tableStyleId>
              </a:tblPr>
              <a:tblGrid>
                <a:gridCol w="4200524">
                  <a:extLst>
                    <a:ext uri="{9D8B030D-6E8A-4147-A177-3AD203B41FA5}">
                      <a16:colId xmlns:a16="http://schemas.microsoft.com/office/drawing/2014/main" val="20000"/>
                    </a:ext>
                  </a:extLst>
                </a:gridCol>
                <a:gridCol w="4200524">
                  <a:extLst>
                    <a:ext uri="{9D8B030D-6E8A-4147-A177-3AD203B41FA5}">
                      <a16:colId xmlns:a16="http://schemas.microsoft.com/office/drawing/2014/main" val="20001"/>
                    </a:ext>
                  </a:extLst>
                </a:gridCol>
              </a:tblGrid>
              <a:tr h="213360">
                <a:tc>
                  <a:txBody>
                    <a:bodyPr/>
                    <a:lstStyle/>
                    <a:p>
                      <a:pPr lvl="0" algn="l"/>
                      <a:endParaRPr lang="en-US" sz="800" b="1" i="0">
                        <a:solidFill>
                          <a:schemeClr val="tx1"/>
                        </a:solidFill>
                        <a:latin typeface="Trebuchet MS"/>
                        <a:ea typeface="Trebuchet MS"/>
                        <a:cs typeface="Trebuchet MS"/>
                      </a:endParaRPr>
                    </a:p>
                  </a:txBody>
                  <a:tcPr marL="91443" marR="91443" marT="45721" marB="45721" anchor="ctr">
                    <a:solidFill>
                      <a:schemeClr val="bg1"/>
                    </a:solidFill>
                  </a:tcPr>
                </a:tc>
                <a:tc>
                  <a:txBody>
                    <a:bodyPr/>
                    <a:lstStyle/>
                    <a:p>
                      <a:pPr lvl="0" algn="l"/>
                      <a:endParaRPr lang="en-US" sz="800" b="1" i="0">
                        <a:solidFill>
                          <a:schemeClr val="tx1"/>
                        </a:solidFill>
                        <a:latin typeface="Trebuchet MS"/>
                        <a:ea typeface="Trebuchet MS"/>
                        <a:cs typeface="Trebuchet MS"/>
                      </a:endParaRPr>
                    </a:p>
                  </a:txBody>
                  <a:tcPr marL="91443" marR="91443" marT="45721" marB="45721" anchor="ctr">
                    <a:solidFill>
                      <a:schemeClr val="bg1"/>
                    </a:solidFill>
                  </a:tcPr>
                </a:tc>
                <a:extLst>
                  <a:ext uri="{0D108BD9-81ED-4DB2-BD59-A6C34878D82A}">
                    <a16:rowId xmlns:a16="http://schemas.microsoft.com/office/drawing/2014/main" val="10000"/>
                  </a:ext>
                </a:extLst>
              </a:tr>
              <a:tr h="213360">
                <a:tc>
                  <a:txBody>
                    <a:bodyPr/>
                    <a:lstStyle/>
                    <a:p>
                      <a:pPr lvl="0" algn="l"/>
                      <a:r>
                        <a:rPr lang="en-US" sz="800" b="0" i="0">
                          <a:solidFill>
                            <a:schemeClr val="bg1">
                              <a:lumMod val="50000"/>
                            </a:schemeClr>
                          </a:solidFill>
                          <a:latin typeface="Trebuchet MS"/>
                          <a:ea typeface="Trebuchet MS"/>
                          <a:cs typeface="Trebuchet MS"/>
                        </a:rPr>
                        <a:t>ABV</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Alcohol by volume</a:t>
                      </a:r>
                    </a:p>
                  </a:txBody>
                  <a:tcPr marL="91443" marR="91443" marT="45721" marB="45721" anchor="ctr">
                    <a:solidFill>
                      <a:schemeClr val="bg1">
                        <a:lumMod val="95000"/>
                      </a:schemeClr>
                    </a:solidFill>
                  </a:tcPr>
                </a:tc>
                <a:extLst>
                  <a:ext uri="{0D108BD9-81ED-4DB2-BD59-A6C34878D82A}">
                    <a16:rowId xmlns:a16="http://schemas.microsoft.com/office/drawing/2014/main" val="10001"/>
                  </a:ext>
                </a:extLst>
              </a:tr>
              <a:tr h="213360">
                <a:tc>
                  <a:txBody>
                    <a:bodyPr/>
                    <a:lstStyle/>
                    <a:p>
                      <a:pPr lvl="0" algn="l"/>
                      <a:r>
                        <a:rPr lang="en-US" sz="800" b="0" i="0">
                          <a:solidFill>
                            <a:schemeClr val="bg1">
                              <a:lumMod val="50000"/>
                            </a:schemeClr>
                          </a:solidFill>
                          <a:latin typeface="Trebuchet MS"/>
                          <a:ea typeface="Trebuchet MS"/>
                          <a:cs typeface="Trebuchet MS"/>
                        </a:rPr>
                        <a:t>AH</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At-home</a:t>
                      </a:r>
                    </a:p>
                  </a:txBody>
                  <a:tcPr marL="91443" marR="91443" marT="45721" marB="45721" anchor="ctr">
                    <a:solidFill>
                      <a:schemeClr val="bg1"/>
                    </a:solidFill>
                  </a:tcPr>
                </a:tc>
                <a:extLst>
                  <a:ext uri="{0D108BD9-81ED-4DB2-BD59-A6C34878D82A}">
                    <a16:rowId xmlns:a16="http://schemas.microsoft.com/office/drawing/2014/main" val="10002"/>
                  </a:ext>
                </a:extLst>
              </a:tr>
              <a:tr h="213360">
                <a:tc>
                  <a:txBody>
                    <a:bodyPr/>
                    <a:lstStyle/>
                    <a:p>
                      <a:pPr lvl="0" algn="l"/>
                      <a:r>
                        <a:rPr lang="en-US" sz="800" b="0" i="0">
                          <a:solidFill>
                            <a:schemeClr val="bg1">
                              <a:lumMod val="50000"/>
                            </a:schemeClr>
                          </a:solidFill>
                          <a:latin typeface="Trebuchet MS"/>
                          <a:ea typeface="Trebuchet MS"/>
                          <a:cs typeface="Trebuchet MS"/>
                        </a:rPr>
                        <a:t>AFH</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Away-from-home</a:t>
                      </a:r>
                    </a:p>
                  </a:txBody>
                  <a:tcPr marL="91443" marR="91443" marT="45721" marB="45721" anchor="ctr">
                    <a:solidFill>
                      <a:schemeClr val="bg1">
                        <a:lumMod val="95000"/>
                      </a:schemeClr>
                    </a:solidFill>
                  </a:tcPr>
                </a:tc>
                <a:extLst>
                  <a:ext uri="{0D108BD9-81ED-4DB2-BD59-A6C34878D82A}">
                    <a16:rowId xmlns:a16="http://schemas.microsoft.com/office/drawing/2014/main" val="10003"/>
                  </a:ext>
                </a:extLst>
              </a:tr>
              <a:tr h="213360">
                <a:tc>
                  <a:txBody>
                    <a:bodyPr/>
                    <a:lstStyle/>
                    <a:p>
                      <a:pPr lvl="0" algn="l"/>
                      <a:r>
                        <a:rPr lang="en-US" sz="800" b="0" i="0">
                          <a:solidFill>
                            <a:schemeClr val="bg1">
                              <a:lumMod val="50000"/>
                            </a:schemeClr>
                          </a:solidFill>
                          <a:latin typeface="Trebuchet MS"/>
                          <a:ea typeface="Trebuchet MS"/>
                          <a:cs typeface="Trebuchet MS"/>
                        </a:rPr>
                        <a:t>GDP</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Gross domestic product</a:t>
                      </a:r>
                    </a:p>
                  </a:txBody>
                  <a:tcPr marL="91443" marR="91443" marT="45721" marB="45721" anchor="ctr">
                    <a:solidFill>
                      <a:schemeClr val="bg1"/>
                    </a:solidFill>
                  </a:tcPr>
                </a:tc>
                <a:extLst>
                  <a:ext uri="{0D108BD9-81ED-4DB2-BD59-A6C34878D82A}">
                    <a16:rowId xmlns:a16="http://schemas.microsoft.com/office/drawing/2014/main" val="10004"/>
                  </a:ext>
                </a:extLst>
              </a:tr>
              <a:tr h="213360">
                <a:tc>
                  <a:txBody>
                    <a:bodyPr/>
                    <a:lstStyle/>
                    <a:p>
                      <a:pPr lvl="0" algn="l"/>
                      <a:r>
                        <a:rPr lang="en-US" sz="800" b="0" i="0">
                          <a:solidFill>
                            <a:schemeClr val="bg1">
                              <a:lumMod val="50000"/>
                            </a:schemeClr>
                          </a:solidFill>
                          <a:latin typeface="Trebuchet MS"/>
                          <a:ea typeface="Trebuchet MS"/>
                          <a:cs typeface="Trebuchet MS"/>
                        </a:rPr>
                        <a:t>GNPD</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Global New Product Database</a:t>
                      </a:r>
                    </a:p>
                  </a:txBody>
                  <a:tcPr marL="91443" marR="91443" marT="45721" marB="45721" anchor="ctr">
                    <a:solidFill>
                      <a:schemeClr val="bg1">
                        <a:lumMod val="95000"/>
                      </a:schemeClr>
                    </a:solidFill>
                  </a:tcPr>
                </a:tc>
                <a:extLst>
                  <a:ext uri="{0D108BD9-81ED-4DB2-BD59-A6C34878D82A}">
                    <a16:rowId xmlns:a16="http://schemas.microsoft.com/office/drawing/2014/main" val="10005"/>
                  </a:ext>
                </a:extLst>
              </a:tr>
              <a:tr h="213360">
                <a:tc>
                  <a:txBody>
                    <a:bodyPr/>
                    <a:lstStyle/>
                    <a:p>
                      <a:pPr lvl="0" algn="l"/>
                      <a:r>
                        <a:rPr lang="en-US" sz="800" b="0" i="0">
                          <a:solidFill>
                            <a:schemeClr val="bg1">
                              <a:lumMod val="50000"/>
                            </a:schemeClr>
                          </a:solidFill>
                          <a:latin typeface="Trebuchet MS"/>
                          <a:ea typeface="Trebuchet MS"/>
                          <a:cs typeface="Trebuchet MS"/>
                        </a:rPr>
                        <a:t>GM</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Growth momentum</a:t>
                      </a:r>
                    </a:p>
                  </a:txBody>
                  <a:tcPr marL="91443" marR="91443" marT="45721" marB="45721" anchor="ctr">
                    <a:solidFill>
                      <a:schemeClr val="bg1"/>
                    </a:solidFill>
                  </a:tcPr>
                </a:tc>
                <a:extLst>
                  <a:ext uri="{0D108BD9-81ED-4DB2-BD59-A6C34878D82A}">
                    <a16:rowId xmlns:a16="http://schemas.microsoft.com/office/drawing/2014/main" val="10006"/>
                  </a:ext>
                </a:extLst>
              </a:tr>
              <a:tr h="213360">
                <a:tc>
                  <a:txBody>
                    <a:bodyPr/>
                    <a:lstStyle/>
                    <a:p>
                      <a:pPr lvl="0" algn="l"/>
                      <a:r>
                        <a:rPr lang="en-US" sz="800" b="0" i="0">
                          <a:solidFill>
                            <a:schemeClr val="bg1">
                              <a:lumMod val="50000"/>
                            </a:schemeClr>
                          </a:solidFill>
                          <a:latin typeface="Trebuchet MS"/>
                          <a:ea typeface="Trebuchet MS"/>
                          <a:cs typeface="Trebuchet MS"/>
                        </a:rPr>
                        <a:t>MP</a:t>
                      </a:r>
                    </a:p>
                  </a:txBody>
                  <a:tcPr marL="91443" marR="91443" marT="45721" marB="45721" anchor="ctr">
                    <a:solidFill>
                      <a:schemeClr val="bg1">
                        <a:lumMod val="95000"/>
                      </a:schemeClr>
                    </a:solidFill>
                  </a:tcPr>
                </a:tc>
                <a:tc>
                  <a:txBody>
                    <a:bodyPr/>
                    <a:lstStyle/>
                    <a:p>
                      <a:pPr lvl="0" algn="l"/>
                      <a:r>
                        <a:rPr lang="en-US" sz="800" b="0" i="0">
                          <a:solidFill>
                            <a:schemeClr val="bg1">
                              <a:lumMod val="50000"/>
                            </a:schemeClr>
                          </a:solidFill>
                          <a:latin typeface="Trebuchet MS"/>
                          <a:ea typeface="Trebuchet MS"/>
                          <a:cs typeface="Trebuchet MS"/>
                        </a:rPr>
                        <a:t>Market prevalence</a:t>
                      </a:r>
                    </a:p>
                  </a:txBody>
                  <a:tcPr marL="91443" marR="91443" marT="45721" marB="45721" anchor="ctr">
                    <a:solidFill>
                      <a:schemeClr val="bg1">
                        <a:lumMod val="95000"/>
                      </a:schemeClr>
                    </a:solidFill>
                  </a:tcPr>
                </a:tc>
                <a:extLst>
                  <a:ext uri="{0D108BD9-81ED-4DB2-BD59-A6C34878D82A}">
                    <a16:rowId xmlns:a16="http://schemas.microsoft.com/office/drawing/2014/main" val="10007"/>
                  </a:ext>
                </a:extLst>
              </a:tr>
              <a:tr h="213360">
                <a:tc>
                  <a:txBody>
                    <a:bodyPr/>
                    <a:lstStyle/>
                    <a:p>
                      <a:pPr lvl="0" algn="l"/>
                      <a:r>
                        <a:rPr lang="en-US" sz="800" b="0" i="0">
                          <a:solidFill>
                            <a:schemeClr val="bg1">
                              <a:lumMod val="50000"/>
                            </a:schemeClr>
                          </a:solidFill>
                          <a:latin typeface="Trebuchet MS"/>
                          <a:ea typeface="Trebuchet MS"/>
                          <a:cs typeface="Trebuchet MS"/>
                        </a:rPr>
                        <a:t>NA</a:t>
                      </a:r>
                    </a:p>
                  </a:txBody>
                  <a:tcPr marL="91443" marR="91443" marT="45721" marB="45721" anchor="ctr">
                    <a:solidFill>
                      <a:schemeClr val="bg1"/>
                    </a:solidFill>
                  </a:tcPr>
                </a:tc>
                <a:tc>
                  <a:txBody>
                    <a:bodyPr/>
                    <a:lstStyle/>
                    <a:p>
                      <a:pPr lvl="0" algn="l"/>
                      <a:r>
                        <a:rPr lang="en-US" sz="800" b="0" i="0">
                          <a:solidFill>
                            <a:schemeClr val="bg1">
                              <a:lumMod val="50000"/>
                            </a:schemeClr>
                          </a:solidFill>
                          <a:latin typeface="Trebuchet MS"/>
                          <a:ea typeface="Trebuchet MS"/>
                          <a:cs typeface="Trebuchet MS"/>
                        </a:rPr>
                        <a:t>Non-alcoholic</a:t>
                      </a:r>
                    </a:p>
                  </a:txBody>
                  <a:tcPr marL="91443" marR="91443" marT="45721" marB="45721" anchor="c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nalyst_info" descr="analyst_info"/>
          <p:cNvSpPr>
            <a:spLocks noGrp="1"/>
          </p:cNvSpPr>
          <p:nvPr>
            <p:ph type="body" sz="quarter" idx="16"/>
          </p:nvPr>
        </p:nvSpPr>
        <p:spPr/>
        <p:txBody>
          <a:bodyPr lIns="0" tIns="46800" rIns="0" bIns="46800"/>
          <a:lstStyle>
            <a:lvl1pPr marL="0" indent="0">
              <a:buNone/>
              <a:defRPr sz="1200" b="0" baseline="0">
                <a:solidFill>
                  <a:schemeClr val="tx1"/>
                </a:solidFill>
                <a:latin typeface="Trebuchet MS"/>
                <a:cs typeface="Trebuchet MS"/>
              </a:defRPr>
            </a:lvl1pPr>
          </a:lstStyle>
          <a:p>
            <a:pPr>
              <a:spcBef>
                <a:spcPct val="43750"/>
              </a:spcBef>
              <a:spcAft>
                <a:spcPct val="2880"/>
              </a:spcAft>
            </a:pPr>
            <a:r>
              <a:rPr sz="1200" b="1">
                <a:latin typeface="Trebuchet MS"/>
                <a:ea typeface="Trebuchet MS"/>
                <a:cs typeface="Trebuchet MS"/>
              </a:rPr>
              <a:t>Sydney Riebe</a:t>
            </a:r>
          </a:p>
          <a:p>
            <a:pPr>
              <a:spcBef>
                <a:spcPct val="43750"/>
              </a:spcBef>
              <a:spcAft>
                <a:spcPct val="2880"/>
              </a:spcAft>
            </a:pPr>
            <a:r>
              <a:rPr sz="1200">
                <a:latin typeface="Trebuchet MS"/>
                <a:ea typeface="Trebuchet MS"/>
                <a:cs typeface="Trebuchet MS"/>
              </a:rPr>
              <a:t>Analyst - US Food and Drink</a:t>
            </a:r>
          </a:p>
          <a:p>
            <a:pPr>
              <a:spcBef>
                <a:spcPct val="43750"/>
              </a:spcBef>
              <a:spcAft>
                <a:spcPct val="2880"/>
              </a:spcAft>
            </a:pPr>
            <a:r>
              <a:rPr sz="1200">
                <a:latin typeface="Trebuchet MS"/>
                <a:ea typeface="Trebuchet MS"/>
                <a:cs typeface="Trebuchet MS"/>
              </a:rPr>
              <a:t>sriebe@mintel.com</a:t>
            </a:r>
          </a:p>
        </p:txBody>
      </p:sp>
      <p:pic>
        <p:nvPicPr>
          <p:cNvPr id="4" name="New picture" descr="analyst_photo"/>
          <p:cNvPicPr>
            <a:picLocks noChangeAspect="1"/>
          </p:cNvPicPr>
          <p:nvPr/>
        </p:nvPicPr>
        <p:blipFill>
          <a:blip r:embed="rId2"/>
          <a:stretch>
            <a:fillRect/>
          </a:stretch>
        </p:blipFill>
        <p:spPr>
          <a:xfrm>
            <a:off x="317500" y="1117600"/>
            <a:ext cx="1930400" cy="19304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lumn_text1" descr="column_text1"/>
          <p:cNvSpPr>
            <a:spLocks noGrp="1"/>
          </p:cNvSpPr>
          <p:nvPr>
            <p:ph type="body" sz="quarter" idx="11"/>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Let consumers choose the right ABV for them</a:t>
            </a:r>
          </a:p>
          <a:p>
            <a:pPr>
              <a:spcBef>
                <a:spcPct val="43750"/>
              </a:spcBef>
              <a:spcAft>
                <a:spcPct val="43750"/>
              </a:spcAft>
            </a:pPr>
            <a:r>
              <a:rPr sz="1200">
                <a:solidFill>
                  <a:srgbClr val="2B2B2B"/>
                </a:solidFill>
                <a:latin typeface="Trebuchet MS"/>
                <a:ea typeface="Trebuchet MS"/>
                <a:cs typeface="Trebuchet MS"/>
              </a:rPr>
              <a:t>Consumers are no longer interested in a one-size-fits-all approach to alcohol. Offering a variety of options in a single purchase can encourage brand trial and foster loyalty. Millennials, in particular, seek both </a:t>
            </a:r>
            <a:r>
              <a:rPr sz="1200">
                <a:solidFill>
                  <a:srgbClr val="2B2B2B"/>
                </a:solidFill>
                <a:latin typeface="Trebuchet MS"/>
                <a:ea typeface="Trebuchet MS"/>
                <a:cs typeface="Trebuchet MS"/>
                <a:hlinkClick r:id="" action="ppaction://noaction"/>
              </a:rPr>
              <a:t>low and high ABV</a:t>
            </a:r>
            <a:r>
              <a:rPr sz="1200">
                <a:solidFill>
                  <a:srgbClr val="2B2B2B"/>
                </a:solidFill>
                <a:latin typeface="Trebuchet MS"/>
                <a:ea typeface="Trebuchet MS"/>
                <a:cs typeface="Trebuchet MS"/>
              </a:rPr>
              <a:t> options to accommodate to different moods, needs and individuals within a household or occasion.</a:t>
            </a:r>
          </a:p>
        </p:txBody>
      </p:sp>
      <p:sp>
        <p:nvSpPr>
          <p:cNvPr id="3" name="column_text2" descr="column_text2"/>
          <p:cNvSpPr>
            <a:spLocks noGrp="1"/>
          </p:cNvSpPr>
          <p:nvPr>
            <p:ph type="body" sz="quarter" idx="13"/>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Move pairing suggestions beyond meals</a:t>
            </a:r>
          </a:p>
          <a:p>
            <a:pPr>
              <a:spcBef>
                <a:spcPct val="43750"/>
              </a:spcBef>
              <a:spcAft>
                <a:spcPct val="43750"/>
              </a:spcAft>
            </a:pPr>
            <a:r>
              <a:rPr sz="1200">
                <a:solidFill>
                  <a:srgbClr val="2B2B2B"/>
                </a:solidFill>
                <a:latin typeface="Trebuchet MS"/>
                <a:ea typeface="Trebuchet MS"/>
                <a:cs typeface="Trebuchet MS"/>
              </a:rPr>
              <a:t>There is room for consumer's alcoholic beverage preferences to be further linked to their activities. Marketing and innovation that encourages consumers </a:t>
            </a:r>
            <a:r>
              <a:rPr sz="1200">
                <a:solidFill>
                  <a:srgbClr val="2B2B2B"/>
                </a:solidFill>
                <a:latin typeface="Trebuchet MS"/>
                <a:ea typeface="Trebuchet MS"/>
                <a:cs typeface="Trebuchet MS"/>
                <a:hlinkClick r:id="" action="ppaction://noaction"/>
              </a:rPr>
              <a:t>curate specific occasions</a:t>
            </a:r>
            <a:r>
              <a:rPr sz="1200">
                <a:solidFill>
                  <a:srgbClr val="2B2B2B"/>
                </a:solidFill>
                <a:latin typeface="Trebuchet MS"/>
                <a:ea typeface="Trebuchet MS"/>
                <a:cs typeface="Trebuchet MS"/>
              </a:rPr>
              <a:t> can add the enjoyable element that helps brands distinguish their product in a competitive market.</a:t>
            </a:r>
          </a:p>
        </p:txBody>
      </p:sp>
      <p:sp>
        <p:nvSpPr>
          <p:cNvPr id="4" name="column_text3" descr="column_text3"/>
          <p:cNvSpPr>
            <a:spLocks noGrp="1"/>
          </p:cNvSpPr>
          <p:nvPr>
            <p:ph type="body" sz="quarter" idx="14"/>
          </p:nvPr>
        </p:nvSpPr>
        <p:spPr/>
        <p:txBody>
          <a:bodyPr lIns="0" tIns="0" rIns="0" bIns="0">
            <a:normAutofit/>
          </a:bodyPr>
          <a:lstStyle>
            <a:lvl1pPr marL="0" indent="0">
              <a:buNone/>
              <a:defRPr sz="1200">
                <a:latin typeface="Trebuchet MS"/>
                <a:cs typeface="Trebuchet MS"/>
              </a:defRPr>
            </a:lvl1pPr>
          </a:lstStyle>
          <a:p>
            <a:pPr>
              <a:spcBef>
                <a:spcPct val="58188"/>
              </a:spcBef>
              <a:spcAft>
                <a:spcPct val="58188"/>
              </a:spcAft>
            </a:pPr>
            <a:r>
              <a:rPr sz="1200" b="1">
                <a:solidFill>
                  <a:srgbClr val="2B2B2B"/>
                </a:solidFill>
                <a:latin typeface="Trebuchet MS"/>
                <a:ea typeface="Trebuchet MS"/>
                <a:cs typeface="Trebuchet MS"/>
              </a:rPr>
              <a:t>Help consumers lighten up without sacrificing health</a:t>
            </a:r>
          </a:p>
          <a:p>
            <a:pPr>
              <a:spcBef>
                <a:spcPct val="43750"/>
              </a:spcBef>
              <a:spcAft>
                <a:spcPct val="43750"/>
              </a:spcAft>
            </a:pPr>
            <a:r>
              <a:rPr sz="1200">
                <a:solidFill>
                  <a:srgbClr val="2B2B2B"/>
                </a:solidFill>
                <a:latin typeface="Trebuchet MS"/>
                <a:ea typeface="Trebuchet MS"/>
                <a:cs typeface="Trebuchet MS"/>
              </a:rPr>
              <a:t>Younger consumers are increasingly seeking out beverages that enhance their mood and facilitate social interaction. Incorporating flavors and ingredients with natural health benefits, and exploring collaborations with NA brands can </a:t>
            </a:r>
            <a:r>
              <a:rPr sz="1200">
                <a:solidFill>
                  <a:srgbClr val="2B2B2B"/>
                </a:solidFill>
                <a:latin typeface="Trebuchet MS"/>
                <a:ea typeface="Trebuchet MS"/>
                <a:cs typeface="Trebuchet MS"/>
                <a:hlinkClick r:id="" action="ppaction://noaction"/>
              </a:rPr>
              <a:t>cater to consumers</a:t>
            </a:r>
            <a:r>
              <a:rPr sz="1200">
                <a:solidFill>
                  <a:srgbClr val="2B2B2B"/>
                </a:solidFill>
                <a:latin typeface="Trebuchet MS"/>
                <a:ea typeface="Trebuchet MS"/>
                <a:cs typeface="Trebuchet MS"/>
              </a:rPr>
              <a:t> who may choose to switch between alcoholic and NA options during the same event.</a:t>
            </a:r>
          </a:p>
        </p:txBody>
      </p:sp>
      <p:sp>
        <p:nvSpPr>
          <p:cNvPr id="5" name="go_to_button" descr="go_to_button">
            <a:hlinkClick r:id="rId3"/>
          </p:cNvPr>
          <p:cNvSpPr>
            <a:spLocks noGrp="1"/>
          </p:cNvSpPr>
          <p:nvPr>
            <p:ph type="body" sz="quarter" idx="16"/>
          </p:nvPr>
        </p:nvSpPr>
        <p:spPr/>
        <p:txBody>
          <a:bodyPr lIns="0" rIns="0">
            <a:normAutofit/>
          </a:bodyPr>
          <a:lstStyle>
            <a:lvl1pPr marL="0" indent="0" algn="r">
              <a:spcBef>
                <a:spcPct val="0"/>
              </a:spcBef>
              <a:buNone/>
              <a:defRPr sz="800" i="1">
                <a:solidFill>
                  <a:srgbClr val="7F7F7F"/>
                </a:solidFill>
                <a:latin typeface="Trebuchet MS"/>
                <a:cs typeface="Trebuchet MS"/>
              </a:defRPr>
            </a:lvl1pPr>
          </a:lstStyle>
          <a:p>
            <a:r>
              <a:rPr>
                <a:latin typeface="Trebuchet MS"/>
                <a:ea typeface="Trebuchet MS"/>
                <a:cs typeface="Trebuchet MS"/>
              </a:rPr>
              <a:t>Read on mintel.com</a:t>
            </a:r>
          </a:p>
        </p:txBody>
      </p:sp>
      <p:sp>
        <p:nvSpPr>
          <p:cNvPr id="6" name="base_and_source" descr="base_and_source"/>
          <p:cNvSpPr>
            <a:spLocks noGrp="1"/>
          </p:cNvSpPr>
          <p:nvPr>
            <p:ph type="body" sz="quarter" idx="12"/>
          </p:nvPr>
        </p:nvSpPr>
        <p:spPr/>
        <p:txBody>
          <a:bodyPr lIns="0" rIns="0" anchor="b">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defRPr sz="800" i="1" baseline="0">
                <a:solidFill>
                  <a:srgbClr val="7F7F7F"/>
                </a:solidFill>
                <a:latin typeface="Trebuchet MS"/>
                <a:cs typeface="Trebuchet MS"/>
              </a:defRPr>
            </a:lvl1pPr>
          </a:lstStyle>
          <a:p>
            <a:endParaRPr/>
          </a:p>
        </p:txBody>
      </p:sp>
      <p:sp>
        <p:nvSpPr>
          <p:cNvPr id="7" name="title" descr="title"/>
          <p:cNvSpPr>
            <a:spLocks noGrp="1"/>
          </p:cNvSpPr>
          <p:nvPr>
            <p:ph type="title"/>
          </p:nvPr>
        </p:nvSpPr>
        <p:spPr/>
        <p:txBody>
          <a:bodyPr lIns="0" tIns="46800" rIns="0" bIns="46800">
            <a:normAutofit/>
          </a:bodyPr>
          <a:lstStyle>
            <a:lvl1pPr>
              <a:defRPr sz="1600">
                <a:latin typeface="Trebuchet MS"/>
                <a:cs typeface="Trebuchet MS"/>
              </a:defRPr>
            </a:lvl1pPr>
          </a:lstStyle>
          <a:p>
            <a:r>
              <a:rPr sz="1600" b="1">
                <a:solidFill>
                  <a:srgbClr val="2B2B2B"/>
                </a:solidFill>
                <a:latin typeface="Trebuchet MS"/>
                <a:ea typeface="Trebuchet MS"/>
                <a:cs typeface="Trebuchet MS"/>
              </a:rPr>
              <a:t>Opportunities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go_to_button" descr="go_to_button">
            <a:hlinkClick r:id="rId4"/>
          </p:cNvPr>
          <p:cNvSpPr>
            <a:spLocks noGrp="1"/>
          </p:cNvSpPr>
          <p:nvPr>
            <p:ph type="body" sz="quarter" idx="16"/>
          </p:nvPr>
        </p:nvSpPr>
        <p:spPr/>
        <p:txBody>
          <a:bodyPr lIns="0" rIns="0">
            <a:normAutofit/>
          </a:bodyPr>
          <a:lstStyle>
            <a:lvl1pPr marL="0" indent="0" algn="r">
              <a:spcBef>
                <a:spcPct val="0"/>
              </a:spcBef>
              <a:buNone/>
              <a:defRPr sz="800" i="1">
                <a:solidFill>
                  <a:srgbClr val="FFFFFF"/>
                </a:solidFill>
                <a:latin typeface="Trebuchet MS"/>
                <a:cs typeface="Trebuchet MS"/>
              </a:defRPr>
            </a:lvl1pPr>
          </a:lstStyle>
          <a:p>
            <a:r>
              <a:rPr>
                <a:solidFill>
                  <a:prstClr val="white"/>
                </a:solidFill>
                <a:latin typeface="Trebuchet MS"/>
                <a:ea typeface="Trebuchet MS"/>
                <a:cs typeface="Trebuchet MS"/>
              </a:rPr>
              <a:t>Read on mintel.com</a:t>
            </a:r>
          </a:p>
        </p:txBody>
      </p:sp>
      <p:sp>
        <p:nvSpPr>
          <p:cNvPr id="2" name="section_title" descr="section_title"/>
          <p:cNvSpPr>
            <a:spLocks noGrp="1"/>
          </p:cNvSpPr>
          <p:nvPr>
            <p:ph type="title"/>
          </p:nvPr>
        </p:nvSpPr>
        <p:spPr/>
        <p:txBody>
          <a:bodyPr lIns="46800" tIns="46800" rIns="46800" bIns="46800">
            <a:normAutofit/>
          </a:bodyPr>
          <a:lstStyle>
            <a:lvl1pPr eaLnBrk="1" hangingPunct="1">
              <a:defRPr sz="2200" cap="all" baseline="0">
                <a:solidFill>
                  <a:schemeClr val="bg1"/>
                </a:solidFill>
                <a:latin typeface="Trebuchet MS"/>
                <a:cs typeface="Trebuchet MS"/>
              </a:defRPr>
            </a:lvl1pPr>
          </a:lstStyle>
          <a:p>
            <a:r>
              <a:rPr sz="1600" b="1">
                <a:latin typeface="Trebuchet MS"/>
                <a:ea typeface="Trebuchet MS"/>
                <a:cs typeface="Trebuchet MS"/>
              </a:rPr>
              <a:t>Market Dynamics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19.08.31"/>
  <p:tag name="AS_TITLE" val="Aspose.Slides for Java"/>
  <p:tag name="AS_VERSION" val="19.8"/>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_clients_new">
  <a:themeElements>
    <a:clrScheme name="Custom 1">
      <a:dk1>
        <a:srgbClr val="000000"/>
      </a:dk1>
      <a:lt1>
        <a:srgbClr val="FFFFFF"/>
      </a:lt1>
      <a:dk2>
        <a:srgbClr val="000000"/>
      </a:dk2>
      <a:lt2>
        <a:srgbClr val="FFFFFF"/>
      </a:lt2>
      <a:accent1>
        <a:srgbClr val="1C355D"/>
      </a:accent1>
      <a:accent2>
        <a:srgbClr val="569AD4"/>
      </a:accent2>
      <a:accent3>
        <a:srgbClr val="7DBD93"/>
      </a:accent3>
      <a:accent4>
        <a:srgbClr val="A4388C"/>
      </a:accent4>
      <a:accent5>
        <a:srgbClr val="E66623"/>
      </a:accent5>
      <a:accent6>
        <a:srgbClr val="4E4F8C"/>
      </a:accent6>
      <a:hlink>
        <a:srgbClr val="026FD9"/>
      </a:hlink>
      <a:folHlink>
        <a:srgbClr val="026FD9"/>
      </a:folHlink>
    </a:clrScheme>
    <a:fontScheme name="Office Classic 2">
      <a:majorFont>
        <a:latin typeface="Arial" pitchFamily="34" charset="0"/>
        <a:ea typeface="Arial" pitchFamily="34" charset="0"/>
        <a:cs typeface="Arial" pitchFamily="34" charset="0"/>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E167998-137C-4D20-BDDE-64A91D6FA164}" vid="{B32D9585-4CE2-49A4-B99E-C09588B536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10912</Words>
  <Application>Microsoft Office PowerPoint</Application>
  <PresentationFormat>On-screen Show (16:9)</PresentationFormat>
  <Paragraphs>968</Paragraphs>
  <Slides>73</Slides>
  <Notes>71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73</vt:i4>
      </vt:variant>
    </vt:vector>
  </HeadingPairs>
  <TitlesOfParts>
    <vt:vector size="79" baseType="lpstr">
      <vt:lpstr>Arial</vt:lpstr>
      <vt:lpstr>Calibri</vt:lpstr>
      <vt:lpstr>Helvetica</vt:lpstr>
      <vt:lpstr>Trebuchet MS</vt:lpstr>
      <vt:lpstr>Office Theme</vt:lpstr>
      <vt:lpstr>master_clients_new</vt:lpstr>
      <vt:lpstr>Alcoholic Beverage Occasions – US – 2024</vt:lpstr>
      <vt:lpstr>PowerPoint Presentation</vt:lpstr>
      <vt:lpstr>Key issues covered in this Report</vt:lpstr>
      <vt:lpstr>Overview</vt:lpstr>
      <vt:lpstr>Executive Summary</vt:lpstr>
      <vt:lpstr>What you need to know</vt:lpstr>
      <vt:lpstr>Consumer trends: key takeaways</vt:lpstr>
      <vt:lpstr>Opportunities</vt:lpstr>
      <vt:lpstr>Market Dynamics</vt:lpstr>
      <vt:lpstr>Market context</vt:lpstr>
      <vt:lpstr>State of the market</vt:lpstr>
      <vt:lpstr>Consumers still find the routine in alcoholic beverage occasions</vt:lpstr>
      <vt:lpstr>Consumers still find the routine in alcoholic beverage occasions</vt:lpstr>
      <vt:lpstr>At home occasions continue to provide more value</vt:lpstr>
      <vt:lpstr>Market drivers</vt:lpstr>
      <vt:lpstr>Consumers are increasingly aware of how alcohol impacts their health...</vt:lpstr>
      <vt:lpstr>...but drinking remains a remedy for increased stress</vt:lpstr>
      <vt:lpstr>Cost is the main deterrent to alcohol consumption</vt:lpstr>
      <vt:lpstr>The rise of alcohol alternatives is reinventing drinking occasions</vt:lpstr>
      <vt:lpstr>Market size</vt:lpstr>
      <vt:lpstr>Alcohol sales begin to level off as consumers reassess value</vt:lpstr>
      <vt:lpstr>Retail sales of alcoholic beverages at current prices</vt:lpstr>
      <vt:lpstr>Retail sales of alcoholic beverages at inflation-adjusted prices</vt:lpstr>
      <vt:lpstr>Market segmentation</vt:lpstr>
      <vt:lpstr>Beer steals share from wine, thanks to casualized occasions</vt:lpstr>
      <vt:lpstr>On-premise struggles to return to pre-2020 levels</vt:lpstr>
      <vt:lpstr>Consumer Insights</vt:lpstr>
      <vt:lpstr>Consumer fast facts</vt:lpstr>
      <vt:lpstr>Alcoholic beverage attributes</vt:lpstr>
      <vt:lpstr>Top attributes set the scene for occasions</vt:lpstr>
      <vt:lpstr>Beer and wine struggle with taste perceptions among Gen Z</vt:lpstr>
      <vt:lpstr>Female consumers need help connecting with premium</vt:lpstr>
      <vt:lpstr>Reasons for alcohol consumption</vt:lpstr>
      <vt:lpstr>Alcoholic beverage occasions have weakened in the past five years</vt:lpstr>
      <vt:lpstr>Help consumers unwind at happy hour</vt:lpstr>
      <vt:lpstr>Focus on infusing fun for younger consumers</vt:lpstr>
      <vt:lpstr>Alcoholic beverages and activities</vt:lpstr>
      <vt:lpstr>Younger consumers add alcohol to more casual occasions</vt:lpstr>
      <vt:lpstr>Connect what consumers are doing and drinking at home</vt:lpstr>
      <vt:lpstr>Give older women a space to socialize</vt:lpstr>
      <vt:lpstr>Alcoholic beverage attitudes</vt:lpstr>
      <vt:lpstr>The majority of consumers are flexible when it comes to alcohol and occasions</vt:lpstr>
      <vt:lpstr>The majority of consumers are flexible when it comes to alcohol and occasions</vt:lpstr>
      <vt:lpstr>Help Gen Z make the most of their cocktail experience</vt:lpstr>
      <vt:lpstr>Alcoholic beverage behaviors</vt:lpstr>
      <vt:lpstr>Occasions and flavor are alcohol-specific for most consumers, for now</vt:lpstr>
      <vt:lpstr>Occasions and flavor are alcohol-specific for most consumers, for now</vt:lpstr>
      <vt:lpstr>Daypart flexibility can modernize traditional drink associations</vt:lpstr>
      <vt:lpstr>At-home versus away-from-home alcoholic beverage behaviors</vt:lpstr>
      <vt:lpstr>Experience still drives AFH drinking occasions and new trial</vt:lpstr>
      <vt:lpstr>Women get in the spirit in bars and restaurants</vt:lpstr>
      <vt:lpstr>Millennials want the option to turn it up or down at home</vt:lpstr>
      <vt:lpstr>Innovation and Marketing Trends</vt:lpstr>
      <vt:lpstr>Launch activity and innovation</vt:lpstr>
      <vt:lpstr>Premium claims are still on the rise</vt:lpstr>
      <vt:lpstr>Alcohol launches with premium claims</vt:lpstr>
      <vt:lpstr>Global growth in food pairing suggestions</vt:lpstr>
      <vt:lpstr>Alcohol beverages with pairing suggestions on pack</vt:lpstr>
      <vt:lpstr>Emerging flavors in alcohol borrow from popular beverages</vt:lpstr>
      <vt:lpstr>Alcoholic beverages with emerging flavors</vt:lpstr>
      <vt:lpstr>Interpreting the map US: emerging flavors in flavored alcoholic beverages, 2024</vt:lpstr>
      <vt:lpstr>Marketing and advertising</vt:lpstr>
      <vt:lpstr>Brunch is reviving beer and wine (with the help of friends)</vt:lpstr>
      <vt:lpstr>Fun follows format</vt:lpstr>
      <vt:lpstr>Opportunities</vt:lpstr>
      <vt:lpstr>Multipacks with a range of ABVs can expand occasions</vt:lpstr>
      <vt:lpstr>Pairing suggestions can move beyond food, to consumer hobbies</vt:lpstr>
      <vt:lpstr>Find balance when it comes to helping consumers improve their mood</vt:lpstr>
      <vt:lpstr>Appendix</vt:lpstr>
      <vt:lpstr>Consumer research methodology</vt:lpstr>
      <vt:lpstr>Generations</vt:lpstr>
      <vt:lpstr>Abbreviations and terms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Vishwas.V</cp:lastModifiedBy>
  <cp:revision>1</cp:revision>
  <cp:lastPrinted>2024-08-28T16:01:05Z</cp:lastPrinted>
  <dcterms:created xsi:type="dcterms:W3CDTF">2024-08-28T16:01:05Z</dcterms:created>
  <dcterms:modified xsi:type="dcterms:W3CDTF">2024-09-06T05:38:12Z</dcterms:modified>
</cp:coreProperties>
</file>