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7" r:id="rId4"/>
    <p:sldId id="296" r:id="rId5"/>
    <p:sldId id="294" r:id="rId6"/>
    <p:sldId id="259" r:id="rId7"/>
    <p:sldId id="287" r:id="rId8"/>
    <p:sldId id="289" r:id="rId9"/>
    <p:sldId id="288" r:id="rId10"/>
    <p:sldId id="261" r:id="rId11"/>
    <p:sldId id="260" r:id="rId12"/>
    <p:sldId id="262" r:id="rId13"/>
    <p:sldId id="263" r:id="rId14"/>
    <p:sldId id="264" r:id="rId15"/>
    <p:sldId id="291" r:id="rId16"/>
    <p:sldId id="301" r:id="rId17"/>
    <p:sldId id="265" r:id="rId18"/>
    <p:sldId id="267" r:id="rId19"/>
    <p:sldId id="269" r:id="rId20"/>
    <p:sldId id="270" r:id="rId21"/>
    <p:sldId id="271" r:id="rId22"/>
    <p:sldId id="266" r:id="rId23"/>
    <p:sldId id="275" r:id="rId24"/>
    <p:sldId id="276" r:id="rId25"/>
    <p:sldId id="300" r:id="rId26"/>
    <p:sldId id="278" r:id="rId27"/>
    <p:sldId id="302" r:id="rId28"/>
    <p:sldId id="303" r:id="rId29"/>
    <p:sldId id="282" r:id="rId30"/>
    <p:sldId id="292" r:id="rId31"/>
    <p:sldId id="304" r:id="rId32"/>
    <p:sldId id="305" r:id="rId33"/>
    <p:sldId id="306" r:id="rId34"/>
    <p:sldId id="307" r:id="rId35"/>
    <p:sldId id="298" r:id="rId36"/>
    <p:sldId id="281" r:id="rId37"/>
    <p:sldId id="285" r:id="rId38"/>
    <p:sldId id="309"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E7A77-D270-4342-9DDA-DA96B41233D2}" v="1696" dt="2022-04-25T07:57:00.395"/>
    <p1510:client id="{6743FF5E-7F98-4F49-A18F-A2E5E8739221}" v="1277" dt="2022-04-23T07:58:46.424"/>
    <p1510:client id="{B12CB0A7-8809-4A52-934F-EC1F366A6BD4}" v="296" dt="2022-04-24T06:26:19.844"/>
    <p1510:client id="{E11896E4-E503-445D-987F-3DF13AFCD6EA}" v="233" dt="2022-04-23T19:47:29.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diagrams/_rels/data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20B95-6920-4B07-9F41-7353699B14C1}" type="doc">
      <dgm:prSet loTypeId="urn:microsoft.com/office/officeart/2016/7/layout/VerticalDownArrowProcess" loCatId="process" qsTypeId="urn:microsoft.com/office/officeart/2005/8/quickstyle/simple1" qsCatId="simple" csTypeId="urn:microsoft.com/office/officeart/2005/8/colors/accent0_3" csCatId="mainScheme" phldr="1"/>
      <dgm:spPr/>
      <dgm:t>
        <a:bodyPr/>
        <a:lstStyle/>
        <a:p>
          <a:endParaRPr lang="en-US"/>
        </a:p>
      </dgm:t>
    </dgm:pt>
    <dgm:pt modelId="{000D140B-E712-4100-8C77-F0A422868340}">
      <dgm:prSet/>
      <dgm:spPr/>
      <dgm:t>
        <a:bodyPr/>
        <a:lstStyle/>
        <a:p>
          <a:pPr rtl="0"/>
          <a:r>
            <a:rPr lang="en-US" dirty="0">
              <a:latin typeface="Calibri Light" panose="020F0302020204030204"/>
            </a:rPr>
            <a:t>SVM Machine</a:t>
          </a:r>
          <a:r>
            <a:rPr lang="en-US" dirty="0"/>
            <a:t> Learning Algorithm</a:t>
          </a:r>
        </a:p>
      </dgm:t>
    </dgm:pt>
    <dgm:pt modelId="{5AEB5694-88D6-4D6C-A8B3-512AEE7B337B}" type="parTrans" cxnId="{6FCBC2E2-04E3-47CD-A982-64D55DDC3937}">
      <dgm:prSet/>
      <dgm:spPr/>
      <dgm:t>
        <a:bodyPr/>
        <a:lstStyle/>
        <a:p>
          <a:endParaRPr lang="en-US"/>
        </a:p>
      </dgm:t>
    </dgm:pt>
    <dgm:pt modelId="{728B51E4-24B3-48D4-ABEE-9CBD660DA15E}" type="sibTrans" cxnId="{6FCBC2E2-04E3-47CD-A982-64D55DDC3937}">
      <dgm:prSet/>
      <dgm:spPr/>
      <dgm:t>
        <a:bodyPr/>
        <a:lstStyle/>
        <a:p>
          <a:endParaRPr lang="en-US"/>
        </a:p>
      </dgm:t>
    </dgm:pt>
    <dgm:pt modelId="{0ABD9B72-8586-46EA-AD2F-51DE992BABC6}">
      <dgm:prSet/>
      <dgm:spPr/>
      <dgm:t>
        <a:bodyPr/>
        <a:lstStyle/>
        <a:p>
          <a:r>
            <a:rPr lang="en-US" dirty="0"/>
            <a:t>Classification</a:t>
          </a:r>
        </a:p>
      </dgm:t>
    </dgm:pt>
    <dgm:pt modelId="{AE0E2BF4-970F-422D-AF38-EE1447EBE1E9}" type="parTrans" cxnId="{9825D37D-0300-40F7-8266-2EC1E5B65007}">
      <dgm:prSet/>
      <dgm:spPr/>
      <dgm:t>
        <a:bodyPr/>
        <a:lstStyle/>
        <a:p>
          <a:endParaRPr lang="en-US"/>
        </a:p>
      </dgm:t>
    </dgm:pt>
    <dgm:pt modelId="{682B450C-84F2-486D-9C3C-133F48326291}" type="sibTrans" cxnId="{9825D37D-0300-40F7-8266-2EC1E5B65007}">
      <dgm:prSet/>
      <dgm:spPr/>
      <dgm:t>
        <a:bodyPr/>
        <a:lstStyle/>
        <a:p>
          <a:endParaRPr lang="en-US"/>
        </a:p>
      </dgm:t>
    </dgm:pt>
    <dgm:pt modelId="{A3FDE108-CA62-4966-81AA-DF35D6D02699}">
      <dgm:prSet/>
      <dgm:spPr/>
      <dgm:t>
        <a:bodyPr/>
        <a:lstStyle/>
        <a:p>
          <a:r>
            <a:rPr lang="en-US" dirty="0"/>
            <a:t>Regression</a:t>
          </a:r>
        </a:p>
      </dgm:t>
    </dgm:pt>
    <dgm:pt modelId="{924F0B5B-699E-4F5D-BBE6-B63233884C3B}" type="parTrans" cxnId="{8768EB91-C2D7-488C-9691-8897EEC285D2}">
      <dgm:prSet/>
      <dgm:spPr/>
      <dgm:t>
        <a:bodyPr/>
        <a:lstStyle/>
        <a:p>
          <a:endParaRPr lang="en-US"/>
        </a:p>
      </dgm:t>
    </dgm:pt>
    <dgm:pt modelId="{C865FEDE-AB17-4AB0-AB17-75478D70B8F9}" type="sibTrans" cxnId="{8768EB91-C2D7-488C-9691-8897EEC285D2}">
      <dgm:prSet/>
      <dgm:spPr/>
      <dgm:t>
        <a:bodyPr/>
        <a:lstStyle/>
        <a:p>
          <a:endParaRPr lang="en-US"/>
        </a:p>
      </dgm:t>
    </dgm:pt>
    <dgm:pt modelId="{04F64065-D501-4CCC-BDBD-908987E772B7}">
      <dgm:prSet/>
      <dgm:spPr/>
      <dgm:t>
        <a:bodyPr/>
        <a:lstStyle/>
        <a:p>
          <a:r>
            <a:rPr lang="en-US" dirty="0"/>
            <a:t>Classification</a:t>
          </a:r>
        </a:p>
      </dgm:t>
    </dgm:pt>
    <dgm:pt modelId="{25689DE9-90F0-4652-BC1D-FA97C345E6DB}" type="parTrans" cxnId="{F545AD29-CDC6-4006-B09E-2E6FC0F4AF82}">
      <dgm:prSet/>
      <dgm:spPr/>
      <dgm:t>
        <a:bodyPr/>
        <a:lstStyle/>
        <a:p>
          <a:endParaRPr lang="en-US"/>
        </a:p>
      </dgm:t>
    </dgm:pt>
    <dgm:pt modelId="{88FFF2E8-DAAC-4E60-829E-EFD8CD4D8988}" type="sibTrans" cxnId="{F545AD29-CDC6-4006-B09E-2E6FC0F4AF82}">
      <dgm:prSet/>
      <dgm:spPr/>
      <dgm:t>
        <a:bodyPr/>
        <a:lstStyle/>
        <a:p>
          <a:endParaRPr lang="en-US"/>
        </a:p>
      </dgm:t>
    </dgm:pt>
    <dgm:pt modelId="{B093A878-F30F-4D7D-B52F-6DDFB6EFB410}">
      <dgm:prSet/>
      <dgm:spPr/>
      <dgm:t>
        <a:bodyPr/>
        <a:lstStyle/>
        <a:p>
          <a:r>
            <a:rPr lang="en-US" dirty="0"/>
            <a:t>Linear case</a:t>
          </a:r>
        </a:p>
      </dgm:t>
    </dgm:pt>
    <dgm:pt modelId="{FA046033-A6FD-473D-88DB-3B5101578DD0}" type="parTrans" cxnId="{D9720D7B-2A07-4C23-8ED4-EC39CC3D228A}">
      <dgm:prSet/>
      <dgm:spPr/>
      <dgm:t>
        <a:bodyPr/>
        <a:lstStyle/>
        <a:p>
          <a:endParaRPr lang="en-US"/>
        </a:p>
      </dgm:t>
    </dgm:pt>
    <dgm:pt modelId="{A333BC8C-EE3B-44D3-B69E-F59BC16C329E}" type="sibTrans" cxnId="{D9720D7B-2A07-4C23-8ED4-EC39CC3D228A}">
      <dgm:prSet/>
      <dgm:spPr/>
      <dgm:t>
        <a:bodyPr/>
        <a:lstStyle/>
        <a:p>
          <a:endParaRPr lang="en-US"/>
        </a:p>
      </dgm:t>
    </dgm:pt>
    <dgm:pt modelId="{C561186A-61CA-4CB5-A58C-306A8A9E9A13}">
      <dgm:prSet/>
      <dgm:spPr/>
      <dgm:t>
        <a:bodyPr/>
        <a:lstStyle/>
        <a:p>
          <a:r>
            <a:rPr lang="en-US" dirty="0"/>
            <a:t>Non-Linear case</a:t>
          </a:r>
        </a:p>
      </dgm:t>
    </dgm:pt>
    <dgm:pt modelId="{BC9F9E7C-C47D-4D4A-8144-3722930B66ED}" type="parTrans" cxnId="{FEC4817C-E933-45CF-9E77-755456A849B9}">
      <dgm:prSet/>
      <dgm:spPr/>
      <dgm:t>
        <a:bodyPr/>
        <a:lstStyle/>
        <a:p>
          <a:endParaRPr lang="en-US"/>
        </a:p>
      </dgm:t>
    </dgm:pt>
    <dgm:pt modelId="{42A52E54-A73D-4911-9D6F-5DF83CF0477D}" type="sibTrans" cxnId="{FEC4817C-E933-45CF-9E77-755456A849B9}">
      <dgm:prSet/>
      <dgm:spPr/>
      <dgm:t>
        <a:bodyPr/>
        <a:lstStyle/>
        <a:p>
          <a:endParaRPr lang="en-US"/>
        </a:p>
      </dgm:t>
    </dgm:pt>
    <dgm:pt modelId="{0640C582-E522-487B-BB5C-A461B2758212}">
      <dgm:prSet/>
      <dgm:spPr/>
      <dgm:t>
        <a:bodyPr/>
        <a:lstStyle/>
        <a:p>
          <a:r>
            <a:rPr lang="en-US" dirty="0"/>
            <a:t>Advantages and Disadvantages of SVM</a:t>
          </a:r>
        </a:p>
      </dgm:t>
    </dgm:pt>
    <dgm:pt modelId="{F2B08921-8F20-4453-BE48-ABFDCEEA26D7}" type="parTrans" cxnId="{60C89E56-8F1A-441B-9A7F-99F14558DD69}">
      <dgm:prSet/>
      <dgm:spPr/>
      <dgm:t>
        <a:bodyPr/>
        <a:lstStyle/>
        <a:p>
          <a:endParaRPr lang="en-US"/>
        </a:p>
      </dgm:t>
    </dgm:pt>
    <dgm:pt modelId="{9FF0434E-ED2E-4DE7-BBAE-D2DCF384601D}" type="sibTrans" cxnId="{60C89E56-8F1A-441B-9A7F-99F14558DD69}">
      <dgm:prSet/>
      <dgm:spPr/>
      <dgm:t>
        <a:bodyPr/>
        <a:lstStyle/>
        <a:p>
          <a:endParaRPr lang="en-US"/>
        </a:p>
      </dgm:t>
    </dgm:pt>
    <dgm:pt modelId="{F36AF5C8-89B0-474C-8444-768C401E154C}" type="pres">
      <dgm:prSet presAssocID="{83D20B95-6920-4B07-9F41-7353699B14C1}" presName="Name0" presStyleCnt="0">
        <dgm:presLayoutVars>
          <dgm:dir/>
          <dgm:animLvl val="lvl"/>
          <dgm:resizeHandles val="exact"/>
        </dgm:presLayoutVars>
      </dgm:prSet>
      <dgm:spPr/>
    </dgm:pt>
    <dgm:pt modelId="{09B30845-0730-45A9-9E8B-A7751ACD160E}" type="pres">
      <dgm:prSet presAssocID="{0640C582-E522-487B-BB5C-A461B2758212}" presName="boxAndChildren" presStyleCnt="0"/>
      <dgm:spPr/>
    </dgm:pt>
    <dgm:pt modelId="{26E14FBE-31BF-4A0C-A18A-5C6E805D0F04}" type="pres">
      <dgm:prSet presAssocID="{0640C582-E522-487B-BB5C-A461B2758212}" presName="parentTextBox" presStyleLbl="alignNode1" presStyleIdx="0" presStyleCnt="3"/>
      <dgm:spPr/>
    </dgm:pt>
    <dgm:pt modelId="{2C627EF0-CDFE-43AB-B757-A087FEDD2B0E}" type="pres">
      <dgm:prSet presAssocID="{0640C582-E522-487B-BB5C-A461B2758212}" presName="descendantBox" presStyleLbl="bgAccFollowNode1" presStyleIdx="0" presStyleCnt="3"/>
      <dgm:spPr/>
    </dgm:pt>
    <dgm:pt modelId="{3810294D-EC95-4B0B-AC3F-C6AA957393B9}" type="pres">
      <dgm:prSet presAssocID="{88FFF2E8-DAAC-4E60-829E-EFD8CD4D8988}" presName="sp" presStyleCnt="0"/>
      <dgm:spPr/>
    </dgm:pt>
    <dgm:pt modelId="{D7A9B79F-1BA0-4367-A8F8-5C6CDEA2D151}" type="pres">
      <dgm:prSet presAssocID="{04F64065-D501-4CCC-BDBD-908987E772B7}" presName="arrowAndChildren" presStyleCnt="0"/>
      <dgm:spPr/>
    </dgm:pt>
    <dgm:pt modelId="{2B41546B-68FD-4C47-B922-ADA17C6BF42B}" type="pres">
      <dgm:prSet presAssocID="{04F64065-D501-4CCC-BDBD-908987E772B7}" presName="parentTextArrow" presStyleLbl="node1" presStyleIdx="0" presStyleCnt="0"/>
      <dgm:spPr/>
    </dgm:pt>
    <dgm:pt modelId="{BA2E65BB-56E2-4374-A8FA-4C4B27569A6F}" type="pres">
      <dgm:prSet presAssocID="{04F64065-D501-4CCC-BDBD-908987E772B7}" presName="arrow" presStyleLbl="alignNode1" presStyleIdx="1" presStyleCnt="3"/>
      <dgm:spPr/>
    </dgm:pt>
    <dgm:pt modelId="{A5E8B37B-E1C5-41C6-B282-90611C6610F4}" type="pres">
      <dgm:prSet presAssocID="{04F64065-D501-4CCC-BDBD-908987E772B7}" presName="descendantArrow" presStyleLbl="bgAccFollowNode1" presStyleIdx="1" presStyleCnt="3"/>
      <dgm:spPr/>
    </dgm:pt>
    <dgm:pt modelId="{C0D5CD66-48E0-4845-A9E0-92367AE0FFF8}" type="pres">
      <dgm:prSet presAssocID="{728B51E4-24B3-48D4-ABEE-9CBD660DA15E}" presName="sp" presStyleCnt="0"/>
      <dgm:spPr/>
    </dgm:pt>
    <dgm:pt modelId="{F8ECA8AB-3C43-4822-95CF-66A18FE1085E}" type="pres">
      <dgm:prSet presAssocID="{000D140B-E712-4100-8C77-F0A422868340}" presName="arrowAndChildren" presStyleCnt="0"/>
      <dgm:spPr/>
    </dgm:pt>
    <dgm:pt modelId="{A9238FF6-B634-49C4-AFD2-31D93BB4F601}" type="pres">
      <dgm:prSet presAssocID="{000D140B-E712-4100-8C77-F0A422868340}" presName="parentTextArrow" presStyleLbl="node1" presStyleIdx="0" presStyleCnt="0"/>
      <dgm:spPr/>
    </dgm:pt>
    <dgm:pt modelId="{45856B8C-9F92-4D05-97D2-FCD1625ECE88}" type="pres">
      <dgm:prSet presAssocID="{000D140B-E712-4100-8C77-F0A422868340}" presName="arrow" presStyleLbl="alignNode1" presStyleIdx="2" presStyleCnt="3"/>
      <dgm:spPr/>
    </dgm:pt>
    <dgm:pt modelId="{203DD1B9-790D-4593-B05D-6DEE155E43B9}" type="pres">
      <dgm:prSet presAssocID="{000D140B-E712-4100-8C77-F0A422868340}" presName="descendantArrow" presStyleLbl="bgAccFollowNode1" presStyleIdx="2" presStyleCnt="3"/>
      <dgm:spPr/>
    </dgm:pt>
  </dgm:ptLst>
  <dgm:cxnLst>
    <dgm:cxn modelId="{F545AD29-CDC6-4006-B09E-2E6FC0F4AF82}" srcId="{83D20B95-6920-4B07-9F41-7353699B14C1}" destId="{04F64065-D501-4CCC-BDBD-908987E772B7}" srcOrd="1" destOrd="0" parTransId="{25689DE9-90F0-4652-BC1D-FA97C345E6DB}" sibTransId="{88FFF2E8-DAAC-4E60-829E-EFD8CD4D8988}"/>
    <dgm:cxn modelId="{8C6B7933-95E4-45BC-8BB3-4BF7A6063992}" type="presOf" srcId="{A3FDE108-CA62-4966-81AA-DF35D6D02699}" destId="{203DD1B9-790D-4593-B05D-6DEE155E43B9}" srcOrd="0" destOrd="1" presId="urn:microsoft.com/office/officeart/2016/7/layout/VerticalDownArrowProcess"/>
    <dgm:cxn modelId="{0D5DAA5E-921A-4DBF-972B-C1E0F06DB5E6}" type="presOf" srcId="{0640C582-E522-487B-BB5C-A461B2758212}" destId="{26E14FBE-31BF-4A0C-A18A-5C6E805D0F04}" srcOrd="0" destOrd="0" presId="urn:microsoft.com/office/officeart/2016/7/layout/VerticalDownArrowProcess"/>
    <dgm:cxn modelId="{5E77FB64-642A-4BBA-86A1-059A2B26BC03}" type="presOf" srcId="{B093A878-F30F-4D7D-B52F-6DDFB6EFB410}" destId="{A5E8B37B-E1C5-41C6-B282-90611C6610F4}" srcOrd="0" destOrd="0" presId="urn:microsoft.com/office/officeart/2016/7/layout/VerticalDownArrowProcess"/>
    <dgm:cxn modelId="{D0FF3271-6B8B-44E1-A2E6-0E6DAD497B49}" type="presOf" srcId="{83D20B95-6920-4B07-9F41-7353699B14C1}" destId="{F36AF5C8-89B0-474C-8444-768C401E154C}" srcOrd="0" destOrd="0" presId="urn:microsoft.com/office/officeart/2016/7/layout/VerticalDownArrowProcess"/>
    <dgm:cxn modelId="{60C89E56-8F1A-441B-9A7F-99F14558DD69}" srcId="{83D20B95-6920-4B07-9F41-7353699B14C1}" destId="{0640C582-E522-487B-BB5C-A461B2758212}" srcOrd="2" destOrd="0" parTransId="{F2B08921-8F20-4453-BE48-ABFDCEEA26D7}" sibTransId="{9FF0434E-ED2E-4DE7-BBAE-D2DCF384601D}"/>
    <dgm:cxn modelId="{D9720D7B-2A07-4C23-8ED4-EC39CC3D228A}" srcId="{04F64065-D501-4CCC-BDBD-908987E772B7}" destId="{B093A878-F30F-4D7D-B52F-6DDFB6EFB410}" srcOrd="0" destOrd="0" parTransId="{FA046033-A6FD-473D-88DB-3B5101578DD0}" sibTransId="{A333BC8C-EE3B-44D3-B69E-F59BC16C329E}"/>
    <dgm:cxn modelId="{FEC4817C-E933-45CF-9E77-755456A849B9}" srcId="{04F64065-D501-4CCC-BDBD-908987E772B7}" destId="{C561186A-61CA-4CB5-A58C-306A8A9E9A13}" srcOrd="1" destOrd="0" parTransId="{BC9F9E7C-C47D-4D4A-8144-3722930B66ED}" sibTransId="{42A52E54-A73D-4911-9D6F-5DF83CF0477D}"/>
    <dgm:cxn modelId="{9825D37D-0300-40F7-8266-2EC1E5B65007}" srcId="{000D140B-E712-4100-8C77-F0A422868340}" destId="{0ABD9B72-8586-46EA-AD2F-51DE992BABC6}" srcOrd="0" destOrd="0" parTransId="{AE0E2BF4-970F-422D-AF38-EE1447EBE1E9}" sibTransId="{682B450C-84F2-486D-9C3C-133F48326291}"/>
    <dgm:cxn modelId="{E3D86083-0C3A-4C05-AB4D-887BF171A35B}" type="presOf" srcId="{04F64065-D501-4CCC-BDBD-908987E772B7}" destId="{BA2E65BB-56E2-4374-A8FA-4C4B27569A6F}" srcOrd="1" destOrd="0" presId="urn:microsoft.com/office/officeart/2016/7/layout/VerticalDownArrowProcess"/>
    <dgm:cxn modelId="{118B2C85-F924-4DD0-9FF3-0E45B86919CA}" type="presOf" srcId="{C561186A-61CA-4CB5-A58C-306A8A9E9A13}" destId="{A5E8B37B-E1C5-41C6-B282-90611C6610F4}" srcOrd="0" destOrd="1" presId="urn:microsoft.com/office/officeart/2016/7/layout/VerticalDownArrowProcess"/>
    <dgm:cxn modelId="{8768EB91-C2D7-488C-9691-8897EEC285D2}" srcId="{000D140B-E712-4100-8C77-F0A422868340}" destId="{A3FDE108-CA62-4966-81AA-DF35D6D02699}" srcOrd="1" destOrd="0" parTransId="{924F0B5B-699E-4F5D-BBE6-B63233884C3B}" sibTransId="{C865FEDE-AB17-4AB0-AB17-75478D70B8F9}"/>
    <dgm:cxn modelId="{2C07AB95-770C-4F0D-BF65-44BAF00527F9}" type="presOf" srcId="{0ABD9B72-8586-46EA-AD2F-51DE992BABC6}" destId="{203DD1B9-790D-4593-B05D-6DEE155E43B9}" srcOrd="0" destOrd="0" presId="urn:microsoft.com/office/officeart/2016/7/layout/VerticalDownArrowProcess"/>
    <dgm:cxn modelId="{73E9E89F-AE16-4CB8-8609-75025AA803D4}" type="presOf" srcId="{000D140B-E712-4100-8C77-F0A422868340}" destId="{A9238FF6-B634-49C4-AFD2-31D93BB4F601}" srcOrd="0" destOrd="0" presId="urn:microsoft.com/office/officeart/2016/7/layout/VerticalDownArrowProcess"/>
    <dgm:cxn modelId="{A7CB09CF-CA9A-4F14-A3D9-CD9329AD7F27}" type="presOf" srcId="{04F64065-D501-4CCC-BDBD-908987E772B7}" destId="{2B41546B-68FD-4C47-B922-ADA17C6BF42B}" srcOrd="0" destOrd="0" presId="urn:microsoft.com/office/officeart/2016/7/layout/VerticalDownArrowProcess"/>
    <dgm:cxn modelId="{6FCBC2E2-04E3-47CD-A982-64D55DDC3937}" srcId="{83D20B95-6920-4B07-9F41-7353699B14C1}" destId="{000D140B-E712-4100-8C77-F0A422868340}" srcOrd="0" destOrd="0" parTransId="{5AEB5694-88D6-4D6C-A8B3-512AEE7B337B}" sibTransId="{728B51E4-24B3-48D4-ABEE-9CBD660DA15E}"/>
    <dgm:cxn modelId="{23CFB6FD-69E0-40A1-8C78-25F99DFC5088}" type="presOf" srcId="{000D140B-E712-4100-8C77-F0A422868340}" destId="{45856B8C-9F92-4D05-97D2-FCD1625ECE88}" srcOrd="1" destOrd="0" presId="urn:microsoft.com/office/officeart/2016/7/layout/VerticalDownArrowProcess"/>
    <dgm:cxn modelId="{F9E2DA6B-396C-476F-A169-6514ECE801A1}" type="presParOf" srcId="{F36AF5C8-89B0-474C-8444-768C401E154C}" destId="{09B30845-0730-45A9-9E8B-A7751ACD160E}" srcOrd="0" destOrd="0" presId="urn:microsoft.com/office/officeart/2016/7/layout/VerticalDownArrowProcess"/>
    <dgm:cxn modelId="{DC5A25F2-9D3D-478A-9F3C-7FB27F076E1A}" type="presParOf" srcId="{09B30845-0730-45A9-9E8B-A7751ACD160E}" destId="{26E14FBE-31BF-4A0C-A18A-5C6E805D0F04}" srcOrd="0" destOrd="0" presId="urn:microsoft.com/office/officeart/2016/7/layout/VerticalDownArrowProcess"/>
    <dgm:cxn modelId="{3187E986-B8A9-412D-A129-CC0E577114C5}" type="presParOf" srcId="{09B30845-0730-45A9-9E8B-A7751ACD160E}" destId="{2C627EF0-CDFE-43AB-B757-A087FEDD2B0E}" srcOrd="1" destOrd="0" presId="urn:microsoft.com/office/officeart/2016/7/layout/VerticalDownArrowProcess"/>
    <dgm:cxn modelId="{417AEEA2-07BD-4546-A537-5601F44B5614}" type="presParOf" srcId="{F36AF5C8-89B0-474C-8444-768C401E154C}" destId="{3810294D-EC95-4B0B-AC3F-C6AA957393B9}" srcOrd="1" destOrd="0" presId="urn:microsoft.com/office/officeart/2016/7/layout/VerticalDownArrowProcess"/>
    <dgm:cxn modelId="{8AA34F1B-F63A-4B70-94EE-76B5EAB6030B}" type="presParOf" srcId="{F36AF5C8-89B0-474C-8444-768C401E154C}" destId="{D7A9B79F-1BA0-4367-A8F8-5C6CDEA2D151}" srcOrd="2" destOrd="0" presId="urn:microsoft.com/office/officeart/2016/7/layout/VerticalDownArrowProcess"/>
    <dgm:cxn modelId="{9781DA1C-E70C-42AC-B7F3-EA01BC1A2E8F}" type="presParOf" srcId="{D7A9B79F-1BA0-4367-A8F8-5C6CDEA2D151}" destId="{2B41546B-68FD-4C47-B922-ADA17C6BF42B}" srcOrd="0" destOrd="0" presId="urn:microsoft.com/office/officeart/2016/7/layout/VerticalDownArrowProcess"/>
    <dgm:cxn modelId="{FA0EB02D-2844-4A1D-87FC-43DE10FE40F4}" type="presParOf" srcId="{D7A9B79F-1BA0-4367-A8F8-5C6CDEA2D151}" destId="{BA2E65BB-56E2-4374-A8FA-4C4B27569A6F}" srcOrd="1" destOrd="0" presId="urn:microsoft.com/office/officeart/2016/7/layout/VerticalDownArrowProcess"/>
    <dgm:cxn modelId="{F9888D66-3507-4DFB-B876-0F022E4F92C1}" type="presParOf" srcId="{D7A9B79F-1BA0-4367-A8F8-5C6CDEA2D151}" destId="{A5E8B37B-E1C5-41C6-B282-90611C6610F4}" srcOrd="2" destOrd="0" presId="urn:microsoft.com/office/officeart/2016/7/layout/VerticalDownArrowProcess"/>
    <dgm:cxn modelId="{2EA58703-DB0E-4759-9E84-7EA7E80DBBF9}" type="presParOf" srcId="{F36AF5C8-89B0-474C-8444-768C401E154C}" destId="{C0D5CD66-48E0-4845-A9E0-92367AE0FFF8}" srcOrd="3" destOrd="0" presId="urn:microsoft.com/office/officeart/2016/7/layout/VerticalDownArrowProcess"/>
    <dgm:cxn modelId="{0449BFFE-9F9F-4403-80A5-55D6174412DC}" type="presParOf" srcId="{F36AF5C8-89B0-474C-8444-768C401E154C}" destId="{F8ECA8AB-3C43-4822-95CF-66A18FE1085E}" srcOrd="4" destOrd="0" presId="urn:microsoft.com/office/officeart/2016/7/layout/VerticalDownArrowProcess"/>
    <dgm:cxn modelId="{4DC6B0FA-D636-4024-8DB3-A9606CFE23E9}" type="presParOf" srcId="{F8ECA8AB-3C43-4822-95CF-66A18FE1085E}" destId="{A9238FF6-B634-49C4-AFD2-31D93BB4F601}" srcOrd="0" destOrd="0" presId="urn:microsoft.com/office/officeart/2016/7/layout/VerticalDownArrowProcess"/>
    <dgm:cxn modelId="{2AD562E7-456C-44EA-A71E-FCCAC378F15E}" type="presParOf" srcId="{F8ECA8AB-3C43-4822-95CF-66A18FE1085E}" destId="{45856B8C-9F92-4D05-97D2-FCD1625ECE88}" srcOrd="1" destOrd="0" presId="urn:microsoft.com/office/officeart/2016/7/layout/VerticalDownArrowProcess"/>
    <dgm:cxn modelId="{B01A5A6A-F695-4956-8A36-E8A8483073E0}" type="presParOf" srcId="{F8ECA8AB-3C43-4822-95CF-66A18FE1085E}" destId="{203DD1B9-790D-4593-B05D-6DEE155E43B9}"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336EA9-0CCD-45FD-815E-C17FE7D701E5}"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5AA15FE0-7B0D-4E37-B1CB-29C568F07FA8}">
      <dgm:prSet/>
      <dgm:spPr/>
      <dgm:t>
        <a:bodyPr/>
        <a:lstStyle/>
        <a:p>
          <a:r>
            <a:rPr lang="en-US" dirty="0"/>
            <a:t>Support Vector Machine is an Machine Learning Algorithm used in both Classification and Regression .</a:t>
          </a:r>
        </a:p>
      </dgm:t>
    </dgm:pt>
    <dgm:pt modelId="{70B79B9D-9CF3-4CBA-A74D-093A4DC51AC1}" type="parTrans" cxnId="{A63F1AB8-D336-4FB8-9613-E3AE1D3E471D}">
      <dgm:prSet/>
      <dgm:spPr/>
      <dgm:t>
        <a:bodyPr/>
        <a:lstStyle/>
        <a:p>
          <a:endParaRPr lang="en-US"/>
        </a:p>
      </dgm:t>
    </dgm:pt>
    <dgm:pt modelId="{AFF93640-7708-4512-AE78-3AB3D7AEECE0}" type="sibTrans" cxnId="{A63F1AB8-D336-4FB8-9613-E3AE1D3E471D}">
      <dgm:prSet/>
      <dgm:spPr/>
      <dgm:t>
        <a:bodyPr/>
        <a:lstStyle/>
        <a:p>
          <a:endParaRPr lang="en-US"/>
        </a:p>
      </dgm:t>
    </dgm:pt>
    <dgm:pt modelId="{93070555-C352-47C8-BC51-5C4D2EF0F802}">
      <dgm:prSet/>
      <dgm:spPr/>
      <dgm:t>
        <a:bodyPr/>
        <a:lstStyle/>
        <a:p>
          <a:pPr rtl="0"/>
          <a:r>
            <a:rPr lang="en-US" dirty="0"/>
            <a:t>" </a:t>
          </a:r>
          <a:r>
            <a:rPr lang="en-US" b="1" dirty="0"/>
            <a:t>The algorithm creates a line or a hyperplane  </a:t>
          </a:r>
          <a:r>
            <a:rPr lang="en-US" b="1" dirty="0">
              <a:latin typeface="Calibri Light" panose="020F0302020204030204"/>
            </a:rPr>
            <a:t>which separates</a:t>
          </a:r>
          <a:r>
            <a:rPr lang="en-US" b="1" dirty="0"/>
            <a:t> the  data into classes"</a:t>
          </a:r>
          <a:endParaRPr lang="en-US" b="0" dirty="0">
            <a:latin typeface="Calibri Light" panose="020F0302020204030204"/>
          </a:endParaRPr>
        </a:p>
      </dgm:t>
    </dgm:pt>
    <dgm:pt modelId="{0D2E8452-C515-4B99-9D6A-B7182E652970}" type="parTrans" cxnId="{27D7B29F-4755-478C-82DE-0FE8521B29E7}">
      <dgm:prSet/>
      <dgm:spPr/>
      <dgm:t>
        <a:bodyPr/>
        <a:lstStyle/>
        <a:p>
          <a:endParaRPr lang="en-US"/>
        </a:p>
      </dgm:t>
    </dgm:pt>
    <dgm:pt modelId="{814F72FD-46C1-4245-9CE0-C01907CE05A7}" type="sibTrans" cxnId="{27D7B29F-4755-478C-82DE-0FE8521B29E7}">
      <dgm:prSet/>
      <dgm:spPr/>
      <dgm:t>
        <a:bodyPr/>
        <a:lstStyle/>
        <a:p>
          <a:endParaRPr lang="en-US"/>
        </a:p>
      </dgm:t>
    </dgm:pt>
    <dgm:pt modelId="{ED9EFC80-6FFA-4573-B9AA-14DA6B8108DE}">
      <dgm:prSet/>
      <dgm:spPr/>
      <dgm:t>
        <a:bodyPr/>
        <a:lstStyle/>
        <a:p>
          <a:r>
            <a:rPr lang="en-US" dirty="0"/>
            <a:t>SVM or Support Vector Machine is a linear model for classification and regression problems. It can solve linear and non-linear problems and work well for many practical problems.</a:t>
          </a:r>
        </a:p>
      </dgm:t>
    </dgm:pt>
    <dgm:pt modelId="{CF982B79-BC6E-4200-BB32-CAE9D57AC9D9}" type="parTrans" cxnId="{65F325D4-2D5A-478C-807F-5CBF5936E586}">
      <dgm:prSet/>
      <dgm:spPr/>
      <dgm:t>
        <a:bodyPr/>
        <a:lstStyle/>
        <a:p>
          <a:endParaRPr lang="en-US"/>
        </a:p>
      </dgm:t>
    </dgm:pt>
    <dgm:pt modelId="{1B9CAAB0-2F16-4C68-BB4A-9A527E1B1961}" type="sibTrans" cxnId="{65F325D4-2D5A-478C-807F-5CBF5936E586}">
      <dgm:prSet/>
      <dgm:spPr/>
      <dgm:t>
        <a:bodyPr/>
        <a:lstStyle/>
        <a:p>
          <a:endParaRPr lang="en-US"/>
        </a:p>
      </dgm:t>
    </dgm:pt>
    <dgm:pt modelId="{066189F6-8D97-47D6-9947-3D0801BACCAE}">
      <dgm:prSet/>
      <dgm:spPr/>
      <dgm:t>
        <a:bodyPr/>
        <a:lstStyle/>
        <a:p>
          <a:r>
            <a:rPr lang="en-US" dirty="0"/>
            <a:t>Here we will discuss Classification Problem in detail.</a:t>
          </a:r>
        </a:p>
      </dgm:t>
    </dgm:pt>
    <dgm:pt modelId="{A59C19E9-124C-4DEF-9309-858C424DBDB3}" type="parTrans" cxnId="{A2AEDB69-AA14-4846-AF2B-59653CA6E2AA}">
      <dgm:prSet/>
      <dgm:spPr/>
      <dgm:t>
        <a:bodyPr/>
        <a:lstStyle/>
        <a:p>
          <a:endParaRPr lang="en-US"/>
        </a:p>
      </dgm:t>
    </dgm:pt>
    <dgm:pt modelId="{34D04BB6-8AB4-443D-B4AB-D975595EDB99}" type="sibTrans" cxnId="{A2AEDB69-AA14-4846-AF2B-59653CA6E2AA}">
      <dgm:prSet/>
      <dgm:spPr/>
      <dgm:t>
        <a:bodyPr/>
        <a:lstStyle/>
        <a:p>
          <a:endParaRPr lang="en-US"/>
        </a:p>
      </dgm:t>
    </dgm:pt>
    <dgm:pt modelId="{F68BCE18-C417-4032-9CDE-CB58CD84AD32}" type="pres">
      <dgm:prSet presAssocID="{56336EA9-0CCD-45FD-815E-C17FE7D701E5}" presName="outerComposite" presStyleCnt="0">
        <dgm:presLayoutVars>
          <dgm:chMax val="5"/>
          <dgm:dir/>
          <dgm:resizeHandles val="exact"/>
        </dgm:presLayoutVars>
      </dgm:prSet>
      <dgm:spPr/>
    </dgm:pt>
    <dgm:pt modelId="{F3B00810-0F32-410E-A0BD-91E6E919FE9C}" type="pres">
      <dgm:prSet presAssocID="{56336EA9-0CCD-45FD-815E-C17FE7D701E5}" presName="dummyMaxCanvas" presStyleCnt="0">
        <dgm:presLayoutVars/>
      </dgm:prSet>
      <dgm:spPr/>
    </dgm:pt>
    <dgm:pt modelId="{6D2F5373-70AA-46E7-A0D4-0E4E5ED27699}" type="pres">
      <dgm:prSet presAssocID="{56336EA9-0CCD-45FD-815E-C17FE7D701E5}" presName="FourNodes_1" presStyleLbl="node1" presStyleIdx="0" presStyleCnt="4">
        <dgm:presLayoutVars>
          <dgm:bulletEnabled val="1"/>
        </dgm:presLayoutVars>
      </dgm:prSet>
      <dgm:spPr/>
    </dgm:pt>
    <dgm:pt modelId="{E7B998E6-0F8C-4B40-B214-0F19BC04FA29}" type="pres">
      <dgm:prSet presAssocID="{56336EA9-0CCD-45FD-815E-C17FE7D701E5}" presName="FourNodes_2" presStyleLbl="node1" presStyleIdx="1" presStyleCnt="4">
        <dgm:presLayoutVars>
          <dgm:bulletEnabled val="1"/>
        </dgm:presLayoutVars>
      </dgm:prSet>
      <dgm:spPr/>
    </dgm:pt>
    <dgm:pt modelId="{65558D16-7268-4716-B391-72EE70D48EB8}" type="pres">
      <dgm:prSet presAssocID="{56336EA9-0CCD-45FD-815E-C17FE7D701E5}" presName="FourNodes_3" presStyleLbl="node1" presStyleIdx="2" presStyleCnt="4">
        <dgm:presLayoutVars>
          <dgm:bulletEnabled val="1"/>
        </dgm:presLayoutVars>
      </dgm:prSet>
      <dgm:spPr/>
    </dgm:pt>
    <dgm:pt modelId="{1405B166-F3D9-4E12-AD30-97F91DE258DE}" type="pres">
      <dgm:prSet presAssocID="{56336EA9-0CCD-45FD-815E-C17FE7D701E5}" presName="FourNodes_4" presStyleLbl="node1" presStyleIdx="3" presStyleCnt="4">
        <dgm:presLayoutVars>
          <dgm:bulletEnabled val="1"/>
        </dgm:presLayoutVars>
      </dgm:prSet>
      <dgm:spPr/>
    </dgm:pt>
    <dgm:pt modelId="{F64097FB-6025-4D0A-8FAF-99187FCF4C81}" type="pres">
      <dgm:prSet presAssocID="{56336EA9-0CCD-45FD-815E-C17FE7D701E5}" presName="FourConn_1-2" presStyleLbl="fgAccFollowNode1" presStyleIdx="0" presStyleCnt="3">
        <dgm:presLayoutVars>
          <dgm:bulletEnabled val="1"/>
        </dgm:presLayoutVars>
      </dgm:prSet>
      <dgm:spPr/>
    </dgm:pt>
    <dgm:pt modelId="{02E4E13D-DD30-4167-8189-C68270E54C48}" type="pres">
      <dgm:prSet presAssocID="{56336EA9-0CCD-45FD-815E-C17FE7D701E5}" presName="FourConn_2-3" presStyleLbl="fgAccFollowNode1" presStyleIdx="1" presStyleCnt="3">
        <dgm:presLayoutVars>
          <dgm:bulletEnabled val="1"/>
        </dgm:presLayoutVars>
      </dgm:prSet>
      <dgm:spPr/>
    </dgm:pt>
    <dgm:pt modelId="{C28E03CD-20F9-42B5-9888-87178C63EABD}" type="pres">
      <dgm:prSet presAssocID="{56336EA9-0CCD-45FD-815E-C17FE7D701E5}" presName="FourConn_3-4" presStyleLbl="fgAccFollowNode1" presStyleIdx="2" presStyleCnt="3">
        <dgm:presLayoutVars>
          <dgm:bulletEnabled val="1"/>
        </dgm:presLayoutVars>
      </dgm:prSet>
      <dgm:spPr/>
    </dgm:pt>
    <dgm:pt modelId="{24468695-717A-417A-B0B0-BFAF15C269ED}" type="pres">
      <dgm:prSet presAssocID="{56336EA9-0CCD-45FD-815E-C17FE7D701E5}" presName="FourNodes_1_text" presStyleLbl="node1" presStyleIdx="3" presStyleCnt="4">
        <dgm:presLayoutVars>
          <dgm:bulletEnabled val="1"/>
        </dgm:presLayoutVars>
      </dgm:prSet>
      <dgm:spPr/>
    </dgm:pt>
    <dgm:pt modelId="{11CCAEB9-6373-4EA3-8CC1-B8BFD2E8AEC6}" type="pres">
      <dgm:prSet presAssocID="{56336EA9-0CCD-45FD-815E-C17FE7D701E5}" presName="FourNodes_2_text" presStyleLbl="node1" presStyleIdx="3" presStyleCnt="4">
        <dgm:presLayoutVars>
          <dgm:bulletEnabled val="1"/>
        </dgm:presLayoutVars>
      </dgm:prSet>
      <dgm:spPr/>
    </dgm:pt>
    <dgm:pt modelId="{C70F739D-3EA9-476D-9DC8-3E3EF97F03E2}" type="pres">
      <dgm:prSet presAssocID="{56336EA9-0CCD-45FD-815E-C17FE7D701E5}" presName="FourNodes_3_text" presStyleLbl="node1" presStyleIdx="3" presStyleCnt="4">
        <dgm:presLayoutVars>
          <dgm:bulletEnabled val="1"/>
        </dgm:presLayoutVars>
      </dgm:prSet>
      <dgm:spPr/>
    </dgm:pt>
    <dgm:pt modelId="{087BD4E1-724B-4693-BEF9-CE2BB8857EB3}" type="pres">
      <dgm:prSet presAssocID="{56336EA9-0CCD-45FD-815E-C17FE7D701E5}" presName="FourNodes_4_text" presStyleLbl="node1" presStyleIdx="3" presStyleCnt="4">
        <dgm:presLayoutVars>
          <dgm:bulletEnabled val="1"/>
        </dgm:presLayoutVars>
      </dgm:prSet>
      <dgm:spPr/>
    </dgm:pt>
  </dgm:ptLst>
  <dgm:cxnLst>
    <dgm:cxn modelId="{1D486406-2138-4870-8595-6145A24305E0}" type="presOf" srcId="{ED9EFC80-6FFA-4573-B9AA-14DA6B8108DE}" destId="{C70F739D-3EA9-476D-9DC8-3E3EF97F03E2}" srcOrd="1" destOrd="0" presId="urn:microsoft.com/office/officeart/2005/8/layout/vProcess5"/>
    <dgm:cxn modelId="{C6A20327-7734-4572-845E-1AE5FA6BDF8C}" type="presOf" srcId="{5AA15FE0-7B0D-4E37-B1CB-29C568F07FA8}" destId="{6D2F5373-70AA-46E7-A0D4-0E4E5ED27699}" srcOrd="0" destOrd="0" presId="urn:microsoft.com/office/officeart/2005/8/layout/vProcess5"/>
    <dgm:cxn modelId="{06441933-0793-440B-B954-838B51642E86}" type="presOf" srcId="{814F72FD-46C1-4245-9CE0-C01907CE05A7}" destId="{02E4E13D-DD30-4167-8189-C68270E54C48}" srcOrd="0" destOrd="0" presId="urn:microsoft.com/office/officeart/2005/8/layout/vProcess5"/>
    <dgm:cxn modelId="{8C8A0F5D-4C31-4A7F-AE4E-03A28444C8B4}" type="presOf" srcId="{AFF93640-7708-4512-AE78-3AB3D7AEECE0}" destId="{F64097FB-6025-4D0A-8FAF-99187FCF4C81}" srcOrd="0" destOrd="0" presId="urn:microsoft.com/office/officeart/2005/8/layout/vProcess5"/>
    <dgm:cxn modelId="{9466D664-B4CB-4C74-97D2-FD16FE05511D}" type="presOf" srcId="{066189F6-8D97-47D6-9947-3D0801BACCAE}" destId="{087BD4E1-724B-4693-BEF9-CE2BB8857EB3}" srcOrd="1" destOrd="0" presId="urn:microsoft.com/office/officeart/2005/8/layout/vProcess5"/>
    <dgm:cxn modelId="{A2AEDB69-AA14-4846-AF2B-59653CA6E2AA}" srcId="{56336EA9-0CCD-45FD-815E-C17FE7D701E5}" destId="{066189F6-8D97-47D6-9947-3D0801BACCAE}" srcOrd="3" destOrd="0" parTransId="{A59C19E9-124C-4DEF-9309-858C424DBDB3}" sibTransId="{34D04BB6-8AB4-443D-B4AB-D975595EDB99}"/>
    <dgm:cxn modelId="{B0AB1154-23B1-41E8-97CA-3CD89CCC78F2}" type="presOf" srcId="{ED9EFC80-6FFA-4573-B9AA-14DA6B8108DE}" destId="{65558D16-7268-4716-B391-72EE70D48EB8}" srcOrd="0" destOrd="0" presId="urn:microsoft.com/office/officeart/2005/8/layout/vProcess5"/>
    <dgm:cxn modelId="{CE0A818F-B3AF-422D-A365-EAB84DEBE8C6}" type="presOf" srcId="{1B9CAAB0-2F16-4C68-BB4A-9A527E1B1961}" destId="{C28E03CD-20F9-42B5-9888-87178C63EABD}" srcOrd="0" destOrd="0" presId="urn:microsoft.com/office/officeart/2005/8/layout/vProcess5"/>
    <dgm:cxn modelId="{27D7B29F-4755-478C-82DE-0FE8521B29E7}" srcId="{56336EA9-0CCD-45FD-815E-C17FE7D701E5}" destId="{93070555-C352-47C8-BC51-5C4D2EF0F802}" srcOrd="1" destOrd="0" parTransId="{0D2E8452-C515-4B99-9D6A-B7182E652970}" sibTransId="{814F72FD-46C1-4245-9CE0-C01907CE05A7}"/>
    <dgm:cxn modelId="{A63F1AB8-D336-4FB8-9613-E3AE1D3E471D}" srcId="{56336EA9-0CCD-45FD-815E-C17FE7D701E5}" destId="{5AA15FE0-7B0D-4E37-B1CB-29C568F07FA8}" srcOrd="0" destOrd="0" parTransId="{70B79B9D-9CF3-4CBA-A74D-093A4DC51AC1}" sibTransId="{AFF93640-7708-4512-AE78-3AB3D7AEECE0}"/>
    <dgm:cxn modelId="{CEFBA3C6-E02B-4A64-B039-B3DB3D88180A}" type="presOf" srcId="{93070555-C352-47C8-BC51-5C4D2EF0F802}" destId="{11CCAEB9-6373-4EA3-8CC1-B8BFD2E8AEC6}" srcOrd="1" destOrd="0" presId="urn:microsoft.com/office/officeart/2005/8/layout/vProcess5"/>
    <dgm:cxn modelId="{65F325D4-2D5A-478C-807F-5CBF5936E586}" srcId="{56336EA9-0CCD-45FD-815E-C17FE7D701E5}" destId="{ED9EFC80-6FFA-4573-B9AA-14DA6B8108DE}" srcOrd="2" destOrd="0" parTransId="{CF982B79-BC6E-4200-BB32-CAE9D57AC9D9}" sibTransId="{1B9CAAB0-2F16-4C68-BB4A-9A527E1B1961}"/>
    <dgm:cxn modelId="{E84309DD-E85E-4F20-AD5B-B23A22BB9DDB}" type="presOf" srcId="{5AA15FE0-7B0D-4E37-B1CB-29C568F07FA8}" destId="{24468695-717A-417A-B0B0-BFAF15C269ED}" srcOrd="1" destOrd="0" presId="urn:microsoft.com/office/officeart/2005/8/layout/vProcess5"/>
    <dgm:cxn modelId="{A37D98E3-DC7D-46AA-BF7D-3F5F279F8F32}" type="presOf" srcId="{066189F6-8D97-47D6-9947-3D0801BACCAE}" destId="{1405B166-F3D9-4E12-AD30-97F91DE258DE}" srcOrd="0" destOrd="0" presId="urn:microsoft.com/office/officeart/2005/8/layout/vProcess5"/>
    <dgm:cxn modelId="{2CA288E7-97DF-4F3F-A56D-2D80BB9CBCBC}" type="presOf" srcId="{56336EA9-0CCD-45FD-815E-C17FE7D701E5}" destId="{F68BCE18-C417-4032-9CDE-CB58CD84AD32}" srcOrd="0" destOrd="0" presId="urn:microsoft.com/office/officeart/2005/8/layout/vProcess5"/>
    <dgm:cxn modelId="{C361A2EE-32B9-43A8-8B85-4F07D40244E4}" type="presOf" srcId="{93070555-C352-47C8-BC51-5C4D2EF0F802}" destId="{E7B998E6-0F8C-4B40-B214-0F19BC04FA29}" srcOrd="0" destOrd="0" presId="urn:microsoft.com/office/officeart/2005/8/layout/vProcess5"/>
    <dgm:cxn modelId="{B2B39DE1-BE8D-407A-B28C-D0C81FD50BA7}" type="presParOf" srcId="{F68BCE18-C417-4032-9CDE-CB58CD84AD32}" destId="{F3B00810-0F32-410E-A0BD-91E6E919FE9C}" srcOrd="0" destOrd="0" presId="urn:microsoft.com/office/officeart/2005/8/layout/vProcess5"/>
    <dgm:cxn modelId="{1A94721E-E104-4157-9E5E-283B35FF5030}" type="presParOf" srcId="{F68BCE18-C417-4032-9CDE-CB58CD84AD32}" destId="{6D2F5373-70AA-46E7-A0D4-0E4E5ED27699}" srcOrd="1" destOrd="0" presId="urn:microsoft.com/office/officeart/2005/8/layout/vProcess5"/>
    <dgm:cxn modelId="{06727364-7F4F-4630-836B-000837711329}" type="presParOf" srcId="{F68BCE18-C417-4032-9CDE-CB58CD84AD32}" destId="{E7B998E6-0F8C-4B40-B214-0F19BC04FA29}" srcOrd="2" destOrd="0" presId="urn:microsoft.com/office/officeart/2005/8/layout/vProcess5"/>
    <dgm:cxn modelId="{F7E4014F-C41D-4D6E-B5D2-85CAEDAB681C}" type="presParOf" srcId="{F68BCE18-C417-4032-9CDE-CB58CD84AD32}" destId="{65558D16-7268-4716-B391-72EE70D48EB8}" srcOrd="3" destOrd="0" presId="urn:microsoft.com/office/officeart/2005/8/layout/vProcess5"/>
    <dgm:cxn modelId="{2E4E901F-2832-43E6-99B2-6A8A74BDB0AE}" type="presParOf" srcId="{F68BCE18-C417-4032-9CDE-CB58CD84AD32}" destId="{1405B166-F3D9-4E12-AD30-97F91DE258DE}" srcOrd="4" destOrd="0" presId="urn:microsoft.com/office/officeart/2005/8/layout/vProcess5"/>
    <dgm:cxn modelId="{CD7F0D3D-72F0-4B3A-8B06-ED07000F520B}" type="presParOf" srcId="{F68BCE18-C417-4032-9CDE-CB58CD84AD32}" destId="{F64097FB-6025-4D0A-8FAF-99187FCF4C81}" srcOrd="5" destOrd="0" presId="urn:microsoft.com/office/officeart/2005/8/layout/vProcess5"/>
    <dgm:cxn modelId="{ACD9AFB3-DC34-4CF9-A749-961104694AF4}" type="presParOf" srcId="{F68BCE18-C417-4032-9CDE-CB58CD84AD32}" destId="{02E4E13D-DD30-4167-8189-C68270E54C48}" srcOrd="6" destOrd="0" presId="urn:microsoft.com/office/officeart/2005/8/layout/vProcess5"/>
    <dgm:cxn modelId="{A4F567D3-E82E-427D-B3B1-C3EE01E6CD71}" type="presParOf" srcId="{F68BCE18-C417-4032-9CDE-CB58CD84AD32}" destId="{C28E03CD-20F9-42B5-9888-87178C63EABD}" srcOrd="7" destOrd="0" presId="urn:microsoft.com/office/officeart/2005/8/layout/vProcess5"/>
    <dgm:cxn modelId="{889F0BD9-307B-419D-A624-2BF4539C8D72}" type="presParOf" srcId="{F68BCE18-C417-4032-9CDE-CB58CD84AD32}" destId="{24468695-717A-417A-B0B0-BFAF15C269ED}" srcOrd="8" destOrd="0" presId="urn:microsoft.com/office/officeart/2005/8/layout/vProcess5"/>
    <dgm:cxn modelId="{D6682F28-9148-4303-88FC-2BE5F3702AB7}" type="presParOf" srcId="{F68BCE18-C417-4032-9CDE-CB58CD84AD32}" destId="{11CCAEB9-6373-4EA3-8CC1-B8BFD2E8AEC6}" srcOrd="9" destOrd="0" presId="urn:microsoft.com/office/officeart/2005/8/layout/vProcess5"/>
    <dgm:cxn modelId="{FD4568FC-CCBE-4AF0-9A8E-156F580DC18F}" type="presParOf" srcId="{F68BCE18-C417-4032-9CDE-CB58CD84AD32}" destId="{C70F739D-3EA9-476D-9DC8-3E3EF97F03E2}" srcOrd="10" destOrd="0" presId="urn:microsoft.com/office/officeart/2005/8/layout/vProcess5"/>
    <dgm:cxn modelId="{71401B5A-797A-47A7-B40C-E9AC171D8953}" type="presParOf" srcId="{F68BCE18-C417-4032-9CDE-CB58CD84AD32}" destId="{087BD4E1-724B-4693-BEF9-CE2BB8857EB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968A4B-1494-47A0-AAC6-3F6AACDF6DC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277DB3C-0345-4CCB-9A6F-337AF14A78AC}">
      <dgm:prSet/>
      <dgm:spPr/>
      <dgm:t>
        <a:bodyPr/>
        <a:lstStyle/>
        <a:p>
          <a:r>
            <a:rPr lang="en-US" b="1"/>
            <a:t>By applying kernel functions, the samples are mapped onto a high-dimensional feature space, in which the linear classification is possible</a:t>
          </a:r>
          <a:r>
            <a:rPr lang="en-US"/>
            <a:t>.</a:t>
          </a:r>
        </a:p>
      </dgm:t>
    </dgm:pt>
    <dgm:pt modelId="{C4764681-F88D-4E0A-829C-32A6D84A3B09}" type="parTrans" cxnId="{5E9A24F6-5940-4A10-8ADA-77F45EAE062F}">
      <dgm:prSet/>
      <dgm:spPr/>
      <dgm:t>
        <a:bodyPr/>
        <a:lstStyle/>
        <a:p>
          <a:endParaRPr lang="en-US"/>
        </a:p>
      </dgm:t>
    </dgm:pt>
    <dgm:pt modelId="{8FDF0802-D6DF-48F6-81E2-C8AA2BFEFBED}" type="sibTrans" cxnId="{5E9A24F6-5940-4A10-8ADA-77F45EAE062F}">
      <dgm:prSet/>
      <dgm:spPr/>
      <dgm:t>
        <a:bodyPr/>
        <a:lstStyle/>
        <a:p>
          <a:endParaRPr lang="en-US"/>
        </a:p>
      </dgm:t>
    </dgm:pt>
    <dgm:pt modelId="{CCD530DD-6E88-41E1-AE6D-E40791EC903F}">
      <dgm:prSet/>
      <dgm:spPr/>
      <dgm:t>
        <a:bodyPr/>
        <a:lstStyle/>
        <a:p>
          <a:r>
            <a:rPr lang="en-US" b="1"/>
            <a:t>They transform non-Linear spaces into Linear spaces.</a:t>
          </a:r>
          <a:endParaRPr lang="en-US"/>
        </a:p>
      </dgm:t>
    </dgm:pt>
    <dgm:pt modelId="{7CD396D2-669C-42E5-BBC6-89B9596589E0}" type="parTrans" cxnId="{157D53F2-9FAE-42D2-B5B6-EE6DE3057567}">
      <dgm:prSet/>
      <dgm:spPr/>
      <dgm:t>
        <a:bodyPr/>
        <a:lstStyle/>
        <a:p>
          <a:endParaRPr lang="en-US"/>
        </a:p>
      </dgm:t>
    </dgm:pt>
    <dgm:pt modelId="{BEB2555D-85A8-48F5-B290-C26205D11CE2}" type="sibTrans" cxnId="{157D53F2-9FAE-42D2-B5B6-EE6DE3057567}">
      <dgm:prSet/>
      <dgm:spPr/>
      <dgm:t>
        <a:bodyPr/>
        <a:lstStyle/>
        <a:p>
          <a:endParaRPr lang="en-US"/>
        </a:p>
      </dgm:t>
    </dgm:pt>
    <dgm:pt modelId="{D0135D57-38CF-44FB-99DA-8287D9BA9C33}">
      <dgm:prSet/>
      <dgm:spPr/>
      <dgm:t>
        <a:bodyPr/>
        <a:lstStyle/>
        <a:p>
          <a:r>
            <a:rPr lang="en-US" b="1"/>
            <a:t>It transform data into another dimension so that the data can be classified</a:t>
          </a:r>
          <a:endParaRPr lang="en-US"/>
        </a:p>
      </dgm:t>
    </dgm:pt>
    <dgm:pt modelId="{1A6BE9FC-6B50-479B-9A93-D72A3D87A7A0}" type="parTrans" cxnId="{DDF68124-4A7A-438E-AD23-932D26B94CAD}">
      <dgm:prSet/>
      <dgm:spPr/>
      <dgm:t>
        <a:bodyPr/>
        <a:lstStyle/>
        <a:p>
          <a:endParaRPr lang="en-US"/>
        </a:p>
      </dgm:t>
    </dgm:pt>
    <dgm:pt modelId="{FE50F6C3-92C1-45E0-9CBC-48C078F3C138}" type="sibTrans" cxnId="{DDF68124-4A7A-438E-AD23-932D26B94CAD}">
      <dgm:prSet/>
      <dgm:spPr/>
      <dgm:t>
        <a:bodyPr/>
        <a:lstStyle/>
        <a:p>
          <a:endParaRPr lang="en-US"/>
        </a:p>
      </dgm:t>
    </dgm:pt>
    <dgm:pt modelId="{56BF4EB6-EC9E-43C1-A3E4-89811C70EBA1}" type="pres">
      <dgm:prSet presAssocID="{17968A4B-1494-47A0-AAC6-3F6AACDF6DC2}" presName="linear" presStyleCnt="0">
        <dgm:presLayoutVars>
          <dgm:animLvl val="lvl"/>
          <dgm:resizeHandles val="exact"/>
        </dgm:presLayoutVars>
      </dgm:prSet>
      <dgm:spPr/>
    </dgm:pt>
    <dgm:pt modelId="{0A415C1F-9270-4E2E-8EA1-B28D99827C69}" type="pres">
      <dgm:prSet presAssocID="{2277DB3C-0345-4CCB-9A6F-337AF14A78AC}" presName="parentText" presStyleLbl="node1" presStyleIdx="0" presStyleCnt="3">
        <dgm:presLayoutVars>
          <dgm:chMax val="0"/>
          <dgm:bulletEnabled val="1"/>
        </dgm:presLayoutVars>
      </dgm:prSet>
      <dgm:spPr/>
    </dgm:pt>
    <dgm:pt modelId="{C2AE0CDE-882F-476A-B681-D0BD0024DC05}" type="pres">
      <dgm:prSet presAssocID="{8FDF0802-D6DF-48F6-81E2-C8AA2BFEFBED}" presName="spacer" presStyleCnt="0"/>
      <dgm:spPr/>
    </dgm:pt>
    <dgm:pt modelId="{EF84B9B2-F77C-4DF0-8B0F-F5D9B07BD455}" type="pres">
      <dgm:prSet presAssocID="{CCD530DD-6E88-41E1-AE6D-E40791EC903F}" presName="parentText" presStyleLbl="node1" presStyleIdx="1" presStyleCnt="3">
        <dgm:presLayoutVars>
          <dgm:chMax val="0"/>
          <dgm:bulletEnabled val="1"/>
        </dgm:presLayoutVars>
      </dgm:prSet>
      <dgm:spPr/>
    </dgm:pt>
    <dgm:pt modelId="{48BA6783-47DC-4981-9F56-57C2B214B201}" type="pres">
      <dgm:prSet presAssocID="{BEB2555D-85A8-48F5-B290-C26205D11CE2}" presName="spacer" presStyleCnt="0"/>
      <dgm:spPr/>
    </dgm:pt>
    <dgm:pt modelId="{66500982-9780-4126-AA6B-59E0331B270F}" type="pres">
      <dgm:prSet presAssocID="{D0135D57-38CF-44FB-99DA-8287D9BA9C33}" presName="parentText" presStyleLbl="node1" presStyleIdx="2" presStyleCnt="3">
        <dgm:presLayoutVars>
          <dgm:chMax val="0"/>
          <dgm:bulletEnabled val="1"/>
        </dgm:presLayoutVars>
      </dgm:prSet>
      <dgm:spPr/>
    </dgm:pt>
  </dgm:ptLst>
  <dgm:cxnLst>
    <dgm:cxn modelId="{DDF68124-4A7A-438E-AD23-932D26B94CAD}" srcId="{17968A4B-1494-47A0-AAC6-3F6AACDF6DC2}" destId="{D0135D57-38CF-44FB-99DA-8287D9BA9C33}" srcOrd="2" destOrd="0" parTransId="{1A6BE9FC-6B50-479B-9A93-D72A3D87A7A0}" sibTransId="{FE50F6C3-92C1-45E0-9CBC-48C078F3C138}"/>
    <dgm:cxn modelId="{99D55E39-CCE5-469F-A7A5-4AC64F19C28F}" type="presOf" srcId="{CCD530DD-6E88-41E1-AE6D-E40791EC903F}" destId="{EF84B9B2-F77C-4DF0-8B0F-F5D9B07BD455}" srcOrd="0" destOrd="0" presId="urn:microsoft.com/office/officeart/2005/8/layout/vList2"/>
    <dgm:cxn modelId="{DFDE178B-95B7-4307-B16C-8C84C57D06A2}" type="presOf" srcId="{D0135D57-38CF-44FB-99DA-8287D9BA9C33}" destId="{66500982-9780-4126-AA6B-59E0331B270F}" srcOrd="0" destOrd="0" presId="urn:microsoft.com/office/officeart/2005/8/layout/vList2"/>
    <dgm:cxn modelId="{F94ACEC4-C606-4D7F-B4AE-92B4DA6B3E96}" type="presOf" srcId="{2277DB3C-0345-4CCB-9A6F-337AF14A78AC}" destId="{0A415C1F-9270-4E2E-8EA1-B28D99827C69}" srcOrd="0" destOrd="0" presId="urn:microsoft.com/office/officeart/2005/8/layout/vList2"/>
    <dgm:cxn modelId="{18A79AC6-5C24-4696-897E-9CFBFF9E6C30}" type="presOf" srcId="{17968A4B-1494-47A0-AAC6-3F6AACDF6DC2}" destId="{56BF4EB6-EC9E-43C1-A3E4-89811C70EBA1}" srcOrd="0" destOrd="0" presId="urn:microsoft.com/office/officeart/2005/8/layout/vList2"/>
    <dgm:cxn modelId="{157D53F2-9FAE-42D2-B5B6-EE6DE3057567}" srcId="{17968A4B-1494-47A0-AAC6-3F6AACDF6DC2}" destId="{CCD530DD-6E88-41E1-AE6D-E40791EC903F}" srcOrd="1" destOrd="0" parTransId="{7CD396D2-669C-42E5-BBC6-89B9596589E0}" sibTransId="{BEB2555D-85A8-48F5-B290-C26205D11CE2}"/>
    <dgm:cxn modelId="{5E9A24F6-5940-4A10-8ADA-77F45EAE062F}" srcId="{17968A4B-1494-47A0-AAC6-3F6AACDF6DC2}" destId="{2277DB3C-0345-4CCB-9A6F-337AF14A78AC}" srcOrd="0" destOrd="0" parTransId="{C4764681-F88D-4E0A-829C-32A6D84A3B09}" sibTransId="{8FDF0802-D6DF-48F6-81E2-C8AA2BFEFBED}"/>
    <dgm:cxn modelId="{DC4BEFF9-FE17-46A6-AE53-D5CB686F3B57}" type="presParOf" srcId="{56BF4EB6-EC9E-43C1-A3E4-89811C70EBA1}" destId="{0A415C1F-9270-4E2E-8EA1-B28D99827C69}" srcOrd="0" destOrd="0" presId="urn:microsoft.com/office/officeart/2005/8/layout/vList2"/>
    <dgm:cxn modelId="{266EDE38-9FF9-4E41-A43E-92D2D62AABA3}" type="presParOf" srcId="{56BF4EB6-EC9E-43C1-A3E4-89811C70EBA1}" destId="{C2AE0CDE-882F-476A-B681-D0BD0024DC05}" srcOrd="1" destOrd="0" presId="urn:microsoft.com/office/officeart/2005/8/layout/vList2"/>
    <dgm:cxn modelId="{35CA7752-A380-474F-BFF4-82899E73F07A}" type="presParOf" srcId="{56BF4EB6-EC9E-43C1-A3E4-89811C70EBA1}" destId="{EF84B9B2-F77C-4DF0-8B0F-F5D9B07BD455}" srcOrd="2" destOrd="0" presId="urn:microsoft.com/office/officeart/2005/8/layout/vList2"/>
    <dgm:cxn modelId="{9DD14CE4-B965-417F-9C64-E85F62A99E4D}" type="presParOf" srcId="{56BF4EB6-EC9E-43C1-A3E4-89811C70EBA1}" destId="{48BA6783-47DC-4981-9F56-57C2B214B201}" srcOrd="3" destOrd="0" presId="urn:microsoft.com/office/officeart/2005/8/layout/vList2"/>
    <dgm:cxn modelId="{6CE2896F-6844-4A56-8AA7-ADC7F58A0430}" type="presParOf" srcId="{56BF4EB6-EC9E-43C1-A3E4-89811C70EBA1}" destId="{66500982-9780-4126-AA6B-59E0331B270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5650B8-293C-40A9-A3A2-B2861B3B6A7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424C3B7-04D1-4A3A-AC6E-D025EDDA8DDE}">
      <dgm:prSet/>
      <dgm:spPr/>
      <dgm:t>
        <a:bodyPr/>
        <a:lstStyle/>
        <a:p>
          <a:pPr rtl="0">
            <a:lnSpc>
              <a:spcPct val="100000"/>
            </a:lnSpc>
          </a:pPr>
          <a:r>
            <a:rPr lang="en-US" dirty="0"/>
            <a:t>SVM is more</a:t>
          </a:r>
          <a:r>
            <a:rPr lang="en-US" dirty="0">
              <a:latin typeface="Calibri Light" panose="020F0302020204030204"/>
            </a:rPr>
            <a:t> </a:t>
          </a:r>
          <a:r>
            <a:rPr lang="en-US" dirty="0"/>
            <a:t> effective in high dimensional spaces.</a:t>
          </a:r>
        </a:p>
      </dgm:t>
    </dgm:pt>
    <dgm:pt modelId="{8ACDEEF1-9328-4DB9-98F7-9EE78E46A850}" type="parTrans" cxnId="{2FFBCAD8-4F2D-4995-A4FA-60DFE0143B26}">
      <dgm:prSet/>
      <dgm:spPr/>
      <dgm:t>
        <a:bodyPr/>
        <a:lstStyle/>
        <a:p>
          <a:endParaRPr lang="en-US"/>
        </a:p>
      </dgm:t>
    </dgm:pt>
    <dgm:pt modelId="{49A0F039-3614-4357-9259-9A9F9C122ED6}" type="sibTrans" cxnId="{2FFBCAD8-4F2D-4995-A4FA-60DFE0143B26}">
      <dgm:prSet/>
      <dgm:spPr/>
      <dgm:t>
        <a:bodyPr/>
        <a:lstStyle/>
        <a:p>
          <a:endParaRPr lang="en-US"/>
        </a:p>
      </dgm:t>
    </dgm:pt>
    <dgm:pt modelId="{FD26221A-C272-4955-A878-DB8850FBC3F3}">
      <dgm:prSet/>
      <dgm:spPr/>
      <dgm:t>
        <a:bodyPr/>
        <a:lstStyle/>
        <a:p>
          <a:pPr>
            <a:lnSpc>
              <a:spcPct val="100000"/>
            </a:lnSpc>
          </a:pPr>
          <a:r>
            <a:rPr lang="en-US" dirty="0"/>
            <a:t>SVM works well when there is clear margin of separation between classes.</a:t>
          </a:r>
        </a:p>
      </dgm:t>
    </dgm:pt>
    <dgm:pt modelId="{0F2B074D-C2FB-4104-9BF8-C3770C92F36D}" type="parTrans" cxnId="{7A38F44D-4F26-4DCF-87C6-7506D3F130FD}">
      <dgm:prSet/>
      <dgm:spPr/>
      <dgm:t>
        <a:bodyPr/>
        <a:lstStyle/>
        <a:p>
          <a:endParaRPr lang="en-US"/>
        </a:p>
      </dgm:t>
    </dgm:pt>
    <dgm:pt modelId="{9828435D-BC6F-4E80-BA23-E2BA818C86DE}" type="sibTrans" cxnId="{7A38F44D-4F26-4DCF-87C6-7506D3F130FD}">
      <dgm:prSet/>
      <dgm:spPr/>
      <dgm:t>
        <a:bodyPr/>
        <a:lstStyle/>
        <a:p>
          <a:endParaRPr lang="en-US"/>
        </a:p>
      </dgm:t>
    </dgm:pt>
    <dgm:pt modelId="{7C325D7E-86F5-432C-91A6-ED87CEF5AA00}">
      <dgm:prSet/>
      <dgm:spPr/>
      <dgm:t>
        <a:bodyPr/>
        <a:lstStyle/>
        <a:p>
          <a:pPr>
            <a:lnSpc>
              <a:spcPct val="100000"/>
            </a:lnSpc>
          </a:pPr>
          <a:r>
            <a:rPr lang="en-US" dirty="0"/>
            <a:t>Handles Non-Linear data efficiently.</a:t>
          </a:r>
        </a:p>
      </dgm:t>
    </dgm:pt>
    <dgm:pt modelId="{5F98BE48-DC9B-4879-9BA7-B4B28B8EC8D2}" type="parTrans" cxnId="{AD8D8661-1121-4263-8B8A-467BDF328010}">
      <dgm:prSet/>
      <dgm:spPr/>
      <dgm:t>
        <a:bodyPr/>
        <a:lstStyle/>
        <a:p>
          <a:endParaRPr lang="en-US"/>
        </a:p>
      </dgm:t>
    </dgm:pt>
    <dgm:pt modelId="{B236B277-66DC-4326-B731-F4D07D685C39}" type="sibTrans" cxnId="{AD8D8661-1121-4263-8B8A-467BDF328010}">
      <dgm:prSet/>
      <dgm:spPr/>
      <dgm:t>
        <a:bodyPr/>
        <a:lstStyle/>
        <a:p>
          <a:endParaRPr lang="en-US"/>
        </a:p>
      </dgm:t>
    </dgm:pt>
    <dgm:pt modelId="{9600AC31-0B35-4FD1-95D8-9E1378D2DBFD}">
      <dgm:prSet/>
      <dgm:spPr/>
      <dgm:t>
        <a:bodyPr/>
        <a:lstStyle/>
        <a:p>
          <a:pPr>
            <a:lnSpc>
              <a:spcPct val="100000"/>
            </a:lnSpc>
          </a:pPr>
          <a:r>
            <a:rPr lang="en-US" dirty="0"/>
            <a:t>SVM is effective in cases where number of dimensions is greater than the number of samples.</a:t>
          </a:r>
        </a:p>
      </dgm:t>
    </dgm:pt>
    <dgm:pt modelId="{98C8B674-16D5-4246-823E-EF1E920420F0}" type="parTrans" cxnId="{3CFB4EE9-7CA0-4CB5-A494-C0C5285CB290}">
      <dgm:prSet/>
      <dgm:spPr/>
      <dgm:t>
        <a:bodyPr/>
        <a:lstStyle/>
        <a:p>
          <a:endParaRPr lang="en-US"/>
        </a:p>
      </dgm:t>
    </dgm:pt>
    <dgm:pt modelId="{9A579B1F-13D2-47A9-9DEF-9CC455E4EC45}" type="sibTrans" cxnId="{3CFB4EE9-7CA0-4CB5-A494-C0C5285CB290}">
      <dgm:prSet/>
      <dgm:spPr/>
      <dgm:t>
        <a:bodyPr/>
        <a:lstStyle/>
        <a:p>
          <a:endParaRPr lang="en-US"/>
        </a:p>
      </dgm:t>
    </dgm:pt>
    <dgm:pt modelId="{90FE419A-E029-4139-BF4D-C4FED7FB4A16}" type="pres">
      <dgm:prSet presAssocID="{E15650B8-293C-40A9-A3A2-B2861B3B6A7D}" presName="root" presStyleCnt="0">
        <dgm:presLayoutVars>
          <dgm:dir/>
          <dgm:resizeHandles val="exact"/>
        </dgm:presLayoutVars>
      </dgm:prSet>
      <dgm:spPr/>
    </dgm:pt>
    <dgm:pt modelId="{722C31D0-F5FC-4A36-8565-B6D77EEBB2D7}" type="pres">
      <dgm:prSet presAssocID="{F424C3B7-04D1-4A3A-AC6E-D025EDDA8DDE}" presName="compNode" presStyleCnt="0"/>
      <dgm:spPr/>
    </dgm:pt>
    <dgm:pt modelId="{204E892A-3382-4671-AC86-EC1B5B5A6C60}" type="pres">
      <dgm:prSet presAssocID="{F424C3B7-04D1-4A3A-AC6E-D025EDDA8DDE}" presName="bgRect" presStyleLbl="bgShp" presStyleIdx="0" presStyleCnt="4"/>
      <dgm:spPr/>
    </dgm:pt>
    <dgm:pt modelId="{C429E999-92C2-49B4-A0ED-3A019078EA43}" type="pres">
      <dgm:prSet presAssocID="{F424C3B7-04D1-4A3A-AC6E-D025EDDA8DD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rcular Flowchart"/>
        </a:ext>
      </dgm:extLst>
    </dgm:pt>
    <dgm:pt modelId="{D64C5DED-4BCE-4D0C-8E07-392A420B171E}" type="pres">
      <dgm:prSet presAssocID="{F424C3B7-04D1-4A3A-AC6E-D025EDDA8DDE}" presName="spaceRect" presStyleCnt="0"/>
      <dgm:spPr/>
    </dgm:pt>
    <dgm:pt modelId="{3F2E5C0B-106F-40B6-86A6-904871E03D69}" type="pres">
      <dgm:prSet presAssocID="{F424C3B7-04D1-4A3A-AC6E-D025EDDA8DDE}" presName="parTx" presStyleLbl="revTx" presStyleIdx="0" presStyleCnt="4">
        <dgm:presLayoutVars>
          <dgm:chMax val="0"/>
          <dgm:chPref val="0"/>
        </dgm:presLayoutVars>
      </dgm:prSet>
      <dgm:spPr/>
    </dgm:pt>
    <dgm:pt modelId="{B93C3C34-3440-4762-8DBD-7D2214F98532}" type="pres">
      <dgm:prSet presAssocID="{49A0F039-3614-4357-9259-9A9F9C122ED6}" presName="sibTrans" presStyleCnt="0"/>
      <dgm:spPr/>
    </dgm:pt>
    <dgm:pt modelId="{794EE585-C3AE-473A-8361-BD9815ED6F14}" type="pres">
      <dgm:prSet presAssocID="{FD26221A-C272-4955-A878-DB8850FBC3F3}" presName="compNode" presStyleCnt="0"/>
      <dgm:spPr/>
    </dgm:pt>
    <dgm:pt modelId="{94D7BCA7-ACE8-403E-BB8E-FF349FC6DF47}" type="pres">
      <dgm:prSet presAssocID="{FD26221A-C272-4955-A878-DB8850FBC3F3}" presName="bgRect" presStyleLbl="bgShp" presStyleIdx="1" presStyleCnt="4"/>
      <dgm:spPr/>
    </dgm:pt>
    <dgm:pt modelId="{1B407AE3-1643-49BC-ABEF-68097945F915}" type="pres">
      <dgm:prSet presAssocID="{FD26221A-C272-4955-A878-DB8850FBC3F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dney"/>
        </a:ext>
      </dgm:extLst>
    </dgm:pt>
    <dgm:pt modelId="{910A00C1-0109-4F4D-BD90-D33F11573F7E}" type="pres">
      <dgm:prSet presAssocID="{FD26221A-C272-4955-A878-DB8850FBC3F3}" presName="spaceRect" presStyleCnt="0"/>
      <dgm:spPr/>
    </dgm:pt>
    <dgm:pt modelId="{0F13A350-00DF-401A-B9C9-DCDCAA829171}" type="pres">
      <dgm:prSet presAssocID="{FD26221A-C272-4955-A878-DB8850FBC3F3}" presName="parTx" presStyleLbl="revTx" presStyleIdx="1" presStyleCnt="4">
        <dgm:presLayoutVars>
          <dgm:chMax val="0"/>
          <dgm:chPref val="0"/>
        </dgm:presLayoutVars>
      </dgm:prSet>
      <dgm:spPr/>
    </dgm:pt>
    <dgm:pt modelId="{A6C22E41-AC28-4C29-AAE7-00FD61889D4D}" type="pres">
      <dgm:prSet presAssocID="{9828435D-BC6F-4E80-BA23-E2BA818C86DE}" presName="sibTrans" presStyleCnt="0"/>
      <dgm:spPr/>
    </dgm:pt>
    <dgm:pt modelId="{9C918BD2-A297-4AF0-8A6A-B2504D34F78E}" type="pres">
      <dgm:prSet presAssocID="{7C325D7E-86F5-432C-91A6-ED87CEF5AA00}" presName="compNode" presStyleCnt="0"/>
      <dgm:spPr/>
    </dgm:pt>
    <dgm:pt modelId="{419B443E-A871-4165-9AC2-7289667B6B57}" type="pres">
      <dgm:prSet presAssocID="{7C325D7E-86F5-432C-91A6-ED87CEF5AA00}" presName="bgRect" presStyleLbl="bgShp" presStyleIdx="2" presStyleCnt="4"/>
      <dgm:spPr/>
    </dgm:pt>
    <dgm:pt modelId="{091B2FE6-1754-44CF-9A18-E23AABBEF708}" type="pres">
      <dgm:prSet presAssocID="{7C325D7E-86F5-432C-91A6-ED87CEF5AA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DF7BFFFC-43C1-486C-9F1E-E6C76B19B99E}" type="pres">
      <dgm:prSet presAssocID="{7C325D7E-86F5-432C-91A6-ED87CEF5AA00}" presName="spaceRect" presStyleCnt="0"/>
      <dgm:spPr/>
    </dgm:pt>
    <dgm:pt modelId="{7030B443-65C5-4F62-B38A-67412393084D}" type="pres">
      <dgm:prSet presAssocID="{7C325D7E-86F5-432C-91A6-ED87CEF5AA00}" presName="parTx" presStyleLbl="revTx" presStyleIdx="2" presStyleCnt="4">
        <dgm:presLayoutVars>
          <dgm:chMax val="0"/>
          <dgm:chPref val="0"/>
        </dgm:presLayoutVars>
      </dgm:prSet>
      <dgm:spPr/>
    </dgm:pt>
    <dgm:pt modelId="{5C13927E-0FE2-453E-B3D8-F0A4DD05A8C3}" type="pres">
      <dgm:prSet presAssocID="{B236B277-66DC-4326-B731-F4D07D685C39}" presName="sibTrans" presStyleCnt="0"/>
      <dgm:spPr/>
    </dgm:pt>
    <dgm:pt modelId="{90C6704C-B0B3-49C4-B26B-5CA8F3F9D59D}" type="pres">
      <dgm:prSet presAssocID="{9600AC31-0B35-4FD1-95D8-9E1378D2DBFD}" presName="compNode" presStyleCnt="0"/>
      <dgm:spPr/>
    </dgm:pt>
    <dgm:pt modelId="{DAF6AB30-0646-4379-BF7C-0E2482B886B6}" type="pres">
      <dgm:prSet presAssocID="{9600AC31-0B35-4FD1-95D8-9E1378D2DBFD}" presName="bgRect" presStyleLbl="bgShp" presStyleIdx="3" presStyleCnt="4"/>
      <dgm:spPr/>
    </dgm:pt>
    <dgm:pt modelId="{B775D441-9105-4603-AEC4-46121BB14C55}" type="pres">
      <dgm:prSet presAssocID="{9600AC31-0B35-4FD1-95D8-9E1378D2DBF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sconnected"/>
        </a:ext>
      </dgm:extLst>
    </dgm:pt>
    <dgm:pt modelId="{502FB1FC-1D3B-4608-8915-B35C3D1FB5BC}" type="pres">
      <dgm:prSet presAssocID="{9600AC31-0B35-4FD1-95D8-9E1378D2DBFD}" presName="spaceRect" presStyleCnt="0"/>
      <dgm:spPr/>
    </dgm:pt>
    <dgm:pt modelId="{146A7AE4-E6DB-43B8-955B-CD7E711F6154}" type="pres">
      <dgm:prSet presAssocID="{9600AC31-0B35-4FD1-95D8-9E1378D2DBFD}" presName="parTx" presStyleLbl="revTx" presStyleIdx="3" presStyleCnt="4">
        <dgm:presLayoutVars>
          <dgm:chMax val="0"/>
          <dgm:chPref val="0"/>
        </dgm:presLayoutVars>
      </dgm:prSet>
      <dgm:spPr/>
    </dgm:pt>
  </dgm:ptLst>
  <dgm:cxnLst>
    <dgm:cxn modelId="{65EA452F-575E-4BCD-8FA3-D431F5E850B0}" type="presOf" srcId="{E15650B8-293C-40A9-A3A2-B2861B3B6A7D}" destId="{90FE419A-E029-4139-BF4D-C4FED7FB4A16}" srcOrd="0" destOrd="0" presId="urn:microsoft.com/office/officeart/2018/2/layout/IconVerticalSolidList"/>
    <dgm:cxn modelId="{3311D635-733F-4EF5-BB0B-94D62E4CFA6D}" type="presOf" srcId="{7C325D7E-86F5-432C-91A6-ED87CEF5AA00}" destId="{7030B443-65C5-4F62-B38A-67412393084D}" srcOrd="0" destOrd="0" presId="urn:microsoft.com/office/officeart/2018/2/layout/IconVerticalSolidList"/>
    <dgm:cxn modelId="{6EDF0F41-C32E-45F3-8A88-E31A45660901}" type="presOf" srcId="{9600AC31-0B35-4FD1-95D8-9E1378D2DBFD}" destId="{146A7AE4-E6DB-43B8-955B-CD7E711F6154}" srcOrd="0" destOrd="0" presId="urn:microsoft.com/office/officeart/2018/2/layout/IconVerticalSolidList"/>
    <dgm:cxn modelId="{AD8D8661-1121-4263-8B8A-467BDF328010}" srcId="{E15650B8-293C-40A9-A3A2-B2861B3B6A7D}" destId="{7C325D7E-86F5-432C-91A6-ED87CEF5AA00}" srcOrd="2" destOrd="0" parTransId="{5F98BE48-DC9B-4879-9BA7-B4B28B8EC8D2}" sibTransId="{B236B277-66DC-4326-B731-F4D07D685C39}"/>
    <dgm:cxn modelId="{7A38F44D-4F26-4DCF-87C6-7506D3F130FD}" srcId="{E15650B8-293C-40A9-A3A2-B2861B3B6A7D}" destId="{FD26221A-C272-4955-A878-DB8850FBC3F3}" srcOrd="1" destOrd="0" parTransId="{0F2B074D-C2FB-4104-9BF8-C3770C92F36D}" sibTransId="{9828435D-BC6F-4E80-BA23-E2BA818C86DE}"/>
    <dgm:cxn modelId="{0FF3A0D0-BE88-4DFC-B778-427232008988}" type="presOf" srcId="{FD26221A-C272-4955-A878-DB8850FBC3F3}" destId="{0F13A350-00DF-401A-B9C9-DCDCAA829171}" srcOrd="0" destOrd="0" presId="urn:microsoft.com/office/officeart/2018/2/layout/IconVerticalSolidList"/>
    <dgm:cxn modelId="{2FFBCAD8-4F2D-4995-A4FA-60DFE0143B26}" srcId="{E15650B8-293C-40A9-A3A2-B2861B3B6A7D}" destId="{F424C3B7-04D1-4A3A-AC6E-D025EDDA8DDE}" srcOrd="0" destOrd="0" parTransId="{8ACDEEF1-9328-4DB9-98F7-9EE78E46A850}" sibTransId="{49A0F039-3614-4357-9259-9A9F9C122ED6}"/>
    <dgm:cxn modelId="{CE5E01E0-2535-4119-84FC-047B1FC77D5F}" type="presOf" srcId="{F424C3B7-04D1-4A3A-AC6E-D025EDDA8DDE}" destId="{3F2E5C0B-106F-40B6-86A6-904871E03D69}" srcOrd="0" destOrd="0" presId="urn:microsoft.com/office/officeart/2018/2/layout/IconVerticalSolidList"/>
    <dgm:cxn modelId="{3CFB4EE9-7CA0-4CB5-A494-C0C5285CB290}" srcId="{E15650B8-293C-40A9-A3A2-B2861B3B6A7D}" destId="{9600AC31-0B35-4FD1-95D8-9E1378D2DBFD}" srcOrd="3" destOrd="0" parTransId="{98C8B674-16D5-4246-823E-EF1E920420F0}" sibTransId="{9A579B1F-13D2-47A9-9DEF-9CC455E4EC45}"/>
    <dgm:cxn modelId="{14842BBE-0368-40F1-A3E2-5F1F4F9B9B10}" type="presParOf" srcId="{90FE419A-E029-4139-BF4D-C4FED7FB4A16}" destId="{722C31D0-F5FC-4A36-8565-B6D77EEBB2D7}" srcOrd="0" destOrd="0" presId="urn:microsoft.com/office/officeart/2018/2/layout/IconVerticalSolidList"/>
    <dgm:cxn modelId="{6F5DA690-7405-4E9B-93F1-DF687C168A57}" type="presParOf" srcId="{722C31D0-F5FC-4A36-8565-B6D77EEBB2D7}" destId="{204E892A-3382-4671-AC86-EC1B5B5A6C60}" srcOrd="0" destOrd="0" presId="urn:microsoft.com/office/officeart/2018/2/layout/IconVerticalSolidList"/>
    <dgm:cxn modelId="{2DF5A7CB-3F20-4DCE-8C88-429CC8C56EEB}" type="presParOf" srcId="{722C31D0-F5FC-4A36-8565-B6D77EEBB2D7}" destId="{C429E999-92C2-49B4-A0ED-3A019078EA43}" srcOrd="1" destOrd="0" presId="urn:microsoft.com/office/officeart/2018/2/layout/IconVerticalSolidList"/>
    <dgm:cxn modelId="{FC23F1D2-5CAA-43B8-A076-D369A31E141D}" type="presParOf" srcId="{722C31D0-F5FC-4A36-8565-B6D77EEBB2D7}" destId="{D64C5DED-4BCE-4D0C-8E07-392A420B171E}" srcOrd="2" destOrd="0" presId="urn:microsoft.com/office/officeart/2018/2/layout/IconVerticalSolidList"/>
    <dgm:cxn modelId="{F616DDBE-5B50-43D0-80A1-950D6C0CA0FC}" type="presParOf" srcId="{722C31D0-F5FC-4A36-8565-B6D77EEBB2D7}" destId="{3F2E5C0B-106F-40B6-86A6-904871E03D69}" srcOrd="3" destOrd="0" presId="urn:microsoft.com/office/officeart/2018/2/layout/IconVerticalSolidList"/>
    <dgm:cxn modelId="{4814C963-1F77-4EE6-82DB-D2221A82143E}" type="presParOf" srcId="{90FE419A-E029-4139-BF4D-C4FED7FB4A16}" destId="{B93C3C34-3440-4762-8DBD-7D2214F98532}" srcOrd="1" destOrd="0" presId="urn:microsoft.com/office/officeart/2018/2/layout/IconVerticalSolidList"/>
    <dgm:cxn modelId="{9E4CC40D-70C2-4048-91CE-27584C17B51B}" type="presParOf" srcId="{90FE419A-E029-4139-BF4D-C4FED7FB4A16}" destId="{794EE585-C3AE-473A-8361-BD9815ED6F14}" srcOrd="2" destOrd="0" presId="urn:microsoft.com/office/officeart/2018/2/layout/IconVerticalSolidList"/>
    <dgm:cxn modelId="{F6AB833A-84C3-499E-B557-35317D490B97}" type="presParOf" srcId="{794EE585-C3AE-473A-8361-BD9815ED6F14}" destId="{94D7BCA7-ACE8-403E-BB8E-FF349FC6DF47}" srcOrd="0" destOrd="0" presId="urn:microsoft.com/office/officeart/2018/2/layout/IconVerticalSolidList"/>
    <dgm:cxn modelId="{54916CC3-09F5-4702-9A52-DF689DF371C2}" type="presParOf" srcId="{794EE585-C3AE-473A-8361-BD9815ED6F14}" destId="{1B407AE3-1643-49BC-ABEF-68097945F915}" srcOrd="1" destOrd="0" presId="urn:microsoft.com/office/officeart/2018/2/layout/IconVerticalSolidList"/>
    <dgm:cxn modelId="{9E14D5D3-0DB4-4D23-88A6-1AA3B560401D}" type="presParOf" srcId="{794EE585-C3AE-473A-8361-BD9815ED6F14}" destId="{910A00C1-0109-4F4D-BD90-D33F11573F7E}" srcOrd="2" destOrd="0" presId="urn:microsoft.com/office/officeart/2018/2/layout/IconVerticalSolidList"/>
    <dgm:cxn modelId="{CA9A2534-FEA8-415E-9A2E-8A123AE3FB0F}" type="presParOf" srcId="{794EE585-C3AE-473A-8361-BD9815ED6F14}" destId="{0F13A350-00DF-401A-B9C9-DCDCAA829171}" srcOrd="3" destOrd="0" presId="urn:microsoft.com/office/officeart/2018/2/layout/IconVerticalSolidList"/>
    <dgm:cxn modelId="{1F00DCCC-2163-4F2A-9FA6-0BBDE9E36822}" type="presParOf" srcId="{90FE419A-E029-4139-BF4D-C4FED7FB4A16}" destId="{A6C22E41-AC28-4C29-AAE7-00FD61889D4D}" srcOrd="3" destOrd="0" presId="urn:microsoft.com/office/officeart/2018/2/layout/IconVerticalSolidList"/>
    <dgm:cxn modelId="{30F7EA55-9AB5-4F50-AB44-9BCBD362A16D}" type="presParOf" srcId="{90FE419A-E029-4139-BF4D-C4FED7FB4A16}" destId="{9C918BD2-A297-4AF0-8A6A-B2504D34F78E}" srcOrd="4" destOrd="0" presId="urn:microsoft.com/office/officeart/2018/2/layout/IconVerticalSolidList"/>
    <dgm:cxn modelId="{1AB7A528-81C2-4497-BF4B-FA6957FD3DC5}" type="presParOf" srcId="{9C918BD2-A297-4AF0-8A6A-B2504D34F78E}" destId="{419B443E-A871-4165-9AC2-7289667B6B57}" srcOrd="0" destOrd="0" presId="urn:microsoft.com/office/officeart/2018/2/layout/IconVerticalSolidList"/>
    <dgm:cxn modelId="{E48CC88E-3672-45A5-AEFB-DFCA575FA1E0}" type="presParOf" srcId="{9C918BD2-A297-4AF0-8A6A-B2504D34F78E}" destId="{091B2FE6-1754-44CF-9A18-E23AABBEF708}" srcOrd="1" destOrd="0" presId="urn:microsoft.com/office/officeart/2018/2/layout/IconVerticalSolidList"/>
    <dgm:cxn modelId="{8F9B1A74-D001-4128-AAAB-A3305ECE3ED3}" type="presParOf" srcId="{9C918BD2-A297-4AF0-8A6A-B2504D34F78E}" destId="{DF7BFFFC-43C1-486C-9F1E-E6C76B19B99E}" srcOrd="2" destOrd="0" presId="urn:microsoft.com/office/officeart/2018/2/layout/IconVerticalSolidList"/>
    <dgm:cxn modelId="{A9806168-C93B-4343-8FE6-78F89AA75B27}" type="presParOf" srcId="{9C918BD2-A297-4AF0-8A6A-B2504D34F78E}" destId="{7030B443-65C5-4F62-B38A-67412393084D}" srcOrd="3" destOrd="0" presId="urn:microsoft.com/office/officeart/2018/2/layout/IconVerticalSolidList"/>
    <dgm:cxn modelId="{F3B379F3-B97E-4BE2-A35A-30163DAF2529}" type="presParOf" srcId="{90FE419A-E029-4139-BF4D-C4FED7FB4A16}" destId="{5C13927E-0FE2-453E-B3D8-F0A4DD05A8C3}" srcOrd="5" destOrd="0" presId="urn:microsoft.com/office/officeart/2018/2/layout/IconVerticalSolidList"/>
    <dgm:cxn modelId="{5CD64CB2-A6D9-4DAC-A51D-7B77E406849A}" type="presParOf" srcId="{90FE419A-E029-4139-BF4D-C4FED7FB4A16}" destId="{90C6704C-B0B3-49C4-B26B-5CA8F3F9D59D}" srcOrd="6" destOrd="0" presId="urn:microsoft.com/office/officeart/2018/2/layout/IconVerticalSolidList"/>
    <dgm:cxn modelId="{F9CD8880-5CC3-4E82-A93B-06A4EF517459}" type="presParOf" srcId="{90C6704C-B0B3-49C4-B26B-5CA8F3F9D59D}" destId="{DAF6AB30-0646-4379-BF7C-0E2482B886B6}" srcOrd="0" destOrd="0" presId="urn:microsoft.com/office/officeart/2018/2/layout/IconVerticalSolidList"/>
    <dgm:cxn modelId="{85138BC1-B22F-4746-A2D7-010B88A613DB}" type="presParOf" srcId="{90C6704C-B0B3-49C4-B26B-5CA8F3F9D59D}" destId="{B775D441-9105-4603-AEC4-46121BB14C55}" srcOrd="1" destOrd="0" presId="urn:microsoft.com/office/officeart/2018/2/layout/IconVerticalSolidList"/>
    <dgm:cxn modelId="{C6AFD4EC-9520-427C-87BE-59267009FBFA}" type="presParOf" srcId="{90C6704C-B0B3-49C4-B26B-5CA8F3F9D59D}" destId="{502FB1FC-1D3B-4608-8915-B35C3D1FB5BC}" srcOrd="2" destOrd="0" presId="urn:microsoft.com/office/officeart/2018/2/layout/IconVerticalSolidList"/>
    <dgm:cxn modelId="{D2A10EC1-6BDD-41F8-96FE-8CF63C3F18DC}" type="presParOf" srcId="{90C6704C-B0B3-49C4-B26B-5CA8F3F9D59D}" destId="{146A7AE4-E6DB-43B8-955B-CD7E711F61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080036-66D6-41D7-B6D5-5BE12D67B612}" type="doc">
      <dgm:prSet loTypeId="urn:microsoft.com/office/officeart/2005/8/layout/arrow5" loCatId="relationship" qsTypeId="urn:microsoft.com/office/officeart/2005/8/quickstyle/simple4" qsCatId="simple" csTypeId="urn:microsoft.com/office/officeart/2005/8/colors/colorful1" csCatId="colorful"/>
      <dgm:spPr/>
      <dgm:t>
        <a:bodyPr/>
        <a:lstStyle/>
        <a:p>
          <a:endParaRPr lang="en-US"/>
        </a:p>
      </dgm:t>
    </dgm:pt>
    <dgm:pt modelId="{5D3E1EDF-2BF4-4EE3-B017-429B0BD2F5E6}">
      <dgm:prSet/>
      <dgm:spPr/>
      <dgm:t>
        <a:bodyPr/>
        <a:lstStyle/>
        <a:p>
          <a:r>
            <a:rPr lang="en-US"/>
            <a:t>Main Idea of SVM</a:t>
          </a:r>
        </a:p>
      </dgm:t>
    </dgm:pt>
    <dgm:pt modelId="{DD7B584D-999D-4949-B1D6-BBE89E37FD4F}" type="parTrans" cxnId="{DE227612-2A97-4A28-9E4A-146374CEF808}">
      <dgm:prSet/>
      <dgm:spPr/>
      <dgm:t>
        <a:bodyPr/>
        <a:lstStyle/>
        <a:p>
          <a:endParaRPr lang="en-US"/>
        </a:p>
      </dgm:t>
    </dgm:pt>
    <dgm:pt modelId="{BDE32C2D-3026-4CBE-AAB6-E38EA86792D8}" type="sibTrans" cxnId="{DE227612-2A97-4A28-9E4A-146374CEF808}">
      <dgm:prSet/>
      <dgm:spPr/>
      <dgm:t>
        <a:bodyPr/>
        <a:lstStyle/>
        <a:p>
          <a:endParaRPr lang="en-US"/>
        </a:p>
      </dgm:t>
    </dgm:pt>
    <dgm:pt modelId="{C5F82CCD-3626-4226-AF9F-C404BAF60B04}">
      <dgm:prSet/>
      <dgm:spPr/>
      <dgm:t>
        <a:bodyPr/>
        <a:lstStyle/>
        <a:p>
          <a:r>
            <a:rPr lang="en-US"/>
            <a:t>SVM in classification case, when we have binary and multiclass classification</a:t>
          </a:r>
        </a:p>
      </dgm:t>
    </dgm:pt>
    <dgm:pt modelId="{14891369-AE48-4BF4-B846-AC28DEDA69D7}" type="parTrans" cxnId="{41A480C5-59C3-4568-B8FD-CF1FCF5F668E}">
      <dgm:prSet/>
      <dgm:spPr/>
      <dgm:t>
        <a:bodyPr/>
        <a:lstStyle/>
        <a:p>
          <a:endParaRPr lang="en-US"/>
        </a:p>
      </dgm:t>
    </dgm:pt>
    <dgm:pt modelId="{7A07CDFB-DE4B-47D4-BF73-4C30792E1EC1}" type="sibTrans" cxnId="{41A480C5-59C3-4568-B8FD-CF1FCF5F668E}">
      <dgm:prSet/>
      <dgm:spPr/>
      <dgm:t>
        <a:bodyPr/>
        <a:lstStyle/>
        <a:p>
          <a:endParaRPr lang="en-US"/>
        </a:p>
      </dgm:t>
    </dgm:pt>
    <dgm:pt modelId="{6DF9F094-9C0E-4097-9D79-DD06DD2CADA3}">
      <dgm:prSet/>
      <dgm:spPr/>
      <dgm:t>
        <a:bodyPr/>
        <a:lstStyle/>
        <a:p>
          <a:r>
            <a:rPr lang="en-US"/>
            <a:t>In Classification when we have Linear Separable or Non Linear Separable data.</a:t>
          </a:r>
        </a:p>
      </dgm:t>
    </dgm:pt>
    <dgm:pt modelId="{88201FA8-A5A2-4648-A113-B7F5728E0F1A}" type="parTrans" cxnId="{D4CFD4FA-0733-4C24-A82A-0333B8F53BB1}">
      <dgm:prSet/>
      <dgm:spPr/>
      <dgm:t>
        <a:bodyPr/>
        <a:lstStyle/>
        <a:p>
          <a:endParaRPr lang="en-US"/>
        </a:p>
      </dgm:t>
    </dgm:pt>
    <dgm:pt modelId="{091757D9-331F-44C1-9CB1-D78E198DC6AA}" type="sibTrans" cxnId="{D4CFD4FA-0733-4C24-A82A-0333B8F53BB1}">
      <dgm:prSet/>
      <dgm:spPr/>
      <dgm:t>
        <a:bodyPr/>
        <a:lstStyle/>
        <a:p>
          <a:endParaRPr lang="en-US"/>
        </a:p>
      </dgm:t>
    </dgm:pt>
    <dgm:pt modelId="{D5EAA6B7-0829-45E0-93D8-442F7C63FD53}">
      <dgm:prSet/>
      <dgm:spPr/>
      <dgm:t>
        <a:bodyPr/>
        <a:lstStyle/>
        <a:p>
          <a:r>
            <a:rPr lang="en-US"/>
            <a:t>Linear separable we discuss about Hyperplane, Margin and Support Vectors.</a:t>
          </a:r>
        </a:p>
      </dgm:t>
    </dgm:pt>
    <dgm:pt modelId="{232FD1F9-4D39-4BF8-827A-6F0D42A13E93}" type="parTrans" cxnId="{42DFCE8C-7A63-4EC9-92A4-7334D519B9BF}">
      <dgm:prSet/>
      <dgm:spPr/>
      <dgm:t>
        <a:bodyPr/>
        <a:lstStyle/>
        <a:p>
          <a:endParaRPr lang="en-US"/>
        </a:p>
      </dgm:t>
    </dgm:pt>
    <dgm:pt modelId="{31305443-C35A-46FB-B57D-F780949C26FC}" type="sibTrans" cxnId="{42DFCE8C-7A63-4EC9-92A4-7334D519B9BF}">
      <dgm:prSet/>
      <dgm:spPr/>
      <dgm:t>
        <a:bodyPr/>
        <a:lstStyle/>
        <a:p>
          <a:endParaRPr lang="en-US"/>
        </a:p>
      </dgm:t>
    </dgm:pt>
    <dgm:pt modelId="{D815DDC2-7A34-45A0-A228-F081BE2C95C4}">
      <dgm:prSet/>
      <dgm:spPr/>
      <dgm:t>
        <a:bodyPr/>
        <a:lstStyle/>
        <a:p>
          <a:r>
            <a:rPr lang="en-US"/>
            <a:t>Non Linear Separable data we discuss about different kernels.</a:t>
          </a:r>
        </a:p>
      </dgm:t>
    </dgm:pt>
    <dgm:pt modelId="{53561973-B9B4-4DCE-B20F-D949EAB5A4E8}" type="parTrans" cxnId="{9393A196-842A-4B93-9E3C-D48F722A8764}">
      <dgm:prSet/>
      <dgm:spPr/>
      <dgm:t>
        <a:bodyPr/>
        <a:lstStyle/>
        <a:p>
          <a:endParaRPr lang="en-US"/>
        </a:p>
      </dgm:t>
    </dgm:pt>
    <dgm:pt modelId="{1B9C38F4-47F7-446B-8BEF-504B038D23E5}" type="sibTrans" cxnId="{9393A196-842A-4B93-9E3C-D48F722A8764}">
      <dgm:prSet/>
      <dgm:spPr/>
      <dgm:t>
        <a:bodyPr/>
        <a:lstStyle/>
        <a:p>
          <a:endParaRPr lang="en-US"/>
        </a:p>
      </dgm:t>
    </dgm:pt>
    <dgm:pt modelId="{0DCA872F-4AB1-421B-8E9E-1AECC28E8441}">
      <dgm:prSet/>
      <dgm:spPr/>
      <dgm:t>
        <a:bodyPr/>
        <a:lstStyle/>
        <a:p>
          <a:r>
            <a:rPr lang="en-US"/>
            <a:t>Advantages and Disadvantages</a:t>
          </a:r>
        </a:p>
      </dgm:t>
    </dgm:pt>
    <dgm:pt modelId="{DF9552D0-6198-49BC-95B5-E85634F5A814}" type="parTrans" cxnId="{E056017E-38FB-494A-9983-71D70A894C38}">
      <dgm:prSet/>
      <dgm:spPr/>
      <dgm:t>
        <a:bodyPr/>
        <a:lstStyle/>
        <a:p>
          <a:endParaRPr lang="en-US"/>
        </a:p>
      </dgm:t>
    </dgm:pt>
    <dgm:pt modelId="{3C5126E5-D375-4B1A-868B-B5A4EBEC79CB}" type="sibTrans" cxnId="{E056017E-38FB-494A-9983-71D70A894C38}">
      <dgm:prSet/>
      <dgm:spPr/>
      <dgm:t>
        <a:bodyPr/>
        <a:lstStyle/>
        <a:p>
          <a:endParaRPr lang="en-US"/>
        </a:p>
      </dgm:t>
    </dgm:pt>
    <dgm:pt modelId="{17281076-845D-42C5-AAF3-358896BF2B63}" type="pres">
      <dgm:prSet presAssocID="{E6080036-66D6-41D7-B6D5-5BE12D67B612}" presName="diagram" presStyleCnt="0">
        <dgm:presLayoutVars>
          <dgm:dir/>
          <dgm:resizeHandles val="exact"/>
        </dgm:presLayoutVars>
      </dgm:prSet>
      <dgm:spPr/>
    </dgm:pt>
    <dgm:pt modelId="{FE8F9517-D611-4CF4-B380-8DEADCD24A18}" type="pres">
      <dgm:prSet presAssocID="{5D3E1EDF-2BF4-4EE3-B017-429B0BD2F5E6}" presName="arrow" presStyleLbl="node1" presStyleIdx="0" presStyleCnt="6">
        <dgm:presLayoutVars>
          <dgm:bulletEnabled val="1"/>
        </dgm:presLayoutVars>
      </dgm:prSet>
      <dgm:spPr/>
    </dgm:pt>
    <dgm:pt modelId="{19F756BF-12C7-4B71-A921-5C9CAC6B2794}" type="pres">
      <dgm:prSet presAssocID="{C5F82CCD-3626-4226-AF9F-C404BAF60B04}" presName="arrow" presStyleLbl="node1" presStyleIdx="1" presStyleCnt="6">
        <dgm:presLayoutVars>
          <dgm:bulletEnabled val="1"/>
        </dgm:presLayoutVars>
      </dgm:prSet>
      <dgm:spPr/>
    </dgm:pt>
    <dgm:pt modelId="{C15D9ACA-B676-4DC9-B970-83304885FA00}" type="pres">
      <dgm:prSet presAssocID="{6DF9F094-9C0E-4097-9D79-DD06DD2CADA3}" presName="arrow" presStyleLbl="node1" presStyleIdx="2" presStyleCnt="6">
        <dgm:presLayoutVars>
          <dgm:bulletEnabled val="1"/>
        </dgm:presLayoutVars>
      </dgm:prSet>
      <dgm:spPr/>
    </dgm:pt>
    <dgm:pt modelId="{8BFC951C-2810-496E-8607-4ACDE71B20D4}" type="pres">
      <dgm:prSet presAssocID="{D5EAA6B7-0829-45E0-93D8-442F7C63FD53}" presName="arrow" presStyleLbl="node1" presStyleIdx="3" presStyleCnt="6">
        <dgm:presLayoutVars>
          <dgm:bulletEnabled val="1"/>
        </dgm:presLayoutVars>
      </dgm:prSet>
      <dgm:spPr/>
    </dgm:pt>
    <dgm:pt modelId="{AE0C35A7-C750-4C07-99E5-DEDD00851C3D}" type="pres">
      <dgm:prSet presAssocID="{D815DDC2-7A34-45A0-A228-F081BE2C95C4}" presName="arrow" presStyleLbl="node1" presStyleIdx="4" presStyleCnt="6">
        <dgm:presLayoutVars>
          <dgm:bulletEnabled val="1"/>
        </dgm:presLayoutVars>
      </dgm:prSet>
      <dgm:spPr/>
    </dgm:pt>
    <dgm:pt modelId="{7BB6D2D3-8264-4CFA-A492-FB2F109A87BD}" type="pres">
      <dgm:prSet presAssocID="{0DCA872F-4AB1-421B-8E9E-1AECC28E8441}" presName="arrow" presStyleLbl="node1" presStyleIdx="5" presStyleCnt="6">
        <dgm:presLayoutVars>
          <dgm:bulletEnabled val="1"/>
        </dgm:presLayoutVars>
      </dgm:prSet>
      <dgm:spPr/>
    </dgm:pt>
  </dgm:ptLst>
  <dgm:cxnLst>
    <dgm:cxn modelId="{EFFED20B-E281-418C-954F-E70C339E2E68}" type="presOf" srcId="{E6080036-66D6-41D7-B6D5-5BE12D67B612}" destId="{17281076-845D-42C5-AAF3-358896BF2B63}" srcOrd="0" destOrd="0" presId="urn:microsoft.com/office/officeart/2005/8/layout/arrow5"/>
    <dgm:cxn modelId="{DE227612-2A97-4A28-9E4A-146374CEF808}" srcId="{E6080036-66D6-41D7-B6D5-5BE12D67B612}" destId="{5D3E1EDF-2BF4-4EE3-B017-429B0BD2F5E6}" srcOrd="0" destOrd="0" parTransId="{DD7B584D-999D-4949-B1D6-BBE89E37FD4F}" sibTransId="{BDE32C2D-3026-4CBE-AAB6-E38EA86792D8}"/>
    <dgm:cxn modelId="{6FC3761C-FE8C-4A5E-9761-0931BB6951AA}" type="presOf" srcId="{C5F82CCD-3626-4226-AF9F-C404BAF60B04}" destId="{19F756BF-12C7-4B71-A921-5C9CAC6B2794}" srcOrd="0" destOrd="0" presId="urn:microsoft.com/office/officeart/2005/8/layout/arrow5"/>
    <dgm:cxn modelId="{B7254928-9D10-4F65-AA93-E624CC312D17}" type="presOf" srcId="{D5EAA6B7-0829-45E0-93D8-442F7C63FD53}" destId="{8BFC951C-2810-496E-8607-4ACDE71B20D4}" srcOrd="0" destOrd="0" presId="urn:microsoft.com/office/officeart/2005/8/layout/arrow5"/>
    <dgm:cxn modelId="{67AC922C-4EFB-4057-9EF4-685657A50627}" type="presOf" srcId="{6DF9F094-9C0E-4097-9D79-DD06DD2CADA3}" destId="{C15D9ACA-B676-4DC9-B970-83304885FA00}" srcOrd="0" destOrd="0" presId="urn:microsoft.com/office/officeart/2005/8/layout/arrow5"/>
    <dgm:cxn modelId="{769E4C32-F93A-4ED5-AC03-B1541CD64475}" type="presOf" srcId="{5D3E1EDF-2BF4-4EE3-B017-429B0BD2F5E6}" destId="{FE8F9517-D611-4CF4-B380-8DEADCD24A18}" srcOrd="0" destOrd="0" presId="urn:microsoft.com/office/officeart/2005/8/layout/arrow5"/>
    <dgm:cxn modelId="{D4BB4754-5280-4F82-AC9B-9DB044334F77}" type="presOf" srcId="{D815DDC2-7A34-45A0-A228-F081BE2C95C4}" destId="{AE0C35A7-C750-4C07-99E5-DEDD00851C3D}" srcOrd="0" destOrd="0" presId="urn:microsoft.com/office/officeart/2005/8/layout/arrow5"/>
    <dgm:cxn modelId="{E056017E-38FB-494A-9983-71D70A894C38}" srcId="{E6080036-66D6-41D7-B6D5-5BE12D67B612}" destId="{0DCA872F-4AB1-421B-8E9E-1AECC28E8441}" srcOrd="5" destOrd="0" parTransId="{DF9552D0-6198-49BC-95B5-E85634F5A814}" sibTransId="{3C5126E5-D375-4B1A-868B-B5A4EBEC79CB}"/>
    <dgm:cxn modelId="{42DFCE8C-7A63-4EC9-92A4-7334D519B9BF}" srcId="{E6080036-66D6-41D7-B6D5-5BE12D67B612}" destId="{D5EAA6B7-0829-45E0-93D8-442F7C63FD53}" srcOrd="3" destOrd="0" parTransId="{232FD1F9-4D39-4BF8-827A-6F0D42A13E93}" sibTransId="{31305443-C35A-46FB-B57D-F780949C26FC}"/>
    <dgm:cxn modelId="{E947218F-8A3F-48EA-ACCC-4A8668E411AA}" type="presOf" srcId="{0DCA872F-4AB1-421B-8E9E-1AECC28E8441}" destId="{7BB6D2D3-8264-4CFA-A492-FB2F109A87BD}" srcOrd="0" destOrd="0" presId="urn:microsoft.com/office/officeart/2005/8/layout/arrow5"/>
    <dgm:cxn modelId="{9393A196-842A-4B93-9E3C-D48F722A8764}" srcId="{E6080036-66D6-41D7-B6D5-5BE12D67B612}" destId="{D815DDC2-7A34-45A0-A228-F081BE2C95C4}" srcOrd="4" destOrd="0" parTransId="{53561973-B9B4-4DCE-B20F-D949EAB5A4E8}" sibTransId="{1B9C38F4-47F7-446B-8BEF-504B038D23E5}"/>
    <dgm:cxn modelId="{41A480C5-59C3-4568-B8FD-CF1FCF5F668E}" srcId="{E6080036-66D6-41D7-B6D5-5BE12D67B612}" destId="{C5F82CCD-3626-4226-AF9F-C404BAF60B04}" srcOrd="1" destOrd="0" parTransId="{14891369-AE48-4BF4-B846-AC28DEDA69D7}" sibTransId="{7A07CDFB-DE4B-47D4-BF73-4C30792E1EC1}"/>
    <dgm:cxn modelId="{D4CFD4FA-0733-4C24-A82A-0333B8F53BB1}" srcId="{E6080036-66D6-41D7-B6D5-5BE12D67B612}" destId="{6DF9F094-9C0E-4097-9D79-DD06DD2CADA3}" srcOrd="2" destOrd="0" parTransId="{88201FA8-A5A2-4648-A113-B7F5728E0F1A}" sibTransId="{091757D9-331F-44C1-9CB1-D78E198DC6AA}"/>
    <dgm:cxn modelId="{4338ABA5-9278-4042-8D31-678523099410}" type="presParOf" srcId="{17281076-845D-42C5-AAF3-358896BF2B63}" destId="{FE8F9517-D611-4CF4-B380-8DEADCD24A18}" srcOrd="0" destOrd="0" presId="urn:microsoft.com/office/officeart/2005/8/layout/arrow5"/>
    <dgm:cxn modelId="{6F8CC266-5F71-46E6-B1CE-5F6FFC88D153}" type="presParOf" srcId="{17281076-845D-42C5-AAF3-358896BF2B63}" destId="{19F756BF-12C7-4B71-A921-5C9CAC6B2794}" srcOrd="1" destOrd="0" presId="urn:microsoft.com/office/officeart/2005/8/layout/arrow5"/>
    <dgm:cxn modelId="{122018C4-4A28-40D3-BD4E-0A1F933966D7}" type="presParOf" srcId="{17281076-845D-42C5-AAF3-358896BF2B63}" destId="{C15D9ACA-B676-4DC9-B970-83304885FA00}" srcOrd="2" destOrd="0" presId="urn:microsoft.com/office/officeart/2005/8/layout/arrow5"/>
    <dgm:cxn modelId="{8D48E785-2685-4150-9377-3CA225A53C4B}" type="presParOf" srcId="{17281076-845D-42C5-AAF3-358896BF2B63}" destId="{8BFC951C-2810-496E-8607-4ACDE71B20D4}" srcOrd="3" destOrd="0" presId="urn:microsoft.com/office/officeart/2005/8/layout/arrow5"/>
    <dgm:cxn modelId="{8ECC0208-32D2-48A9-B612-2583EB8F26E7}" type="presParOf" srcId="{17281076-845D-42C5-AAF3-358896BF2B63}" destId="{AE0C35A7-C750-4C07-99E5-DEDD00851C3D}" srcOrd="4" destOrd="0" presId="urn:microsoft.com/office/officeart/2005/8/layout/arrow5"/>
    <dgm:cxn modelId="{3A8A327A-03AA-4C99-BBBB-F0D475093A6B}" type="presParOf" srcId="{17281076-845D-42C5-AAF3-358896BF2B63}" destId="{7BB6D2D3-8264-4CFA-A492-FB2F109A87BD}" srcOrd="5"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14FBE-31BF-4A0C-A18A-5C6E805D0F04}">
      <dsp:nvSpPr>
        <dsp:cNvPr id="0" name=""/>
        <dsp:cNvSpPr/>
      </dsp:nvSpPr>
      <dsp:spPr>
        <a:xfrm>
          <a:off x="0" y="4821843"/>
          <a:ext cx="1591978" cy="158263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28016" rIns="113221" bIns="128016" numCol="1" spcCol="1270" anchor="ctr" anchorCtr="0">
          <a:noAutofit/>
        </a:bodyPr>
        <a:lstStyle/>
        <a:p>
          <a:pPr marL="0" lvl="0" indent="0" algn="ctr" defTabSz="800100">
            <a:lnSpc>
              <a:spcPct val="90000"/>
            </a:lnSpc>
            <a:spcBef>
              <a:spcPct val="0"/>
            </a:spcBef>
            <a:spcAft>
              <a:spcPct val="35000"/>
            </a:spcAft>
            <a:buNone/>
          </a:pPr>
          <a:r>
            <a:rPr lang="en-US" sz="1800" kern="1200" dirty="0"/>
            <a:t>Advantages and Disadvantages of SVM</a:t>
          </a:r>
        </a:p>
      </dsp:txBody>
      <dsp:txXfrm>
        <a:off x="0" y="4821843"/>
        <a:ext cx="1591978" cy="1582636"/>
      </dsp:txXfrm>
    </dsp:sp>
    <dsp:sp modelId="{2C627EF0-CDFE-43AB-B757-A087FEDD2B0E}">
      <dsp:nvSpPr>
        <dsp:cNvPr id="0" name=""/>
        <dsp:cNvSpPr/>
      </dsp:nvSpPr>
      <dsp:spPr>
        <a:xfrm>
          <a:off x="1591978" y="4821843"/>
          <a:ext cx="4775934" cy="1582636"/>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2E65BB-56E2-4374-A8FA-4C4B27569A6F}">
      <dsp:nvSpPr>
        <dsp:cNvPr id="0" name=""/>
        <dsp:cNvSpPr/>
      </dsp:nvSpPr>
      <dsp:spPr>
        <a:xfrm rot="10800000">
          <a:off x="0" y="2411488"/>
          <a:ext cx="1591978" cy="2434095"/>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28016" rIns="113221"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Classification</a:t>
          </a:r>
        </a:p>
      </dsp:txBody>
      <dsp:txXfrm rot="-10800000">
        <a:off x="0" y="2411488"/>
        <a:ext cx="1591978" cy="1582162"/>
      </dsp:txXfrm>
    </dsp:sp>
    <dsp:sp modelId="{A5E8B37B-E1C5-41C6-B282-90611C6610F4}">
      <dsp:nvSpPr>
        <dsp:cNvPr id="0" name=""/>
        <dsp:cNvSpPr/>
      </dsp:nvSpPr>
      <dsp:spPr>
        <a:xfrm>
          <a:off x="1591978" y="2411488"/>
          <a:ext cx="4775934" cy="158216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228600" rIns="96879" bIns="228600" numCol="1" spcCol="1270" anchor="ctr" anchorCtr="0">
          <a:noAutofit/>
        </a:bodyPr>
        <a:lstStyle/>
        <a:p>
          <a:pPr marL="0" lvl="0" indent="0" algn="l" defTabSz="800100">
            <a:lnSpc>
              <a:spcPct val="90000"/>
            </a:lnSpc>
            <a:spcBef>
              <a:spcPct val="0"/>
            </a:spcBef>
            <a:spcAft>
              <a:spcPct val="35000"/>
            </a:spcAft>
            <a:buNone/>
          </a:pPr>
          <a:r>
            <a:rPr lang="en-US" sz="1800" kern="1200" dirty="0"/>
            <a:t>Linear case</a:t>
          </a:r>
        </a:p>
        <a:p>
          <a:pPr marL="0" lvl="0" indent="0" algn="l" defTabSz="800100">
            <a:lnSpc>
              <a:spcPct val="90000"/>
            </a:lnSpc>
            <a:spcBef>
              <a:spcPct val="0"/>
            </a:spcBef>
            <a:spcAft>
              <a:spcPct val="35000"/>
            </a:spcAft>
            <a:buNone/>
          </a:pPr>
          <a:r>
            <a:rPr lang="en-US" sz="1800" kern="1200" dirty="0"/>
            <a:t>Non-Linear case</a:t>
          </a:r>
        </a:p>
      </dsp:txBody>
      <dsp:txXfrm>
        <a:off x="1591978" y="2411488"/>
        <a:ext cx="4775934" cy="1582162"/>
      </dsp:txXfrm>
    </dsp:sp>
    <dsp:sp modelId="{45856B8C-9F92-4D05-97D2-FCD1625ECE88}">
      <dsp:nvSpPr>
        <dsp:cNvPr id="0" name=""/>
        <dsp:cNvSpPr/>
      </dsp:nvSpPr>
      <dsp:spPr>
        <a:xfrm rot="10800000">
          <a:off x="0" y="1132"/>
          <a:ext cx="1591978" cy="2434095"/>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28016" rIns="113221"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Light" panose="020F0302020204030204"/>
            </a:rPr>
            <a:t>SVM Machine</a:t>
          </a:r>
          <a:r>
            <a:rPr lang="en-US" sz="1800" kern="1200" dirty="0"/>
            <a:t> Learning Algorithm</a:t>
          </a:r>
        </a:p>
      </dsp:txBody>
      <dsp:txXfrm rot="-10800000">
        <a:off x="0" y="1132"/>
        <a:ext cx="1591978" cy="1582162"/>
      </dsp:txXfrm>
    </dsp:sp>
    <dsp:sp modelId="{203DD1B9-790D-4593-B05D-6DEE155E43B9}">
      <dsp:nvSpPr>
        <dsp:cNvPr id="0" name=""/>
        <dsp:cNvSpPr/>
      </dsp:nvSpPr>
      <dsp:spPr>
        <a:xfrm>
          <a:off x="1591978" y="1132"/>
          <a:ext cx="4775934" cy="158216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228600" rIns="96879" bIns="228600" numCol="1" spcCol="1270" anchor="ctr" anchorCtr="0">
          <a:noAutofit/>
        </a:bodyPr>
        <a:lstStyle/>
        <a:p>
          <a:pPr marL="0" lvl="0" indent="0" algn="l" defTabSz="800100">
            <a:lnSpc>
              <a:spcPct val="90000"/>
            </a:lnSpc>
            <a:spcBef>
              <a:spcPct val="0"/>
            </a:spcBef>
            <a:spcAft>
              <a:spcPct val="35000"/>
            </a:spcAft>
            <a:buNone/>
          </a:pPr>
          <a:r>
            <a:rPr lang="en-US" sz="1800" kern="1200" dirty="0"/>
            <a:t>Classification</a:t>
          </a:r>
        </a:p>
        <a:p>
          <a:pPr marL="0" lvl="0" indent="0" algn="l" defTabSz="800100">
            <a:lnSpc>
              <a:spcPct val="90000"/>
            </a:lnSpc>
            <a:spcBef>
              <a:spcPct val="0"/>
            </a:spcBef>
            <a:spcAft>
              <a:spcPct val="35000"/>
            </a:spcAft>
            <a:buNone/>
          </a:pPr>
          <a:r>
            <a:rPr lang="en-US" sz="1800" kern="1200" dirty="0"/>
            <a:t>Regression</a:t>
          </a:r>
        </a:p>
      </dsp:txBody>
      <dsp:txXfrm>
        <a:off x="1591978" y="1132"/>
        <a:ext cx="4775934" cy="1582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F5373-70AA-46E7-A0D4-0E4E5ED27699}">
      <dsp:nvSpPr>
        <dsp:cNvPr id="0" name=""/>
        <dsp:cNvSpPr/>
      </dsp:nvSpPr>
      <dsp:spPr>
        <a:xfrm>
          <a:off x="0" y="0"/>
          <a:ext cx="8742263" cy="92241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Support Vector Machine is an Machine Learning Algorithm used in both Classification and Regression .</a:t>
          </a:r>
        </a:p>
      </dsp:txBody>
      <dsp:txXfrm>
        <a:off x="27017" y="27017"/>
        <a:ext cx="7668958" cy="868383"/>
      </dsp:txXfrm>
    </dsp:sp>
    <dsp:sp modelId="{E7B998E6-0F8C-4B40-B214-0F19BC04FA29}">
      <dsp:nvSpPr>
        <dsp:cNvPr id="0" name=""/>
        <dsp:cNvSpPr/>
      </dsp:nvSpPr>
      <dsp:spPr>
        <a:xfrm>
          <a:off x="732164" y="1090129"/>
          <a:ext cx="8742263" cy="92241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 </a:t>
          </a:r>
          <a:r>
            <a:rPr lang="en-US" sz="1700" b="1" kern="1200" dirty="0"/>
            <a:t>The algorithm creates a line or a hyperplane  </a:t>
          </a:r>
          <a:r>
            <a:rPr lang="en-US" sz="1700" b="1" kern="1200" dirty="0">
              <a:latin typeface="Calibri Light" panose="020F0302020204030204"/>
            </a:rPr>
            <a:t>which separates</a:t>
          </a:r>
          <a:r>
            <a:rPr lang="en-US" sz="1700" b="1" kern="1200" dirty="0"/>
            <a:t> the  data into classes"</a:t>
          </a:r>
          <a:endParaRPr lang="en-US" sz="1700" b="0" kern="1200" dirty="0">
            <a:latin typeface="Calibri Light" panose="020F0302020204030204"/>
          </a:endParaRPr>
        </a:p>
      </dsp:txBody>
      <dsp:txXfrm>
        <a:off x="759181" y="1117146"/>
        <a:ext cx="7356493" cy="868383"/>
      </dsp:txXfrm>
    </dsp:sp>
    <dsp:sp modelId="{65558D16-7268-4716-B391-72EE70D48EB8}">
      <dsp:nvSpPr>
        <dsp:cNvPr id="0" name=""/>
        <dsp:cNvSpPr/>
      </dsp:nvSpPr>
      <dsp:spPr>
        <a:xfrm>
          <a:off x="1453401" y="2180258"/>
          <a:ext cx="8742263" cy="92241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SVM or Support Vector Machine is a linear model for classification and regression problems. It can solve linear and non-linear problems and work well for many practical problems.</a:t>
          </a:r>
        </a:p>
      </dsp:txBody>
      <dsp:txXfrm>
        <a:off x="1480418" y="2207275"/>
        <a:ext cx="7367421" cy="868383"/>
      </dsp:txXfrm>
    </dsp:sp>
    <dsp:sp modelId="{1405B166-F3D9-4E12-AD30-97F91DE258DE}">
      <dsp:nvSpPr>
        <dsp:cNvPr id="0" name=""/>
        <dsp:cNvSpPr/>
      </dsp:nvSpPr>
      <dsp:spPr>
        <a:xfrm>
          <a:off x="2185565" y="3270387"/>
          <a:ext cx="8742263" cy="92241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Here we will discuss Classification Problem in detail.</a:t>
          </a:r>
        </a:p>
      </dsp:txBody>
      <dsp:txXfrm>
        <a:off x="2212582" y="3297404"/>
        <a:ext cx="7356493" cy="868383"/>
      </dsp:txXfrm>
    </dsp:sp>
    <dsp:sp modelId="{F64097FB-6025-4D0A-8FAF-99187FCF4C81}">
      <dsp:nvSpPr>
        <dsp:cNvPr id="0" name=""/>
        <dsp:cNvSpPr/>
      </dsp:nvSpPr>
      <dsp:spPr>
        <a:xfrm>
          <a:off x="8142692" y="706487"/>
          <a:ext cx="599571" cy="59957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277595" y="706487"/>
        <a:ext cx="329765" cy="451177"/>
      </dsp:txXfrm>
    </dsp:sp>
    <dsp:sp modelId="{02E4E13D-DD30-4167-8189-C68270E54C48}">
      <dsp:nvSpPr>
        <dsp:cNvPr id="0" name=""/>
        <dsp:cNvSpPr/>
      </dsp:nvSpPr>
      <dsp:spPr>
        <a:xfrm>
          <a:off x="8874856" y="1796616"/>
          <a:ext cx="599571" cy="599571"/>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009759" y="1796616"/>
        <a:ext cx="329765" cy="451177"/>
      </dsp:txXfrm>
    </dsp:sp>
    <dsp:sp modelId="{C28E03CD-20F9-42B5-9888-87178C63EABD}">
      <dsp:nvSpPr>
        <dsp:cNvPr id="0" name=""/>
        <dsp:cNvSpPr/>
      </dsp:nvSpPr>
      <dsp:spPr>
        <a:xfrm>
          <a:off x="9596093" y="2886746"/>
          <a:ext cx="599571" cy="599571"/>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730996" y="2886746"/>
        <a:ext cx="329765" cy="4511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15C1F-9270-4E2E-8EA1-B28D99827C69}">
      <dsp:nvSpPr>
        <dsp:cNvPr id="0" name=""/>
        <dsp:cNvSpPr/>
      </dsp:nvSpPr>
      <dsp:spPr>
        <a:xfrm>
          <a:off x="0" y="3968"/>
          <a:ext cx="6263640" cy="1784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By applying kernel functions, the samples are mapped onto a high-dimensional feature space, in which the linear classification is possible</a:t>
          </a:r>
          <a:r>
            <a:rPr lang="en-US" sz="2500" kern="1200"/>
            <a:t>.</a:t>
          </a:r>
        </a:p>
      </dsp:txBody>
      <dsp:txXfrm>
        <a:off x="87100" y="91068"/>
        <a:ext cx="6089440" cy="1610050"/>
      </dsp:txXfrm>
    </dsp:sp>
    <dsp:sp modelId="{EF84B9B2-F77C-4DF0-8B0F-F5D9B07BD455}">
      <dsp:nvSpPr>
        <dsp:cNvPr id="0" name=""/>
        <dsp:cNvSpPr/>
      </dsp:nvSpPr>
      <dsp:spPr>
        <a:xfrm>
          <a:off x="0" y="1860218"/>
          <a:ext cx="6263640" cy="178425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They transform non-Linear spaces into Linear spaces.</a:t>
          </a:r>
          <a:endParaRPr lang="en-US" sz="2500" kern="1200"/>
        </a:p>
      </dsp:txBody>
      <dsp:txXfrm>
        <a:off x="87100" y="1947318"/>
        <a:ext cx="6089440" cy="1610050"/>
      </dsp:txXfrm>
    </dsp:sp>
    <dsp:sp modelId="{66500982-9780-4126-AA6B-59E0331B270F}">
      <dsp:nvSpPr>
        <dsp:cNvPr id="0" name=""/>
        <dsp:cNvSpPr/>
      </dsp:nvSpPr>
      <dsp:spPr>
        <a:xfrm>
          <a:off x="0" y="3716469"/>
          <a:ext cx="6263640" cy="17842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It transform data into another dimension so that the data can be classified</a:t>
          </a:r>
          <a:endParaRPr lang="en-US" sz="2500" kern="1200"/>
        </a:p>
      </dsp:txBody>
      <dsp:txXfrm>
        <a:off x="87100" y="3803569"/>
        <a:ext cx="6089440" cy="1610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E892A-3382-4671-AC86-EC1B5B5A6C60}">
      <dsp:nvSpPr>
        <dsp:cNvPr id="0" name=""/>
        <dsp:cNvSpPr/>
      </dsp:nvSpPr>
      <dsp:spPr>
        <a:xfrm>
          <a:off x="0" y="1529"/>
          <a:ext cx="5157787" cy="775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9E999-92C2-49B4-A0ED-3A019078EA43}">
      <dsp:nvSpPr>
        <dsp:cNvPr id="0" name=""/>
        <dsp:cNvSpPr/>
      </dsp:nvSpPr>
      <dsp:spPr>
        <a:xfrm>
          <a:off x="234455" y="175917"/>
          <a:ext cx="426282" cy="4262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2E5C0B-106F-40B6-86A6-904871E03D69}">
      <dsp:nvSpPr>
        <dsp:cNvPr id="0" name=""/>
        <dsp:cNvSpPr/>
      </dsp:nvSpPr>
      <dsp:spPr>
        <a:xfrm>
          <a:off x="895192" y="1529"/>
          <a:ext cx="4262594" cy="77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27" tIns="82027" rIns="82027" bIns="82027" numCol="1" spcCol="1270" anchor="ctr" anchorCtr="0">
          <a:noAutofit/>
        </a:bodyPr>
        <a:lstStyle/>
        <a:p>
          <a:pPr marL="0" lvl="0" indent="0" algn="l" defTabSz="666750" rtl="0">
            <a:lnSpc>
              <a:spcPct val="100000"/>
            </a:lnSpc>
            <a:spcBef>
              <a:spcPct val="0"/>
            </a:spcBef>
            <a:spcAft>
              <a:spcPct val="35000"/>
            </a:spcAft>
            <a:buNone/>
          </a:pPr>
          <a:r>
            <a:rPr lang="en-US" sz="1500" kern="1200" dirty="0"/>
            <a:t>SVM is more</a:t>
          </a:r>
          <a:r>
            <a:rPr lang="en-US" sz="1500" kern="1200" dirty="0">
              <a:latin typeface="Calibri Light" panose="020F0302020204030204"/>
            </a:rPr>
            <a:t> </a:t>
          </a:r>
          <a:r>
            <a:rPr lang="en-US" sz="1500" kern="1200" dirty="0"/>
            <a:t> effective in high dimensional spaces.</a:t>
          </a:r>
        </a:p>
      </dsp:txBody>
      <dsp:txXfrm>
        <a:off x="895192" y="1529"/>
        <a:ext cx="4262594" cy="775058"/>
      </dsp:txXfrm>
    </dsp:sp>
    <dsp:sp modelId="{94D7BCA7-ACE8-403E-BB8E-FF349FC6DF47}">
      <dsp:nvSpPr>
        <dsp:cNvPr id="0" name=""/>
        <dsp:cNvSpPr/>
      </dsp:nvSpPr>
      <dsp:spPr>
        <a:xfrm>
          <a:off x="0" y="970352"/>
          <a:ext cx="5157787" cy="775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07AE3-1643-49BC-ABEF-68097945F915}">
      <dsp:nvSpPr>
        <dsp:cNvPr id="0" name=""/>
        <dsp:cNvSpPr/>
      </dsp:nvSpPr>
      <dsp:spPr>
        <a:xfrm>
          <a:off x="234455" y="1144741"/>
          <a:ext cx="426282" cy="4262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13A350-00DF-401A-B9C9-DCDCAA829171}">
      <dsp:nvSpPr>
        <dsp:cNvPr id="0" name=""/>
        <dsp:cNvSpPr/>
      </dsp:nvSpPr>
      <dsp:spPr>
        <a:xfrm>
          <a:off x="895192" y="970352"/>
          <a:ext cx="4262594" cy="77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27" tIns="82027" rIns="82027" bIns="82027" numCol="1" spcCol="1270" anchor="ctr" anchorCtr="0">
          <a:noAutofit/>
        </a:bodyPr>
        <a:lstStyle/>
        <a:p>
          <a:pPr marL="0" lvl="0" indent="0" algn="l" defTabSz="666750">
            <a:lnSpc>
              <a:spcPct val="100000"/>
            </a:lnSpc>
            <a:spcBef>
              <a:spcPct val="0"/>
            </a:spcBef>
            <a:spcAft>
              <a:spcPct val="35000"/>
            </a:spcAft>
            <a:buNone/>
          </a:pPr>
          <a:r>
            <a:rPr lang="en-US" sz="1500" kern="1200" dirty="0"/>
            <a:t>SVM works well when there is clear margin of separation between classes.</a:t>
          </a:r>
        </a:p>
      </dsp:txBody>
      <dsp:txXfrm>
        <a:off x="895192" y="970352"/>
        <a:ext cx="4262594" cy="775058"/>
      </dsp:txXfrm>
    </dsp:sp>
    <dsp:sp modelId="{419B443E-A871-4165-9AC2-7289667B6B57}">
      <dsp:nvSpPr>
        <dsp:cNvPr id="0" name=""/>
        <dsp:cNvSpPr/>
      </dsp:nvSpPr>
      <dsp:spPr>
        <a:xfrm>
          <a:off x="0" y="1939176"/>
          <a:ext cx="5157787" cy="775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1B2FE6-1754-44CF-9A18-E23AABBEF708}">
      <dsp:nvSpPr>
        <dsp:cNvPr id="0" name=""/>
        <dsp:cNvSpPr/>
      </dsp:nvSpPr>
      <dsp:spPr>
        <a:xfrm>
          <a:off x="234455" y="2113564"/>
          <a:ext cx="426282" cy="4262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30B443-65C5-4F62-B38A-67412393084D}">
      <dsp:nvSpPr>
        <dsp:cNvPr id="0" name=""/>
        <dsp:cNvSpPr/>
      </dsp:nvSpPr>
      <dsp:spPr>
        <a:xfrm>
          <a:off x="895192" y="1939176"/>
          <a:ext cx="4262594" cy="77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27" tIns="82027" rIns="82027" bIns="82027" numCol="1" spcCol="1270" anchor="ctr" anchorCtr="0">
          <a:noAutofit/>
        </a:bodyPr>
        <a:lstStyle/>
        <a:p>
          <a:pPr marL="0" lvl="0" indent="0" algn="l" defTabSz="666750">
            <a:lnSpc>
              <a:spcPct val="100000"/>
            </a:lnSpc>
            <a:spcBef>
              <a:spcPct val="0"/>
            </a:spcBef>
            <a:spcAft>
              <a:spcPct val="35000"/>
            </a:spcAft>
            <a:buNone/>
          </a:pPr>
          <a:r>
            <a:rPr lang="en-US" sz="1500" kern="1200" dirty="0"/>
            <a:t>Handles Non-Linear data efficiently.</a:t>
          </a:r>
        </a:p>
      </dsp:txBody>
      <dsp:txXfrm>
        <a:off x="895192" y="1939176"/>
        <a:ext cx="4262594" cy="775058"/>
      </dsp:txXfrm>
    </dsp:sp>
    <dsp:sp modelId="{DAF6AB30-0646-4379-BF7C-0E2482B886B6}">
      <dsp:nvSpPr>
        <dsp:cNvPr id="0" name=""/>
        <dsp:cNvSpPr/>
      </dsp:nvSpPr>
      <dsp:spPr>
        <a:xfrm>
          <a:off x="0" y="2907999"/>
          <a:ext cx="5157787" cy="775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75D441-9105-4603-AEC4-46121BB14C55}">
      <dsp:nvSpPr>
        <dsp:cNvPr id="0" name=""/>
        <dsp:cNvSpPr/>
      </dsp:nvSpPr>
      <dsp:spPr>
        <a:xfrm>
          <a:off x="234455" y="3082388"/>
          <a:ext cx="426282" cy="4262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6A7AE4-E6DB-43B8-955B-CD7E711F6154}">
      <dsp:nvSpPr>
        <dsp:cNvPr id="0" name=""/>
        <dsp:cNvSpPr/>
      </dsp:nvSpPr>
      <dsp:spPr>
        <a:xfrm>
          <a:off x="895192" y="2907999"/>
          <a:ext cx="4262594" cy="77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27" tIns="82027" rIns="82027" bIns="82027" numCol="1" spcCol="1270" anchor="ctr" anchorCtr="0">
          <a:noAutofit/>
        </a:bodyPr>
        <a:lstStyle/>
        <a:p>
          <a:pPr marL="0" lvl="0" indent="0" algn="l" defTabSz="666750">
            <a:lnSpc>
              <a:spcPct val="100000"/>
            </a:lnSpc>
            <a:spcBef>
              <a:spcPct val="0"/>
            </a:spcBef>
            <a:spcAft>
              <a:spcPct val="35000"/>
            </a:spcAft>
            <a:buNone/>
          </a:pPr>
          <a:r>
            <a:rPr lang="en-US" sz="1500" kern="1200" dirty="0"/>
            <a:t>SVM is effective in cases where number of dimensions is greater than the number of samples.</a:t>
          </a:r>
        </a:p>
      </dsp:txBody>
      <dsp:txXfrm>
        <a:off x="895192" y="2907999"/>
        <a:ext cx="4262594" cy="775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F9517-D611-4CF4-B380-8DEADCD24A18}">
      <dsp:nvSpPr>
        <dsp:cNvPr id="0" name=""/>
        <dsp:cNvSpPr/>
      </dsp:nvSpPr>
      <dsp:spPr>
        <a:xfrm>
          <a:off x="2457743" y="147"/>
          <a:ext cx="1751345" cy="1751345"/>
        </a:xfrm>
        <a:prstGeom prst="downArrow">
          <a:avLst>
            <a:gd name="adj1" fmla="val 50000"/>
            <a:gd name="adj2" fmla="val 3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a:t>Main Idea of SVM</a:t>
          </a:r>
        </a:p>
      </dsp:txBody>
      <dsp:txXfrm>
        <a:off x="2895579" y="147"/>
        <a:ext cx="875673" cy="1444860"/>
      </dsp:txXfrm>
    </dsp:sp>
    <dsp:sp modelId="{19F756BF-12C7-4B71-A921-5C9CAC6B2794}">
      <dsp:nvSpPr>
        <dsp:cNvPr id="0" name=""/>
        <dsp:cNvSpPr/>
      </dsp:nvSpPr>
      <dsp:spPr>
        <a:xfrm rot="3600000">
          <a:off x="4060877" y="925717"/>
          <a:ext cx="1751345" cy="1751345"/>
        </a:xfrm>
        <a:prstGeom prst="downArrow">
          <a:avLst>
            <a:gd name="adj1" fmla="val 50000"/>
            <a:gd name="adj2" fmla="val 35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a:t>SVM in classification case, when we have binary and multiclass classification</a:t>
          </a:r>
        </a:p>
      </dsp:txBody>
      <dsp:txXfrm rot="-5400000">
        <a:off x="4346832" y="1286931"/>
        <a:ext cx="1444860" cy="875673"/>
      </dsp:txXfrm>
    </dsp:sp>
    <dsp:sp modelId="{C15D9ACA-B676-4DC9-B970-83304885FA00}">
      <dsp:nvSpPr>
        <dsp:cNvPr id="0" name=""/>
        <dsp:cNvSpPr/>
      </dsp:nvSpPr>
      <dsp:spPr>
        <a:xfrm rot="7200000">
          <a:off x="4060877" y="2776857"/>
          <a:ext cx="1751345" cy="1751345"/>
        </a:xfrm>
        <a:prstGeom prst="downArrow">
          <a:avLst>
            <a:gd name="adj1" fmla="val 50000"/>
            <a:gd name="adj2" fmla="val 35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a:t>In Classification when we have Linear Separable or Non Linear Separable data.</a:t>
          </a:r>
        </a:p>
      </dsp:txBody>
      <dsp:txXfrm rot="-5400000">
        <a:off x="4346832" y="3291314"/>
        <a:ext cx="1444860" cy="875673"/>
      </dsp:txXfrm>
    </dsp:sp>
    <dsp:sp modelId="{8BFC951C-2810-496E-8607-4ACDE71B20D4}">
      <dsp:nvSpPr>
        <dsp:cNvPr id="0" name=""/>
        <dsp:cNvSpPr/>
      </dsp:nvSpPr>
      <dsp:spPr>
        <a:xfrm rot="10800000">
          <a:off x="2457743" y="3702427"/>
          <a:ext cx="1751345" cy="1751345"/>
        </a:xfrm>
        <a:prstGeom prst="downArrow">
          <a:avLst>
            <a:gd name="adj1" fmla="val 50000"/>
            <a:gd name="adj2" fmla="val 3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a:t>Linear separable we discuss about Hyperplane, Margin and Support Vectors.</a:t>
          </a:r>
        </a:p>
      </dsp:txBody>
      <dsp:txXfrm rot="10800000">
        <a:off x="2895579" y="4008912"/>
        <a:ext cx="875673" cy="1444860"/>
      </dsp:txXfrm>
    </dsp:sp>
    <dsp:sp modelId="{AE0C35A7-C750-4C07-99E5-DEDD00851C3D}">
      <dsp:nvSpPr>
        <dsp:cNvPr id="0" name=""/>
        <dsp:cNvSpPr/>
      </dsp:nvSpPr>
      <dsp:spPr>
        <a:xfrm rot="14400000">
          <a:off x="854609" y="2776857"/>
          <a:ext cx="1751345" cy="1751345"/>
        </a:xfrm>
        <a:prstGeom prst="downArrow">
          <a:avLst>
            <a:gd name="adj1" fmla="val 50000"/>
            <a:gd name="adj2" fmla="val 35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a:t>Non Linear Separable data we discuss about different kernels.</a:t>
          </a:r>
        </a:p>
      </dsp:txBody>
      <dsp:txXfrm rot="5400000">
        <a:off x="875140" y="3291314"/>
        <a:ext cx="1444860" cy="875673"/>
      </dsp:txXfrm>
    </dsp:sp>
    <dsp:sp modelId="{7BB6D2D3-8264-4CFA-A492-FB2F109A87BD}">
      <dsp:nvSpPr>
        <dsp:cNvPr id="0" name=""/>
        <dsp:cNvSpPr/>
      </dsp:nvSpPr>
      <dsp:spPr>
        <a:xfrm rot="18000000">
          <a:off x="854609" y="925717"/>
          <a:ext cx="1751345" cy="1751345"/>
        </a:xfrm>
        <a:prstGeom prst="downArrow">
          <a:avLst>
            <a:gd name="adj1" fmla="val 50000"/>
            <a:gd name="adj2" fmla="val 3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a:t>Advantages and Disadvantages</a:t>
          </a:r>
        </a:p>
      </dsp:txBody>
      <dsp:txXfrm rot="5400000">
        <a:off x="875140" y="1286931"/>
        <a:ext cx="1444860" cy="87567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8993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8305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85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7042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8146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8905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9984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3306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2502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175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28854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35607782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600" b="1" kern="1200" dirty="0">
                <a:latin typeface="+mj-lt"/>
                <a:ea typeface="+mj-ea"/>
                <a:cs typeface="+mj-cs"/>
              </a:rPr>
              <a:t>SVM</a:t>
            </a:r>
          </a:p>
        </p:txBody>
      </p:sp>
      <p:sp>
        <p:nvSpPr>
          <p:cNvPr id="3" name="Content Placeholder 2">
            <a:extLst>
              <a:ext uri="{FF2B5EF4-FFF2-40B4-BE49-F238E27FC236}">
                <a16:creationId xmlns:a16="http://schemas.microsoft.com/office/drawing/2014/main" id="{015A997B-18C0-BF52-66B8-B49922DC35CC}"/>
              </a:ext>
            </a:extLst>
          </p:cNvPr>
          <p:cNvSpPr>
            <a:spLocks noGrp="1"/>
          </p:cNvSpPr>
          <p:nvPr>
            <p:ph idx="1"/>
          </p:nvPr>
        </p:nvSpPr>
        <p:spPr>
          <a:xfrm>
            <a:off x="4038600" y="4782320"/>
            <a:ext cx="7644627" cy="1329443"/>
          </a:xfrm>
        </p:spPr>
        <p:txBody>
          <a:bodyPr vert="horz" lIns="91440" tIns="45720" rIns="91440" bIns="45720" rtlCol="0" anchor="t">
            <a:normAutofit/>
          </a:bodyPr>
          <a:lstStyle/>
          <a:p>
            <a:pPr marL="0" indent="0" algn="r">
              <a:buNone/>
            </a:pPr>
            <a:r>
              <a:rPr lang="en-US" sz="3600" b="1" kern="1200" dirty="0">
                <a:latin typeface="+mn-lt"/>
                <a:ea typeface="+mn-ea"/>
                <a:cs typeface="+mn-cs"/>
              </a:rPr>
              <a:t>Support Vector Machine</a:t>
            </a:r>
            <a:endParaRPr lang="en-US" sz="3600" kern="1200" dirty="0">
              <a:latin typeface="+mn-lt"/>
              <a:ea typeface="+mn-ea"/>
              <a:cs typeface="+mn-cs"/>
            </a:endParaRPr>
          </a:p>
        </p:txBody>
      </p:sp>
    </p:spTree>
    <p:extLst>
      <p:ext uri="{BB962C8B-B14F-4D97-AF65-F5344CB8AC3E}">
        <p14:creationId xmlns:p14="http://schemas.microsoft.com/office/powerpoint/2010/main" val="10985722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5">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DC2EEA-A708-72EF-2817-A34813A6DA0F}"/>
              </a:ext>
            </a:extLst>
          </p:cNvPr>
          <p:cNvSpPr>
            <a:spLocks noGrp="1"/>
          </p:cNvSpPr>
          <p:nvPr>
            <p:ph type="title"/>
          </p:nvPr>
        </p:nvSpPr>
        <p:spPr>
          <a:xfrm>
            <a:off x="767290" y="1030286"/>
            <a:ext cx="4153626" cy="2174091"/>
          </a:xfrm>
        </p:spPr>
        <p:txBody>
          <a:bodyPr vert="horz" lIns="91440" tIns="45720" rIns="91440" bIns="45720" rtlCol="0" anchor="b">
            <a:normAutofit/>
          </a:bodyPr>
          <a:lstStyle/>
          <a:p>
            <a:r>
              <a:rPr lang="en-US" sz="4800" kern="1200">
                <a:solidFill>
                  <a:schemeClr val="bg1"/>
                </a:solidFill>
                <a:latin typeface="+mj-lt"/>
                <a:ea typeface="+mj-ea"/>
                <a:cs typeface="+mj-cs"/>
              </a:rPr>
              <a:t>Linear Separable Data</a:t>
            </a:r>
          </a:p>
        </p:txBody>
      </p:sp>
      <p:grpSp>
        <p:nvGrpSpPr>
          <p:cNvPr id="41" name="Group 27">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9"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3"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19" name="Text Placeholder 3">
            <a:extLst>
              <a:ext uri="{FF2B5EF4-FFF2-40B4-BE49-F238E27FC236}">
                <a16:creationId xmlns:a16="http://schemas.microsoft.com/office/drawing/2014/main" id="{3AE3DE41-A626-9032-C74E-36A28DC1E3C1}"/>
              </a:ext>
            </a:extLst>
          </p:cNvPr>
          <p:cNvSpPr>
            <a:spLocks noGrp="1"/>
          </p:cNvSpPr>
          <p:nvPr>
            <p:ph type="body" sz="half" idx="2"/>
          </p:nvPr>
        </p:nvSpPr>
        <p:spPr>
          <a:xfrm>
            <a:off x="767290" y="3428999"/>
            <a:ext cx="4075054" cy="2741213"/>
          </a:xfrm>
        </p:spPr>
        <p:txBody>
          <a:bodyPr vert="horz" lIns="91440" tIns="45720" rIns="91440" bIns="45720" rtlCol="0" anchor="t">
            <a:normAutofit/>
          </a:bodyPr>
          <a:lstStyle/>
          <a:p>
            <a:pPr indent="-228600">
              <a:buFont typeface="Arial" panose="020B0604020202020204" pitchFamily="34" charset="0"/>
              <a:buChar char="•"/>
            </a:pPr>
            <a:r>
              <a:rPr lang="en-US" sz="2000">
                <a:solidFill>
                  <a:schemeClr val="bg1"/>
                </a:solidFill>
              </a:rPr>
              <a:t>If a data set can be classified into two classes by using a single straight line, then such data is termed as linear separable data and classifier used is called as linear SVM Classifier.</a:t>
            </a:r>
          </a:p>
          <a:p>
            <a:pPr indent="-228600">
              <a:buFont typeface="Arial" panose="020B0604020202020204" pitchFamily="34" charset="0"/>
              <a:buChar char="•"/>
            </a:pPr>
            <a:r>
              <a:rPr lang="en-US" sz="2000">
                <a:solidFill>
                  <a:schemeClr val="bg1"/>
                </a:solidFill>
              </a:rPr>
              <a:t>Straight line is also known as Hyperplane.</a:t>
            </a:r>
          </a:p>
        </p:txBody>
      </p:sp>
      <p:pic>
        <p:nvPicPr>
          <p:cNvPr id="5" name="Picture 5" descr="Chart, scatter chart&#10;&#10;Description automatically generated">
            <a:extLst>
              <a:ext uri="{FF2B5EF4-FFF2-40B4-BE49-F238E27FC236}">
                <a16:creationId xmlns:a16="http://schemas.microsoft.com/office/drawing/2014/main" id="{BD1404DD-4296-029F-0979-5447DC6F26FF}"/>
              </a:ext>
            </a:extLst>
          </p:cNvPr>
          <p:cNvPicPr>
            <a:picLocks noGrp="1" noChangeAspect="1"/>
          </p:cNvPicPr>
          <p:nvPr>
            <p:ph type="pic" idx="1"/>
          </p:nvPr>
        </p:nvPicPr>
        <p:blipFill rotWithShape="1">
          <a:blip r:embed="rId2"/>
          <a:srcRect r="4790" b="2"/>
          <a:stretch/>
        </p:blipFill>
        <p:spPr>
          <a:xfrm>
            <a:off x="6643856" y="1650606"/>
            <a:ext cx="5051320" cy="3556330"/>
          </a:xfrm>
          <a:prstGeom prst="rect">
            <a:avLst/>
          </a:prstGeom>
        </p:spPr>
      </p:pic>
    </p:spTree>
    <p:extLst>
      <p:ext uri="{BB962C8B-B14F-4D97-AF65-F5344CB8AC3E}">
        <p14:creationId xmlns:p14="http://schemas.microsoft.com/office/powerpoint/2010/main" val="1549371531"/>
      </p:ext>
    </p:extLst>
  </p:cSld>
  <p:clrMapOvr>
    <a:masterClrMapping/>
  </p:clrMapOvr>
  <p:transition spd="slow">
    <p:strips dir="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0FC8FEE-AD20-CA24-C821-E07C73BCA4F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100" kern="1200">
                <a:solidFill>
                  <a:srgbClr val="FFFFFF"/>
                </a:solidFill>
                <a:latin typeface="+mj-lt"/>
                <a:ea typeface="+mj-ea"/>
                <a:cs typeface="+mj-cs"/>
              </a:rPr>
              <a:t>Classification</a:t>
            </a:r>
            <a:br>
              <a:rPr lang="en-US" sz="3100" kern="1200">
                <a:solidFill>
                  <a:srgbClr val="FFFFFF"/>
                </a:solidFill>
                <a:latin typeface="+mj-lt"/>
                <a:ea typeface="+mj-ea"/>
                <a:cs typeface="+mj-cs"/>
              </a:rPr>
            </a:br>
            <a:r>
              <a:rPr lang="en-US" sz="3100" kern="1200">
                <a:solidFill>
                  <a:srgbClr val="FFFFFF"/>
                </a:solidFill>
                <a:latin typeface="+mj-lt"/>
                <a:ea typeface="+mj-ea"/>
                <a:cs typeface="+mj-cs"/>
              </a:rPr>
              <a:t> Linear case</a:t>
            </a:r>
            <a:br>
              <a:rPr lang="en-US" sz="3100" kern="1200">
                <a:solidFill>
                  <a:srgbClr val="FFFFFF"/>
                </a:solidFill>
                <a:latin typeface="+mj-lt"/>
                <a:ea typeface="+mj-ea"/>
                <a:cs typeface="+mj-cs"/>
              </a:rPr>
            </a:br>
            <a:r>
              <a:rPr lang="en-US" sz="3100" kern="1200">
                <a:solidFill>
                  <a:srgbClr val="FFFFFF"/>
                </a:solidFill>
                <a:latin typeface="+mj-lt"/>
                <a:ea typeface="+mj-ea"/>
                <a:cs typeface="+mj-cs"/>
              </a:rPr>
              <a:t>Linear SVM is used for Linearly Separable data. </a:t>
            </a:r>
          </a:p>
        </p:txBody>
      </p:sp>
      <p:pic>
        <p:nvPicPr>
          <p:cNvPr id="7" name="Picture 7" descr="Chart, scatter chart&#10;&#10;Description automatically generated">
            <a:extLst>
              <a:ext uri="{FF2B5EF4-FFF2-40B4-BE49-F238E27FC236}">
                <a16:creationId xmlns:a16="http://schemas.microsoft.com/office/drawing/2014/main" id="{AFB1F49D-CC51-F732-3C72-57460C512C8B}"/>
              </a:ext>
            </a:extLst>
          </p:cNvPr>
          <p:cNvPicPr>
            <a:picLocks noGrp="1" noChangeAspect="1"/>
          </p:cNvPicPr>
          <p:nvPr>
            <p:ph idx="1"/>
          </p:nvPr>
        </p:nvPicPr>
        <p:blipFill>
          <a:blip r:embed="rId2"/>
          <a:stretch>
            <a:fillRect/>
          </a:stretch>
        </p:blipFill>
        <p:spPr>
          <a:xfrm>
            <a:off x="4502428" y="1297404"/>
            <a:ext cx="7225748" cy="4263191"/>
          </a:xfrm>
          <a:prstGeom prst="rect">
            <a:avLst/>
          </a:prstGeom>
        </p:spPr>
      </p:pic>
      <p:sp>
        <p:nvSpPr>
          <p:cNvPr id="5" name="TextBox 4">
            <a:extLst>
              <a:ext uri="{FF2B5EF4-FFF2-40B4-BE49-F238E27FC236}">
                <a16:creationId xmlns:a16="http://schemas.microsoft.com/office/drawing/2014/main" id="{29F8A0F6-03B5-512E-F3F8-D415E78747C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15254002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214D361-305B-EBD1-A66A-A1F00CA995E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Hyperplane</a:t>
            </a:r>
            <a:br>
              <a:rPr lang="en-US" sz="4000" dirty="0">
                <a:solidFill>
                  <a:srgbClr val="FFFFFF"/>
                </a:solidFill>
              </a:rPr>
            </a:br>
            <a:endParaRPr lang="en-US" sz="4000">
              <a:solidFill>
                <a:srgbClr val="000000"/>
              </a:solidFill>
              <a:cs typeface="Calibri Light"/>
            </a:endParaRPr>
          </a:p>
          <a:p>
            <a:endParaRPr lang="en-US" sz="4000" kern="1200" dirty="0"/>
          </a:p>
        </p:txBody>
      </p:sp>
      <p:sp>
        <p:nvSpPr>
          <p:cNvPr id="4" name="Text Placeholder 3">
            <a:extLst>
              <a:ext uri="{FF2B5EF4-FFF2-40B4-BE49-F238E27FC236}">
                <a16:creationId xmlns:a16="http://schemas.microsoft.com/office/drawing/2014/main" id="{2E5B17F5-C287-F99F-DBA2-3E03332ECD14}"/>
              </a:ext>
            </a:extLst>
          </p:cNvPr>
          <p:cNvSpPr>
            <a:spLocks noGrp="1"/>
          </p:cNvSpPr>
          <p:nvPr>
            <p:ph type="body" sz="half" idx="2"/>
          </p:nvPr>
        </p:nvSpPr>
        <p:spPr>
          <a:xfrm>
            <a:off x="660042" y="806824"/>
            <a:ext cx="2919738" cy="1494117"/>
          </a:xfrm>
        </p:spPr>
        <p:txBody>
          <a:bodyPr vert="horz" lIns="91440" tIns="45720" rIns="91440" bIns="45720" rtlCol="0" anchor="b">
            <a:normAutofit fontScale="85000" lnSpcReduction="10000"/>
          </a:bodyPr>
          <a:lstStyle/>
          <a:p>
            <a:r>
              <a:rPr lang="en-US" sz="2000" kern="1200" dirty="0">
                <a:solidFill>
                  <a:srgbClr val="FFFFFF"/>
                </a:solidFill>
                <a:latin typeface="+mn-lt"/>
                <a:ea typeface="+mn-ea"/>
                <a:cs typeface="+mn-cs"/>
              </a:rPr>
              <a:t>A hyperplane is </a:t>
            </a:r>
            <a:r>
              <a:rPr lang="en-US" sz="2000" b="1" kern="1200" dirty="0">
                <a:solidFill>
                  <a:srgbClr val="FFFFFF"/>
                </a:solidFill>
                <a:latin typeface="+mn-lt"/>
                <a:ea typeface="+mn-ea"/>
                <a:cs typeface="+mn-cs"/>
              </a:rPr>
              <a:t>a decision boundary that differentiates the two classes in SVM</a:t>
            </a:r>
            <a:r>
              <a:rPr lang="en-US" sz="2000" kern="1200" dirty="0">
                <a:solidFill>
                  <a:srgbClr val="FFFFFF"/>
                </a:solidFill>
                <a:latin typeface="+mn-lt"/>
                <a:ea typeface="+mn-ea"/>
                <a:cs typeface="+mn-cs"/>
              </a:rPr>
              <a:t>.</a:t>
            </a:r>
          </a:p>
          <a:p>
            <a:r>
              <a:rPr lang="en-US" sz="2000" dirty="0">
                <a:solidFill>
                  <a:srgbClr val="FFFFFF"/>
                </a:solidFill>
                <a:cs typeface="Calibri"/>
              </a:rPr>
              <a:t>The dimension of hyperplane depends on the number of features in data sets.</a:t>
            </a:r>
          </a:p>
        </p:txBody>
      </p:sp>
      <p:pic>
        <p:nvPicPr>
          <p:cNvPr id="5" name="Picture 5" descr="Chart, scatter chart&#10;&#10;Description automatically generated">
            <a:extLst>
              <a:ext uri="{FF2B5EF4-FFF2-40B4-BE49-F238E27FC236}">
                <a16:creationId xmlns:a16="http://schemas.microsoft.com/office/drawing/2014/main" id="{2E4F2D08-4D84-DA67-FF15-2B420FEEB76E}"/>
              </a:ext>
            </a:extLst>
          </p:cNvPr>
          <p:cNvPicPr>
            <a:picLocks noGrp="1" noChangeAspect="1"/>
          </p:cNvPicPr>
          <p:nvPr>
            <p:ph type="pic" idx="1"/>
          </p:nvPr>
        </p:nvPicPr>
        <p:blipFill rotWithShape="1">
          <a:blip r:embed="rId2"/>
          <a:srcRect t="5205" b="5205"/>
          <a:stretch/>
        </p:blipFill>
        <p:spPr>
          <a:xfrm>
            <a:off x="4502428" y="576250"/>
            <a:ext cx="7225748" cy="5705500"/>
          </a:xfrm>
          <a:prstGeom prst="rect">
            <a:avLst/>
          </a:prstGeom>
        </p:spPr>
      </p:pic>
    </p:spTree>
    <p:extLst>
      <p:ext uri="{BB962C8B-B14F-4D97-AF65-F5344CB8AC3E}">
        <p14:creationId xmlns:p14="http://schemas.microsoft.com/office/powerpoint/2010/main" val="6912549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descr="Chart, scatter chart&#10;&#10;Description automatically generated">
            <a:extLst>
              <a:ext uri="{FF2B5EF4-FFF2-40B4-BE49-F238E27FC236}">
                <a16:creationId xmlns:a16="http://schemas.microsoft.com/office/drawing/2014/main" id="{09F7A91D-CF0C-BD2C-1EBA-192CE31CD786}"/>
              </a:ext>
            </a:extLst>
          </p:cNvPr>
          <p:cNvPicPr>
            <a:picLocks noGrp="1" noChangeAspect="1"/>
          </p:cNvPicPr>
          <p:nvPr>
            <p:ph type="pic" idx="1"/>
          </p:nvPr>
        </p:nvPicPr>
        <p:blipFill rotWithShape="1">
          <a:blip r:embed="rId2"/>
          <a:srcRect r="1760"/>
          <a:stretch/>
        </p:blipFill>
        <p:spPr>
          <a:xfrm>
            <a:off x="3045293" y="746234"/>
            <a:ext cx="8807827" cy="5207877"/>
          </a:xfrm>
          <a:prstGeom prst="rect">
            <a:avLst/>
          </a:prstGeom>
        </p:spPr>
      </p:pic>
      <p:sp>
        <p:nvSpPr>
          <p:cNvPr id="2" name="TextBox 1">
            <a:extLst>
              <a:ext uri="{FF2B5EF4-FFF2-40B4-BE49-F238E27FC236}">
                <a16:creationId xmlns:a16="http://schemas.microsoft.com/office/drawing/2014/main" id="{189DFEFB-34BC-D137-1093-6D14D4E09002}"/>
              </a:ext>
            </a:extLst>
          </p:cNvPr>
          <p:cNvSpPr txBox="1"/>
          <p:nvPr/>
        </p:nvSpPr>
        <p:spPr>
          <a:xfrm>
            <a:off x="590331" y="2149366"/>
            <a:ext cx="221768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We have multiple lines separating the data points successfully.</a:t>
            </a:r>
          </a:p>
          <a:p>
            <a:r>
              <a:rPr lang="en-US" dirty="0">
                <a:solidFill>
                  <a:schemeClr val="bg1"/>
                </a:solidFill>
                <a:cs typeface="Calibri"/>
              </a:rPr>
              <a:t> But our objective is look for the best solution.</a:t>
            </a:r>
          </a:p>
        </p:txBody>
      </p:sp>
    </p:spTree>
    <p:extLst>
      <p:ext uri="{BB962C8B-B14F-4D97-AF65-F5344CB8AC3E}">
        <p14:creationId xmlns:p14="http://schemas.microsoft.com/office/powerpoint/2010/main" val="1319824191"/>
      </p:ext>
    </p:extLst>
  </p:cSld>
  <p:clrMapOvr>
    <a:masterClrMapping/>
  </p:clrMapOvr>
  <p:transition spd="slow">
    <p:strips dir="rd"/>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93575-5330-739A-5C7A-7E366B976FDE}"/>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kern="1200">
                <a:solidFill>
                  <a:schemeClr val="bg1"/>
                </a:solidFill>
                <a:latin typeface="+mj-lt"/>
                <a:ea typeface="+mj-ea"/>
                <a:cs typeface="+mj-cs"/>
              </a:rPr>
              <a:t>Optimal Hyperplane</a:t>
            </a:r>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a:extLst>
              <a:ext uri="{FF2B5EF4-FFF2-40B4-BE49-F238E27FC236}">
                <a16:creationId xmlns:a16="http://schemas.microsoft.com/office/drawing/2014/main" id="{054B6D84-B676-D5B9-8EDF-5434C102AEC1}"/>
              </a:ext>
            </a:extLst>
          </p:cNvPr>
          <p:cNvSpPr>
            <a:spLocks noGrp="1"/>
          </p:cNvSpPr>
          <p:nvPr>
            <p:ph type="body" sz="half" idx="2"/>
          </p:nvPr>
        </p:nvSpPr>
        <p:spPr>
          <a:xfrm>
            <a:off x="767290" y="3383121"/>
            <a:ext cx="3582072" cy="2793251"/>
          </a:xfrm>
        </p:spPr>
        <p:txBody>
          <a:bodyPr vert="horz" lIns="91440" tIns="45720" rIns="91440" bIns="45720" rtlCol="0" anchor="t">
            <a:normAutofit/>
          </a:bodyPr>
          <a:lstStyle/>
          <a:p>
            <a:pPr indent="-228600">
              <a:buFont typeface="Arial" panose="020B0604020202020204" pitchFamily="34" charset="0"/>
              <a:buChar char="•"/>
            </a:pPr>
            <a:r>
              <a:rPr lang="en-US" sz="2000" b="1" dirty="0">
                <a:solidFill>
                  <a:schemeClr val="bg1"/>
                </a:solidFill>
              </a:rPr>
              <a:t>The hyperplane for which the margin is maximum</a:t>
            </a:r>
            <a:r>
              <a:rPr lang="en-US" sz="2000" dirty="0">
                <a:solidFill>
                  <a:schemeClr val="bg1"/>
                </a:solidFill>
              </a:rPr>
              <a:t> is the optimal hyperplane.</a:t>
            </a:r>
            <a:endParaRPr lang="en-US" dirty="0">
              <a:solidFill>
                <a:schemeClr val="bg1"/>
              </a:solidFill>
            </a:endParaRPr>
          </a:p>
          <a:p>
            <a:pPr indent="-228600">
              <a:buFont typeface="Arial" panose="020B0604020202020204" pitchFamily="34" charset="0"/>
              <a:buChar char="•"/>
            </a:pPr>
            <a:r>
              <a:rPr lang="en-US" sz="2000" dirty="0">
                <a:solidFill>
                  <a:schemeClr val="bg1"/>
                </a:solidFill>
              </a:rPr>
              <a:t>Thus SVM tries to make a decision boundary in such a way that the separation between the two classes(that street) is as wide as possible.</a:t>
            </a:r>
            <a:endParaRPr lang="en-US">
              <a:solidFill>
                <a:schemeClr val="bg1"/>
              </a:solidFill>
              <a:cs typeface="Calibri"/>
            </a:endParaRPr>
          </a:p>
        </p:txBody>
      </p:sp>
      <p:pic>
        <p:nvPicPr>
          <p:cNvPr id="5" name="Picture 5" descr="Chart&#10;&#10;Description automatically generated">
            <a:extLst>
              <a:ext uri="{FF2B5EF4-FFF2-40B4-BE49-F238E27FC236}">
                <a16:creationId xmlns:a16="http://schemas.microsoft.com/office/drawing/2014/main" id="{73DC76DC-D298-72D5-7B7D-C783E0EC5FFD}"/>
              </a:ext>
            </a:extLst>
          </p:cNvPr>
          <p:cNvPicPr>
            <a:picLocks noGrp="1" noChangeAspect="1"/>
          </p:cNvPicPr>
          <p:nvPr>
            <p:ph type="pic" idx="1"/>
          </p:nvPr>
        </p:nvPicPr>
        <p:blipFill rotWithShape="1">
          <a:blip r:embed="rId2"/>
          <a:srcRect t="5136" b="5136"/>
          <a:stretch/>
        </p:blipFill>
        <p:spPr>
          <a:xfrm>
            <a:off x="5605933" y="903730"/>
            <a:ext cx="5663969" cy="4472307"/>
          </a:xfrm>
          <a:prstGeom prst="rect">
            <a:avLst/>
          </a:prstGeom>
        </p:spPr>
      </p:pic>
    </p:spTree>
    <p:extLst>
      <p:ext uri="{BB962C8B-B14F-4D97-AF65-F5344CB8AC3E}">
        <p14:creationId xmlns:p14="http://schemas.microsoft.com/office/powerpoint/2010/main" val="99081520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3DD952FB-6E98-BE44-A565-517CCD3A187D}"/>
              </a:ext>
            </a:extLst>
          </p:cNvPr>
          <p:cNvPicPr>
            <a:picLocks noChangeAspect="1"/>
          </p:cNvPicPr>
          <p:nvPr/>
        </p:nvPicPr>
        <p:blipFill rotWithShape="1">
          <a:blip r:embed="rId2"/>
          <a:srcRect t="1713" r="-1" b="-1"/>
          <a:stretch/>
        </p:blipFill>
        <p:spPr>
          <a:xfrm>
            <a:off x="3431043" y="602009"/>
            <a:ext cx="8439224" cy="5618948"/>
          </a:xfrm>
          <a:prstGeom prst="rect">
            <a:avLst/>
          </a:prstGeom>
        </p:spPr>
      </p:pic>
      <p:sp>
        <p:nvSpPr>
          <p:cNvPr id="3" name="TextBox 2">
            <a:extLst>
              <a:ext uri="{FF2B5EF4-FFF2-40B4-BE49-F238E27FC236}">
                <a16:creationId xmlns:a16="http://schemas.microsoft.com/office/drawing/2014/main" id="{2013B796-D33F-6CA8-9707-0811ECAE5BE2}"/>
              </a:ext>
            </a:extLst>
          </p:cNvPr>
          <p:cNvSpPr txBox="1"/>
          <p:nvPr/>
        </p:nvSpPr>
        <p:spPr>
          <a:xfrm>
            <a:off x="537779" y="1080814"/>
            <a:ext cx="2743200"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Positive Hyperplane</a:t>
            </a:r>
          </a:p>
          <a:p>
            <a:r>
              <a:rPr lang="en-US" dirty="0">
                <a:cs typeface="Calibri"/>
              </a:rPr>
              <a:t>The hyperplane that is touching the points of the positive class is called Positive Hyperplane.</a:t>
            </a:r>
            <a:endParaRPr lang="en-US">
              <a:cs typeface="Calibri"/>
            </a:endParaRPr>
          </a:p>
          <a:p>
            <a:endParaRPr lang="en-US" sz="2800" dirty="0">
              <a:cs typeface="Calibri"/>
            </a:endParaRPr>
          </a:p>
          <a:p>
            <a:r>
              <a:rPr lang="en-US" sz="2800" dirty="0">
                <a:cs typeface="Calibri"/>
              </a:rPr>
              <a:t>Negative Hyperplane</a:t>
            </a:r>
          </a:p>
          <a:p>
            <a:r>
              <a:rPr lang="en-US" dirty="0">
                <a:cs typeface="Calibri"/>
              </a:rPr>
              <a:t>The hyperplane that is touching the points of the negative class is called Negative Hyperplane.</a:t>
            </a:r>
          </a:p>
        </p:txBody>
      </p:sp>
    </p:spTree>
    <p:extLst>
      <p:ext uri="{BB962C8B-B14F-4D97-AF65-F5344CB8AC3E}">
        <p14:creationId xmlns:p14="http://schemas.microsoft.com/office/powerpoint/2010/main" val="3225509072"/>
      </p:ext>
    </p:extLst>
  </p:cSld>
  <p:clrMapOvr>
    <a:overrideClrMapping bg1="dk1" tx1="lt1" bg2="dk2" tx2="lt2" accent1="accent1" accent2="accent2" accent3="accent3" accent4="accent4" accent5="accent5" accent6="accent6" hlink="hlink" folHlink="folHlink"/>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9A5EA-36DE-9AC0-281D-EC22CDA7942A}"/>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Margin</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7C5D5178-3ABE-8F37-31E4-4F675D89C1F0}"/>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r>
              <a:rPr lang="en-US" sz="2800" dirty="0"/>
              <a:t>It is the distance between the hyperplane and the observation closest to the hyperplane</a:t>
            </a:r>
            <a:endParaRPr lang="en-US" sz="2800" dirty="0">
              <a:cs typeface="Calibri"/>
            </a:endParaRPr>
          </a:p>
          <a:p>
            <a:pPr indent="-228600">
              <a:buFont typeface="Arial" panose="020B0604020202020204" pitchFamily="34" charset="0"/>
              <a:buChar char="•"/>
            </a:pPr>
            <a:r>
              <a:rPr lang="en-US" sz="2800" dirty="0"/>
              <a:t>In SVM large margin consider a good margin</a:t>
            </a:r>
            <a:endParaRPr lang="en-US" sz="2800" dirty="0">
              <a:cs typeface="Calibri"/>
            </a:endParaRPr>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A picture containing text, antenna&#10;&#10;Description automatically generated">
            <a:extLst>
              <a:ext uri="{FF2B5EF4-FFF2-40B4-BE49-F238E27FC236}">
                <a16:creationId xmlns:a16="http://schemas.microsoft.com/office/drawing/2014/main" id="{50871D39-F486-0776-C889-928B7223285B}"/>
              </a:ext>
            </a:extLst>
          </p:cNvPr>
          <p:cNvPicPr>
            <a:picLocks noGrp="1" noChangeAspect="1"/>
          </p:cNvPicPr>
          <p:nvPr>
            <p:ph type="pic" idx="1"/>
          </p:nvPr>
        </p:nvPicPr>
        <p:blipFill rotWithShape="1">
          <a:blip r:embed="rId2"/>
          <a:srcRect l="1909"/>
          <a:stretch/>
        </p:blipFill>
        <p:spPr>
          <a:xfrm>
            <a:off x="5977788" y="799352"/>
            <a:ext cx="5425410" cy="5259296"/>
          </a:xfrm>
          <a:prstGeom prst="rect">
            <a:avLst/>
          </a:prstGeom>
        </p:spPr>
      </p:pic>
    </p:spTree>
    <p:extLst>
      <p:ext uri="{BB962C8B-B14F-4D97-AF65-F5344CB8AC3E}">
        <p14:creationId xmlns:p14="http://schemas.microsoft.com/office/powerpoint/2010/main" val="103246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E8496CB-3004-DB47-5ED3-CCDBB42EB1B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Maximum </a:t>
            </a:r>
            <a:r>
              <a:rPr lang="en-US" sz="4000" dirty="0">
                <a:solidFill>
                  <a:srgbClr val="FFFFFF"/>
                </a:solidFill>
              </a:rPr>
              <a:t>Margin</a:t>
            </a:r>
            <a:endParaRPr lang="en-US" sz="4000" kern="1200" dirty="0">
              <a:solidFill>
                <a:srgbClr val="FFFFFF"/>
              </a:solidFill>
              <a:latin typeface="+mj-lt"/>
              <a:ea typeface="+mj-ea"/>
              <a:cs typeface="+mj-cs"/>
            </a:endParaRPr>
          </a:p>
        </p:txBody>
      </p:sp>
      <p:pic>
        <p:nvPicPr>
          <p:cNvPr id="5" name="Picture 5" descr="Chart&#10;&#10;Description automatically generated">
            <a:extLst>
              <a:ext uri="{FF2B5EF4-FFF2-40B4-BE49-F238E27FC236}">
                <a16:creationId xmlns:a16="http://schemas.microsoft.com/office/drawing/2014/main" id="{941AD2BE-FE44-A8B5-D561-C0C0804E7FD3}"/>
              </a:ext>
            </a:extLst>
          </p:cNvPr>
          <p:cNvPicPr>
            <a:picLocks noGrp="1" noChangeAspect="1"/>
          </p:cNvPicPr>
          <p:nvPr>
            <p:ph type="pic" idx="1"/>
          </p:nvPr>
        </p:nvPicPr>
        <p:blipFill rotWithShape="1">
          <a:blip r:embed="rId2"/>
          <a:srcRect l="1214" r="1214"/>
          <a:stretch/>
        </p:blipFill>
        <p:spPr>
          <a:xfrm>
            <a:off x="4502428" y="1438757"/>
            <a:ext cx="7225748" cy="3980485"/>
          </a:xfrm>
          <a:prstGeom prst="rect">
            <a:avLst/>
          </a:prstGeom>
        </p:spPr>
      </p:pic>
    </p:spTree>
    <p:extLst>
      <p:ext uri="{BB962C8B-B14F-4D97-AF65-F5344CB8AC3E}">
        <p14:creationId xmlns:p14="http://schemas.microsoft.com/office/powerpoint/2010/main" val="399602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E10E4A-EB47-CA03-0684-59504A2A8EE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dirty="0">
                <a:solidFill>
                  <a:schemeClr val="bg1"/>
                </a:solidFill>
              </a:rPr>
              <a:t>Margin</a:t>
            </a:r>
            <a:endParaRPr lang="en-US" sz="5400" kern="1200" dirty="0">
              <a:solidFill>
                <a:schemeClr val="bg1"/>
              </a:solidFill>
              <a:latin typeface="+mj-lt"/>
              <a:ea typeface="+mj-ea"/>
              <a:cs typeface="+mj-cs"/>
            </a:endParaRPr>
          </a:p>
        </p:txBody>
      </p:sp>
      <p:cxnSp>
        <p:nvCxnSpPr>
          <p:cNvPr id="27"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Chart, scatter chart&#10;&#10;Description automatically generated">
            <a:extLst>
              <a:ext uri="{FF2B5EF4-FFF2-40B4-BE49-F238E27FC236}">
                <a16:creationId xmlns:a16="http://schemas.microsoft.com/office/drawing/2014/main" id="{5D518432-0745-B9EA-380B-D43487657D56}"/>
              </a:ext>
            </a:extLst>
          </p:cNvPr>
          <p:cNvPicPr>
            <a:picLocks noGrp="1" noChangeAspect="1"/>
          </p:cNvPicPr>
          <p:nvPr>
            <p:ph type="pic" idx="4294967295"/>
          </p:nvPr>
        </p:nvPicPr>
        <p:blipFill rotWithShape="1">
          <a:blip r:embed="rId2"/>
          <a:srcRect t="6260" r="1" b="6260"/>
          <a:stretch/>
        </p:blipFill>
        <p:spPr>
          <a:xfrm>
            <a:off x="1653258" y="2427541"/>
            <a:ext cx="8830384" cy="3997637"/>
          </a:xfrm>
          <a:prstGeom prst="rect">
            <a:avLst/>
          </a:prstGeom>
        </p:spPr>
      </p:pic>
    </p:spTree>
    <p:extLst>
      <p:ext uri="{BB962C8B-B14F-4D97-AF65-F5344CB8AC3E}">
        <p14:creationId xmlns:p14="http://schemas.microsoft.com/office/powerpoint/2010/main" val="3229785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5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6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AFF84D4-2EDA-CB97-D64A-44AE198C22C3}"/>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marL="57150"/>
            <a:br>
              <a:rPr lang="en-US" sz="1300" b="1" kern="1200" dirty="0"/>
            </a:br>
            <a:r>
              <a:rPr lang="en-US" sz="1300" b="1" kern="1200" dirty="0">
                <a:solidFill>
                  <a:srgbClr val="FFFFFF"/>
                </a:solidFill>
                <a:latin typeface="+mj-lt"/>
                <a:ea typeface="+mj-ea"/>
                <a:cs typeface="+mj-cs"/>
              </a:rPr>
              <a:t>Sometimes, the data is linearly separable, but the margin is so small that the model becomes  to overfitting or being too sensitive to outliers</a:t>
            </a:r>
            <a:r>
              <a:rPr lang="en-US" sz="1300" kern="1200" dirty="0">
                <a:solidFill>
                  <a:srgbClr val="FFFFFF"/>
                </a:solidFill>
                <a:latin typeface="+mj-lt"/>
                <a:ea typeface="+mj-ea"/>
                <a:cs typeface="+mj-cs"/>
              </a:rPr>
              <a:t>.</a:t>
            </a:r>
          </a:p>
          <a:p>
            <a:pPr marL="285750" indent="-228600"/>
            <a:r>
              <a:rPr lang="en-US" sz="1300" b="1" kern="1200" dirty="0">
                <a:solidFill>
                  <a:srgbClr val="FFFFFF"/>
                </a:solidFill>
                <a:latin typeface="+mj-lt"/>
                <a:ea typeface="+mj-ea"/>
                <a:cs typeface="+mj-cs"/>
              </a:rPr>
              <a:t> Allow SVM to make a certain </a:t>
            </a:r>
            <a:r>
              <a:rPr lang="en-US" sz="1300" b="1" kern="1200">
                <a:solidFill>
                  <a:srgbClr val="FFFFFF"/>
                </a:solidFill>
                <a:latin typeface="+mj-lt"/>
                <a:ea typeface="+mj-ea"/>
                <a:cs typeface="+mj-cs"/>
              </a:rPr>
              <a:t>number of</a:t>
            </a:r>
            <a:r>
              <a:rPr lang="en-US" sz="1300" b="1" kern="1200" dirty="0">
                <a:solidFill>
                  <a:srgbClr val="FFFFFF"/>
                </a:solidFill>
                <a:latin typeface="+mj-lt"/>
                <a:ea typeface="+mj-ea"/>
                <a:cs typeface="+mj-cs"/>
              </a:rPr>
              <a:t> mistakes and keep margin as wide as  possible so that other points can still be classified correctly</a:t>
            </a:r>
            <a:br>
              <a:rPr lang="en-US" sz="1300" b="1" kern="1200">
                <a:solidFill>
                  <a:srgbClr val="FFFFFF"/>
                </a:solidFill>
                <a:latin typeface="+mj-lt"/>
                <a:ea typeface="+mj-ea"/>
                <a:cs typeface="+mj-cs"/>
              </a:rPr>
            </a:br>
            <a:r>
              <a:rPr lang="en-US" sz="1300" b="1" kern="1200" dirty="0">
                <a:solidFill>
                  <a:srgbClr val="FFFFFF"/>
                </a:solidFill>
                <a:latin typeface="+mj-lt"/>
                <a:ea typeface="+mj-ea"/>
                <a:cs typeface="+mj-cs"/>
              </a:rPr>
              <a:t>If the data is non separable and noisy than we allow misclassification.</a:t>
            </a:r>
            <a:br>
              <a:rPr lang="en-US" sz="1300" kern="1200">
                <a:solidFill>
                  <a:srgbClr val="FFFFFF"/>
                </a:solidFill>
                <a:latin typeface="+mj-lt"/>
                <a:ea typeface="+mj-ea"/>
                <a:cs typeface="+mj-cs"/>
              </a:rPr>
            </a:br>
            <a:endParaRPr lang="en-US" sz="1300" kern="1200">
              <a:solidFill>
                <a:srgbClr val="FFFFFF"/>
              </a:solidFill>
              <a:latin typeface="+mj-lt"/>
              <a:ea typeface="+mj-ea"/>
              <a:cs typeface="+mj-cs"/>
            </a:endParaRPr>
          </a:p>
          <a:p>
            <a:endParaRPr lang="en-US" sz="1300" kern="1200">
              <a:solidFill>
                <a:srgbClr val="FFFFFF"/>
              </a:solidFill>
              <a:latin typeface="+mj-lt"/>
              <a:ea typeface="+mj-ea"/>
              <a:cs typeface="+mj-cs"/>
            </a:endParaRPr>
          </a:p>
        </p:txBody>
      </p:sp>
      <p:sp>
        <p:nvSpPr>
          <p:cNvPr id="18" name="Content Placeholder 8">
            <a:extLst>
              <a:ext uri="{FF2B5EF4-FFF2-40B4-BE49-F238E27FC236}">
                <a16:creationId xmlns:a16="http://schemas.microsoft.com/office/drawing/2014/main" id="{E68BAD3F-7096-CC70-01CE-AA8E67048642}"/>
              </a:ext>
            </a:extLst>
          </p:cNvPr>
          <p:cNvSpPr>
            <a:spLocks noGrp="1"/>
          </p:cNvSpPr>
          <p:nvPr>
            <p:ph idx="1"/>
          </p:nvPr>
        </p:nvSpPr>
        <p:spPr>
          <a:xfrm>
            <a:off x="660042" y="806824"/>
            <a:ext cx="2919738" cy="1494117"/>
          </a:xfrm>
        </p:spPr>
        <p:txBody>
          <a:bodyPr vert="horz" lIns="91440" tIns="45720" rIns="91440" bIns="45720" rtlCol="0" anchor="b">
            <a:normAutofit/>
          </a:bodyPr>
          <a:lstStyle/>
          <a:p>
            <a:pPr marL="0" indent="0">
              <a:buNone/>
            </a:pPr>
            <a:r>
              <a:rPr lang="en-US" sz="2000" kern="1200">
                <a:solidFill>
                  <a:srgbClr val="FFFFFF"/>
                </a:solidFill>
                <a:latin typeface="+mn-lt"/>
                <a:ea typeface="+mn-ea"/>
                <a:cs typeface="+mn-cs"/>
              </a:rPr>
              <a:t>Soft Margin</a:t>
            </a:r>
          </a:p>
        </p:txBody>
      </p:sp>
      <p:pic>
        <p:nvPicPr>
          <p:cNvPr id="5" name="Picture 5" descr="Chart, scatter chart&#10;&#10;Description automatically generated">
            <a:extLst>
              <a:ext uri="{FF2B5EF4-FFF2-40B4-BE49-F238E27FC236}">
                <a16:creationId xmlns:a16="http://schemas.microsoft.com/office/drawing/2014/main" id="{73C32CB3-2E4C-4114-35B6-34C2C6F81DC1}"/>
              </a:ext>
            </a:extLst>
          </p:cNvPr>
          <p:cNvPicPr>
            <a:picLocks noChangeAspect="1"/>
          </p:cNvPicPr>
          <p:nvPr/>
        </p:nvPicPr>
        <p:blipFill rotWithShape="1">
          <a:blip r:embed="rId2"/>
          <a:stretch/>
        </p:blipFill>
        <p:spPr>
          <a:xfrm>
            <a:off x="4502428" y="1694821"/>
            <a:ext cx="7225748" cy="3468358"/>
          </a:xfrm>
          <a:prstGeom prst="rect">
            <a:avLst/>
          </a:prstGeom>
        </p:spPr>
      </p:pic>
    </p:spTree>
    <p:extLst>
      <p:ext uri="{BB962C8B-B14F-4D97-AF65-F5344CB8AC3E}">
        <p14:creationId xmlns:p14="http://schemas.microsoft.com/office/powerpoint/2010/main" val="3301785458"/>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45"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9" name="Freeform: Shape 4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0" name="Freeform: Shape 4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Freeform: Shape 5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2" name="Freeform: Shape 5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3" name="Freeform: Shape 5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4" name="Freeform: Shape 5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5" name="Freeform: Shape 5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001704E-D09A-4BB1-5DD9-ABD93F1256F6}"/>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cs typeface="Calibri Light"/>
              </a:rPr>
              <a:t>Content</a:t>
            </a:r>
            <a:endParaRPr lang="en-US" sz="4800">
              <a:solidFill>
                <a:schemeClr val="bg1"/>
              </a:solidFill>
            </a:endParaRPr>
          </a:p>
        </p:txBody>
      </p:sp>
      <p:graphicFrame>
        <p:nvGraphicFramePr>
          <p:cNvPr id="35" name="Content Placeholder 2">
            <a:extLst>
              <a:ext uri="{FF2B5EF4-FFF2-40B4-BE49-F238E27FC236}">
                <a16:creationId xmlns:a16="http://schemas.microsoft.com/office/drawing/2014/main" id="{31955C9B-7CC9-91BA-6756-70095D315940}"/>
              </a:ext>
            </a:extLst>
          </p:cNvPr>
          <p:cNvGraphicFramePr>
            <a:graphicFrameLocks noGrp="1"/>
          </p:cNvGraphicFramePr>
          <p:nvPr>
            <p:ph idx="1"/>
            <p:extLst>
              <p:ext uri="{D42A27DB-BD31-4B8C-83A1-F6EECF244321}">
                <p14:modId xmlns:p14="http://schemas.microsoft.com/office/powerpoint/2010/main" val="1127210244"/>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610446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57">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32B73-9C21-4D1B-DBF8-91C7A4EF896F}"/>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dirty="0">
                <a:solidFill>
                  <a:schemeClr val="bg1"/>
                </a:solidFill>
                <a:latin typeface="+mj-lt"/>
                <a:ea typeface="+mj-ea"/>
                <a:cs typeface="+mj-cs"/>
              </a:rPr>
              <a:t>Hard </a:t>
            </a:r>
            <a:r>
              <a:rPr lang="en-US" sz="3600" dirty="0">
                <a:solidFill>
                  <a:schemeClr val="bg1"/>
                </a:solidFill>
              </a:rPr>
              <a:t>Margin</a:t>
            </a:r>
            <a:endParaRPr lang="en-US" sz="3600" kern="1200" dirty="0">
              <a:solidFill>
                <a:schemeClr val="bg1"/>
              </a:solidFill>
              <a:latin typeface="+mj-lt"/>
              <a:ea typeface="+mj-ea"/>
              <a:cs typeface="+mj-cs"/>
            </a:endParaRPr>
          </a:p>
        </p:txBody>
      </p:sp>
      <p:cxnSp>
        <p:nvCxnSpPr>
          <p:cNvPr id="72" name="Straight Connector 59">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3" name="Text Placeholder 3">
            <a:extLst>
              <a:ext uri="{FF2B5EF4-FFF2-40B4-BE49-F238E27FC236}">
                <a16:creationId xmlns:a16="http://schemas.microsoft.com/office/drawing/2014/main" id="{9986B4A4-6EA4-9443-FBA1-B360B96997FD}"/>
              </a:ext>
            </a:extLst>
          </p:cNvPr>
          <p:cNvSpPr>
            <a:spLocks noGrp="1"/>
          </p:cNvSpPr>
          <p:nvPr>
            <p:ph type="body" sz="half" idx="2"/>
          </p:nvPr>
        </p:nvSpPr>
        <p:spPr>
          <a:xfrm>
            <a:off x="593610" y="2121763"/>
            <a:ext cx="3822192" cy="3773010"/>
          </a:xfrm>
        </p:spPr>
        <p:txBody>
          <a:bodyPr vert="horz" lIns="91440" tIns="45720" rIns="91440" bIns="45720" rtlCol="0" anchor="t">
            <a:normAutofit/>
          </a:bodyPr>
          <a:lstStyle/>
          <a:p>
            <a:pPr indent="-228600">
              <a:buFont typeface="Arial" panose="020B0604020202020204" pitchFamily="34" charset="0"/>
              <a:buChar char="•"/>
            </a:pPr>
            <a:r>
              <a:rPr lang="en-US" sz="2000" dirty="0">
                <a:solidFill>
                  <a:schemeClr val="bg1"/>
                </a:solidFill>
                <a:cs typeface="Calibri"/>
              </a:rPr>
              <a:t>It does not allow any kind of misclassification or does not allow to the points to cross in margin plane.</a:t>
            </a:r>
            <a:endParaRPr lang="en-US">
              <a:solidFill>
                <a:schemeClr val="bg1"/>
              </a:solidFill>
              <a:cs typeface="Calibri"/>
            </a:endParaRPr>
          </a:p>
          <a:p>
            <a:pPr indent="-228600">
              <a:buFont typeface="Arial" panose="020B0604020202020204" pitchFamily="34" charset="0"/>
              <a:buChar char="•"/>
            </a:pPr>
            <a:r>
              <a:rPr lang="en-US" sz="2000" dirty="0">
                <a:solidFill>
                  <a:schemeClr val="bg1"/>
                </a:solidFill>
              </a:rPr>
              <a:t>A hard margin means that </a:t>
            </a:r>
            <a:r>
              <a:rPr lang="en-US" sz="2000" b="1" dirty="0">
                <a:solidFill>
                  <a:schemeClr val="bg1"/>
                </a:solidFill>
              </a:rPr>
              <a:t>an SVM is very rigid in classification and tries to work extremely well in the training set, causing overfitting</a:t>
            </a:r>
            <a:endParaRPr lang="en-US" sz="2000" b="1">
              <a:solidFill>
                <a:schemeClr val="bg1"/>
              </a:solidFill>
              <a:cs typeface="Calibri"/>
            </a:endParaRPr>
          </a:p>
          <a:p>
            <a:pPr indent="-228600">
              <a:buFont typeface="Arial" panose="020B0604020202020204" pitchFamily="34" charset="0"/>
              <a:buChar char="•"/>
            </a:pPr>
            <a:r>
              <a:rPr lang="en-US" sz="2000" b="1" dirty="0">
                <a:solidFill>
                  <a:schemeClr val="bg1"/>
                </a:solidFill>
                <a:cs typeface="Calibri"/>
              </a:rPr>
              <a:t>They can't be used for data that is not linearly separable.</a:t>
            </a:r>
          </a:p>
        </p:txBody>
      </p:sp>
      <p:pic>
        <p:nvPicPr>
          <p:cNvPr id="8" name="Picture 8" descr="Chart, scatter chart&#10;&#10;Description automatically generated">
            <a:extLst>
              <a:ext uri="{FF2B5EF4-FFF2-40B4-BE49-F238E27FC236}">
                <a16:creationId xmlns:a16="http://schemas.microsoft.com/office/drawing/2014/main" id="{C994295E-5C3A-8731-2D8D-370384528948}"/>
              </a:ext>
            </a:extLst>
          </p:cNvPr>
          <p:cNvPicPr>
            <a:picLocks noGrp="1" noChangeAspect="1"/>
          </p:cNvPicPr>
          <p:nvPr>
            <p:ph type="pic" idx="1"/>
          </p:nvPr>
        </p:nvPicPr>
        <p:blipFill rotWithShape="1">
          <a:blip r:embed="rId2"/>
          <a:srcRect t="10303" b="10303"/>
          <a:stretch/>
        </p:blipFill>
        <p:spPr>
          <a:xfrm>
            <a:off x="5324447" y="531964"/>
            <a:ext cx="6596652" cy="5508524"/>
          </a:xfrm>
          <a:prstGeom prst="rect">
            <a:avLst/>
          </a:prstGeom>
        </p:spPr>
      </p:pic>
    </p:spTree>
    <p:extLst>
      <p:ext uri="{BB962C8B-B14F-4D97-AF65-F5344CB8AC3E}">
        <p14:creationId xmlns:p14="http://schemas.microsoft.com/office/powerpoint/2010/main" val="217437131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54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05F134-DC25-9B51-E218-3705697562E4}"/>
              </a:ext>
            </a:extLst>
          </p:cNvPr>
          <p:cNvSpPr>
            <a:spLocks noGrp="1"/>
          </p:cNvSpPr>
          <p:nvPr>
            <p:ph type="title" idx="4294967295"/>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marL="57150" algn="ctr"/>
            <a:br>
              <a:rPr lang="en-US" sz="1600" b="1" kern="1200" dirty="0"/>
            </a:br>
            <a:r>
              <a:rPr lang="en-US" sz="1600" b="1" kern="1200" dirty="0">
                <a:solidFill>
                  <a:srgbClr val="FFFFFF"/>
                </a:solidFill>
                <a:latin typeface="+mj-lt"/>
                <a:ea typeface="+mj-ea"/>
                <a:cs typeface="+mj-cs"/>
              </a:rPr>
              <a:t>The </a:t>
            </a:r>
            <a:r>
              <a:rPr lang="en-US" sz="1600" b="1" dirty="0">
                <a:solidFill>
                  <a:srgbClr val="FFFFFF"/>
                </a:solidFill>
              </a:rPr>
              <a:t>Difference</a:t>
            </a:r>
            <a:r>
              <a:rPr lang="en-US" sz="1600" b="1" kern="1200" dirty="0">
                <a:solidFill>
                  <a:srgbClr val="FFFFFF"/>
                </a:solidFill>
                <a:latin typeface="+mj-lt"/>
                <a:ea typeface="+mj-ea"/>
                <a:cs typeface="+mj-cs"/>
              </a:rPr>
              <a:t> between a hard margin and a soft margin in SVMs lies in the separability of the data</a:t>
            </a:r>
            <a:endParaRPr lang="en-US" sz="1600" kern="1200" dirty="0">
              <a:solidFill>
                <a:srgbClr val="FFFFFF"/>
              </a:solidFill>
              <a:latin typeface="+mj-lt"/>
              <a:ea typeface="+mj-ea"/>
              <a:cs typeface="+mj-cs"/>
            </a:endParaRPr>
          </a:p>
          <a:p>
            <a:pPr algn="ctr"/>
            <a:endParaRPr lang="en-US" sz="1600" kern="1200">
              <a:solidFill>
                <a:srgbClr val="FFFFFF"/>
              </a:solidFill>
              <a:latin typeface="+mj-lt"/>
              <a:ea typeface="+mj-ea"/>
              <a:cs typeface="+mj-cs"/>
            </a:endParaRPr>
          </a:p>
        </p:txBody>
      </p:sp>
      <p:pic>
        <p:nvPicPr>
          <p:cNvPr id="7" name="Picture 7">
            <a:extLst>
              <a:ext uri="{FF2B5EF4-FFF2-40B4-BE49-F238E27FC236}">
                <a16:creationId xmlns:a16="http://schemas.microsoft.com/office/drawing/2014/main" id="{B892F80F-FE22-1118-E978-E4AF2BA55B1F}"/>
              </a:ext>
            </a:extLst>
          </p:cNvPr>
          <p:cNvPicPr>
            <a:picLocks noChangeAspect="1"/>
          </p:cNvPicPr>
          <p:nvPr/>
        </p:nvPicPr>
        <p:blipFill>
          <a:blip r:embed="rId2"/>
          <a:stretch>
            <a:fillRect/>
          </a:stretch>
        </p:blipFill>
        <p:spPr>
          <a:xfrm>
            <a:off x="4038600" y="1486492"/>
            <a:ext cx="7188199" cy="3881626"/>
          </a:xfrm>
          <a:prstGeom prst="rect">
            <a:avLst/>
          </a:prstGeom>
        </p:spPr>
      </p:pic>
      <p:sp>
        <p:nvSpPr>
          <p:cNvPr id="3" name="TextBox 2">
            <a:extLst>
              <a:ext uri="{FF2B5EF4-FFF2-40B4-BE49-F238E27FC236}">
                <a16:creationId xmlns:a16="http://schemas.microsoft.com/office/drawing/2014/main" id="{2F2BB563-5501-40DA-2879-DD7F2D345133}"/>
              </a:ext>
            </a:extLst>
          </p:cNvPr>
          <p:cNvSpPr txBox="1"/>
          <p:nvPr/>
        </p:nvSpPr>
        <p:spPr>
          <a:xfrm>
            <a:off x="4650058" y="356839"/>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Data linearly separable we use Hard Margin</a:t>
            </a:r>
          </a:p>
        </p:txBody>
      </p:sp>
      <p:sp>
        <p:nvSpPr>
          <p:cNvPr id="4" name="TextBox 3">
            <a:extLst>
              <a:ext uri="{FF2B5EF4-FFF2-40B4-BE49-F238E27FC236}">
                <a16:creationId xmlns:a16="http://schemas.microsoft.com/office/drawing/2014/main" id="{2B9106E6-3048-D207-5DDF-8BF7BA4B8D06}"/>
              </a:ext>
            </a:extLst>
          </p:cNvPr>
          <p:cNvSpPr txBox="1"/>
          <p:nvPr/>
        </p:nvSpPr>
        <p:spPr>
          <a:xfrm>
            <a:off x="8370616" y="360324"/>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Data not Linearly separable we use Soft Margin</a:t>
            </a:r>
          </a:p>
        </p:txBody>
      </p:sp>
    </p:spTree>
    <p:extLst>
      <p:ext uri="{BB962C8B-B14F-4D97-AF65-F5344CB8AC3E}">
        <p14:creationId xmlns:p14="http://schemas.microsoft.com/office/powerpoint/2010/main" val="4077772352"/>
      </p:ext>
    </p:extLst>
  </p:cSld>
  <p:clrMapOvr>
    <a:masterClrMapping/>
  </p:clrMapOvr>
  <p:transition spd="slow">
    <p:strips dir="rd"/>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0CC36-4CEF-2B41-7A16-9FAA17851CCE}"/>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Support Vectors</a:t>
            </a:r>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E292584-18EF-ED3A-E552-DB29308BCE8F}"/>
              </a:ext>
            </a:extLst>
          </p:cNvPr>
          <p:cNvSpPr>
            <a:spLocks noGrp="1"/>
          </p:cNvSpPr>
          <p:nvPr>
            <p:ph type="body" sz="half" idx="2"/>
          </p:nvPr>
        </p:nvSpPr>
        <p:spPr>
          <a:xfrm>
            <a:off x="593610" y="2121763"/>
            <a:ext cx="3822192" cy="3773010"/>
          </a:xfrm>
        </p:spPr>
        <p:txBody>
          <a:bodyPr vert="horz" lIns="91440" tIns="45720" rIns="91440" bIns="45720" rtlCol="0" anchor="t">
            <a:normAutofit/>
          </a:bodyPr>
          <a:lstStyle/>
          <a:p>
            <a:pPr indent="-228600">
              <a:buFont typeface="Arial" panose="020B0604020202020204" pitchFamily="34" charset="0"/>
              <a:buChar char="•"/>
            </a:pPr>
            <a:r>
              <a:rPr lang="en-US" sz="2000" dirty="0">
                <a:solidFill>
                  <a:schemeClr val="bg1"/>
                </a:solidFill>
              </a:rPr>
              <a:t>Support vectors are </a:t>
            </a:r>
            <a:r>
              <a:rPr lang="en-US" sz="2000" b="1" dirty="0">
                <a:solidFill>
                  <a:schemeClr val="bg1"/>
                </a:solidFill>
              </a:rPr>
              <a:t>data points that are closer to the hyperplane and these</a:t>
            </a:r>
            <a:r>
              <a:rPr lang="en-US" sz="2000" b="1" dirty="0">
                <a:solidFill>
                  <a:schemeClr val="bg1"/>
                </a:solidFill>
                <a:ea typeface="+mn-lt"/>
                <a:cs typeface="+mn-lt"/>
              </a:rPr>
              <a:t> data points will define the separating line or hyperplane  better by calculating margins. </a:t>
            </a:r>
            <a:endParaRPr lang="en-US" sz="2000" dirty="0">
              <a:solidFill>
                <a:schemeClr val="bg1"/>
              </a:solidFill>
              <a:cs typeface="Calibri"/>
            </a:endParaRPr>
          </a:p>
          <a:p>
            <a:pPr indent="-228600">
              <a:buChar char="•"/>
            </a:pPr>
            <a:r>
              <a:rPr lang="en-US" sz="2000" dirty="0">
                <a:solidFill>
                  <a:schemeClr val="bg1"/>
                </a:solidFill>
              </a:rPr>
              <a:t>Using these support vectors, we maximize the margin of the classifier. Deleting the support vectors will change the position of the hyperplane. These are the points that help us build our SVM</a:t>
            </a:r>
            <a:endParaRPr lang="en-US">
              <a:solidFill>
                <a:schemeClr val="bg1"/>
              </a:solidFill>
              <a:cs typeface="Calibri" panose="020F0502020204030204"/>
            </a:endParaRPr>
          </a:p>
        </p:txBody>
      </p:sp>
      <p:pic>
        <p:nvPicPr>
          <p:cNvPr id="5" name="Picture 5" descr="Chart&#10;&#10;Description automatically generated">
            <a:extLst>
              <a:ext uri="{FF2B5EF4-FFF2-40B4-BE49-F238E27FC236}">
                <a16:creationId xmlns:a16="http://schemas.microsoft.com/office/drawing/2014/main" id="{72C5CEAA-B396-4AB7-1EFB-1B0D2B216E60}"/>
              </a:ext>
            </a:extLst>
          </p:cNvPr>
          <p:cNvPicPr>
            <a:picLocks noGrp="1" noChangeAspect="1"/>
          </p:cNvPicPr>
          <p:nvPr>
            <p:ph type="pic" idx="1"/>
          </p:nvPr>
        </p:nvPicPr>
        <p:blipFill rotWithShape="1">
          <a:blip r:embed="rId2"/>
          <a:srcRect t="5023" b="5023"/>
          <a:stretch/>
        </p:blipFill>
        <p:spPr>
          <a:xfrm>
            <a:off x="5110716" y="747754"/>
            <a:ext cx="6596652" cy="5207042"/>
          </a:xfrm>
          <a:prstGeom prst="rect">
            <a:avLst/>
          </a:prstGeom>
        </p:spPr>
      </p:pic>
    </p:spTree>
    <p:extLst>
      <p:ext uri="{BB962C8B-B14F-4D97-AF65-F5344CB8AC3E}">
        <p14:creationId xmlns:p14="http://schemas.microsoft.com/office/powerpoint/2010/main" val="58273376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534939"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F66A7-8F08-5EAD-83F8-D1380182C1CB}"/>
              </a:ext>
            </a:extLst>
          </p:cNvPr>
          <p:cNvSpPr>
            <a:spLocks noGrp="1"/>
          </p:cNvSpPr>
          <p:nvPr>
            <p:ph type="title"/>
          </p:nvPr>
        </p:nvSpPr>
        <p:spPr>
          <a:xfrm>
            <a:off x="7801156" y="640263"/>
            <a:ext cx="3812708" cy="1344975"/>
          </a:xfrm>
        </p:spPr>
        <p:txBody>
          <a:bodyPr vert="horz" lIns="91440" tIns="45720" rIns="91440" bIns="45720" rtlCol="0" anchor="ctr">
            <a:normAutofit/>
          </a:bodyPr>
          <a:lstStyle/>
          <a:p>
            <a:r>
              <a:rPr lang="en-US" sz="3600" b="1" kern="1200" dirty="0">
                <a:latin typeface="+mj-lt"/>
                <a:ea typeface="+mj-ea"/>
                <a:cs typeface="+mj-cs"/>
              </a:rPr>
              <a:t>Non-Linear</a:t>
            </a:r>
            <a:r>
              <a:rPr lang="en-US" sz="3600" b="1" dirty="0"/>
              <a:t> Separable Data</a:t>
            </a:r>
            <a:endParaRPr lang="en-US" sz="3600" b="1" kern="1200" dirty="0">
              <a:latin typeface="+mj-lt"/>
              <a:ea typeface="+mj-ea"/>
              <a:cs typeface="+mj-cs"/>
            </a:endParaRPr>
          </a:p>
        </p:txBody>
      </p:sp>
      <p:pic>
        <p:nvPicPr>
          <p:cNvPr id="5" name="Picture 5" descr="Chart, scatter chart&#10;&#10;Description automatically generated">
            <a:extLst>
              <a:ext uri="{FF2B5EF4-FFF2-40B4-BE49-F238E27FC236}">
                <a16:creationId xmlns:a16="http://schemas.microsoft.com/office/drawing/2014/main" id="{69EA0A0E-3AC9-16DB-7165-173E5906CA9E}"/>
              </a:ext>
            </a:extLst>
          </p:cNvPr>
          <p:cNvPicPr>
            <a:picLocks noGrp="1" noChangeAspect="1"/>
          </p:cNvPicPr>
          <p:nvPr>
            <p:ph type="pic" idx="1"/>
          </p:nvPr>
        </p:nvPicPr>
        <p:blipFill rotWithShape="1">
          <a:blip r:embed="rId2"/>
          <a:srcRect l="2508" r="2508"/>
          <a:stretch/>
        </p:blipFill>
        <p:spPr>
          <a:xfrm>
            <a:off x="484632" y="727306"/>
            <a:ext cx="6646270" cy="5247938"/>
          </a:xfrm>
          <a:prstGeom prst="rect">
            <a:avLst/>
          </a:prstGeom>
        </p:spPr>
      </p:pic>
      <p:sp>
        <p:nvSpPr>
          <p:cNvPr id="4" name="Text Placeholder 3">
            <a:extLst>
              <a:ext uri="{FF2B5EF4-FFF2-40B4-BE49-F238E27FC236}">
                <a16:creationId xmlns:a16="http://schemas.microsoft.com/office/drawing/2014/main" id="{8DD6FD4E-E3EE-87FD-09C2-18A28F55A5E7}"/>
              </a:ext>
            </a:extLst>
          </p:cNvPr>
          <p:cNvSpPr>
            <a:spLocks noGrp="1"/>
          </p:cNvSpPr>
          <p:nvPr>
            <p:ph type="body" sz="half" idx="2"/>
          </p:nvPr>
        </p:nvSpPr>
        <p:spPr>
          <a:xfrm>
            <a:off x="7804298" y="2121763"/>
            <a:ext cx="3823094" cy="3773010"/>
          </a:xfrm>
        </p:spPr>
        <p:txBody>
          <a:bodyPr vert="horz" lIns="91440" tIns="45720" rIns="91440" bIns="45720" rtlCol="0" anchor="t">
            <a:normAutofit/>
          </a:bodyPr>
          <a:lstStyle/>
          <a:p>
            <a:pPr indent="-228600">
              <a:buFont typeface="Arial" panose="020B0604020202020204" pitchFamily="34" charset="0"/>
              <a:buChar char="•"/>
            </a:pPr>
            <a:endParaRPr lang="en-US" sz="2000" b="1"/>
          </a:p>
          <a:p>
            <a:pPr indent="-228600">
              <a:buFont typeface="Arial" panose="020B0604020202020204" pitchFamily="34" charset="0"/>
              <a:buChar char="•"/>
            </a:pPr>
            <a:r>
              <a:rPr lang="en-US" sz="2000" b="1" dirty="0"/>
              <a:t>"When we cannot separate data with a straight line"</a:t>
            </a:r>
            <a:endParaRPr lang="en-US" sz="2000" dirty="0"/>
          </a:p>
          <a:p>
            <a:pPr indent="-228600">
              <a:buFont typeface="Arial" panose="020B0604020202020204" pitchFamily="34" charset="0"/>
              <a:buChar char="•"/>
            </a:pPr>
            <a:endParaRPr lang="en-US" sz="2000" b="1" dirty="0">
              <a:ea typeface="+mn-lt"/>
              <a:cs typeface="+mn-lt"/>
            </a:endParaRPr>
          </a:p>
          <a:p>
            <a:pPr indent="-228600">
              <a:buFont typeface="Arial" panose="020B0604020202020204" pitchFamily="34" charset="0"/>
              <a:buChar char="•"/>
            </a:pPr>
            <a:r>
              <a:rPr lang="en-US" sz="2000" b="1" dirty="0">
                <a:ea typeface="+mn-lt"/>
                <a:cs typeface="+mn-lt"/>
              </a:rPr>
              <a:t>By combining the soft margin and kernel trick together, Support Vector Machine is able to structure the decision boundary for linear non-separable cases.</a:t>
            </a:r>
            <a:endParaRPr lang="en-US" sz="2000" b="1" dirty="0">
              <a:cs typeface="Calibri"/>
            </a:endParaRPr>
          </a:p>
        </p:txBody>
      </p:sp>
    </p:spTree>
    <p:extLst>
      <p:ext uri="{BB962C8B-B14F-4D97-AF65-F5344CB8AC3E}">
        <p14:creationId xmlns:p14="http://schemas.microsoft.com/office/powerpoint/2010/main" val="784881515"/>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7">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2A5F84-3C35-C14A-C6CE-E75E73505B7B}"/>
              </a:ext>
            </a:extLst>
          </p:cNvPr>
          <p:cNvSpPr>
            <a:spLocks noGrp="1"/>
          </p:cNvSpPr>
          <p:nvPr>
            <p:ph type="title" idx="4294967295"/>
          </p:nvPr>
        </p:nvSpPr>
        <p:spPr>
          <a:xfrm>
            <a:off x="524741" y="620392"/>
            <a:ext cx="3808268" cy="5504688"/>
          </a:xfrm>
          <a:prstGeom prst="ellipse">
            <a:avLst/>
          </a:prstGeom>
        </p:spPr>
        <p:txBody>
          <a:bodyPr vert="horz" lIns="91440" tIns="45720" rIns="91440" bIns="45720" rtlCol="0" anchor="ctr">
            <a:normAutofit/>
          </a:bodyPr>
          <a:lstStyle/>
          <a:p>
            <a:r>
              <a:rPr lang="en-US" sz="6000" kern="1200">
                <a:solidFill>
                  <a:schemeClr val="bg1"/>
                </a:solidFill>
                <a:latin typeface="+mj-lt"/>
                <a:ea typeface="+mj-ea"/>
                <a:cs typeface="+mj-cs"/>
              </a:rPr>
              <a:t>Kernel Trick</a:t>
            </a:r>
          </a:p>
        </p:txBody>
      </p:sp>
      <p:graphicFrame>
        <p:nvGraphicFramePr>
          <p:cNvPr id="39" name="Text Placeholder 3">
            <a:extLst>
              <a:ext uri="{FF2B5EF4-FFF2-40B4-BE49-F238E27FC236}">
                <a16:creationId xmlns:a16="http://schemas.microsoft.com/office/drawing/2014/main" id="{E745C241-A1BF-2E07-E466-CD97AE490493}"/>
              </a:ext>
            </a:extLst>
          </p:cNvPr>
          <p:cNvGraphicFramePr/>
          <p:nvPr>
            <p:extLst>
              <p:ext uri="{D42A27DB-BD31-4B8C-83A1-F6EECF244321}">
                <p14:modId xmlns:p14="http://schemas.microsoft.com/office/powerpoint/2010/main" val="79052511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1068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5" name="Freeform: Shape 2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48AEFEC0-7D9C-B3F7-D38E-CD11D8D9246C}"/>
              </a:ext>
            </a:extLst>
          </p:cNvPr>
          <p:cNvSpPr txBox="1"/>
          <p:nvPr/>
        </p:nvSpPr>
        <p:spPr>
          <a:xfrm>
            <a:off x="765051" y="662400"/>
            <a:ext cx="3384000" cy="149213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3700" kern="1200">
                <a:solidFill>
                  <a:schemeClr val="bg1"/>
                </a:solidFill>
                <a:latin typeface="+mj-lt"/>
                <a:ea typeface="+mj-ea"/>
                <a:cs typeface="+mj-cs"/>
              </a:rPr>
              <a:t>1 Dimension to 2 Dimension data</a:t>
            </a:r>
          </a:p>
        </p:txBody>
      </p:sp>
      <p:sp>
        <p:nvSpPr>
          <p:cNvPr id="3" name="TextBox 2">
            <a:extLst>
              <a:ext uri="{FF2B5EF4-FFF2-40B4-BE49-F238E27FC236}">
                <a16:creationId xmlns:a16="http://schemas.microsoft.com/office/drawing/2014/main" id="{2318011D-A5EA-8265-CEE2-CBFE9C999F95}"/>
              </a:ext>
            </a:extLst>
          </p:cNvPr>
          <p:cNvSpPr txBox="1"/>
          <p:nvPr/>
        </p:nvSpPr>
        <p:spPr>
          <a:xfrm>
            <a:off x="765051" y="2286000"/>
            <a:ext cx="3384000" cy="38448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b="1">
                <a:solidFill>
                  <a:schemeClr val="bg1">
                    <a:alpha val="60000"/>
                  </a:schemeClr>
                </a:solidFill>
              </a:rPr>
              <a:t>In 1-dimension, this data is not linearly separable, but after applying the transformation </a:t>
            </a:r>
            <a:r>
              <a:rPr lang="en-US" sz="2000" b="1" i="1">
                <a:solidFill>
                  <a:schemeClr val="bg1">
                    <a:alpha val="60000"/>
                  </a:schemeClr>
                </a:solidFill>
              </a:rPr>
              <a:t>ϕ</a:t>
            </a:r>
            <a:r>
              <a:rPr lang="en-US" sz="2000" b="1">
                <a:solidFill>
                  <a:schemeClr val="bg1">
                    <a:alpha val="60000"/>
                  </a:schemeClr>
                </a:solidFill>
              </a:rPr>
              <a:t>(x) = x²</a:t>
            </a:r>
            <a:r>
              <a:rPr lang="en-US" sz="2000">
                <a:solidFill>
                  <a:schemeClr val="bg1">
                    <a:alpha val="60000"/>
                  </a:schemeClr>
                </a:solidFill>
              </a:rPr>
              <a:t> </a:t>
            </a:r>
            <a:r>
              <a:rPr lang="en-US" sz="2000" b="1">
                <a:solidFill>
                  <a:schemeClr val="bg1">
                    <a:alpha val="60000"/>
                  </a:schemeClr>
                </a:solidFill>
              </a:rPr>
              <a:t> adding this second dimension to our feature space, the classes become linearly separable.</a:t>
            </a:r>
          </a:p>
        </p:txBody>
      </p:sp>
      <p:pic>
        <p:nvPicPr>
          <p:cNvPr id="2" name="Picture 2" descr="A picture containing chart&#10;&#10;Description automatically generated">
            <a:extLst>
              <a:ext uri="{FF2B5EF4-FFF2-40B4-BE49-F238E27FC236}">
                <a16:creationId xmlns:a16="http://schemas.microsoft.com/office/drawing/2014/main" id="{88284124-5A2A-3341-79FA-98940B990160}"/>
              </a:ext>
            </a:extLst>
          </p:cNvPr>
          <p:cNvPicPr>
            <a:picLocks noChangeAspect="1"/>
          </p:cNvPicPr>
          <p:nvPr/>
        </p:nvPicPr>
        <p:blipFill>
          <a:blip r:embed="rId2"/>
          <a:stretch>
            <a:fillRect/>
          </a:stretch>
        </p:blipFill>
        <p:spPr>
          <a:xfrm>
            <a:off x="6440418" y="643469"/>
            <a:ext cx="3955454" cy="5571062"/>
          </a:xfrm>
          <a:prstGeom prst="rect">
            <a:avLst/>
          </a:prstGeom>
        </p:spPr>
      </p:pic>
    </p:spTree>
    <p:extLst>
      <p:ext uri="{BB962C8B-B14F-4D97-AF65-F5344CB8AC3E}">
        <p14:creationId xmlns:p14="http://schemas.microsoft.com/office/powerpoint/2010/main" val="154795270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9">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9CDA1A8-BB4C-C3EC-E0BC-55377582C551}"/>
              </a:ext>
            </a:extLst>
          </p:cNvPr>
          <p:cNvSpPr txBox="1"/>
          <p:nvPr/>
        </p:nvSpPr>
        <p:spPr>
          <a:xfrm>
            <a:off x="518474" y="2917372"/>
            <a:ext cx="4064409" cy="161108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 Kernel function transforms two variables x and y into three variables along with z. so that the data is linearly separable.</a:t>
            </a:r>
          </a:p>
        </p:txBody>
      </p:sp>
      <p:pic>
        <p:nvPicPr>
          <p:cNvPr id="2" name="Picture 2" descr="Chart&#10;&#10;Description automatically generated">
            <a:extLst>
              <a:ext uri="{FF2B5EF4-FFF2-40B4-BE49-F238E27FC236}">
                <a16:creationId xmlns:a16="http://schemas.microsoft.com/office/drawing/2014/main" id="{C296CDCB-3689-0263-484F-A4AD831E8FA1}"/>
              </a:ext>
            </a:extLst>
          </p:cNvPr>
          <p:cNvPicPr>
            <a:picLocks noChangeAspect="1"/>
          </p:cNvPicPr>
          <p:nvPr/>
        </p:nvPicPr>
        <p:blipFill rotWithShape="1">
          <a:blip r:embed="rId2"/>
          <a:srcRect t="1805" r="-1" b="2528"/>
          <a:stretch/>
        </p:blipFill>
        <p:spPr>
          <a:xfrm>
            <a:off x="6038101" y="1149318"/>
            <a:ext cx="5715210" cy="4145632"/>
          </a:xfrm>
          <a:prstGeom prst="rect">
            <a:avLst/>
          </a:prstGeom>
        </p:spPr>
      </p:pic>
      <p:sp>
        <p:nvSpPr>
          <p:cNvPr id="4" name="TextBox 3">
            <a:extLst>
              <a:ext uri="{FF2B5EF4-FFF2-40B4-BE49-F238E27FC236}">
                <a16:creationId xmlns:a16="http://schemas.microsoft.com/office/drawing/2014/main" id="{18A5DE1C-A9D4-7B67-266D-92BD5BBBC01C}"/>
              </a:ext>
            </a:extLst>
          </p:cNvPr>
          <p:cNvSpPr txBox="1"/>
          <p:nvPr/>
        </p:nvSpPr>
        <p:spPr>
          <a:xfrm>
            <a:off x="1276815" y="663498"/>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2 Dimension to 3 Dimension Data</a:t>
            </a:r>
          </a:p>
        </p:txBody>
      </p:sp>
    </p:spTree>
    <p:extLst>
      <p:ext uri="{BB962C8B-B14F-4D97-AF65-F5344CB8AC3E}">
        <p14:creationId xmlns:p14="http://schemas.microsoft.com/office/powerpoint/2010/main" val="39098172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Chart, diagram&#10;&#10;Description automatically generated">
            <a:extLst>
              <a:ext uri="{FF2B5EF4-FFF2-40B4-BE49-F238E27FC236}">
                <a16:creationId xmlns:a16="http://schemas.microsoft.com/office/drawing/2014/main" id="{EEB079B7-56AA-CC19-81BE-51D291A311FE}"/>
              </a:ext>
            </a:extLst>
          </p:cNvPr>
          <p:cNvPicPr>
            <a:picLocks noChangeAspect="1"/>
          </p:cNvPicPr>
          <p:nvPr/>
        </p:nvPicPr>
        <p:blipFill>
          <a:blip r:embed="rId2"/>
          <a:stretch>
            <a:fillRect/>
          </a:stretch>
        </p:blipFill>
        <p:spPr>
          <a:xfrm>
            <a:off x="4485772" y="847492"/>
            <a:ext cx="7123382" cy="5144430"/>
          </a:xfrm>
          <a:prstGeom prst="rect">
            <a:avLst/>
          </a:prstGeom>
        </p:spPr>
      </p:pic>
      <p:sp>
        <p:nvSpPr>
          <p:cNvPr id="3" name="TextBox 2">
            <a:extLst>
              <a:ext uri="{FF2B5EF4-FFF2-40B4-BE49-F238E27FC236}">
                <a16:creationId xmlns:a16="http://schemas.microsoft.com/office/drawing/2014/main" id="{85D12A4A-F52E-279C-88DE-C4FC90ADF4BE}"/>
              </a:ext>
            </a:extLst>
          </p:cNvPr>
          <p:cNvSpPr txBox="1"/>
          <p:nvPr/>
        </p:nvSpPr>
        <p:spPr>
          <a:xfrm>
            <a:off x="1118839" y="2587083"/>
            <a:ext cx="274320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If we have more complex data then SVM will continue to project the data in a higher dimension till it becomes linearly separable.</a:t>
            </a:r>
            <a:endParaRPr lang="en-US" sz="2400" b="1">
              <a:cs typeface="Calibri"/>
            </a:endParaRPr>
          </a:p>
        </p:txBody>
      </p:sp>
      <p:sp>
        <p:nvSpPr>
          <p:cNvPr id="4" name="TextBox 3">
            <a:extLst>
              <a:ext uri="{FF2B5EF4-FFF2-40B4-BE49-F238E27FC236}">
                <a16:creationId xmlns:a16="http://schemas.microsoft.com/office/drawing/2014/main" id="{42DA408C-22F3-990B-EFD2-C4AC0B04858E}"/>
              </a:ext>
            </a:extLst>
          </p:cNvPr>
          <p:cNvSpPr txBox="1"/>
          <p:nvPr/>
        </p:nvSpPr>
        <p:spPr>
          <a:xfrm>
            <a:off x="1379034" y="1137424"/>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cs typeface="Calibri"/>
              </a:rPr>
              <a:t>Complex Data</a:t>
            </a:r>
          </a:p>
        </p:txBody>
      </p:sp>
    </p:spTree>
    <p:extLst>
      <p:ext uri="{BB962C8B-B14F-4D97-AF65-F5344CB8AC3E}">
        <p14:creationId xmlns:p14="http://schemas.microsoft.com/office/powerpoint/2010/main" val="296662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7">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9">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yellow, toy&#10;&#10;Description automatically generated">
            <a:extLst>
              <a:ext uri="{FF2B5EF4-FFF2-40B4-BE49-F238E27FC236}">
                <a16:creationId xmlns:a16="http://schemas.microsoft.com/office/drawing/2014/main" id="{80C80D0B-3E40-F751-E5D0-E261D4CAE061}"/>
              </a:ext>
            </a:extLst>
          </p:cNvPr>
          <p:cNvPicPr>
            <a:picLocks noChangeAspect="1"/>
          </p:cNvPicPr>
          <p:nvPr/>
        </p:nvPicPr>
        <p:blipFill rotWithShape="1">
          <a:blip r:embed="rId2"/>
          <a:srcRect r="-1" b="633"/>
          <a:stretch/>
        </p:blipFill>
        <p:spPr>
          <a:xfrm>
            <a:off x="20" y="-37160"/>
            <a:ext cx="6901711" cy="689516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TextBox 2">
            <a:extLst>
              <a:ext uri="{FF2B5EF4-FFF2-40B4-BE49-F238E27FC236}">
                <a16:creationId xmlns:a16="http://schemas.microsoft.com/office/drawing/2014/main" id="{CAAE895E-CE16-A7D8-8461-BED440808FA3}"/>
              </a:ext>
            </a:extLst>
          </p:cNvPr>
          <p:cNvSpPr txBox="1"/>
          <p:nvPr/>
        </p:nvSpPr>
        <p:spPr>
          <a:xfrm>
            <a:off x="7320465" y="2194102"/>
            <a:ext cx="4140013" cy="390858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b="1" dirty="0"/>
              <a:t>Now the question is, do we have to perform this transformation manually?</a:t>
            </a:r>
            <a:endParaRPr lang="en-US" sz="2400" b="1">
              <a:cs typeface="Calibri"/>
            </a:endParaRPr>
          </a:p>
          <a:p>
            <a:pPr indent="-228600">
              <a:lnSpc>
                <a:spcPct val="90000"/>
              </a:lnSpc>
              <a:spcAft>
                <a:spcPts val="600"/>
              </a:spcAft>
              <a:buFont typeface="Arial" panose="020B0604020202020204" pitchFamily="34" charset="0"/>
              <a:buChar char="•"/>
            </a:pPr>
            <a:r>
              <a:rPr lang="en-US" sz="2400" b="1" dirty="0"/>
              <a:t> The answer is no. </a:t>
            </a:r>
            <a:endParaRPr lang="en-US" sz="2400" b="1">
              <a:cs typeface="Calibri"/>
            </a:endParaRPr>
          </a:p>
          <a:p>
            <a:pPr indent="-228600">
              <a:lnSpc>
                <a:spcPct val="90000"/>
              </a:lnSpc>
              <a:spcAft>
                <a:spcPts val="600"/>
              </a:spcAft>
              <a:buFont typeface="Arial" panose="020B0604020202020204" pitchFamily="34" charset="0"/>
              <a:buChar char="•"/>
            </a:pPr>
            <a:r>
              <a:rPr lang="en-US" sz="2400" b="1" dirty="0"/>
              <a:t>SVM handles this process itself, just we have to choose the kernel type.</a:t>
            </a:r>
            <a:endParaRPr lang="en-US" sz="2400" b="1">
              <a:cs typeface="Calibri"/>
            </a:endParaRPr>
          </a:p>
        </p:txBody>
      </p:sp>
    </p:spTree>
    <p:extLst>
      <p:ext uri="{BB962C8B-B14F-4D97-AF65-F5344CB8AC3E}">
        <p14:creationId xmlns:p14="http://schemas.microsoft.com/office/powerpoint/2010/main" val="1721597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10;&#10;Description automatically generated">
            <a:extLst>
              <a:ext uri="{FF2B5EF4-FFF2-40B4-BE49-F238E27FC236}">
                <a16:creationId xmlns:a16="http://schemas.microsoft.com/office/drawing/2014/main" id="{876B4E0B-2E4B-D599-9AC6-8102607DEC91}"/>
              </a:ext>
            </a:extLst>
          </p:cNvPr>
          <p:cNvPicPr>
            <a:picLocks noChangeAspect="1"/>
          </p:cNvPicPr>
          <p:nvPr/>
        </p:nvPicPr>
        <p:blipFill>
          <a:blip r:embed="rId2"/>
          <a:stretch>
            <a:fillRect/>
          </a:stretch>
        </p:blipFill>
        <p:spPr>
          <a:xfrm>
            <a:off x="3220783" y="457200"/>
            <a:ext cx="5750433" cy="5943600"/>
          </a:xfrm>
          <a:prstGeom prst="rect">
            <a:avLst/>
          </a:prstGeom>
        </p:spPr>
      </p:pic>
    </p:spTree>
    <p:extLst>
      <p:ext uri="{BB962C8B-B14F-4D97-AF65-F5344CB8AC3E}">
        <p14:creationId xmlns:p14="http://schemas.microsoft.com/office/powerpoint/2010/main" val="3564585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74F7A1-AE9B-76D3-F7BF-D625C819E0C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Introduction</a:t>
            </a:r>
            <a:endParaRPr lang="en-US" sz="4000">
              <a:solidFill>
                <a:srgbClr val="FFFFFF"/>
              </a:solidFill>
            </a:endParaRPr>
          </a:p>
        </p:txBody>
      </p:sp>
      <p:graphicFrame>
        <p:nvGraphicFramePr>
          <p:cNvPr id="71" name="Content Placeholder 2">
            <a:extLst>
              <a:ext uri="{FF2B5EF4-FFF2-40B4-BE49-F238E27FC236}">
                <a16:creationId xmlns:a16="http://schemas.microsoft.com/office/drawing/2014/main" id="{624A77BF-5CB9-E19B-06BB-FA5A40C819EA}"/>
              </a:ext>
            </a:extLst>
          </p:cNvPr>
          <p:cNvGraphicFramePr>
            <a:graphicFrameLocks noGrp="1"/>
          </p:cNvGraphicFramePr>
          <p:nvPr>
            <p:ph idx="1"/>
            <p:extLst>
              <p:ext uri="{D42A27DB-BD31-4B8C-83A1-F6EECF244321}">
                <p14:modId xmlns:p14="http://schemas.microsoft.com/office/powerpoint/2010/main" val="113481025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5231907"/>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Top Corners Rounded 17">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Top Corners Rounded 19">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0" name="Straight Connector 21">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0B1A9A1-B256-164F-D193-D116524C2ABE}"/>
              </a:ext>
            </a:extLst>
          </p:cNvPr>
          <p:cNvSpPr txBox="1"/>
          <p:nvPr/>
        </p:nvSpPr>
        <p:spPr>
          <a:xfrm>
            <a:off x="321733" y="2834809"/>
            <a:ext cx="4092951" cy="304209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800" dirty="0">
                <a:solidFill>
                  <a:schemeClr val="bg1"/>
                </a:solidFill>
              </a:rPr>
              <a:t>Functions of Kernels</a:t>
            </a:r>
            <a:endParaRPr lang="en-US" sz="2800" dirty="0">
              <a:solidFill>
                <a:schemeClr val="bg1"/>
              </a:solidFill>
              <a:cs typeface="Calibri"/>
            </a:endParaRPr>
          </a:p>
        </p:txBody>
      </p:sp>
      <p:pic>
        <p:nvPicPr>
          <p:cNvPr id="2" name="Picture 2" descr="Graphical user interface, text, application, chat or text message&#10;&#10;Description automatically generated">
            <a:extLst>
              <a:ext uri="{FF2B5EF4-FFF2-40B4-BE49-F238E27FC236}">
                <a16:creationId xmlns:a16="http://schemas.microsoft.com/office/drawing/2014/main" id="{2BBAE710-3447-C405-8157-46D5DB3D9C10}"/>
              </a:ext>
            </a:extLst>
          </p:cNvPr>
          <p:cNvPicPr>
            <a:picLocks noChangeAspect="1"/>
          </p:cNvPicPr>
          <p:nvPr/>
        </p:nvPicPr>
        <p:blipFill>
          <a:blip r:embed="rId2"/>
          <a:stretch>
            <a:fillRect/>
          </a:stretch>
        </p:blipFill>
        <p:spPr>
          <a:xfrm>
            <a:off x="5203767" y="1870322"/>
            <a:ext cx="6542117" cy="2960308"/>
          </a:xfrm>
          <a:prstGeom prst="rect">
            <a:avLst/>
          </a:prstGeom>
        </p:spPr>
      </p:pic>
    </p:spTree>
    <p:extLst>
      <p:ext uri="{BB962C8B-B14F-4D97-AF65-F5344CB8AC3E}">
        <p14:creationId xmlns:p14="http://schemas.microsoft.com/office/powerpoint/2010/main" val="2585521042"/>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DEACB-CF2C-FD0C-5B93-D801C0E26E35}"/>
              </a:ext>
            </a:extLst>
          </p:cNvPr>
          <p:cNvSpPr>
            <a:spLocks noGrp="1"/>
          </p:cNvSpPr>
          <p:nvPr>
            <p:ph type="title"/>
          </p:nvPr>
        </p:nvSpPr>
        <p:spPr>
          <a:xfrm>
            <a:off x="1155557" y="637763"/>
            <a:ext cx="4310698" cy="1550424"/>
          </a:xfrm>
        </p:spPr>
        <p:txBody>
          <a:bodyPr vert="horz" lIns="91440" tIns="45720" rIns="91440" bIns="45720" rtlCol="0" anchor="t">
            <a:normAutofit/>
          </a:bodyPr>
          <a:lstStyle/>
          <a:p>
            <a:r>
              <a:rPr lang="en-US" sz="4800" b="1">
                <a:solidFill>
                  <a:schemeClr val="bg1"/>
                </a:solidFill>
              </a:rPr>
              <a:t>Linear Kernel</a:t>
            </a:r>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7" y="2349392"/>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 Placeholder 3">
            <a:extLst>
              <a:ext uri="{FF2B5EF4-FFF2-40B4-BE49-F238E27FC236}">
                <a16:creationId xmlns:a16="http://schemas.microsoft.com/office/drawing/2014/main" id="{FE035A60-360F-CD74-94DB-DA3476FB8A8B}"/>
              </a:ext>
            </a:extLst>
          </p:cNvPr>
          <p:cNvSpPr>
            <a:spLocks noGrp="1"/>
          </p:cNvSpPr>
          <p:nvPr>
            <p:ph type="body" sz="half" idx="2"/>
          </p:nvPr>
        </p:nvSpPr>
        <p:spPr>
          <a:xfrm>
            <a:off x="1155557" y="2563821"/>
            <a:ext cx="4296978" cy="3613141"/>
          </a:xfrm>
        </p:spPr>
        <p:txBody>
          <a:bodyPr vert="horz" lIns="91440" tIns="45720" rIns="91440" bIns="45720" rtlCol="0">
            <a:normAutofit/>
          </a:bodyPr>
          <a:lstStyle/>
          <a:p>
            <a:pPr indent="-228600">
              <a:buFont typeface="Arial" panose="020B0604020202020204" pitchFamily="34" charset="0"/>
              <a:buChar char="•"/>
            </a:pPr>
            <a:endParaRPr lang="en-US" sz="2000" b="1">
              <a:solidFill>
                <a:schemeClr val="bg1"/>
              </a:solidFill>
            </a:endParaRPr>
          </a:p>
          <a:p>
            <a:pPr indent="-228600">
              <a:buFont typeface="Arial" panose="020B0604020202020204" pitchFamily="34" charset="0"/>
              <a:buChar char="•"/>
            </a:pPr>
            <a:r>
              <a:rPr lang="en-US" sz="2000" b="1">
                <a:solidFill>
                  <a:schemeClr val="bg1"/>
                </a:solidFill>
              </a:rPr>
              <a:t>In the linear kernel, the decision boundary is a straight line.</a:t>
            </a:r>
            <a:endParaRPr lang="en-US" sz="2000">
              <a:solidFill>
                <a:schemeClr val="bg1"/>
              </a:solidFill>
            </a:endParaRPr>
          </a:p>
          <a:p>
            <a:pPr indent="-228600">
              <a:buFont typeface="Arial" panose="020B0604020202020204" pitchFamily="34" charset="0"/>
              <a:buChar char="•"/>
            </a:pPr>
            <a:r>
              <a:rPr lang="en-US" sz="2000" b="1">
                <a:solidFill>
                  <a:schemeClr val="bg1"/>
                </a:solidFill>
              </a:rPr>
              <a:t> Unfortunately, most of the real-world data is not linearly separable, this is the reason the linear kernel is not widely used in SVM.</a:t>
            </a:r>
          </a:p>
        </p:txBody>
      </p:sp>
      <p:sp>
        <p:nvSpPr>
          <p:cNvPr id="14" name="Rectangle 13">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scatter chart&#10;&#10;Description automatically generated">
            <a:extLst>
              <a:ext uri="{FF2B5EF4-FFF2-40B4-BE49-F238E27FC236}">
                <a16:creationId xmlns:a16="http://schemas.microsoft.com/office/drawing/2014/main" id="{4BE582E9-366C-F3A5-CD95-1DDC3E64A13D}"/>
              </a:ext>
            </a:extLst>
          </p:cNvPr>
          <p:cNvPicPr>
            <a:picLocks noGrp="1" noChangeAspect="1"/>
          </p:cNvPicPr>
          <p:nvPr>
            <p:ph type="pic" idx="1"/>
          </p:nvPr>
        </p:nvPicPr>
        <p:blipFill rotWithShape="1">
          <a:blip r:embed="rId2"/>
          <a:srcRect r="1012" b="1"/>
          <a:stretch/>
        </p:blipFill>
        <p:spPr>
          <a:xfrm>
            <a:off x="6739464" y="637762"/>
            <a:ext cx="4305891" cy="5576770"/>
          </a:xfrm>
          <a:prstGeom prst="rect">
            <a:avLst/>
          </a:prstGeom>
        </p:spPr>
      </p:pic>
    </p:spTree>
    <p:extLst>
      <p:ext uri="{BB962C8B-B14F-4D97-AF65-F5344CB8AC3E}">
        <p14:creationId xmlns:p14="http://schemas.microsoft.com/office/powerpoint/2010/main" val="627794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C853-711E-E0BE-9CF8-2F70141BFCD0}"/>
              </a:ext>
            </a:extLst>
          </p:cNvPr>
          <p:cNvSpPr>
            <a:spLocks noGrp="1"/>
          </p:cNvSpPr>
          <p:nvPr>
            <p:ph type="title"/>
          </p:nvPr>
        </p:nvSpPr>
        <p:spPr>
          <a:xfrm>
            <a:off x="648930" y="629266"/>
            <a:ext cx="5121644" cy="1676603"/>
          </a:xfrm>
        </p:spPr>
        <p:txBody>
          <a:bodyPr vert="horz" lIns="91440" tIns="45720" rIns="91440" bIns="45720" rtlCol="0" anchor="ctr">
            <a:normAutofit/>
          </a:bodyPr>
          <a:lstStyle/>
          <a:p>
            <a:r>
              <a:rPr lang="en-US" sz="4400" b="1"/>
              <a:t>Polynomial kernel</a:t>
            </a:r>
          </a:p>
          <a:p>
            <a:endParaRPr lang="en-US" sz="4400"/>
          </a:p>
        </p:txBody>
      </p:sp>
      <p:sp>
        <p:nvSpPr>
          <p:cNvPr id="4" name="Text Placeholder 3">
            <a:extLst>
              <a:ext uri="{FF2B5EF4-FFF2-40B4-BE49-F238E27FC236}">
                <a16:creationId xmlns:a16="http://schemas.microsoft.com/office/drawing/2014/main" id="{48B20FA5-4CCE-0704-FD28-7A9463522D57}"/>
              </a:ext>
            </a:extLst>
          </p:cNvPr>
          <p:cNvSpPr>
            <a:spLocks noGrp="1"/>
          </p:cNvSpPr>
          <p:nvPr>
            <p:ph type="body" sz="half" idx="2"/>
          </p:nvPr>
        </p:nvSpPr>
        <p:spPr>
          <a:xfrm>
            <a:off x="648931" y="2438400"/>
            <a:ext cx="5121642" cy="3785419"/>
          </a:xfrm>
        </p:spPr>
        <p:txBody>
          <a:bodyPr vert="horz" lIns="91440" tIns="45720" rIns="91440" bIns="45720" rtlCol="0" anchor="t">
            <a:normAutofit/>
          </a:bodyPr>
          <a:lstStyle/>
          <a:p>
            <a:pPr indent="-228600">
              <a:buFont typeface="Arial" panose="020B0604020202020204" pitchFamily="34" charset="0"/>
              <a:buChar char="•"/>
            </a:pPr>
            <a:endParaRPr lang="en-US" sz="2000" b="1"/>
          </a:p>
          <a:p>
            <a:pPr indent="-228600">
              <a:buFont typeface="Arial" panose="020B0604020202020204" pitchFamily="34" charset="0"/>
              <a:buChar char="•"/>
            </a:pPr>
            <a:r>
              <a:rPr lang="en-US" sz="2000" b="1" dirty="0"/>
              <a:t>we have a polynomial kernel, which is non-uniform in nature due to the polynomial combination of the base features. </a:t>
            </a:r>
          </a:p>
          <a:p>
            <a:pPr indent="-228600">
              <a:buFont typeface="Arial" panose="020B0604020202020204" pitchFamily="34" charset="0"/>
              <a:buChar char="•"/>
            </a:pPr>
            <a:r>
              <a:rPr lang="en-US" sz="2000" b="1" dirty="0"/>
              <a:t>It often gives good results</a:t>
            </a:r>
            <a:r>
              <a:rPr lang="en-US" sz="2000" dirty="0"/>
              <a:t>.</a:t>
            </a:r>
            <a:endParaRPr lang="en-US" dirty="0"/>
          </a:p>
        </p:txBody>
      </p:sp>
      <p:sp>
        <p:nvSpPr>
          <p:cNvPr id="10" name="Rectangle 9">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scatter chart&#10;&#10;Description automatically generated">
            <a:extLst>
              <a:ext uri="{FF2B5EF4-FFF2-40B4-BE49-F238E27FC236}">
                <a16:creationId xmlns:a16="http://schemas.microsoft.com/office/drawing/2014/main" id="{AB78E294-1C6D-D03A-02DB-420EF8670C60}"/>
              </a:ext>
            </a:extLst>
          </p:cNvPr>
          <p:cNvPicPr>
            <a:picLocks noGrp="1" noChangeAspect="1"/>
          </p:cNvPicPr>
          <p:nvPr>
            <p:ph type="pic" idx="1"/>
          </p:nvPr>
        </p:nvPicPr>
        <p:blipFill rotWithShape="1">
          <a:blip r:embed="rId2"/>
          <a:srcRect r="3790" b="4"/>
          <a:stretch/>
        </p:blipFill>
        <p:spPr>
          <a:xfrm>
            <a:off x="6721233" y="640082"/>
            <a:ext cx="4831104" cy="5577837"/>
          </a:xfrm>
          <a:prstGeom prst="rect">
            <a:avLst/>
          </a:prstGeom>
          <a:effectLst/>
        </p:spPr>
      </p:pic>
    </p:spTree>
    <p:extLst>
      <p:ext uri="{BB962C8B-B14F-4D97-AF65-F5344CB8AC3E}">
        <p14:creationId xmlns:p14="http://schemas.microsoft.com/office/powerpoint/2010/main" val="447058931"/>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3A62E-9799-6527-01E5-E143F5CC3317}"/>
              </a:ext>
            </a:extLst>
          </p:cNvPr>
          <p:cNvSpPr>
            <a:spLocks noGrp="1"/>
          </p:cNvSpPr>
          <p:nvPr>
            <p:ph type="title"/>
          </p:nvPr>
        </p:nvSpPr>
        <p:spPr>
          <a:xfrm>
            <a:off x="517889" y="4883544"/>
            <a:ext cx="3876086" cy="1556907"/>
          </a:xfrm>
        </p:spPr>
        <p:txBody>
          <a:bodyPr vert="horz" lIns="91440" tIns="45720" rIns="91440" bIns="45720" rtlCol="0" anchor="ctr">
            <a:normAutofit/>
          </a:bodyPr>
          <a:lstStyle/>
          <a:p>
            <a:r>
              <a:rPr lang="en-US" b="1" dirty="0"/>
              <a:t>Gaussian/RBF Kernel</a:t>
            </a:r>
          </a:p>
          <a:p>
            <a:endParaRPr lang="en-US"/>
          </a:p>
        </p:txBody>
      </p:sp>
      <p:sp>
        <p:nvSpPr>
          <p:cNvPr id="12" name="Rectangle 1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FBD27C90-5626-56A3-EC7D-4E9ED965C3C0}"/>
              </a:ext>
            </a:extLst>
          </p:cNvPr>
          <p:cNvPicPr>
            <a:picLocks noGrp="1" noChangeAspect="1"/>
          </p:cNvPicPr>
          <p:nvPr>
            <p:ph type="pic" idx="1"/>
          </p:nvPr>
        </p:nvPicPr>
        <p:blipFill rotWithShape="1">
          <a:blip r:embed="rId2"/>
          <a:srcRect l="2148"/>
          <a:stretch/>
        </p:blipFill>
        <p:spPr>
          <a:xfrm>
            <a:off x="1089302" y="364142"/>
            <a:ext cx="10239548" cy="3672847"/>
          </a:xfrm>
          <a:prstGeom prst="rect">
            <a:avLst/>
          </a:prstGeom>
        </p:spPr>
      </p:pic>
      <p:sp>
        <p:nvSpPr>
          <p:cNvPr id="16" name="Rectangle 1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0598F9C4-4A90-71F2-F21A-C88463E8B14E}"/>
              </a:ext>
            </a:extLst>
          </p:cNvPr>
          <p:cNvSpPr>
            <a:spLocks noGrp="1"/>
          </p:cNvSpPr>
          <p:nvPr>
            <p:ph type="body" sz="half" idx="2"/>
          </p:nvPr>
        </p:nvSpPr>
        <p:spPr>
          <a:xfrm>
            <a:off x="5162719" y="4883544"/>
            <a:ext cx="6586915" cy="1556907"/>
          </a:xfrm>
        </p:spPr>
        <p:txBody>
          <a:bodyPr vert="horz" lIns="91440" tIns="45720" rIns="91440" bIns="45720" rtlCol="0" anchor="ctr">
            <a:normAutofit/>
          </a:bodyPr>
          <a:lstStyle/>
          <a:p>
            <a:pPr marL="342900" indent="-228600">
              <a:buFont typeface="Arial" panose="020B0604020202020204" pitchFamily="34" charset="0"/>
              <a:buChar char="•"/>
            </a:pPr>
            <a:r>
              <a:rPr lang="en-US" sz="1800" b="1"/>
              <a:t>It is the most commonly used kernel. It projects the data into a Gaussian distribution, where the red points become the peak of the Gaussian surface and the green data points become the base of the surface, making the data linearly separable.</a:t>
            </a:r>
            <a:endParaRPr lang="en-US" sz="1800"/>
          </a:p>
          <a:p>
            <a:pPr marL="342900" indent="-228600">
              <a:buFont typeface="Arial" panose="020B0604020202020204" pitchFamily="34" charset="0"/>
              <a:buChar char="•"/>
            </a:pPr>
            <a:r>
              <a:rPr lang="en-US" sz="1800" b="1"/>
              <a:t>But this kernel is prone to overfitting and it captures the noise</a:t>
            </a:r>
          </a:p>
        </p:txBody>
      </p:sp>
    </p:spTree>
    <p:extLst>
      <p:ext uri="{BB962C8B-B14F-4D97-AF65-F5344CB8AC3E}">
        <p14:creationId xmlns:p14="http://schemas.microsoft.com/office/powerpoint/2010/main" val="2861992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8BE28D3-A088-BA96-F938-8F52683AA8D8}"/>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sz="4400" kern="1200">
                <a:solidFill>
                  <a:schemeClr val="bg1"/>
                </a:solidFill>
                <a:latin typeface="+mj-lt"/>
                <a:ea typeface="+mj-ea"/>
                <a:cs typeface="+mj-cs"/>
              </a:rPr>
              <a:t>Sigmoid Kernel</a:t>
            </a:r>
          </a:p>
        </p:txBody>
      </p:sp>
      <p:sp>
        <p:nvSpPr>
          <p:cNvPr id="4" name="Text Placeholder 3">
            <a:extLst>
              <a:ext uri="{FF2B5EF4-FFF2-40B4-BE49-F238E27FC236}">
                <a16:creationId xmlns:a16="http://schemas.microsoft.com/office/drawing/2014/main" id="{45BE31BA-D809-A7C6-E5A4-81BAA63DFF12}"/>
              </a:ext>
            </a:extLst>
          </p:cNvPr>
          <p:cNvSpPr>
            <a:spLocks noGrp="1"/>
          </p:cNvSpPr>
          <p:nvPr>
            <p:ph type="body" sz="half" idx="2"/>
          </p:nvPr>
        </p:nvSpPr>
        <p:spPr>
          <a:xfrm>
            <a:off x="765051" y="2286000"/>
            <a:ext cx="3384000" cy="3844800"/>
          </a:xfrm>
        </p:spPr>
        <p:txBody>
          <a:bodyPr vert="horz" lIns="91440" tIns="45720" rIns="91440" bIns="45720" rtlCol="0">
            <a:normAutofit/>
          </a:bodyPr>
          <a:lstStyle/>
          <a:p>
            <a:pPr indent="-228600">
              <a:buFont typeface="Arial" panose="020B0604020202020204" pitchFamily="34" charset="0"/>
              <a:buChar char="•"/>
            </a:pPr>
            <a:r>
              <a:rPr lang="en-US" sz="2000" b="1">
                <a:solidFill>
                  <a:schemeClr val="bg1">
                    <a:alpha val="60000"/>
                  </a:schemeClr>
                </a:solidFill>
              </a:rPr>
              <a:t>The Hyperbolic Tangent Kernel is also known as the Sigmoid Kernel and as the Multilayer Perceptron (MLP) kernel</a:t>
            </a:r>
            <a:r>
              <a:rPr lang="en-US" sz="2000">
                <a:solidFill>
                  <a:schemeClr val="bg1">
                    <a:alpha val="60000"/>
                  </a:schemeClr>
                </a:solidFill>
              </a:rPr>
              <a:t>. </a:t>
            </a:r>
          </a:p>
        </p:txBody>
      </p:sp>
      <p:pic>
        <p:nvPicPr>
          <p:cNvPr id="5" name="Picture 5" descr="Chart, surface chart&#10;&#10;Description automatically generated">
            <a:extLst>
              <a:ext uri="{FF2B5EF4-FFF2-40B4-BE49-F238E27FC236}">
                <a16:creationId xmlns:a16="http://schemas.microsoft.com/office/drawing/2014/main" id="{B9BC5DEC-63DB-D66D-AEDF-C5C909FA0A44}"/>
              </a:ext>
            </a:extLst>
          </p:cNvPr>
          <p:cNvPicPr>
            <a:picLocks noGrp="1" noChangeAspect="1"/>
          </p:cNvPicPr>
          <p:nvPr>
            <p:ph type="pic" idx="1"/>
          </p:nvPr>
        </p:nvPicPr>
        <p:blipFill rotWithShape="1">
          <a:blip r:embed="rId2"/>
          <a:srcRect t="2362" b="2362"/>
          <a:stretch/>
        </p:blipFill>
        <p:spPr>
          <a:xfrm>
            <a:off x="5411053" y="1051019"/>
            <a:ext cx="6014185" cy="4755962"/>
          </a:xfrm>
          <a:prstGeom prst="rect">
            <a:avLst/>
          </a:prstGeom>
        </p:spPr>
      </p:pic>
    </p:spTree>
    <p:extLst>
      <p:ext uri="{BB962C8B-B14F-4D97-AF65-F5344CB8AC3E}">
        <p14:creationId xmlns:p14="http://schemas.microsoft.com/office/powerpoint/2010/main" val="4086066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1CDD6938-27AB-4085-F37C-7887F08B626D}"/>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800" dirty="0"/>
              <a:t>Comparison Kernels with the same Data</a:t>
            </a:r>
            <a:endParaRPr lang="en-US" sz="2800" dirty="0">
              <a:cs typeface="Calibri"/>
            </a:endParaRPr>
          </a:p>
        </p:txBody>
      </p:sp>
      <p:pic>
        <p:nvPicPr>
          <p:cNvPr id="2" name="Picture 2">
            <a:extLst>
              <a:ext uri="{FF2B5EF4-FFF2-40B4-BE49-F238E27FC236}">
                <a16:creationId xmlns:a16="http://schemas.microsoft.com/office/drawing/2014/main" id="{0AC4ECDC-C3DE-727D-488D-50CD5B718CB9}"/>
              </a:ext>
            </a:extLst>
          </p:cNvPr>
          <p:cNvPicPr>
            <a:picLocks noChangeAspect="1"/>
          </p:cNvPicPr>
          <p:nvPr/>
        </p:nvPicPr>
        <p:blipFill>
          <a:blip r:embed="rId2"/>
          <a:stretch>
            <a:fillRect/>
          </a:stretch>
        </p:blipFill>
        <p:spPr>
          <a:xfrm>
            <a:off x="6969642" y="1012400"/>
            <a:ext cx="4736963" cy="4677750"/>
          </a:xfrm>
          <a:prstGeom prst="rect">
            <a:avLst/>
          </a:prstGeom>
        </p:spPr>
      </p:pic>
    </p:spTree>
    <p:extLst>
      <p:ext uri="{BB962C8B-B14F-4D97-AF65-F5344CB8AC3E}">
        <p14:creationId xmlns:p14="http://schemas.microsoft.com/office/powerpoint/2010/main" val="2523678308"/>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TextBox 2">
            <a:extLst>
              <a:ext uri="{FF2B5EF4-FFF2-40B4-BE49-F238E27FC236}">
                <a16:creationId xmlns:a16="http://schemas.microsoft.com/office/drawing/2014/main" id="{45759D44-0E45-BA00-6BC0-5E4F64EA0C8B}"/>
              </a:ext>
            </a:extLst>
          </p:cNvPr>
          <p:cNvSpPr txBox="1"/>
          <p:nvPr/>
        </p:nvSpPr>
        <p:spPr>
          <a:xfrm>
            <a:off x="767290" y="3383121"/>
            <a:ext cx="3582072" cy="279325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3200" dirty="0">
                <a:solidFill>
                  <a:schemeClr val="bg1"/>
                </a:solidFill>
              </a:rPr>
              <a:t>Comparison Kernel in Different Data</a:t>
            </a:r>
            <a:endParaRPr lang="en-US" sz="3200" dirty="0">
              <a:solidFill>
                <a:schemeClr val="bg1"/>
              </a:solidFill>
              <a:cs typeface="Calibri"/>
            </a:endParaRPr>
          </a:p>
          <a:p>
            <a:pPr>
              <a:lnSpc>
                <a:spcPct val="90000"/>
              </a:lnSpc>
              <a:spcAft>
                <a:spcPts val="600"/>
              </a:spcAft>
            </a:pPr>
            <a:endParaRPr lang="en-US" sz="3200" dirty="0">
              <a:solidFill>
                <a:schemeClr val="bg1"/>
              </a:solidFill>
              <a:cs typeface="Calibri"/>
            </a:endParaRPr>
          </a:p>
        </p:txBody>
      </p:sp>
      <p:pic>
        <p:nvPicPr>
          <p:cNvPr id="2" name="Picture 2" descr="A picture containing text&#10;&#10;Description automatically generated">
            <a:extLst>
              <a:ext uri="{FF2B5EF4-FFF2-40B4-BE49-F238E27FC236}">
                <a16:creationId xmlns:a16="http://schemas.microsoft.com/office/drawing/2014/main" id="{BC4E7FD9-43FA-F64F-42AD-EE473EC5EE18}"/>
              </a:ext>
            </a:extLst>
          </p:cNvPr>
          <p:cNvPicPr>
            <a:picLocks noChangeAspect="1"/>
          </p:cNvPicPr>
          <p:nvPr/>
        </p:nvPicPr>
        <p:blipFill>
          <a:blip r:embed="rId2"/>
          <a:stretch>
            <a:fillRect/>
          </a:stretch>
        </p:blipFill>
        <p:spPr>
          <a:xfrm>
            <a:off x="5514842" y="903730"/>
            <a:ext cx="5846152" cy="4472307"/>
          </a:xfrm>
          <a:prstGeom prst="rect">
            <a:avLst/>
          </a:prstGeom>
        </p:spPr>
      </p:pic>
    </p:spTree>
    <p:extLst>
      <p:ext uri="{BB962C8B-B14F-4D97-AF65-F5344CB8AC3E}">
        <p14:creationId xmlns:p14="http://schemas.microsoft.com/office/powerpoint/2010/main" val="2124294587"/>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B95B-6697-CD20-0070-B78F86B3CDC2}"/>
              </a:ext>
            </a:extLst>
          </p:cNvPr>
          <p:cNvSpPr>
            <a:spLocks noGrp="1"/>
          </p:cNvSpPr>
          <p:nvPr>
            <p:ph type="title"/>
          </p:nvPr>
        </p:nvSpPr>
        <p:spPr/>
        <p:txBody>
          <a:bodyPr/>
          <a:lstStyle/>
          <a:p>
            <a:r>
              <a:rPr lang="en-US" dirty="0">
                <a:cs typeface="Calibri Light"/>
              </a:rPr>
              <a:t>SVM</a:t>
            </a:r>
            <a:endParaRPr lang="en-US" dirty="0"/>
          </a:p>
        </p:txBody>
      </p:sp>
      <p:sp>
        <p:nvSpPr>
          <p:cNvPr id="3" name="Text Placeholder 2">
            <a:extLst>
              <a:ext uri="{FF2B5EF4-FFF2-40B4-BE49-F238E27FC236}">
                <a16:creationId xmlns:a16="http://schemas.microsoft.com/office/drawing/2014/main" id="{9EE4F624-D041-CDA1-5436-7AA2AFD9B3C0}"/>
              </a:ext>
            </a:extLst>
          </p:cNvPr>
          <p:cNvSpPr>
            <a:spLocks noGrp="1"/>
          </p:cNvSpPr>
          <p:nvPr>
            <p:ph type="body" idx="1"/>
          </p:nvPr>
        </p:nvSpPr>
        <p:spPr/>
        <p:txBody>
          <a:bodyPr/>
          <a:lstStyle/>
          <a:p>
            <a:r>
              <a:rPr lang="en-US" dirty="0">
                <a:cs typeface="Calibri"/>
              </a:rPr>
              <a:t>Advantages</a:t>
            </a:r>
            <a:endParaRPr lang="en-US" dirty="0"/>
          </a:p>
        </p:txBody>
      </p:sp>
      <p:graphicFrame>
        <p:nvGraphicFramePr>
          <p:cNvPr id="18" name="Content Placeholder 3">
            <a:extLst>
              <a:ext uri="{FF2B5EF4-FFF2-40B4-BE49-F238E27FC236}">
                <a16:creationId xmlns:a16="http://schemas.microsoft.com/office/drawing/2014/main" id="{195078F2-0608-DDBC-BF13-671DB252DA0C}"/>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A378C8F7-818E-1094-A087-8AB1A3CE1130}"/>
              </a:ext>
            </a:extLst>
          </p:cNvPr>
          <p:cNvSpPr>
            <a:spLocks noGrp="1"/>
          </p:cNvSpPr>
          <p:nvPr>
            <p:ph type="body" sz="quarter" idx="3"/>
          </p:nvPr>
        </p:nvSpPr>
        <p:spPr/>
        <p:txBody>
          <a:bodyPr/>
          <a:lstStyle/>
          <a:p>
            <a:r>
              <a:rPr lang="en-US" dirty="0">
                <a:cs typeface="Calibri"/>
              </a:rPr>
              <a:t>Disadvantages</a:t>
            </a:r>
            <a:endParaRPr lang="en-US" dirty="0"/>
          </a:p>
        </p:txBody>
      </p:sp>
      <p:sp>
        <p:nvSpPr>
          <p:cNvPr id="6" name="Content Placeholder 5">
            <a:extLst>
              <a:ext uri="{FF2B5EF4-FFF2-40B4-BE49-F238E27FC236}">
                <a16:creationId xmlns:a16="http://schemas.microsoft.com/office/drawing/2014/main" id="{2B7151FA-EB36-B47E-00C4-8B5BEE90A62B}"/>
              </a:ext>
            </a:extLst>
          </p:cNvPr>
          <p:cNvSpPr>
            <a:spLocks noGrp="1"/>
          </p:cNvSpPr>
          <p:nvPr>
            <p:ph sz="quarter" idx="4"/>
          </p:nvPr>
        </p:nvSpPr>
        <p:spPr/>
        <p:txBody>
          <a:bodyPr vert="horz" lIns="91440" tIns="45720" rIns="91440" bIns="45720" rtlCol="0" anchor="t">
            <a:normAutofit/>
          </a:bodyPr>
          <a:lstStyle/>
          <a:p>
            <a:r>
              <a:rPr lang="en-US" sz="2400" dirty="0">
                <a:cs typeface="Calibri"/>
              </a:rPr>
              <a:t>SVM does not perform well when we have large data set.</a:t>
            </a:r>
          </a:p>
          <a:p>
            <a:r>
              <a:rPr lang="en-US" sz="2400" dirty="0">
                <a:cs typeface="Calibri"/>
              </a:rPr>
              <a:t>SVM does not perform well when data set has more noise.</a:t>
            </a:r>
          </a:p>
          <a:p>
            <a:r>
              <a:rPr lang="en-US" sz="2400" dirty="0">
                <a:cs typeface="Calibri"/>
              </a:rPr>
              <a:t>SVM does not give good result for large data set.</a:t>
            </a:r>
          </a:p>
        </p:txBody>
      </p:sp>
      <p:sp>
        <p:nvSpPr>
          <p:cNvPr id="20" name="TextBox 19">
            <a:extLst>
              <a:ext uri="{FF2B5EF4-FFF2-40B4-BE49-F238E27FC236}">
                <a16:creationId xmlns:a16="http://schemas.microsoft.com/office/drawing/2014/main" id="{F24A7C5B-66AF-73F8-0805-6A64A46B851D}"/>
              </a:ext>
            </a:extLst>
          </p:cNvPr>
          <p:cNvSpPr txBox="1"/>
          <p:nvPr/>
        </p:nvSpPr>
        <p:spPr>
          <a:xfrm flipV="1">
            <a:off x="7874619" y="-1801438"/>
            <a:ext cx="108910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652780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93A3405-FC40-762E-E027-FADC9E9B93AD}"/>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cs typeface="Calibri Light"/>
              </a:rPr>
              <a:t>Summary</a:t>
            </a:r>
            <a:endParaRPr lang="en-US" sz="4000">
              <a:solidFill>
                <a:srgbClr val="FFFFFF"/>
              </a:solidFill>
            </a:endParaRPr>
          </a:p>
        </p:txBody>
      </p:sp>
      <p:graphicFrame>
        <p:nvGraphicFramePr>
          <p:cNvPr id="10" name="Content Placeholder 7">
            <a:extLst>
              <a:ext uri="{FF2B5EF4-FFF2-40B4-BE49-F238E27FC236}">
                <a16:creationId xmlns:a16="http://schemas.microsoft.com/office/drawing/2014/main" id="{5BAB8A37-6DBD-1A5C-7D84-9F3589965BBD}"/>
              </a:ext>
            </a:extLst>
          </p:cNvPr>
          <p:cNvGraphicFramePr>
            <a:graphicFrameLocks noGrp="1"/>
          </p:cNvGraphicFramePr>
          <p:nvPr>
            <p:ph idx="1"/>
            <p:extLst>
              <p:ext uri="{D42A27DB-BD31-4B8C-83A1-F6EECF244321}">
                <p14:modId xmlns:p14="http://schemas.microsoft.com/office/powerpoint/2010/main" val="278597158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7253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picture containing text, stationary, businesscard&#10;&#10;Description automatically generated">
            <a:extLst>
              <a:ext uri="{FF2B5EF4-FFF2-40B4-BE49-F238E27FC236}">
                <a16:creationId xmlns:a16="http://schemas.microsoft.com/office/drawing/2014/main" id="{D8D2729A-2225-CAFC-1BC9-F7609B0921F7}"/>
              </a:ext>
            </a:extLst>
          </p:cNvPr>
          <p:cNvPicPr>
            <a:picLocks noChangeAspect="1"/>
          </p:cNvPicPr>
          <p:nvPr/>
        </p:nvPicPr>
        <p:blipFill rotWithShape="1">
          <a:blip r:embed="rId2"/>
          <a:srcRect t="14159" b="10841"/>
          <a:stretch/>
        </p:blipFill>
        <p:spPr>
          <a:xfrm>
            <a:off x="20" y="10"/>
            <a:ext cx="12191980" cy="6857990"/>
          </a:xfrm>
          <a:prstGeom prst="rect">
            <a:avLst/>
          </a:prstGeom>
        </p:spPr>
      </p:pic>
      <p:sp>
        <p:nvSpPr>
          <p:cNvPr id="11" name="Freeform: Shape 6">
            <a:extLst>
              <a:ext uri="{FF2B5EF4-FFF2-40B4-BE49-F238E27FC236}">
                <a16:creationId xmlns:a16="http://schemas.microsoft.com/office/drawing/2014/main" id="{8FF5081D-6F37-4BB4-B5EA-A11692358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43467 w 12192000"/>
              <a:gd name="connsiteY0" fmla="*/ 643467 h 6858000"/>
              <a:gd name="connsiteX1" fmla="*/ 643467 w 12192000"/>
              <a:gd name="connsiteY1" fmla="*/ 6214533 h 6858000"/>
              <a:gd name="connsiteX2" fmla="*/ 11548533 w 12192000"/>
              <a:gd name="connsiteY2" fmla="*/ 6214533 h 6858000"/>
              <a:gd name="connsiteX3" fmla="*/ 11548533 w 12192000"/>
              <a:gd name="connsiteY3" fmla="*/ 643467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43467" y="643467"/>
                </a:moveTo>
                <a:lnTo>
                  <a:pt x="643467" y="6214533"/>
                </a:lnTo>
                <a:lnTo>
                  <a:pt x="11548533" y="6214533"/>
                </a:lnTo>
                <a:lnTo>
                  <a:pt x="11548533" y="643467"/>
                </a:lnTo>
                <a:close/>
                <a:moveTo>
                  <a:pt x="0" y="0"/>
                </a:moveTo>
                <a:lnTo>
                  <a:pt x="12192000" y="0"/>
                </a:lnTo>
                <a:lnTo>
                  <a:pt x="12192000" y="6858000"/>
                </a:lnTo>
                <a:lnTo>
                  <a:pt x="0" y="6858000"/>
                </a:lnTo>
                <a:close/>
              </a:path>
            </a:pathLst>
          </a:custGeom>
          <a:solidFill>
            <a:srgbClr val="3B515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8">
            <a:extLst>
              <a:ext uri="{FF2B5EF4-FFF2-40B4-BE49-F238E27FC236}">
                <a16:creationId xmlns:a16="http://schemas.microsoft.com/office/drawing/2014/main" id="{B8DC041D-D1C3-4296-85D0-23923F3A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627698"/>
            <a:ext cx="10915650" cy="5602605"/>
          </a:xfrm>
          <a:prstGeom prst="rect">
            <a:avLst/>
          </a:prstGeom>
          <a:noFill/>
          <a:ln w="44450" cap="sq" cmpd="dbl">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060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30889994-7D74-33AD-4790-74C98CF1352E}"/>
              </a:ext>
            </a:extLst>
          </p:cNvPr>
          <p:cNvPicPr>
            <a:picLocks noChangeAspect="1"/>
          </p:cNvPicPr>
          <p:nvPr/>
        </p:nvPicPr>
        <p:blipFill rotWithShape="1">
          <a:blip r:embed="rId2"/>
          <a:srcRect t="4438" r="-1" b="268"/>
          <a:stretch/>
        </p:blipFill>
        <p:spPr>
          <a:xfrm>
            <a:off x="417155" y="325830"/>
            <a:ext cx="11478803" cy="6137937"/>
          </a:xfrm>
          <a:prstGeom prst="rect">
            <a:avLst/>
          </a:prstGeom>
        </p:spPr>
      </p:pic>
    </p:spTree>
    <p:extLst>
      <p:ext uri="{BB962C8B-B14F-4D97-AF65-F5344CB8AC3E}">
        <p14:creationId xmlns:p14="http://schemas.microsoft.com/office/powerpoint/2010/main" val="2131947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Chart, scatter chart&#10;&#10;Description automatically generated">
            <a:extLst>
              <a:ext uri="{FF2B5EF4-FFF2-40B4-BE49-F238E27FC236}">
                <a16:creationId xmlns:a16="http://schemas.microsoft.com/office/drawing/2014/main" id="{D3081168-78FE-C902-A1FE-83D3584E2CD3}"/>
              </a:ext>
            </a:extLst>
          </p:cNvPr>
          <p:cNvPicPr>
            <a:picLocks noChangeAspect="1"/>
          </p:cNvPicPr>
          <p:nvPr/>
        </p:nvPicPr>
        <p:blipFill>
          <a:blip r:embed="rId2"/>
          <a:stretch>
            <a:fillRect/>
          </a:stretch>
        </p:blipFill>
        <p:spPr>
          <a:xfrm>
            <a:off x="1093247" y="643467"/>
            <a:ext cx="10005506" cy="5571066"/>
          </a:xfrm>
          <a:prstGeom prst="rect">
            <a:avLst/>
          </a:prstGeom>
        </p:spPr>
      </p:pic>
    </p:spTree>
    <p:extLst>
      <p:ext uri="{BB962C8B-B14F-4D97-AF65-F5344CB8AC3E}">
        <p14:creationId xmlns:p14="http://schemas.microsoft.com/office/powerpoint/2010/main" val="307951337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C20EE53-ED4D-FBB3-F54D-1905DD79263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400" kern="1200" dirty="0">
                <a:solidFill>
                  <a:srgbClr val="FFFFFF"/>
                </a:solidFill>
                <a:latin typeface="+mj-lt"/>
                <a:ea typeface="+mj-ea"/>
                <a:cs typeface="+mj-cs"/>
              </a:rPr>
              <a:t>Classification</a:t>
            </a:r>
            <a:br>
              <a:rPr lang="en-US" sz="2400" kern="1200" dirty="0"/>
            </a:br>
            <a:r>
              <a:rPr lang="en-US" sz="1900" kern="1200" dirty="0">
                <a:solidFill>
                  <a:srgbClr val="FFFFFF"/>
                </a:solidFill>
                <a:latin typeface="+mj-lt"/>
                <a:ea typeface="+mj-ea"/>
                <a:cs typeface="+mj-cs"/>
              </a:rPr>
              <a:t>                     </a:t>
            </a:r>
            <a:br>
              <a:rPr lang="en-US" sz="1900" kern="1200" dirty="0"/>
            </a:br>
            <a:r>
              <a:rPr lang="en-US" sz="1900" kern="1200" dirty="0">
                <a:solidFill>
                  <a:srgbClr val="FFFFFF"/>
                </a:solidFill>
                <a:latin typeface="+mj-lt"/>
                <a:ea typeface="+mj-ea"/>
                <a:cs typeface="+mj-cs"/>
              </a:rPr>
              <a:t> "</a:t>
            </a:r>
            <a:r>
              <a:rPr lang="en-US" sz="1900" b="1" kern="1200" dirty="0">
                <a:solidFill>
                  <a:srgbClr val="FFFFFF"/>
                </a:solidFill>
                <a:latin typeface="+mj-lt"/>
                <a:ea typeface="+mj-ea"/>
                <a:cs typeface="+mj-cs"/>
              </a:rPr>
              <a:t>Classification is the process to categorizing  a given set of data into classes</a:t>
            </a:r>
            <a:r>
              <a:rPr lang="en-US" sz="1900" kern="1200" dirty="0">
                <a:solidFill>
                  <a:srgbClr val="FFFFFF"/>
                </a:solidFill>
                <a:latin typeface="+mj-lt"/>
                <a:ea typeface="+mj-ea"/>
                <a:cs typeface="+mj-cs"/>
              </a:rPr>
              <a:t>"</a:t>
            </a:r>
            <a:br>
              <a:rPr lang="en-US" sz="1900" kern="1200" dirty="0"/>
            </a:br>
            <a:br>
              <a:rPr lang="en-US" sz="1900" kern="1200" dirty="0"/>
            </a:br>
            <a:r>
              <a:rPr lang="en-US" sz="1900" kern="1200" dirty="0">
                <a:solidFill>
                  <a:srgbClr val="FFFFFF"/>
                </a:solidFill>
                <a:latin typeface="+mj-lt"/>
                <a:ea typeface="+mj-ea"/>
                <a:cs typeface="+mj-cs"/>
              </a:rPr>
              <a:t>The data can be either linear or Non-linear.</a:t>
            </a:r>
            <a:br>
              <a:rPr lang="en-US" sz="1900" kern="1200" dirty="0"/>
            </a:br>
            <a:br>
              <a:rPr lang="en-US" sz="1900" kern="1200" dirty="0"/>
            </a:br>
            <a:endParaRPr lang="en-US" sz="1900" kern="1200">
              <a:solidFill>
                <a:srgbClr val="FFFFFF"/>
              </a:solidFill>
              <a:latin typeface="+mj-lt"/>
              <a:ea typeface="+mj-ea"/>
              <a:cs typeface="+mj-cs"/>
            </a:endParaRPr>
          </a:p>
        </p:txBody>
      </p:sp>
      <p:pic>
        <p:nvPicPr>
          <p:cNvPr id="4" name="Picture 4" descr="Chart, scatter chart, bubble chart&#10;&#10;Description automatically generated">
            <a:extLst>
              <a:ext uri="{FF2B5EF4-FFF2-40B4-BE49-F238E27FC236}">
                <a16:creationId xmlns:a16="http://schemas.microsoft.com/office/drawing/2014/main" id="{09E77103-F008-3759-C56D-75969939C546}"/>
              </a:ext>
            </a:extLst>
          </p:cNvPr>
          <p:cNvPicPr>
            <a:picLocks noGrp="1" noChangeAspect="1"/>
          </p:cNvPicPr>
          <p:nvPr>
            <p:ph idx="1"/>
          </p:nvPr>
        </p:nvPicPr>
        <p:blipFill>
          <a:blip r:embed="rId2"/>
          <a:stretch>
            <a:fillRect/>
          </a:stretch>
        </p:blipFill>
        <p:spPr>
          <a:xfrm>
            <a:off x="4502428" y="1577402"/>
            <a:ext cx="7225748" cy="3703196"/>
          </a:xfrm>
          <a:prstGeom prst="rect">
            <a:avLst/>
          </a:prstGeom>
        </p:spPr>
      </p:pic>
    </p:spTree>
    <p:extLst>
      <p:ext uri="{BB962C8B-B14F-4D97-AF65-F5344CB8AC3E}">
        <p14:creationId xmlns:p14="http://schemas.microsoft.com/office/powerpoint/2010/main" val="4043603922"/>
      </p:ext>
    </p:extLst>
  </p:cSld>
  <p:clrMapOvr>
    <a:masterClrMapping/>
  </p:clrMapOvr>
  <p:transition spd="slow">
    <p:wipe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5" descr="A picture containing text&#10;&#10;Description automatically generated">
            <a:extLst>
              <a:ext uri="{FF2B5EF4-FFF2-40B4-BE49-F238E27FC236}">
                <a16:creationId xmlns:a16="http://schemas.microsoft.com/office/drawing/2014/main" id="{05417523-D39E-D2F6-9862-366AAD068837}"/>
              </a:ext>
            </a:extLst>
          </p:cNvPr>
          <p:cNvPicPr>
            <a:picLocks noChangeAspect="1"/>
          </p:cNvPicPr>
          <p:nvPr/>
        </p:nvPicPr>
        <p:blipFill rotWithShape="1">
          <a:blip r:embed="rId2"/>
          <a:srcRect t="4334" r="-1" b="-1"/>
          <a:stretch/>
        </p:blipFill>
        <p:spPr>
          <a:xfrm>
            <a:off x="321733" y="418077"/>
            <a:ext cx="11548534" cy="6118190"/>
          </a:xfrm>
          <a:prstGeom prst="rect">
            <a:avLst/>
          </a:prstGeom>
        </p:spPr>
      </p:pic>
    </p:spTree>
    <p:extLst>
      <p:ext uri="{BB962C8B-B14F-4D97-AF65-F5344CB8AC3E}">
        <p14:creationId xmlns:p14="http://schemas.microsoft.com/office/powerpoint/2010/main" val="1854081677"/>
      </p:ext>
    </p:extLst>
  </p:cSld>
  <p:clrMapOvr>
    <a:overrideClrMapping bg1="dk1" tx1="lt1" bg2="dk2" tx2="lt2" accent1="accent1" accent2="accent2" accent3="accent3" accent4="accent4" accent5="accent5" accent6="accent6" hlink="hlink" folHlink="folHlink"/>
  </p:clrMapOvr>
  <p:transition spd="slow">
    <p:strips dir="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text, person&#10;&#10;Description automatically generated">
            <a:extLst>
              <a:ext uri="{FF2B5EF4-FFF2-40B4-BE49-F238E27FC236}">
                <a16:creationId xmlns:a16="http://schemas.microsoft.com/office/drawing/2014/main" id="{D1DA37B0-8048-315E-1D66-7D04DD6EDC41}"/>
              </a:ext>
            </a:extLst>
          </p:cNvPr>
          <p:cNvPicPr>
            <a:picLocks noChangeAspect="1"/>
          </p:cNvPicPr>
          <p:nvPr/>
        </p:nvPicPr>
        <p:blipFill>
          <a:blip r:embed="rId2"/>
          <a:stretch>
            <a:fillRect/>
          </a:stretch>
        </p:blipFill>
        <p:spPr>
          <a:xfrm>
            <a:off x="812800" y="457200"/>
            <a:ext cx="10566400" cy="5943600"/>
          </a:xfrm>
          <a:prstGeom prst="rect">
            <a:avLst/>
          </a:prstGeom>
        </p:spPr>
      </p:pic>
    </p:spTree>
    <p:extLst>
      <p:ext uri="{BB962C8B-B14F-4D97-AF65-F5344CB8AC3E}">
        <p14:creationId xmlns:p14="http://schemas.microsoft.com/office/powerpoint/2010/main" val="7273422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8EC69EBE-4445-9C9C-4CD4-31AE0C0AABB6}"/>
              </a:ext>
            </a:extLst>
          </p:cNvPr>
          <p:cNvPicPr>
            <a:picLocks noChangeAspect="1"/>
          </p:cNvPicPr>
          <p:nvPr/>
        </p:nvPicPr>
        <p:blipFill>
          <a:blip r:embed="rId2"/>
          <a:stretch>
            <a:fillRect/>
          </a:stretch>
        </p:blipFill>
        <p:spPr>
          <a:xfrm>
            <a:off x="457200" y="1272159"/>
            <a:ext cx="11277600" cy="4313682"/>
          </a:xfrm>
          <a:prstGeom prst="rect">
            <a:avLst/>
          </a:prstGeom>
        </p:spPr>
      </p:pic>
    </p:spTree>
    <p:extLst>
      <p:ext uri="{BB962C8B-B14F-4D97-AF65-F5344CB8AC3E}">
        <p14:creationId xmlns:p14="http://schemas.microsoft.com/office/powerpoint/2010/main" val="2845504546"/>
      </p:ext>
    </p:extLst>
  </p:cSld>
  <p:clrMapOvr>
    <a:masterClrMapping/>
  </p:clrMapOvr>
  <p:transition spd="slow">
    <p:wipe dir="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39</Slides>
  <Notes>0</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SVM</vt:lpstr>
      <vt:lpstr>Content</vt:lpstr>
      <vt:lpstr>Introduction</vt:lpstr>
      <vt:lpstr>PowerPoint Presentation</vt:lpstr>
      <vt:lpstr>PowerPoint Presentation</vt:lpstr>
      <vt:lpstr>Classification                        "Classification is the process to categorizing  a given set of data into classes"  The data can be either linear or Non-linear.  </vt:lpstr>
      <vt:lpstr>PowerPoint Presentation</vt:lpstr>
      <vt:lpstr>PowerPoint Presentation</vt:lpstr>
      <vt:lpstr>PowerPoint Presentation</vt:lpstr>
      <vt:lpstr>Linear Separable Data</vt:lpstr>
      <vt:lpstr>Classification  Linear case Linear SVM is used for Linearly Separable data. </vt:lpstr>
      <vt:lpstr>Hyperplane  </vt:lpstr>
      <vt:lpstr>PowerPoint Presentation</vt:lpstr>
      <vt:lpstr>Optimal Hyperplane</vt:lpstr>
      <vt:lpstr>PowerPoint Presentation</vt:lpstr>
      <vt:lpstr>Margin</vt:lpstr>
      <vt:lpstr>Maximum Margin</vt:lpstr>
      <vt:lpstr>Margin</vt:lpstr>
      <vt:lpstr> Sometimes, the data is linearly separable, but the margin is so small that the model becomes  to overfitting or being too sensitive to outliers.  Allow SVM to make a certain number of mistakes and keep margin as wide as  possible so that other points can still be classified correctly If the data is non separable and noisy than we allow misclassification.  </vt:lpstr>
      <vt:lpstr>Hard Margin</vt:lpstr>
      <vt:lpstr> The Difference between a hard margin and a soft margin in SVMs lies in the separability of the data </vt:lpstr>
      <vt:lpstr>Support Vectors</vt:lpstr>
      <vt:lpstr>Non-Linear Separable Data</vt:lpstr>
      <vt:lpstr>Kernel Trick</vt:lpstr>
      <vt:lpstr>PowerPoint Presentation</vt:lpstr>
      <vt:lpstr>PowerPoint Presentation</vt:lpstr>
      <vt:lpstr>PowerPoint Presentation</vt:lpstr>
      <vt:lpstr>PowerPoint Presentation</vt:lpstr>
      <vt:lpstr>PowerPoint Presentation</vt:lpstr>
      <vt:lpstr>PowerPoint Presentation</vt:lpstr>
      <vt:lpstr>Linear Kernel</vt:lpstr>
      <vt:lpstr>Polynomial kernel </vt:lpstr>
      <vt:lpstr>Gaussian/RBF Kernel </vt:lpstr>
      <vt:lpstr>Sigmoid Kernel</vt:lpstr>
      <vt:lpstr>PowerPoint Presentation</vt:lpstr>
      <vt:lpstr>PowerPoint Presentation</vt:lpstr>
      <vt:lpstr>SVM</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1277</cp:revision>
  <dcterms:created xsi:type="dcterms:W3CDTF">2013-07-15T20:26:40Z</dcterms:created>
  <dcterms:modified xsi:type="dcterms:W3CDTF">2022-04-25T08:09:44Z</dcterms:modified>
</cp:coreProperties>
</file>