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3719B6-698C-4274-B42D-278CBEF29F4D}">
  <a:tblStyle styleId="{023719B6-698C-4274-B42D-278CBEF29F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Montserra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02f49f07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02f49f07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02f49f07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02f49f07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02f49f07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02f49f07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02f49f07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02f49f07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2f49f07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02f49f07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02f49f07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02f49f07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02f49f07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02f49f07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02f49f07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02f49f07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02f49f0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02f49f0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02f49f0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02f49f0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02f49f0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02f49f0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02f49f0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02f49f0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02f49f07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02f49f07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02f49f07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02f49f07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79850" y="-237075"/>
            <a:ext cx="4564200" cy="5380500"/>
          </a:xfrm>
          <a:prstGeom prst="rect">
            <a:avLst/>
          </a:prstGeom>
          <a:solidFill>
            <a:srgbClr val="FF001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5366550" y="692650"/>
            <a:ext cx="3141625" cy="3141625"/>
          </a:xfrm>
          <a:prstGeom prst="rect">
            <a:avLst/>
          </a:prstGeom>
          <a:noFill/>
          <a:ln>
            <a:noFill/>
          </a:ln>
        </p:spPr>
      </p:pic>
      <p:sp>
        <p:nvSpPr>
          <p:cNvPr id="56" name="Google Shape;56;p13"/>
          <p:cNvSpPr txBox="1"/>
          <p:nvPr/>
        </p:nvSpPr>
        <p:spPr>
          <a:xfrm>
            <a:off x="891850" y="1668425"/>
            <a:ext cx="2628300" cy="72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pt-BR" sz="3800">
                <a:solidFill>
                  <a:schemeClr val="dk2"/>
                </a:solidFill>
                <a:latin typeface="Open Sans"/>
                <a:ea typeface="Open Sans"/>
                <a:cs typeface="Open Sans"/>
                <a:sym typeface="Open Sans"/>
              </a:rPr>
              <a:t>Case Ifood</a:t>
            </a:r>
            <a:endParaRPr sz="3500">
              <a:solidFill>
                <a:schemeClr val="dk2"/>
              </a:solidFill>
              <a:latin typeface="Open Sans"/>
              <a:ea typeface="Open Sans"/>
              <a:cs typeface="Open Sans"/>
              <a:sym typeface="Open Sans"/>
            </a:endParaRPr>
          </a:p>
        </p:txBody>
      </p:sp>
      <p:sp>
        <p:nvSpPr>
          <p:cNvPr id="57" name="Google Shape;57;p13"/>
          <p:cNvSpPr txBox="1"/>
          <p:nvPr/>
        </p:nvSpPr>
        <p:spPr>
          <a:xfrm>
            <a:off x="1040200" y="2234175"/>
            <a:ext cx="23316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solidFill>
                  <a:schemeClr val="dk2"/>
                </a:solidFill>
                <a:latin typeface="Montserrat"/>
                <a:ea typeface="Montserrat"/>
                <a:cs typeface="Montserrat"/>
                <a:sym typeface="Montserrat"/>
              </a:rPr>
              <a:t>Campanha Marketing</a:t>
            </a:r>
            <a:endParaRPr sz="1500">
              <a:solidFill>
                <a:schemeClr val="dk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2"/>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2"/>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5. Aceitação geral da campanha x gastos</a:t>
            </a:r>
            <a:endParaRPr sz="2300">
              <a:solidFill>
                <a:schemeClr val="lt1"/>
              </a:solidFill>
              <a:latin typeface="Open Sans"/>
              <a:ea typeface="Open Sans"/>
              <a:cs typeface="Open Sans"/>
              <a:sym typeface="Open Sans"/>
            </a:endParaRPr>
          </a:p>
        </p:txBody>
      </p:sp>
      <p:sp>
        <p:nvSpPr>
          <p:cNvPr id="149" name="Google Shape;149;p22"/>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0" name="Google Shape;150;p22"/>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1" name="Google Shape;151;p22"/>
          <p:cNvSpPr txBox="1"/>
          <p:nvPr/>
        </p:nvSpPr>
        <p:spPr>
          <a:xfrm>
            <a:off x="4834250" y="1502422"/>
            <a:ext cx="40554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Para entendermos que a campanha geral teve algum impacto com relação aos nossos clientes, houve uma relação moderada positiva em que clientes com maior aceitação geral de campanha, tiveram um leve aumento em seus gastos. </a:t>
            </a:r>
            <a:endParaRPr sz="1800">
              <a:solidFill>
                <a:schemeClr val="dk2"/>
              </a:solidFill>
              <a:latin typeface="Montserrat"/>
              <a:ea typeface="Montserrat"/>
              <a:cs typeface="Montserrat"/>
              <a:sym typeface="Montserrat"/>
            </a:endParaRPr>
          </a:p>
        </p:txBody>
      </p:sp>
      <p:pic>
        <p:nvPicPr>
          <p:cNvPr id="152" name="Google Shape;152;p22"/>
          <p:cNvPicPr preferRelativeResize="0"/>
          <p:nvPr/>
        </p:nvPicPr>
        <p:blipFill>
          <a:blip r:embed="rId3">
            <a:alphaModFix/>
          </a:blip>
          <a:stretch>
            <a:fillRect/>
          </a:stretch>
        </p:blipFill>
        <p:spPr>
          <a:xfrm>
            <a:off x="170600" y="1263500"/>
            <a:ext cx="4208300" cy="3134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p:nvPr/>
        </p:nvSpPr>
        <p:spPr>
          <a:xfrm>
            <a:off x="0" y="-75"/>
            <a:ext cx="9144000" cy="5143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3"/>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9" name="Google Shape;159;p23"/>
          <p:cNvSpPr txBox="1"/>
          <p:nvPr/>
        </p:nvSpPr>
        <p:spPr>
          <a:xfrm>
            <a:off x="1336075" y="1978125"/>
            <a:ext cx="66492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500">
                <a:solidFill>
                  <a:schemeClr val="lt1"/>
                </a:solidFill>
                <a:latin typeface="Montserrat"/>
                <a:ea typeface="Montserrat"/>
                <a:cs typeface="Montserrat"/>
                <a:sym typeface="Montserrat"/>
              </a:rPr>
              <a:t>Preparação dos dados</a:t>
            </a:r>
            <a:endParaRPr sz="45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4"/>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Pré-processamento</a:t>
            </a:r>
            <a:endParaRPr sz="2300">
              <a:solidFill>
                <a:schemeClr val="lt1"/>
              </a:solidFill>
              <a:latin typeface="Open Sans"/>
              <a:ea typeface="Open Sans"/>
              <a:cs typeface="Open Sans"/>
              <a:sym typeface="Open Sans"/>
            </a:endParaRPr>
          </a:p>
        </p:txBody>
      </p:sp>
      <p:sp>
        <p:nvSpPr>
          <p:cNvPr id="166" name="Google Shape;166;p24"/>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67" name="Google Shape;167;p24"/>
          <p:cNvSpPr txBox="1"/>
          <p:nvPr/>
        </p:nvSpPr>
        <p:spPr>
          <a:xfrm>
            <a:off x="368975" y="1133550"/>
            <a:ext cx="8534700" cy="30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chemeClr val="dk2"/>
                </a:solidFill>
                <a:latin typeface="Montserrat"/>
                <a:ea typeface="Montserrat"/>
                <a:cs typeface="Montserrat"/>
                <a:sym typeface="Montserrat"/>
              </a:rPr>
              <a:t>Em breve análise das primeiras linhas da base, identifiquei alguns pontos de tratamentos para que não </a:t>
            </a:r>
            <a:r>
              <a:rPr lang="pt-BR" sz="1200">
                <a:solidFill>
                  <a:schemeClr val="dk2"/>
                </a:solidFill>
                <a:latin typeface="Montserrat"/>
                <a:ea typeface="Montserrat"/>
                <a:cs typeface="Montserrat"/>
                <a:sym typeface="Montserrat"/>
              </a:rPr>
              <a:t>comprometesse</a:t>
            </a:r>
            <a:r>
              <a:rPr lang="pt-BR" sz="1200">
                <a:solidFill>
                  <a:schemeClr val="dk2"/>
                </a:solidFill>
                <a:latin typeface="Montserrat"/>
                <a:ea typeface="Montserrat"/>
                <a:cs typeface="Montserrat"/>
                <a:sym typeface="Montserrat"/>
              </a:rPr>
              <a:t> nossa análise, foram:</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Missing: Havia muitos nulos nas colunas de variáveis categóricas que são 'education_Basic';'marital_Widow','education_2n Cycle', 'marital_Divorced','education_Master', 'education_PhD', 'marital_Single', 'marital_Together', 'marital_Married', 'education_Graduation'.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rPr lang="pt-BR" sz="1200">
                <a:solidFill>
                  <a:schemeClr val="dk2"/>
                </a:solidFill>
                <a:latin typeface="Montserrat"/>
                <a:ea typeface="Montserrat"/>
                <a:cs typeface="Montserrat"/>
                <a:sym typeface="Montserrat"/>
              </a:rPr>
              <a:t>Porém ao </a:t>
            </a:r>
            <a:r>
              <a:rPr lang="pt-BR" sz="1200">
                <a:solidFill>
                  <a:schemeClr val="dk2"/>
                </a:solidFill>
                <a:latin typeface="Montserrat"/>
                <a:ea typeface="Montserrat"/>
                <a:cs typeface="Montserrat"/>
                <a:sym typeface="Montserrat"/>
              </a:rPr>
              <a:t>analisar</a:t>
            </a:r>
            <a:r>
              <a:rPr lang="pt-BR" sz="1200">
                <a:solidFill>
                  <a:schemeClr val="dk2"/>
                </a:solidFill>
                <a:latin typeface="Montserrat"/>
                <a:ea typeface="Montserrat"/>
                <a:cs typeface="Montserrat"/>
                <a:sym typeface="Montserrat"/>
              </a:rPr>
              <a:t>, verifiquei que essas colunas se tratava de uma escolha única, ou seja, se o cliente é ‘marital_married’ e </a:t>
            </a:r>
            <a:r>
              <a:rPr lang="pt-BR" sz="1200">
                <a:solidFill>
                  <a:schemeClr val="dk2"/>
                </a:solidFill>
                <a:latin typeface="Montserrat"/>
                <a:ea typeface="Montserrat"/>
                <a:cs typeface="Montserrat"/>
                <a:sym typeface="Montserrat"/>
              </a:rPr>
              <a:t>selecionará </a:t>
            </a:r>
            <a:r>
              <a:rPr lang="pt-BR" sz="1200">
                <a:solidFill>
                  <a:schemeClr val="dk2"/>
                </a:solidFill>
                <a:latin typeface="Montserrat"/>
                <a:ea typeface="Montserrat"/>
                <a:cs typeface="Montserrat"/>
                <a:sym typeface="Montserrat"/>
              </a:rPr>
              <a:t>este campo, não há como ele ter outro estado civil, dessa maneira, optei por transformar essas  colunas em tipo ‘booleanas’ onde 0 - não e 1 - sim, bem como se ele tiver nível de escolaridade ‘education_Master’ não haverá como se outro nível.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Identifiquei a coluna ‘Unnamed: 0’ que estava acusado valores missing para nosso dataset, verifiquei se ela tinha algum dado que fosse relevante para a nossa análise e optei por assim dropar (excluir) ela da base.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Identificação de variáveis: 95% da nossa base são variáveis numéricas enquanto 5% são variáveis categóricas.</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p:nvPr/>
        </p:nvSpPr>
        <p:spPr>
          <a:xfrm>
            <a:off x="0" y="-75"/>
            <a:ext cx="9144000" cy="5143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5"/>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74" name="Google Shape;174;p25"/>
          <p:cNvSpPr txBox="1"/>
          <p:nvPr/>
        </p:nvSpPr>
        <p:spPr>
          <a:xfrm>
            <a:off x="2989350" y="2048775"/>
            <a:ext cx="26079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500">
                <a:solidFill>
                  <a:schemeClr val="lt1"/>
                </a:solidFill>
                <a:latin typeface="Montserrat"/>
                <a:ea typeface="Montserrat"/>
                <a:cs typeface="Montserrat"/>
                <a:sym typeface="Montserrat"/>
              </a:rPr>
              <a:t>Insights</a:t>
            </a:r>
            <a:endParaRPr sz="45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Sugestões de melhorias</a:t>
            </a:r>
            <a:endParaRPr sz="2300">
              <a:solidFill>
                <a:schemeClr val="lt1"/>
              </a:solidFill>
              <a:latin typeface="Open Sans"/>
              <a:ea typeface="Open Sans"/>
              <a:cs typeface="Open Sans"/>
              <a:sym typeface="Open Sans"/>
            </a:endParaRPr>
          </a:p>
        </p:txBody>
      </p:sp>
      <p:sp>
        <p:nvSpPr>
          <p:cNvPr id="181" name="Google Shape;181;p26"/>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2" name="Google Shape;182;p26"/>
          <p:cNvSpPr txBox="1"/>
          <p:nvPr/>
        </p:nvSpPr>
        <p:spPr>
          <a:xfrm>
            <a:off x="304650" y="935750"/>
            <a:ext cx="8534700" cy="3857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Direcionar campanhas para o segmento que há mais gastos, oferecendo promoções exclusivas para aumentar significativamente o ticket médio e fidelizar o cliente conosco.</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Adicionar </a:t>
            </a:r>
            <a:r>
              <a:rPr lang="pt-BR" sz="1200">
                <a:solidFill>
                  <a:schemeClr val="dk2"/>
                </a:solidFill>
                <a:latin typeface="Montserrat"/>
                <a:ea typeface="Montserrat"/>
                <a:cs typeface="Montserrat"/>
                <a:sym typeface="Montserrat"/>
              </a:rPr>
              <a:t>benefícios</a:t>
            </a:r>
            <a:r>
              <a:rPr lang="pt-BR" sz="1200">
                <a:solidFill>
                  <a:schemeClr val="dk2"/>
                </a:solidFill>
                <a:latin typeface="Montserrat"/>
                <a:ea typeface="Montserrat"/>
                <a:cs typeface="Montserrat"/>
                <a:sym typeface="Montserrat"/>
              </a:rPr>
              <a:t> como frete grátis e cupom de descontos para os clientes que possuem mais </a:t>
            </a:r>
            <a:r>
              <a:rPr lang="pt-BR" sz="1200">
                <a:solidFill>
                  <a:schemeClr val="dk2"/>
                </a:solidFill>
                <a:latin typeface="Montserrat"/>
                <a:ea typeface="Montserrat"/>
                <a:cs typeface="Montserrat"/>
                <a:sym typeface="Montserrat"/>
              </a:rPr>
              <a:t>frequência</a:t>
            </a:r>
            <a:r>
              <a:rPr lang="pt-BR" sz="1200">
                <a:solidFill>
                  <a:schemeClr val="dk2"/>
                </a:solidFill>
                <a:latin typeface="Montserrat"/>
                <a:ea typeface="Montserrat"/>
                <a:cs typeface="Montserrat"/>
                <a:sym typeface="Montserrat"/>
              </a:rPr>
              <a:t>, e também para clientes com menos </a:t>
            </a:r>
            <a:r>
              <a:rPr lang="pt-BR" sz="1200">
                <a:solidFill>
                  <a:schemeClr val="dk2"/>
                </a:solidFill>
                <a:latin typeface="Montserrat"/>
                <a:ea typeface="Montserrat"/>
                <a:cs typeface="Montserrat"/>
                <a:sym typeface="Montserrat"/>
              </a:rPr>
              <a:t>frequência</a:t>
            </a:r>
            <a:r>
              <a:rPr lang="pt-BR" sz="1200">
                <a:solidFill>
                  <a:schemeClr val="dk2"/>
                </a:solidFill>
                <a:latin typeface="Montserrat"/>
                <a:ea typeface="Montserrat"/>
                <a:cs typeface="Montserrat"/>
                <a:sym typeface="Montserrat"/>
              </a:rPr>
              <a:t>, focando principalmente em conveniências, rapidez e qualidade.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Pensando ainda em nossa base ativa de clientes, podemos traçar uma criação de programa de fidelidade e </a:t>
            </a:r>
            <a:r>
              <a:rPr lang="pt-BR" sz="1200">
                <a:solidFill>
                  <a:schemeClr val="dk2"/>
                </a:solidFill>
                <a:latin typeface="Montserrat"/>
                <a:ea typeface="Montserrat"/>
                <a:cs typeface="Montserrat"/>
                <a:sym typeface="Montserrat"/>
              </a:rPr>
              <a:t>benefícios</a:t>
            </a:r>
            <a:r>
              <a:rPr lang="pt-BR" sz="1200">
                <a:solidFill>
                  <a:schemeClr val="dk2"/>
                </a:solidFill>
                <a:latin typeface="Montserrat"/>
                <a:ea typeface="Montserrat"/>
                <a:cs typeface="Montserrat"/>
                <a:sym typeface="Montserrat"/>
              </a:rPr>
              <a:t> especial para os estados civis mais ativos conosco, aproveitando que nossa </a:t>
            </a:r>
            <a:r>
              <a:rPr lang="pt-BR" sz="1200">
                <a:solidFill>
                  <a:schemeClr val="dk2"/>
                </a:solidFill>
                <a:latin typeface="Montserrat"/>
                <a:ea typeface="Montserrat"/>
                <a:cs typeface="Montserrat"/>
                <a:sym typeface="Montserrat"/>
              </a:rPr>
              <a:t>relação</a:t>
            </a:r>
            <a:r>
              <a:rPr lang="pt-BR" sz="1200">
                <a:solidFill>
                  <a:schemeClr val="dk2"/>
                </a:solidFill>
                <a:latin typeface="Montserrat"/>
                <a:ea typeface="Montserrat"/>
                <a:cs typeface="Montserrat"/>
                <a:sym typeface="Montserrat"/>
              </a:rPr>
              <a:t> está </a:t>
            </a:r>
            <a:r>
              <a:rPr lang="pt-BR" sz="1200">
                <a:solidFill>
                  <a:schemeClr val="dk2"/>
                </a:solidFill>
                <a:latin typeface="Montserrat"/>
                <a:ea typeface="Montserrat"/>
                <a:cs typeface="Montserrat"/>
                <a:sym typeface="Montserrat"/>
              </a:rPr>
              <a:t>moderadamente</a:t>
            </a:r>
            <a:r>
              <a:rPr lang="pt-BR" sz="1200">
                <a:solidFill>
                  <a:schemeClr val="dk2"/>
                </a:solidFill>
                <a:latin typeface="Montserrat"/>
                <a:ea typeface="Montserrat"/>
                <a:cs typeface="Montserrat"/>
                <a:sym typeface="Montserrat"/>
              </a:rPr>
              <a:t> positiva entre aceitação de campanha e gastos.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pt-BR" sz="1200">
                <a:solidFill>
                  <a:schemeClr val="dk2"/>
                </a:solidFill>
                <a:latin typeface="Montserrat"/>
                <a:ea typeface="Montserrat"/>
                <a:cs typeface="Montserrat"/>
                <a:sym typeface="Montserrat"/>
              </a:rPr>
              <a:t>É possível implementar esses insights estratégicos para não apenas melhorar a eficácia das campanhas, mas também para fortalecer os laços com nossos clientes, oferecendo experiências mais relevantes e personalizadas para diversificarmos ainda mais nossa base.</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p:nvPr/>
        </p:nvSpPr>
        <p:spPr>
          <a:xfrm>
            <a:off x="4572000" y="-75"/>
            <a:ext cx="4572000" cy="5143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7"/>
          <p:cNvSpPr txBox="1"/>
          <p:nvPr/>
        </p:nvSpPr>
        <p:spPr>
          <a:xfrm>
            <a:off x="1654850" y="1529225"/>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89" name="Google Shape;189;p27"/>
          <p:cNvPicPr preferRelativeResize="0"/>
          <p:nvPr/>
        </p:nvPicPr>
        <p:blipFill>
          <a:blip r:embed="rId3">
            <a:alphaModFix/>
          </a:blip>
          <a:stretch>
            <a:fillRect/>
          </a:stretch>
        </p:blipFill>
        <p:spPr>
          <a:xfrm>
            <a:off x="5818700" y="1335363"/>
            <a:ext cx="2224625" cy="2224625"/>
          </a:xfrm>
          <a:prstGeom prst="rect">
            <a:avLst/>
          </a:prstGeom>
          <a:solidFill>
            <a:srgbClr val="FF0000"/>
          </a:solidFill>
          <a:ln>
            <a:noFill/>
          </a:ln>
        </p:spPr>
      </p:pic>
      <p:sp>
        <p:nvSpPr>
          <p:cNvPr id="190" name="Google Shape;190;p27"/>
          <p:cNvSpPr txBox="1"/>
          <p:nvPr/>
        </p:nvSpPr>
        <p:spPr>
          <a:xfrm>
            <a:off x="623350" y="2089800"/>
            <a:ext cx="3490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000">
                <a:solidFill>
                  <a:schemeClr val="dk2"/>
                </a:solidFill>
                <a:latin typeface="Montserrat"/>
                <a:ea typeface="Montserrat"/>
                <a:cs typeface="Montserrat"/>
                <a:sym typeface="Montserrat"/>
              </a:rPr>
              <a:t>Obrigada!</a:t>
            </a:r>
            <a:endParaRPr sz="4000">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nvSpPr>
        <p:spPr>
          <a:xfrm>
            <a:off x="100475" y="134175"/>
            <a:ext cx="33207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chemeClr val="lt1"/>
                </a:solidFill>
                <a:latin typeface="Open Sans"/>
                <a:ea typeface="Open Sans"/>
                <a:cs typeface="Open Sans"/>
                <a:sym typeface="Open Sans"/>
              </a:rPr>
              <a:t>Problema de negócio</a:t>
            </a:r>
            <a:endParaRPr sz="2500">
              <a:solidFill>
                <a:schemeClr val="lt1"/>
              </a:solidFill>
              <a:latin typeface="Open Sans"/>
              <a:ea typeface="Open Sans"/>
              <a:cs typeface="Open Sans"/>
              <a:sym typeface="Open Sans"/>
            </a:endParaRPr>
          </a:p>
        </p:txBody>
      </p:sp>
      <p:sp>
        <p:nvSpPr>
          <p:cNvPr id="65" name="Google Shape;65;p14"/>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6" name="Google Shape;66;p14"/>
          <p:cNvSpPr txBox="1"/>
          <p:nvPr/>
        </p:nvSpPr>
        <p:spPr>
          <a:xfrm>
            <a:off x="5088525" y="1550400"/>
            <a:ext cx="3857700" cy="22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O time de marketing sentiu a necessidade de mapear como estava a aceitação dos clientes diante das campanhas criadas e segmentar melhor o perfil para ter mais assertividade na comunicação para auxiliar na criação de futuras campanhas.</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Desta forma optamos por realizar uma análise descritiva.</a:t>
            </a:r>
            <a:endParaRPr sz="1800">
              <a:solidFill>
                <a:schemeClr val="dk2"/>
              </a:solidFill>
              <a:latin typeface="Montserrat"/>
              <a:ea typeface="Montserrat"/>
              <a:cs typeface="Montserrat"/>
              <a:sym typeface="Montserrat"/>
            </a:endParaRPr>
          </a:p>
        </p:txBody>
      </p:sp>
      <p:pic>
        <p:nvPicPr>
          <p:cNvPr id="67" name="Google Shape;67;p14"/>
          <p:cNvPicPr preferRelativeResize="0"/>
          <p:nvPr/>
        </p:nvPicPr>
        <p:blipFill>
          <a:blip r:embed="rId3">
            <a:alphaModFix/>
          </a:blip>
          <a:stretch>
            <a:fillRect/>
          </a:stretch>
        </p:blipFill>
        <p:spPr>
          <a:xfrm>
            <a:off x="1014350" y="1550400"/>
            <a:ext cx="2576349" cy="2576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0" y="-75"/>
            <a:ext cx="9144000" cy="51435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4" name="Google Shape;74;p15"/>
          <p:cNvSpPr txBox="1"/>
          <p:nvPr/>
        </p:nvSpPr>
        <p:spPr>
          <a:xfrm>
            <a:off x="1858925" y="2013650"/>
            <a:ext cx="5256600" cy="8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4500">
                <a:solidFill>
                  <a:schemeClr val="lt1"/>
                </a:solidFill>
                <a:latin typeface="Montserrat"/>
                <a:ea typeface="Montserrat"/>
                <a:cs typeface="Montserrat"/>
                <a:sym typeface="Montserrat"/>
              </a:rPr>
              <a:t>Análise Descritiva</a:t>
            </a:r>
            <a:endParaRPr sz="45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6"/>
          <p:cNvSpPr txBox="1"/>
          <p:nvPr/>
        </p:nvSpPr>
        <p:spPr>
          <a:xfrm>
            <a:off x="100475" y="134175"/>
            <a:ext cx="33207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500">
                <a:solidFill>
                  <a:schemeClr val="lt1"/>
                </a:solidFill>
                <a:latin typeface="Open Sans"/>
                <a:ea typeface="Open Sans"/>
                <a:cs typeface="Open Sans"/>
                <a:sym typeface="Open Sans"/>
              </a:rPr>
              <a:t>Processo da Análise</a:t>
            </a:r>
            <a:endParaRPr sz="2500">
              <a:solidFill>
                <a:schemeClr val="lt1"/>
              </a:solidFill>
              <a:latin typeface="Open Sans"/>
              <a:ea typeface="Open Sans"/>
              <a:cs typeface="Open Sans"/>
              <a:sym typeface="Open Sans"/>
            </a:endParaRPr>
          </a:p>
        </p:txBody>
      </p:sp>
      <p:sp>
        <p:nvSpPr>
          <p:cNvPr id="82" name="Google Shape;82;p16"/>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3" name="Google Shape;83;p16"/>
          <p:cNvSpPr txBox="1"/>
          <p:nvPr/>
        </p:nvSpPr>
        <p:spPr>
          <a:xfrm>
            <a:off x="5017875" y="1409100"/>
            <a:ext cx="3857700" cy="3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Fizemos essa análise com base em 2205 registros de clientes variados.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Optamos por analisar a tendência comportamental dos clientes com base em seus registros: salário, estado civil, escolaridade, quantidade de filhos, e gastos com relação à campanha.</a:t>
            </a:r>
            <a:endParaRPr sz="1800">
              <a:solidFill>
                <a:schemeClr val="dk2"/>
              </a:solidFill>
              <a:latin typeface="Montserrat"/>
              <a:ea typeface="Montserrat"/>
              <a:cs typeface="Montserrat"/>
              <a:sym typeface="Montserrat"/>
            </a:endParaRPr>
          </a:p>
        </p:txBody>
      </p:sp>
      <p:sp>
        <p:nvSpPr>
          <p:cNvPr id="84" name="Google Shape;84;p16"/>
          <p:cNvSpPr txBox="1"/>
          <p:nvPr/>
        </p:nvSpPr>
        <p:spPr>
          <a:xfrm>
            <a:off x="453775" y="1984950"/>
            <a:ext cx="3589200" cy="13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Os dados que trabalhamos: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pt-BR" sz="1800">
                <a:solidFill>
                  <a:schemeClr val="dk2"/>
                </a:solidFill>
                <a:latin typeface="Montserrat"/>
                <a:ea typeface="Montserrat"/>
                <a:cs typeface="Montserrat"/>
                <a:sym typeface="Montserrat"/>
              </a:rPr>
              <a:t>Perfis de clientes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pt-BR" sz="1800">
                <a:solidFill>
                  <a:schemeClr val="dk2"/>
                </a:solidFill>
                <a:latin typeface="Montserrat"/>
                <a:ea typeface="Montserrat"/>
                <a:cs typeface="Montserrat"/>
                <a:sym typeface="Montserrat"/>
              </a:rPr>
              <a:t>Sucessos/Fracassos da campanha</a:t>
            </a:r>
            <a:endParaRPr sz="18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Open Sans"/>
              <a:buAutoNum type="arabicPeriod"/>
            </a:pPr>
            <a:r>
              <a:rPr lang="pt-BR" sz="2300">
                <a:solidFill>
                  <a:schemeClr val="lt1"/>
                </a:solidFill>
                <a:latin typeface="Open Sans"/>
                <a:ea typeface="Open Sans"/>
                <a:cs typeface="Open Sans"/>
                <a:sym typeface="Open Sans"/>
              </a:rPr>
              <a:t>Perfis de Clientes (distribuição de salários)</a:t>
            </a:r>
            <a:endParaRPr sz="2300">
              <a:solidFill>
                <a:schemeClr val="lt1"/>
              </a:solidFill>
              <a:latin typeface="Open Sans"/>
              <a:ea typeface="Open Sans"/>
              <a:cs typeface="Open Sans"/>
              <a:sym typeface="Open Sans"/>
            </a:endParaRPr>
          </a:p>
        </p:txBody>
      </p:sp>
      <p:sp>
        <p:nvSpPr>
          <p:cNvPr id="92" name="Google Shape;92;p17"/>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93" name="Google Shape;93;p17"/>
          <p:cNvPicPr preferRelativeResize="0"/>
          <p:nvPr/>
        </p:nvPicPr>
        <p:blipFill>
          <a:blip r:embed="rId3">
            <a:alphaModFix/>
          </a:blip>
          <a:stretch>
            <a:fillRect/>
          </a:stretch>
        </p:blipFill>
        <p:spPr>
          <a:xfrm>
            <a:off x="425500" y="1489350"/>
            <a:ext cx="3659800" cy="2768900"/>
          </a:xfrm>
          <a:prstGeom prst="rect">
            <a:avLst/>
          </a:prstGeom>
          <a:noFill/>
          <a:ln>
            <a:noFill/>
          </a:ln>
        </p:spPr>
      </p:pic>
      <p:sp>
        <p:nvSpPr>
          <p:cNvPr id="94" name="Google Shape;94;p17"/>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5" name="Google Shape;95;p17"/>
          <p:cNvSpPr txBox="1"/>
          <p:nvPr/>
        </p:nvSpPr>
        <p:spPr>
          <a:xfrm>
            <a:off x="4961375" y="1260750"/>
            <a:ext cx="4055400" cy="29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Nossos clientes possuem uma diversidade salarial variada, onde o maior salário é de 113K e o menor de 1.7k.</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A média de salário é de 51K, temos clientes que ganham bem e outros que não ganham tão bem.</a:t>
            </a: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Open Sans"/>
              <a:buAutoNum type="arabicPeriod"/>
            </a:pPr>
            <a:r>
              <a:rPr lang="pt-BR" sz="2300">
                <a:solidFill>
                  <a:schemeClr val="lt1"/>
                </a:solidFill>
                <a:latin typeface="Open Sans"/>
                <a:ea typeface="Open Sans"/>
                <a:cs typeface="Open Sans"/>
                <a:sym typeface="Open Sans"/>
              </a:rPr>
              <a:t>Perfis de Clientes (nível de escolaridade)</a:t>
            </a:r>
            <a:endParaRPr sz="2300">
              <a:solidFill>
                <a:schemeClr val="lt1"/>
              </a:solidFill>
              <a:latin typeface="Open Sans"/>
              <a:ea typeface="Open Sans"/>
              <a:cs typeface="Open Sans"/>
              <a:sym typeface="Open Sans"/>
            </a:endParaRPr>
          </a:p>
        </p:txBody>
      </p:sp>
      <p:sp>
        <p:nvSpPr>
          <p:cNvPr id="103" name="Google Shape;103;p18"/>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4" name="Google Shape;104;p18"/>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5" name="Google Shape;105;p18"/>
          <p:cNvSpPr txBox="1"/>
          <p:nvPr/>
        </p:nvSpPr>
        <p:spPr>
          <a:xfrm>
            <a:off x="4834250" y="1346775"/>
            <a:ext cx="4055400" cy="29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89% dos nossos clientes possuem graduação completa ou acima disso, 9% estão acima do básico e 2% possuem escolaridade básica.</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É possível afirmar que temos clientes com alto nível de escolaridade.</a:t>
            </a:r>
            <a:endParaRPr sz="1800">
              <a:solidFill>
                <a:schemeClr val="dk2"/>
              </a:solidFill>
              <a:latin typeface="Montserrat"/>
              <a:ea typeface="Montserrat"/>
              <a:cs typeface="Montserrat"/>
              <a:sym typeface="Montserrat"/>
            </a:endParaRPr>
          </a:p>
        </p:txBody>
      </p:sp>
      <p:pic>
        <p:nvPicPr>
          <p:cNvPr id="106" name="Google Shape;106;p18"/>
          <p:cNvPicPr preferRelativeResize="0"/>
          <p:nvPr/>
        </p:nvPicPr>
        <p:blipFill>
          <a:blip r:embed="rId3">
            <a:alphaModFix/>
          </a:blip>
          <a:stretch>
            <a:fillRect/>
          </a:stretch>
        </p:blipFill>
        <p:spPr>
          <a:xfrm>
            <a:off x="298300" y="1346775"/>
            <a:ext cx="3900024" cy="291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9"/>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9"/>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2. Estado Civil x Número de filhos</a:t>
            </a:r>
            <a:endParaRPr sz="2300">
              <a:solidFill>
                <a:schemeClr val="lt1"/>
              </a:solidFill>
              <a:latin typeface="Open Sans"/>
              <a:ea typeface="Open Sans"/>
              <a:cs typeface="Open Sans"/>
              <a:sym typeface="Open Sans"/>
            </a:endParaRPr>
          </a:p>
        </p:txBody>
      </p:sp>
      <p:sp>
        <p:nvSpPr>
          <p:cNvPr id="114" name="Google Shape;114;p19"/>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5" name="Google Shape;115;p19"/>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6" name="Google Shape;116;p19"/>
          <p:cNvSpPr txBox="1"/>
          <p:nvPr/>
        </p:nvSpPr>
        <p:spPr>
          <a:xfrm>
            <a:off x="4834250" y="1331398"/>
            <a:ext cx="4055400" cy="3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Diante das análises posteriores, surgiu a necessidade de entender se há relação entre estado civil e número de filhos.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Não conseguimos afirmar essa relação, pois a média e média de filhos para casados e solteiros estão bem próximas.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pt-BR" sz="1800">
                <a:solidFill>
                  <a:schemeClr val="dk2"/>
                </a:solidFill>
                <a:latin typeface="Montserrat"/>
                <a:ea typeface="Montserrat"/>
                <a:cs typeface="Montserrat"/>
                <a:sym typeface="Montserrat"/>
              </a:rPr>
              <a:t>“Married” possui média 0,9672 e mediana 1.0;</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pt-BR" sz="1800">
                <a:solidFill>
                  <a:schemeClr val="dk2"/>
                </a:solidFill>
                <a:latin typeface="Montserrat"/>
                <a:ea typeface="Montserrat"/>
                <a:cs typeface="Montserrat"/>
                <a:sym typeface="Montserrat"/>
              </a:rPr>
              <a:t>“Single” possui média 0,8595 e mediana de 1.0</a:t>
            </a:r>
            <a:endParaRPr sz="1800">
              <a:solidFill>
                <a:schemeClr val="dk2"/>
              </a:solidFill>
              <a:latin typeface="Montserrat"/>
              <a:ea typeface="Montserrat"/>
              <a:cs typeface="Montserrat"/>
              <a:sym typeface="Montserrat"/>
            </a:endParaRPr>
          </a:p>
        </p:txBody>
      </p:sp>
      <p:pic>
        <p:nvPicPr>
          <p:cNvPr id="117" name="Google Shape;117;p19"/>
          <p:cNvPicPr preferRelativeResize="0"/>
          <p:nvPr/>
        </p:nvPicPr>
        <p:blipFill>
          <a:blip r:embed="rId3">
            <a:alphaModFix/>
          </a:blip>
          <a:stretch>
            <a:fillRect/>
          </a:stretch>
        </p:blipFill>
        <p:spPr>
          <a:xfrm>
            <a:off x="100474" y="1802400"/>
            <a:ext cx="4323949"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0"/>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0"/>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3.  Gastos x Número de filhos</a:t>
            </a:r>
            <a:endParaRPr sz="2300">
              <a:solidFill>
                <a:schemeClr val="lt1"/>
              </a:solidFill>
              <a:latin typeface="Open Sans"/>
              <a:ea typeface="Open Sans"/>
              <a:cs typeface="Open Sans"/>
              <a:sym typeface="Open Sans"/>
            </a:endParaRPr>
          </a:p>
        </p:txBody>
      </p:sp>
      <p:sp>
        <p:nvSpPr>
          <p:cNvPr id="125" name="Google Shape;125;p20"/>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6" name="Google Shape;126;p20"/>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7" name="Google Shape;127;p20"/>
          <p:cNvSpPr txBox="1"/>
          <p:nvPr/>
        </p:nvSpPr>
        <p:spPr>
          <a:xfrm>
            <a:off x="4834250" y="1009264"/>
            <a:ext cx="4055400" cy="3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Seria possível afirmar que pessoas que possuem mais filhos, tem mais gasto em nossa plataforma?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Em nossa análise identificamos que é o inverso, pessoas que possuem menos filhos ou nenhum, tendem a gastar mais, veja esse exemplo:</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O gasto médio de uma pessoa que tem três filhos é de $237 enquanto o gasto médio de uma pessoa sem filhos é de $1K.</a:t>
            </a:r>
            <a:endParaRPr sz="1800">
              <a:solidFill>
                <a:schemeClr val="dk2"/>
              </a:solidFill>
              <a:latin typeface="Montserrat"/>
              <a:ea typeface="Montserrat"/>
              <a:cs typeface="Montserrat"/>
              <a:sym typeface="Montserrat"/>
            </a:endParaRPr>
          </a:p>
        </p:txBody>
      </p:sp>
      <p:graphicFrame>
        <p:nvGraphicFramePr>
          <p:cNvPr id="128" name="Google Shape;128;p20"/>
          <p:cNvGraphicFramePr/>
          <p:nvPr/>
        </p:nvGraphicFramePr>
        <p:xfrm>
          <a:off x="425475" y="1184875"/>
          <a:ext cx="3000000" cy="3000000"/>
        </p:xfrm>
        <a:graphic>
          <a:graphicData uri="http://schemas.openxmlformats.org/drawingml/2006/table">
            <a:tbl>
              <a:tblPr>
                <a:noFill/>
                <a:tableStyleId>{023719B6-698C-4274-B42D-278CBEF29F4D}</a:tableStyleId>
              </a:tblPr>
              <a:tblGrid>
                <a:gridCol w="1543100"/>
                <a:gridCol w="1937250"/>
              </a:tblGrid>
              <a:tr h="330625">
                <a:tc>
                  <a:txBody>
                    <a:bodyPr/>
                    <a:lstStyle/>
                    <a:p>
                      <a:pPr indent="0" lvl="0" marL="0" rtl="0" algn="l">
                        <a:spcBef>
                          <a:spcPts val="0"/>
                        </a:spcBef>
                        <a:spcAft>
                          <a:spcPts val="0"/>
                        </a:spcAft>
                        <a:buNone/>
                      </a:pPr>
                      <a:r>
                        <a:rPr lang="pt-BR"/>
                        <a:t>Qtde de filhos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pt-BR"/>
                        <a:t>Média de gastos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0625">
                <a:tc>
                  <a:txBody>
                    <a:bodyPr/>
                    <a:lstStyle/>
                    <a:p>
                      <a:pPr indent="0" lvl="0" marL="0" rtl="0" algn="l">
                        <a:spcBef>
                          <a:spcPts val="0"/>
                        </a:spcBef>
                        <a:spcAft>
                          <a:spcPts val="0"/>
                        </a:spcAft>
                        <a:buNone/>
                      </a:pPr>
                      <a:r>
                        <a:rPr lang="pt-BR"/>
                        <a:t>0</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pt-BR" sz="1450">
                          <a:solidFill>
                            <a:schemeClr val="dk2"/>
                          </a:solidFill>
                          <a:latin typeface="Consolas"/>
                          <a:ea typeface="Consolas"/>
                          <a:cs typeface="Consolas"/>
                          <a:sym typeface="Consolas"/>
                        </a:rPr>
                        <a:t>$1041.21</a:t>
                      </a:r>
                      <a:endParaRPr>
                        <a:solidFill>
                          <a:schemeClr val="dk2"/>
                        </a:solidFill>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0625">
                <a:tc>
                  <a:txBody>
                    <a:bodyPr/>
                    <a:lstStyle/>
                    <a:p>
                      <a:pPr indent="0" lvl="0" marL="0" rtl="0" algn="l">
                        <a:spcBef>
                          <a:spcPts val="0"/>
                        </a:spcBef>
                        <a:spcAft>
                          <a:spcPts val="0"/>
                        </a:spcAft>
                        <a:buNone/>
                      </a:pPr>
                      <a:r>
                        <a:rPr lang="pt-BR"/>
                        <a:t>1</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pt-BR"/>
                        <a:t>$434.53</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0625">
                <a:tc>
                  <a:txBody>
                    <a:bodyPr/>
                    <a:lstStyle/>
                    <a:p>
                      <a:pPr indent="0" lvl="0" marL="0" rtl="0" algn="l">
                        <a:spcBef>
                          <a:spcPts val="0"/>
                        </a:spcBef>
                        <a:spcAft>
                          <a:spcPts val="0"/>
                        </a:spcAft>
                        <a:buNone/>
                      </a:pPr>
                      <a:r>
                        <a:rPr lang="pt-BR"/>
                        <a:t>2</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pt-BR"/>
                        <a:t>$221.57</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0625">
                <a:tc>
                  <a:txBody>
                    <a:bodyPr/>
                    <a:lstStyle/>
                    <a:p>
                      <a:pPr indent="0" lvl="0" marL="0" rtl="0" algn="l">
                        <a:spcBef>
                          <a:spcPts val="0"/>
                        </a:spcBef>
                        <a:spcAft>
                          <a:spcPts val="0"/>
                        </a:spcAft>
                        <a:buNone/>
                      </a:pPr>
                      <a:r>
                        <a:rPr lang="pt-BR"/>
                        <a:t>3</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pt-BR"/>
                        <a:t>$237.38</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pic>
        <p:nvPicPr>
          <p:cNvPr id="129" name="Google Shape;129;p20"/>
          <p:cNvPicPr preferRelativeResize="0"/>
          <p:nvPr/>
        </p:nvPicPr>
        <p:blipFill>
          <a:blip r:embed="rId3">
            <a:alphaModFix/>
          </a:blip>
          <a:stretch>
            <a:fillRect/>
          </a:stretch>
        </p:blipFill>
        <p:spPr>
          <a:xfrm>
            <a:off x="425475" y="3790200"/>
            <a:ext cx="2114550" cy="895350"/>
          </a:xfrm>
          <a:prstGeom prst="rect">
            <a:avLst/>
          </a:prstGeom>
          <a:noFill/>
          <a:ln>
            <a:noFill/>
          </a:ln>
        </p:spPr>
      </p:pic>
      <p:pic>
        <p:nvPicPr>
          <p:cNvPr id="130" name="Google Shape;130;p20"/>
          <p:cNvPicPr preferRelativeResize="0"/>
          <p:nvPr/>
        </p:nvPicPr>
        <p:blipFill>
          <a:blip r:embed="rId4">
            <a:alphaModFix/>
          </a:blip>
          <a:stretch>
            <a:fillRect/>
          </a:stretch>
        </p:blipFill>
        <p:spPr>
          <a:xfrm rot="5400000">
            <a:off x="2540024" y="3244149"/>
            <a:ext cx="876076" cy="876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p:nvPr/>
        </p:nvSpPr>
        <p:spPr>
          <a:xfrm>
            <a:off x="4579850" y="-75"/>
            <a:ext cx="45642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a:off x="0" y="-75"/>
            <a:ext cx="9144000" cy="720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1"/>
          <p:cNvSpPr txBox="1"/>
          <p:nvPr/>
        </p:nvSpPr>
        <p:spPr>
          <a:xfrm>
            <a:off x="100475" y="134175"/>
            <a:ext cx="64434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lt1"/>
                </a:solidFill>
                <a:latin typeface="Open Sans"/>
                <a:ea typeface="Open Sans"/>
                <a:cs typeface="Open Sans"/>
                <a:sym typeface="Open Sans"/>
              </a:rPr>
              <a:t>4. Salários x Gastos</a:t>
            </a:r>
            <a:endParaRPr sz="2300">
              <a:solidFill>
                <a:schemeClr val="lt1"/>
              </a:solidFill>
              <a:latin typeface="Open Sans"/>
              <a:ea typeface="Open Sans"/>
              <a:cs typeface="Open Sans"/>
              <a:sym typeface="Open Sans"/>
            </a:endParaRPr>
          </a:p>
        </p:txBody>
      </p:sp>
      <p:sp>
        <p:nvSpPr>
          <p:cNvPr id="138" name="Google Shape;138;p21"/>
          <p:cNvSpPr txBox="1"/>
          <p:nvPr/>
        </p:nvSpPr>
        <p:spPr>
          <a:xfrm>
            <a:off x="2008100" y="1741200"/>
            <a:ext cx="28260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9" name="Google Shape;139;p21"/>
          <p:cNvSpPr txBox="1"/>
          <p:nvPr/>
        </p:nvSpPr>
        <p:spPr>
          <a:xfrm>
            <a:off x="5173325" y="1331400"/>
            <a:ext cx="3744600" cy="24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0" name="Google Shape;140;p21"/>
          <p:cNvSpPr txBox="1"/>
          <p:nvPr/>
        </p:nvSpPr>
        <p:spPr>
          <a:xfrm>
            <a:off x="4834250" y="1009264"/>
            <a:ext cx="4055400" cy="3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2"/>
                </a:solidFill>
                <a:latin typeface="Montserrat"/>
                <a:ea typeface="Montserrat"/>
                <a:cs typeface="Montserrat"/>
                <a:sym typeface="Montserrat"/>
              </a:rPr>
              <a:t>Encontramos uma correlação positiva para clientes que possuem salários maiores com relação à gastos maiores.</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2"/>
              </a:solidFill>
              <a:latin typeface="Montserrat"/>
              <a:ea typeface="Montserrat"/>
              <a:cs typeface="Montserrat"/>
              <a:sym typeface="Montserrat"/>
            </a:endParaRPr>
          </a:p>
          <a:p>
            <a:pPr indent="0" lvl="0" marL="0" rtl="0" algn="l">
              <a:spcBef>
                <a:spcPts val="0"/>
              </a:spcBef>
              <a:spcAft>
                <a:spcPts val="0"/>
              </a:spcAft>
              <a:buNone/>
            </a:pPr>
            <a:r>
              <a:rPr lang="pt-BR" sz="1800">
                <a:solidFill>
                  <a:schemeClr val="dk2"/>
                </a:solidFill>
                <a:latin typeface="Montserrat"/>
                <a:ea typeface="Montserrat"/>
                <a:cs typeface="Montserrat"/>
                <a:sym typeface="Montserrat"/>
              </a:rPr>
              <a:t>Para confirmar essa </a:t>
            </a:r>
            <a:r>
              <a:rPr lang="pt-BR" sz="1800">
                <a:solidFill>
                  <a:schemeClr val="dk2"/>
                </a:solidFill>
                <a:latin typeface="Montserrat"/>
                <a:ea typeface="Montserrat"/>
                <a:cs typeface="Montserrat"/>
                <a:sym typeface="Montserrat"/>
              </a:rPr>
              <a:t>hipótese</a:t>
            </a:r>
            <a:r>
              <a:rPr lang="pt-BR" sz="1800">
                <a:solidFill>
                  <a:schemeClr val="dk2"/>
                </a:solidFill>
                <a:latin typeface="Montserrat"/>
                <a:ea typeface="Montserrat"/>
                <a:cs typeface="Montserrat"/>
                <a:sym typeface="Montserrat"/>
              </a:rPr>
              <a:t> utilizei a correlação de pearson que foi de 82,30%, apesar de ter uma variação em nossos dados, é positiva moderada.</a:t>
            </a:r>
            <a:endParaRPr sz="1800">
              <a:solidFill>
                <a:schemeClr val="dk2"/>
              </a:solidFill>
              <a:latin typeface="Montserrat"/>
              <a:ea typeface="Montserrat"/>
              <a:cs typeface="Montserrat"/>
              <a:sym typeface="Montserrat"/>
            </a:endParaRPr>
          </a:p>
        </p:txBody>
      </p:sp>
      <p:pic>
        <p:nvPicPr>
          <p:cNvPr id="141" name="Google Shape;141;p21"/>
          <p:cNvPicPr preferRelativeResize="0"/>
          <p:nvPr/>
        </p:nvPicPr>
        <p:blipFill>
          <a:blip r:embed="rId3">
            <a:alphaModFix/>
          </a:blip>
          <a:stretch>
            <a:fillRect/>
          </a:stretch>
        </p:blipFill>
        <p:spPr>
          <a:xfrm>
            <a:off x="270050" y="1294100"/>
            <a:ext cx="4126124" cy="307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