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9" r:id="rId3"/>
    <p:sldId id="259" r:id="rId4"/>
    <p:sldId id="275" r:id="rId5"/>
    <p:sldId id="270" r:id="rId6"/>
    <p:sldId id="276" r:id="rId7"/>
    <p:sldId id="271" r:id="rId8"/>
    <p:sldId id="277" r:id="rId9"/>
    <p:sldId id="272" r:id="rId10"/>
    <p:sldId id="278" r:id="rId11"/>
    <p:sldId id="273" r:id="rId12"/>
    <p:sldId id="279" r:id="rId13"/>
    <p:sldId id="274" r:id="rId14"/>
    <p:sldId id="260" r:id="rId15"/>
    <p:sldId id="280" r:id="rId16"/>
    <p:sldId id="281" r:id="rId17"/>
    <p:sldId id="282" r:id="rId18"/>
    <p:sldId id="261" r:id="rId19"/>
    <p:sldId id="262" r:id="rId2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2A2"/>
    <a:srgbClr val="59DDF7"/>
    <a:srgbClr val="A792B0"/>
    <a:srgbClr val="9559B1"/>
    <a:srgbClr val="F0EBD6"/>
    <a:srgbClr val="A79991"/>
    <a:srgbClr val="7B3F18"/>
    <a:srgbClr val="DBBE67"/>
    <a:srgbClr val="ABB663"/>
    <a:srgbClr val="B29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31" d="100"/>
          <a:sy n="31" d="100"/>
        </p:scale>
        <p:origin x="830" y="72"/>
      </p:cViewPr>
      <p:guideLst>
        <p:guide orient="horz" pos="398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E15E7-CAC4-4F78-880C-DA0D82499F63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6287-AFAC-4C66-9106-EE2FC3FEC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7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FB5-8866-40F5-89D8-A07AB307D1FC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15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1065-1D07-4DC4-8999-D65338633704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F6BA-3C39-43BE-8788-D550D40C2A44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50B6-D13B-4EE5-ADA4-40C3F4D3AF8D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BC30-C5AD-428F-BFD6-97E3F72C29D3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7F1-14FA-4CEE-8B81-7F100B7C30ED}" type="datetime1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3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949C-CCDC-4F1E-A36F-EA6E00A3F221}" type="datetime1">
              <a:rPr lang="pt-BR" smtClean="0"/>
              <a:t>17/06/2024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79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B9A9-3F43-4819-AC02-7D90B65F6175}" type="datetime1">
              <a:rPr lang="pt-BR" smtClean="0"/>
              <a:t>17/06/2024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007-45B3-47E3-9F1D-75DE3A881A16}" type="datetime1">
              <a:rPr lang="pt-BR" smtClean="0"/>
              <a:t>17/06/2024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7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1415-66F8-4CB8-989F-5029C9ED7F60}" type="datetime1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6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3BC6-0A82-43B6-AD48-CE2A856E1330}" type="datetime1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F271-1EC4-408E-9929-1CC50F6B0D57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AVENTURAS COM AMIGOS ROBÔS - ANA MELITI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8126-E479-4448-9869-82E5D987E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flaticon.com/br/stickers-gratis/cientista%22%20title=%22cientista%20figurinh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meliti" TargetMode="External"/><Relationship Id="rId4" Type="http://schemas.openxmlformats.org/officeDocument/2006/relationships/hyperlink" Target="https://www.linkedin.com/in/ana-melit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undo2">
            <a:extLst>
              <a:ext uri="{FF2B5EF4-FFF2-40B4-BE49-F238E27FC236}">
                <a16:creationId xmlns:a16="http://schemas.microsoft.com/office/drawing/2014/main" id="{0515C88F-9D97-4CDF-A22F-843826DB3A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114"/>
            <a:ext cx="9601200" cy="9601200"/>
          </a:xfrm>
          <a:prstGeom prst="rect">
            <a:avLst/>
          </a:prstGeom>
        </p:spPr>
      </p:pic>
      <p:pic>
        <p:nvPicPr>
          <p:cNvPr id="3" name="Fundo1">
            <a:extLst>
              <a:ext uri="{FF2B5EF4-FFF2-40B4-BE49-F238E27FC236}">
                <a16:creationId xmlns:a16="http://schemas.microsoft.com/office/drawing/2014/main" id="{5A4FE8B4-9BFA-4444-90B9-1BF8BFCC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pic>
        <p:nvPicPr>
          <p:cNvPr id="5" name="Imagem principal">
            <a:extLst>
              <a:ext uri="{FF2B5EF4-FFF2-40B4-BE49-F238E27FC236}">
                <a16:creationId xmlns:a16="http://schemas.microsoft.com/office/drawing/2014/main" id="{1CA5D248-09D5-4141-BFDA-DF7F155F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25" y="1784101"/>
            <a:ext cx="9601200" cy="9261126"/>
          </a:xfrm>
          <a:prstGeom prst="rect">
            <a:avLst/>
          </a:prstGeom>
          <a:effectLst>
            <a:glow rad="50800">
              <a:schemeClr val="accent1">
                <a:alpha val="40000"/>
              </a:schemeClr>
            </a:glow>
          </a:effec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716FFDE-098A-4B87-9729-F5962F404518}"/>
              </a:ext>
            </a:extLst>
          </p:cNvPr>
          <p:cNvSpPr/>
          <p:nvPr/>
        </p:nvSpPr>
        <p:spPr>
          <a:xfrm>
            <a:off x="-21625" y="9070586"/>
            <a:ext cx="9622825" cy="1631092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40000"/>
                </a:schemeClr>
              </a:gs>
              <a:gs pos="50000">
                <a:srgbClr val="4F92A2">
                  <a:alpha val="5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7B29F427-40BA-47BB-AD0B-0BCE74C28536}"/>
              </a:ext>
            </a:extLst>
          </p:cNvPr>
          <p:cNvSpPr txBox="1"/>
          <p:nvPr/>
        </p:nvSpPr>
        <p:spPr>
          <a:xfrm>
            <a:off x="-67963" y="9189034"/>
            <a:ext cx="9601199" cy="830997"/>
          </a:xfrm>
          <a:prstGeom prst="rect">
            <a:avLst/>
          </a:prstGeom>
          <a:noFill/>
          <a:effectLst>
            <a:glow rad="63500">
              <a:srgbClr val="59DDF7"/>
            </a:glow>
            <a:outerShdw blurRad="5842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effectLst>
                  <a:glow rad="25400">
                    <a:schemeClr val="bg1">
                      <a:lumMod val="95000"/>
                    </a:schemeClr>
                  </a:glow>
                  <a:outerShdw blurRad="50800" dist="25400" dir="5400000" algn="ctr" rotWithShape="0">
                    <a:schemeClr val="bg1">
                      <a:lumMod val="95000"/>
                    </a:schemeClr>
                  </a:outerShdw>
                </a:effectLst>
                <a:latin typeface="Corbel Light" panose="020B0303020204020204" pitchFamily="34" charset="0"/>
              </a:rPr>
              <a:t>Aventuras com amigos robôs</a:t>
            </a:r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09457E3C-4C6B-4AEC-860F-A9A0E4BFCBDD}"/>
              </a:ext>
            </a:extLst>
          </p:cNvPr>
          <p:cNvSpPr txBox="1"/>
          <p:nvPr/>
        </p:nvSpPr>
        <p:spPr>
          <a:xfrm>
            <a:off x="1624906" y="9855235"/>
            <a:ext cx="7710623" cy="584775"/>
          </a:xfrm>
          <a:prstGeom prst="rect">
            <a:avLst/>
          </a:prstGeom>
          <a:noFill/>
          <a:effectLst>
            <a:glow rad="63500">
              <a:srgbClr val="59DDF7"/>
            </a:glow>
            <a:outerShdw blurRad="5842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  <a:outerShdw blurRad="50800" dist="25400" dir="5400000" algn="ctr" rotWithShape="0">
                    <a:schemeClr val="bg1"/>
                  </a:outerShdw>
                </a:effectLst>
                <a:latin typeface="Corbel Light" panose="020B0303020204020204" pitchFamily="34" charset="0"/>
              </a:rPr>
              <a:t>Aprenda </a:t>
            </a:r>
            <a:r>
              <a:rPr lang="pt-BR" sz="3200" dirty="0" err="1">
                <a:solidFill>
                  <a:schemeClr val="bg1">
                    <a:lumMod val="9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  <a:outerShdw blurRad="50800" dist="25400" dir="5400000" algn="ctr" rotWithShape="0">
                    <a:schemeClr val="bg1"/>
                  </a:outerShdw>
                </a:effectLst>
                <a:latin typeface="Corbel Light" panose="020B0303020204020204" pitchFamily="34" charset="0"/>
              </a:rPr>
              <a:t>Machine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  <a:outerShdw blurRad="50800" dist="25400" dir="5400000" algn="ctr" rotWithShape="0">
                    <a:schemeClr val="bg1"/>
                  </a:outerShdw>
                </a:effectLst>
                <a:latin typeface="Corbel Light" panose="020B0303020204020204" pitchFamily="34" charset="0"/>
              </a:rPr>
              <a:t> Learning brincando!</a:t>
            </a:r>
          </a:p>
        </p:txBody>
      </p:sp>
      <p:sp>
        <p:nvSpPr>
          <p:cNvPr id="10" name="Autor">
            <a:extLst>
              <a:ext uri="{FF2B5EF4-FFF2-40B4-BE49-F238E27FC236}">
                <a16:creationId xmlns:a16="http://schemas.microsoft.com/office/drawing/2014/main" id="{E6E7193B-4B4C-4FD7-997D-CD41E3505BB4}"/>
              </a:ext>
            </a:extLst>
          </p:cNvPr>
          <p:cNvSpPr txBox="1"/>
          <p:nvPr/>
        </p:nvSpPr>
        <p:spPr>
          <a:xfrm>
            <a:off x="1624906" y="12138073"/>
            <a:ext cx="664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Kiddish" panose="02000603000000000000" pitchFamily="2" charset="0"/>
                <a:ea typeface="Kiddish" panose="02000603000000000000" pitchFamily="2" charset="0"/>
              </a:rPr>
              <a:t>Ana Carolina Meliti</a:t>
            </a:r>
          </a:p>
        </p:txBody>
      </p:sp>
    </p:spTree>
    <p:extLst>
      <p:ext uri="{BB962C8B-B14F-4D97-AF65-F5344CB8AC3E}">
        <p14:creationId xmlns:p14="http://schemas.microsoft.com/office/powerpoint/2010/main" val="118302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405719" y="1242309"/>
            <a:ext cx="921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Kiddish" panose="02000603000000000000" pitchFamily="2" charset="0"/>
                <a:ea typeface="Kiddish" panose="02000603000000000000" pitchFamily="2" charset="0"/>
              </a:rPr>
              <a:t>O treinamento dos </a:t>
            </a:r>
            <a:r>
              <a:rPr lang="pt-BR" sz="4400" dirty="0" err="1">
                <a:latin typeface="Kiddish" panose="02000603000000000000" pitchFamily="2" charset="0"/>
                <a:ea typeface="Kiddish" panose="02000603000000000000" pitchFamily="2" charset="0"/>
              </a:rPr>
              <a:t>robos</a:t>
            </a:r>
            <a:r>
              <a:rPr lang="pt-BR" sz="4400" dirty="0">
                <a:latin typeface="Kiddish" panose="02000603000000000000" pitchFamily="2" charset="0"/>
                <a:ea typeface="Kiddish" panose="02000603000000000000" pitchFamily="2" charset="0"/>
              </a:rPr>
              <a:t>!</a:t>
            </a: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0" y="2385738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Treinando os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robos</a:t>
            </a:r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433431" y="3205115"/>
            <a:ext cx="797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Max disse: "Vamos fazer um experimento divertido! Eu vou aprender a reconhecer frutas. Vocês podem me ajudar a treinar?"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200300" y="-512440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C6BDDA-B9B4-47AD-A49E-94C087CF6619}"/>
              </a:ext>
            </a:extLst>
          </p:cNvPr>
          <p:cNvSpPr txBox="1"/>
          <p:nvPr/>
        </p:nvSpPr>
        <p:spPr>
          <a:xfrm>
            <a:off x="4413032" y="1273684"/>
            <a:ext cx="557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^</a:t>
            </a:r>
          </a:p>
        </p:txBody>
      </p:sp>
      <p:sp>
        <p:nvSpPr>
          <p:cNvPr id="10" name="Texto_padrao">
            <a:extLst>
              <a:ext uri="{FF2B5EF4-FFF2-40B4-BE49-F238E27FC236}">
                <a16:creationId xmlns:a16="http://schemas.microsoft.com/office/drawing/2014/main" id="{874F0F07-3731-4B2B-8F37-044D5BA88500}"/>
              </a:ext>
            </a:extLst>
          </p:cNvPr>
          <p:cNvSpPr txBox="1"/>
          <p:nvPr/>
        </p:nvSpPr>
        <p:spPr>
          <a:xfrm>
            <a:off x="1433430" y="6472000"/>
            <a:ext cx="797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Max respondeu: "Essa é uma maçã!“</a:t>
            </a: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 Todos ficaram surpresos e felizes. Max tinha aprendido a identificar as frutas!</a:t>
            </a:r>
            <a:endParaRPr lang="pt-BR" dirty="0"/>
          </a:p>
        </p:txBody>
      </p:sp>
      <p:sp>
        <p:nvSpPr>
          <p:cNvPr id="11" name="Texto_padrao">
            <a:extLst>
              <a:ext uri="{FF2B5EF4-FFF2-40B4-BE49-F238E27FC236}">
                <a16:creationId xmlns:a16="http://schemas.microsoft.com/office/drawing/2014/main" id="{8FBF718C-C9C7-4B1D-BC45-4EDC89824EB3}"/>
              </a:ext>
            </a:extLst>
          </p:cNvPr>
          <p:cNvSpPr txBox="1"/>
          <p:nvPr/>
        </p:nvSpPr>
        <p:spPr>
          <a:xfrm>
            <a:off x="1433429" y="4457233"/>
            <a:ext cx="7977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Lucas trouxe várias frutas e tiraram fotos delas. Eles mostraram muitas imagens de maçãs, bananas e laranjas para Max.</a:t>
            </a:r>
          </a:p>
          <a:p>
            <a:pPr algn="ctr"/>
            <a:endParaRPr lang="pt-BR" sz="2400" dirty="0">
              <a:latin typeface="Corbel Light" panose="020B0303020204020204" pitchFamily="34" charset="0"/>
            </a:endParaRP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 "Agora, Max, qual é esta fruta?" perguntou Lucas, segurando uma maçã.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3CB7C6-FDE8-42C1-A35D-91DCB636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78" y="8071218"/>
            <a:ext cx="3559370" cy="35593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D87C0A-43F3-48A7-9AB9-1EE7DD2EE0AB}"/>
              </a:ext>
            </a:extLst>
          </p:cNvPr>
          <p:cNvSpPr txBox="1"/>
          <p:nvPr/>
        </p:nvSpPr>
        <p:spPr>
          <a:xfrm>
            <a:off x="2998094" y="2343512"/>
            <a:ext cx="557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^</a:t>
            </a:r>
            <a:endParaRPr lang="pt-BR" sz="4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0C7DB4-46AD-4145-B5E6-26AB8B3293AC}"/>
              </a:ext>
            </a:extLst>
          </p:cNvPr>
          <p:cNvSpPr txBox="1"/>
          <p:nvPr/>
        </p:nvSpPr>
        <p:spPr>
          <a:xfrm>
            <a:off x="4587441" y="2246352"/>
            <a:ext cx="42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´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9855D4A-06E8-4866-8FD7-A70928A1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90"/>
            <a:ext cx="3559370" cy="533620"/>
          </a:xfrm>
        </p:spPr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1EA9551-F753-4CD5-BDDE-E4E7E944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04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70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197709" y="6364288"/>
            <a:ext cx="940349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Machine Learning no </a:t>
            </a:r>
            <a:r>
              <a:rPr lang="en-US" sz="5400" dirty="0" err="1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Dia</a:t>
            </a:r>
            <a:r>
              <a:rPr lang="en-US" sz="54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 a </a:t>
            </a:r>
            <a:r>
              <a:rPr lang="en-US" sz="5400" dirty="0" err="1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Dia</a:t>
            </a:r>
            <a:endParaRPr lang="pt-BR" sz="5400" dirty="0">
              <a:solidFill>
                <a:schemeClr val="bg1">
                  <a:lumMod val="85000"/>
                </a:schemeClr>
              </a:solidFill>
              <a:effectLst>
                <a:glow rad="25400">
                  <a:schemeClr val="bg1">
                    <a:lumMod val="85000"/>
                    <a:alpha val="40000"/>
                  </a:schemeClr>
                </a:glow>
              </a:effectLst>
              <a:latin typeface="Impact" panose="020B0806030902050204" pitchFamily="34" charset="0"/>
              <a:ea typeface="Kiddish" panose="02000603000000000000" pitchFamily="2" charset="0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701106" y="7287618"/>
            <a:ext cx="8396695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7B40688-1557-45E8-AC07-69CA7C27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90"/>
            <a:ext cx="3600450" cy="681566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</p:spTree>
    <p:extLst>
      <p:ext uri="{BB962C8B-B14F-4D97-AF65-F5344CB8AC3E}">
        <p14:creationId xmlns:p14="http://schemas.microsoft.com/office/powerpoint/2010/main" val="362082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385121" y="1071490"/>
            <a:ext cx="921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Kiddish" panose="02000603000000000000" pitchFamily="2" charset="0"/>
                <a:ea typeface="Kiddish" panose="02000603000000000000" pitchFamily="2" charset="0"/>
              </a:rPr>
              <a:t>Machine Learning no </a:t>
            </a:r>
            <a:r>
              <a:rPr lang="en-US" sz="4400" dirty="0" err="1">
                <a:latin typeface="Kiddish" panose="02000603000000000000" pitchFamily="2" charset="0"/>
                <a:ea typeface="Kiddish" panose="02000603000000000000" pitchFamily="2" charset="0"/>
              </a:rPr>
              <a:t>Dia</a:t>
            </a:r>
            <a:r>
              <a:rPr lang="en-US" sz="4400" dirty="0">
                <a:latin typeface="Kiddish" panose="02000603000000000000" pitchFamily="2" charset="0"/>
                <a:ea typeface="Kiddish" panose="02000603000000000000" pitchFamily="2" charset="0"/>
              </a:rPr>
              <a:t> a </a:t>
            </a:r>
            <a:r>
              <a:rPr lang="en-US" sz="4400" dirty="0" err="1">
                <a:latin typeface="Kiddish" panose="02000603000000000000" pitchFamily="2" charset="0"/>
                <a:ea typeface="Kiddish" panose="02000603000000000000" pitchFamily="2" charset="0"/>
              </a:rPr>
              <a:t>Dia</a:t>
            </a:r>
            <a:endParaRPr lang="pt-BR" sz="4400" dirty="0">
              <a:latin typeface="Kiddish" panose="02000603000000000000" pitchFamily="2" charset="0"/>
              <a:ea typeface="Kiddish" panose="02000603000000000000" pitchFamily="2" charset="0"/>
            </a:endParaRP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385121" y="1840931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Robos</a:t>
            </a:r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 em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Acao</a:t>
            </a:r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433430" y="3041245"/>
            <a:ext cx="7977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Max contou para Lucas que o </a:t>
            </a:r>
            <a:r>
              <a:rPr lang="pt-BR" sz="2400" dirty="0" err="1">
                <a:latin typeface="Corbel Light" panose="020B0303020204020204" pitchFamily="34" charset="0"/>
              </a:rPr>
              <a:t>Machine</a:t>
            </a:r>
            <a:r>
              <a:rPr lang="pt-BR" sz="2400" dirty="0">
                <a:latin typeface="Corbel Light" panose="020B0303020204020204" pitchFamily="34" charset="0"/>
              </a:rPr>
              <a:t> Learning está em todos os lugares. </a:t>
            </a:r>
          </a:p>
          <a:p>
            <a:pPr algn="ctr"/>
            <a:endParaRPr lang="pt-BR" sz="2400" dirty="0">
              <a:latin typeface="Corbel Light" panose="020B0303020204020204" pitchFamily="34" charset="0"/>
            </a:endParaRP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"Vocês sabiam que quando assistem desenhos na TV, os robôs ajudam a escolher os programas que vocês mais gostam? Ou quando pedem para a mamãe uma receita nova, os robôs podem sugerir pratos deliciosos?"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200300" y="-512440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padrao">
            <a:extLst>
              <a:ext uri="{FF2B5EF4-FFF2-40B4-BE49-F238E27FC236}">
                <a16:creationId xmlns:a16="http://schemas.microsoft.com/office/drawing/2014/main" id="{874F0F07-3731-4B2B-8F37-044D5BA88500}"/>
              </a:ext>
            </a:extLst>
          </p:cNvPr>
          <p:cNvSpPr txBox="1"/>
          <p:nvPr/>
        </p:nvSpPr>
        <p:spPr>
          <a:xfrm>
            <a:off x="1433430" y="6154667"/>
            <a:ext cx="797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Lucas ficou maravilhado. "Uau! Então, os robôs realmente nos ajudam em muitas coisas!"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28663E-9A03-4DD5-9916-0324A1ED0FA7}"/>
              </a:ext>
            </a:extLst>
          </p:cNvPr>
          <p:cNvSpPr txBox="1"/>
          <p:nvPr/>
        </p:nvSpPr>
        <p:spPr>
          <a:xfrm>
            <a:off x="2006378" y="1847793"/>
            <a:ext cx="2667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^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3CD6D3-F007-428F-8E7F-809FA4F9B3C1}"/>
              </a:ext>
            </a:extLst>
          </p:cNvPr>
          <p:cNvSpPr txBox="1"/>
          <p:nvPr/>
        </p:nvSpPr>
        <p:spPr>
          <a:xfrm rot="5400000">
            <a:off x="4640938" y="2068649"/>
            <a:ext cx="20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~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D68B79-305F-4FC1-BCE0-6BA7811B10EA}"/>
              </a:ext>
            </a:extLst>
          </p:cNvPr>
          <p:cNvSpPr txBox="1"/>
          <p:nvPr/>
        </p:nvSpPr>
        <p:spPr>
          <a:xfrm>
            <a:off x="4800600" y="1804040"/>
            <a:ext cx="20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~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2BD3A5D-3F99-49A5-9250-861766B74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27" y="7676497"/>
            <a:ext cx="3494893" cy="3494893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D7382ED-3D3F-427A-9AC1-9625B5B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5910" y="11865189"/>
            <a:ext cx="3494893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771C99-DB04-457E-9444-AA0E35C3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19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70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537755" y="6400800"/>
            <a:ext cx="9403491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2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Criando um Amigo Robô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1334530" y="7447240"/>
            <a:ext cx="7728915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4DFC8A0-AFAD-4A12-B9A6-C02ECFE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</p:spTree>
    <p:extLst>
      <p:ext uri="{BB962C8B-B14F-4D97-AF65-F5344CB8AC3E}">
        <p14:creationId xmlns:p14="http://schemas.microsoft.com/office/powerpoint/2010/main" val="198515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894881" y="621908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Criando um Amigo </a:t>
            </a:r>
            <a:r>
              <a:rPr lang="pt-BR" sz="5600" dirty="0" err="1">
                <a:latin typeface="Kiddish" panose="02000603000000000000" pitchFamily="2" charset="0"/>
                <a:ea typeface="Kiddish" panose="02000603000000000000" pitchFamily="2" charset="0"/>
              </a:rPr>
              <a:t>Robo</a:t>
            </a:r>
            <a:endParaRPr lang="pt-BR" sz="5600" dirty="0">
              <a:latin typeface="Kiddish" panose="02000603000000000000" pitchFamily="2" charset="0"/>
              <a:ea typeface="Kiddish" panose="02000603000000000000" pitchFamily="2" charset="0"/>
            </a:endParaRP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1013532" y="1571595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Construindo Nosso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Proprio</a:t>
            </a:r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Robo</a:t>
            </a:r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 Inteligente</a:t>
            </a: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200300" y="2994295"/>
            <a:ext cx="83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Max teve uma ideia. "Vamos criar um robô que pode contar histórias para você!" </a:t>
            </a:r>
          </a:p>
          <a:p>
            <a:endParaRPr lang="pt-BR" sz="2400" dirty="0">
              <a:latin typeface="Corbel Light" panose="020B0303020204020204" pitchFamily="34" charset="0"/>
            </a:endParaRP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Eles começaram a ensinar ao novo robô várias histórias diferentes. </a:t>
            </a:r>
          </a:p>
          <a:p>
            <a:endParaRPr lang="pt-BR" sz="2400" dirty="0">
              <a:latin typeface="Corbel Light" panose="020B0303020204020204" pitchFamily="34" charset="0"/>
            </a:endParaRP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Depois de um tempo, o robô já sabia várias histórias e podia contar para Lucas sempre que quisesse ouvir.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154581" y="-762744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C6BDDA-B9B4-47AD-A49E-94C087CF6619}"/>
              </a:ext>
            </a:extLst>
          </p:cNvPr>
          <p:cNvSpPr txBox="1"/>
          <p:nvPr/>
        </p:nvSpPr>
        <p:spPr>
          <a:xfrm>
            <a:off x="6228953" y="702061"/>
            <a:ext cx="2255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^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CA0FA5-336E-41EF-80E9-06D6B8DF6302}"/>
              </a:ext>
            </a:extLst>
          </p:cNvPr>
          <p:cNvSpPr txBox="1"/>
          <p:nvPr/>
        </p:nvSpPr>
        <p:spPr>
          <a:xfrm>
            <a:off x="4411980" y="24134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´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F191E6-CF09-4E93-9906-EE85365D4881}"/>
              </a:ext>
            </a:extLst>
          </p:cNvPr>
          <p:cNvSpPr txBox="1"/>
          <p:nvPr/>
        </p:nvSpPr>
        <p:spPr>
          <a:xfrm>
            <a:off x="5715278" y="2444213"/>
            <a:ext cx="316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^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5F2F115-22B7-48C7-8D27-F0B719B8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72" y="7333624"/>
            <a:ext cx="3947501" cy="3947501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26FF19E-5B26-442B-9CA2-20FC7DF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104F2AF-12D2-4EC2-9104-5E1BA811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14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0F25F6-AA78-496A-9271-0AF79F549E97}"/>
              </a:ext>
            </a:extLst>
          </p:cNvPr>
          <p:cNvSpPr txBox="1"/>
          <p:nvPr/>
        </p:nvSpPr>
        <p:spPr>
          <a:xfrm>
            <a:off x="4933513" y="1571595"/>
            <a:ext cx="225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^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947353-5A16-4AB5-8858-5B3354461849}"/>
              </a:ext>
            </a:extLst>
          </p:cNvPr>
          <p:cNvSpPr txBox="1"/>
          <p:nvPr/>
        </p:nvSpPr>
        <p:spPr>
          <a:xfrm rot="10800000">
            <a:off x="5512533" y="1511140"/>
            <a:ext cx="7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29408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70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340816" y="6348047"/>
            <a:ext cx="9403491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2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Aventura Sem Fim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2000390" y="7394487"/>
            <a:ext cx="6197716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EA69278-1A10-43A3-BE26-9EEC7D15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3" name="Espaço Reservado para Número de Slide 2" hidden="1">
            <a:extLst>
              <a:ext uri="{FF2B5EF4-FFF2-40B4-BE49-F238E27FC236}">
                <a16:creationId xmlns:a16="http://schemas.microsoft.com/office/drawing/2014/main" id="{16FD64D6-2410-4EE3-BD3E-37CFF30D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64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385121" y="767626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Aventura Sem Fim</a:t>
            </a: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197709" y="1681466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O Futuro das Aventuras</a:t>
            </a: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228800" y="3321033"/>
            <a:ext cx="83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Lucas se despediu de Max, mas sabiam que suas aventuras estavam apenas começando. </a:t>
            </a:r>
          </a:p>
          <a:p>
            <a:endParaRPr lang="pt-BR" sz="2400" dirty="0">
              <a:latin typeface="Corbel Light" panose="020B0303020204020204" pitchFamily="34" charset="0"/>
            </a:endParaRP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Aprendeu que os robôs e o </a:t>
            </a:r>
            <a:r>
              <a:rPr lang="pt-BR" sz="2400" dirty="0" err="1">
                <a:latin typeface="Corbel Light" panose="020B0303020204020204" pitchFamily="34" charset="0"/>
              </a:rPr>
              <a:t>Machine</a:t>
            </a:r>
            <a:r>
              <a:rPr lang="pt-BR" sz="2400" dirty="0">
                <a:latin typeface="Corbel Light" panose="020B0303020204020204" pitchFamily="34" charset="0"/>
              </a:rPr>
              <a:t> Learning são ferramentas incríveis que podem ajudar a resolver muitos problemas e tornar o mundo um lugar mais divertido e interessante.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183081" y="-859182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CA0FA5-336E-41EF-80E9-06D6B8DF6302}"/>
              </a:ext>
            </a:extLst>
          </p:cNvPr>
          <p:cNvSpPr txBox="1"/>
          <p:nvPr/>
        </p:nvSpPr>
        <p:spPr>
          <a:xfrm>
            <a:off x="4411980" y="24134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´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F191E6-CF09-4E93-9906-EE85365D4881}"/>
              </a:ext>
            </a:extLst>
          </p:cNvPr>
          <p:cNvSpPr txBox="1"/>
          <p:nvPr/>
        </p:nvSpPr>
        <p:spPr>
          <a:xfrm>
            <a:off x="5715278" y="2444213"/>
            <a:ext cx="316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^</a:t>
            </a:r>
          </a:p>
        </p:txBody>
      </p:sp>
      <p:sp>
        <p:nvSpPr>
          <p:cNvPr id="12" name="Texto_padrao">
            <a:extLst>
              <a:ext uri="{FF2B5EF4-FFF2-40B4-BE49-F238E27FC236}">
                <a16:creationId xmlns:a16="http://schemas.microsoft.com/office/drawing/2014/main" id="{83EBF496-E241-4024-BDA4-C580AED6617C}"/>
              </a:ext>
            </a:extLst>
          </p:cNvPr>
          <p:cNvSpPr txBox="1"/>
          <p:nvPr/>
        </p:nvSpPr>
        <p:spPr>
          <a:xfrm>
            <a:off x="1228800" y="5985301"/>
            <a:ext cx="83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"Estou ansioso para aprender mais e mais com nossos amigos robôs!", disse Lucas, pronto para novas aventuras.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DC3ADC-FC81-47CF-88B3-AFCA5C98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39" y="7800881"/>
            <a:ext cx="3467630" cy="346763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A2ADDDC-17F8-49C3-A1B4-391FE49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174" y="11865189"/>
            <a:ext cx="3467629" cy="681567"/>
          </a:xfrm>
        </p:spPr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30E6DB-801D-44A0-B926-6E973C2B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6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70000"/>
                </a:schemeClr>
              </a:gs>
              <a:gs pos="50000">
                <a:srgbClr val="4F92A2"/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2054388" y="5354360"/>
            <a:ext cx="9403491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62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AGRADECIMENTOS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EA69278-1A10-43A3-BE26-9EEC7D15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2292FC6-6F40-499C-84B9-E0BC84491561}"/>
              </a:ext>
            </a:extLst>
          </p:cNvPr>
          <p:cNvCxnSpPr>
            <a:cxnSpLocks/>
          </p:cNvCxnSpPr>
          <p:nvPr/>
        </p:nvCxnSpPr>
        <p:spPr>
          <a:xfrm>
            <a:off x="1701742" y="6400800"/>
            <a:ext cx="6197716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7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015C8291-4174-4742-92D0-3C1BECE7CC9D}"/>
              </a:ext>
            </a:extLst>
          </p:cNvPr>
          <p:cNvSpPr txBox="1"/>
          <p:nvPr/>
        </p:nvSpPr>
        <p:spPr>
          <a:xfrm>
            <a:off x="-274961" y="669954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Obrigada!</a:t>
            </a:r>
          </a:p>
        </p:txBody>
      </p:sp>
      <p:sp>
        <p:nvSpPr>
          <p:cNvPr id="9" name="Texto_padrao">
            <a:extLst>
              <a:ext uri="{FF2B5EF4-FFF2-40B4-BE49-F238E27FC236}">
                <a16:creationId xmlns:a16="http://schemas.microsoft.com/office/drawing/2014/main" id="{4231BE3D-3E51-4D30-886F-0D1DE63A4D8B}"/>
              </a:ext>
            </a:extLst>
          </p:cNvPr>
          <p:cNvSpPr txBox="1"/>
          <p:nvPr/>
        </p:nvSpPr>
        <p:spPr>
          <a:xfrm>
            <a:off x="806960" y="1786105"/>
            <a:ext cx="83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Por embarcar nesta aventura conosco! Lembre-se, o aprendizado nunca acaba, e com curiosidade e diversão, você pode descobrir coisas incríveis todos os dias!</a:t>
            </a:r>
          </a:p>
        </p:txBody>
      </p:sp>
      <p:sp>
        <p:nvSpPr>
          <p:cNvPr id="10" name="Titulo_padrao">
            <a:extLst>
              <a:ext uri="{FF2B5EF4-FFF2-40B4-BE49-F238E27FC236}">
                <a16:creationId xmlns:a16="http://schemas.microsoft.com/office/drawing/2014/main" id="{A0F455F1-5865-4BF3-B938-2FA0DB66D130}"/>
              </a:ext>
            </a:extLst>
          </p:cNvPr>
          <p:cNvSpPr txBox="1"/>
          <p:nvPr/>
        </p:nvSpPr>
        <p:spPr>
          <a:xfrm>
            <a:off x="3501645" y="4587202"/>
            <a:ext cx="871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Kiddish" panose="02000603000000000000" pitchFamily="2" charset="0"/>
                <a:ea typeface="Kiddish" panose="02000603000000000000" pitchFamily="2" charset="0"/>
              </a:rPr>
              <a:t>Ate logo, pequenas(os) cientistas!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FEBE4BD-EAD3-48E8-97DE-7291569C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82" y="6210075"/>
            <a:ext cx="4840835" cy="484083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5642AC0-38F3-4A1D-869A-C8335943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89"/>
            <a:ext cx="3600450" cy="646331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8" name="Texto_padrao">
            <a:extLst>
              <a:ext uri="{FF2B5EF4-FFF2-40B4-BE49-F238E27FC236}">
                <a16:creationId xmlns:a16="http://schemas.microsoft.com/office/drawing/2014/main" id="{783355D9-0584-4E7C-A8D1-2EFF544E2CB5}"/>
              </a:ext>
            </a:extLst>
          </p:cNvPr>
          <p:cNvSpPr txBox="1"/>
          <p:nvPr/>
        </p:nvSpPr>
        <p:spPr>
          <a:xfrm>
            <a:off x="806960" y="3043811"/>
            <a:ext cx="83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Esse ebook foi gerado por IA e diagramado por um humano, com o cuidado de revisão humana de conteúdo.</a:t>
            </a:r>
          </a:p>
        </p:txBody>
      </p:sp>
      <p:sp>
        <p:nvSpPr>
          <p:cNvPr id="11" name="Texto_padrao">
            <a:extLst>
              <a:ext uri="{FF2B5EF4-FFF2-40B4-BE49-F238E27FC236}">
                <a16:creationId xmlns:a16="http://schemas.microsoft.com/office/drawing/2014/main" id="{7DBAA771-099C-47A2-826B-4AA250AF59EC}"/>
              </a:ext>
            </a:extLst>
          </p:cNvPr>
          <p:cNvSpPr txBox="1"/>
          <p:nvPr/>
        </p:nvSpPr>
        <p:spPr>
          <a:xfrm>
            <a:off x="568718" y="3959328"/>
            <a:ext cx="83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O intuito deste ebook é para fins didáticos em construção!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7F2960-DB46-4C1A-BC9D-7463A67B25A1}"/>
              </a:ext>
            </a:extLst>
          </p:cNvPr>
          <p:cNvSpPr/>
          <p:nvPr/>
        </p:nvSpPr>
        <p:spPr>
          <a:xfrm flipV="1">
            <a:off x="1141606" y="-883896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5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35A58E0D-94FB-476D-AA42-21CB963E3BB3}"/>
              </a:ext>
            </a:extLst>
          </p:cNvPr>
          <p:cNvSpPr/>
          <p:nvPr/>
        </p:nvSpPr>
        <p:spPr>
          <a:xfrm>
            <a:off x="3876227" y="1409826"/>
            <a:ext cx="2340000" cy="45719"/>
          </a:xfrm>
          <a:prstGeom prst="rect">
            <a:avLst/>
          </a:prstGeom>
          <a:gradFill flip="none" rotWithShape="1">
            <a:gsLst>
              <a:gs pos="0">
                <a:srgbClr val="59DDF7">
                  <a:alpha val="50000"/>
                </a:srgbClr>
              </a:gs>
              <a:gs pos="50000">
                <a:srgbClr val="59DDF7">
                  <a:alpha val="50000"/>
                </a:srgbClr>
              </a:gs>
              <a:gs pos="100000">
                <a:srgbClr val="A792B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padrao">
            <a:extLst>
              <a:ext uri="{FF2B5EF4-FFF2-40B4-BE49-F238E27FC236}">
                <a16:creationId xmlns:a16="http://schemas.microsoft.com/office/drawing/2014/main" id="{432B1744-EA52-417D-9FA4-958E178212D7}"/>
              </a:ext>
            </a:extLst>
          </p:cNvPr>
          <p:cNvSpPr txBox="1"/>
          <p:nvPr/>
        </p:nvSpPr>
        <p:spPr>
          <a:xfrm>
            <a:off x="372583" y="6697268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 err="1">
                <a:latin typeface="Kiddish" panose="02000603000000000000" pitchFamily="2" charset="0"/>
                <a:ea typeface="Kiddish" panose="02000603000000000000" pitchFamily="2" charset="0"/>
              </a:rPr>
              <a:t>Creditos</a:t>
            </a:r>
            <a:endParaRPr lang="pt-BR" sz="5600" dirty="0">
              <a:latin typeface="Kiddish" panose="02000603000000000000" pitchFamily="2" charset="0"/>
              <a:ea typeface="Kiddish" panose="02000603000000000000" pitchFamily="2" charset="0"/>
            </a:endParaRPr>
          </a:p>
        </p:txBody>
      </p:sp>
      <p:sp>
        <p:nvSpPr>
          <p:cNvPr id="5" name="Texto_padrao">
            <a:extLst>
              <a:ext uri="{FF2B5EF4-FFF2-40B4-BE49-F238E27FC236}">
                <a16:creationId xmlns:a16="http://schemas.microsoft.com/office/drawing/2014/main" id="{88F2502B-4EC5-459C-8D11-C28DE05BBC73}"/>
              </a:ext>
            </a:extLst>
          </p:cNvPr>
          <p:cNvSpPr txBox="1"/>
          <p:nvPr/>
        </p:nvSpPr>
        <p:spPr>
          <a:xfrm>
            <a:off x="3876227" y="8116243"/>
            <a:ext cx="837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rbel Light" panose="020B0303020204020204" pitchFamily="34" charset="0"/>
              </a:rPr>
              <a:t>Ícones</a:t>
            </a:r>
            <a:r>
              <a:rPr lang="pt-BR" sz="2400" dirty="0">
                <a:latin typeface="Corbel Light" panose="020B0303020204020204" pitchFamily="34" charset="0"/>
              </a:rPr>
              <a:t> - </a:t>
            </a:r>
            <a:r>
              <a:rPr lang="pt-BR" sz="2400" dirty="0">
                <a:latin typeface="Corbel Light" panose="020B0303020204020204" pitchFamily="34" charset="0"/>
                <a:hlinkClick r:id="rId2"/>
              </a:rPr>
              <a:t>Flaticon</a:t>
            </a:r>
            <a:endParaRPr lang="pt-BR" sz="2400" dirty="0">
              <a:latin typeface="Corbel Light" panose="020B0303020204020204" pitchFamily="34" charset="0"/>
            </a:endParaRPr>
          </a:p>
          <a:p>
            <a:endParaRPr lang="pt-BR" sz="2400" dirty="0">
              <a:latin typeface="Corbel Light" panose="020B0303020204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C408BDE-D058-4F48-B890-C346A0D5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2DBCFEC-78E5-4746-A98D-04435753FE0F}"/>
              </a:ext>
            </a:extLst>
          </p:cNvPr>
          <p:cNvSpPr/>
          <p:nvPr/>
        </p:nvSpPr>
        <p:spPr>
          <a:xfrm flipV="1">
            <a:off x="1183081" y="-859182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43DBA717-6728-451E-9E73-950FF255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1" y="1856398"/>
            <a:ext cx="2827926" cy="2866767"/>
          </a:xfrm>
          <a:prstGeom prst="ellipse">
            <a:avLst/>
          </a:prstGeom>
          <a:effectLst>
            <a:glow rad="101600">
              <a:srgbClr val="59DDF7"/>
            </a:glow>
          </a:effec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6C403548-5B0F-4D79-A953-2631CF8C18B7}"/>
              </a:ext>
            </a:extLst>
          </p:cNvPr>
          <p:cNvSpPr txBox="1"/>
          <p:nvPr/>
        </p:nvSpPr>
        <p:spPr>
          <a:xfrm>
            <a:off x="4289460" y="2740719"/>
            <a:ext cx="157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rbel Light" panose="020B0303020204020204" pitchFamily="34" charset="0"/>
                <a:hlinkClick r:id="rId4"/>
              </a:rPr>
              <a:t>LinkedIn</a:t>
            </a:r>
            <a:endParaRPr lang="pt-BR" sz="2800" dirty="0">
              <a:latin typeface="Corbel Light" panose="020B0303020204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C361068-BAF7-4ED0-91B7-04BD79BF35CC}"/>
              </a:ext>
            </a:extLst>
          </p:cNvPr>
          <p:cNvSpPr txBox="1"/>
          <p:nvPr/>
        </p:nvSpPr>
        <p:spPr>
          <a:xfrm>
            <a:off x="5540505" y="2562734"/>
            <a:ext cx="5313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Corbel Light" panose="020B0303020204020204" pitchFamily="34" charset="0"/>
              </a:rPr>
              <a:t>I</a:t>
            </a:r>
            <a:endParaRPr lang="pt-BR" sz="4800" dirty="0">
              <a:latin typeface="MS Shell Dlg 2" panose="020B060403050404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8430B54-FE18-4605-960D-24623968210C}"/>
              </a:ext>
            </a:extLst>
          </p:cNvPr>
          <p:cNvSpPr txBox="1"/>
          <p:nvPr/>
        </p:nvSpPr>
        <p:spPr>
          <a:xfrm>
            <a:off x="5800327" y="2787520"/>
            <a:ext cx="5424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orbel Light" panose="020B0303020204020204" pitchFamily="34" charset="0"/>
                <a:hlinkClick r:id="rId5"/>
              </a:rPr>
              <a:t>GitHub</a:t>
            </a:r>
            <a:endParaRPr lang="pt-BR" sz="2800" dirty="0">
              <a:latin typeface="Corbel Light" panose="020B0303020204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3C621EB-1F2E-4439-9F7D-0D54849A8C78}"/>
              </a:ext>
            </a:extLst>
          </p:cNvPr>
          <p:cNvSpPr txBox="1"/>
          <p:nvPr/>
        </p:nvSpPr>
        <p:spPr>
          <a:xfrm>
            <a:off x="4011007" y="6855828"/>
            <a:ext cx="127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´</a:t>
            </a:r>
          </a:p>
        </p:txBody>
      </p:sp>
      <p:sp>
        <p:nvSpPr>
          <p:cNvPr id="40" name="Titulo_padrao">
            <a:extLst>
              <a:ext uri="{FF2B5EF4-FFF2-40B4-BE49-F238E27FC236}">
                <a16:creationId xmlns:a16="http://schemas.microsoft.com/office/drawing/2014/main" id="{EB5DA916-0C95-4CD4-BB6A-3CE5AD9DFB36}"/>
              </a:ext>
            </a:extLst>
          </p:cNvPr>
          <p:cNvSpPr txBox="1"/>
          <p:nvPr/>
        </p:nvSpPr>
        <p:spPr>
          <a:xfrm>
            <a:off x="3967402" y="414739"/>
            <a:ext cx="9216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Kiddish" panose="02000603000000000000" pitchFamily="2" charset="0"/>
                <a:ea typeface="Kiddish" panose="02000603000000000000" pitchFamily="2" charset="0"/>
              </a:rPr>
              <a:t>Autora</a:t>
            </a:r>
          </a:p>
        </p:txBody>
      </p:sp>
      <p:sp>
        <p:nvSpPr>
          <p:cNvPr id="41" name="Titulo_padrao">
            <a:extLst>
              <a:ext uri="{FF2B5EF4-FFF2-40B4-BE49-F238E27FC236}">
                <a16:creationId xmlns:a16="http://schemas.microsoft.com/office/drawing/2014/main" id="{42ACAC1B-CEE5-44EC-950F-42E2D9E74BF3}"/>
              </a:ext>
            </a:extLst>
          </p:cNvPr>
          <p:cNvSpPr txBox="1"/>
          <p:nvPr/>
        </p:nvSpPr>
        <p:spPr>
          <a:xfrm>
            <a:off x="4260069" y="2059655"/>
            <a:ext cx="9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Kiddish" panose="02000603000000000000" pitchFamily="2" charset="0"/>
                <a:ea typeface="Kiddish" panose="02000603000000000000" pitchFamily="2" charset="0"/>
              </a:rPr>
              <a:t>Ana Carolina Meliti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ADB2BA1-74A2-403D-A740-9A0B050F00FF}"/>
              </a:ext>
            </a:extLst>
          </p:cNvPr>
          <p:cNvSpPr/>
          <p:nvPr/>
        </p:nvSpPr>
        <p:spPr>
          <a:xfrm rot="5400000" flipV="1">
            <a:off x="5146635" y="2981363"/>
            <a:ext cx="36000" cy="6696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7150">
            <a:gradFill>
              <a:gsLst>
                <a:gs pos="0">
                  <a:srgbClr val="59DDF7">
                    <a:alpha val="50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5400">
              <a:srgbClr val="59DDF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70EAB78-5476-4ED8-9ACE-475502B91332}"/>
              </a:ext>
            </a:extLst>
          </p:cNvPr>
          <p:cNvSpPr/>
          <p:nvPr/>
        </p:nvSpPr>
        <p:spPr>
          <a:xfrm>
            <a:off x="3771668" y="7584685"/>
            <a:ext cx="2340000" cy="45719"/>
          </a:xfrm>
          <a:prstGeom prst="rect">
            <a:avLst/>
          </a:prstGeom>
          <a:gradFill flip="none" rotWithShape="1">
            <a:gsLst>
              <a:gs pos="0">
                <a:srgbClr val="59DDF7">
                  <a:alpha val="50000"/>
                </a:srgbClr>
              </a:gs>
              <a:gs pos="50000">
                <a:srgbClr val="59DDF7">
                  <a:alpha val="50000"/>
                </a:srgbClr>
              </a:gs>
              <a:gs pos="100000">
                <a:srgbClr val="A792B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_padrao">
            <a:extLst>
              <a:ext uri="{FF2B5EF4-FFF2-40B4-BE49-F238E27FC236}">
                <a16:creationId xmlns:a16="http://schemas.microsoft.com/office/drawing/2014/main" id="{4927615C-9ACE-4575-B64F-3299A00D0FE9}"/>
              </a:ext>
            </a:extLst>
          </p:cNvPr>
          <p:cNvSpPr txBox="1"/>
          <p:nvPr/>
        </p:nvSpPr>
        <p:spPr>
          <a:xfrm>
            <a:off x="866851" y="5286534"/>
            <a:ext cx="83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rbel Light" panose="020B0303020204020204" pitchFamily="34" charset="0"/>
              </a:rPr>
              <a:t>Preparados para uma jornada incrível no mundo dos robôs e das máquinas inteligentes? Venham conhecer Max, o robô superinteligente, e seu amigo Lucas, que vão nos ensinar tudo sobre </a:t>
            </a:r>
            <a:r>
              <a:rPr lang="pt-BR" sz="2400" dirty="0" err="1">
                <a:latin typeface="Corbel Light" panose="020B0303020204020204" pitchFamily="34" charset="0"/>
              </a:rPr>
              <a:t>Machine</a:t>
            </a:r>
            <a:r>
              <a:rPr lang="pt-BR" sz="2400" dirty="0">
                <a:latin typeface="Corbel Light" panose="020B0303020204020204" pitchFamily="34" charset="0"/>
              </a:rPr>
              <a:t> Learning de um jeito divertido e fácil de entender. Vamos começar?</a:t>
            </a:r>
            <a:endParaRPr lang="pt-BR" dirty="0"/>
          </a:p>
        </p:txBody>
      </p:sp>
      <p:sp>
        <p:nvSpPr>
          <p:cNvPr id="8" name="Titulo_padrao">
            <a:extLst>
              <a:ext uri="{FF2B5EF4-FFF2-40B4-BE49-F238E27FC236}">
                <a16:creationId xmlns:a16="http://schemas.microsoft.com/office/drawing/2014/main" id="{EB6518C0-2A0C-40E0-BFEC-E4A2C657F81D}"/>
              </a:ext>
            </a:extLst>
          </p:cNvPr>
          <p:cNvSpPr txBox="1"/>
          <p:nvPr/>
        </p:nvSpPr>
        <p:spPr>
          <a:xfrm>
            <a:off x="866851" y="4332427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600" dirty="0" err="1">
                <a:latin typeface="Kiddish" panose="02000603000000000000" pitchFamily="2" charset="0"/>
                <a:ea typeface="Kiddish" panose="02000603000000000000" pitchFamily="2" charset="0"/>
              </a:rPr>
              <a:t>Ola</a:t>
            </a:r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, pequenas(os) cientistas!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6C40A9-EE9D-4A54-9E3D-0731DAD3927C}"/>
              </a:ext>
            </a:extLst>
          </p:cNvPr>
          <p:cNvSpPr txBox="1"/>
          <p:nvPr/>
        </p:nvSpPr>
        <p:spPr>
          <a:xfrm>
            <a:off x="1543050" y="433242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´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674D0E5-1123-4900-AF5A-E3B57707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2608" y="11865189"/>
            <a:ext cx="383824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8F7429E-BC8A-4105-AFC4-B0D8063A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39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79991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70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400050" y="6400800"/>
            <a:ext cx="9403491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62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O Encontro com Max, o Robô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666750" y="7416463"/>
            <a:ext cx="8396695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4DB9878-E690-4532-8548-A2ED5792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872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</p:spTree>
    <p:extLst>
      <p:ext uri="{BB962C8B-B14F-4D97-AF65-F5344CB8AC3E}">
        <p14:creationId xmlns:p14="http://schemas.microsoft.com/office/powerpoint/2010/main" val="194078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766166" y="849933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O Encontro com Max, o </a:t>
            </a:r>
            <a:r>
              <a:rPr lang="pt-BR" sz="5600" dirty="0" err="1">
                <a:latin typeface="Kiddish" panose="02000603000000000000" pitchFamily="2" charset="0"/>
                <a:ea typeface="Kiddish" panose="02000603000000000000" pitchFamily="2" charset="0"/>
              </a:rPr>
              <a:t>Robo</a:t>
            </a:r>
            <a:endParaRPr lang="pt-BR" sz="5600" dirty="0">
              <a:latin typeface="Kiddish" panose="02000603000000000000" pitchFamily="2" charset="0"/>
              <a:ea typeface="Kiddish" panose="02000603000000000000" pitchFamily="2" charset="0"/>
            </a:endParaRP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350884" y="1666396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Um novo amigo superinteligente</a:t>
            </a: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188005" y="3473916"/>
            <a:ext cx="83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rbel Light" panose="020B0303020204020204" pitchFamily="34" charset="0"/>
              </a:rPr>
              <a:t>Era uma vez, em uma pequena cidade chamada </a:t>
            </a:r>
            <a:r>
              <a:rPr lang="pt-BR" sz="2400" dirty="0" err="1">
                <a:latin typeface="Corbel Light" panose="020B0303020204020204" pitchFamily="34" charset="0"/>
              </a:rPr>
              <a:t>Tecnotown</a:t>
            </a:r>
            <a:r>
              <a:rPr lang="pt-BR" sz="2400" dirty="0">
                <a:latin typeface="Corbel Light" panose="020B0303020204020204" pitchFamily="34" charset="0"/>
              </a:rPr>
              <a:t>, um garoto chamado Lucas . Um dia, enquanto exploravam um laboratório abandonado, encontrou um robô chamado Max. </a:t>
            </a: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Ele era especial, ele podia aprender coisas novas sozinho!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200300" y="-512440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C6BDDA-B9B4-47AD-A49E-94C087CF6619}"/>
              </a:ext>
            </a:extLst>
          </p:cNvPr>
          <p:cNvSpPr txBox="1"/>
          <p:nvPr/>
        </p:nvSpPr>
        <p:spPr>
          <a:xfrm>
            <a:off x="8835034" y="930492"/>
            <a:ext cx="52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^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9CC6E2E-2DEA-4EF0-8CDD-6C03B306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53" y="6266321"/>
            <a:ext cx="4965294" cy="496529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96AA4CA-DE79-4618-800B-BB757C6B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0312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67D7EB3-D52C-4FC5-8307-8204B1E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alpha val="70000"/>
                  <a:lumMod val="64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537755" y="6400800"/>
            <a:ext cx="9403491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62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O QUE É MACHINE LEARNING?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666750" y="7416463"/>
            <a:ext cx="8396695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237454A-0E68-4F6F-B93E-0C5BFE58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5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</p:spTree>
    <p:extLst>
      <p:ext uri="{BB962C8B-B14F-4D97-AF65-F5344CB8AC3E}">
        <p14:creationId xmlns:p14="http://schemas.microsoft.com/office/powerpoint/2010/main" val="9140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1073183" y="849933"/>
            <a:ext cx="921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O Que e </a:t>
            </a:r>
            <a:r>
              <a:rPr lang="pt-BR" sz="5600" dirty="0" err="1">
                <a:latin typeface="Kiddish" panose="02000603000000000000" pitchFamily="2" charset="0"/>
                <a:ea typeface="Kiddish" panose="02000603000000000000" pitchFamily="2" charset="0"/>
              </a:rPr>
              <a:t>Machine</a:t>
            </a:r>
            <a:r>
              <a:rPr lang="pt-BR" sz="5600" dirty="0">
                <a:latin typeface="Kiddish" panose="02000603000000000000" pitchFamily="2" charset="0"/>
                <a:ea typeface="Kiddish" panose="02000603000000000000" pitchFamily="2" charset="0"/>
              </a:rPr>
              <a:t> Learning?</a:t>
            </a: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720319" y="1843894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Aprendendo Como um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Robo</a:t>
            </a:r>
            <a:endParaRPr lang="pt-BR" sz="3200" dirty="0">
              <a:latin typeface="Kiddish" panose="02000603000000000000" pitchFamily="2" charset="0"/>
              <a:ea typeface="Kiddish" panose="02000603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433431" y="3205115"/>
            <a:ext cx="797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Lucas estava curioso para saber como Max aprendia. Max explicou que ele usava algo chamado </a:t>
            </a:r>
            <a:r>
              <a:rPr lang="pt-BR" sz="2400" dirty="0" err="1">
                <a:latin typeface="Corbel Light" panose="020B0303020204020204" pitchFamily="34" charset="0"/>
              </a:rPr>
              <a:t>Machine</a:t>
            </a:r>
            <a:r>
              <a:rPr lang="pt-BR" sz="2400" dirty="0">
                <a:latin typeface="Corbel Light" panose="020B0303020204020204" pitchFamily="34" charset="0"/>
              </a:rPr>
              <a:t> Learning, ou Aprendizado de Máquina.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200300" y="-512440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C6BDDA-B9B4-47AD-A49E-94C087CF6619}"/>
              </a:ext>
            </a:extLst>
          </p:cNvPr>
          <p:cNvSpPr txBox="1"/>
          <p:nvPr/>
        </p:nvSpPr>
        <p:spPr>
          <a:xfrm>
            <a:off x="3284069" y="1158377"/>
            <a:ext cx="525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´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CE6E67-3140-47AD-AA1E-0F91568588DD}"/>
              </a:ext>
            </a:extLst>
          </p:cNvPr>
          <p:cNvSpPr txBox="1"/>
          <p:nvPr/>
        </p:nvSpPr>
        <p:spPr>
          <a:xfrm>
            <a:off x="7186541" y="1822194"/>
            <a:ext cx="222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^</a:t>
            </a:r>
          </a:p>
        </p:txBody>
      </p:sp>
      <p:sp>
        <p:nvSpPr>
          <p:cNvPr id="10" name="Texto_padrao">
            <a:extLst>
              <a:ext uri="{FF2B5EF4-FFF2-40B4-BE49-F238E27FC236}">
                <a16:creationId xmlns:a16="http://schemas.microsoft.com/office/drawing/2014/main" id="{874F0F07-3731-4B2B-8F37-044D5BA88500}"/>
              </a:ext>
            </a:extLst>
          </p:cNvPr>
          <p:cNvSpPr txBox="1"/>
          <p:nvPr/>
        </p:nvSpPr>
        <p:spPr>
          <a:xfrm>
            <a:off x="1246019" y="4789847"/>
            <a:ext cx="7977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"</a:t>
            </a:r>
            <a:r>
              <a:rPr lang="pt-BR" sz="2400" dirty="0" err="1">
                <a:latin typeface="Corbel Light" panose="020B0303020204020204" pitchFamily="34" charset="0"/>
              </a:rPr>
              <a:t>Machine</a:t>
            </a:r>
            <a:r>
              <a:rPr lang="pt-BR" sz="2400" dirty="0">
                <a:latin typeface="Corbel Light" panose="020B0303020204020204" pitchFamily="34" charset="0"/>
              </a:rPr>
              <a:t> Learning é quando as máquinas, como eu, aprendem coisas novas sem precisar ser programadas por um humano toda vez", explicou Max. </a:t>
            </a:r>
          </a:p>
          <a:p>
            <a:r>
              <a:rPr lang="pt-BR" sz="2400" dirty="0">
                <a:latin typeface="Corbel Light" panose="020B0303020204020204" pitchFamily="34" charset="0"/>
              </a:rPr>
              <a:t>"É como quando você aprende a andar de bicicleta. No começo, você cai, mas com a prática, você fica cada vez melhor."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34E9DDB-C444-43FA-97A2-2DB166D7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33" y="7306119"/>
            <a:ext cx="3981790" cy="398179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D6BE66E-5EF0-462C-BF9D-D0EB410B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5" y="11865189"/>
            <a:ext cx="3600450" cy="681567"/>
          </a:xfrm>
        </p:spPr>
        <p:txBody>
          <a:bodyPr/>
          <a:lstStyle/>
          <a:p>
            <a:r>
              <a:rPr lang="pt-BR"/>
              <a:t>AVENTURAS COM AMIGOS ROBÔS - ANA MELITI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63DB7-1EE4-4A89-86AC-1FF25D2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5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70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323851" y="6431696"/>
            <a:ext cx="1038225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Como Funciona o </a:t>
            </a:r>
            <a:r>
              <a:rPr lang="pt-BR" sz="4800" dirty="0" err="1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Machine</a:t>
            </a:r>
            <a:r>
              <a:rPr lang="pt-BR" sz="48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 Learning?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219076" y="7262693"/>
            <a:ext cx="9296400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AFF5299-00D9-4DB6-8A8F-48B57A64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51" y="11914615"/>
            <a:ext cx="3600450" cy="93640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</p:spTree>
    <p:extLst>
      <p:ext uri="{BB962C8B-B14F-4D97-AF65-F5344CB8AC3E}">
        <p14:creationId xmlns:p14="http://schemas.microsoft.com/office/powerpoint/2010/main" val="220252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padrao">
            <a:extLst>
              <a:ext uri="{FF2B5EF4-FFF2-40B4-BE49-F238E27FC236}">
                <a16:creationId xmlns:a16="http://schemas.microsoft.com/office/drawing/2014/main" id="{3E366083-9687-4528-B166-8CDFBFB6B469}"/>
              </a:ext>
            </a:extLst>
          </p:cNvPr>
          <p:cNvSpPr txBox="1"/>
          <p:nvPr/>
        </p:nvSpPr>
        <p:spPr>
          <a:xfrm>
            <a:off x="814024" y="995913"/>
            <a:ext cx="921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Kiddish" panose="02000603000000000000" pitchFamily="2" charset="0"/>
                <a:ea typeface="Kiddish" panose="02000603000000000000" pitchFamily="2" charset="0"/>
              </a:rPr>
              <a:t>Como Funciona o </a:t>
            </a:r>
            <a:r>
              <a:rPr lang="pt-BR" sz="4400" dirty="0" err="1">
                <a:latin typeface="Kiddish" panose="02000603000000000000" pitchFamily="2" charset="0"/>
                <a:ea typeface="Kiddish" panose="02000603000000000000" pitchFamily="2" charset="0"/>
              </a:rPr>
              <a:t>Machine</a:t>
            </a:r>
            <a:r>
              <a:rPr lang="pt-BR" sz="4400" dirty="0">
                <a:latin typeface="Kiddish" panose="02000603000000000000" pitchFamily="2" charset="0"/>
                <a:ea typeface="Kiddish" panose="02000603000000000000" pitchFamily="2" charset="0"/>
              </a:rPr>
              <a:t> Learning?</a:t>
            </a:r>
          </a:p>
        </p:txBody>
      </p:sp>
      <p:sp>
        <p:nvSpPr>
          <p:cNvPr id="5" name="Subtitulo_padrao">
            <a:extLst>
              <a:ext uri="{FF2B5EF4-FFF2-40B4-BE49-F238E27FC236}">
                <a16:creationId xmlns:a16="http://schemas.microsoft.com/office/drawing/2014/main" id="{51E301D5-062D-4E81-BAA2-C0C2D37FA1EE}"/>
              </a:ext>
            </a:extLst>
          </p:cNvPr>
          <p:cNvSpPr txBox="1"/>
          <p:nvPr/>
        </p:nvSpPr>
        <p:spPr>
          <a:xfrm>
            <a:off x="814024" y="1796346"/>
            <a:ext cx="940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Desvendando o Segredo do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Cerebro</a:t>
            </a:r>
            <a:r>
              <a:rPr lang="pt-BR" sz="3200" dirty="0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 de </a:t>
            </a:r>
            <a:r>
              <a:rPr lang="pt-BR" sz="3200" dirty="0" err="1">
                <a:latin typeface="Kiddish" panose="02000603000000000000" pitchFamily="2" charset="0"/>
                <a:ea typeface="Kiddish" panose="02000603000000000000" pitchFamily="2" charset="0"/>
                <a:cs typeface="Calibri Light" panose="020F0302020204030204" pitchFamily="34" charset="0"/>
              </a:rPr>
              <a:t>Robo</a:t>
            </a:r>
            <a:endParaRPr lang="pt-BR" sz="3200" dirty="0">
              <a:latin typeface="Kiddish" panose="02000603000000000000" pitchFamily="2" charset="0"/>
              <a:ea typeface="Kiddish" panose="02000603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o_padrao">
            <a:extLst>
              <a:ext uri="{FF2B5EF4-FFF2-40B4-BE49-F238E27FC236}">
                <a16:creationId xmlns:a16="http://schemas.microsoft.com/office/drawing/2014/main" id="{9D66A4B0-7CE0-4CA3-93E3-9F4A99ED228C}"/>
              </a:ext>
            </a:extLst>
          </p:cNvPr>
          <p:cNvSpPr txBox="1"/>
          <p:nvPr/>
        </p:nvSpPr>
        <p:spPr>
          <a:xfrm>
            <a:off x="1527134" y="2795465"/>
            <a:ext cx="7977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Max levou Lucas para uma sala cheia de computadores.</a:t>
            </a: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 "Aqui é onde a mágica acontece!" disse Max.</a:t>
            </a:r>
          </a:p>
          <a:p>
            <a:pPr algn="ctr"/>
            <a:endParaRPr lang="pt-BR" sz="2400" dirty="0">
              <a:latin typeface="Corbel Light" panose="020B0303020204020204" pitchFamily="34" charset="0"/>
            </a:endParaRPr>
          </a:p>
          <a:p>
            <a:pPr algn="ctr"/>
            <a:r>
              <a:rPr lang="pt-BR" sz="2400" dirty="0">
                <a:latin typeface="Corbel Light" panose="020B0303020204020204" pitchFamily="34" charset="0"/>
              </a:rPr>
              <a:t> "As máquinas aprendem observando dados. Dados são informações, como suas notas na escola ou as cores dos seus brinquedos."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9CDE33-A466-4354-B724-E781AD088094}"/>
              </a:ext>
            </a:extLst>
          </p:cNvPr>
          <p:cNvSpPr/>
          <p:nvPr/>
        </p:nvSpPr>
        <p:spPr>
          <a:xfrm flipV="1">
            <a:off x="1200300" y="-512440"/>
            <a:ext cx="45719" cy="2316480"/>
          </a:xfrm>
          <a:prstGeom prst="rect">
            <a:avLst/>
          </a:prstGeom>
          <a:ln w="5715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CE6E67-3140-47AD-AA1E-0F91568588DD}"/>
              </a:ext>
            </a:extLst>
          </p:cNvPr>
          <p:cNvSpPr txBox="1"/>
          <p:nvPr/>
        </p:nvSpPr>
        <p:spPr>
          <a:xfrm>
            <a:off x="8400900" y="1804040"/>
            <a:ext cx="222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^</a:t>
            </a:r>
          </a:p>
        </p:txBody>
      </p:sp>
      <p:sp>
        <p:nvSpPr>
          <p:cNvPr id="10" name="Texto_padrao">
            <a:extLst>
              <a:ext uri="{FF2B5EF4-FFF2-40B4-BE49-F238E27FC236}">
                <a16:creationId xmlns:a16="http://schemas.microsoft.com/office/drawing/2014/main" id="{874F0F07-3731-4B2B-8F37-044D5BA88500}"/>
              </a:ext>
            </a:extLst>
          </p:cNvPr>
          <p:cNvSpPr txBox="1"/>
          <p:nvPr/>
        </p:nvSpPr>
        <p:spPr>
          <a:xfrm>
            <a:off x="1425063" y="5338212"/>
            <a:ext cx="7977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orbel Light" panose="020B0303020204020204" pitchFamily="34" charset="0"/>
              </a:rPr>
              <a:t>Ele continuou: "Primeiro, coletamos muitos dados. Depois, alimentamos esses dados no cérebro do robô, que se chama algoritmo. Com o tempo, o algoritmo entende os padrões e aprende a tomar decisões sozinho."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7CAA2A-A14C-44E3-9E5A-3261E2760141}"/>
              </a:ext>
            </a:extLst>
          </p:cNvPr>
          <p:cNvSpPr txBox="1"/>
          <p:nvPr/>
        </p:nvSpPr>
        <p:spPr>
          <a:xfrm>
            <a:off x="6503674" y="1877128"/>
            <a:ext cx="222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´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EA9373-9269-41D9-B331-D0CEBB75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4" y="7184476"/>
            <a:ext cx="4404109" cy="440410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5D0059C-5BE9-4BC4-BC20-253636E7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89"/>
            <a:ext cx="3600450" cy="681567"/>
          </a:xfrm>
        </p:spPr>
        <p:txBody>
          <a:bodyPr/>
          <a:lstStyle/>
          <a:p>
            <a:r>
              <a:rPr lang="pt-BR" dirty="0"/>
              <a:t>AVENTURAS COM AMIGOS ROBÔS - ANA MELITI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A2E85-C901-4457-8C59-8E79FA37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8126-E479-4448-9869-82E5D987E3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4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D63430-2C1B-4156-9D37-6F64B1FC69A9}"/>
              </a:ext>
            </a:extLst>
          </p:cNvPr>
          <p:cNvSpPr/>
          <p:nvPr/>
        </p:nvSpPr>
        <p:spPr>
          <a:xfrm flipH="1" flipV="1">
            <a:off x="0" y="-381871"/>
            <a:ext cx="9601200" cy="13183471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70000"/>
                </a:schemeClr>
              </a:gs>
              <a:gs pos="50000">
                <a:srgbClr val="4F92A2">
                  <a:alpha val="70000"/>
                </a:srgbClr>
              </a:gs>
              <a:gs pos="100000">
                <a:srgbClr val="59DDF7">
                  <a:alpha val="50000"/>
                </a:srgb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itulo_padrao">
            <a:extLst>
              <a:ext uri="{FF2B5EF4-FFF2-40B4-BE49-F238E27FC236}">
                <a16:creationId xmlns:a16="http://schemas.microsoft.com/office/drawing/2014/main" id="{2C295D19-4C03-4095-9D13-93B2709FE73C}"/>
              </a:ext>
            </a:extLst>
          </p:cNvPr>
          <p:cNvSpPr txBox="1"/>
          <p:nvPr/>
        </p:nvSpPr>
        <p:spPr>
          <a:xfrm>
            <a:off x="537755" y="6400800"/>
            <a:ext cx="9403491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6200" dirty="0">
                <a:solidFill>
                  <a:schemeClr val="bg1">
                    <a:lumMod val="85000"/>
                  </a:schemeClr>
                </a:solidFill>
                <a:effectLst>
                  <a:glow rad="25400">
                    <a:schemeClr val="bg1">
                      <a:lumMod val="8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Kiddish" panose="02000603000000000000" pitchFamily="2" charset="0"/>
              </a:rPr>
              <a:t>O Treinamento dos Robôs!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FB37-1657-401B-AC4B-F330D17793EC}"/>
              </a:ext>
            </a:extLst>
          </p:cNvPr>
          <p:cNvCxnSpPr>
            <a:cxnSpLocks/>
          </p:cNvCxnSpPr>
          <p:nvPr/>
        </p:nvCxnSpPr>
        <p:spPr>
          <a:xfrm>
            <a:off x="666750" y="7416463"/>
            <a:ext cx="8396695" cy="0"/>
          </a:xfrm>
          <a:prstGeom prst="line">
            <a:avLst/>
          </a:prstGeom>
          <a:ln w="38100">
            <a:gradFill>
              <a:gsLst>
                <a:gs pos="0">
                  <a:srgbClr val="59DDF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38100">
              <a:srgbClr val="59DDF7">
                <a:alpha val="40000"/>
              </a:srgb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B80434-8346-422D-9B23-26CD5F2C3404}"/>
              </a:ext>
            </a:extLst>
          </p:cNvPr>
          <p:cNvSpPr txBox="1"/>
          <p:nvPr/>
        </p:nvSpPr>
        <p:spPr>
          <a:xfrm>
            <a:off x="3215095" y="2830592"/>
            <a:ext cx="584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0" dirty="0">
                <a:ln w="28575">
                  <a:solidFill>
                    <a:srgbClr val="59DDF7"/>
                  </a:solidFill>
                </a:ln>
                <a:noFill/>
                <a:effectLst>
                  <a:glow rad="12700">
                    <a:srgbClr val="59DDF7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6F155B5-5123-4447-ADE1-E009425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AVENTURAS COM AMIGOS ROBÔS - ANA MELITI</a:t>
            </a:r>
          </a:p>
        </p:txBody>
      </p:sp>
    </p:spTree>
    <p:extLst>
      <p:ext uri="{BB962C8B-B14F-4D97-AF65-F5344CB8AC3E}">
        <p14:creationId xmlns:p14="http://schemas.microsoft.com/office/powerpoint/2010/main" val="2160271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898</Words>
  <Application>Microsoft Office PowerPoint</Application>
  <PresentationFormat>Papel A3 (297 x 420 mm)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Corbel Light</vt:lpstr>
      <vt:lpstr>Impact</vt:lpstr>
      <vt:lpstr>Kiddish</vt:lpstr>
      <vt:lpstr>MS Shell Dlg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Meliti Lopes</dc:creator>
  <cp:lastModifiedBy>Ana Carolina Meliti Lopes</cp:lastModifiedBy>
  <cp:revision>47</cp:revision>
  <dcterms:created xsi:type="dcterms:W3CDTF">2024-06-12T17:14:28Z</dcterms:created>
  <dcterms:modified xsi:type="dcterms:W3CDTF">2024-06-17T13:59:30Z</dcterms:modified>
</cp:coreProperties>
</file>