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43891200" cy="32918400"/>
  <p:notesSz cx="7004050" cy="9283700"/>
  <p:defaultTextStyle>
    <a:defPPr>
      <a:defRPr lang="en-US"/>
    </a:defPPr>
    <a:lvl1pPr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CC9900"/>
    <a:srgbClr val="996600"/>
    <a:srgbClr val="A6A452"/>
    <a:srgbClr val="CCCC00"/>
    <a:srgbClr val="666633"/>
    <a:srgbClr val="6699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14" d="100"/>
          <a:sy n="14" d="100"/>
        </p:scale>
        <p:origin x="1800" y="15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975"/>
            <a:ext cx="32918400" cy="11460163"/>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5486400" y="17289463"/>
            <a:ext cx="32918400" cy="79486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749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17838" y="8763000"/>
            <a:ext cx="37855525" cy="208867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462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10275" y="1752600"/>
            <a:ext cx="9463088" cy="278971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838" y="1752600"/>
            <a:ext cx="28240037" cy="278971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37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017838" y="8763000"/>
            <a:ext cx="37855525" cy="208867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99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025" y="8207375"/>
            <a:ext cx="37857113" cy="13692188"/>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994025" y="22029738"/>
            <a:ext cx="37857113" cy="72009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767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017838" y="8763000"/>
            <a:ext cx="18851562" cy="208867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8763000"/>
            <a:ext cx="18851563" cy="208867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664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2600" y="1752600"/>
            <a:ext cx="37857113" cy="63627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3022600" y="8069263"/>
            <a:ext cx="18568988"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22600" y="12023725"/>
            <a:ext cx="18568988" cy="17686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20238" y="8069263"/>
            <a:ext cx="18659475"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20238" y="12023725"/>
            <a:ext cx="18659475" cy="17686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817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032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28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8659475" y="4740275"/>
            <a:ext cx="22220238" cy="23393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8345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8659475" y="4740275"/>
            <a:ext cx="22220238" cy="233934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5054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A452"/>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71415300-3B3D-4347-BD28-52D1B9802C10}"/>
              </a:ext>
            </a:extLst>
          </p:cNvPr>
          <p:cNvSpPr>
            <a:spLocks noChangeArrowheads="1"/>
          </p:cNvSpPr>
          <p:nvPr userDrawn="1"/>
        </p:nvSpPr>
        <p:spPr bwMode="auto">
          <a:xfrm>
            <a:off x="0" y="5486400"/>
            <a:ext cx="9140825" cy="27424063"/>
          </a:xfrm>
          <a:prstGeom prst="rect">
            <a:avLst/>
          </a:prstGeom>
          <a:solidFill>
            <a:srgbClr val="666633"/>
          </a:solidFill>
          <a:ln>
            <a:noFill/>
          </a:ln>
          <a:effectLst/>
        </p:spPr>
        <p:txBody>
          <a:bodyPr wrap="none" lIns="457200" tIns="228600" rIns="457200" bIns="457200"/>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4800" dirty="0">
              <a:solidFill>
                <a:schemeClr val="bg1"/>
              </a:solidFill>
              <a:latin typeface="Impact" panose="020B0806030902050204" pitchFamily="34" charset="0"/>
            </a:endParaRPr>
          </a:p>
        </p:txBody>
      </p:sp>
      <p:sp>
        <p:nvSpPr>
          <p:cNvPr id="1027" name="Rectangle 8">
            <a:extLst>
              <a:ext uri="{FF2B5EF4-FFF2-40B4-BE49-F238E27FC236}">
                <a16:creationId xmlns:a16="http://schemas.microsoft.com/office/drawing/2014/main" id="{823B5615-C897-433D-A9BA-1502BFB67C7C}"/>
              </a:ext>
            </a:extLst>
          </p:cNvPr>
          <p:cNvSpPr>
            <a:spLocks noChangeArrowheads="1"/>
          </p:cNvSpPr>
          <p:nvPr userDrawn="1"/>
        </p:nvSpPr>
        <p:spPr bwMode="auto">
          <a:xfrm>
            <a:off x="9140825" y="0"/>
            <a:ext cx="34736088" cy="5484813"/>
          </a:xfrm>
          <a:prstGeom prst="rect">
            <a:avLst/>
          </a:prstGeom>
          <a:solidFill>
            <a:srgbClr val="666633"/>
          </a:solidFill>
          <a:ln>
            <a:noFill/>
          </a:ln>
          <a:effectLst/>
        </p:spPr>
        <p:txBody>
          <a:bodyPr wrap="none" lIns="457200" tIns="457200" rIns="457200" bIns="457200"/>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defRPr/>
            </a:pPr>
            <a:endParaRPr lang="en-US" altLang="en-US" dirty="0"/>
          </a:p>
        </p:txBody>
      </p:sp>
      <p:sp>
        <p:nvSpPr>
          <p:cNvPr id="1028" name="Rectangle 9">
            <a:extLst>
              <a:ext uri="{FF2B5EF4-FFF2-40B4-BE49-F238E27FC236}">
                <a16:creationId xmlns:a16="http://schemas.microsoft.com/office/drawing/2014/main" id="{B4036072-D3F7-4613-8BCA-D7CF0CA3203D}"/>
              </a:ext>
            </a:extLst>
          </p:cNvPr>
          <p:cNvSpPr>
            <a:spLocks noChangeArrowheads="1"/>
          </p:cNvSpPr>
          <p:nvPr userDrawn="1"/>
        </p:nvSpPr>
        <p:spPr bwMode="auto">
          <a:xfrm>
            <a:off x="9140825" y="5483225"/>
            <a:ext cx="34736088" cy="27424063"/>
          </a:xfrm>
          <a:prstGeom prst="rect">
            <a:avLst/>
          </a:prstGeom>
          <a:solidFill>
            <a:srgbClr val="EAEAEA"/>
          </a:solidFill>
          <a:ln>
            <a:noFill/>
          </a:ln>
          <a:effectLst/>
        </p:spPr>
        <p:txBody>
          <a:bodyPr wrap="none" lIns="457200" tIns="457200" rIns="457200" bIns="457200"/>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defRPr/>
            </a:pPr>
            <a:endParaRPr lang="en-US" altLang="en-US" dirty="0"/>
          </a:p>
        </p:txBody>
      </p:sp>
      <p:sp>
        <p:nvSpPr>
          <p:cNvPr id="1029" name="Line 11">
            <a:extLst>
              <a:ext uri="{FF2B5EF4-FFF2-40B4-BE49-F238E27FC236}">
                <a16:creationId xmlns:a16="http://schemas.microsoft.com/office/drawing/2014/main" id="{40ED9339-72E6-4587-8D90-B57A815CD4DC}"/>
              </a:ext>
            </a:extLst>
          </p:cNvPr>
          <p:cNvSpPr>
            <a:spLocks noChangeShapeType="1"/>
          </p:cNvSpPr>
          <p:nvPr userDrawn="1"/>
        </p:nvSpPr>
        <p:spPr bwMode="auto">
          <a:xfrm>
            <a:off x="9144000" y="0"/>
            <a:ext cx="0" cy="32918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0" name="Line 12">
            <a:extLst>
              <a:ext uri="{FF2B5EF4-FFF2-40B4-BE49-F238E27FC236}">
                <a16:creationId xmlns:a16="http://schemas.microsoft.com/office/drawing/2014/main" id="{96C70C76-9E32-47A8-96D3-A53681AD2CAA}"/>
              </a:ext>
            </a:extLst>
          </p:cNvPr>
          <p:cNvSpPr>
            <a:spLocks noChangeShapeType="1"/>
          </p:cNvSpPr>
          <p:nvPr userDrawn="1"/>
        </p:nvSpPr>
        <p:spPr bwMode="auto">
          <a:xfrm>
            <a:off x="0" y="54864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8" name="Text Box 14">
            <a:extLst>
              <a:ext uri="{FF2B5EF4-FFF2-40B4-BE49-F238E27FC236}">
                <a16:creationId xmlns:a16="http://schemas.microsoft.com/office/drawing/2014/main" id="{0DF9AD9B-8FB0-41F9-949A-5469F20CF579}"/>
              </a:ext>
            </a:extLst>
          </p:cNvPr>
          <p:cNvSpPr txBox="1">
            <a:spLocks noChangeArrowheads="1"/>
          </p:cNvSpPr>
          <p:nvPr userDrawn="1"/>
        </p:nvSpPr>
        <p:spPr bwMode="auto">
          <a:xfrm>
            <a:off x="1408113" y="32200850"/>
            <a:ext cx="6324600" cy="336550"/>
          </a:xfrm>
          <a:prstGeom prst="rect">
            <a:avLst/>
          </a:prstGeom>
          <a:noFill/>
          <a:ln>
            <a:noFill/>
          </a:ln>
          <a:effectLst/>
        </p:spPr>
        <p:txBody>
          <a:bodyPr>
            <a:spAutoFit/>
          </a:bodyPr>
          <a:lstStyle>
            <a:lvl1pPr defTabSz="4022725">
              <a:defRPr>
                <a:solidFill>
                  <a:schemeClr val="tx1"/>
                </a:solidFill>
                <a:latin typeface="Arial" panose="020B0604020202020204" pitchFamily="34" charset="0"/>
              </a:defRPr>
            </a:lvl1pPr>
            <a:lvl2pPr defTabSz="4022725">
              <a:defRPr>
                <a:solidFill>
                  <a:schemeClr val="tx1"/>
                </a:solidFill>
                <a:latin typeface="Arial" panose="020B0604020202020204" pitchFamily="34" charset="0"/>
              </a:defRPr>
            </a:lvl2pPr>
            <a:lvl3pPr defTabSz="4022725">
              <a:defRPr>
                <a:solidFill>
                  <a:schemeClr val="tx1"/>
                </a:solidFill>
                <a:latin typeface="Arial" panose="020B0604020202020204" pitchFamily="34" charset="0"/>
              </a:defRPr>
            </a:lvl3pPr>
            <a:lvl4pPr defTabSz="4022725">
              <a:defRPr>
                <a:solidFill>
                  <a:schemeClr val="tx1"/>
                </a:solidFill>
                <a:latin typeface="Arial" panose="020B0604020202020204" pitchFamily="34" charset="0"/>
              </a:defRPr>
            </a:lvl4pPr>
            <a:lvl5pPr defTabSz="4022725">
              <a:defRPr>
                <a:solidFill>
                  <a:schemeClr val="tx1"/>
                </a:solidFill>
                <a:latin typeface="Arial" panose="020B0604020202020204" pitchFamily="34" charset="0"/>
              </a:defRPr>
            </a:lvl5pPr>
            <a:lvl6pPr defTabSz="4022725" fontAlgn="base">
              <a:spcBef>
                <a:spcPct val="0"/>
              </a:spcBef>
              <a:spcAft>
                <a:spcPct val="0"/>
              </a:spcAft>
              <a:defRPr>
                <a:solidFill>
                  <a:schemeClr val="tx1"/>
                </a:solidFill>
                <a:latin typeface="Arial" panose="020B0604020202020204" pitchFamily="34" charset="0"/>
              </a:defRPr>
            </a:lvl6pPr>
            <a:lvl7pPr defTabSz="4022725" fontAlgn="base">
              <a:spcBef>
                <a:spcPct val="0"/>
              </a:spcBef>
              <a:spcAft>
                <a:spcPct val="0"/>
              </a:spcAft>
              <a:defRPr>
                <a:solidFill>
                  <a:schemeClr val="tx1"/>
                </a:solidFill>
                <a:latin typeface="Arial" panose="020B0604020202020204" pitchFamily="34" charset="0"/>
              </a:defRPr>
            </a:lvl7pPr>
            <a:lvl8pPr defTabSz="4022725" fontAlgn="base">
              <a:spcBef>
                <a:spcPct val="0"/>
              </a:spcBef>
              <a:spcAft>
                <a:spcPct val="0"/>
              </a:spcAft>
              <a:defRPr>
                <a:solidFill>
                  <a:schemeClr val="tx1"/>
                </a:solidFill>
                <a:latin typeface="Arial" panose="020B0604020202020204" pitchFamily="34" charset="0"/>
              </a:defRPr>
            </a:lvl8pPr>
            <a:lvl9pPr defTabSz="4022725"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600" dirty="0">
                <a:solidFill>
                  <a:srgbClr val="808080"/>
                </a:solidFill>
              </a:rPr>
              <a:t>Poster Design &amp; Printing by </a:t>
            </a:r>
            <a:r>
              <a:rPr lang="en-US" altLang="en-US" sz="1600" dirty="0" err="1">
                <a:solidFill>
                  <a:srgbClr val="808080"/>
                </a:solidFill>
              </a:rPr>
              <a:t>Genigraphics</a:t>
            </a:r>
            <a:r>
              <a:rPr lang="en-US" altLang="en-US" sz="1600" baseline="30000" dirty="0">
                <a:solidFill>
                  <a:srgbClr val="808080"/>
                </a:solidFill>
                <a:cs typeface="Arial" panose="020B0604020202020204" pitchFamily="34" charset="0"/>
              </a:rPr>
              <a:t>®</a:t>
            </a:r>
            <a:r>
              <a:rPr lang="en-US" altLang="en-US" sz="1600" dirty="0">
                <a:solidFill>
                  <a:srgbClr val="808080"/>
                </a:solidFill>
                <a:cs typeface="Arial" panose="020B0604020202020204" pitchFamily="34" charset="0"/>
              </a:rPr>
              <a:t> - 800.790.4001</a:t>
            </a:r>
            <a:r>
              <a:rPr lang="en-US" altLang="en-US" sz="1600" dirty="0">
                <a:solidFill>
                  <a:srgbClr val="808080"/>
                </a:solidFill>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kern="12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panose="020B0604020202020204" pitchFamily="34" charset="0"/>
        </a:defRPr>
      </a:lvl2pPr>
      <a:lvl3pPr algn="ctr" defTabSz="4389438" rtl="0" eaLnBrk="0" fontAlgn="base" hangingPunct="0">
        <a:spcBef>
          <a:spcPct val="0"/>
        </a:spcBef>
        <a:spcAft>
          <a:spcPct val="0"/>
        </a:spcAft>
        <a:defRPr sz="21100">
          <a:solidFill>
            <a:schemeClr val="tx2"/>
          </a:solidFill>
          <a:latin typeface="Arial" panose="020B0604020202020204" pitchFamily="34" charset="0"/>
        </a:defRPr>
      </a:lvl3pPr>
      <a:lvl4pPr algn="ctr" defTabSz="4389438" rtl="0" eaLnBrk="0" fontAlgn="base" hangingPunct="0">
        <a:spcBef>
          <a:spcPct val="0"/>
        </a:spcBef>
        <a:spcAft>
          <a:spcPct val="0"/>
        </a:spcAft>
        <a:defRPr sz="21100">
          <a:solidFill>
            <a:schemeClr val="tx2"/>
          </a:solidFill>
          <a:latin typeface="Arial" panose="020B0604020202020204" pitchFamily="34" charset="0"/>
        </a:defRPr>
      </a:lvl4pPr>
      <a:lvl5pPr algn="ctr" defTabSz="4389438" rtl="0" eaLnBrk="0" fontAlgn="base" hangingPunct="0">
        <a:spcBef>
          <a:spcPct val="0"/>
        </a:spcBef>
        <a:spcAft>
          <a:spcPct val="0"/>
        </a:spcAft>
        <a:defRPr sz="21100">
          <a:solidFill>
            <a:schemeClr val="tx2"/>
          </a:solidFill>
          <a:latin typeface="Arial" panose="020B0604020202020204" pitchFamily="34" charset="0"/>
        </a:defRPr>
      </a:lvl5pPr>
      <a:lvl6pPr marL="457200" algn="ctr" defTabSz="4389438" rtl="0" fontAlgn="base">
        <a:spcBef>
          <a:spcPct val="0"/>
        </a:spcBef>
        <a:spcAft>
          <a:spcPct val="0"/>
        </a:spcAft>
        <a:defRPr sz="21100">
          <a:solidFill>
            <a:schemeClr val="tx2"/>
          </a:solidFill>
          <a:latin typeface="Arial" panose="020B0604020202020204" pitchFamily="34" charset="0"/>
        </a:defRPr>
      </a:lvl6pPr>
      <a:lvl7pPr marL="914400" algn="ctr" defTabSz="4389438" rtl="0" fontAlgn="base">
        <a:spcBef>
          <a:spcPct val="0"/>
        </a:spcBef>
        <a:spcAft>
          <a:spcPct val="0"/>
        </a:spcAft>
        <a:defRPr sz="21100">
          <a:solidFill>
            <a:schemeClr val="tx2"/>
          </a:solidFill>
          <a:latin typeface="Arial" panose="020B0604020202020204" pitchFamily="34" charset="0"/>
        </a:defRPr>
      </a:lvl7pPr>
      <a:lvl8pPr marL="1371600" algn="ctr" defTabSz="4389438" rtl="0" fontAlgn="base">
        <a:spcBef>
          <a:spcPct val="0"/>
        </a:spcBef>
        <a:spcAft>
          <a:spcPct val="0"/>
        </a:spcAft>
        <a:defRPr sz="21100">
          <a:solidFill>
            <a:schemeClr val="tx2"/>
          </a:solidFill>
          <a:latin typeface="Arial" panose="020B0604020202020204" pitchFamily="34" charset="0"/>
        </a:defRPr>
      </a:lvl8pPr>
      <a:lvl9pPr marL="1828800" algn="ctr" defTabSz="4389438" rtl="0" fontAlgn="base">
        <a:spcBef>
          <a:spcPct val="0"/>
        </a:spcBef>
        <a:spcAft>
          <a:spcPct val="0"/>
        </a:spcAft>
        <a:defRPr sz="21100">
          <a:solidFill>
            <a:schemeClr val="tx2"/>
          </a:solidFill>
          <a:latin typeface="Arial" panose="020B0604020202020204" pitchFamily="34" charset="0"/>
        </a:defRPr>
      </a:lvl9pPr>
    </p:titleStyle>
    <p:bodyStyle>
      <a:lvl1pPr marL="1646238" indent="-1646238" algn="l" defTabSz="4389438" rtl="0" eaLnBrk="0" fontAlgn="base" hangingPunct="0">
        <a:spcBef>
          <a:spcPct val="20000"/>
        </a:spcBef>
        <a:spcAft>
          <a:spcPct val="0"/>
        </a:spcAft>
        <a:buChar char="•"/>
        <a:defRPr sz="15400" kern="12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kern="1200">
          <a:solidFill>
            <a:schemeClr val="tx1"/>
          </a:solidFill>
          <a:latin typeface="+mn-lt"/>
          <a:ea typeface="+mn-ea"/>
          <a:cs typeface="+mn-cs"/>
        </a:defRPr>
      </a:lvl2pPr>
      <a:lvl3pPr marL="5486400" indent="-1096963" algn="l" defTabSz="4389438" rtl="0" eaLnBrk="0" fontAlgn="base" hangingPunct="0">
        <a:spcBef>
          <a:spcPct val="20000"/>
        </a:spcBef>
        <a:spcAft>
          <a:spcPct val="0"/>
        </a:spcAft>
        <a:buChar char="•"/>
        <a:defRPr sz="11500" kern="1200">
          <a:solidFill>
            <a:schemeClr val="tx1"/>
          </a:solidFill>
          <a:latin typeface="+mn-lt"/>
          <a:ea typeface="+mn-ea"/>
          <a:cs typeface="+mn-cs"/>
        </a:defRPr>
      </a:lvl3pPr>
      <a:lvl4pPr marL="7680325"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4pPr>
      <a:lvl5pPr marL="9875838"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circuitdigest.com/microcontroller-projects/iot-based-smart-parking-system-using-nodemcu" TargetMode="External"/><Relationship Id="rId7" Type="http://schemas.openxmlformats.org/officeDocument/2006/relationships/image" Target="../media/image3.jpeg"/><Relationship Id="rId2" Type="http://schemas.openxmlformats.org/officeDocument/2006/relationships/hyperlink" Target="https://iopscience.iop.org/article/10.1088/1742-6596/1424/1/012021/pdf" TargetMode="Externa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hyperlink" Target="https://www.researchgate.net/publication/350489759_IoT_based_Car_Parking_Management_System_using_IR_Sensor" TargetMode="External"/><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4DB0E9D9-3E11-4E43-8B3C-5F2DBD4A1E28}"/>
              </a:ext>
            </a:extLst>
          </p:cNvPr>
          <p:cNvSpPr txBox="1">
            <a:spLocks noChangeArrowheads="1"/>
          </p:cNvSpPr>
          <p:nvPr/>
        </p:nvSpPr>
        <p:spPr bwMode="auto">
          <a:xfrm>
            <a:off x="9140825" y="0"/>
            <a:ext cx="34736088" cy="2741613"/>
          </a:xfrm>
          <a:prstGeom prst="rect">
            <a:avLst/>
          </a:prstGeom>
          <a:noFill/>
          <a:ln>
            <a:noFill/>
          </a:ln>
          <a:effectLst/>
        </p:spPr>
        <p:txBody>
          <a:bodyPr lIns="457200" tIns="914400" rIns="457200" bIns="4572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8000" dirty="0">
                <a:solidFill>
                  <a:schemeClr val="bg1"/>
                </a:solidFill>
                <a:effectLst>
                  <a:outerShdw blurRad="38100" dist="38100" dir="2700000" algn="tl">
                    <a:srgbClr val="000000"/>
                  </a:outerShdw>
                </a:effectLst>
                <a:latin typeface="Impact" panose="020B0806030902050204" pitchFamily="34" charset="0"/>
              </a:rPr>
              <a:t>IOT BASED SMART PARKING SYSTEM</a:t>
            </a:r>
          </a:p>
        </p:txBody>
      </p:sp>
      <p:sp>
        <p:nvSpPr>
          <p:cNvPr id="2051" name="Text Box 16">
            <a:extLst>
              <a:ext uri="{FF2B5EF4-FFF2-40B4-BE49-F238E27FC236}">
                <a16:creationId xmlns:a16="http://schemas.microsoft.com/office/drawing/2014/main" id="{46B5817F-8986-46DA-BFF0-289DD75AFA49}"/>
              </a:ext>
            </a:extLst>
          </p:cNvPr>
          <p:cNvSpPr txBox="1">
            <a:spLocks noChangeArrowheads="1"/>
          </p:cNvSpPr>
          <p:nvPr/>
        </p:nvSpPr>
        <p:spPr bwMode="auto">
          <a:xfrm>
            <a:off x="9140825" y="2741613"/>
            <a:ext cx="3473608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algn="ctr" eaLnBrk="1" hangingPunct="1"/>
            <a:r>
              <a:rPr lang="en-US" altLang="en-US" sz="5400" dirty="0">
                <a:solidFill>
                  <a:schemeClr val="bg1"/>
                </a:solidFill>
              </a:rPr>
              <a:t>Anamika Kannoly; Mayur Devadiga; Prithvika Babu; Samiksha Arun</a:t>
            </a:r>
            <a:endParaRPr lang="en-US" altLang="en-US" sz="5400" baseline="30000" dirty="0">
              <a:solidFill>
                <a:schemeClr val="bg1"/>
              </a:solidFill>
            </a:endParaRPr>
          </a:p>
          <a:p>
            <a:pPr algn="ctr" eaLnBrk="1" hangingPunct="1"/>
            <a:r>
              <a:rPr lang="en-US" altLang="en-US" sz="5400" dirty="0">
                <a:solidFill>
                  <a:schemeClr val="bg1"/>
                </a:solidFill>
              </a:rPr>
              <a:t>Manipal Academy of a Higher Education, Dubai</a:t>
            </a:r>
          </a:p>
        </p:txBody>
      </p:sp>
      <p:sp>
        <p:nvSpPr>
          <p:cNvPr id="2052" name="Text Box 23">
            <a:extLst>
              <a:ext uri="{FF2B5EF4-FFF2-40B4-BE49-F238E27FC236}">
                <a16:creationId xmlns:a16="http://schemas.microsoft.com/office/drawing/2014/main" id="{7C5F896F-7E9A-4406-B3E9-66A640B5CB87}"/>
              </a:ext>
            </a:extLst>
          </p:cNvPr>
          <p:cNvSpPr txBox="1">
            <a:spLocks noChangeArrowheads="1"/>
          </p:cNvSpPr>
          <p:nvPr/>
        </p:nvSpPr>
        <p:spPr bwMode="auto">
          <a:xfrm>
            <a:off x="9140825" y="5486400"/>
            <a:ext cx="1040844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800" dirty="0">
                <a:latin typeface="Impact" panose="020B0806030902050204" pitchFamily="34" charset="0"/>
              </a:rPr>
              <a:t>INTRODUCTION</a:t>
            </a:r>
          </a:p>
        </p:txBody>
      </p:sp>
      <p:sp>
        <p:nvSpPr>
          <p:cNvPr id="2053" name="Text Box 25">
            <a:extLst>
              <a:ext uri="{FF2B5EF4-FFF2-40B4-BE49-F238E27FC236}">
                <a16:creationId xmlns:a16="http://schemas.microsoft.com/office/drawing/2014/main" id="{CA1B5E33-9C4D-451E-B439-EAEBA0955D7B}"/>
              </a:ext>
            </a:extLst>
          </p:cNvPr>
          <p:cNvSpPr txBox="1">
            <a:spLocks noChangeArrowheads="1"/>
          </p:cNvSpPr>
          <p:nvPr/>
        </p:nvSpPr>
        <p:spPr bwMode="auto">
          <a:xfrm>
            <a:off x="10048875" y="22064663"/>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800" dirty="0">
                <a:latin typeface="Impact" panose="020B0806030902050204" pitchFamily="34" charset="0"/>
              </a:rPr>
              <a:t>COMPONENTS</a:t>
            </a:r>
          </a:p>
        </p:txBody>
      </p:sp>
      <p:sp>
        <p:nvSpPr>
          <p:cNvPr id="2054" name="Text Box 28">
            <a:extLst>
              <a:ext uri="{FF2B5EF4-FFF2-40B4-BE49-F238E27FC236}">
                <a16:creationId xmlns:a16="http://schemas.microsoft.com/office/drawing/2014/main" id="{A8E6CA1D-D167-4295-9426-56F4B66F80BC}"/>
              </a:ext>
            </a:extLst>
          </p:cNvPr>
          <p:cNvSpPr txBox="1">
            <a:spLocks noChangeArrowheads="1"/>
          </p:cNvSpPr>
          <p:nvPr/>
        </p:nvSpPr>
        <p:spPr bwMode="auto">
          <a:xfrm>
            <a:off x="32907288" y="5483225"/>
            <a:ext cx="109680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800" dirty="0">
                <a:latin typeface="Impact" panose="020B0806030902050204" pitchFamily="34" charset="0"/>
              </a:rPr>
              <a:t>CONCLUSIONS</a:t>
            </a:r>
          </a:p>
        </p:txBody>
      </p:sp>
      <p:sp>
        <p:nvSpPr>
          <p:cNvPr id="2055" name="Text Box 29">
            <a:extLst>
              <a:ext uri="{FF2B5EF4-FFF2-40B4-BE49-F238E27FC236}">
                <a16:creationId xmlns:a16="http://schemas.microsoft.com/office/drawing/2014/main" id="{FDA5B6CF-D622-4280-A092-E35C92BBBE13}"/>
              </a:ext>
            </a:extLst>
          </p:cNvPr>
          <p:cNvSpPr txBox="1">
            <a:spLocks noChangeArrowheads="1"/>
          </p:cNvSpPr>
          <p:nvPr/>
        </p:nvSpPr>
        <p:spPr bwMode="auto">
          <a:xfrm>
            <a:off x="21023263" y="5483225"/>
            <a:ext cx="109696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800" dirty="0">
                <a:latin typeface="Impact" panose="020B0806030902050204" pitchFamily="34" charset="0"/>
              </a:rPr>
              <a:t>WORKING</a:t>
            </a:r>
          </a:p>
        </p:txBody>
      </p:sp>
      <p:sp>
        <p:nvSpPr>
          <p:cNvPr id="2056" name="Text Box 30">
            <a:extLst>
              <a:ext uri="{FF2B5EF4-FFF2-40B4-BE49-F238E27FC236}">
                <a16:creationId xmlns:a16="http://schemas.microsoft.com/office/drawing/2014/main" id="{2C8EAEF7-2307-4A02-9430-F7BA0E88B086}"/>
              </a:ext>
            </a:extLst>
          </p:cNvPr>
          <p:cNvSpPr txBox="1">
            <a:spLocks noChangeArrowheads="1"/>
          </p:cNvSpPr>
          <p:nvPr/>
        </p:nvSpPr>
        <p:spPr bwMode="auto">
          <a:xfrm>
            <a:off x="32907288" y="2258142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800" dirty="0">
                <a:latin typeface="Impact" panose="020B0806030902050204" pitchFamily="34" charset="0"/>
              </a:rPr>
              <a:t>REFERENCES</a:t>
            </a:r>
          </a:p>
        </p:txBody>
      </p:sp>
      <p:sp>
        <p:nvSpPr>
          <p:cNvPr id="2096" name="Text Box 111">
            <a:extLst>
              <a:ext uri="{FF2B5EF4-FFF2-40B4-BE49-F238E27FC236}">
                <a16:creationId xmlns:a16="http://schemas.microsoft.com/office/drawing/2014/main" id="{21E75CE9-8487-4096-8538-E21164D570C9}"/>
              </a:ext>
            </a:extLst>
          </p:cNvPr>
          <p:cNvSpPr txBox="1">
            <a:spLocks noChangeArrowheads="1"/>
          </p:cNvSpPr>
          <p:nvPr/>
        </p:nvSpPr>
        <p:spPr bwMode="auto">
          <a:xfrm>
            <a:off x="20219391" y="31192636"/>
            <a:ext cx="35922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algn="ctr" eaLnBrk="1" hangingPunct="1"/>
            <a:r>
              <a:rPr lang="en-US" altLang="en-US" sz="2400" b="1" dirty="0"/>
              <a:t>Figure 3. </a:t>
            </a:r>
            <a:r>
              <a:rPr lang="en-US" altLang="en-US" sz="2400" dirty="0"/>
              <a:t>Component- IR sensor</a:t>
            </a:r>
          </a:p>
        </p:txBody>
      </p:sp>
      <p:sp>
        <p:nvSpPr>
          <p:cNvPr id="2097" name="Text Box 112">
            <a:extLst>
              <a:ext uri="{FF2B5EF4-FFF2-40B4-BE49-F238E27FC236}">
                <a16:creationId xmlns:a16="http://schemas.microsoft.com/office/drawing/2014/main" id="{422F9859-AFA2-4E13-B57C-3FEECBE26376}"/>
              </a:ext>
            </a:extLst>
          </p:cNvPr>
          <p:cNvSpPr txBox="1">
            <a:spLocks noChangeArrowheads="1"/>
          </p:cNvSpPr>
          <p:nvPr/>
        </p:nvSpPr>
        <p:spPr bwMode="auto">
          <a:xfrm>
            <a:off x="25639691" y="31341575"/>
            <a:ext cx="55579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2400" b="1" dirty="0"/>
              <a:t>Figure 4.</a:t>
            </a:r>
            <a:r>
              <a:rPr lang="en-US" altLang="en-US" sz="2400" dirty="0"/>
              <a:t> Firebase- Realtime Database</a:t>
            </a:r>
          </a:p>
        </p:txBody>
      </p:sp>
      <p:sp>
        <p:nvSpPr>
          <p:cNvPr id="2098" name="Text Box 117">
            <a:extLst>
              <a:ext uri="{FF2B5EF4-FFF2-40B4-BE49-F238E27FC236}">
                <a16:creationId xmlns:a16="http://schemas.microsoft.com/office/drawing/2014/main" id="{77236C39-E39E-4717-9456-2B91C50E40A7}"/>
              </a:ext>
            </a:extLst>
          </p:cNvPr>
          <p:cNvSpPr txBox="1">
            <a:spLocks noChangeArrowheads="1"/>
          </p:cNvSpPr>
          <p:nvPr/>
        </p:nvSpPr>
        <p:spPr bwMode="auto">
          <a:xfrm>
            <a:off x="0" y="5483225"/>
            <a:ext cx="91408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4800" dirty="0">
                <a:solidFill>
                  <a:schemeClr val="bg1"/>
                </a:solidFill>
                <a:latin typeface="Impact" panose="020B0806030902050204" pitchFamily="34" charset="0"/>
              </a:rPr>
              <a:t>ABSTRACT</a:t>
            </a:r>
          </a:p>
        </p:txBody>
      </p:sp>
      <p:sp>
        <p:nvSpPr>
          <p:cNvPr id="2102" name="Text Box 120">
            <a:extLst>
              <a:ext uri="{FF2B5EF4-FFF2-40B4-BE49-F238E27FC236}">
                <a16:creationId xmlns:a16="http://schemas.microsoft.com/office/drawing/2014/main" id="{1C656830-AADB-490E-AD25-A0124C53A5F3}"/>
              </a:ext>
            </a:extLst>
          </p:cNvPr>
          <p:cNvSpPr txBox="1">
            <a:spLocks noChangeArrowheads="1"/>
          </p:cNvSpPr>
          <p:nvPr/>
        </p:nvSpPr>
        <p:spPr bwMode="auto">
          <a:xfrm>
            <a:off x="914400" y="6858000"/>
            <a:ext cx="7192963" cy="22456725"/>
          </a:xfrm>
          <a:prstGeom prst="rect">
            <a:avLst/>
          </a:prstGeom>
          <a:noFill/>
          <a:ln w="19050">
            <a:solidFill>
              <a:schemeClr val="tx1"/>
            </a:solidFill>
            <a:prstDash val="dash"/>
            <a:miter lim="800000"/>
            <a:headEnd/>
            <a:tailEnd/>
          </a:ln>
          <a:effectLst/>
        </p:spPr>
        <p:txBody>
          <a:bodyPr lIns="228600" tIns="228600" rIns="228600" bIns="228600">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just">
              <a:lnSpc>
                <a:spcPct val="107000"/>
              </a:lnSpc>
              <a:spcBef>
                <a:spcPts val="0"/>
              </a:spcBef>
              <a:spcAft>
                <a:spcPts val="800"/>
              </a:spcAft>
              <a:tabLst>
                <a:tab pos="4047490" algn="l"/>
              </a:tabLst>
              <a:defRPr/>
            </a:pPr>
            <a:r>
              <a:rPr lang="en-US" sz="4000" dirty="0">
                <a:solidFill>
                  <a:schemeClr val="bg1"/>
                </a:solidFill>
                <a:effectLst>
                  <a:outerShdw blurRad="38100" dist="38100" dir="2700000" algn="tl">
                    <a:srgbClr val="000000">
                      <a:alpha val="43137"/>
                    </a:srgbClr>
                  </a:outerShdw>
                </a:effectLst>
                <a:latin typeface="+mn-lt"/>
                <a:ea typeface="Calibri" panose="020F0502020204030204" pitchFamily="34" charset="0"/>
                <a:cs typeface="Arial" panose="020B0604020202020204" pitchFamily="34" charset="0"/>
              </a:rPr>
              <a:t>With the rising popularity of Smart Cities, smart solutions for all domains are always in demand. In a smart city, there are many domains, and one of the most prominent domains remains that of Smart Parking.</a:t>
            </a:r>
          </a:p>
          <a:p>
            <a:pPr algn="just">
              <a:lnSpc>
                <a:spcPct val="107000"/>
              </a:lnSpc>
              <a:spcBef>
                <a:spcPts val="0"/>
              </a:spcBef>
              <a:spcAft>
                <a:spcPts val="800"/>
              </a:spcAft>
              <a:tabLst>
                <a:tab pos="4047490" algn="l"/>
              </a:tabLst>
              <a:defRPr/>
            </a:pPr>
            <a:endParaRPr lang="en-US" sz="4000" dirty="0">
              <a:solidFill>
                <a:schemeClr val="bg1"/>
              </a:solidFill>
              <a:effectLst>
                <a:outerShdw blurRad="38100" dist="38100" dir="2700000" algn="tl">
                  <a:srgbClr val="000000">
                    <a:alpha val="43137"/>
                  </a:srgbClr>
                </a:outerShdw>
              </a:effectLst>
              <a:latin typeface="+mn-lt"/>
              <a:ea typeface="Calibri" panose="020F0502020204030204" pitchFamily="34" charset="0"/>
              <a:cs typeface="Arial" panose="020B0604020202020204" pitchFamily="34" charset="0"/>
            </a:endParaRPr>
          </a:p>
          <a:p>
            <a:pPr algn="just">
              <a:lnSpc>
                <a:spcPct val="107000"/>
              </a:lnSpc>
              <a:spcBef>
                <a:spcPts val="0"/>
              </a:spcBef>
              <a:spcAft>
                <a:spcPts val="800"/>
              </a:spcAft>
              <a:tabLst>
                <a:tab pos="4047490" algn="l"/>
              </a:tabLst>
              <a:defRPr/>
            </a:pPr>
            <a:r>
              <a:rPr lang="en-US" sz="4000" dirty="0">
                <a:solidFill>
                  <a:schemeClr val="bg1"/>
                </a:solidFill>
                <a:effectLst>
                  <a:outerShdw blurRad="38100" dist="38100" dir="2700000" algn="tl">
                    <a:srgbClr val="000000">
                      <a:alpha val="43137"/>
                    </a:srgbClr>
                  </a:outerShdw>
                </a:effectLst>
                <a:latin typeface="+mn-lt"/>
                <a:ea typeface="Calibri" panose="020F0502020204030204" pitchFamily="34" charset="0"/>
                <a:cs typeface="Arial" panose="020B0604020202020204" pitchFamily="34" charset="0"/>
              </a:rPr>
              <a:t>Nowadays, obtaining parking in congested places is quite difficult, and there is no mechanism in such kind of places to obtain information about parking availability online. Imagine being able to obtain information on parking spot availability simply by glancing at a board. The IoT-based smart parking system can overcome this problem.</a:t>
            </a:r>
          </a:p>
          <a:p>
            <a:pPr algn="just">
              <a:lnSpc>
                <a:spcPct val="107000"/>
              </a:lnSpc>
              <a:spcBef>
                <a:spcPts val="0"/>
              </a:spcBef>
              <a:spcAft>
                <a:spcPts val="800"/>
              </a:spcAft>
              <a:tabLst>
                <a:tab pos="4047490" algn="l"/>
              </a:tabLst>
              <a:defRPr/>
            </a:pPr>
            <a:r>
              <a:rPr lang="en-US" sz="4000" dirty="0">
                <a:solidFill>
                  <a:schemeClr val="bg1"/>
                </a:solidFill>
                <a:effectLst>
                  <a:outerShdw blurRad="38100" dist="38100" dir="2700000" algn="tl">
                    <a:srgbClr val="000000">
                      <a:alpha val="43137"/>
                    </a:srgbClr>
                  </a:outerShdw>
                </a:effectLst>
                <a:latin typeface="+mn-lt"/>
                <a:ea typeface="Calibri" panose="020F0502020204030204" pitchFamily="34" charset="0"/>
                <a:cs typeface="Arial" panose="020B0604020202020204" pitchFamily="34" charset="0"/>
              </a:rPr>
              <a:t>The suggested parking system is based on Internet of Things (IoT) technology and is designed to be low-cost, effective, and efficient. The  main goal is to aid or assist cars in finding an empty parking spot. In addition, the suggested parking system can store the number of parking spaces in a database.</a:t>
            </a:r>
          </a:p>
        </p:txBody>
      </p:sp>
      <p:sp>
        <p:nvSpPr>
          <p:cNvPr id="2100" name="Text Box 121">
            <a:extLst>
              <a:ext uri="{FF2B5EF4-FFF2-40B4-BE49-F238E27FC236}">
                <a16:creationId xmlns:a16="http://schemas.microsoft.com/office/drawing/2014/main" id="{017F01EF-FFC0-4A06-A5EF-729727BC9800}"/>
              </a:ext>
            </a:extLst>
          </p:cNvPr>
          <p:cNvSpPr txBox="1">
            <a:spLocks noChangeArrowheads="1"/>
          </p:cNvSpPr>
          <p:nvPr/>
        </p:nvSpPr>
        <p:spPr bwMode="auto">
          <a:xfrm>
            <a:off x="19550856" y="6854825"/>
            <a:ext cx="13933488" cy="15359918"/>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marL="514350" indent="-514350" eaLnBrk="1" hangingPunct="1">
              <a:buAutoNum type="arabicPeriod"/>
            </a:pPr>
            <a:r>
              <a:rPr lang="en-US" altLang="en-US" sz="3600" dirty="0">
                <a:latin typeface="+mn-lt"/>
              </a:rPr>
              <a:t>The programming for </a:t>
            </a:r>
            <a:r>
              <a:rPr lang="en-US" altLang="en-US" sz="3600" dirty="0" err="1">
                <a:latin typeface="+mn-lt"/>
              </a:rPr>
              <a:t>NodeMCU</a:t>
            </a:r>
            <a:r>
              <a:rPr lang="en-US" altLang="en-US" sz="3600" dirty="0">
                <a:latin typeface="+mn-lt"/>
              </a:rPr>
              <a:t> is done using the Arduino IDE. Open the IDE and import the necessary libraries for working the </a:t>
            </a:r>
            <a:r>
              <a:rPr lang="en-US" altLang="en-US" sz="3600" dirty="0" err="1">
                <a:latin typeface="+mn-lt"/>
              </a:rPr>
              <a:t>NodeMCU</a:t>
            </a:r>
            <a:r>
              <a:rPr lang="en-US" altLang="en-US" sz="3600" dirty="0">
                <a:latin typeface="+mn-lt"/>
              </a:rPr>
              <a:t>.</a:t>
            </a:r>
          </a:p>
          <a:p>
            <a:pPr marL="514350" indent="-514350" eaLnBrk="1" hangingPunct="1">
              <a:buFontTx/>
              <a:buAutoNum type="arabicPeriod"/>
            </a:pPr>
            <a:r>
              <a:rPr lang="en-US" altLang="en-US" sz="3600" dirty="0">
                <a:latin typeface="+mn-lt"/>
              </a:rPr>
              <a:t>We import the library ‘</a:t>
            </a:r>
            <a:r>
              <a:rPr lang="en-US" altLang="en-US" sz="3600" dirty="0" err="1">
                <a:latin typeface="+mn-lt"/>
              </a:rPr>
              <a:t>FirebaseArduino.h</a:t>
            </a:r>
            <a:r>
              <a:rPr lang="en-US" altLang="en-US" sz="3600" dirty="0">
                <a:latin typeface="+mn-lt"/>
              </a:rPr>
              <a:t>’ to be able to work with the integrated database.</a:t>
            </a:r>
          </a:p>
          <a:p>
            <a:pPr marL="514350" indent="-514350" eaLnBrk="1" hangingPunct="1">
              <a:buAutoNum type="arabicPeriod"/>
            </a:pPr>
            <a:r>
              <a:rPr lang="en-US" altLang="en-US" sz="3600" dirty="0">
                <a:latin typeface="+mn-lt"/>
              </a:rPr>
              <a:t>Next, we have to include the firebase credentials as the Hostname/project name and the secret key.</a:t>
            </a:r>
          </a:p>
          <a:p>
            <a:pPr marL="514350" indent="-514350" eaLnBrk="1" hangingPunct="1">
              <a:buAutoNum type="arabicPeriod"/>
            </a:pPr>
            <a:r>
              <a:rPr lang="en-US" altLang="en-US" sz="3600" dirty="0">
                <a:latin typeface="+mn-lt"/>
              </a:rPr>
              <a:t>We must also enter the Wi-Fi credentials as Wi-Fi SSID and Password to establish connection to the Wi-Fi network.</a:t>
            </a:r>
          </a:p>
          <a:p>
            <a:pPr marL="514350" indent="-514350" eaLnBrk="1" hangingPunct="1">
              <a:buAutoNum type="arabicPeriod"/>
            </a:pPr>
            <a:r>
              <a:rPr lang="en-US" altLang="en-US" sz="3600" dirty="0">
                <a:latin typeface="+mn-lt"/>
              </a:rPr>
              <a:t>Next, we initialize </a:t>
            </a:r>
            <a:r>
              <a:rPr lang="en-US" sz="3600" dirty="0">
                <a:latin typeface="+mn-lt"/>
              </a:rPr>
              <a:t>the two servo motors used for the entry and exit gate. Servo motors of the entry and exit gate are then to be connected to the NodeMCU pins (D5 and D6 pins are used).</a:t>
            </a:r>
          </a:p>
          <a:p>
            <a:pPr marL="514350" indent="-514350" eaLnBrk="1" hangingPunct="1">
              <a:buFontTx/>
              <a:buAutoNum type="arabicPeriod"/>
            </a:pPr>
            <a:r>
              <a:rPr lang="en-US" sz="3600" dirty="0">
                <a:latin typeface="+mn-lt"/>
              </a:rPr>
              <a:t>Coming to the IR sensor, we must connect two of these sensors to two NodeMCU pins (D0 and D4 pins). These sensors are used to detect the entry and exit of the car at their respective gates.</a:t>
            </a:r>
          </a:p>
          <a:p>
            <a:pPr marL="514350" indent="-514350" eaLnBrk="1" hangingPunct="1">
              <a:buFontTx/>
              <a:buAutoNum type="arabicPeriod"/>
            </a:pPr>
            <a:r>
              <a:rPr lang="en-US" sz="3600" dirty="0">
                <a:latin typeface="+mn-lt"/>
              </a:rPr>
              <a:t>Next, we establish connection to Wi-Fi, after which, we can connect to Firebase using the Hostname and secret key.</a:t>
            </a:r>
          </a:p>
          <a:p>
            <a:pPr marL="514350" indent="-514350" eaLnBrk="1" hangingPunct="1">
              <a:buFontTx/>
              <a:buAutoNum type="arabicPeriod"/>
            </a:pPr>
            <a:r>
              <a:rPr lang="en-US" sz="3600" dirty="0">
                <a:latin typeface="+mn-lt"/>
              </a:rPr>
              <a:t>Digitally read IR sensor pin as the entry sensor and check if it is high. If so, increment the entry counter.</a:t>
            </a:r>
          </a:p>
          <a:p>
            <a:pPr marL="514350" indent="-514350" eaLnBrk="1" hangingPunct="1">
              <a:buFontTx/>
              <a:buAutoNum type="arabicPeriod"/>
            </a:pPr>
            <a:r>
              <a:rPr lang="en-US" sz="3600" dirty="0">
                <a:latin typeface="+mn-lt"/>
              </a:rPr>
              <a:t>As per the output from IR sensor, move the servo motor by an appropriate angle in order to open the entry gate.</a:t>
            </a:r>
          </a:p>
          <a:p>
            <a:pPr marL="514350" indent="-514350" eaLnBrk="1" hangingPunct="1">
              <a:buFontTx/>
              <a:buAutoNum type="arabicPeriod"/>
            </a:pPr>
            <a:r>
              <a:rPr lang="en-US" sz="3600" dirty="0">
                <a:latin typeface="+mn-lt"/>
              </a:rPr>
              <a:t>Now send the value to Firebase with pushString which is the Firebase library function.</a:t>
            </a:r>
          </a:p>
          <a:p>
            <a:pPr marL="514350" indent="-514350" eaLnBrk="1" hangingPunct="1">
              <a:buFontTx/>
              <a:buAutoNum type="arabicPeriod"/>
            </a:pPr>
            <a:r>
              <a:rPr lang="en-US" sz="3600" dirty="0">
                <a:latin typeface="+mn-lt"/>
              </a:rPr>
              <a:t>Implement the same steps for the Exit IR sensor and motor.</a:t>
            </a:r>
          </a:p>
          <a:p>
            <a:pPr marL="514350" indent="-514350" eaLnBrk="1" hangingPunct="1">
              <a:buFontTx/>
              <a:buAutoNum type="arabicPeriod"/>
            </a:pPr>
            <a:r>
              <a:rPr lang="en-US" sz="3600" dirty="0">
                <a:latin typeface="+mn-lt"/>
              </a:rPr>
              <a:t>Update the Firebase by adding the number of cars entered and subtracting the number of cars exited.</a:t>
            </a:r>
          </a:p>
          <a:p>
            <a:pPr marL="514350" indent="-514350" eaLnBrk="1" hangingPunct="1">
              <a:buFontTx/>
              <a:buAutoNum type="arabicPeriod"/>
            </a:pPr>
            <a:endParaRPr lang="en-US" sz="3600" dirty="0">
              <a:latin typeface="+mn-lt"/>
            </a:endParaRPr>
          </a:p>
          <a:p>
            <a:pPr marL="514350" indent="-514350" eaLnBrk="1" hangingPunct="1">
              <a:buFontTx/>
              <a:buAutoNum type="arabicPeriod"/>
            </a:pPr>
            <a:endParaRPr lang="en-US" sz="3600" b="0" i="0" dirty="0">
              <a:solidFill>
                <a:srgbClr val="4A4E57"/>
              </a:solidFill>
              <a:effectLst/>
              <a:latin typeface="+mn-lt"/>
            </a:endParaRPr>
          </a:p>
          <a:p>
            <a:pPr marL="514350" indent="-514350" eaLnBrk="1" hangingPunct="1">
              <a:buAutoNum type="arabicPeriod"/>
            </a:pPr>
            <a:endParaRPr lang="en-US" sz="3600" dirty="0">
              <a:latin typeface="+mn-lt"/>
            </a:endParaRPr>
          </a:p>
          <a:p>
            <a:pPr marL="514350" indent="-514350" eaLnBrk="1" hangingPunct="1">
              <a:buAutoNum type="arabicPeriod"/>
            </a:pPr>
            <a:endParaRPr lang="en-US" altLang="en-US" sz="3600" dirty="0">
              <a:latin typeface="+mn-lt"/>
            </a:endParaRPr>
          </a:p>
        </p:txBody>
      </p:sp>
      <p:sp>
        <p:nvSpPr>
          <p:cNvPr id="2101" name="Text Box 122">
            <a:extLst>
              <a:ext uri="{FF2B5EF4-FFF2-40B4-BE49-F238E27FC236}">
                <a16:creationId xmlns:a16="http://schemas.microsoft.com/office/drawing/2014/main" id="{020A958E-640D-4DED-9F43-F83DC4211702}"/>
              </a:ext>
            </a:extLst>
          </p:cNvPr>
          <p:cNvSpPr txBox="1">
            <a:spLocks noChangeArrowheads="1"/>
          </p:cNvSpPr>
          <p:nvPr/>
        </p:nvSpPr>
        <p:spPr bwMode="auto">
          <a:xfrm>
            <a:off x="34213800" y="6854826"/>
            <a:ext cx="8748713" cy="15011400"/>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just" eaLnBrk="1" hangingPunct="1"/>
            <a:r>
              <a:rPr lang="en-US" altLang="en-US" sz="4000" dirty="0"/>
              <a:t>The suggested parking system prototype was created to visualize and stimulate the real parking system environment, and a demo of the prototype revealed the system's capacity to reserve the exact position of the parking spot by showing it on the LCD screen. </a:t>
            </a:r>
          </a:p>
          <a:p>
            <a:pPr algn="just" eaLnBrk="1" hangingPunct="1"/>
            <a:endParaRPr lang="en-US" altLang="en-US" sz="4000" dirty="0"/>
          </a:p>
          <a:p>
            <a:pPr algn="just" eaLnBrk="1" hangingPunct="1"/>
            <a:r>
              <a:rPr lang="en-US" altLang="en-US" sz="4000" dirty="0"/>
              <a:t>As a result, the suggested parking system can benefit drivers all while encouraging other developers to contribute to future initiatives that would assist vehicles in readily locating an available parking place.</a:t>
            </a:r>
          </a:p>
          <a:p>
            <a:pPr algn="just" eaLnBrk="1" hangingPunct="1"/>
            <a:endParaRPr lang="en-US" altLang="en-US" sz="4000" dirty="0"/>
          </a:p>
          <a:p>
            <a:pPr algn="just" eaLnBrk="1" hangingPunct="1"/>
            <a:r>
              <a:rPr lang="en-US" altLang="en-US" sz="4000" dirty="0"/>
              <a:t>Because it is cost-effective and simple to execute, the suggested strategy outperforms current framework approaches. This can also keep track of the overall number of vehicles on a given day, which may be utilized for further traffic research.</a:t>
            </a:r>
          </a:p>
        </p:txBody>
      </p:sp>
      <p:sp>
        <p:nvSpPr>
          <p:cNvPr id="2105" name="Text Box 123">
            <a:extLst>
              <a:ext uri="{FF2B5EF4-FFF2-40B4-BE49-F238E27FC236}">
                <a16:creationId xmlns:a16="http://schemas.microsoft.com/office/drawing/2014/main" id="{9DFAE105-1B62-4D1A-94DF-2FD3528DFFD0}"/>
              </a:ext>
            </a:extLst>
          </p:cNvPr>
          <p:cNvSpPr txBox="1">
            <a:spLocks noChangeArrowheads="1"/>
          </p:cNvSpPr>
          <p:nvPr/>
        </p:nvSpPr>
        <p:spPr bwMode="auto">
          <a:xfrm>
            <a:off x="10055225" y="23698200"/>
            <a:ext cx="10055225" cy="8296275"/>
          </a:xfrm>
          <a:prstGeom prst="rect">
            <a:avLst/>
          </a:prstGeom>
          <a:noFill/>
          <a:ln w="19050">
            <a:solidFill>
              <a:schemeClr val="tx1"/>
            </a:solidFill>
            <a:prstDash val="dash"/>
            <a:miter lim="800000"/>
            <a:headEnd/>
            <a:tailEnd/>
          </a:ln>
          <a:effectLst/>
        </p:spPr>
        <p:txBody>
          <a:bodyPr lIns="228600" tIns="228600" rIns="228600" bIns="228600"/>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just" eaLnBrk="1" hangingPunct="1">
              <a:defRPr/>
            </a:pPr>
            <a:r>
              <a:rPr lang="en-US" altLang="en-US" sz="4000" dirty="0">
                <a:latin typeface="+mn-lt"/>
              </a:rPr>
              <a:t>The following components are used in the Smart parking system:</a:t>
            </a:r>
          </a:p>
          <a:p>
            <a:pPr eaLnBrk="1" hangingPunct="1">
              <a:defRPr/>
            </a:pPr>
            <a:endParaRPr lang="en-US" altLang="en-US" sz="4000" dirty="0">
              <a:latin typeface="+mn-lt"/>
            </a:endParaRPr>
          </a:p>
          <a:p>
            <a:pPr marL="457200" indent="-457200" eaLnBrk="1" hangingPunct="1">
              <a:buFont typeface="Arial" panose="020B0604020202020204" pitchFamily="34" charset="0"/>
              <a:buChar char="•"/>
              <a:defRPr/>
            </a:pPr>
            <a:r>
              <a:rPr lang="en-US" sz="4000" b="1" dirty="0">
                <a:solidFill>
                  <a:srgbClr val="555555"/>
                </a:solidFill>
                <a:latin typeface="+mn-lt"/>
              </a:rPr>
              <a:t>ESP8266 NodeMCU board</a:t>
            </a:r>
          </a:p>
          <a:p>
            <a:pPr marL="457200" indent="-457200" eaLnBrk="1" hangingPunct="1">
              <a:buFont typeface="Arial" panose="020B0604020202020204" pitchFamily="34" charset="0"/>
              <a:buChar char="•"/>
              <a:defRPr/>
            </a:pPr>
            <a:r>
              <a:rPr lang="en-US" altLang="en-US" sz="4000" b="1" dirty="0">
                <a:solidFill>
                  <a:srgbClr val="555555"/>
                </a:solidFill>
                <a:latin typeface="+mn-lt"/>
              </a:rPr>
              <a:t>Ultrasonic sensor</a:t>
            </a:r>
          </a:p>
          <a:p>
            <a:pPr marL="457200" indent="-457200" eaLnBrk="1" hangingPunct="1">
              <a:buFont typeface="Arial" panose="020B0604020202020204" pitchFamily="34" charset="0"/>
              <a:buChar char="•"/>
              <a:defRPr/>
            </a:pPr>
            <a:r>
              <a:rPr lang="en-US" altLang="en-US" sz="4000" b="1" dirty="0">
                <a:solidFill>
                  <a:srgbClr val="555555"/>
                </a:solidFill>
                <a:latin typeface="+mn-lt"/>
              </a:rPr>
              <a:t>DC Servo Motor</a:t>
            </a:r>
          </a:p>
          <a:p>
            <a:pPr marL="457200" indent="-457200" eaLnBrk="1" hangingPunct="1">
              <a:buFont typeface="Arial" panose="020B0604020202020204" pitchFamily="34" charset="0"/>
              <a:buChar char="•"/>
              <a:defRPr/>
            </a:pPr>
            <a:r>
              <a:rPr lang="en-US" altLang="en-US" sz="4000" b="1" dirty="0">
                <a:solidFill>
                  <a:srgbClr val="555555"/>
                </a:solidFill>
                <a:latin typeface="+mn-lt"/>
              </a:rPr>
              <a:t>Two IR sensors</a:t>
            </a:r>
          </a:p>
          <a:p>
            <a:pPr marL="457200" indent="-457200" eaLnBrk="1" hangingPunct="1">
              <a:buFont typeface="Arial" panose="020B0604020202020204" pitchFamily="34" charset="0"/>
              <a:buChar char="•"/>
              <a:defRPr/>
            </a:pPr>
            <a:r>
              <a:rPr lang="en-US" altLang="en-US" sz="4000" b="1" dirty="0">
                <a:solidFill>
                  <a:srgbClr val="555555"/>
                </a:solidFill>
                <a:latin typeface="+mn-lt"/>
              </a:rPr>
              <a:t>16x2 i2c LCD Display</a:t>
            </a:r>
          </a:p>
          <a:p>
            <a:pPr marL="457200" indent="-457200" eaLnBrk="1" hangingPunct="1">
              <a:buFont typeface="Arial" panose="020B0604020202020204" pitchFamily="34" charset="0"/>
              <a:buChar char="•"/>
              <a:defRPr/>
            </a:pPr>
            <a:r>
              <a:rPr lang="en-US" altLang="en-US" sz="4000" b="1" dirty="0">
                <a:solidFill>
                  <a:srgbClr val="555555"/>
                </a:solidFill>
                <a:latin typeface="+mn-lt"/>
              </a:rPr>
              <a:t>Jumpers</a:t>
            </a:r>
          </a:p>
          <a:p>
            <a:pPr marL="457200" indent="-457200" eaLnBrk="1" hangingPunct="1">
              <a:buFont typeface="Arial" panose="020B0604020202020204" pitchFamily="34" charset="0"/>
              <a:buChar char="•"/>
              <a:defRPr/>
            </a:pPr>
            <a:r>
              <a:rPr lang="en-US" altLang="en-US" sz="4000" b="1" dirty="0">
                <a:solidFill>
                  <a:srgbClr val="555555"/>
                </a:solidFill>
                <a:latin typeface="+mn-lt"/>
              </a:rPr>
              <a:t>Breadboard</a:t>
            </a:r>
            <a:endParaRPr lang="en-US" altLang="en-US" sz="4000" b="1" dirty="0">
              <a:latin typeface="+mn-lt"/>
            </a:endParaRPr>
          </a:p>
          <a:p>
            <a:pPr eaLnBrk="1" hangingPunct="1">
              <a:defRPr/>
            </a:pPr>
            <a:endParaRPr lang="en-US" altLang="en-US" dirty="0"/>
          </a:p>
        </p:txBody>
      </p:sp>
      <p:sp>
        <p:nvSpPr>
          <p:cNvPr id="2107" name="Text Box 125">
            <a:extLst>
              <a:ext uri="{FF2B5EF4-FFF2-40B4-BE49-F238E27FC236}">
                <a16:creationId xmlns:a16="http://schemas.microsoft.com/office/drawing/2014/main" id="{18ADC4E2-5036-4CAE-91F9-CE8A2BE44A60}"/>
              </a:ext>
            </a:extLst>
          </p:cNvPr>
          <p:cNvSpPr txBox="1">
            <a:spLocks noChangeArrowheads="1"/>
          </p:cNvSpPr>
          <p:nvPr/>
        </p:nvSpPr>
        <p:spPr bwMode="auto">
          <a:xfrm>
            <a:off x="10053637" y="6854825"/>
            <a:ext cx="8843963" cy="15011400"/>
          </a:xfrm>
          <a:prstGeom prst="rect">
            <a:avLst/>
          </a:prstGeom>
          <a:noFill/>
          <a:ln w="19050">
            <a:solidFill>
              <a:schemeClr val="tx1"/>
            </a:solidFill>
            <a:prstDash val="dash"/>
            <a:miter lim="800000"/>
            <a:headEnd/>
            <a:tailEnd/>
          </a:ln>
          <a:effectLst/>
        </p:spPr>
        <p:txBody>
          <a:bodyPr lIns="228600" tIns="228600" rIns="228600" bIns="228600"/>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just" eaLnBrk="1" hangingPunct="1">
              <a:defRPr/>
            </a:pPr>
            <a:r>
              <a:rPr lang="en-US" altLang="en-US" sz="3600" dirty="0"/>
              <a:t>In this IOT based Smart car parking system, we integrate NodeMCU which is the most popular controller to build IoT-based applications as it has inbuilt support for Wi-Fi to connect to the internet. </a:t>
            </a:r>
          </a:p>
          <a:p>
            <a:pPr algn="just" eaLnBrk="1" hangingPunct="1">
              <a:defRPr/>
            </a:pPr>
            <a:endParaRPr lang="en-US" altLang="en-US" sz="3600" dirty="0"/>
          </a:p>
          <a:p>
            <a:pPr algn="just" eaLnBrk="1" hangingPunct="1">
              <a:defRPr/>
            </a:pPr>
            <a:r>
              <a:rPr lang="en-US" altLang="en-US" sz="3600" dirty="0"/>
              <a:t>The microcontroller along with two IR sensors, an ultrasonic sensor, and an LCD display is used. The ultrasonic sensor may be used to measure the distance between different objects. It utilizes two IR sensors that automatically detect if a car is there or not as it enters a parking space, and the LCD screen </a:t>
            </a:r>
            <a:r>
              <a:rPr lang="en-US" altLang="en-US" sz="3600" dirty="0">
                <a:latin typeface="+mn-lt"/>
              </a:rPr>
              <a:t>subsequently</a:t>
            </a:r>
            <a:r>
              <a:rPr lang="en-US" altLang="en-US" sz="3600" dirty="0"/>
              <a:t> displays the available parking space to the driver.</a:t>
            </a:r>
          </a:p>
          <a:p>
            <a:pPr algn="just" eaLnBrk="1" hangingPunct="1">
              <a:defRPr/>
            </a:pPr>
            <a:endParaRPr lang="en-US" altLang="en-US" sz="3600" dirty="0"/>
          </a:p>
          <a:p>
            <a:pPr algn="just" eaLnBrk="1" hangingPunct="1">
              <a:defRPr/>
            </a:pPr>
            <a:r>
              <a:rPr lang="en-US" altLang="en-US" sz="3600" dirty="0"/>
              <a:t>Furthermore, it also helps the drivers in reducing their time spent in finding vacant parking slots. As such, the drivers save their energy and will help reduce the traffic congestion in the parking area. Here we are using firebase as the IoT database to get the number of parking spaces available.</a:t>
            </a:r>
          </a:p>
        </p:txBody>
      </p:sp>
      <p:sp>
        <p:nvSpPr>
          <p:cNvPr id="2104" name="Text Box 126">
            <a:extLst>
              <a:ext uri="{FF2B5EF4-FFF2-40B4-BE49-F238E27FC236}">
                <a16:creationId xmlns:a16="http://schemas.microsoft.com/office/drawing/2014/main" id="{81E99916-12C4-4DC8-8303-FD1831402DAC}"/>
              </a:ext>
            </a:extLst>
          </p:cNvPr>
          <p:cNvSpPr txBox="1">
            <a:spLocks noChangeArrowheads="1"/>
          </p:cNvSpPr>
          <p:nvPr/>
        </p:nvSpPr>
        <p:spPr bwMode="auto">
          <a:xfrm>
            <a:off x="32907288" y="23991888"/>
            <a:ext cx="10055225" cy="8001000"/>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sz="3200">
                <a:solidFill>
                  <a:schemeClr val="tx1"/>
                </a:solidFill>
                <a:latin typeface="Arial" panose="020B0604020202020204" pitchFamily="34" charset="0"/>
              </a:defRPr>
            </a:lvl1pPr>
            <a:lvl2pPr marL="800100" indent="-342900">
              <a:defRPr sz="3200">
                <a:solidFill>
                  <a:schemeClr val="tx1"/>
                </a:solidFill>
                <a:latin typeface="Arial" panose="020B0604020202020204" pitchFamily="34" charset="0"/>
              </a:defRPr>
            </a:lvl2pPr>
            <a:lvl3pPr marL="1257300" indent="-342900">
              <a:defRPr sz="3200">
                <a:solidFill>
                  <a:schemeClr val="tx1"/>
                </a:solidFill>
                <a:latin typeface="Arial" panose="020B0604020202020204" pitchFamily="34" charset="0"/>
              </a:defRPr>
            </a:lvl3pPr>
            <a:lvl4pPr marL="1714500" indent="-342900">
              <a:defRPr sz="3200">
                <a:solidFill>
                  <a:schemeClr val="tx1"/>
                </a:solidFill>
                <a:latin typeface="Arial" panose="020B0604020202020204" pitchFamily="34" charset="0"/>
              </a:defRPr>
            </a:lvl4pPr>
            <a:lvl5pPr marL="2171700" indent="-342900">
              <a:defRPr sz="3200">
                <a:solidFill>
                  <a:schemeClr val="tx1"/>
                </a:solidFill>
                <a:latin typeface="Arial" panose="020B0604020202020204" pitchFamily="34" charset="0"/>
              </a:defRPr>
            </a:lvl5pPr>
            <a:lvl6pPr marL="2628900" indent="-342900" eaLnBrk="0" fontAlgn="base" hangingPunct="0">
              <a:spcBef>
                <a:spcPct val="0"/>
              </a:spcBef>
              <a:spcAft>
                <a:spcPct val="0"/>
              </a:spcAft>
              <a:defRPr sz="3200">
                <a:solidFill>
                  <a:schemeClr val="tx1"/>
                </a:solidFill>
                <a:latin typeface="Arial" panose="020B0604020202020204" pitchFamily="34" charset="0"/>
              </a:defRPr>
            </a:lvl6pPr>
            <a:lvl7pPr marL="3086100" indent="-342900" eaLnBrk="0" fontAlgn="base" hangingPunct="0">
              <a:spcBef>
                <a:spcPct val="0"/>
              </a:spcBef>
              <a:spcAft>
                <a:spcPct val="0"/>
              </a:spcAft>
              <a:defRPr sz="3200">
                <a:solidFill>
                  <a:schemeClr val="tx1"/>
                </a:solidFill>
                <a:latin typeface="Arial" panose="020B0604020202020204" pitchFamily="34" charset="0"/>
              </a:defRPr>
            </a:lvl7pPr>
            <a:lvl8pPr marL="3543300" indent="-342900" eaLnBrk="0" fontAlgn="base" hangingPunct="0">
              <a:spcBef>
                <a:spcPct val="0"/>
              </a:spcBef>
              <a:spcAft>
                <a:spcPct val="0"/>
              </a:spcAft>
              <a:defRPr sz="3200">
                <a:solidFill>
                  <a:schemeClr val="tx1"/>
                </a:solidFill>
                <a:latin typeface="Arial" panose="020B0604020202020204" pitchFamily="34" charset="0"/>
              </a:defRPr>
            </a:lvl8pPr>
            <a:lvl9pPr marL="4000500" indent="-342900" eaLnBrk="0" fontAlgn="base" hangingPunct="0">
              <a:spcBef>
                <a:spcPct val="0"/>
              </a:spcBef>
              <a:spcAft>
                <a:spcPct val="0"/>
              </a:spcAft>
              <a:defRPr sz="3200">
                <a:solidFill>
                  <a:schemeClr val="tx1"/>
                </a:solidFill>
                <a:latin typeface="Arial" panose="020B0604020202020204" pitchFamily="34" charset="0"/>
              </a:defRPr>
            </a:lvl9pPr>
          </a:lstStyle>
          <a:p>
            <a:pPr algn="just" eaLnBrk="1" hangingPunct="1">
              <a:spcAft>
                <a:spcPct val="50000"/>
              </a:spcAft>
              <a:buFontTx/>
              <a:buAutoNum type="arabicPeriod"/>
            </a:pPr>
            <a:r>
              <a:rPr lang="en-US" altLang="en-US" sz="4000" dirty="0">
                <a:hlinkClick r:id="rId2"/>
              </a:rPr>
              <a:t>https://iopscience.iop.org/article/10.1088/1742-6596/1424/1/012021/pdf</a:t>
            </a:r>
            <a:endParaRPr lang="en-US" altLang="en-US" sz="4000" dirty="0"/>
          </a:p>
          <a:p>
            <a:pPr algn="just" eaLnBrk="1" hangingPunct="1">
              <a:spcAft>
                <a:spcPct val="50000"/>
              </a:spcAft>
              <a:buFontTx/>
              <a:buAutoNum type="arabicPeriod"/>
            </a:pPr>
            <a:r>
              <a:rPr lang="en-US" altLang="en-US" sz="4000" dirty="0"/>
              <a:t> </a:t>
            </a:r>
            <a:r>
              <a:rPr lang="en-US" altLang="en-US" sz="4000" dirty="0">
                <a:hlinkClick r:id="rId3"/>
              </a:rPr>
              <a:t>https://circuitdigest.com/microcontroller-projects/iot-based-smart-parking-system-using-nodemcu</a:t>
            </a:r>
            <a:endParaRPr lang="en-US" altLang="en-US" sz="4000" dirty="0"/>
          </a:p>
          <a:p>
            <a:pPr algn="just" eaLnBrk="1" hangingPunct="1">
              <a:spcAft>
                <a:spcPct val="50000"/>
              </a:spcAft>
              <a:buFontTx/>
              <a:buAutoNum type="arabicPeriod"/>
            </a:pPr>
            <a:r>
              <a:rPr lang="en-US" altLang="en-US" sz="4000" dirty="0">
                <a:hlinkClick r:id="rId4"/>
              </a:rPr>
              <a:t>https://www.researchgate.net/publication/350489759_IoT_based_Car_Parking_Management_System_using_IR_Sensor</a:t>
            </a:r>
            <a:endParaRPr lang="en-US" altLang="en-US" sz="4000" dirty="0"/>
          </a:p>
        </p:txBody>
      </p:sp>
      <p:sp>
        <p:nvSpPr>
          <p:cNvPr id="3" name="Text Box 129">
            <a:extLst>
              <a:ext uri="{FF2B5EF4-FFF2-40B4-BE49-F238E27FC236}">
                <a16:creationId xmlns:a16="http://schemas.microsoft.com/office/drawing/2014/main" id="{46A37926-D078-4563-8C5C-39D62F68F9F1}"/>
              </a:ext>
            </a:extLst>
          </p:cNvPr>
          <p:cNvSpPr txBox="1">
            <a:spLocks noChangeArrowheads="1"/>
          </p:cNvSpPr>
          <p:nvPr/>
        </p:nvSpPr>
        <p:spPr bwMode="auto">
          <a:xfrm>
            <a:off x="21046973" y="25935096"/>
            <a:ext cx="72265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algn="ctr" eaLnBrk="1" hangingPunct="1"/>
            <a:endParaRPr lang="en-US" altLang="en-US" sz="2400" b="1" dirty="0"/>
          </a:p>
          <a:p>
            <a:pPr algn="ctr" eaLnBrk="1" hangingPunct="1"/>
            <a:r>
              <a:rPr lang="en-US" altLang="en-US" sz="2400" b="1" dirty="0"/>
              <a:t>Figure 1.</a:t>
            </a:r>
            <a:r>
              <a:rPr lang="en-US" altLang="en-US" sz="2400" dirty="0"/>
              <a:t> Lateral view of Smart Parking Prototype</a:t>
            </a:r>
          </a:p>
        </p:txBody>
      </p:sp>
      <p:sp>
        <p:nvSpPr>
          <p:cNvPr id="2108" name="Text Box 130">
            <a:extLst>
              <a:ext uri="{FF2B5EF4-FFF2-40B4-BE49-F238E27FC236}">
                <a16:creationId xmlns:a16="http://schemas.microsoft.com/office/drawing/2014/main" id="{BE134D47-6CC4-4E59-86DC-7490A1DCBC66}"/>
              </a:ext>
            </a:extLst>
          </p:cNvPr>
          <p:cNvSpPr txBox="1">
            <a:spLocks noChangeArrowheads="1"/>
          </p:cNvSpPr>
          <p:nvPr/>
        </p:nvSpPr>
        <p:spPr bwMode="auto">
          <a:xfrm>
            <a:off x="28207883" y="26257757"/>
            <a:ext cx="45769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sz="3200">
                <a:solidFill>
                  <a:schemeClr val="tx1"/>
                </a:solidFill>
                <a:latin typeface="Arial" panose="020B0604020202020204" pitchFamily="34" charset="0"/>
              </a:defRPr>
            </a:lvl1pPr>
            <a:lvl2pPr marL="742950" indent="-285750" defTabSz="4389438">
              <a:defRPr sz="3200">
                <a:solidFill>
                  <a:schemeClr val="tx1"/>
                </a:solidFill>
                <a:latin typeface="Arial" panose="020B0604020202020204" pitchFamily="34" charset="0"/>
              </a:defRPr>
            </a:lvl2pPr>
            <a:lvl3pPr marL="1143000" indent="-228600" defTabSz="4389438">
              <a:defRPr sz="3200">
                <a:solidFill>
                  <a:schemeClr val="tx1"/>
                </a:solidFill>
                <a:latin typeface="Arial" panose="020B0604020202020204" pitchFamily="34" charset="0"/>
              </a:defRPr>
            </a:lvl3pPr>
            <a:lvl4pPr marL="1600200" indent="-228600" defTabSz="4389438">
              <a:defRPr sz="3200">
                <a:solidFill>
                  <a:schemeClr val="tx1"/>
                </a:solidFill>
                <a:latin typeface="Arial" panose="020B0604020202020204" pitchFamily="34" charset="0"/>
              </a:defRPr>
            </a:lvl4pPr>
            <a:lvl5pPr marL="2057400" indent="-228600" defTabSz="4389438">
              <a:defRPr sz="3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200">
                <a:solidFill>
                  <a:schemeClr val="tx1"/>
                </a:solidFill>
                <a:latin typeface="Arial" panose="020B0604020202020204" pitchFamily="34" charset="0"/>
              </a:defRPr>
            </a:lvl9pPr>
          </a:lstStyle>
          <a:p>
            <a:pPr algn="ctr" eaLnBrk="1" hangingPunct="1"/>
            <a:r>
              <a:rPr lang="en-US" altLang="en-US" sz="2400" b="1" dirty="0"/>
              <a:t>Figure 2.</a:t>
            </a:r>
            <a:r>
              <a:rPr lang="en-US" altLang="en-US" sz="2400" dirty="0"/>
              <a:t> Component- Servo Motor</a:t>
            </a:r>
          </a:p>
        </p:txBody>
      </p:sp>
      <p:pic>
        <p:nvPicPr>
          <p:cNvPr id="2109" name="Picture 65" descr="A picture containing logo&#10;&#10;Description automatically generated">
            <a:extLst>
              <a:ext uri="{FF2B5EF4-FFF2-40B4-BE49-F238E27FC236}">
                <a16:creationId xmlns:a16="http://schemas.microsoft.com/office/drawing/2014/main" id="{2E780118-8A58-4B74-87CC-AF8E7378AE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535" t="33681" r="68483" b="39047"/>
          <a:stretch>
            <a:fillRect/>
          </a:stretch>
        </p:blipFill>
        <p:spPr bwMode="auto">
          <a:xfrm>
            <a:off x="1636713" y="-101600"/>
            <a:ext cx="5254625"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Text&#10;&#10;Description automatically generated with low confidence">
            <a:extLst>
              <a:ext uri="{FF2B5EF4-FFF2-40B4-BE49-F238E27FC236}">
                <a16:creationId xmlns:a16="http://schemas.microsoft.com/office/drawing/2014/main" id="{3F1D51E8-EB83-47CF-9A94-A62D6BF22BE4}"/>
              </a:ext>
            </a:extLst>
          </p:cNvPr>
          <p:cNvPicPr>
            <a:picLocks noChangeAspect="1"/>
          </p:cNvPicPr>
          <p:nvPr/>
        </p:nvPicPr>
        <p:blipFill rotWithShape="1">
          <a:blip r:embed="rId6">
            <a:extLst>
              <a:ext uri="{28A0092B-C50C-407E-A947-70E740481C1C}">
                <a14:useLocalDpi xmlns:a14="http://schemas.microsoft.com/office/drawing/2010/main" val="0"/>
              </a:ext>
            </a:extLst>
          </a:blip>
          <a:srcRect l="22668" t="24925" b="13675"/>
          <a:stretch/>
        </p:blipFill>
        <p:spPr>
          <a:xfrm>
            <a:off x="29400247" y="23044201"/>
            <a:ext cx="2727142" cy="2887017"/>
          </a:xfrm>
          <a:prstGeom prst="rect">
            <a:avLst/>
          </a:prstGeom>
        </p:spPr>
      </p:pic>
      <p:pic>
        <p:nvPicPr>
          <p:cNvPr id="9" name="Picture 8">
            <a:extLst>
              <a:ext uri="{FF2B5EF4-FFF2-40B4-BE49-F238E27FC236}">
                <a16:creationId xmlns:a16="http://schemas.microsoft.com/office/drawing/2014/main" id="{9BC4F2CC-746E-4C6A-B206-DA614C33959C}"/>
              </a:ext>
            </a:extLst>
          </p:cNvPr>
          <p:cNvPicPr>
            <a:picLocks noChangeAspect="1"/>
          </p:cNvPicPr>
          <p:nvPr/>
        </p:nvPicPr>
        <p:blipFill rotWithShape="1">
          <a:blip r:embed="rId7">
            <a:extLst>
              <a:ext uri="{28A0092B-C50C-407E-A947-70E740481C1C}">
                <a14:useLocalDpi xmlns:a14="http://schemas.microsoft.com/office/drawing/2010/main" val="0"/>
              </a:ext>
            </a:extLst>
          </a:blip>
          <a:srcRect t="12049" r="6899"/>
          <a:stretch/>
        </p:blipFill>
        <p:spPr>
          <a:xfrm>
            <a:off x="23811644" y="27385557"/>
            <a:ext cx="8725756" cy="3849633"/>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6DCB047E-6570-454C-A2E8-F382AE17A16D}"/>
              </a:ext>
            </a:extLst>
          </p:cNvPr>
          <p:cNvPicPr>
            <a:picLocks noChangeAspect="1"/>
          </p:cNvPicPr>
          <p:nvPr/>
        </p:nvPicPr>
        <p:blipFill rotWithShape="1">
          <a:blip r:embed="rId8">
            <a:extLst>
              <a:ext uri="{28A0092B-C50C-407E-A947-70E740481C1C}">
                <a14:useLocalDpi xmlns:a14="http://schemas.microsoft.com/office/drawing/2010/main" val="0"/>
              </a:ext>
            </a:extLst>
          </a:blip>
          <a:srcRect l="16666" t="38000" r="14667" b="40229"/>
          <a:stretch/>
        </p:blipFill>
        <p:spPr>
          <a:xfrm rot="16200000">
            <a:off x="19775970" y="28425667"/>
            <a:ext cx="3513990" cy="1485486"/>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3FDA9117-DADB-4F2C-B461-EAB91F1875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790221" y="22511546"/>
            <a:ext cx="7417661" cy="374621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BD23B0ABF1D148BB4CE19B07907EE7" ma:contentTypeVersion="7" ma:contentTypeDescription="Create a new document." ma:contentTypeScope="" ma:versionID="31db16801c21d92e0da07a8fd92d146b">
  <xsd:schema xmlns:xsd="http://www.w3.org/2001/XMLSchema" xmlns:xs="http://www.w3.org/2001/XMLSchema" xmlns:p="http://schemas.microsoft.com/office/2006/metadata/properties" xmlns:ns2="93993912-45d4-42da-82a6-6fd29b7a4e92" targetNamespace="http://schemas.microsoft.com/office/2006/metadata/properties" ma:root="true" ma:fieldsID="863c1c8460e77fbb294db0d51622454f" ns2:_="">
    <xsd:import namespace="93993912-45d4-42da-82a6-6fd29b7a4e92"/>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93912-45d4-42da-82a6-6fd29b7a4e9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93993912-45d4-42da-82a6-6fd29b7a4e9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758E8-A2F5-4643-B522-11741113D745}"/>
</file>

<file path=customXml/itemProps2.xml><?xml version="1.0" encoding="utf-8"?>
<ds:datastoreItem xmlns:ds="http://schemas.openxmlformats.org/officeDocument/2006/customXml" ds:itemID="{FF0039B2-0C41-4539-BE2C-08270B6107BB}">
  <ds:schemaRefs>
    <ds:schemaRef ds:uri="http://schemas.microsoft.com/office/2006/metadata/properties"/>
    <ds:schemaRef ds:uri="http://www.w3.org/2000/xmlns/"/>
    <ds:schemaRef ds:uri="41bea132-f444-4d2b-a7e0-2bc179af1acd"/>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84398639-193B-49C2-9C07-BC3DB5129F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680</TotalTime>
  <Words>854</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Impact</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36 x 48 - B</dc:title>
  <dc:creator>Genigraphics 800.790.4001</dc:creator>
  <dc:description>To order poster prints visit us at www.genigraphics.com</dc:description>
  <cp:lastModifiedBy>anamika kannoly</cp:lastModifiedBy>
  <cp:revision>48</cp:revision>
  <dcterms:created xsi:type="dcterms:W3CDTF">2008-05-03T03:01:56Z</dcterms:created>
  <dcterms:modified xsi:type="dcterms:W3CDTF">2021-12-28T13:18:25Z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ferenceId">
    <vt:lpwstr/>
  </property>
  <property fmtid="{D5CDD505-2E9C-101B-9397-08002B2CF9AE}" pid="3" name="ContentTypeId">
    <vt:lpwstr>0x010100F1BD23B0ABF1D148BB4CE19B07907EE7</vt:lpwstr>
  </property>
</Properties>
</file>