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2"/>
  </p:notesMasterIdLst>
  <p:sldIdLst>
    <p:sldId id="1719" r:id="rId2"/>
    <p:sldId id="2543" r:id="rId3"/>
    <p:sldId id="1865" r:id="rId4"/>
    <p:sldId id="1895" r:id="rId5"/>
    <p:sldId id="2537" r:id="rId6"/>
    <p:sldId id="1925" r:id="rId7"/>
    <p:sldId id="1926" r:id="rId8"/>
    <p:sldId id="1927" r:id="rId9"/>
    <p:sldId id="1928" r:id="rId10"/>
    <p:sldId id="1930" r:id="rId11"/>
    <p:sldId id="1931" r:id="rId12"/>
    <p:sldId id="1929" r:id="rId13"/>
    <p:sldId id="1932" r:id="rId14"/>
    <p:sldId id="2534" r:id="rId15"/>
    <p:sldId id="2115" r:id="rId16"/>
    <p:sldId id="2116" r:id="rId17"/>
    <p:sldId id="2546" r:id="rId18"/>
    <p:sldId id="2117" r:id="rId19"/>
    <p:sldId id="1886" r:id="rId20"/>
    <p:sldId id="1937" r:id="rId21"/>
    <p:sldId id="1938" r:id="rId22"/>
    <p:sldId id="1939" r:id="rId23"/>
    <p:sldId id="1940" r:id="rId24"/>
    <p:sldId id="2535" r:id="rId25"/>
    <p:sldId id="2539" r:id="rId26"/>
    <p:sldId id="2551" r:id="rId27"/>
    <p:sldId id="1911" r:id="rId28"/>
    <p:sldId id="1912" r:id="rId29"/>
    <p:sldId id="1913" r:id="rId30"/>
    <p:sldId id="1889" r:id="rId31"/>
    <p:sldId id="1918" r:id="rId32"/>
    <p:sldId id="1919" r:id="rId33"/>
    <p:sldId id="2542" r:id="rId34"/>
    <p:sldId id="2547" r:id="rId35"/>
    <p:sldId id="2548" r:id="rId36"/>
    <p:sldId id="2549" r:id="rId37"/>
    <p:sldId id="2550" r:id="rId38"/>
    <p:sldId id="2536" r:id="rId39"/>
    <p:sldId id="2509" r:id="rId40"/>
    <p:sldId id="2510" r:id="rId41"/>
    <p:sldId id="2511" r:id="rId42"/>
    <p:sldId id="2512" r:id="rId43"/>
    <p:sldId id="1978" r:id="rId44"/>
    <p:sldId id="2514" r:id="rId45"/>
    <p:sldId id="2518" r:id="rId46"/>
    <p:sldId id="2544" r:id="rId47"/>
    <p:sldId id="1971" r:id="rId48"/>
    <p:sldId id="1972" r:id="rId49"/>
    <p:sldId id="1856" r:id="rId50"/>
    <p:sldId id="1857" r:id="rId51"/>
    <p:sldId id="1973" r:id="rId52"/>
    <p:sldId id="1974" r:id="rId53"/>
    <p:sldId id="1670" r:id="rId54"/>
    <p:sldId id="1863" r:id="rId55"/>
    <p:sldId id="2237" r:id="rId56"/>
    <p:sldId id="2552" r:id="rId57"/>
    <p:sldId id="2553" r:id="rId58"/>
    <p:sldId id="2554" r:id="rId59"/>
    <p:sldId id="2545" r:id="rId60"/>
    <p:sldId id="223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16" autoAdjust="0"/>
    <p:restoredTop sz="82657" autoAdjust="0"/>
  </p:normalViewPr>
  <p:slideViewPr>
    <p:cSldViewPr snapToGrid="0">
      <p:cViewPr varScale="1">
        <p:scale>
          <a:sx n="84" d="100"/>
          <a:sy n="84" d="100"/>
        </p:scale>
        <p:origin x="57" y="3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1/26/2020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azure-monitor/log-query/query-languag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azure/network-watcher/network-watcher-connectivity-porta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5636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3104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Alert state is different and independent of the monitor condition. Alert state is set by the user. Monitor condition is set by the system. When an alert fires, the alert's monitor condition is set to fired. When the underlying condition that caused the alert to fire clears, the monitor condition is set to resolved. The alert state isn't changed until the user changes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5670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Alert rule name, description, and enable rule upon completion are not shown in the graphic.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687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435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‎What is Log Analytics? https://docs.microsoft.com/en-us/azure/log-analytics/log-analytics-overview </a:t>
            </a:r>
          </a:p>
          <a:p>
            <a:r>
              <a:rPr lang="en-US" dirty="0"/>
              <a:t>What’s new in Microsoft Operations Management Suite: Log Analytics - https://blog.tyang.org/wp-content/uploads/2016/04/Whats-New-in-OMS.pdf </a:t>
            </a:r>
          </a:p>
          <a:p>
            <a:r>
              <a:rPr lang="en-US" dirty="0"/>
              <a:t>Log Analytics FAQ - https://azure.microsoft.com/en-us/services/log-analytics/faq/ </a:t>
            </a:r>
          </a:p>
          <a:p>
            <a:r>
              <a:rPr lang="en-US" dirty="0"/>
              <a:t>Unified Alerts in Log Analytics - https://docs.microsoft.com/en-us/azure/log-analytics/log-analytics-alerts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more information, you can see:</a:t>
            </a:r>
          </a:p>
          <a:p>
            <a:r>
              <a:rPr lang="en-US" sz="1200" b="0" i="0" u="none" strike="noStrike" kern="1200" dirty="0">
                <a:solidFill>
                  <a:schemeClr val="tx1"/>
                </a:solidFill>
                <a:effectLst/>
                <a:latin typeface="+mn-lt"/>
                <a:ea typeface="+mn-ea"/>
                <a:cs typeface="+mn-cs"/>
              </a:rPr>
              <a:t>Azure Monitor log queries - </a:t>
            </a:r>
            <a:r>
              <a:rPr lang="en-US" sz="1200" b="0" i="0" u="none" strike="noStrike" kern="1200" dirty="0">
                <a:solidFill>
                  <a:schemeClr val="tx1"/>
                </a:solidFill>
                <a:effectLst/>
                <a:latin typeface="+mn-lt"/>
                <a:ea typeface="+mn-ea"/>
                <a:cs typeface="+mn-cs"/>
                <a:hlinkClick r:id="rId3"/>
              </a:rPr>
              <a:t>https://docs.microsoft.com/en-us/azure/azure-monitor/log-query/query-language</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319651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2347268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dirty="0"/>
          </a:p>
        </p:txBody>
      </p:sp>
    </p:spTree>
    <p:extLst>
      <p:ext uri="{BB962C8B-B14F-4D97-AF65-F5344CB8AC3E}">
        <p14:creationId xmlns:p14="http://schemas.microsoft.com/office/powerpoint/2010/main" val="249597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In this course we will cover the services that will help you with materials in the other courses. Specifically, the highlighted items in the diagram are covered in this course.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Monitor Documentation- https://docs.microsoft.com/en-us/azure/azure-monitor/</a:t>
            </a:r>
          </a:p>
          <a:p>
            <a:r>
              <a:rPr lang="en-US" sz="1200" b="0" kern="1200" dirty="0">
                <a:solidFill>
                  <a:schemeClr val="tx1"/>
                </a:solidFill>
                <a:effectLst/>
                <a:latin typeface="+mn-lt"/>
                <a:ea typeface="+mn-ea"/>
                <a:cs typeface="+mn-cs"/>
              </a:rPr>
              <a:t>Video - Azure Monitor Overview - https://youtu.be/_hGff5bVtkM</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15210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3530591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Network Watcher instance is automatically created in a resource group named NetworkWatcherRG. </a:t>
            </a:r>
          </a:p>
          <a:p>
            <a:endParaRPr lang="en-US" dirty="0"/>
          </a:p>
          <a:p>
            <a:r>
              <a:rPr lang="en-US" dirty="0"/>
              <a:t>For more information, you can see:</a:t>
            </a:r>
          </a:p>
          <a:p>
            <a:r>
              <a:rPr lang="en-US" dirty="0"/>
              <a:t>Network Watcher - https://azure.microsoft.com/en-us/services/network-watcher/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use Network Watcher capabilities, the account you log into Azure with, must be assigned to the Owner, Contributor, or Network contributor built-in roles, or assigned to a custom role. A custom role can be given permissions to read, write, and delete the Network Watcher.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131703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IP flow verify is ideal for making sure security rules are being correctly applied. When used for troubleshooting, if IP flow verify doesn’t show a problem, you will need to explore other areas such as firewall restrictions.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select multiple gateways or connections to troubleshoot simultaneously or you can focus on an individual component.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These capabilities can be used in security compliance and auditing. You can define a prescriptive set of security rules as a model for security governance in your organization. A periodic compliance audit can be implemented in a programmatic way by comparing the prescriptive rules with the effective rules for each of the VMs in your network.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693397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more information, see:</a:t>
            </a:r>
          </a:p>
          <a:p>
            <a:r>
              <a:rPr lang="en-US" sz="1200" b="0" i="0" u="none" strike="noStrike" kern="1200" dirty="0">
                <a:solidFill>
                  <a:schemeClr val="tx1"/>
                </a:solidFill>
                <a:effectLst/>
                <a:latin typeface="+mn-lt"/>
                <a:ea typeface="+mn-ea"/>
                <a:cs typeface="+mn-cs"/>
              </a:rPr>
              <a:t>Troubleshoot connections with Azure Network Watcher using the Azure portal - </a:t>
            </a:r>
            <a:r>
              <a:rPr lang="en-US" sz="1200" b="0" i="0" u="none" strike="noStrike" kern="1200" dirty="0">
                <a:solidFill>
                  <a:schemeClr val="tx1"/>
                </a:solidFill>
                <a:effectLst/>
                <a:latin typeface="+mn-lt"/>
                <a:ea typeface="+mn-ea"/>
                <a:cs typeface="+mn-cs"/>
                <a:hlinkClick r:id="rId3"/>
              </a:rPr>
              <a:t>https://docs.microsoft.com/en-us/azure/network-watcher/network-watcher-connectivity-portal</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1/26/2020 7:49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925256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2184296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4031280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381243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60</a:t>
            </a:fld>
            <a:endParaRPr lang="en-US" dirty="0"/>
          </a:p>
        </p:txBody>
      </p:sp>
    </p:spTree>
    <p:extLst>
      <p:ext uri="{BB962C8B-B14F-4D97-AF65-F5344CB8AC3E}">
        <p14:creationId xmlns:p14="http://schemas.microsoft.com/office/powerpoint/2010/main" val="164982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more information, you can see: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Fridays, Azure Monitor - [https://channel9.msdn.com/Shows/Azure-Friday/Azure-Monitor/player](https://channel9.msdn.com/Shows/Azure-Friday/Azure-Monitor/player)</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t>
            </a:r>
            <a:r>
              <a:rPr lang="en-US" sz="882" u="none" kern="1200" dirty="0">
                <a:solidFill>
                  <a:schemeClr val="tx1"/>
                </a:solidFill>
                <a:effectLst/>
                <a:latin typeface="Segoe UI Light" pitchFamily="34" charset="0"/>
                <a:ea typeface="+mn-ea"/>
                <a:cs typeface="+mn-cs"/>
              </a:rPr>
              <a:t>Activity Logs provide data about the operations on a resource from the outside (the "control plane"). Diagnostics Logs are emitted by a resource and provide information about the operation of that resource (the "data plane"). </a:t>
            </a:r>
            <a:r>
              <a:rPr lang="en-US" sz="882" b="0" i="0" u="none" strike="noStrike" kern="1200" dirty="0">
                <a:solidFill>
                  <a:schemeClr val="tx1"/>
                </a:solidFill>
                <a:effectLst/>
                <a:latin typeface="Segoe UI Light" pitchFamily="34" charset="0"/>
                <a:ea typeface="+mn-ea"/>
                <a:cs typeface="+mn-cs"/>
              </a:rPr>
              <a:t>Activity logs are kept for 90 days. You can query for any range of dates, as long as the starting date isn't more than 90 days in the past.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Once you have defined a set of filters, you can save it as a query that is persisted across sessions if you ever need to perform the same query with those filters applied again in the future. You can also pin a query to your Azure dashboard to always keep an eye on specific events.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1804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Advisor provides recommendations for virtual machines, availability sets, application gateways, App Services, SQL servers, and Redis Cache.</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87078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131848"/>
            <a:ext cx="4167887" cy="2769989"/>
          </a:xfrm>
        </p:spPr>
        <p:txBody>
          <a:bodyPr/>
          <a:lstStyle/>
          <a:p>
            <a:r>
              <a:rPr lang="en-US" dirty="0"/>
              <a:t>AZ-300T01</a:t>
            </a:r>
            <a:br>
              <a:rPr lang="en-US" dirty="0"/>
            </a:br>
            <a:r>
              <a:rPr lang="en-US" dirty="0"/>
              <a:t>Module 01: Managing Azure Subscriptions and Resources</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Activity Log</a:t>
            </a:r>
          </a:p>
        </p:txBody>
      </p:sp>
      <p:sp>
        <p:nvSpPr>
          <p:cNvPr id="6" name="Text Placeholder 5"/>
          <p:cNvSpPr>
            <a:spLocks noGrp="1"/>
          </p:cNvSpPr>
          <p:nvPr>
            <p:ph type="body" sz="quarter" idx="10"/>
          </p:nvPr>
        </p:nvSpPr>
        <p:spPr>
          <a:xfrm>
            <a:off x="584200" y="1383770"/>
            <a:ext cx="5948485" cy="4616648"/>
          </a:xfrm>
        </p:spPr>
        <p:txBody>
          <a:bodyPr/>
          <a:lstStyle/>
          <a:p>
            <a:pPr lvl="0"/>
            <a:r>
              <a:rPr lang="en-US" dirty="0"/>
              <a:t>Determine:</a:t>
            </a:r>
          </a:p>
          <a:p>
            <a:pPr lvl="1"/>
            <a:r>
              <a:rPr lang="en-US" dirty="0"/>
              <a:t>what, who, and when</a:t>
            </a:r>
          </a:p>
          <a:p>
            <a:pPr lvl="1"/>
            <a:r>
              <a:rPr lang="en-US" dirty="0"/>
              <a:t>for all write operations (PUT, POST, DELETE)</a:t>
            </a:r>
          </a:p>
          <a:p>
            <a:pPr lvl="0"/>
            <a:r>
              <a:rPr lang="en-US" dirty="0"/>
              <a:t>Send data to Log Analytics for advanced search and alerts</a:t>
            </a:r>
          </a:p>
          <a:p>
            <a:pPr lvl="0"/>
            <a:r>
              <a:rPr lang="en-US" dirty="0"/>
              <a:t>Query or manage events in the Portal, PowerShell, CLI, and REST API</a:t>
            </a:r>
          </a:p>
          <a:p>
            <a:pPr lvl="0"/>
            <a:r>
              <a:rPr lang="en-US" dirty="0"/>
              <a:t>Stream information to Event Hub</a:t>
            </a:r>
          </a:p>
          <a:p>
            <a:pPr lvl="0"/>
            <a:r>
              <a:rPr lang="en-US" dirty="0"/>
              <a:t>Archive data to a storage account</a:t>
            </a:r>
          </a:p>
          <a:p>
            <a:pPr lvl="0"/>
            <a:r>
              <a:rPr lang="en-US" dirty="0"/>
              <a:t>Analyze data with Power BI</a:t>
            </a:r>
          </a:p>
        </p:txBody>
      </p:sp>
      <p:pic>
        <p:nvPicPr>
          <p:cNvPr id="3" name="Picture 2" descr="Application and resources are shown populating the activity logs.">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6455832" y="1298222"/>
            <a:ext cx="5342753" cy="4516437"/>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Query the Activity Log</a:t>
            </a:r>
          </a:p>
        </p:txBody>
      </p:sp>
      <p:sp>
        <p:nvSpPr>
          <p:cNvPr id="6" name="Text Placeholder 5"/>
          <p:cNvSpPr>
            <a:spLocks noGrp="1"/>
          </p:cNvSpPr>
          <p:nvPr>
            <p:ph type="body" sz="quarter" idx="10"/>
          </p:nvPr>
        </p:nvSpPr>
        <p:spPr>
          <a:xfrm>
            <a:off x="584200" y="4613857"/>
            <a:ext cx="11018520" cy="1292662"/>
          </a:xfrm>
        </p:spPr>
        <p:txBody>
          <a:bodyPr/>
          <a:lstStyle/>
          <a:p>
            <a:pPr lvl="0"/>
            <a:r>
              <a:rPr lang="en-US" dirty="0"/>
              <a:t>Filter by: Subscription, Resource group, Resource (name), Resource type, Operation name, Timespan, Category, Severity, and Event initiated by </a:t>
            </a:r>
          </a:p>
        </p:txBody>
      </p:sp>
      <p:pic>
        <p:nvPicPr>
          <p:cNvPr id="5" name="Picture 4" descr="Screenshot of the Activity Log selections including: Subscription, Resource Group, Resource, Resource Type, Operation, Timespan, Event Category, Event Severity, Event initiated by, and Search. ">
            <a:extLst>
              <a:ext uri="{FF2B5EF4-FFF2-40B4-BE49-F238E27FC236}">
                <a16:creationId xmlns:a16="http://schemas.microsoft.com/office/drawing/2014/main" id="{CEFC25B9-9815-4B7A-8C63-9AC62A8630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1025188" cy="2923144"/>
          </a:xfrm>
          <a:prstGeom prst="rect">
            <a:avLst/>
          </a:prstGeom>
          <a:noFill/>
          <a:ln>
            <a:solidFill>
              <a:schemeClr val="tx1"/>
            </a:solidFill>
          </a:ln>
        </p:spPr>
      </p:pic>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Advisor</a:t>
            </a:r>
          </a:p>
        </p:txBody>
      </p:sp>
      <p:sp>
        <p:nvSpPr>
          <p:cNvPr id="6" name="Text Placeholder 5"/>
          <p:cNvSpPr>
            <a:spLocks noGrp="1"/>
          </p:cNvSpPr>
          <p:nvPr>
            <p:ph type="body" sz="quarter" idx="10"/>
          </p:nvPr>
        </p:nvSpPr>
        <p:spPr>
          <a:xfrm>
            <a:off x="584200" y="4530729"/>
            <a:ext cx="11018520" cy="1465016"/>
          </a:xfrm>
        </p:spPr>
        <p:txBody>
          <a:bodyPr/>
          <a:lstStyle/>
          <a:p>
            <a:r>
              <a:rPr lang="en-US" dirty="0"/>
              <a:t>Personalized cloud consultant</a:t>
            </a:r>
          </a:p>
          <a:p>
            <a:r>
              <a:rPr lang="en-US" dirty="0"/>
              <a:t>Analyzes your configuration and recommends solutions </a:t>
            </a:r>
          </a:p>
          <a:p>
            <a:r>
              <a:rPr lang="en-US" dirty="0"/>
              <a:t>Four areas: High Availability, Security, Performance, and Cost</a:t>
            </a:r>
          </a:p>
        </p:txBody>
      </p:sp>
      <p:pic>
        <p:nvPicPr>
          <p:cNvPr id="5" name="Picture 4" descr="Screenshot of the Advisor recommendations page, showing recommendations based on resource usage and telemetry for High Availability, Security, Performance, and Cost optimizations. A total cost savings of $2,876 USD per month based on the recommendations is highlighted.">
            <a:extLst>
              <a:ext uri="{FF2B5EF4-FFF2-40B4-BE49-F238E27FC236}">
                <a16:creationId xmlns:a16="http://schemas.microsoft.com/office/drawing/2014/main" id="{335502D8-8404-4DFA-8928-FC3BC0B641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911269"/>
          </a:xfrm>
          <a:prstGeom prst="rect">
            <a:avLst/>
          </a:prstGeom>
          <a:noFill/>
          <a:ln>
            <a:solidFill>
              <a:schemeClr val="tx1"/>
            </a:solidFill>
          </a:ln>
        </p:spPr>
      </p:pic>
    </p:spTree>
    <p:extLst>
      <p:ext uri="{BB962C8B-B14F-4D97-AF65-F5344CB8AC3E}">
        <p14:creationId xmlns:p14="http://schemas.microsoft.com/office/powerpoint/2010/main" val="30446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Event Categories</a:t>
            </a:r>
          </a:p>
        </p:txBody>
      </p:sp>
      <p:sp>
        <p:nvSpPr>
          <p:cNvPr id="6" name="Text Placeholder 5"/>
          <p:cNvSpPr>
            <a:spLocks noGrp="1"/>
          </p:cNvSpPr>
          <p:nvPr>
            <p:ph type="body" sz="quarter" idx="10"/>
          </p:nvPr>
        </p:nvSpPr>
        <p:spPr>
          <a:xfrm>
            <a:off x="584200" y="1708630"/>
            <a:ext cx="6101608" cy="3964162"/>
          </a:xfrm>
        </p:spPr>
        <p:txBody>
          <a:bodyPr/>
          <a:lstStyle/>
          <a:p>
            <a:pPr lvl="0"/>
            <a:r>
              <a:rPr lang="en-US" dirty="0"/>
              <a:t>Administrative events</a:t>
            </a:r>
          </a:p>
          <a:p>
            <a:pPr lvl="0"/>
            <a:r>
              <a:rPr lang="en-US" dirty="0"/>
              <a:t>Service health events with status</a:t>
            </a:r>
          </a:p>
          <a:p>
            <a:pPr lvl="0"/>
            <a:r>
              <a:rPr lang="en-US" dirty="0"/>
              <a:t>Alert events</a:t>
            </a:r>
          </a:p>
          <a:p>
            <a:pPr lvl="0"/>
            <a:r>
              <a:rPr lang="en-US" dirty="0"/>
              <a:t>Autoscale events</a:t>
            </a:r>
          </a:p>
          <a:p>
            <a:pPr lvl="0"/>
            <a:r>
              <a:rPr lang="en-US" dirty="0"/>
              <a:t>Usage recommendations</a:t>
            </a:r>
          </a:p>
          <a:p>
            <a:pPr lvl="0"/>
            <a:r>
              <a:rPr lang="en-US" dirty="0"/>
              <a:t>Security events</a:t>
            </a:r>
          </a:p>
          <a:p>
            <a:pPr lvl="0"/>
            <a:r>
              <a:rPr lang="en-US" dirty="0"/>
              <a:t>Policy and Resource Health (reserved)</a:t>
            </a:r>
          </a:p>
        </p:txBody>
      </p:sp>
      <p:pic>
        <p:nvPicPr>
          <p:cNvPr id="5" name="Picture 4" descr="Screenshot of the Event categories drop-down. Selections include: All, Administrative, Secuirity, Service Health (selected), Alert, Recommendation, Policy, Autoscale, and Resource Health. ">
            <a:extLst>
              <a:ext uri="{FF2B5EF4-FFF2-40B4-BE49-F238E27FC236}">
                <a16:creationId xmlns:a16="http://schemas.microsoft.com/office/drawing/2014/main" id="{915C9FE4-9B0C-4AA1-B97C-275A472F20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88134" y="1435100"/>
            <a:ext cx="4521254" cy="4169493"/>
          </a:xfrm>
          <a:prstGeom prst="rect">
            <a:avLst/>
          </a:prstGeom>
          <a:noFill/>
          <a:ln>
            <a:solidFill>
              <a:schemeClr val="dk1"/>
            </a:solidFill>
          </a:ln>
        </p:spPr>
      </p:pic>
    </p:spTree>
    <p:extLst>
      <p:ext uri="{BB962C8B-B14F-4D97-AF65-F5344CB8AC3E}">
        <p14:creationId xmlns:p14="http://schemas.microsoft.com/office/powerpoint/2010/main" val="157686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3725888"/>
            <a:ext cx="11018520" cy="2499146"/>
          </a:xfrm>
        </p:spPr>
        <p:txBody>
          <a:bodyPr/>
          <a:lstStyle/>
          <a:p>
            <a:r>
              <a:rPr lang="en-US" dirty="0"/>
              <a:t>Better notification system</a:t>
            </a:r>
          </a:p>
          <a:p>
            <a:r>
              <a:rPr lang="en-US" dirty="0"/>
              <a:t>Unified authoring experience</a:t>
            </a:r>
          </a:p>
          <a:p>
            <a:r>
              <a:rPr lang="en-US" dirty="0"/>
              <a:t>Log Analytics alerts display in Azure portal</a:t>
            </a:r>
          </a:p>
          <a:p>
            <a:r>
              <a:rPr lang="en-US" dirty="0"/>
              <a:t>Separation of Fired Alerts and Alert Rules</a:t>
            </a:r>
          </a:p>
          <a:p>
            <a:r>
              <a:rPr lang="en-US" dirty="0"/>
              <a:t>Improved workflow</a:t>
            </a:r>
          </a:p>
        </p:txBody>
      </p:sp>
      <p:pic>
        <p:nvPicPr>
          <p:cNvPr id="3" name="Picture 2" descr="A close up of a logo&#10;&#10;Description automatically generated">
            <a:extLst>
              <a:ext uri="{FF2B5EF4-FFF2-40B4-BE49-F238E27FC236}">
                <a16:creationId xmlns:a16="http://schemas.microsoft.com/office/drawing/2014/main" id="{725EE765-CC76-4AD7-A3AA-D2F4D6CED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53" y="1324625"/>
            <a:ext cx="7171290" cy="2003563"/>
          </a:xfrm>
          <a:prstGeom prst="rect">
            <a:avLst/>
          </a:prstGeom>
        </p:spPr>
      </p:pic>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6" name="Text Placeholder 5"/>
          <p:cNvSpPr>
            <a:spLocks noGrp="1"/>
          </p:cNvSpPr>
          <p:nvPr>
            <p:ph type="body" sz="quarter" idx="10"/>
          </p:nvPr>
        </p:nvSpPr>
        <p:spPr>
          <a:xfrm>
            <a:off x="584200" y="1523876"/>
            <a:ext cx="7069836" cy="3188565"/>
          </a:xfrm>
        </p:spPr>
        <p:txBody>
          <a:bodyPr/>
          <a:lstStyle/>
          <a:p>
            <a:pPr marL="457200" indent="-457200">
              <a:buFont typeface="+mj-lt"/>
              <a:buAutoNum type="arabicPeriod"/>
            </a:pPr>
            <a:r>
              <a:rPr lang="en-US" b="1" dirty="0"/>
              <a:t>Define alert conditions</a:t>
            </a:r>
            <a:r>
              <a:rPr lang="en-US" dirty="0"/>
              <a:t>: Target selection, Alert criteria, and Alert logic</a:t>
            </a:r>
          </a:p>
          <a:p>
            <a:pPr marL="457200" indent="-457200">
              <a:buFont typeface="+mj-lt"/>
              <a:buAutoNum type="arabicPeriod"/>
            </a:pPr>
            <a:r>
              <a:rPr lang="en-US" b="1" dirty="0"/>
              <a:t>Define alert details</a:t>
            </a:r>
            <a:r>
              <a:rPr lang="en-US" dirty="0"/>
              <a:t>: Alert rule name, description, and severity (0 to 4)</a:t>
            </a:r>
          </a:p>
          <a:p>
            <a:pPr marL="457200" indent="-457200">
              <a:buFont typeface="+mj-lt"/>
              <a:buAutoNum type="arabicPeriod"/>
            </a:pPr>
            <a:r>
              <a:rPr lang="en-US" b="1" dirty="0"/>
              <a:t>Define action group</a:t>
            </a:r>
            <a:r>
              <a:rPr lang="en-US" dirty="0"/>
              <a:t>: notify your team via email and text messages or automate actions using webhooks and runbooks.</a:t>
            </a:r>
          </a:p>
        </p:txBody>
      </p:sp>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Alert Rules</a:t>
            </a:r>
          </a:p>
        </p:txBody>
      </p:sp>
      <p:sp>
        <p:nvSpPr>
          <p:cNvPr id="6" name="Text Placeholder 5"/>
          <p:cNvSpPr>
            <a:spLocks noGrp="1"/>
          </p:cNvSpPr>
          <p:nvPr>
            <p:ph type="body" sz="quarter" idx="10"/>
          </p:nvPr>
        </p:nvSpPr>
        <p:spPr>
          <a:xfrm>
            <a:off x="584200" y="1523876"/>
            <a:ext cx="7069836" cy="4493538"/>
          </a:xfrm>
        </p:spPr>
        <p:txBody>
          <a:bodyPr/>
          <a:lstStyle/>
          <a:p>
            <a:r>
              <a:rPr lang="en-US" dirty="0"/>
              <a:t>Key attributes:</a:t>
            </a:r>
          </a:p>
          <a:p>
            <a:pPr lvl="1"/>
            <a:r>
              <a:rPr lang="en-US" dirty="0"/>
              <a:t>Target resource (e.g. an Azure VM)</a:t>
            </a:r>
          </a:p>
          <a:p>
            <a:pPr lvl="1"/>
            <a:r>
              <a:rPr lang="en-US" dirty="0"/>
              <a:t>Signal</a:t>
            </a:r>
          </a:p>
          <a:p>
            <a:pPr lvl="2"/>
            <a:r>
              <a:rPr lang="en-US" dirty="0"/>
              <a:t>Metric</a:t>
            </a:r>
          </a:p>
          <a:p>
            <a:pPr lvl="2"/>
            <a:r>
              <a:rPr lang="en-US" dirty="0"/>
              <a:t>Activity log</a:t>
            </a:r>
          </a:p>
          <a:p>
            <a:pPr lvl="2"/>
            <a:r>
              <a:rPr lang="en-US" dirty="0"/>
              <a:t>Application Insights</a:t>
            </a:r>
          </a:p>
          <a:p>
            <a:pPr lvl="2"/>
            <a:r>
              <a:rPr lang="en-US" dirty="0"/>
              <a:t>Log</a:t>
            </a:r>
          </a:p>
          <a:p>
            <a:pPr lvl="1"/>
            <a:r>
              <a:rPr lang="en-US" dirty="0"/>
              <a:t>Criteria (signal and logic on a target resource):</a:t>
            </a:r>
          </a:p>
          <a:p>
            <a:pPr lvl="2"/>
            <a:r>
              <a:rPr lang="en-US" dirty="0"/>
              <a:t>e.g. Percentage CPU &gt; 70% or Server Response Time &gt; 4 </a:t>
            </a:r>
            <a:r>
              <a:rPr lang="en-US" dirty="0" err="1"/>
              <a:t>ms</a:t>
            </a:r>
            <a:endParaRPr lang="en-US" dirty="0"/>
          </a:p>
          <a:p>
            <a:pPr lvl="1"/>
            <a:r>
              <a:rPr lang="en-US" dirty="0"/>
              <a:t>Alert name</a:t>
            </a:r>
          </a:p>
          <a:p>
            <a:pPr lvl="1"/>
            <a:r>
              <a:rPr lang="en-US" dirty="0"/>
              <a:t>Alert description</a:t>
            </a:r>
          </a:p>
          <a:p>
            <a:pPr lvl="1"/>
            <a:r>
              <a:rPr lang="en-US" dirty="0"/>
              <a:t>Severity (0-4)</a:t>
            </a:r>
          </a:p>
          <a:p>
            <a:pPr lvl="1"/>
            <a:r>
              <a:rPr lang="en-US" dirty="0"/>
              <a:t>Action (leverages Action Groups)</a:t>
            </a:r>
          </a:p>
        </p:txBody>
      </p:sp>
      <p:pic>
        <p:nvPicPr>
          <p:cNvPr id="2" name="Picture 1" descr="Flowchart with alert rules feeding action groups and monitor conditions">
            <a:extLst>
              <a:ext uri="{FF2B5EF4-FFF2-40B4-BE49-F238E27FC236}">
                <a16:creationId xmlns:a16="http://schemas.microsoft.com/office/drawing/2014/main" id="{F03242C2-3B01-4E96-9AEE-3DD57EB0BFA5}"/>
              </a:ext>
            </a:extLst>
          </p:cNvPr>
          <p:cNvPicPr>
            <a:picLocks noChangeAspect="1"/>
          </p:cNvPicPr>
          <p:nvPr/>
        </p:nvPicPr>
        <p:blipFill>
          <a:blip r:embed="rId3"/>
          <a:stretch>
            <a:fillRect/>
          </a:stretch>
        </p:blipFill>
        <p:spPr>
          <a:xfrm>
            <a:off x="7244806" y="1375107"/>
            <a:ext cx="4029075" cy="4791075"/>
          </a:xfrm>
          <a:prstGeom prst="rect">
            <a:avLst/>
          </a:prstGeom>
        </p:spPr>
      </p:pic>
    </p:spTree>
    <p:extLst>
      <p:ext uri="{BB962C8B-B14F-4D97-AF65-F5344CB8AC3E}">
        <p14:creationId xmlns:p14="http://schemas.microsoft.com/office/powerpoint/2010/main" val="25350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Action Groups</a:t>
            </a:r>
          </a:p>
        </p:txBody>
      </p:sp>
      <p:sp>
        <p:nvSpPr>
          <p:cNvPr id="6" name="Text Placeholder 5"/>
          <p:cNvSpPr>
            <a:spLocks noGrp="1"/>
          </p:cNvSpPr>
          <p:nvPr>
            <p:ph type="body" sz="quarter" idx="10"/>
          </p:nvPr>
        </p:nvSpPr>
        <p:spPr>
          <a:xfrm>
            <a:off x="471996" y="1389690"/>
            <a:ext cx="5535612" cy="4912114"/>
          </a:xfrm>
        </p:spPr>
        <p:txBody>
          <a:bodyPr/>
          <a:lstStyle/>
          <a:p>
            <a:r>
              <a:rPr lang="en-US" dirty="0"/>
              <a:t>Notifies a group of users that an alert has been triggered</a:t>
            </a:r>
          </a:p>
          <a:p>
            <a:r>
              <a:rPr lang="en-US" dirty="0"/>
              <a:t>Is a collection of notification preferences</a:t>
            </a:r>
          </a:p>
          <a:p>
            <a:r>
              <a:rPr lang="en-US" dirty="0"/>
              <a:t>Email/SMS/Voice</a:t>
            </a:r>
          </a:p>
          <a:p>
            <a:r>
              <a:rPr lang="en-US" dirty="0"/>
              <a:t>Azure Function </a:t>
            </a:r>
          </a:p>
          <a:p>
            <a:r>
              <a:rPr lang="en-US" dirty="0"/>
              <a:t>Logic App</a:t>
            </a:r>
          </a:p>
          <a:p>
            <a:r>
              <a:rPr lang="en-US" dirty="0"/>
              <a:t>Webhook</a:t>
            </a:r>
          </a:p>
          <a:p>
            <a:r>
              <a:rPr lang="en-US" dirty="0"/>
              <a:t>IT Service Management</a:t>
            </a:r>
          </a:p>
          <a:p>
            <a:r>
              <a:rPr lang="en-US" dirty="0"/>
              <a:t>Automation Runbook</a:t>
            </a:r>
          </a:p>
        </p:txBody>
      </p:sp>
      <p:pic>
        <p:nvPicPr>
          <p:cNvPr id="10" name="Picture 9" descr="Actions groups screenshot including email, Webhook, and Automation Runbook.">
            <a:extLst>
              <a:ext uri="{FF2B5EF4-FFF2-40B4-BE49-F238E27FC236}">
                <a16:creationId xmlns:a16="http://schemas.microsoft.com/office/drawing/2014/main" id="{9809C1BA-F218-4F44-A0EA-531E88C193C1}"/>
              </a:ext>
            </a:extLst>
          </p:cNvPr>
          <p:cNvPicPr>
            <a:picLocks noChangeAspect="1"/>
          </p:cNvPicPr>
          <p:nvPr/>
        </p:nvPicPr>
        <p:blipFill>
          <a:blip r:embed="rId3"/>
          <a:stretch>
            <a:fillRect/>
          </a:stretch>
        </p:blipFill>
        <p:spPr>
          <a:xfrm>
            <a:off x="6195346" y="1373702"/>
            <a:ext cx="5488876" cy="4458067"/>
          </a:xfrm>
          <a:prstGeom prst="rect">
            <a:avLst/>
          </a:prstGeom>
          <a:ln>
            <a:solidFill>
              <a:schemeClr val="tx1"/>
            </a:solidFill>
          </a:ln>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Alerts</a:t>
            </a:r>
          </a:p>
        </p:txBody>
      </p:sp>
      <p:sp>
        <p:nvSpPr>
          <p:cNvPr id="6" name="Text Placeholder 5"/>
          <p:cNvSpPr>
            <a:spLocks noGrp="1"/>
          </p:cNvSpPr>
          <p:nvPr>
            <p:ph type="body" sz="quarter" idx="10"/>
          </p:nvPr>
        </p:nvSpPr>
        <p:spPr>
          <a:xfrm>
            <a:off x="527755" y="4709275"/>
            <a:ext cx="11018520" cy="1292662"/>
          </a:xfrm>
        </p:spPr>
        <p:txBody>
          <a:bodyPr/>
          <a:lstStyle/>
          <a:p>
            <a:r>
              <a:rPr lang="en-US" dirty="0"/>
              <a:t>You can alert on metrics and logs as such as: Metric values, log search queries, activity log events, health of the underlying Azure platform, and tests for web site availability</a:t>
            </a:r>
          </a:p>
        </p:txBody>
      </p:sp>
      <p:graphicFrame>
        <p:nvGraphicFramePr>
          <p:cNvPr id="7" name="Table 6">
            <a:extLst>
              <a:ext uri="{FF2B5EF4-FFF2-40B4-BE49-F238E27FC236}">
                <a16:creationId xmlns:a16="http://schemas.microsoft.com/office/drawing/2014/main" id="{EF1054D6-D656-4FF7-91F0-A8452FD39ED8}"/>
              </a:ext>
            </a:extLst>
          </p:cNvPr>
          <p:cNvGraphicFramePr>
            <a:graphicFrameLocks noGrp="1"/>
          </p:cNvGraphicFramePr>
          <p:nvPr/>
        </p:nvGraphicFramePr>
        <p:xfrm>
          <a:off x="1046640" y="1591732"/>
          <a:ext cx="10623042" cy="2742795"/>
        </p:xfrm>
        <a:graphic>
          <a:graphicData uri="http://schemas.openxmlformats.org/drawingml/2006/table">
            <a:tbl>
              <a:tblPr firstRow="1" bandRow="1">
                <a:tableStyleId>{5C22544A-7EE6-4342-B048-85BDC9FD1C3A}</a:tableStyleId>
              </a:tblPr>
              <a:tblGrid>
                <a:gridCol w="2215849">
                  <a:extLst>
                    <a:ext uri="{9D8B030D-6E8A-4147-A177-3AD203B41FA5}">
                      <a16:colId xmlns:a16="http://schemas.microsoft.com/office/drawing/2014/main" val="1244596785"/>
                    </a:ext>
                  </a:extLst>
                </a:gridCol>
                <a:gridCol w="8407193">
                  <a:extLst>
                    <a:ext uri="{9D8B030D-6E8A-4147-A177-3AD203B41FA5}">
                      <a16:colId xmlns:a16="http://schemas.microsoft.com/office/drawing/2014/main" val="1144169494"/>
                    </a:ext>
                  </a:extLst>
                </a:gridCol>
              </a:tblGrid>
              <a:tr h="374067">
                <a:tc>
                  <a:txBody>
                    <a:bodyPr/>
                    <a:lstStyle/>
                    <a:p>
                      <a:pPr algn="ctr"/>
                      <a:r>
                        <a:rPr lang="en-US" sz="2000" dirty="0"/>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782185">
                <a:tc>
                  <a:txBody>
                    <a:bodyPr/>
                    <a:lstStyle/>
                    <a:p>
                      <a:r>
                        <a:rPr lang="en-US" sz="2000" dirty="0"/>
                        <a:t>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latin typeface="+mn-lt"/>
                          <a:ea typeface="+mn-ea"/>
                          <a:cs typeface="+mn-cs"/>
                        </a:rPr>
                        <a:t>The issue has just been detected and has not yet been reviewed.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782185">
                <a:tc>
                  <a:txBody>
                    <a:bodyPr/>
                    <a:lstStyle/>
                    <a:p>
                      <a:r>
                        <a:rPr lang="en-US" sz="2000" dirty="0"/>
                        <a:t>Acknowledged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latin typeface="+mn-lt"/>
                          <a:ea typeface="+mn-ea"/>
                          <a:cs typeface="+mn-cs"/>
                        </a:rPr>
                        <a:t>An administrator has reviewed the alert and started working on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782185">
                <a:tc>
                  <a:txBody>
                    <a:bodyPr/>
                    <a:lstStyle/>
                    <a:p>
                      <a:r>
                        <a:rPr lang="en-US" sz="2000" dirty="0"/>
                        <a:t>Closed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latin typeface="+mn-lt"/>
                          <a:ea typeface="+mn-ea"/>
                          <a:cs typeface="+mn-cs"/>
                        </a:rPr>
                        <a:t>The issue has been resolved. After an alert has been closed, you can reopen it by changing it to another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bl>
          </a:graphicData>
        </a:graphic>
      </p:graphicFrame>
    </p:spTree>
    <p:extLst>
      <p:ext uri="{BB962C8B-B14F-4D97-AF65-F5344CB8AC3E}">
        <p14:creationId xmlns:p14="http://schemas.microsoft.com/office/powerpoint/2010/main" val="20420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Module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4050340"/>
          </a:xfrm>
        </p:spPr>
        <p:txBody>
          <a:bodyPr/>
          <a:lstStyle/>
          <a:p>
            <a:r>
              <a:rPr lang="en-US" dirty="0"/>
              <a:t>Exploring Monitoring Capabilities in Azure</a:t>
            </a:r>
          </a:p>
          <a:p>
            <a:r>
              <a:rPr lang="en-US" dirty="0"/>
              <a:t>Azure Alerts</a:t>
            </a:r>
          </a:p>
          <a:p>
            <a:r>
              <a:rPr lang="en-US" dirty="0"/>
              <a:t>Azure Activity Logs and Log Analytics</a:t>
            </a:r>
          </a:p>
          <a:p>
            <a:r>
              <a:rPr lang="en-US" dirty="0"/>
              <a:t>Network Watcher</a:t>
            </a:r>
          </a:p>
          <a:p>
            <a:r>
              <a:rPr lang="en-US" dirty="0"/>
              <a:t>Subscriptions and Accounts</a:t>
            </a:r>
          </a:p>
          <a:p>
            <a:r>
              <a:rPr lang="en-US"/>
              <a:t>Azure </a:t>
            </a:r>
            <a:r>
              <a:rPr lang="en-US" dirty="0"/>
              <a:t>Monitor Workbooks</a:t>
            </a:r>
          </a:p>
          <a:p>
            <a:r>
              <a:rPr lang="en-US" dirty="0"/>
              <a:t>Lab and Review Questions</a:t>
            </a:r>
          </a:p>
          <a:p>
            <a:endParaRPr lang="en-US"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151-5AB8-4731-A6C9-6FD21A378EB7}"/>
              </a:ext>
            </a:extLst>
          </p:cNvPr>
          <p:cNvSpPr>
            <a:spLocks noGrp="1"/>
          </p:cNvSpPr>
          <p:nvPr>
            <p:ph type="title"/>
          </p:nvPr>
        </p:nvSpPr>
        <p:spPr/>
        <p:txBody>
          <a:bodyPr/>
          <a:lstStyle/>
          <a:p>
            <a:r>
              <a:rPr lang="en-US" dirty="0"/>
              <a:t>Alerts Experience</a:t>
            </a:r>
          </a:p>
        </p:txBody>
      </p:sp>
      <p:sp>
        <p:nvSpPr>
          <p:cNvPr id="4" name="Text Placeholder 3">
            <a:extLst>
              <a:ext uri="{FF2B5EF4-FFF2-40B4-BE49-F238E27FC236}">
                <a16:creationId xmlns:a16="http://schemas.microsoft.com/office/drawing/2014/main" id="{29CAFA68-D82F-4CB1-8861-AD10709CB61C}"/>
              </a:ext>
            </a:extLst>
          </p:cNvPr>
          <p:cNvSpPr>
            <a:spLocks noGrp="1"/>
          </p:cNvSpPr>
          <p:nvPr>
            <p:ph type="body" sz="quarter" idx="10"/>
          </p:nvPr>
        </p:nvSpPr>
        <p:spPr>
          <a:xfrm>
            <a:off x="584200" y="1435497"/>
            <a:ext cx="6077857" cy="3188565"/>
          </a:xfrm>
        </p:spPr>
        <p:txBody>
          <a:bodyPr/>
          <a:lstStyle/>
          <a:p>
            <a:r>
              <a:rPr lang="en-US" b="1" dirty="0"/>
              <a:t>Subscription</a:t>
            </a:r>
            <a:r>
              <a:rPr lang="en-US" dirty="0"/>
              <a:t> – Select up to five Azure subscriptions </a:t>
            </a:r>
          </a:p>
          <a:p>
            <a:r>
              <a:rPr lang="en-US" b="1" dirty="0"/>
              <a:t>Resource Group </a:t>
            </a:r>
            <a:r>
              <a:rPr lang="en-US" dirty="0"/>
              <a:t>– View one resource group at a time</a:t>
            </a:r>
          </a:p>
          <a:p>
            <a:r>
              <a:rPr lang="en-US" b="1" dirty="0"/>
              <a:t>Time range </a:t>
            </a:r>
            <a:r>
              <a:rPr lang="en-US" dirty="0"/>
              <a:t>- Past hour, the past 24 hours, the past 7 days, the past 30 days, or custom.</a:t>
            </a:r>
          </a:p>
        </p:txBody>
      </p:sp>
      <p:pic>
        <p:nvPicPr>
          <p:cNvPr id="10" name="Picture 9" descr="Screenshot of the severity events logged in the alerts experience.">
            <a:extLst>
              <a:ext uri="{FF2B5EF4-FFF2-40B4-BE49-F238E27FC236}">
                <a16:creationId xmlns:a16="http://schemas.microsoft.com/office/drawing/2014/main" id="{5B9EBB9D-FA76-4E35-A3AF-E1955145E199}"/>
              </a:ext>
            </a:extLst>
          </p:cNvPr>
          <p:cNvPicPr>
            <a:picLocks noChangeAspect="1"/>
          </p:cNvPicPr>
          <p:nvPr/>
        </p:nvPicPr>
        <p:blipFill>
          <a:blip r:embed="rId2"/>
          <a:stretch>
            <a:fillRect/>
          </a:stretch>
        </p:blipFill>
        <p:spPr>
          <a:xfrm>
            <a:off x="7134577" y="1794934"/>
            <a:ext cx="4685998" cy="3388205"/>
          </a:xfrm>
          <a:prstGeom prst="rect">
            <a:avLst/>
          </a:prstGeom>
          <a:ln>
            <a:solidFill>
              <a:schemeClr val="tx1"/>
            </a:solidFill>
          </a:ln>
        </p:spPr>
      </p:pic>
    </p:spTree>
    <p:extLst>
      <p:ext uri="{BB962C8B-B14F-4D97-AF65-F5344CB8AC3E}">
        <p14:creationId xmlns:p14="http://schemas.microsoft.com/office/powerpoint/2010/main" val="39974111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E2D1-07FA-4273-84D9-DD20D03189A9}"/>
              </a:ext>
            </a:extLst>
          </p:cNvPr>
          <p:cNvSpPr>
            <a:spLocks noGrp="1"/>
          </p:cNvSpPr>
          <p:nvPr>
            <p:ph type="title"/>
          </p:nvPr>
        </p:nvSpPr>
        <p:spPr/>
        <p:txBody>
          <a:bodyPr/>
          <a:lstStyle/>
          <a:p>
            <a:r>
              <a:rPr lang="en-US" dirty="0"/>
              <a:t>Alert Detail Page</a:t>
            </a:r>
          </a:p>
        </p:txBody>
      </p:sp>
      <p:sp>
        <p:nvSpPr>
          <p:cNvPr id="6" name="Text Placeholder 5">
            <a:extLst>
              <a:ext uri="{FF2B5EF4-FFF2-40B4-BE49-F238E27FC236}">
                <a16:creationId xmlns:a16="http://schemas.microsoft.com/office/drawing/2014/main" id="{F3C9119B-EB3C-4F8A-AECC-75C22345A99F}"/>
              </a:ext>
            </a:extLst>
          </p:cNvPr>
          <p:cNvSpPr>
            <a:spLocks noGrp="1"/>
          </p:cNvSpPr>
          <p:nvPr>
            <p:ph type="body" sz="quarter" idx="10"/>
          </p:nvPr>
        </p:nvSpPr>
        <p:spPr>
          <a:xfrm>
            <a:off x="513861" y="3877247"/>
            <a:ext cx="11018520" cy="2499146"/>
          </a:xfrm>
        </p:spPr>
        <p:txBody>
          <a:bodyPr/>
          <a:lstStyle/>
          <a:p>
            <a:r>
              <a:rPr lang="en-US" dirty="0"/>
              <a:t>Essentials</a:t>
            </a:r>
          </a:p>
          <a:p>
            <a:r>
              <a:rPr lang="en-US" dirty="0"/>
              <a:t>History</a:t>
            </a:r>
          </a:p>
          <a:p>
            <a:r>
              <a:rPr lang="en-US" dirty="0"/>
              <a:t>Smart group</a:t>
            </a:r>
          </a:p>
          <a:p>
            <a:r>
              <a:rPr lang="en-US" dirty="0"/>
              <a:t>More details</a:t>
            </a:r>
          </a:p>
          <a:p>
            <a:endParaRPr lang="en-US" dirty="0"/>
          </a:p>
        </p:txBody>
      </p:sp>
      <p:pic>
        <p:nvPicPr>
          <p:cNvPr id="4" name="Picture 3" descr="Screenshot of the heartbeats alerts on all Windows computers in the workspace. ">
            <a:extLst>
              <a:ext uri="{FF2B5EF4-FFF2-40B4-BE49-F238E27FC236}">
                <a16:creationId xmlns:a16="http://schemas.microsoft.com/office/drawing/2014/main" id="{3E8197FA-2D04-48D1-8F59-7A1FFF4F994C}"/>
              </a:ext>
            </a:extLst>
          </p:cNvPr>
          <p:cNvPicPr>
            <a:picLocks noChangeAspect="1"/>
          </p:cNvPicPr>
          <p:nvPr/>
        </p:nvPicPr>
        <p:blipFill>
          <a:blip r:embed="rId2"/>
          <a:stretch>
            <a:fillRect/>
          </a:stretch>
        </p:blipFill>
        <p:spPr>
          <a:xfrm>
            <a:off x="2181360" y="1653248"/>
            <a:ext cx="6974324" cy="1530667"/>
          </a:xfrm>
          <a:prstGeom prst="rect">
            <a:avLst/>
          </a:prstGeom>
          <a:ln>
            <a:solidFill>
              <a:schemeClr val="tx1"/>
            </a:solidFill>
          </a:ln>
        </p:spPr>
      </p:pic>
    </p:spTree>
    <p:extLst>
      <p:ext uri="{BB962C8B-B14F-4D97-AF65-F5344CB8AC3E}">
        <p14:creationId xmlns:p14="http://schemas.microsoft.com/office/powerpoint/2010/main" val="11890294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247B-CB7A-4893-8807-C315120C4D4E}"/>
              </a:ext>
            </a:extLst>
          </p:cNvPr>
          <p:cNvSpPr>
            <a:spLocks noGrp="1"/>
          </p:cNvSpPr>
          <p:nvPr>
            <p:ph type="title"/>
          </p:nvPr>
        </p:nvSpPr>
        <p:spPr/>
        <p:txBody>
          <a:bodyPr/>
          <a:lstStyle/>
          <a:p>
            <a:r>
              <a:rPr lang="en-US" dirty="0"/>
              <a:t>Create an Alert</a:t>
            </a:r>
          </a:p>
        </p:txBody>
      </p:sp>
      <p:sp>
        <p:nvSpPr>
          <p:cNvPr id="3" name="Text Placeholder 2">
            <a:extLst>
              <a:ext uri="{FF2B5EF4-FFF2-40B4-BE49-F238E27FC236}">
                <a16:creationId xmlns:a16="http://schemas.microsoft.com/office/drawing/2014/main" id="{0A35DF2B-2E02-40E2-A639-7288B360BF18}"/>
              </a:ext>
            </a:extLst>
          </p:cNvPr>
          <p:cNvSpPr>
            <a:spLocks noGrp="1"/>
          </p:cNvSpPr>
          <p:nvPr>
            <p:ph type="body" sz="quarter" idx="10"/>
          </p:nvPr>
        </p:nvSpPr>
        <p:spPr/>
        <p:txBody>
          <a:bodyPr/>
          <a:lstStyle/>
          <a:p>
            <a:r>
              <a:rPr lang="en-US" dirty="0"/>
              <a:t>Resource</a:t>
            </a:r>
          </a:p>
          <a:p>
            <a:r>
              <a:rPr lang="en-US" dirty="0"/>
              <a:t>Condition</a:t>
            </a:r>
          </a:p>
          <a:p>
            <a:r>
              <a:rPr lang="en-US" dirty="0"/>
              <a:t>Action Group</a:t>
            </a:r>
          </a:p>
          <a:p>
            <a:r>
              <a:rPr lang="en-US" dirty="0"/>
              <a:t>Alert rule name</a:t>
            </a:r>
          </a:p>
          <a:p>
            <a:r>
              <a:rPr lang="en-US" dirty="0"/>
              <a:t>Description</a:t>
            </a:r>
          </a:p>
          <a:p>
            <a:r>
              <a:rPr lang="en-US" dirty="0"/>
              <a:t>Enable rule upon creation </a:t>
            </a:r>
          </a:p>
          <a:p>
            <a:endParaRPr lang="en-US" dirty="0"/>
          </a:p>
        </p:txBody>
      </p:sp>
      <p:pic>
        <p:nvPicPr>
          <p:cNvPr id="4" name="Picture 3" descr="Screenshot of the create an alert page with resources, conditions, and action groups. ">
            <a:extLst>
              <a:ext uri="{FF2B5EF4-FFF2-40B4-BE49-F238E27FC236}">
                <a16:creationId xmlns:a16="http://schemas.microsoft.com/office/drawing/2014/main" id="{C5191D3D-BF98-4A32-A48B-4C475B759F44}"/>
              </a:ext>
            </a:extLst>
          </p:cNvPr>
          <p:cNvPicPr>
            <a:picLocks noChangeAspect="1"/>
          </p:cNvPicPr>
          <p:nvPr/>
        </p:nvPicPr>
        <p:blipFill>
          <a:blip r:embed="rId3"/>
          <a:stretch>
            <a:fillRect/>
          </a:stretch>
        </p:blipFill>
        <p:spPr>
          <a:xfrm>
            <a:off x="5610000" y="1444300"/>
            <a:ext cx="5871376" cy="4037134"/>
          </a:xfrm>
          <a:prstGeom prst="rect">
            <a:avLst/>
          </a:prstGeom>
        </p:spPr>
      </p:pic>
    </p:spTree>
    <p:extLst>
      <p:ext uri="{BB962C8B-B14F-4D97-AF65-F5344CB8AC3E}">
        <p14:creationId xmlns:p14="http://schemas.microsoft.com/office/powerpoint/2010/main" val="42279102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1982081"/>
          </a:xfrm>
        </p:spPr>
        <p:txBody>
          <a:bodyPr/>
          <a:lstStyle/>
          <a:p>
            <a:r>
              <a:rPr lang="en-US" dirty="0"/>
              <a:t>Create an alert rule</a:t>
            </a:r>
          </a:p>
          <a:p>
            <a:r>
              <a:rPr lang="en-US" dirty="0"/>
              <a:t>Explore alert targets</a:t>
            </a:r>
          </a:p>
          <a:p>
            <a:r>
              <a:rPr lang="en-US" dirty="0"/>
              <a:t>Explore alert conditions</a:t>
            </a:r>
          </a:p>
          <a:p>
            <a:r>
              <a:rPr lang="en-US" dirty="0"/>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Activity Logs and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Overview of Activity Log</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2203680"/>
          </a:xfrm>
        </p:spPr>
        <p:txBody>
          <a:bodyPr/>
          <a:lstStyle/>
          <a:p>
            <a:r>
              <a:rPr lang="en-US" dirty="0"/>
              <a:t>Subscription-level events</a:t>
            </a:r>
          </a:p>
          <a:p>
            <a:r>
              <a:rPr lang="en-US" dirty="0"/>
              <a:t>Control plane:</a:t>
            </a:r>
          </a:p>
          <a:p>
            <a:pPr lvl="1"/>
            <a:r>
              <a:rPr lang="en-US" dirty="0"/>
              <a:t>What, who, when</a:t>
            </a:r>
          </a:p>
          <a:p>
            <a:pPr lvl="1"/>
            <a:r>
              <a:rPr lang="en-US" dirty="0"/>
              <a:t>All write operations</a:t>
            </a:r>
          </a:p>
          <a:p>
            <a:endParaRPr lang="en-US" dirty="0"/>
          </a:p>
        </p:txBody>
      </p:sp>
      <p:pic>
        <p:nvPicPr>
          <p:cNvPr id="5" name="Picture 4">
            <a:extLst>
              <a:ext uri="{FF2B5EF4-FFF2-40B4-BE49-F238E27FC236}">
                <a16:creationId xmlns:a16="http://schemas.microsoft.com/office/drawing/2014/main" id="{6E98477F-983D-4F2F-BA5F-593BB6C4D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951" y="866546"/>
            <a:ext cx="4809655" cy="5373703"/>
          </a:xfrm>
          <a:prstGeom prst="rect">
            <a:avLst/>
          </a:prstGeom>
        </p:spPr>
      </p:pic>
    </p:spTree>
    <p:extLst>
      <p:ext uri="{BB962C8B-B14F-4D97-AF65-F5344CB8AC3E}">
        <p14:creationId xmlns:p14="http://schemas.microsoft.com/office/powerpoint/2010/main" val="40380801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Query the Activity Log in Azure</a:t>
            </a:r>
          </a:p>
        </p:txBody>
      </p:sp>
      <p:sp>
        <p:nvSpPr>
          <p:cNvPr id="6" name="Text Placeholder 5"/>
          <p:cNvSpPr>
            <a:spLocks noGrp="1"/>
          </p:cNvSpPr>
          <p:nvPr>
            <p:ph type="body" sz="quarter" idx="10"/>
          </p:nvPr>
        </p:nvSpPr>
        <p:spPr>
          <a:xfrm>
            <a:off x="471996" y="1389690"/>
            <a:ext cx="11018520" cy="5306068"/>
          </a:xfrm>
        </p:spPr>
        <p:txBody>
          <a:bodyPr/>
          <a:lstStyle/>
          <a:p>
            <a:r>
              <a:rPr lang="en-US" dirty="0"/>
              <a:t>Available in the Azure portal via:</a:t>
            </a:r>
          </a:p>
          <a:p>
            <a:pPr lvl="1"/>
            <a:r>
              <a:rPr lang="en-US" dirty="0"/>
              <a:t>Activity Log</a:t>
            </a:r>
          </a:p>
          <a:p>
            <a:pPr lvl="1"/>
            <a:r>
              <a:rPr lang="en-US" dirty="0"/>
              <a:t>Azure Monitor</a:t>
            </a:r>
          </a:p>
          <a:p>
            <a:pPr lvl="1"/>
            <a:r>
              <a:rPr lang="en-US" dirty="0"/>
              <a:t>Blades of individual Azure resources</a:t>
            </a:r>
          </a:p>
          <a:p>
            <a:r>
              <a:rPr lang="en-US" dirty="0"/>
              <a:t>Output can be filtered based on a wide range of criteria:</a:t>
            </a:r>
          </a:p>
          <a:p>
            <a:pPr lvl="1"/>
            <a:r>
              <a:rPr lang="en-US" dirty="0"/>
              <a:t>Timespan</a:t>
            </a:r>
          </a:p>
          <a:p>
            <a:pPr lvl="1"/>
            <a:r>
              <a:rPr lang="en-US" dirty="0"/>
              <a:t>Category</a:t>
            </a:r>
          </a:p>
          <a:p>
            <a:pPr lvl="1"/>
            <a:r>
              <a:rPr lang="en-US" dirty="0"/>
              <a:t>Subscription, resource group, resource name, and resource type</a:t>
            </a:r>
          </a:p>
          <a:p>
            <a:pPr lvl="1"/>
            <a:r>
              <a:rPr lang="en-US" dirty="0"/>
              <a:t>Operation name</a:t>
            </a:r>
          </a:p>
          <a:p>
            <a:pPr lvl="1"/>
            <a:r>
              <a:rPr lang="en-US" dirty="0"/>
              <a:t>Severity</a:t>
            </a:r>
          </a:p>
          <a:p>
            <a:pPr lvl="1"/>
            <a:r>
              <a:rPr lang="en-US" dirty="0"/>
              <a:t>Caller initiating the event</a:t>
            </a:r>
          </a:p>
          <a:p>
            <a:r>
              <a:rPr lang="en-US" dirty="0"/>
              <a:t>Queries can be saved</a:t>
            </a:r>
          </a:p>
          <a:p>
            <a:r>
              <a:rPr lang="en-US" dirty="0"/>
              <a:t>Resulting output can be pinned to Azure portal dashboards</a:t>
            </a:r>
          </a:p>
        </p:txBody>
      </p:sp>
    </p:spTree>
    <p:extLst>
      <p:ext uri="{BB962C8B-B14F-4D97-AF65-F5344CB8AC3E}">
        <p14:creationId xmlns:p14="http://schemas.microsoft.com/office/powerpoint/2010/main" val="281010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t>Log Analytics Scenarios</a:t>
            </a:r>
          </a:p>
        </p:txBody>
      </p:sp>
      <p:sp>
        <p:nvSpPr>
          <p:cNvPr id="5" name="Text Placeholder 4">
            <a:extLst>
              <a:ext uri="{FF2B5EF4-FFF2-40B4-BE49-F238E27FC236}">
                <a16:creationId xmlns:a16="http://schemas.microsoft.com/office/drawing/2014/main" id="{3DEAA8B7-AEE0-4F9F-8258-1619B1132534}"/>
              </a:ext>
            </a:extLst>
          </p:cNvPr>
          <p:cNvSpPr>
            <a:spLocks noGrp="1"/>
          </p:cNvSpPr>
          <p:nvPr>
            <p:ph type="body" sz="quarter" idx="10"/>
          </p:nvPr>
        </p:nvSpPr>
        <p:spPr>
          <a:xfrm>
            <a:off x="584200" y="1435100"/>
            <a:ext cx="5212080" cy="4678204"/>
          </a:xfrm>
        </p:spPr>
        <p:txBody>
          <a:bodyPr/>
          <a:lstStyle/>
          <a:p>
            <a:pPr algn="ctr"/>
            <a:r>
              <a:rPr lang="en-US" sz="2400" b="1" dirty="0"/>
              <a:t>Example 1 - Assessing updates</a:t>
            </a:r>
          </a:p>
          <a:p>
            <a:pPr marL="342900" indent="-342900">
              <a:buFont typeface="Arial" panose="020B0604020202020204" pitchFamily="34" charset="0"/>
              <a:buChar char="•"/>
            </a:pPr>
            <a:r>
              <a:rPr lang="en-US" sz="2400" dirty="0"/>
              <a:t>IT Administrators assess systems update requirements</a:t>
            </a:r>
          </a:p>
          <a:p>
            <a:pPr marL="342900" indent="-342900">
              <a:buFont typeface="Arial" panose="020B0604020202020204" pitchFamily="34" charset="0"/>
              <a:buChar char="•"/>
            </a:pPr>
            <a:r>
              <a:rPr lang="en-US" sz="2400" dirty="0"/>
              <a:t>Must be able to accurately schedule updates</a:t>
            </a:r>
          </a:p>
          <a:p>
            <a:pPr marL="342900" indent="-342900">
              <a:buFont typeface="Arial" panose="020B0604020202020204" pitchFamily="34" charset="0"/>
              <a:buChar char="•"/>
            </a:pPr>
            <a:r>
              <a:rPr lang="en-US" sz="2400" dirty="0"/>
              <a:t>OMS/Log Analytics collects data from all customers performing updates</a:t>
            </a:r>
          </a:p>
          <a:p>
            <a:pPr marL="342900" indent="-342900">
              <a:buFont typeface="Arial" panose="020B0604020202020204" pitchFamily="34" charset="0"/>
              <a:buChar char="•"/>
            </a:pPr>
            <a:r>
              <a:rPr lang="en-US" sz="2400" dirty="0"/>
              <a:t>Uses "Crowd-sourced" data to provide an average time to help meet strict SLAs</a:t>
            </a:r>
          </a:p>
        </p:txBody>
      </p:sp>
      <p:sp>
        <p:nvSpPr>
          <p:cNvPr id="6" name="Text Placeholder 5">
            <a:extLst>
              <a:ext uri="{FF2B5EF4-FFF2-40B4-BE49-F238E27FC236}">
                <a16:creationId xmlns:a16="http://schemas.microsoft.com/office/drawing/2014/main" id="{6E61254D-2C5B-40DB-B28F-1B77C3CC00EC}"/>
              </a:ext>
            </a:extLst>
          </p:cNvPr>
          <p:cNvSpPr>
            <a:spLocks noGrp="1"/>
          </p:cNvSpPr>
          <p:nvPr>
            <p:ph type="body" sz="quarter" idx="12"/>
          </p:nvPr>
        </p:nvSpPr>
        <p:spPr>
          <a:xfrm>
            <a:off x="6397171" y="1435100"/>
            <a:ext cx="5212080" cy="4770537"/>
          </a:xfrm>
        </p:spPr>
        <p:txBody>
          <a:bodyPr/>
          <a:lstStyle/>
          <a:p>
            <a:pPr algn="ctr"/>
            <a:r>
              <a:rPr lang="en-US" sz="2400" b="1" dirty="0"/>
              <a:t>Example 2 - Change tracking</a:t>
            </a:r>
          </a:p>
          <a:p>
            <a:pPr marL="342900" indent="-342900">
              <a:buFont typeface="Arial" panose="020B0604020202020204" pitchFamily="34" charset="0"/>
              <a:buChar char="•"/>
            </a:pPr>
            <a:r>
              <a:rPr lang="en-US" sz="2400" dirty="0"/>
              <a:t>Troubleshooting operational incidents is a complex process</a:t>
            </a:r>
          </a:p>
          <a:p>
            <a:pPr marL="342900" indent="-342900">
              <a:buFont typeface="Arial" panose="020B0604020202020204" pitchFamily="34" charset="0"/>
              <a:buChar char="•"/>
            </a:pPr>
            <a:r>
              <a:rPr lang="en-US" sz="2400" dirty="0"/>
              <a:t>OMS/Log Analytics let you perform analysis from multiple angles, using a variety of sources</a:t>
            </a:r>
          </a:p>
          <a:p>
            <a:pPr marL="342900" indent="-342900">
              <a:buFont typeface="Arial" panose="020B0604020202020204" pitchFamily="34" charset="0"/>
              <a:buChar char="•"/>
            </a:pPr>
            <a:r>
              <a:rPr lang="en-US" sz="2400" dirty="0"/>
              <a:t>Everything correlated through a single interface</a:t>
            </a:r>
          </a:p>
          <a:p>
            <a:pPr marL="342900" indent="-342900">
              <a:buFont typeface="Arial" panose="020B0604020202020204" pitchFamily="34" charset="0"/>
              <a:buChar char="•"/>
            </a:pPr>
            <a:r>
              <a:rPr lang="en-US" sz="2400" dirty="0"/>
              <a:t>Track issues such as unexpected system reboots or shutdowns</a:t>
            </a:r>
          </a:p>
          <a:p>
            <a:endParaRPr lang="en-US" sz="2000" dirty="0"/>
          </a:p>
        </p:txBody>
      </p:sp>
    </p:spTree>
    <p:extLst>
      <p:ext uri="{BB962C8B-B14F-4D97-AF65-F5344CB8AC3E}">
        <p14:creationId xmlns:p14="http://schemas.microsoft.com/office/powerpoint/2010/main" val="28387288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Create a Workspace</a:t>
            </a:r>
          </a:p>
        </p:txBody>
      </p:sp>
      <p:sp>
        <p:nvSpPr>
          <p:cNvPr id="6" name="Text Placeholder 5"/>
          <p:cNvSpPr>
            <a:spLocks noGrp="1"/>
          </p:cNvSpPr>
          <p:nvPr>
            <p:ph type="body" sz="quarter" idx="10"/>
          </p:nvPr>
        </p:nvSpPr>
        <p:spPr>
          <a:xfrm>
            <a:off x="584201" y="1435100"/>
            <a:ext cx="6196610" cy="3619452"/>
          </a:xfrm>
        </p:spPr>
        <p:txBody>
          <a:bodyPr/>
          <a:lstStyle/>
          <a:p>
            <a:r>
              <a:rPr lang="en-US" dirty="0"/>
              <a:t>A workspace is an Azure resource and is a container where data is collected, aggregated, analyzed, and presented</a:t>
            </a:r>
          </a:p>
          <a:p>
            <a:r>
              <a:rPr lang="en-US" dirty="0"/>
              <a:t>You can have multiple workspaces per Azure subscription, and you can have access to more than one workspace</a:t>
            </a:r>
          </a:p>
          <a:p>
            <a:r>
              <a:rPr lang="en-US" dirty="0"/>
              <a:t>A workspace provides a geographic location, data isolation, and scope</a:t>
            </a:r>
          </a:p>
        </p:txBody>
      </p:sp>
      <p:pic>
        <p:nvPicPr>
          <p:cNvPr id="3" name="Picture 2" descr="A screenshot of a cell phone&#10;&#10;Description automatically generated">
            <a:extLst>
              <a:ext uri="{FF2B5EF4-FFF2-40B4-BE49-F238E27FC236}">
                <a16:creationId xmlns:a16="http://schemas.microsoft.com/office/drawing/2014/main" id="{F1B6711A-6A1E-4B02-AE94-5B2289024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560" y="1238133"/>
            <a:ext cx="4068432" cy="4298102"/>
          </a:xfrm>
          <a:prstGeom prst="rect">
            <a:avLst/>
          </a:prstGeom>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8263" y="5081256"/>
            <a:ext cx="11018520" cy="1465016"/>
          </a:xfrm>
        </p:spPr>
        <p:txBody>
          <a:bodyPr/>
          <a:lstStyle/>
          <a:p>
            <a:r>
              <a:rPr lang="en-US" dirty="0"/>
              <a:t>Connected Sources generate data</a:t>
            </a:r>
          </a:p>
          <a:p>
            <a:r>
              <a:rPr lang="en-US" dirty="0"/>
              <a:t>Data can be collected from Windows, Linux, SCOM and Azure Storage</a:t>
            </a:r>
          </a:p>
          <a:p>
            <a:endParaRPr lang="en-US" dirty="0"/>
          </a:p>
        </p:txBody>
      </p:sp>
      <p:pic>
        <p:nvPicPr>
          <p:cNvPr id="6" name="Picture 5" descr="A picture containing text&#10;&#10;Description automatically generated">
            <a:extLst>
              <a:ext uri="{FF2B5EF4-FFF2-40B4-BE49-F238E27FC236}">
                <a16:creationId xmlns:a16="http://schemas.microsoft.com/office/drawing/2014/main" id="{DCDFCC2E-D497-454E-BC8B-B3850E85C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7" y="1131110"/>
            <a:ext cx="8217058" cy="3714276"/>
          </a:xfrm>
          <a:prstGeom prst="rect">
            <a:avLst/>
          </a:prstGeom>
        </p:spPr>
      </p:pic>
    </p:spTree>
    <p:extLst>
      <p:ext uri="{BB962C8B-B14F-4D97-AF65-F5344CB8AC3E}">
        <p14:creationId xmlns:p14="http://schemas.microsoft.com/office/powerpoint/2010/main" val="2821883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Exploring Monitoring Capabilities in Azure</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459312"/>
            <a:ext cx="11018520" cy="1809726"/>
          </a:xfrm>
        </p:spPr>
        <p:txBody>
          <a:bodyPr/>
          <a:lstStyle/>
          <a:p>
            <a:r>
              <a:rPr lang="en-US" dirty="0"/>
              <a:t>Data sources include: Windows Event Logs, Windows Performance Counters, Linux Performance Counters, IIS Logs, Custom Fields, Custom Logs, and Syslog. </a:t>
            </a:r>
          </a:p>
          <a:p>
            <a:r>
              <a:rPr lang="en-US" dirty="0"/>
              <a:t>Each data source has additional configuration options.</a:t>
            </a:r>
          </a:p>
        </p:txBody>
      </p:sp>
      <p:pic>
        <p:nvPicPr>
          <p:cNvPr id="6" name="Picture 5" descr="A screenshot of a cell phone&#10;&#10;Description automatically generated">
            <a:extLst>
              <a:ext uri="{FF2B5EF4-FFF2-40B4-BE49-F238E27FC236}">
                <a16:creationId xmlns:a16="http://schemas.microsoft.com/office/drawing/2014/main" id="{F4D145E0-284B-47C6-A3CB-D8E2B6706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1173155"/>
            <a:ext cx="7543800" cy="3124200"/>
          </a:xfrm>
          <a:prstGeom prst="rect">
            <a:avLst/>
          </a:prstGeom>
        </p:spPr>
      </p:pic>
    </p:spTree>
    <p:extLst>
      <p:ext uri="{BB962C8B-B14F-4D97-AF65-F5344CB8AC3E}">
        <p14:creationId xmlns:p14="http://schemas.microsoft.com/office/powerpoint/2010/main" val="152527712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Log Analytics Querying</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84200" y="4342142"/>
            <a:ext cx="11018520" cy="1982081"/>
          </a:xfrm>
        </p:spPr>
        <p:txBody>
          <a:bodyPr/>
          <a:lstStyle/>
          <a:p>
            <a:r>
              <a:rPr lang="en-US" dirty="0"/>
              <a:t>Log Analytics provides a query syntax </a:t>
            </a:r>
          </a:p>
          <a:p>
            <a:r>
              <a:rPr lang="en-US" dirty="0"/>
              <a:t>Quickly retrieve and consolidate data in the repository</a:t>
            </a:r>
          </a:p>
          <a:p>
            <a:r>
              <a:rPr lang="en-US" dirty="0"/>
              <a:t>Save or have log searches run automatically to create an alert </a:t>
            </a:r>
          </a:p>
          <a:p>
            <a:r>
              <a:rPr lang="en-US" dirty="0"/>
              <a:t>Export the data to Power BI or Excel</a:t>
            </a:r>
          </a:p>
        </p:txBody>
      </p:sp>
      <p:pic>
        <p:nvPicPr>
          <p:cNvPr id="7" name="Picture 6">
            <a:extLst>
              <a:ext uri="{FF2B5EF4-FFF2-40B4-BE49-F238E27FC236}">
                <a16:creationId xmlns:a16="http://schemas.microsoft.com/office/drawing/2014/main" id="{7873B1DE-BC56-408E-B406-79281323D44E}"/>
              </a:ext>
            </a:extLst>
          </p:cNvPr>
          <p:cNvPicPr>
            <a:picLocks noChangeAspect="1"/>
          </p:cNvPicPr>
          <p:nvPr/>
        </p:nvPicPr>
        <p:blipFill>
          <a:blip r:embed="rId3"/>
          <a:stretch>
            <a:fillRect/>
          </a:stretch>
        </p:blipFill>
        <p:spPr>
          <a:xfrm>
            <a:off x="630159" y="1262207"/>
            <a:ext cx="9534525" cy="2828925"/>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Query Language Syntax</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821514" y="4687431"/>
            <a:ext cx="7638732" cy="1785104"/>
          </a:xfrm>
        </p:spPr>
        <p:txBody>
          <a:bodyPr/>
          <a:lstStyle/>
          <a:p>
            <a:pPr marL="228600" lvl="1" indent="0">
              <a:buNone/>
            </a:pPr>
            <a:r>
              <a:rPr lang="en-US" dirty="0">
                <a:latin typeface="Consolas" panose="020B0609020204030204" pitchFamily="49" charset="0"/>
              </a:rPr>
              <a:t>Event</a:t>
            </a:r>
          </a:p>
          <a:p>
            <a:pPr marL="228600" lvl="1" indent="0">
              <a:buNone/>
            </a:pPr>
            <a:r>
              <a:rPr lang="en-US" dirty="0">
                <a:latin typeface="Consolas" panose="020B0609020204030204" pitchFamily="49" charset="0"/>
              </a:rPr>
              <a:t>| where (EventLevelName == "Error")</a:t>
            </a:r>
          </a:p>
          <a:p>
            <a:pPr marL="228600" lvl="1" indent="0">
              <a:buNone/>
            </a:pPr>
            <a:r>
              <a:rPr lang="en-US" dirty="0">
                <a:latin typeface="Consolas" panose="020B0609020204030204" pitchFamily="49" charset="0"/>
              </a:rPr>
              <a:t>| where (TimeGenerated &gt; ago(1days))</a:t>
            </a:r>
          </a:p>
          <a:p>
            <a:pPr marL="228600" lvl="1" indent="0">
              <a:buNone/>
            </a:pPr>
            <a:r>
              <a:rPr lang="en-US" dirty="0">
                <a:latin typeface="Consolas" panose="020B0609020204030204" pitchFamily="49" charset="0"/>
              </a:rPr>
              <a:t>| summarize ErrorCount = count() by Computer</a:t>
            </a:r>
          </a:p>
          <a:p>
            <a:pPr marL="228600" lvl="1" indent="0">
              <a:buNone/>
            </a:pPr>
            <a:r>
              <a:rPr lang="en-US" dirty="0">
                <a:latin typeface="Consolas" panose="020B0609020204030204" pitchFamily="49" charset="0"/>
              </a:rPr>
              <a:t>| top 10 by ErrorCount desc</a:t>
            </a:r>
          </a:p>
        </p:txBody>
      </p:sp>
      <p:pic>
        <p:nvPicPr>
          <p:cNvPr id="3" name="Picture 2" descr="A close up of a map&#10;&#10;Description automatically generated">
            <a:extLst>
              <a:ext uri="{FF2B5EF4-FFF2-40B4-BE49-F238E27FC236}">
                <a16:creationId xmlns:a16="http://schemas.microsoft.com/office/drawing/2014/main" id="{9322A46D-9491-48C2-B155-2A34494FE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07" y="1102123"/>
            <a:ext cx="7638732" cy="3692223"/>
          </a:xfrm>
          <a:prstGeom prst="rect">
            <a:avLst/>
          </a:prstGeom>
        </p:spPr>
      </p:pic>
    </p:spTree>
    <p:extLst>
      <p:ext uri="{BB962C8B-B14F-4D97-AF65-F5344CB8AC3E}">
        <p14:creationId xmlns:p14="http://schemas.microsoft.com/office/powerpoint/2010/main" val="37423362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p:txBody>
          <a:bodyPr/>
          <a:lstStyle/>
          <a:p>
            <a:r>
              <a:rPr lang="en-US" dirty="0"/>
              <a:t>Access the demonstration environment</a:t>
            </a:r>
          </a:p>
          <a:p>
            <a:r>
              <a:rPr lang="en-US" dirty="0"/>
              <a:t>Use the 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Practice: Visualize Data</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a:xfrm>
            <a:off x="584200" y="1435497"/>
            <a:ext cx="11018520" cy="1982081"/>
          </a:xfrm>
        </p:spPr>
        <p:txBody>
          <a:bodyPr/>
          <a:lstStyle/>
          <a:p>
            <a:r>
              <a:rPr lang="en-US" dirty="0"/>
              <a:t>Create a shared dashboard in the Azure portal.</a:t>
            </a:r>
          </a:p>
          <a:p>
            <a:r>
              <a:rPr lang="en-US" dirty="0"/>
              <a:t>Visualize a performance log search.</a:t>
            </a:r>
          </a:p>
          <a:p>
            <a:r>
              <a:rPr lang="en-US" dirty="0"/>
              <a:t>Add a log search to a shared dashboard.</a:t>
            </a:r>
          </a:p>
          <a:p>
            <a:r>
              <a:rPr lang="en-US" dirty="0"/>
              <a:t>Customize a tile in a shared dashboard.</a:t>
            </a:r>
          </a:p>
        </p:txBody>
      </p:sp>
    </p:spTree>
    <p:extLst>
      <p:ext uri="{BB962C8B-B14F-4D97-AF65-F5344CB8AC3E}">
        <p14:creationId xmlns:p14="http://schemas.microsoft.com/office/powerpoint/2010/main" val="19328938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Practice: Alert on Data</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a:xfrm>
            <a:off x="584200" y="1435497"/>
            <a:ext cx="11018520" cy="947952"/>
          </a:xfrm>
        </p:spPr>
        <p:txBody>
          <a:bodyPr/>
          <a:lstStyle/>
          <a:p>
            <a:r>
              <a:rPr lang="en-US" dirty="0"/>
              <a:t>Create an alert rule.</a:t>
            </a:r>
          </a:p>
          <a:p>
            <a:r>
              <a:rPr lang="en-US" dirty="0"/>
              <a:t>Configure an Action Group to send an e-mail notification.</a:t>
            </a:r>
          </a:p>
        </p:txBody>
      </p:sp>
    </p:spTree>
    <p:extLst>
      <p:ext uri="{BB962C8B-B14F-4D97-AF65-F5344CB8AC3E}">
        <p14:creationId xmlns:p14="http://schemas.microsoft.com/office/powerpoint/2010/main" val="41280032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Practice: Collect and Analyze Data</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a:xfrm>
            <a:off x="584200" y="1435497"/>
            <a:ext cx="11018520" cy="3163943"/>
          </a:xfrm>
        </p:spPr>
        <p:txBody>
          <a:bodyPr/>
          <a:lstStyle/>
          <a:p>
            <a:r>
              <a:rPr lang="en-US" dirty="0"/>
              <a:t>Part 1:</a:t>
            </a:r>
          </a:p>
          <a:p>
            <a:pPr lvl="1"/>
            <a:r>
              <a:rPr lang="en-US" dirty="0"/>
              <a:t>Create a workspace.</a:t>
            </a:r>
          </a:p>
          <a:p>
            <a:pPr lvl="1"/>
            <a:r>
              <a:rPr lang="en-US" dirty="0"/>
              <a:t>Enable Log Analytics on virtual machines.</a:t>
            </a:r>
          </a:p>
          <a:p>
            <a:pPr lvl="1"/>
            <a:r>
              <a:rPr lang="en-US" dirty="0"/>
              <a:t>Collect event and performance data.</a:t>
            </a:r>
          </a:p>
          <a:p>
            <a:pPr lvl="1"/>
            <a:r>
              <a:rPr lang="en-US" dirty="0"/>
              <a:t>View the data collected.</a:t>
            </a:r>
          </a:p>
          <a:p>
            <a:r>
              <a:rPr lang="en-US" dirty="0"/>
              <a:t>Part 2: </a:t>
            </a:r>
          </a:p>
          <a:p>
            <a:pPr lvl="1"/>
            <a:r>
              <a:rPr lang="en-US" dirty="0"/>
              <a:t>Perform a simple search of event data and use features to modify and filter the results.</a:t>
            </a:r>
          </a:p>
          <a:p>
            <a:pPr lvl="1"/>
            <a:r>
              <a:rPr lang="en-US" dirty="0"/>
              <a:t>Learn how to work with performance data.</a:t>
            </a:r>
          </a:p>
        </p:txBody>
      </p:sp>
    </p:spTree>
    <p:extLst>
      <p:ext uri="{BB962C8B-B14F-4D97-AF65-F5344CB8AC3E}">
        <p14:creationId xmlns:p14="http://schemas.microsoft.com/office/powerpoint/2010/main" val="92085390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Practice: Log Analytics Queries</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a:xfrm>
            <a:off x="584200" y="1435497"/>
            <a:ext cx="11018520" cy="2326791"/>
          </a:xfrm>
        </p:spPr>
        <p:txBody>
          <a:bodyPr/>
          <a:lstStyle/>
          <a:p>
            <a:r>
              <a:rPr lang="en-US" dirty="0"/>
              <a:t>See the volume of data collected in the last 24 hours in intervals of 30 minutes.</a:t>
            </a:r>
          </a:p>
          <a:p>
            <a:r>
              <a:rPr lang="en-US" dirty="0"/>
              <a:t>Chart the distribution of billable data by type, over the last 24 hours.</a:t>
            </a:r>
          </a:p>
          <a:p>
            <a:r>
              <a:rPr lang="en-US" dirty="0"/>
              <a:t>Find out which computers were alive in the past 2 days but haven't sent any data in the last 6 hours.</a:t>
            </a:r>
          </a:p>
        </p:txBody>
      </p:sp>
    </p:spTree>
    <p:extLst>
      <p:ext uri="{BB962C8B-B14F-4D97-AF65-F5344CB8AC3E}">
        <p14:creationId xmlns:p14="http://schemas.microsoft.com/office/powerpoint/2010/main" val="196605210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Watcher</a:t>
            </a:r>
          </a:p>
        </p:txBody>
      </p:sp>
    </p:spTree>
    <p:extLst>
      <p:ext uri="{BB962C8B-B14F-4D97-AF65-F5344CB8AC3E}">
        <p14:creationId xmlns:p14="http://schemas.microsoft.com/office/powerpoint/2010/main" val="159706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Network Watcher</a:t>
            </a:r>
          </a:p>
        </p:txBody>
      </p:sp>
      <p:sp>
        <p:nvSpPr>
          <p:cNvPr id="6" name="Text Placeholder 5"/>
          <p:cNvSpPr>
            <a:spLocks noGrp="1"/>
          </p:cNvSpPr>
          <p:nvPr>
            <p:ph type="body" sz="quarter" idx="10"/>
          </p:nvPr>
        </p:nvSpPr>
        <p:spPr>
          <a:xfrm>
            <a:off x="584200" y="1435100"/>
            <a:ext cx="5659681" cy="3188565"/>
          </a:xfrm>
        </p:spPr>
        <p:txBody>
          <a:bodyPr/>
          <a:lstStyle/>
          <a:p>
            <a:r>
              <a:rPr lang="en-US" dirty="0"/>
              <a:t>Is a regional service</a:t>
            </a:r>
          </a:p>
          <a:p>
            <a:r>
              <a:rPr lang="en-US" dirty="0"/>
              <a:t>Provides tools to monitor, diagnose, view metrics, and enable or disable logs</a:t>
            </a:r>
          </a:p>
          <a:p>
            <a:r>
              <a:rPr lang="en-US" dirty="0"/>
              <a:t>Provides scenario level monitoring so you can diagnose problems at an end to end network level view</a:t>
            </a:r>
          </a:p>
        </p:txBody>
      </p:sp>
      <p:pic>
        <p:nvPicPr>
          <p:cNvPr id="5" name="Picture 4" descr="Screenshot of the Network Watcher page. Four headings are highlighted: Monitoring, Network Diagnostic Tools, Metrics, and Logs. ">
            <a:extLst>
              <a:ext uri="{FF2B5EF4-FFF2-40B4-BE49-F238E27FC236}">
                <a16:creationId xmlns:a16="http://schemas.microsoft.com/office/drawing/2014/main" id="{76E3A504-CFE1-4A07-A5AE-CB3C4DD2E3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2681" y="1435099"/>
            <a:ext cx="5006707" cy="4276931"/>
          </a:xfrm>
          <a:prstGeom prst="rect">
            <a:avLst/>
          </a:prstGeom>
          <a:noFill/>
          <a:ln>
            <a:solidFill>
              <a:schemeClr val="tx1"/>
            </a:solidFill>
          </a:ln>
        </p:spPr>
      </p:pic>
    </p:spTree>
    <p:extLst>
      <p:ext uri="{BB962C8B-B14F-4D97-AF65-F5344CB8AC3E}">
        <p14:creationId xmlns:p14="http://schemas.microsoft.com/office/powerpoint/2010/main" val="16600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32B10-EF92-49F3-B07D-D77E86237B56}"/>
              </a:ext>
            </a:extLst>
          </p:cNvPr>
          <p:cNvSpPr>
            <a:spLocks noGrp="1"/>
          </p:cNvSpPr>
          <p:nvPr>
            <p:ph type="title"/>
          </p:nvPr>
        </p:nvSpPr>
        <p:spPr/>
        <p:txBody>
          <a:bodyPr/>
          <a:lstStyle/>
          <a:p>
            <a:r>
              <a:rPr lang="en-US" dirty="0"/>
              <a:t>Introducing Azure Monitor Services</a:t>
            </a:r>
          </a:p>
        </p:txBody>
      </p:sp>
      <p:pic>
        <p:nvPicPr>
          <p:cNvPr id="5" name="Picture 4">
            <a:extLst>
              <a:ext uri="{FF2B5EF4-FFF2-40B4-BE49-F238E27FC236}">
                <a16:creationId xmlns:a16="http://schemas.microsoft.com/office/drawing/2014/main" id="{5C6A4B9B-3D31-4BE2-9D0F-69298C7F3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20" y="1135053"/>
            <a:ext cx="9978189" cy="5494000"/>
          </a:xfrm>
          <a:prstGeom prst="rect">
            <a:avLst/>
          </a:prstGeom>
        </p:spPr>
      </p:pic>
    </p:spTree>
    <p:extLst>
      <p:ext uri="{BB962C8B-B14F-4D97-AF65-F5344CB8AC3E}">
        <p14:creationId xmlns:p14="http://schemas.microsoft.com/office/powerpoint/2010/main" val="298213772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Monitoring and Visualization</a:t>
            </a:r>
          </a:p>
        </p:txBody>
      </p:sp>
      <p:sp>
        <p:nvSpPr>
          <p:cNvPr id="6" name="Text Placeholder 5"/>
          <p:cNvSpPr>
            <a:spLocks noGrp="1"/>
          </p:cNvSpPr>
          <p:nvPr>
            <p:ph type="body" sz="quarter" idx="10"/>
          </p:nvPr>
        </p:nvSpPr>
        <p:spPr>
          <a:xfrm>
            <a:off x="592391" y="4890199"/>
            <a:ext cx="11016997" cy="1378839"/>
          </a:xfrm>
        </p:spPr>
        <p:txBody>
          <a:bodyPr/>
          <a:lstStyle/>
          <a:p>
            <a:r>
              <a:rPr lang="en-US" dirty="0"/>
              <a:t>Provides a visual representation of your networking elements</a:t>
            </a:r>
          </a:p>
          <a:p>
            <a:r>
              <a:rPr lang="en-US" dirty="0"/>
              <a:t>View all the resources in a virtual network, resource to resource associations, and relationships between the resources</a:t>
            </a:r>
          </a:p>
        </p:txBody>
      </p:sp>
      <p:pic>
        <p:nvPicPr>
          <p:cNvPr id="5" name="Picture 4" descr="Screenshot of the Network Watcher Topology page. The illustration is described in the text. ">
            <a:extLst>
              <a:ext uri="{FF2B5EF4-FFF2-40B4-BE49-F238E27FC236}">
                <a16:creationId xmlns:a16="http://schemas.microsoft.com/office/drawing/2014/main" id="{C89EFA95-74F4-435E-80CF-41420445EC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2556" y="1435099"/>
            <a:ext cx="7754587" cy="2840017"/>
          </a:xfrm>
          <a:prstGeom prst="rect">
            <a:avLst/>
          </a:prstGeom>
          <a:noFill/>
          <a:ln>
            <a:solidFill>
              <a:schemeClr val="tx1"/>
            </a:solidFill>
          </a:ln>
        </p:spPr>
      </p:pic>
    </p:spTree>
    <p:extLst>
      <p:ext uri="{BB962C8B-B14F-4D97-AF65-F5344CB8AC3E}">
        <p14:creationId xmlns:p14="http://schemas.microsoft.com/office/powerpoint/2010/main" val="207559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IP Flow Verify</a:t>
            </a:r>
          </a:p>
        </p:txBody>
      </p:sp>
      <p:sp>
        <p:nvSpPr>
          <p:cNvPr id="6" name="Text Placeholder 5"/>
          <p:cNvSpPr>
            <a:spLocks noGrp="1"/>
          </p:cNvSpPr>
          <p:nvPr>
            <p:ph type="body" sz="quarter" idx="10"/>
          </p:nvPr>
        </p:nvSpPr>
        <p:spPr>
          <a:xfrm>
            <a:off x="634442" y="1921472"/>
            <a:ext cx="4882103" cy="2585323"/>
          </a:xfrm>
        </p:spPr>
        <p:txBody>
          <a:bodyPr/>
          <a:lstStyle/>
          <a:p>
            <a:pPr marL="0" indent="0">
              <a:buNone/>
            </a:pPr>
            <a:r>
              <a:rPr lang="en-US" dirty="0"/>
              <a:t>Diagnose connectivity issues from or to the internet and from or to the on-premises environment. Ideal for ensuring security rules are being correctly applied.</a:t>
            </a:r>
          </a:p>
        </p:txBody>
      </p:sp>
      <p:pic>
        <p:nvPicPr>
          <p:cNvPr id="4" name="Picture 3" descr="Screenshot of the IP flow verify page. The Protocol is TCP. The Direction is Inbound. The Local IP address is 10.1.4.4:3389. The Remote IP address is 13.4.6.21. The Check button is highlighted and the Result is Access Denied by the Security rule Deny_All_Internet. ">
            <a:extLst>
              <a:ext uri="{FF2B5EF4-FFF2-40B4-BE49-F238E27FC236}">
                <a16:creationId xmlns:a16="http://schemas.microsoft.com/office/drawing/2014/main" id="{ECE306BE-B2B1-422E-B3A6-9E423AEC4127}"/>
              </a:ext>
            </a:extLst>
          </p:cNvPr>
          <p:cNvPicPr>
            <a:picLocks noChangeAspect="1"/>
          </p:cNvPicPr>
          <p:nvPr/>
        </p:nvPicPr>
        <p:blipFill>
          <a:blip r:embed="rId3"/>
          <a:stretch>
            <a:fillRect/>
          </a:stretch>
        </p:blipFill>
        <p:spPr>
          <a:xfrm>
            <a:off x="5959406" y="1387719"/>
            <a:ext cx="5616296" cy="4359682"/>
          </a:xfrm>
          <a:prstGeom prst="rect">
            <a:avLst/>
          </a:prstGeom>
          <a:ln>
            <a:noFill/>
          </a:ln>
        </p:spPr>
      </p:pic>
    </p:spTree>
    <p:extLst>
      <p:ext uri="{BB962C8B-B14F-4D97-AF65-F5344CB8AC3E}">
        <p14:creationId xmlns:p14="http://schemas.microsoft.com/office/powerpoint/2010/main" val="13147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pic>
        <p:nvPicPr>
          <p:cNvPr id="3" name="Picture 2" descr="Screenshot of the Next hop page. The Next hop button is highlighted showing that the next hop is a virtual appliance on IP address 10.1.2.4. ">
            <a:extLst>
              <a:ext uri="{FF2B5EF4-FFF2-40B4-BE49-F238E27FC236}">
                <a16:creationId xmlns:a16="http://schemas.microsoft.com/office/drawing/2014/main" id="{814FBF9D-D91D-4E14-B4BF-3F13292AE23D}"/>
              </a:ext>
            </a:extLst>
          </p:cNvPr>
          <p:cNvPicPr>
            <a:picLocks noChangeAspect="1"/>
          </p:cNvPicPr>
          <p:nvPr/>
        </p:nvPicPr>
        <p:blipFill>
          <a:blip r:embed="rId3"/>
          <a:stretch>
            <a:fillRect/>
          </a:stretch>
        </p:blipFill>
        <p:spPr>
          <a:xfrm>
            <a:off x="5705058" y="1512329"/>
            <a:ext cx="5886450" cy="3933825"/>
          </a:xfrm>
          <a:prstGeom prst="rect">
            <a:avLst/>
          </a:prstGeom>
          <a:ln>
            <a:noFill/>
          </a:ln>
        </p:spPr>
      </p:pic>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584200" y="2470477"/>
            <a:ext cx="4831862" cy="2240613"/>
          </a:xfrm>
        </p:spPr>
        <p:txBody>
          <a:bodyPr/>
          <a:lstStyle/>
          <a:p>
            <a:pPr marL="0" indent="0">
              <a:buNone/>
            </a:pPr>
            <a:r>
              <a:rPr lang="en-US" dirty="0"/>
              <a:t>Helps with determining whether traffic is being directed to the intended destination by showing the next hop</a:t>
            </a:r>
          </a:p>
          <a:p>
            <a:endParaRPr lang="en-US" dirty="0"/>
          </a:p>
        </p:txBody>
      </p:sp>
    </p:spTree>
    <p:extLst>
      <p:ext uri="{BB962C8B-B14F-4D97-AF65-F5344CB8AC3E}">
        <p14:creationId xmlns:p14="http://schemas.microsoft.com/office/powerpoint/2010/main" val="244440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VPN Diagnostics</a:t>
            </a:r>
          </a:p>
        </p:txBody>
      </p:sp>
      <p:sp>
        <p:nvSpPr>
          <p:cNvPr id="6" name="Text Placeholder 5"/>
          <p:cNvSpPr>
            <a:spLocks noGrp="1"/>
          </p:cNvSpPr>
          <p:nvPr>
            <p:ph type="body" sz="quarter" idx="10"/>
          </p:nvPr>
        </p:nvSpPr>
        <p:spPr>
          <a:xfrm>
            <a:off x="590868" y="4804022"/>
            <a:ext cx="11018520" cy="1465016"/>
          </a:xfrm>
        </p:spPr>
        <p:txBody>
          <a:bodyPr/>
          <a:lstStyle/>
          <a:p>
            <a:r>
              <a:rPr lang="en-US" dirty="0"/>
              <a:t>Helps you troubleshoot gateways and connections</a:t>
            </a:r>
          </a:p>
          <a:p>
            <a:r>
              <a:rPr lang="en-US" dirty="0"/>
              <a:t>Provides summary information and detailed information</a:t>
            </a:r>
          </a:p>
          <a:p>
            <a:r>
              <a:rPr lang="en-US" dirty="0"/>
              <a:t>Can troubleshoot multiple gateways or connections simultaneously</a:t>
            </a:r>
          </a:p>
        </p:txBody>
      </p:sp>
      <p:pic>
        <p:nvPicPr>
          <p:cNvPr id="7" name="Picture 6" descr="Screenshot of the VPN Diagnostics page. The Start Troubleshooting button is highlighted. VNet1toSite1 has a Troubleshooting Status of running, while VNet1GW has a Troubleshooting Status of Unhealthy.">
            <a:extLst>
              <a:ext uri="{FF2B5EF4-FFF2-40B4-BE49-F238E27FC236}">
                <a16:creationId xmlns:a16="http://schemas.microsoft.com/office/drawing/2014/main" id="{ABBA61EC-9619-4E8A-9A9D-47504CDBE1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95055" y="1435099"/>
            <a:ext cx="7778337" cy="2246251"/>
          </a:xfrm>
          <a:prstGeom prst="rect">
            <a:avLst/>
          </a:prstGeom>
          <a:noFill/>
          <a:ln>
            <a:solidFill>
              <a:schemeClr val="tx1"/>
            </a:solidFill>
          </a:ln>
        </p:spPr>
      </p:pic>
    </p:spTree>
    <p:extLst>
      <p:ext uri="{BB962C8B-B14F-4D97-AF65-F5344CB8AC3E}">
        <p14:creationId xmlns:p14="http://schemas.microsoft.com/office/powerpoint/2010/main" val="387600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a:xfrm>
            <a:off x="588263" y="457200"/>
            <a:ext cx="11018520" cy="553998"/>
          </a:xfrm>
        </p:spPr>
        <p:txBody>
          <a:bodyPr/>
          <a:lstStyle/>
          <a:p>
            <a:r>
              <a:rPr lang="en-US" b="1" dirty="0"/>
              <a:t>NSG Flow Logs</a:t>
            </a:r>
            <a:endParaRPr lang="en-US" dirty="0"/>
          </a:p>
        </p:txBody>
      </p:sp>
      <p:sp>
        <p:nvSpPr>
          <p:cNvPr id="3" name="Text Placeholder 2">
            <a:extLst>
              <a:ext uri="{FF2B5EF4-FFF2-40B4-BE49-F238E27FC236}">
                <a16:creationId xmlns:a16="http://schemas.microsoft.com/office/drawing/2014/main" id="{A39D4600-A927-4D2B-B458-C9F8DA1CFD4A}"/>
              </a:ext>
            </a:extLst>
          </p:cNvPr>
          <p:cNvSpPr>
            <a:spLocks noGrp="1"/>
          </p:cNvSpPr>
          <p:nvPr>
            <p:ph type="body" sz="quarter" idx="10"/>
          </p:nvPr>
        </p:nvSpPr>
        <p:spPr>
          <a:xfrm>
            <a:off x="590868" y="3960714"/>
            <a:ext cx="11018520" cy="2326791"/>
          </a:xfrm>
        </p:spPr>
        <p:txBody>
          <a:bodyPr/>
          <a:lstStyle/>
          <a:p>
            <a:r>
              <a:rPr lang="en-US" dirty="0"/>
              <a:t>View information about ingress and egress IP traffic through an NSG</a:t>
            </a:r>
          </a:p>
          <a:p>
            <a:r>
              <a:rPr lang="en-US" dirty="0"/>
              <a:t>Flow logs are written in JSON format and show outbound and inbound flows on a per rule basis</a:t>
            </a:r>
          </a:p>
          <a:p>
            <a:r>
              <a:rPr lang="en-US" dirty="0"/>
              <a:t>The JSON format can be visually displayed in Power BI or third-party tools like Kibana</a:t>
            </a:r>
          </a:p>
        </p:txBody>
      </p:sp>
      <p:pic>
        <p:nvPicPr>
          <p:cNvPr id="4" name="Picture 3" descr="Screenshot of the NSG flow logs page. Several NSGs are shown including Name, Resource Group, Status, and Location.">
            <a:extLst>
              <a:ext uri="{FF2B5EF4-FFF2-40B4-BE49-F238E27FC236}">
                <a16:creationId xmlns:a16="http://schemas.microsoft.com/office/drawing/2014/main" id="{A4748E5A-7481-41EF-BB78-19E3556206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52044" y="1435101"/>
            <a:ext cx="6337577" cy="1889990"/>
          </a:xfrm>
          <a:prstGeom prst="rect">
            <a:avLst/>
          </a:prstGeom>
          <a:noFill/>
          <a:ln>
            <a:solidFill>
              <a:schemeClr val="tx1"/>
            </a:solidFill>
          </a:ln>
        </p:spPr>
      </p:pic>
    </p:spTree>
    <p:extLst>
      <p:ext uri="{BB962C8B-B14F-4D97-AF65-F5344CB8AC3E}">
        <p14:creationId xmlns:p14="http://schemas.microsoft.com/office/powerpoint/2010/main" val="4131675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Connection Troubleshoot</a:t>
            </a:r>
          </a:p>
        </p:txBody>
      </p:sp>
      <p:sp>
        <p:nvSpPr>
          <p:cNvPr id="6" name="Text Placeholder 5"/>
          <p:cNvSpPr>
            <a:spLocks noGrp="1"/>
          </p:cNvSpPr>
          <p:nvPr>
            <p:ph type="body" sz="quarter" idx="10"/>
          </p:nvPr>
        </p:nvSpPr>
        <p:spPr>
          <a:xfrm>
            <a:off x="584200" y="1435496"/>
            <a:ext cx="5962904" cy="5515356"/>
          </a:xfrm>
        </p:spPr>
        <p:txBody>
          <a:bodyPr/>
          <a:lstStyle/>
          <a:p>
            <a:r>
              <a:rPr lang="en-US" dirty="0"/>
              <a:t>Check connectivity between source VM and destination</a:t>
            </a:r>
          </a:p>
          <a:p>
            <a:r>
              <a:rPr lang="en-US" dirty="0"/>
              <a:t>Identify configuration issues that are impacting reachability</a:t>
            </a:r>
          </a:p>
          <a:p>
            <a:r>
              <a:rPr lang="en-US" dirty="0"/>
              <a:t>Provide all possible hop by hop paths from the source to destination</a:t>
            </a:r>
          </a:p>
          <a:p>
            <a:r>
              <a:rPr lang="en-US" dirty="0"/>
              <a:t>Review hop by hop latency - min, max, and average between source and destination</a:t>
            </a:r>
          </a:p>
          <a:p>
            <a:r>
              <a:rPr lang="en-US" dirty="0"/>
              <a:t>View a graphical topology from your source to destination</a:t>
            </a:r>
          </a:p>
        </p:txBody>
      </p:sp>
      <p:pic>
        <p:nvPicPr>
          <p:cNvPr id="4" name="Picture 3" descr="A screenshot of the connectivity troubleshoot check graph view of the Azure Network Watcher Connection Troubleshoot tool. Accessed from the portal and showing the topology of Azure VM source and destination.">
            <a:extLst>
              <a:ext uri="{FF2B5EF4-FFF2-40B4-BE49-F238E27FC236}">
                <a16:creationId xmlns:a16="http://schemas.microsoft.com/office/drawing/2014/main" id="{A7E2955E-8FCF-4C63-84CA-1500977AE552}"/>
              </a:ext>
            </a:extLst>
          </p:cNvPr>
          <p:cNvPicPr>
            <a:picLocks noChangeAspect="1"/>
          </p:cNvPicPr>
          <p:nvPr/>
        </p:nvPicPr>
        <p:blipFill>
          <a:blip r:embed="rId3"/>
          <a:stretch>
            <a:fillRect/>
          </a:stretch>
        </p:blipFill>
        <p:spPr>
          <a:xfrm>
            <a:off x="6709743" y="1362177"/>
            <a:ext cx="5173313" cy="4151934"/>
          </a:xfrm>
          <a:prstGeom prst="rect">
            <a:avLst/>
          </a:prstGeom>
        </p:spPr>
      </p:pic>
    </p:spTree>
    <p:extLst>
      <p:ext uri="{BB962C8B-B14F-4D97-AF65-F5344CB8AC3E}">
        <p14:creationId xmlns:p14="http://schemas.microsoft.com/office/powerpoint/2010/main" val="1889103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40080" y="2980944"/>
            <a:ext cx="9308592" cy="498598"/>
          </a:xfrm>
        </p:spPr>
        <p:txBody>
          <a:bodyPr/>
          <a:lstStyle/>
          <a:p>
            <a:r>
              <a:rPr lang="en-US" dirty="0"/>
              <a:t>Lesson 05: Subscriptions and Accounts</a:t>
            </a:r>
          </a:p>
        </p:txBody>
      </p:sp>
    </p:spTree>
    <p:extLst>
      <p:ext uri="{BB962C8B-B14F-4D97-AF65-F5344CB8AC3E}">
        <p14:creationId xmlns:p14="http://schemas.microsoft.com/office/powerpoint/2010/main" val="252810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584200" y="1435497"/>
            <a:ext cx="5434763"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C44A0752-9D0B-4F8F-8454-629D63F0AA82}"/>
              </a:ext>
            </a:extLst>
          </p:cNvPr>
          <p:cNvPicPr/>
          <p:nvPr/>
        </p:nvPicPr>
        <p:blipFill>
          <a:blip r:embed="rId3"/>
          <a:stretch>
            <a:fillRect/>
          </a:stretch>
        </p:blipFill>
        <p:spPr>
          <a:xfrm>
            <a:off x="6096000" y="1435497"/>
            <a:ext cx="5936790" cy="4171731"/>
          </a:xfrm>
          <a:prstGeom prst="rect">
            <a:avLst/>
          </a:prstGeom>
        </p:spPr>
      </p:pic>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a16="http://schemas.microsoft.com/office/drawing/2014/main" id="{01CF0762-9974-4B0B-8E9A-EF639B276D58}"/>
              </a:ext>
            </a:extLst>
          </p:cNvPr>
          <p:cNvSpPr>
            <a:spLocks noGrp="1"/>
          </p:cNvSpPr>
          <p:nvPr>
            <p:ph type="body" sz="quarter" idx="10"/>
          </p:nvPr>
        </p:nvSpPr>
        <p:spPr>
          <a:xfrm>
            <a:off x="550747" y="4404732"/>
            <a:ext cx="1101852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a16="http://schemas.microsoft.com/office/drawing/2014/main" id="{C12141C2-0101-4577-851A-79F406EB933C}"/>
              </a:ext>
            </a:extLst>
          </p:cNvPr>
          <p:cNvPicPr>
            <a:picLocks noChangeAspect="1"/>
          </p:cNvPicPr>
          <p:nvPr/>
        </p:nvPicPr>
        <p:blipFill>
          <a:blip r:embed="rId2"/>
          <a:stretch>
            <a:fillRect/>
          </a:stretch>
        </p:blipFill>
        <p:spPr>
          <a:xfrm>
            <a:off x="5972280" y="1549742"/>
            <a:ext cx="4685625" cy="2420367"/>
          </a:xfrm>
          <a:prstGeom prst="rect">
            <a:avLst/>
          </a:prstGeom>
          <a:ln>
            <a:solidFill>
              <a:schemeClr val="tx1"/>
            </a:solidFill>
          </a:ln>
        </p:spPr>
      </p:pic>
      <p:pic>
        <p:nvPicPr>
          <p:cNvPr id="7" name="Picture 6" descr="Screenshot of the New management group button. ">
            <a:extLst>
              <a:ext uri="{FF2B5EF4-FFF2-40B4-BE49-F238E27FC236}">
                <a16:creationId xmlns:a16="http://schemas.microsoft.com/office/drawing/2014/main" id="{D5302184-89E0-4B7A-B0FE-AEB6167B1B3F}"/>
              </a:ext>
            </a:extLst>
          </p:cNvPr>
          <p:cNvPicPr>
            <a:picLocks noChangeAspect="1"/>
          </p:cNvPicPr>
          <p:nvPr/>
        </p:nvPicPr>
        <p:blipFill>
          <a:blip r:embed="rId3"/>
          <a:stretch>
            <a:fillRect/>
          </a:stretch>
        </p:blipFill>
        <p:spPr>
          <a:xfrm>
            <a:off x="1195270" y="1313636"/>
            <a:ext cx="4248150" cy="2847975"/>
          </a:xfrm>
          <a:prstGeom prst="rect">
            <a:avLst/>
          </a:prstGeom>
          <a:noFill/>
          <a:ln>
            <a:solidFill>
              <a:schemeClr val="tx1"/>
            </a:solidFill>
          </a:ln>
        </p:spPr>
      </p:pic>
    </p:spTree>
    <p:extLst>
      <p:ext uri="{BB962C8B-B14F-4D97-AF65-F5344CB8AC3E}">
        <p14:creationId xmlns:p14="http://schemas.microsoft.com/office/powerpoint/2010/main" val="152166452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Subscriptions</a:t>
            </a:r>
          </a:p>
        </p:txBody>
      </p:sp>
      <p:sp>
        <p:nvSpPr>
          <p:cNvPr id="6" name="Text Placeholder 5"/>
          <p:cNvSpPr>
            <a:spLocks noGrp="1"/>
          </p:cNvSpPr>
          <p:nvPr>
            <p:ph type="body" sz="quarter" idx="10"/>
          </p:nvPr>
        </p:nvSpPr>
        <p:spPr>
          <a:xfrm>
            <a:off x="584200" y="1435497"/>
            <a:ext cx="5948485"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a16="http://schemas.microsoft.com/office/drawing/2014/main" id="{72FFA1E8-3B72-4BFE-BD59-7215345CFE72}"/>
              </a:ext>
            </a:extLst>
          </p:cNvPr>
          <p:cNvGrpSpPr/>
          <p:nvPr/>
        </p:nvGrpSpPr>
        <p:grpSpPr>
          <a:xfrm>
            <a:off x="7700001" y="1266320"/>
            <a:ext cx="3712185" cy="4823253"/>
            <a:chOff x="7700002" y="921937"/>
            <a:chExt cx="3146432" cy="4823253"/>
          </a:xfrm>
        </p:grpSpPr>
        <p:grpSp>
          <p:nvGrpSpPr>
            <p:cNvPr id="19" name="Group 18">
              <a:extLst>
                <a:ext uri="{FF2B5EF4-FFF2-40B4-BE49-F238E27FC236}">
                  <a16:creationId xmlns:a16="http://schemas.microsoft.com/office/drawing/2014/main" id="{465286C6-A99B-4C66-BA1A-AAF521AB19BD}"/>
                </a:ext>
              </a:extLst>
            </p:cNvPr>
            <p:cNvGrpSpPr/>
            <p:nvPr/>
          </p:nvGrpSpPr>
          <p:grpSpPr>
            <a:xfrm>
              <a:off x="7700002" y="921937"/>
              <a:ext cx="2697480" cy="1812298"/>
              <a:chOff x="7119709" y="3533252"/>
              <a:chExt cx="2697480" cy="1812298"/>
            </a:xfrm>
          </p:grpSpPr>
          <p:sp>
            <p:nvSpPr>
              <p:cNvPr id="9" name="Isosceles Triangle 8">
                <a:extLst>
                  <a:ext uri="{FF2B5EF4-FFF2-40B4-BE49-F238E27FC236}">
                    <a16:creationId xmlns:a16="http://schemas.microsoft.com/office/drawing/2014/main"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1E3E9F1C-2D60-4D18-B7A6-9C9AC359C9F5}"/>
                  </a:ext>
                </a:extLst>
              </p:cNvPr>
              <p:cNvSpPr txBox="1"/>
              <p:nvPr/>
            </p:nvSpPr>
            <p:spPr>
              <a:xfrm>
                <a:off x="7529678" y="4013640"/>
                <a:ext cx="187451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a16="http://schemas.microsoft.com/office/drawing/2014/main" id="{2F68C383-0251-428C-B6B9-769CB1790944}"/>
                  </a:ext>
                </a:extLst>
              </p:cNvPr>
              <p:cNvSpPr/>
              <p:nvPr/>
            </p:nvSpPr>
            <p:spPr>
              <a:xfrm>
                <a:off x="7281013" y="4976218"/>
                <a:ext cx="239360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a16="http://schemas.microsoft.com/office/drawing/2014/main" id="{C10B22A8-5CEC-4132-B11D-97A991956C7B}"/>
                </a:ext>
              </a:extLst>
            </p:cNvPr>
            <p:cNvSpPr/>
            <p:nvPr/>
          </p:nvSpPr>
          <p:spPr>
            <a:xfrm>
              <a:off x="9094030" y="2979778"/>
              <a:ext cx="1752404"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a16="http://schemas.microsoft.com/office/drawing/2014/main"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a16="http://schemas.microsoft.com/office/drawing/2014/main"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a16="http://schemas.microsoft.com/office/drawing/2014/main"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a16="http://schemas.microsoft.com/office/drawing/2014/main" id="{4C43827F-D380-4A5D-8BFA-1BE3E9072D5B}"/>
                </a:ext>
              </a:extLst>
            </p:cNvPr>
            <p:cNvSpPr/>
            <p:nvPr/>
          </p:nvSpPr>
          <p:spPr>
            <a:xfrm>
              <a:off x="8113932" y="5375858"/>
              <a:ext cx="227818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a16="http://schemas.microsoft.com/office/drawing/2014/main" id="{A5FE0657-F67F-48BA-ACFF-D4FA814BDB19}"/>
                </a:ext>
              </a:extLst>
            </p:cNvPr>
            <p:cNvCxnSpPr>
              <a:cxnSpLocks/>
              <a:endCxn id="14" idx="2"/>
            </p:cNvCxnSpPr>
            <p:nvPr/>
          </p:nvCxnSpPr>
          <p:spPr>
            <a:xfrm flipV="1">
              <a:off x="9058108" y="2734235"/>
              <a:ext cx="0" cy="1195927"/>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588263" y="457200"/>
            <a:ext cx="11018520" cy="553998"/>
          </a:xfrm>
        </p:spPr>
        <p:txBody>
          <a:bodyPr/>
          <a:lstStyle/>
          <a:p>
            <a:r>
              <a:rPr lang="en-US" dirty="0"/>
              <a:t>Overview of Azure Monitor logs</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3533275"/>
          </a:xfrm>
        </p:spPr>
        <p:txBody>
          <a:bodyPr/>
          <a:lstStyle/>
          <a:p>
            <a:r>
              <a:rPr lang="en-US" dirty="0"/>
              <a:t>Monitoring Data Platform</a:t>
            </a:r>
          </a:p>
          <a:p>
            <a:r>
              <a:rPr lang="en-US" dirty="0"/>
              <a:t>Data sources:</a:t>
            </a:r>
          </a:p>
          <a:p>
            <a:pPr lvl="1"/>
            <a:r>
              <a:rPr lang="en-US" dirty="0"/>
              <a:t>Application monitoring data</a:t>
            </a:r>
          </a:p>
          <a:p>
            <a:pPr lvl="1"/>
            <a:r>
              <a:rPr lang="en-US" dirty="0"/>
              <a:t>Guest OS monitoring data</a:t>
            </a:r>
          </a:p>
          <a:p>
            <a:pPr lvl="1"/>
            <a:r>
              <a:rPr lang="en-US" dirty="0"/>
              <a:t>Azure resource monitoring data</a:t>
            </a:r>
          </a:p>
          <a:p>
            <a:pPr lvl="1"/>
            <a:r>
              <a:rPr lang="en-US" dirty="0"/>
              <a:t>Azure subscription monitoring data</a:t>
            </a:r>
          </a:p>
          <a:p>
            <a:pPr lvl="1"/>
            <a:r>
              <a:rPr lang="en-US" dirty="0"/>
              <a:t>Azure tenant monitoring data</a:t>
            </a:r>
          </a:p>
          <a:p>
            <a:pPr lvl="1"/>
            <a:r>
              <a:rPr lang="en-US" dirty="0"/>
              <a:t>Custom sources</a:t>
            </a:r>
          </a:p>
          <a:p>
            <a:pPr lvl="1"/>
            <a:r>
              <a:rPr lang="en-US" dirty="0"/>
              <a:t>Application Insights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Getting a Subscription</a:t>
            </a:r>
          </a:p>
        </p:txBody>
      </p:sp>
      <p:sp>
        <p:nvSpPr>
          <p:cNvPr id="6" name="Text Placeholder 5"/>
          <p:cNvSpPr>
            <a:spLocks noGrp="1"/>
          </p:cNvSpPr>
          <p:nvPr>
            <p:ph type="body" sz="quarter" idx="10"/>
          </p:nvPr>
        </p:nvSpPr>
        <p:spPr>
          <a:xfrm>
            <a:off x="584200" y="1435497"/>
            <a:ext cx="5948485"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a16="http://schemas.microsoft.com/office/drawing/2014/main" id="{C54E5324-11EC-47E5-9ECE-B4C6E81B3D01}"/>
              </a:ext>
            </a:extLst>
          </p:cNvPr>
          <p:cNvPicPr>
            <a:picLocks noChangeAspect="1"/>
          </p:cNvPicPr>
          <p:nvPr/>
        </p:nvPicPr>
        <p:blipFill>
          <a:blip r:embed="rId3"/>
          <a:stretch>
            <a:fillRect/>
          </a:stretch>
        </p:blipFill>
        <p:spPr>
          <a:xfrm>
            <a:off x="6827550" y="1137473"/>
            <a:ext cx="4596782" cy="4304149"/>
          </a:xfrm>
          <a:prstGeom prst="rect">
            <a:avLst/>
          </a:prstGeom>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nvGraphicFramePr>
        <p:xfrm>
          <a:off x="595085" y="1432186"/>
          <a:ext cx="10623042" cy="4678680"/>
        </p:xfrm>
        <a:graphic>
          <a:graphicData uri="http://schemas.openxmlformats.org/drawingml/2006/table">
            <a:tbl>
              <a:tblPr firstRow="1" bandRow="1">
                <a:tableStyleId>{5C22544A-7EE6-4342-B048-85BDC9FD1C3A}</a:tableStyleId>
              </a:tblPr>
              <a:tblGrid>
                <a:gridCol w="1969695">
                  <a:extLst>
                    <a:ext uri="{9D8B030D-6E8A-4147-A177-3AD203B41FA5}">
                      <a16:colId xmlns:a16="http://schemas.microsoft.com/office/drawing/2014/main" val="1244596785"/>
                    </a:ext>
                  </a:extLst>
                </a:gridCol>
                <a:gridCol w="8653347">
                  <a:extLst>
                    <a:ext uri="{9D8B030D-6E8A-4147-A177-3AD203B41FA5}">
                      <a16:colId xmlns:a16="http://schemas.microsoft.com/office/drawing/2014/main" val="1144169494"/>
                    </a:ext>
                  </a:extLst>
                </a:gridCol>
              </a:tblGrid>
              <a:tr h="511064">
                <a:tc>
                  <a:txBody>
                    <a:bodyPr/>
                    <a:lstStyle/>
                    <a:p>
                      <a:pPr algn="ctr"/>
                      <a:r>
                        <a:rPr lang="en-US" sz="2000" dirty="0"/>
                        <a:t>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1041904">
                <a:tc>
                  <a:txBody>
                    <a:bodyPr/>
                    <a:lstStyle/>
                    <a:p>
                      <a:r>
                        <a:rPr lang="en-US" sz="2000" dirty="0"/>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1041904">
                <a:tc>
                  <a:txBody>
                    <a:bodyPr/>
                    <a:lstStyle/>
                    <a:p>
                      <a:r>
                        <a:rPr lang="en-US" sz="2000" dirty="0"/>
                        <a:t>Pay-As-You-Go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1041904">
                <a:tc>
                  <a:txBody>
                    <a:bodyPr/>
                    <a:lstStyle/>
                    <a:p>
                      <a:r>
                        <a:rPr lang="en-US" sz="2000" dirty="0"/>
                        <a:t>Enterprise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r h="1041904">
                <a:tc>
                  <a:txBody>
                    <a:bodyPr/>
                    <a:lstStyle/>
                    <a:p>
                      <a:r>
                        <a:rPr lang="en-US" sz="2000" dirty="0"/>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Subscription User Types</a:t>
            </a:r>
          </a:p>
        </p:txBody>
      </p:sp>
      <p:graphicFrame>
        <p:nvGraphicFramePr>
          <p:cNvPr id="5" name="Table 4">
            <a:extLst>
              <a:ext uri="{FF2B5EF4-FFF2-40B4-BE49-F238E27FC236}">
                <a16:creationId xmlns:a16="http://schemas.microsoft.com/office/drawing/2014/main" id="{DD6DB910-A45F-4BDE-AA4A-AAF52A9CB67C}"/>
              </a:ext>
            </a:extLst>
          </p:cNvPr>
          <p:cNvGraphicFramePr>
            <a:graphicFrameLocks noGrp="1"/>
          </p:cNvGraphicFramePr>
          <p:nvPr/>
        </p:nvGraphicFramePr>
        <p:xfrm>
          <a:off x="595085" y="1432186"/>
          <a:ext cx="10969386" cy="4066318"/>
        </p:xfrm>
        <a:graphic>
          <a:graphicData uri="http://schemas.openxmlformats.org/drawingml/2006/table">
            <a:tbl>
              <a:tblPr firstRow="1" bandRow="1">
                <a:tableStyleId>{5C22544A-7EE6-4342-B048-85BDC9FD1C3A}</a:tableStyleId>
              </a:tblPr>
              <a:tblGrid>
                <a:gridCol w="2958877">
                  <a:extLst>
                    <a:ext uri="{9D8B030D-6E8A-4147-A177-3AD203B41FA5}">
                      <a16:colId xmlns:a16="http://schemas.microsoft.com/office/drawing/2014/main" val="1244596785"/>
                    </a:ext>
                  </a:extLst>
                </a:gridCol>
                <a:gridCol w="2238823">
                  <a:extLst>
                    <a:ext uri="{9D8B030D-6E8A-4147-A177-3AD203B41FA5}">
                      <a16:colId xmlns:a16="http://schemas.microsoft.com/office/drawing/2014/main" val="1087951837"/>
                    </a:ext>
                  </a:extLst>
                </a:gridCol>
                <a:gridCol w="5771686">
                  <a:extLst>
                    <a:ext uri="{9D8B030D-6E8A-4147-A177-3AD203B41FA5}">
                      <a16:colId xmlns:a16="http://schemas.microsoft.com/office/drawing/2014/main" val="1144169494"/>
                    </a:ext>
                  </a:extLst>
                </a:gridCol>
              </a:tblGrid>
              <a:tr h="571426">
                <a:tc>
                  <a:txBody>
                    <a:bodyPr/>
                    <a:lstStyle/>
                    <a:p>
                      <a:pPr algn="ctr"/>
                      <a:r>
                        <a:rPr lang="en-US" sz="2000" dirty="0"/>
                        <a:t>Administrative 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1164964">
                <a:tc>
                  <a:txBody>
                    <a:bodyPr/>
                    <a:lstStyle/>
                    <a:p>
                      <a:r>
                        <a:rPr lang="en-US" sz="2000" dirty="0"/>
                        <a:t>Account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1164964">
                <a:tc>
                  <a:txBody>
                    <a:bodyPr/>
                    <a:lstStyle/>
                    <a:p>
                      <a:r>
                        <a:rPr lang="en-US" sz="2000" dirty="0"/>
                        <a:t>Service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1164964">
                <a:tc>
                  <a:txBody>
                    <a:bodyPr/>
                    <a:lstStyle/>
                    <a:p>
                      <a:r>
                        <a:rPr lang="en-US" sz="2000" dirty="0"/>
                        <a:t>Co-administrator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bl>
          </a:graphicData>
        </a:graphic>
      </p:graphicFrame>
    </p:spTree>
    <p:extLst>
      <p:ext uri="{BB962C8B-B14F-4D97-AF65-F5344CB8AC3E}">
        <p14:creationId xmlns:p14="http://schemas.microsoft.com/office/powerpoint/2010/main" val="43983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584200" y="4340724"/>
            <a:ext cx="1101852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20465" cy="2234375"/>
          </a:xfrm>
          <a:prstGeom prst="rect">
            <a:avLst/>
          </a:prstGeom>
          <a:noFill/>
          <a:ln>
            <a:solidFill>
              <a:schemeClr val="tx1"/>
            </a:solidFill>
          </a:ln>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584200" y="4293223"/>
            <a:ext cx="1101852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a16="http://schemas.microsoft.com/office/drawing/2014/main" id="{A88DE444-BB45-4063-BCF8-9553C2DE6E1B}"/>
              </a:ext>
            </a:extLst>
          </p:cNvPr>
          <p:cNvPicPr/>
          <p:nvPr/>
        </p:nvPicPr>
        <p:blipFill>
          <a:blip r:embed="rId3"/>
          <a:stretch>
            <a:fillRect/>
          </a:stretch>
        </p:blipFill>
        <p:spPr>
          <a:xfrm>
            <a:off x="584199" y="1435100"/>
            <a:ext cx="11148889" cy="2471882"/>
          </a:xfrm>
          <a:prstGeom prst="rect">
            <a:avLst/>
          </a:prstGeom>
          <a:ln>
            <a:solidFill>
              <a:schemeClr val="tx1"/>
            </a:solidFill>
          </a:ln>
        </p:spPr>
      </p:pic>
    </p:spTree>
    <p:extLst>
      <p:ext uri="{BB962C8B-B14F-4D97-AF65-F5344CB8AC3E}">
        <p14:creationId xmlns:p14="http://schemas.microsoft.com/office/powerpoint/2010/main" val="251166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dirty="0"/>
              <a:t>Billing</a:t>
            </a:r>
          </a:p>
        </p:txBody>
      </p:sp>
      <p:sp>
        <p:nvSpPr>
          <p:cNvPr id="3" name="Text Placeholder 2">
            <a:extLst>
              <a:ext uri="{FF2B5EF4-FFF2-40B4-BE49-F238E27FC236}">
                <a16:creationId xmlns:a16="http://schemas.microsoft.com/office/drawing/2014/main" id="{FBDC0826-31A4-428E-936A-04976BF88A28}"/>
              </a:ext>
            </a:extLst>
          </p:cNvPr>
          <p:cNvSpPr>
            <a:spLocks noGrp="1"/>
          </p:cNvSpPr>
          <p:nvPr>
            <p:ph type="body" sz="quarter" idx="10"/>
          </p:nvPr>
        </p:nvSpPr>
        <p:spPr>
          <a:xfrm>
            <a:off x="584200" y="1435497"/>
            <a:ext cx="11018520" cy="3447098"/>
          </a:xfrm>
        </p:spPr>
        <p:txBody>
          <a:bodyPr/>
          <a:lstStyle/>
          <a:p>
            <a:r>
              <a:rPr lang="en-US" dirty="0"/>
              <a:t>Pricing Calculator – estimate expenditures in all areas of Azure</a:t>
            </a:r>
          </a:p>
          <a:p>
            <a:r>
              <a:rPr lang="en-US" dirty="0"/>
              <a:t>Billing Alert Service - monitor and manage billing activity </a:t>
            </a:r>
          </a:p>
          <a:p>
            <a:r>
              <a:rPr lang="en-US" dirty="0"/>
              <a:t>Create and Manage a Budget - plan for and drive organizational accountability</a:t>
            </a:r>
          </a:p>
          <a:p>
            <a:r>
              <a:rPr lang="en-US" dirty="0"/>
              <a:t>Azure Reservations - helps you save money by pre-paying for services</a:t>
            </a:r>
          </a:p>
          <a:p>
            <a:endParaRPr lang="en-US" dirty="0"/>
          </a:p>
          <a:p>
            <a:endParaRPr lang="en-US" dirty="0"/>
          </a:p>
        </p:txBody>
      </p:sp>
    </p:spTree>
    <p:extLst>
      <p:ext uri="{BB962C8B-B14F-4D97-AF65-F5344CB8AC3E}">
        <p14:creationId xmlns:p14="http://schemas.microsoft.com/office/powerpoint/2010/main" val="325735277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40080" y="2980944"/>
            <a:ext cx="9308592" cy="498598"/>
          </a:xfrm>
        </p:spPr>
        <p:txBody>
          <a:bodyPr/>
          <a:lstStyle/>
          <a:p>
            <a:r>
              <a:rPr lang="en-US" dirty="0"/>
              <a:t>Lesson 06: </a:t>
            </a:r>
            <a:r>
              <a:rPr lang="en-US" b="1" dirty="0"/>
              <a:t>Azure Monitor Workbooks</a:t>
            </a:r>
            <a:endParaRPr lang="en-US" dirty="0"/>
          </a:p>
        </p:txBody>
      </p:sp>
    </p:spTree>
    <p:extLst>
      <p:ext uri="{BB962C8B-B14F-4D97-AF65-F5344CB8AC3E}">
        <p14:creationId xmlns:p14="http://schemas.microsoft.com/office/powerpoint/2010/main" val="354822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b="1" dirty="0"/>
              <a:t>Azure Monitor workbook visualizations</a:t>
            </a:r>
            <a:endParaRPr lang="en-US" dirty="0"/>
          </a:p>
        </p:txBody>
      </p:sp>
      <p:sp>
        <p:nvSpPr>
          <p:cNvPr id="6" name="Text Placeholder 5"/>
          <p:cNvSpPr>
            <a:spLocks noGrp="1"/>
          </p:cNvSpPr>
          <p:nvPr>
            <p:ph type="body" sz="quarter" idx="10"/>
          </p:nvPr>
        </p:nvSpPr>
        <p:spPr>
          <a:xfrm>
            <a:off x="552637" y="1503651"/>
            <a:ext cx="5948485" cy="4191917"/>
          </a:xfrm>
        </p:spPr>
        <p:txBody>
          <a:bodyPr/>
          <a:lstStyle/>
          <a:p>
            <a:pPr>
              <a:spcAft>
                <a:spcPts val="1200"/>
              </a:spcAft>
            </a:pPr>
            <a:r>
              <a:rPr lang="en-US" b="1" dirty="0"/>
              <a:t>Workbooks provide capabilities for visualizing data. </a:t>
            </a:r>
          </a:p>
          <a:p>
            <a:r>
              <a:rPr lang="en-US" b="1" dirty="0"/>
              <a:t>Visualization types:</a:t>
            </a:r>
          </a:p>
          <a:p>
            <a:pPr lvl="1"/>
            <a:r>
              <a:rPr lang="en-US" sz="2400" dirty="0"/>
              <a:t>Text</a:t>
            </a:r>
          </a:p>
          <a:p>
            <a:pPr lvl="1"/>
            <a:r>
              <a:rPr lang="en-US" sz="2400" dirty="0"/>
              <a:t>Charts</a:t>
            </a:r>
          </a:p>
          <a:p>
            <a:pPr lvl="1"/>
            <a:r>
              <a:rPr lang="en-US" sz="2400" dirty="0"/>
              <a:t>Grids</a:t>
            </a:r>
          </a:p>
          <a:p>
            <a:pPr lvl="1"/>
            <a:r>
              <a:rPr lang="en-US" sz="2400" dirty="0"/>
              <a:t>Tiles</a:t>
            </a:r>
          </a:p>
          <a:p>
            <a:pPr lvl="1"/>
            <a:r>
              <a:rPr lang="en-US" sz="2400" dirty="0"/>
              <a:t>Trees</a:t>
            </a:r>
          </a:p>
          <a:p>
            <a:pPr lvl="1"/>
            <a:r>
              <a:rPr lang="en-US" sz="2400" dirty="0"/>
              <a:t>Graphs</a:t>
            </a:r>
          </a:p>
        </p:txBody>
      </p:sp>
      <p:pic>
        <p:nvPicPr>
          <p:cNvPr id="4" name="Picture 3" descr="A screenshot of a social media post&#10;&#10;Description automatically generated">
            <a:extLst>
              <a:ext uri="{FF2B5EF4-FFF2-40B4-BE49-F238E27FC236}">
                <a16:creationId xmlns:a16="http://schemas.microsoft.com/office/drawing/2014/main" id="{97587BD3-7012-42B8-B544-CD8AB8855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425" y="2101416"/>
            <a:ext cx="5853072" cy="4395542"/>
          </a:xfrm>
          <a:prstGeom prst="rect">
            <a:avLst/>
          </a:prstGeom>
        </p:spPr>
      </p:pic>
    </p:spTree>
    <p:extLst>
      <p:ext uri="{BB962C8B-B14F-4D97-AF65-F5344CB8AC3E}">
        <p14:creationId xmlns:p14="http://schemas.microsoft.com/office/powerpoint/2010/main" val="13134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b="1" dirty="0"/>
              <a:t>Azure Monitor Workbooks</a:t>
            </a:r>
            <a:endParaRPr lang="en-US" dirty="0"/>
          </a:p>
        </p:txBody>
      </p:sp>
      <p:sp>
        <p:nvSpPr>
          <p:cNvPr id="6" name="Text Placeholder 5"/>
          <p:cNvSpPr>
            <a:spLocks noGrp="1"/>
          </p:cNvSpPr>
          <p:nvPr>
            <p:ph type="body" sz="quarter" idx="10"/>
          </p:nvPr>
        </p:nvSpPr>
        <p:spPr>
          <a:xfrm>
            <a:off x="459253" y="1248073"/>
            <a:ext cx="7242154" cy="4524315"/>
          </a:xfrm>
        </p:spPr>
        <p:txBody>
          <a:bodyPr/>
          <a:lstStyle/>
          <a:p>
            <a:pPr>
              <a:spcAft>
                <a:spcPts val="600"/>
              </a:spcAft>
            </a:pPr>
            <a:r>
              <a:rPr lang="en-US" sz="2000" b="1" dirty="0">
                <a:latin typeface="Segoe UI" panose="020B0502040204020203" pitchFamily="34" charset="0"/>
                <a:cs typeface="Segoe UI" panose="020B0502040204020203" pitchFamily="34" charset="0"/>
              </a:rPr>
              <a:t>Text</a:t>
            </a:r>
            <a:r>
              <a:rPr lang="en-US" sz="2000" dirty="0">
                <a:latin typeface="Segoe UI" panose="020B0502040204020203" pitchFamily="34" charset="0"/>
                <a:cs typeface="Segoe UI" panose="020B0502040204020203" pitchFamily="34" charset="0"/>
              </a:rPr>
              <a:t>: Includes human analysis of telemetry, information to help users interpret your data, section headings, etc.</a:t>
            </a:r>
          </a:p>
          <a:p>
            <a:pPr>
              <a:spcAft>
                <a:spcPts val="600"/>
              </a:spcAft>
            </a:pPr>
            <a:r>
              <a:rPr lang="en-US" sz="2000" b="1" dirty="0">
                <a:latin typeface="Segoe UI" panose="020B0502040204020203" pitchFamily="34" charset="0"/>
                <a:cs typeface="Segoe UI" panose="020B0502040204020203" pitchFamily="34" charset="0"/>
              </a:rPr>
              <a:t>Charts</a:t>
            </a:r>
            <a:r>
              <a:rPr lang="en-US" sz="2000" dirty="0">
                <a:latin typeface="Segoe UI" panose="020B0502040204020203" pitchFamily="34" charset="0"/>
                <a:cs typeface="Segoe UI" panose="020B0502040204020203" pitchFamily="34" charset="0"/>
              </a:rPr>
              <a:t>: Includes line, bar, bar categorical, area, scatter plots, pie and time. Workbooks support logs and metric data sources.</a:t>
            </a:r>
          </a:p>
          <a:p>
            <a:pPr>
              <a:spcAft>
                <a:spcPts val="600"/>
              </a:spcAft>
            </a:pPr>
            <a:r>
              <a:rPr lang="en-US" sz="2000" b="1" dirty="0">
                <a:latin typeface="Segoe UI" panose="020B0502040204020203" pitchFamily="34" charset="0"/>
                <a:cs typeface="Segoe UI" panose="020B0502040204020203" pitchFamily="34" charset="0"/>
              </a:rPr>
              <a:t>Grids</a:t>
            </a:r>
            <a:r>
              <a:rPr lang="en-US" sz="2000" dirty="0">
                <a:latin typeface="Segoe UI" panose="020B0502040204020203" pitchFamily="34" charset="0"/>
                <a:cs typeface="Segoe UI" panose="020B0502040204020203" pitchFamily="34" charset="0"/>
              </a:rPr>
              <a:t>: Individually style the columns of the grid for rich UI for reports.</a:t>
            </a:r>
          </a:p>
          <a:p>
            <a:pPr>
              <a:spcAft>
                <a:spcPts val="600"/>
              </a:spcAft>
            </a:pPr>
            <a:r>
              <a:rPr lang="en-US" sz="2000" dirty="0">
                <a:latin typeface="Segoe UI" panose="020B0502040204020203" pitchFamily="34" charset="0"/>
                <a:cs typeface="Segoe UI" panose="020B0502040204020203" pitchFamily="34" charset="0"/>
              </a:rPr>
              <a:t>Tiles: Displays summary data in workbooks.</a:t>
            </a:r>
          </a:p>
          <a:p>
            <a:pPr>
              <a:spcAft>
                <a:spcPts val="600"/>
              </a:spcAft>
            </a:pPr>
            <a:r>
              <a:rPr lang="en-US" sz="2000" b="1" dirty="0">
                <a:latin typeface="Segoe UI" panose="020B0502040204020203" pitchFamily="34" charset="0"/>
                <a:cs typeface="Segoe UI" panose="020B0502040204020203" pitchFamily="34" charset="0"/>
              </a:rPr>
              <a:t>Workbook tiles</a:t>
            </a:r>
            <a:r>
              <a:rPr lang="en-US" sz="2000" dirty="0">
                <a:latin typeface="Segoe UI" panose="020B0502040204020203" pitchFamily="34" charset="0"/>
                <a:cs typeface="Segoe UI" panose="020B0502040204020203" pitchFamily="34" charset="0"/>
              </a:rPr>
              <a:t>: Displays title, subtitle, large text, icons, metric based gradients, spark line/bars, footer, etc.</a:t>
            </a:r>
          </a:p>
          <a:p>
            <a:pPr>
              <a:spcAft>
                <a:spcPts val="600"/>
              </a:spcAft>
            </a:pPr>
            <a:r>
              <a:rPr lang="en-US" sz="2000" b="1" dirty="0">
                <a:latin typeface="Segoe UI" panose="020B0502040204020203" pitchFamily="34" charset="0"/>
                <a:cs typeface="Segoe UI" panose="020B0502040204020203" pitchFamily="34" charset="0"/>
              </a:rPr>
              <a:t>Trees</a:t>
            </a:r>
            <a:r>
              <a:rPr lang="en-US" sz="2000" dirty="0">
                <a:latin typeface="Segoe UI" panose="020B0502040204020203" pitchFamily="34" charset="0"/>
                <a:cs typeface="Segoe UI" panose="020B0502040204020203" pitchFamily="34" charset="0"/>
              </a:rPr>
              <a:t>: Hierarchical views using tree-grids allowing rows to be expandable into the next level for a drill-down.</a:t>
            </a:r>
          </a:p>
          <a:p>
            <a:pPr>
              <a:spcAft>
                <a:spcPts val="600"/>
              </a:spcAft>
            </a:pPr>
            <a:r>
              <a:rPr lang="en-US" sz="2000" b="1" dirty="0">
                <a:latin typeface="Segoe UI" panose="020B0502040204020203" pitchFamily="34" charset="0"/>
                <a:cs typeface="Segoe UI" panose="020B0502040204020203" pitchFamily="34" charset="0"/>
              </a:rPr>
              <a:t>Graphs</a:t>
            </a:r>
            <a:r>
              <a:rPr lang="en-US" sz="2000" dirty="0">
                <a:latin typeface="Segoe UI" panose="020B0502040204020203" pitchFamily="34" charset="0"/>
                <a:cs typeface="Segoe UI" panose="020B0502040204020203" pitchFamily="34" charset="0"/>
              </a:rPr>
              <a:t>: Visualize arbitrary graphs with data from logs showing relationships between monitoring entities.</a:t>
            </a:r>
          </a:p>
        </p:txBody>
      </p:sp>
      <p:pic>
        <p:nvPicPr>
          <p:cNvPr id="3" name="Picture 2">
            <a:extLst>
              <a:ext uri="{FF2B5EF4-FFF2-40B4-BE49-F238E27FC236}">
                <a16:creationId xmlns:a16="http://schemas.microsoft.com/office/drawing/2014/main" id="{4CBADF5E-695A-451A-AA68-02C9C28F4F85}"/>
              </a:ext>
            </a:extLst>
          </p:cNvPr>
          <p:cNvPicPr>
            <a:picLocks noChangeAspect="1"/>
          </p:cNvPicPr>
          <p:nvPr/>
        </p:nvPicPr>
        <p:blipFill>
          <a:blip r:embed="rId3"/>
          <a:stretch>
            <a:fillRect/>
          </a:stretch>
        </p:blipFill>
        <p:spPr>
          <a:xfrm>
            <a:off x="8235280" y="1112507"/>
            <a:ext cx="3956720" cy="1721564"/>
          </a:xfrm>
          <a:prstGeom prst="rect">
            <a:avLst/>
          </a:prstGeom>
        </p:spPr>
      </p:pic>
      <p:pic>
        <p:nvPicPr>
          <p:cNvPr id="4" name="Picture 3">
            <a:extLst>
              <a:ext uri="{FF2B5EF4-FFF2-40B4-BE49-F238E27FC236}">
                <a16:creationId xmlns:a16="http://schemas.microsoft.com/office/drawing/2014/main" id="{AD848F50-A6D7-43E4-B5FA-D21D9EED321B}"/>
              </a:ext>
            </a:extLst>
          </p:cNvPr>
          <p:cNvPicPr>
            <a:picLocks noChangeAspect="1"/>
          </p:cNvPicPr>
          <p:nvPr/>
        </p:nvPicPr>
        <p:blipFill>
          <a:blip r:embed="rId4"/>
          <a:stretch>
            <a:fillRect/>
          </a:stretch>
        </p:blipFill>
        <p:spPr>
          <a:xfrm>
            <a:off x="8296393" y="3015815"/>
            <a:ext cx="3895607" cy="3722915"/>
          </a:xfrm>
          <a:prstGeom prst="rect">
            <a:avLst/>
          </a:prstGeom>
        </p:spPr>
      </p:pic>
    </p:spTree>
    <p:extLst>
      <p:ext uri="{BB962C8B-B14F-4D97-AF65-F5344CB8AC3E}">
        <p14:creationId xmlns:p14="http://schemas.microsoft.com/office/powerpoint/2010/main" val="391905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4625"/>
            <a:ext cx="9144000" cy="997196"/>
          </a:xfrm>
        </p:spPr>
        <p:txBody>
          <a:bodyPr/>
          <a:lstStyle/>
          <a:p>
            <a:r>
              <a:rPr lang="en-US" dirty="0"/>
              <a:t>Online Lab</a:t>
            </a:r>
            <a:r>
              <a:rPr lang="en-US"/>
              <a:t>: </a:t>
            </a:r>
            <a:r>
              <a:rPr lang="en-US" b="1"/>
              <a:t>Exploring </a:t>
            </a:r>
            <a:r>
              <a:rPr lang="en-US" b="1" dirty="0"/>
              <a:t>Monitoring Capabilities in Azure</a:t>
            </a:r>
            <a:endParaRPr lang="en-US" dirty="0"/>
          </a:p>
        </p:txBody>
      </p:sp>
      <p:sp>
        <p:nvSpPr>
          <p:cNvPr id="2" name="Text Placeholder 1">
            <a:extLst>
              <a:ext uri="{FF2B5EF4-FFF2-40B4-BE49-F238E27FC236}">
                <a16:creationId xmlns:a16="http://schemas.microsoft.com/office/drawing/2014/main" id="{3FC35741-0BDC-4956-BA56-92F2E40AA1E7}"/>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81149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Monitor: Key Capabilities</a:t>
            </a:r>
          </a:p>
        </p:txBody>
      </p:sp>
      <p:sp>
        <p:nvSpPr>
          <p:cNvPr id="6" name="Text Placeholder 5"/>
          <p:cNvSpPr>
            <a:spLocks noGrp="1"/>
          </p:cNvSpPr>
          <p:nvPr>
            <p:ph type="body" sz="quarter" idx="10"/>
          </p:nvPr>
        </p:nvSpPr>
        <p:spPr>
          <a:xfrm>
            <a:off x="584200" y="4530729"/>
            <a:ext cx="11018520" cy="1465016"/>
          </a:xfrm>
        </p:spPr>
        <p:txBody>
          <a:bodyPr/>
          <a:lstStyle/>
          <a:p>
            <a:r>
              <a:rPr lang="en-US" dirty="0"/>
              <a:t>Core monitoring for Azure services </a:t>
            </a:r>
          </a:p>
          <a:p>
            <a:r>
              <a:rPr lang="en-US" dirty="0"/>
              <a:t>Collects metrics, activity logs, and diagnostic logs</a:t>
            </a:r>
          </a:p>
          <a:p>
            <a:r>
              <a:rPr lang="en-US" dirty="0"/>
              <a:t>Use for time critical alerts and notifications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887518"/>
          </a:xfrm>
          <a:prstGeom prst="rect">
            <a:avLst/>
          </a:prstGeom>
          <a:noFill/>
          <a:ln>
            <a:noFill/>
          </a:ln>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Monitoring Data Platform</a:t>
            </a:r>
          </a:p>
        </p:txBody>
      </p:sp>
      <p:sp>
        <p:nvSpPr>
          <p:cNvPr id="3" name="Text Placeholder 2">
            <a:extLst>
              <a:ext uri="{FF2B5EF4-FFF2-40B4-BE49-F238E27FC236}">
                <a16:creationId xmlns:a16="http://schemas.microsoft.com/office/drawing/2014/main" id="{DA7623EC-6379-4FB7-8C8C-01EA88DB9D96}"/>
              </a:ext>
            </a:extLst>
          </p:cNvPr>
          <p:cNvSpPr>
            <a:spLocks noGrp="1"/>
          </p:cNvSpPr>
          <p:nvPr>
            <p:ph type="body" sz="quarter" idx="10"/>
          </p:nvPr>
        </p:nvSpPr>
        <p:spPr>
          <a:xfrm>
            <a:off x="516466" y="4460919"/>
            <a:ext cx="11018520" cy="1920526"/>
          </a:xfrm>
        </p:spPr>
        <p:txBody>
          <a:bodyPr/>
          <a:lstStyle/>
          <a:p>
            <a:r>
              <a:rPr lang="en-US" sz="2400" b="1" dirty="0"/>
              <a:t>Metrics</a:t>
            </a:r>
            <a:r>
              <a:rPr lang="en-US" sz="2400" dirty="0"/>
              <a:t> are numerical values that describe some aspect of a system at a point in time. They are lightweight and capable of supporting near real-time scenarios.</a:t>
            </a:r>
          </a:p>
          <a:p>
            <a:r>
              <a:rPr lang="en-US" sz="2400" b="1" dirty="0"/>
              <a:t>Logs</a:t>
            </a:r>
            <a:r>
              <a:rPr lang="en-US" sz="2400" dirty="0"/>
              <a:t> contain different kinds of data organized into records with different sets of properties for each type. Telemetry such as events and traces are stored as logs in addition to performance data so that it can all be combined for analysis.</a:t>
            </a:r>
          </a:p>
        </p:txBody>
      </p:sp>
      <p:pic>
        <p:nvPicPr>
          <p:cNvPr id="5" name="Picture 4" descr="The metrics database is visualized to show metric analytics.">
            <a:extLst>
              <a:ext uri="{FF2B5EF4-FFF2-40B4-BE49-F238E27FC236}">
                <a16:creationId xmlns:a16="http://schemas.microsoft.com/office/drawing/2014/main" id="{56921599-533B-4F79-A9A6-02A759408D1B}"/>
              </a:ext>
            </a:extLst>
          </p:cNvPr>
          <p:cNvPicPr>
            <a:picLocks noChangeAspect="1"/>
          </p:cNvPicPr>
          <p:nvPr/>
        </p:nvPicPr>
        <p:blipFill>
          <a:blip r:embed="rId2"/>
          <a:stretch>
            <a:fillRect/>
          </a:stretch>
        </p:blipFill>
        <p:spPr>
          <a:xfrm>
            <a:off x="1626483" y="1450621"/>
            <a:ext cx="7777163" cy="2773431"/>
          </a:xfrm>
          <a:prstGeom prst="rect">
            <a:avLst/>
          </a:prstGeom>
        </p:spPr>
      </p:pic>
    </p:spTree>
    <p:extLst>
      <p:ext uri="{BB962C8B-B14F-4D97-AF65-F5344CB8AC3E}">
        <p14:creationId xmlns:p14="http://schemas.microsoft.com/office/powerpoint/2010/main" val="19325568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4F7-F781-4C19-9A4E-A5403AD192AE}"/>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17B2186C-9D51-4A26-AE9E-8A374077E86C}"/>
              </a:ext>
            </a:extLst>
          </p:cNvPr>
          <p:cNvSpPr>
            <a:spLocks noGrp="1"/>
          </p:cNvSpPr>
          <p:nvPr>
            <p:ph type="body" sz="quarter" idx="10"/>
          </p:nvPr>
        </p:nvSpPr>
        <p:spPr>
          <a:xfrm>
            <a:off x="561622" y="4280297"/>
            <a:ext cx="11018520" cy="2240613"/>
          </a:xfrm>
        </p:spPr>
        <p:txBody>
          <a:bodyPr/>
          <a:lstStyle/>
          <a:p>
            <a:r>
              <a:rPr lang="en-US" dirty="0"/>
              <a:t>Log data is stored in Log Analytics which includes a rich query language to quickly retrieve, consolidate, and analyze collected data</a:t>
            </a:r>
          </a:p>
          <a:p>
            <a:r>
              <a:rPr lang="en-US" dirty="0"/>
              <a:t>The Data Explorer query language that is suitable for simple log queries but also includes advanced functionality such as aggregations, joins, and smart analytics</a:t>
            </a:r>
          </a:p>
        </p:txBody>
      </p:sp>
      <p:pic>
        <p:nvPicPr>
          <p:cNvPr id="4" name="Picture 3" descr="The logs are visualized in log analytics.">
            <a:extLst>
              <a:ext uri="{FF2B5EF4-FFF2-40B4-BE49-F238E27FC236}">
                <a16:creationId xmlns:a16="http://schemas.microsoft.com/office/drawing/2014/main" id="{0FF3E6C6-2063-4563-A392-69E12CEB5262}"/>
              </a:ext>
            </a:extLst>
          </p:cNvPr>
          <p:cNvPicPr>
            <a:picLocks noChangeAspect="1"/>
          </p:cNvPicPr>
          <p:nvPr/>
        </p:nvPicPr>
        <p:blipFill>
          <a:blip r:embed="rId2"/>
          <a:stretch>
            <a:fillRect/>
          </a:stretch>
        </p:blipFill>
        <p:spPr>
          <a:xfrm>
            <a:off x="1523118" y="1513240"/>
            <a:ext cx="8806307" cy="2821693"/>
          </a:xfrm>
          <a:prstGeom prst="rect">
            <a:avLst/>
          </a:prstGeom>
        </p:spPr>
      </p:pic>
    </p:spTree>
    <p:extLst>
      <p:ext uri="{BB962C8B-B14F-4D97-AF65-F5344CB8AC3E}">
        <p14:creationId xmlns:p14="http://schemas.microsoft.com/office/powerpoint/2010/main" val="1260899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8A2F456E-EF34-48F5-95D0-FB799998D353}"/>
              </a:ext>
            </a:extLst>
          </p:cNvPr>
          <p:cNvSpPr>
            <a:spLocks noGrp="1"/>
          </p:cNvSpPr>
          <p:nvPr>
            <p:ph type="body" sz="quarter" idx="10"/>
          </p:nvPr>
        </p:nvSpPr>
        <p:spPr>
          <a:xfrm>
            <a:off x="584200" y="1435497"/>
            <a:ext cx="11018520" cy="4739759"/>
          </a:xfrm>
        </p:spPr>
        <p:txBody>
          <a:bodyPr/>
          <a:lstStyle/>
          <a:p>
            <a:r>
              <a:rPr lang="en-US" b="1" dirty="0"/>
              <a:t>Application monitoring data</a:t>
            </a:r>
            <a:r>
              <a:rPr lang="en-US" dirty="0"/>
              <a:t> - Performance and functionality of the code you have written, regardless of its platform</a:t>
            </a:r>
          </a:p>
          <a:p>
            <a:r>
              <a:rPr lang="en-US" b="1" dirty="0"/>
              <a:t>Guest OS monitoring </a:t>
            </a:r>
            <a:r>
              <a:rPr lang="en-US" dirty="0"/>
              <a:t>- Azure, another cloud, or on-premises</a:t>
            </a:r>
          </a:p>
          <a:p>
            <a:r>
              <a:rPr lang="en-US" b="1" dirty="0"/>
              <a:t>Azure resource monitoring </a:t>
            </a:r>
          </a:p>
          <a:p>
            <a:r>
              <a:rPr lang="en-US" b="1" dirty="0"/>
              <a:t>Azure subscription monitoring </a:t>
            </a:r>
            <a:r>
              <a:rPr lang="en-US" dirty="0"/>
              <a:t>- Operation and management of an Azure subscription, as well as data about the health and operation of Azure itself</a:t>
            </a:r>
          </a:p>
          <a:p>
            <a:r>
              <a:rPr lang="en-US" b="1" dirty="0"/>
              <a:t>Azure tenant monitoring </a:t>
            </a:r>
            <a:r>
              <a:rPr lang="en-US" dirty="0"/>
              <a:t>– Operation of tenant-level Azure services, such as Azure Active Directory</a:t>
            </a:r>
          </a:p>
          <a:p>
            <a:endParaRPr lang="en-US" dirty="0"/>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4417</Words>
  <Application>Microsoft Office PowerPoint</Application>
  <PresentationFormat>Widescreen</PresentationFormat>
  <Paragraphs>493</Paragraphs>
  <Slides>60</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Consolas</vt:lpstr>
      <vt:lpstr>Segoe UI</vt:lpstr>
      <vt:lpstr>Segoe UI Light</vt:lpstr>
      <vt:lpstr>Segoe UI Semibold</vt:lpstr>
      <vt:lpstr>Segoe UI Semilight</vt:lpstr>
      <vt:lpstr>Wingdings</vt:lpstr>
      <vt:lpstr>WHITE TEMPLATE</vt:lpstr>
      <vt:lpstr>AZ-300T01 Module 01: Managing Azure Subscriptions and Resources</vt:lpstr>
      <vt:lpstr>Module Overview</vt:lpstr>
      <vt:lpstr>Lesson 01: Exploring Monitoring Capabilities in Azure</vt:lpstr>
      <vt:lpstr>Introducing Azure Monitor Services</vt:lpstr>
      <vt:lpstr>Overview of Azure Monitor logs</vt:lpstr>
      <vt:lpstr>Azure Monitor: Key Capabilities</vt:lpstr>
      <vt:lpstr>Monitoring Data Platform</vt:lpstr>
      <vt:lpstr>Log Data</vt:lpstr>
      <vt:lpstr>Data Types</vt:lpstr>
      <vt:lpstr>Activity Log</vt:lpstr>
      <vt:lpstr>Query the Activity Log</vt:lpstr>
      <vt:lpstr>Azure Advisor</vt:lpstr>
      <vt:lpstr>Event Categories</vt:lpstr>
      <vt:lpstr>Lesson 02: Azure Alerts</vt:lpstr>
      <vt:lpstr>Azure Monitor Alerts</vt:lpstr>
      <vt:lpstr>Creating Alert Rules</vt:lpstr>
      <vt:lpstr>Alert Rules</vt:lpstr>
      <vt:lpstr>Action Groups</vt:lpstr>
      <vt:lpstr>Managing Alerts</vt:lpstr>
      <vt:lpstr>Alerts Experience</vt:lpstr>
      <vt:lpstr>Alert Detail Page</vt:lpstr>
      <vt:lpstr>Create an Alert</vt:lpstr>
      <vt:lpstr>Demonstration - Alerts</vt:lpstr>
      <vt:lpstr>Lesson 03: Azure Activity Logs and Log Analytics</vt:lpstr>
      <vt:lpstr>Overview of Activity Log</vt:lpstr>
      <vt:lpstr>Query the Activity Log in Azure</vt:lpstr>
      <vt:lpstr>Log Analytics Scenarios</vt:lpstr>
      <vt:lpstr>Create a Workspace</vt:lpstr>
      <vt:lpstr>Connected Sources</vt:lpstr>
      <vt:lpstr>Data Sources</vt:lpstr>
      <vt:lpstr>Log Analytics Querying</vt:lpstr>
      <vt:lpstr>Query Language Syntax</vt:lpstr>
      <vt:lpstr>Demonstration – Log Analytics</vt:lpstr>
      <vt:lpstr>Practice: Visualize Data</vt:lpstr>
      <vt:lpstr>Practice: Alert on Data</vt:lpstr>
      <vt:lpstr>Practice: Collect and Analyze Data</vt:lpstr>
      <vt:lpstr>Practice: Log Analytics Queries</vt:lpstr>
      <vt:lpstr>Lesson 04: Network Watcher</vt:lpstr>
      <vt:lpstr>Network Watcher</vt:lpstr>
      <vt:lpstr>Monitoring and Visualization</vt:lpstr>
      <vt:lpstr>Diagnostics - IP Flow Verify</vt:lpstr>
      <vt:lpstr>Diagnostics - Next Hop</vt:lpstr>
      <vt:lpstr>Diagnostics - VPN Diagnostics</vt:lpstr>
      <vt:lpstr>NSG Flow Logs</vt:lpstr>
      <vt:lpstr>Connection Troubleshoot</vt:lpstr>
      <vt:lpstr>Lesson 05: Subscriptions and Accounts</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Billing</vt:lpstr>
      <vt:lpstr>Lesson 06: Azure Monitor Workbooks</vt:lpstr>
      <vt:lpstr>Azure Monitor workbook visualizations</vt:lpstr>
      <vt:lpstr>Azure Monitor Workbooks</vt:lpstr>
      <vt:lpstr>Online Lab: Exploring Monitoring Capabilities in Azure</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2019-04-16T13:15:30Z</dcterms:created>
  <dcterms:modified xsi:type="dcterms:W3CDTF">2020-01-26T17:07:39Z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2019-04-16T13:15:34.1242227Z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6d96ba90-67de-45fd-8516-148341e1eb63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