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59"/>
  </p:notesMasterIdLst>
  <p:handoutMasterIdLst>
    <p:handoutMasterId r:id="rId60"/>
  </p:handoutMasterIdLst>
  <p:sldIdLst>
    <p:sldId id="1719" r:id="rId6"/>
    <p:sldId id="1887" r:id="rId7"/>
    <p:sldId id="1862" r:id="rId8"/>
    <p:sldId id="2227" r:id="rId9"/>
    <p:sldId id="1997" r:id="rId10"/>
    <p:sldId id="1858" r:id="rId11"/>
    <p:sldId id="1861" r:id="rId12"/>
    <p:sldId id="2237" r:id="rId13"/>
    <p:sldId id="2238" r:id="rId14"/>
    <p:sldId id="2228" r:id="rId15"/>
    <p:sldId id="2453" r:id="rId16"/>
    <p:sldId id="2226" r:id="rId17"/>
    <p:sldId id="2229" r:id="rId18"/>
    <p:sldId id="2230" r:id="rId19"/>
    <p:sldId id="1890" r:id="rId20"/>
    <p:sldId id="1881" r:id="rId21"/>
    <p:sldId id="2003" r:id="rId22"/>
    <p:sldId id="2005" r:id="rId23"/>
    <p:sldId id="2004" r:id="rId24"/>
    <p:sldId id="1882" r:id="rId25"/>
    <p:sldId id="1913" r:id="rId26"/>
    <p:sldId id="1892" r:id="rId27"/>
    <p:sldId id="1885" r:id="rId28"/>
    <p:sldId id="2551" r:id="rId29"/>
    <p:sldId id="2554" r:id="rId30"/>
    <p:sldId id="1895" r:id="rId31"/>
    <p:sldId id="1939" r:id="rId32"/>
    <p:sldId id="1896" r:id="rId33"/>
    <p:sldId id="2550" r:id="rId34"/>
    <p:sldId id="1920" r:id="rId35"/>
    <p:sldId id="2549" r:id="rId36"/>
    <p:sldId id="1941" r:id="rId37"/>
    <p:sldId id="1942" r:id="rId38"/>
    <p:sldId id="1943" r:id="rId39"/>
    <p:sldId id="1944" r:id="rId40"/>
    <p:sldId id="2548" r:id="rId41"/>
    <p:sldId id="1899" r:id="rId42"/>
    <p:sldId id="1897" r:id="rId43"/>
    <p:sldId id="1947" r:id="rId44"/>
    <p:sldId id="1948" r:id="rId45"/>
    <p:sldId id="1954" r:id="rId46"/>
    <p:sldId id="1955" r:id="rId47"/>
    <p:sldId id="2455" r:id="rId48"/>
    <p:sldId id="2456" r:id="rId49"/>
    <p:sldId id="2457" r:id="rId50"/>
    <p:sldId id="2454" r:id="rId51"/>
    <p:sldId id="1957" r:id="rId52"/>
    <p:sldId id="1950" r:id="rId53"/>
    <p:sldId id="1951" r:id="rId54"/>
    <p:sldId id="1898" r:id="rId55"/>
    <p:sldId id="1924" r:id="rId56"/>
    <p:sldId id="1925" r:id="rId57"/>
    <p:sldId id="1960" r:id="rId5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19"/>
            <p14:sldId id="1887"/>
            <p14:sldId id="1862"/>
            <p14:sldId id="2227"/>
            <p14:sldId id="1997"/>
            <p14:sldId id="1858"/>
            <p14:sldId id="1861"/>
            <p14:sldId id="2237"/>
            <p14:sldId id="2238"/>
            <p14:sldId id="2228"/>
            <p14:sldId id="2453"/>
            <p14:sldId id="2226"/>
            <p14:sldId id="2229"/>
            <p14:sldId id="2230"/>
            <p14:sldId id="1890"/>
            <p14:sldId id="1881"/>
            <p14:sldId id="2003"/>
            <p14:sldId id="2005"/>
            <p14:sldId id="2004"/>
            <p14:sldId id="1882"/>
            <p14:sldId id="1913"/>
            <p14:sldId id="1892"/>
            <p14:sldId id="1885"/>
            <p14:sldId id="2551"/>
            <p14:sldId id="2554"/>
            <p14:sldId id="1895"/>
            <p14:sldId id="1939"/>
            <p14:sldId id="1896"/>
            <p14:sldId id="2550"/>
            <p14:sldId id="1920"/>
            <p14:sldId id="2549"/>
            <p14:sldId id="1941"/>
            <p14:sldId id="1942"/>
            <p14:sldId id="1943"/>
            <p14:sldId id="1944"/>
            <p14:sldId id="2548"/>
            <p14:sldId id="1899"/>
            <p14:sldId id="1897"/>
            <p14:sldId id="1947"/>
            <p14:sldId id="1948"/>
            <p14:sldId id="1954"/>
            <p14:sldId id="1955"/>
            <p14:sldId id="2455"/>
            <p14:sldId id="2456"/>
            <p14:sldId id="2457"/>
            <p14:sldId id="2454"/>
            <p14:sldId id="1957"/>
            <p14:sldId id="1950"/>
            <p14:sldId id="1951"/>
            <p14:sldId id="1898"/>
            <p14:sldId id="1924"/>
            <p14:sldId id="1925"/>
            <p14:sldId id="1960"/>
          </p14:sldIdLst>
        </p14:section>
        <p14:section name="Soft Black template" id="{888AB95E-1B7E-4E95-8F39-C5D0E8372BC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7" autoAdjust="0"/>
    <p:restoredTop sz="87533" autoAdjust="0"/>
  </p:normalViewPr>
  <p:slideViewPr>
    <p:cSldViewPr snapToGrid="0">
      <p:cViewPr varScale="1">
        <p:scale>
          <a:sx n="98" d="100"/>
          <a:sy n="98" d="100"/>
        </p:scale>
        <p:origin x="36" y="7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commentAuthors" Target="commentAuthor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1/26/2020 10:03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2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0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0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5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✔️Consider ZRS for scenarios that require strong consistency, strong durability, and high availability even if an outage or natural disaster renders a zonal data center unavailable.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97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If you enable RA-GRS and your primary endpoint for the Blob service is myaccount.blob.core.windows.net, then your secondary endpoint is myaccount-secondary.blob.core.windows.net. The access keys for your storage account are the same for both the primary and secondary endpoints.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5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92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52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For more information, you can see: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Storage - </a:t>
            </a:r>
            <a:r>
              <a:rPr lang="en-US" sz="882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https://azure.microsoft.com/en-us/services/storage/</a:t>
            </a: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1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9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89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2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69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15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1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72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8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Blobs and Files each have a lesson. This is the only time Tables and Queues are discussed.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05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5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8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68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892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79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58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2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8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topic was touched on in the Virtual Machines lesson.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It is not possible to convert a Standard storage account to Premium storage account or vice versa. You must create a new storage account with the desired type and copy data, if applicable, to a new storage account.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977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57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2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44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4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85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02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285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6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Endpoints are covered in more detail in the Virtual Networking lesson. </a:t>
            </a:r>
          </a:p>
          <a:p>
            <a:r>
              <a:rPr lang="en-US" dirty="0"/>
              <a:t>✔️A Blob storage account only exposes the Blob service endpoint. And, you can also configure a custom domain name to use with your storage account.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1/26/2020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738" y="1685846"/>
            <a:ext cx="4167887" cy="2215991"/>
          </a:xfrm>
        </p:spPr>
        <p:txBody>
          <a:bodyPr/>
          <a:lstStyle/>
          <a:p>
            <a:r>
              <a:rPr lang="en-US" dirty="0"/>
              <a:t>AZ-300T02</a:t>
            </a:r>
            <a:br>
              <a:rPr lang="en-US" dirty="0"/>
            </a:br>
            <a:r>
              <a:rPr lang="en-US" dirty="0"/>
              <a:t>Module 02: Implementing and Managing Storage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4025900"/>
            <a:ext cx="4164583" cy="307777"/>
          </a:xfrm>
        </p:spPr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A68-9C1B-490A-B2C1-3410BE0E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Storage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00A7-4B95-4274-8077-5F1F426E42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85542"/>
          </a:xfrm>
        </p:spPr>
        <p:txBody>
          <a:bodyPr/>
          <a:lstStyle/>
          <a:p>
            <a:r>
              <a:rPr lang="en-US" dirty="0"/>
              <a:t>General purpose v2 storage account:</a:t>
            </a:r>
          </a:p>
          <a:p>
            <a:pPr lvl="1"/>
            <a:r>
              <a:rPr lang="en-US" dirty="0"/>
              <a:t>Resource group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 (Azure region)</a:t>
            </a:r>
          </a:p>
          <a:p>
            <a:pPr lvl="1"/>
            <a:r>
              <a:rPr lang="en-US" dirty="0"/>
              <a:t>Deployment model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Account kind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Access tier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9ED15A-12F6-4D89-8361-A93D07348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6577"/>
              </p:ext>
            </p:extLst>
          </p:nvPr>
        </p:nvGraphicFramePr>
        <p:xfrm>
          <a:off x="3626778" y="3847465"/>
          <a:ext cx="7387120" cy="2144308"/>
        </p:xfrm>
        <a:graphic>
          <a:graphicData uri="http://schemas.openxmlformats.org/drawingml/2006/table">
            <a:tbl>
              <a:tblPr/>
              <a:tblGrid>
                <a:gridCol w="3693560">
                  <a:extLst>
                    <a:ext uri="{9D8B030D-6E8A-4147-A177-3AD203B41FA5}">
                      <a16:colId xmlns:a16="http://schemas.microsoft.com/office/drawing/2014/main" val="3795849995"/>
                    </a:ext>
                  </a:extLst>
                </a:gridCol>
                <a:gridCol w="3693560">
                  <a:extLst>
                    <a:ext uri="{9D8B030D-6E8A-4147-A177-3AD203B41FA5}">
                      <a16:colId xmlns:a16="http://schemas.microsoft.com/office/drawing/2014/main" val="2396253260"/>
                    </a:ext>
                  </a:extLst>
                </a:gridCol>
              </a:tblGrid>
              <a:tr h="295335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rgbClr val="1A1A18"/>
                          </a:solidFill>
                          <a:effectLst/>
                        </a:rPr>
                        <a:t>Field</a:t>
                      </a:r>
                      <a:endParaRPr lang="en-US" sz="2000" b="1" i="0" dirty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rgbClr val="1A1A18"/>
                          </a:solidFill>
                          <a:effectLst/>
                        </a:rPr>
                        <a:t>Value</a:t>
                      </a:r>
                      <a:endParaRPr lang="en-US" sz="2000" b="1" i="0" dirty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50139"/>
                  </a:ext>
                </a:extLst>
              </a:tr>
              <a:tr h="372454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Deployment model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Resource Manager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469131"/>
                  </a:ext>
                </a:extLst>
              </a:tr>
              <a:tr h="372454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Performance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Standard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549328"/>
                  </a:ext>
                </a:extLst>
              </a:tr>
              <a:tr h="350142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Account kind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StorageV2 (general-purpose v2)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529076"/>
                  </a:ext>
                </a:extLst>
              </a:tr>
              <a:tr h="308224"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Replication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solidFill>
                            <a:srgbClr val="1A1A18"/>
                          </a:solidFill>
                          <a:effectLst/>
                        </a:rPr>
                        <a:t>Locally redundant storage (LRS)</a:t>
                      </a:r>
                      <a:endParaRPr lang="en-US" sz="2000" b="0" i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91190"/>
                  </a:ext>
                </a:extLst>
              </a:tr>
              <a:tr h="372454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1A1A18"/>
                          </a:solidFill>
                          <a:effectLst/>
                        </a:rPr>
                        <a:t>Access tier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1A1A18"/>
                          </a:solidFill>
                          <a:effectLst/>
                        </a:rPr>
                        <a:t>Hot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33602" marR="33602" marT="16801" marB="16801"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0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6408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5A68-9C1B-490A-B2C1-3410BE0E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Creating Storage 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00A7-4B95-4274-8077-5F1F426E42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Create a storage account in the portal</a:t>
            </a:r>
          </a:p>
          <a:p>
            <a:r>
              <a:rPr lang="en-US" dirty="0"/>
              <a:t>Create a storage account using PowerShell</a:t>
            </a:r>
          </a:p>
          <a:p>
            <a:r>
              <a:rPr lang="en-US" dirty="0"/>
              <a:t>Create a storage account using CLI</a:t>
            </a:r>
          </a:p>
        </p:txBody>
      </p:sp>
    </p:spTree>
    <p:extLst>
      <p:ext uri="{BB962C8B-B14F-4D97-AF65-F5344CB8AC3E}">
        <p14:creationId xmlns:p14="http://schemas.microsoft.com/office/powerpoint/2010/main" val="41712763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4355791" cy="3619452"/>
          </a:xfrm>
        </p:spPr>
        <p:txBody>
          <a:bodyPr/>
          <a:lstStyle/>
          <a:p>
            <a:r>
              <a:rPr lang="en-US" dirty="0"/>
              <a:t>Access multiple accounts and subscriptions</a:t>
            </a:r>
          </a:p>
          <a:p>
            <a:r>
              <a:rPr lang="en-US" dirty="0"/>
              <a:t>Create, delete, view, edit storage resources</a:t>
            </a:r>
          </a:p>
          <a:p>
            <a:r>
              <a:rPr lang="en-US" dirty="0"/>
              <a:t>View and edit Blob, Queue, Table, File, Cosmos DB storage and Data Lake Storage</a:t>
            </a:r>
          </a:p>
        </p:txBody>
      </p:sp>
      <p:pic>
        <p:nvPicPr>
          <p:cNvPr id="7" name="Picture 6" descr="Screenshot of the Storage Explorer. The navigation pane (left) is expanded and a folder in the blob container is selected. The folder (right pane) contains several documents. ">
            <a:extLst>
              <a:ext uri="{FF2B5EF4-FFF2-40B4-BE49-F238E27FC236}">
                <a16:creationId xmlns:a16="http://schemas.microsoft.com/office/drawing/2014/main" id="{E771B789-F53A-4B26-8509-AA98041C52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81" y="1435100"/>
            <a:ext cx="6340707" cy="336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4A15D2-3740-4916-ACB9-EF507FF285C5}"/>
              </a:ext>
            </a:extLst>
          </p:cNvPr>
          <p:cNvSpPr/>
          <p:nvPr/>
        </p:nvSpPr>
        <p:spPr>
          <a:xfrm>
            <a:off x="494991" y="5034098"/>
            <a:ext cx="10856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-111125">
              <a:buSzPct val="50000"/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Obtain shared access signature (SAS) keys</a:t>
            </a:r>
          </a:p>
          <a:p>
            <a:pPr marL="234950" indent="-234950">
              <a:buSzPct val="50000"/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Available for Windows, Mac, and Linux 	 	</a:t>
            </a:r>
          </a:p>
        </p:txBody>
      </p:sp>
    </p:spTree>
    <p:extLst>
      <p:ext uri="{BB962C8B-B14F-4D97-AF65-F5344CB8AC3E}">
        <p14:creationId xmlns:p14="http://schemas.microsoft.com/office/powerpoint/2010/main" val="4294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84EB-187C-4D93-990B-AE3D4B62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Explorer Connection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2CE4-8750-47CE-AF7F-2E299D7AB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825744" cy="4653582"/>
          </a:xfrm>
        </p:spPr>
        <p:txBody>
          <a:bodyPr/>
          <a:lstStyle/>
          <a:p>
            <a:r>
              <a:rPr lang="en-US" dirty="0"/>
              <a:t>Connect to an Azure subscription</a:t>
            </a:r>
          </a:p>
          <a:p>
            <a:r>
              <a:rPr lang="en-US" dirty="0"/>
              <a:t>Work with local development storage (emulator)</a:t>
            </a:r>
          </a:p>
          <a:p>
            <a:r>
              <a:rPr lang="en-US" dirty="0"/>
              <a:t>Attach to external storage</a:t>
            </a:r>
          </a:p>
          <a:p>
            <a:r>
              <a:rPr lang="en-US" dirty="0"/>
              <a:t>Attach a storage account or storage service by using a shared access signature</a:t>
            </a:r>
          </a:p>
          <a:p>
            <a:r>
              <a:rPr lang="en-US" dirty="0"/>
              <a:t>Connect to an Azure Cosmos DB account by using a connection string</a:t>
            </a:r>
          </a:p>
        </p:txBody>
      </p:sp>
      <p:pic>
        <p:nvPicPr>
          <p:cNvPr id="4" name="Picture 3" descr="Screenshot of the Azure Explorer Manage Accounts page.">
            <a:extLst>
              <a:ext uri="{FF2B5EF4-FFF2-40B4-BE49-F238E27FC236}">
                <a16:creationId xmlns:a16="http://schemas.microsoft.com/office/drawing/2014/main" id="{B8251BE6-A964-4A46-9A2F-8BB10D34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51" y="1708404"/>
            <a:ext cx="4010025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6629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D590-BBE6-430E-A7D3-F934B9F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Storage Explorer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F805-DDCC-4CEC-B222-6D76B9EC6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Download and install Storage Explorer</a:t>
            </a:r>
          </a:p>
          <a:p>
            <a:r>
              <a:rPr lang="en-US" dirty="0"/>
              <a:t>Connect to an Azure subscription</a:t>
            </a:r>
          </a:p>
          <a:p>
            <a:r>
              <a:rPr lang="en-US" dirty="0"/>
              <a:t>Attach an Azure 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6461423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02: Implementing and Managing Storage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02: Data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Replication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351413"/>
          </a:xfrm>
        </p:spPr>
        <p:txBody>
          <a:bodyPr/>
          <a:lstStyle/>
          <a:p>
            <a:r>
              <a:rPr lang="en-US" b="1" dirty="0"/>
              <a:t>Locally-redundant storage (LRS):</a:t>
            </a:r>
          </a:p>
          <a:p>
            <a:pPr lvl="1"/>
            <a:r>
              <a:rPr lang="en-US" b="1" dirty="0"/>
              <a:t>The only replication option when using Premium performance tier </a:t>
            </a:r>
          </a:p>
          <a:p>
            <a:r>
              <a:rPr lang="en-US" b="1" dirty="0"/>
              <a:t>Zone-redundant storage (LRS):</a:t>
            </a:r>
          </a:p>
          <a:p>
            <a:r>
              <a:rPr lang="en-US" b="1" dirty="0"/>
              <a:t>Geo-redundant storage (GRS)</a:t>
            </a:r>
          </a:p>
          <a:p>
            <a:r>
              <a:rPr lang="en-US" b="1" dirty="0"/>
              <a:t>Read-access geo-redundant storage (RA-RGS)</a:t>
            </a:r>
          </a:p>
        </p:txBody>
      </p:sp>
      <p:pic>
        <p:nvPicPr>
          <p:cNvPr id="3076" name="Picture 4" descr="Screenshot of the storage replications drop-down showing LRS, GRS, and RA-GR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26" y="4386169"/>
            <a:ext cx="55626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Locally-redundant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3654514"/>
            <a:ext cx="11018520" cy="2499146"/>
          </a:xfrm>
        </p:spPr>
        <p:txBody>
          <a:bodyPr/>
          <a:lstStyle/>
          <a:p>
            <a:r>
              <a:rPr lang="en-US" dirty="0"/>
              <a:t>Maintains three copies of your data at a single facility</a:t>
            </a:r>
          </a:p>
          <a:p>
            <a:r>
              <a:rPr lang="en-US" dirty="0"/>
              <a:t>All copies of the data exist within the same region</a:t>
            </a:r>
          </a:p>
          <a:p>
            <a:pPr lvl="0"/>
            <a:r>
              <a:rPr lang="en-US" dirty="0"/>
              <a:t>Use if data can be easily reconstructed </a:t>
            </a:r>
          </a:p>
          <a:p>
            <a:pPr lvl="0"/>
            <a:r>
              <a:rPr lang="en-US" dirty="0"/>
              <a:t>Use if there are regional governance requirements</a:t>
            </a:r>
          </a:p>
          <a:p>
            <a:r>
              <a:rPr lang="en-US" dirty="0"/>
              <a:t>Low-cost option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4068C2-EC37-48B9-A76C-E82EC789C14E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5100"/>
          <a:ext cx="11025187" cy="1809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66">
                  <a:extLst>
                    <a:ext uri="{9D8B030D-6E8A-4147-A177-3AD203B41FA5}">
                      <a16:colId xmlns:a16="http://schemas.microsoft.com/office/drawing/2014/main" val="3872822939"/>
                    </a:ext>
                  </a:extLst>
                </a:gridCol>
                <a:gridCol w="2806940">
                  <a:extLst>
                    <a:ext uri="{9D8B030D-6E8A-4147-A177-3AD203B41FA5}">
                      <a16:colId xmlns:a16="http://schemas.microsoft.com/office/drawing/2014/main" val="3098706265"/>
                    </a:ext>
                  </a:extLst>
                </a:gridCol>
                <a:gridCol w="6038581">
                  <a:extLst>
                    <a:ext uri="{9D8B030D-6E8A-4147-A177-3AD203B41FA5}">
                      <a16:colId xmlns:a16="http://schemas.microsoft.com/office/drawing/2014/main" val="3383557239"/>
                    </a:ext>
                  </a:extLst>
                </a:gridCol>
              </a:tblGrid>
              <a:tr h="4399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Replication 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Copies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Strategy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904226"/>
                  </a:ext>
                </a:extLst>
              </a:tr>
              <a:tr h="1369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Locally redundant storage (LRS)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three copies of your data.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three time within a single facility in a single region.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480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2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Zone-redundant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3431566"/>
            <a:ext cx="11018520" cy="2843855"/>
          </a:xfrm>
        </p:spPr>
        <p:txBody>
          <a:bodyPr/>
          <a:lstStyle/>
          <a:p>
            <a:r>
              <a:rPr lang="en-US" dirty="0"/>
              <a:t>Replicates your data across three storage clusters in a single region</a:t>
            </a:r>
          </a:p>
          <a:p>
            <a:r>
              <a:rPr lang="en-US" dirty="0"/>
              <a:t>Each storage cluster is physically separated from the others and resides in its own availability zone</a:t>
            </a:r>
          </a:p>
          <a:p>
            <a:r>
              <a:rPr lang="en-US" dirty="0"/>
              <a:t>Each availability zone, and the ZRS cluster within it, is autonomous, with separate utilities and networking capabilities</a:t>
            </a:r>
          </a:p>
          <a:p>
            <a:r>
              <a:rPr lang="en-US" dirty="0"/>
              <a:t>Not available in all regions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95859-BEFA-41F7-81F3-35B1065D260E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5101"/>
          <a:ext cx="10076365" cy="1562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085">
                  <a:extLst>
                    <a:ext uri="{9D8B030D-6E8A-4147-A177-3AD203B41FA5}">
                      <a16:colId xmlns:a16="http://schemas.microsoft.com/office/drawing/2014/main" val="2441931060"/>
                    </a:ext>
                  </a:extLst>
                </a:gridCol>
                <a:gridCol w="1992085">
                  <a:extLst>
                    <a:ext uri="{9D8B030D-6E8A-4147-A177-3AD203B41FA5}">
                      <a16:colId xmlns:a16="http://schemas.microsoft.com/office/drawing/2014/main" val="2540338844"/>
                    </a:ext>
                  </a:extLst>
                </a:gridCol>
                <a:gridCol w="6092195">
                  <a:extLst>
                    <a:ext uri="{9D8B030D-6E8A-4147-A177-3AD203B41FA5}">
                      <a16:colId xmlns:a16="http://schemas.microsoft.com/office/drawing/2014/main" val="1168729393"/>
                    </a:ext>
                  </a:extLst>
                </a:gridCol>
              </a:tblGrid>
              <a:tr h="4169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Replication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Copies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Strategy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14925"/>
                  </a:ext>
                </a:extLst>
              </a:tr>
              <a:tr h="8576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Zone-redundant storage (ZRS)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three copies of your data.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three times across two to three facilities, either within a single region or across two regions.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8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6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Geo-redundant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717844"/>
            <a:ext cx="11322455" cy="1994392"/>
          </a:xfrm>
        </p:spPr>
        <p:txBody>
          <a:bodyPr/>
          <a:lstStyle/>
          <a:p>
            <a:pPr lvl="0"/>
            <a:r>
              <a:rPr lang="en-US" sz="2400" dirty="0"/>
              <a:t>GRS replicates your data to another data center in a secondary region, but that data is available to be read only during a failure </a:t>
            </a:r>
          </a:p>
          <a:p>
            <a:pPr lvl="0"/>
            <a:r>
              <a:rPr lang="en-US" sz="2400" dirty="0"/>
              <a:t>RA-GRS is based on GRS and replicates data to another data center in another region. Provides read access from the secondary region, even without a failure</a:t>
            </a:r>
          </a:p>
          <a:p>
            <a:pPr lvl="0"/>
            <a:r>
              <a:rPr lang="en-US" sz="2400" dirty="0"/>
              <a:t>Consider RTO and RPO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364FE-25A9-425A-ADA3-26702A8BC6A6}"/>
              </a:ext>
            </a:extLst>
          </p:cNvPr>
          <p:cNvGraphicFramePr>
            <a:graphicFrameLocks noGrp="1"/>
          </p:cNvGraphicFramePr>
          <p:nvPr/>
        </p:nvGraphicFramePr>
        <p:xfrm>
          <a:off x="584198" y="1431694"/>
          <a:ext cx="11025189" cy="2956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8830">
                  <a:extLst>
                    <a:ext uri="{9D8B030D-6E8A-4147-A177-3AD203B41FA5}">
                      <a16:colId xmlns:a16="http://schemas.microsoft.com/office/drawing/2014/main" val="2650081204"/>
                    </a:ext>
                  </a:extLst>
                </a:gridCol>
                <a:gridCol w="1820502">
                  <a:extLst>
                    <a:ext uri="{9D8B030D-6E8A-4147-A177-3AD203B41FA5}">
                      <a16:colId xmlns:a16="http://schemas.microsoft.com/office/drawing/2014/main" val="1777980413"/>
                    </a:ext>
                  </a:extLst>
                </a:gridCol>
                <a:gridCol w="6665857">
                  <a:extLst>
                    <a:ext uri="{9D8B030D-6E8A-4147-A177-3AD203B41FA5}">
                      <a16:colId xmlns:a16="http://schemas.microsoft.com/office/drawing/2014/main" val="2473153594"/>
                    </a:ext>
                  </a:extLst>
                </a:gridCol>
              </a:tblGrid>
              <a:tr h="286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Replication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Copies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Strategy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592752"/>
                  </a:ext>
                </a:extLst>
              </a:tr>
              <a:tr h="1215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Geo-redundant storage (GRS)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six copies of your data.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three times within the primary region and is also replicated three times in a secondary region hundreds of miles away from the primary region.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38131"/>
                  </a:ext>
                </a:extLst>
              </a:tr>
              <a:tr h="1215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Read access geo-redundant storage (RA-GRS) 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Maintains six copies of your data.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Data is replicated to a secondary geographic location and provides read access to your data in the secondary location.</a:t>
                      </a:r>
                      <a:endParaRPr lang="en-US" sz="22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57357" marR="573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16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02: Implementing and Managing Storage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01: Azure Storage Accounts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23DB-D93F-4EB9-B157-9C88DC1EBE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Option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9CF22-2D5A-480C-8D17-1383AAD2FC03}"/>
              </a:ext>
            </a:extLst>
          </p:cNvPr>
          <p:cNvGraphicFramePr>
            <a:graphicFrameLocks noGrp="1"/>
          </p:cNvGraphicFramePr>
          <p:nvPr/>
        </p:nvGraphicFramePr>
        <p:xfrm>
          <a:off x="604196" y="1250765"/>
          <a:ext cx="11005192" cy="5058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2490">
                  <a:extLst>
                    <a:ext uri="{9D8B030D-6E8A-4147-A177-3AD203B41FA5}">
                      <a16:colId xmlns:a16="http://schemas.microsoft.com/office/drawing/2014/main" val="2144672916"/>
                    </a:ext>
                  </a:extLst>
                </a:gridCol>
                <a:gridCol w="1801863">
                  <a:extLst>
                    <a:ext uri="{9D8B030D-6E8A-4147-A177-3AD203B41FA5}">
                      <a16:colId xmlns:a16="http://schemas.microsoft.com/office/drawing/2014/main" val="3305447151"/>
                    </a:ext>
                  </a:extLst>
                </a:gridCol>
                <a:gridCol w="1557149">
                  <a:extLst>
                    <a:ext uri="{9D8B030D-6E8A-4147-A177-3AD203B41FA5}">
                      <a16:colId xmlns:a16="http://schemas.microsoft.com/office/drawing/2014/main" val="3169663095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1735161963"/>
                    </a:ext>
                  </a:extLst>
                </a:gridCol>
                <a:gridCol w="1649462">
                  <a:extLst>
                    <a:ext uri="{9D8B030D-6E8A-4147-A177-3AD203B41FA5}">
                      <a16:colId xmlns:a16="http://schemas.microsoft.com/office/drawing/2014/main" val="1972989554"/>
                    </a:ext>
                  </a:extLst>
                </a:gridCol>
              </a:tblGrid>
              <a:tr h="440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Replication Option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LRS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ZRS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RA-GRS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756897"/>
                  </a:ext>
                </a:extLst>
              </a:tr>
              <a:tr h="7405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Node unavailability within a data center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48507"/>
                  </a:ext>
                </a:extLst>
              </a:tr>
              <a:tr h="1051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An entire data center (zonal or non-zonal) becomes unavailable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290947"/>
                  </a:ext>
                </a:extLst>
              </a:tr>
              <a:tr h="359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 region-wide outage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87293"/>
                  </a:ext>
                </a:extLst>
              </a:tr>
              <a:tr h="1304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Read access to your data (in a remote, geo-replicated region) for region-wide unavailability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Yes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6029950"/>
                  </a:ext>
                </a:extLst>
              </a:tr>
              <a:tr h="11210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Available in storage account types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GPv1, GPv2, Blob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Standard,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GPv2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GPv1, GPv2, Blob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GPv1, GPv2, Blob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17" marR="978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2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Storage Account PowerShell Tasks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800219"/>
          </a:xfrm>
        </p:spPr>
        <p:txBody>
          <a:bodyPr/>
          <a:lstStyle/>
          <a:p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29" y="1476426"/>
            <a:ext cx="8751481" cy="42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595414"/>
            <a:ext cx="9144000" cy="1938992"/>
          </a:xfrm>
        </p:spPr>
        <p:txBody>
          <a:bodyPr/>
          <a:lstStyle/>
          <a:p>
            <a:r>
              <a:rPr lang="en-US" dirty="0"/>
              <a:t>Module 02: Implementing and Managing Storage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03: Storing and Accessing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Import and Export 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4915" y="1318772"/>
            <a:ext cx="11018520" cy="39272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Transfers very large amounts of data between on-premises and Azure:</a:t>
            </a:r>
          </a:p>
          <a:p>
            <a:pPr lvl="1"/>
            <a:r>
              <a:rPr lang="en-US" b="1" dirty="0"/>
              <a:t>Import. Securely transfers data to Azure Blob storage (block and page blobs) and Azure Files. You ship hard drives containing your data to an Azure data center.</a:t>
            </a:r>
          </a:p>
          <a:p>
            <a:pPr lvl="1"/>
            <a:r>
              <a:rPr lang="en-US" b="1" dirty="0"/>
              <a:t>Export. Securely transfers data from Azure Blob storage (block, page, and append blobs) to your location. You ship empty hard drives to an Azure data center.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Scenarios:</a:t>
            </a:r>
          </a:p>
          <a:p>
            <a:pPr lvl="1"/>
            <a:r>
              <a:rPr lang="en-US" b="1" dirty="0"/>
              <a:t>Migrating data to the cloud</a:t>
            </a:r>
          </a:p>
          <a:p>
            <a:pPr lvl="1"/>
            <a:r>
              <a:rPr lang="en-US" b="1" dirty="0"/>
              <a:t>Content distribution</a:t>
            </a:r>
          </a:p>
          <a:p>
            <a:pPr lvl="1"/>
            <a:r>
              <a:rPr lang="en-US" b="1" dirty="0"/>
              <a:t>Backup and data recovery</a:t>
            </a:r>
          </a:p>
        </p:txBody>
      </p:sp>
    </p:spTree>
    <p:extLst>
      <p:ext uri="{BB962C8B-B14F-4D97-AF65-F5344CB8AC3E}">
        <p14:creationId xmlns:p14="http://schemas.microsoft.com/office/powerpoint/2010/main" val="26593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Components and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4915" y="1318772"/>
            <a:ext cx="11018520" cy="3533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Import and Export service components:</a:t>
            </a:r>
          </a:p>
          <a:p>
            <a:pPr lvl="1"/>
            <a:r>
              <a:rPr lang="en-US" b="1" dirty="0"/>
              <a:t>Import/Export service</a:t>
            </a:r>
          </a:p>
          <a:p>
            <a:pPr lvl="1"/>
            <a:r>
              <a:rPr lang="en-US" b="1" dirty="0" err="1"/>
              <a:t>WAImportExport</a:t>
            </a:r>
            <a:r>
              <a:rPr lang="en-US" b="1" dirty="0"/>
              <a:t> tool</a:t>
            </a:r>
          </a:p>
          <a:p>
            <a:pPr lvl="1"/>
            <a:r>
              <a:rPr lang="en-US" b="1" dirty="0"/>
              <a:t>Disk Drives</a:t>
            </a:r>
          </a:p>
          <a:p>
            <a:r>
              <a:rPr lang="en-US" b="1" dirty="0"/>
              <a:t>Import and Export service requirements:</a:t>
            </a:r>
          </a:p>
          <a:p>
            <a:pPr lvl="1"/>
            <a:r>
              <a:rPr lang="en-US" b="1" dirty="0"/>
              <a:t>Operating systems</a:t>
            </a:r>
          </a:p>
          <a:p>
            <a:pPr lvl="1"/>
            <a:r>
              <a:rPr lang="en-US" b="1" dirty="0"/>
              <a:t>Supported storage accounts</a:t>
            </a:r>
          </a:p>
          <a:p>
            <a:pPr lvl="1"/>
            <a:r>
              <a:rPr lang="en-US" b="1" dirty="0"/>
              <a:t>Supported storage types</a:t>
            </a:r>
          </a:p>
          <a:p>
            <a:pPr lvl="1"/>
            <a:r>
              <a:rPr lang="en-US" b="1" dirty="0"/>
              <a:t>Supported disks</a:t>
            </a:r>
          </a:p>
        </p:txBody>
      </p:sp>
    </p:spTree>
    <p:extLst>
      <p:ext uri="{BB962C8B-B14F-4D97-AF65-F5344CB8AC3E}">
        <p14:creationId xmlns:p14="http://schemas.microsoft.com/office/powerpoint/2010/main" val="7785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Import and Export Tool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4915" y="1318772"/>
            <a:ext cx="11018520" cy="15388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Drive preparation and repair tool:</a:t>
            </a:r>
          </a:p>
          <a:p>
            <a:pPr lvl="1"/>
            <a:r>
              <a:rPr lang="en-US" b="1" dirty="0"/>
              <a:t>Before creating an import job: copy data to the hard drives</a:t>
            </a:r>
          </a:p>
          <a:p>
            <a:pPr lvl="1"/>
            <a:r>
              <a:rPr lang="en-US" b="1" dirty="0"/>
              <a:t>After an import job has completed: repair any blobs that were corrupted</a:t>
            </a:r>
          </a:p>
          <a:p>
            <a:pPr lvl="1"/>
            <a:r>
              <a:rPr lang="en-US" b="1" dirty="0"/>
              <a:t>After receiving the drives: repair any files that were corrupted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347A5B-D782-40D1-A781-03FCB78F0CA1}"/>
              </a:ext>
            </a:extLst>
          </p:cNvPr>
          <p:cNvSpPr/>
          <p:nvPr/>
        </p:nvSpPr>
        <p:spPr>
          <a:xfrm>
            <a:off x="1251857" y="3291101"/>
            <a:ext cx="4376057" cy="117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1A18"/>
                </a:solidFill>
                <a:latin typeface="Lucida Console" panose="020B0609040504020204" pitchFamily="49" charset="0"/>
              </a:rPr>
              <a:t>WAImportExport.exe </a:t>
            </a:r>
            <a:r>
              <a:rPr lang="en-US" dirty="0" err="1">
                <a:solidFill>
                  <a:srgbClr val="1A1A18"/>
                </a:solidFill>
                <a:latin typeface="Lucida Console" panose="020B0609040504020204" pitchFamily="49" charset="0"/>
              </a:rPr>
              <a:t>PrepImport</a:t>
            </a:r>
            <a:r>
              <a:rPr lang="en-US" dirty="0">
                <a:solidFill>
                  <a:srgbClr val="1A1A18"/>
                </a:solidFill>
                <a:latin typeface="Lucida Console" panose="020B0609040504020204" pitchFamily="49" charset="0"/>
              </a:rPr>
              <a:t> /j:&lt;</a:t>
            </a:r>
            <a:r>
              <a:rPr lang="en-US" dirty="0" err="1">
                <a:solidFill>
                  <a:srgbClr val="1A1A18"/>
                </a:solidFill>
                <a:latin typeface="Lucida Console" panose="020B0609040504020204" pitchFamily="49" charset="0"/>
              </a:rPr>
              <a:t>JournalFile</a:t>
            </a:r>
            <a:r>
              <a:rPr lang="en-US" dirty="0">
                <a:solidFill>
                  <a:srgbClr val="1A1A18"/>
                </a:solidFill>
                <a:latin typeface="Lucida Console" panose="020B0609040504020204" pitchFamily="49" charset="0"/>
              </a:rPr>
              <a:t>&gt; /id:&lt;</a:t>
            </a:r>
            <a:r>
              <a:rPr lang="en-US" dirty="0" err="1">
                <a:solidFill>
                  <a:srgbClr val="1A1A18"/>
                </a:solidFill>
                <a:latin typeface="Lucida Console" panose="020B0609040504020204" pitchFamily="49" charset="0"/>
              </a:rPr>
              <a:t>SessionId</a:t>
            </a:r>
            <a:r>
              <a:rPr lang="en-US" dirty="0">
                <a:solidFill>
                  <a:srgbClr val="1A1A18"/>
                </a:solidFill>
                <a:latin typeface="Lucida Console" panose="020B0609040504020204" pitchFamily="49" charset="0"/>
              </a:rPr>
              <a:t>&gt; /</a:t>
            </a:r>
            <a:r>
              <a:rPr lang="en-US" dirty="0" err="1">
                <a:solidFill>
                  <a:srgbClr val="1A1A18"/>
                </a:solidFill>
                <a:latin typeface="Lucida Console" panose="020B0609040504020204" pitchFamily="49" charset="0"/>
              </a:rPr>
              <a:t>DataSet</a:t>
            </a:r>
            <a:r>
              <a:rPr lang="en-US" dirty="0">
                <a:solidFill>
                  <a:srgbClr val="1A1A18"/>
                </a:solidFill>
                <a:latin typeface="Lucida Console" panose="020B0609040504020204" pitchFamily="49" charset="0"/>
              </a:rPr>
              <a:t>:&lt;dataset.csv&gt;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97771" y="346841"/>
            <a:ext cx="11018520" cy="553998"/>
          </a:xfrm>
        </p:spPr>
        <p:txBody>
          <a:bodyPr/>
          <a:lstStyle/>
          <a:p>
            <a:r>
              <a:rPr lang="en-US" dirty="0"/>
              <a:t>Import Jobs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4199" y="958870"/>
            <a:ext cx="11018520" cy="555228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/>
              <a:t>Identify:</a:t>
            </a:r>
          </a:p>
          <a:p>
            <a:pPr lvl="2"/>
            <a:r>
              <a:rPr lang="en-US" b="1" dirty="0"/>
              <a:t>data to be imported</a:t>
            </a:r>
          </a:p>
          <a:p>
            <a:pPr lvl="2"/>
            <a:r>
              <a:rPr lang="en-US" b="1" dirty="0"/>
              <a:t>the number of drives</a:t>
            </a:r>
          </a:p>
          <a:p>
            <a:pPr lvl="2"/>
            <a:r>
              <a:rPr lang="en-US" b="1" dirty="0"/>
              <a:t>destination blob or file </a:t>
            </a:r>
          </a:p>
          <a:p>
            <a:pPr marL="228600" lvl="1" indent="0">
              <a:buNone/>
            </a:pPr>
            <a:endParaRPr lang="en-US" sz="1000" b="1" dirty="0"/>
          </a:p>
          <a:p>
            <a:pPr marL="228600" lvl="1" indent="0">
              <a:buNone/>
            </a:pPr>
            <a:r>
              <a:rPr lang="en-US" b="1" dirty="0"/>
              <a:t>Run WAImportExport Tool:</a:t>
            </a:r>
          </a:p>
          <a:p>
            <a:pPr lvl="2"/>
            <a:r>
              <a:rPr lang="en-US" b="1" dirty="0"/>
              <a:t>To copy data to hard disk drives</a:t>
            </a:r>
          </a:p>
          <a:p>
            <a:pPr lvl="2"/>
            <a:r>
              <a:rPr lang="en-US" b="1" dirty="0"/>
              <a:t>To encrypt data with BitLocker</a:t>
            </a:r>
          </a:p>
          <a:p>
            <a:pPr marL="228600" lvl="1" indent="0">
              <a:buNone/>
            </a:pPr>
            <a:endParaRPr lang="en-US" sz="1000" b="1" dirty="0"/>
          </a:p>
          <a:p>
            <a:pPr marL="228600" lvl="1" indent="0">
              <a:buNone/>
            </a:pPr>
            <a:r>
              <a:rPr lang="en-US" b="1" dirty="0"/>
              <a:t>Create an import job:</a:t>
            </a:r>
          </a:p>
          <a:p>
            <a:pPr lvl="2"/>
            <a:r>
              <a:rPr lang="en-US" b="1" dirty="0"/>
              <a:t>Via Azure portal (upload drive journal)</a:t>
            </a:r>
          </a:p>
          <a:p>
            <a:pPr lvl="2"/>
            <a:r>
              <a:rPr lang="en-US" b="1" dirty="0"/>
              <a:t>Via Import/Export REST API</a:t>
            </a:r>
          </a:p>
          <a:p>
            <a:pPr lvl="1"/>
            <a:r>
              <a:rPr lang="en-US" b="1" dirty="0"/>
              <a:t>Provide shipping info</a:t>
            </a:r>
          </a:p>
          <a:p>
            <a:pPr lvl="1"/>
            <a:r>
              <a:rPr lang="en-US" b="1" dirty="0"/>
              <a:t>Ship the hard disk drives </a:t>
            </a:r>
          </a:p>
          <a:p>
            <a:pPr lvl="1"/>
            <a:r>
              <a:rPr lang="en-US" b="1" dirty="0"/>
              <a:t>Update tracking number</a:t>
            </a:r>
          </a:p>
          <a:p>
            <a:pPr lvl="1"/>
            <a:r>
              <a:rPr lang="en-US" b="1" dirty="0"/>
              <a:t>Microsoft handles:</a:t>
            </a:r>
          </a:p>
          <a:p>
            <a:pPr lvl="2"/>
            <a:r>
              <a:rPr lang="en-US" b="1" dirty="0"/>
              <a:t>Job processing</a:t>
            </a:r>
          </a:p>
          <a:p>
            <a:pPr lvl="2"/>
            <a:r>
              <a:rPr lang="en-US" b="1" dirty="0"/>
              <a:t>Shipment of drives back to you</a:t>
            </a:r>
          </a:p>
        </p:txBody>
      </p:sp>
      <p:pic>
        <p:nvPicPr>
          <p:cNvPr id="5122" name="Picture 2" descr="Visual representation of the steps described under the imag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38" y="1008993"/>
            <a:ext cx="6288622" cy="46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Export Jobs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4222694"/>
          </a:xfrm>
        </p:spPr>
        <p:txBody>
          <a:bodyPr/>
          <a:lstStyle/>
          <a:p>
            <a:pPr lvl="1"/>
            <a:r>
              <a:rPr lang="en-US" b="1" dirty="0"/>
              <a:t>Identify:</a:t>
            </a:r>
          </a:p>
          <a:p>
            <a:pPr lvl="2"/>
            <a:r>
              <a:rPr lang="en-US" b="1" dirty="0"/>
              <a:t>data to be exported</a:t>
            </a:r>
          </a:p>
          <a:p>
            <a:pPr lvl="2"/>
            <a:r>
              <a:rPr lang="en-US" b="1" dirty="0"/>
              <a:t>the number of drives</a:t>
            </a:r>
          </a:p>
          <a:p>
            <a:pPr lvl="2"/>
            <a:r>
              <a:rPr lang="en-US" b="1" dirty="0"/>
              <a:t>the source blobs</a:t>
            </a:r>
          </a:p>
          <a:p>
            <a:pPr lvl="1"/>
            <a:r>
              <a:rPr lang="en-US" b="1" dirty="0"/>
              <a:t>Create an export job:</a:t>
            </a:r>
          </a:p>
          <a:p>
            <a:pPr lvl="2"/>
            <a:r>
              <a:rPr lang="en-US" b="1" dirty="0"/>
              <a:t>via the Azure portal</a:t>
            </a:r>
          </a:p>
          <a:p>
            <a:pPr lvl="2"/>
            <a:r>
              <a:rPr lang="en-US" b="1" dirty="0"/>
              <a:t>via Import/Export REST API</a:t>
            </a:r>
          </a:p>
          <a:p>
            <a:pPr lvl="1"/>
            <a:r>
              <a:rPr lang="en-US" b="1" dirty="0"/>
              <a:t>Provide shipping info</a:t>
            </a:r>
          </a:p>
          <a:p>
            <a:pPr lvl="1"/>
            <a:r>
              <a:rPr lang="en-US" b="1" dirty="0"/>
              <a:t>Ship empty hard drives</a:t>
            </a:r>
          </a:p>
          <a:p>
            <a:pPr lvl="1"/>
            <a:r>
              <a:rPr lang="en-US" b="1" dirty="0"/>
              <a:t>Update delivery tracking info</a:t>
            </a:r>
          </a:p>
          <a:p>
            <a:pPr lvl="1"/>
            <a:r>
              <a:rPr lang="en-US" b="1" dirty="0"/>
              <a:t>Microsoft handles:</a:t>
            </a:r>
          </a:p>
          <a:p>
            <a:pPr lvl="2"/>
            <a:r>
              <a:rPr lang="en-US" b="1" dirty="0"/>
              <a:t>job processing</a:t>
            </a:r>
          </a:p>
          <a:p>
            <a:pPr lvl="2"/>
            <a:r>
              <a:rPr lang="en-US" b="1" dirty="0"/>
              <a:t>shipment of drives back to you</a:t>
            </a:r>
          </a:p>
        </p:txBody>
      </p:sp>
      <p:pic>
        <p:nvPicPr>
          <p:cNvPr id="6146" name="Picture 2" descr="Visual representation of the steps described below the graphic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72" y="1595195"/>
            <a:ext cx="7035346" cy="51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AzCopy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116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command-line utility for automating Azure Storage tasks:</a:t>
            </a:r>
          </a:p>
          <a:p>
            <a:pPr lvl="1"/>
            <a:r>
              <a:rPr lang="en-US" b="1" dirty="0"/>
              <a:t>Copy to/from Microsoft Azure Blob, File, and Table storage</a:t>
            </a:r>
          </a:p>
          <a:p>
            <a:pPr lvl="1"/>
            <a:r>
              <a:rPr lang="en-US" b="1" dirty="0"/>
              <a:t>Copy between a file system and a storage account, or between storage accounts</a:t>
            </a:r>
          </a:p>
        </p:txBody>
      </p:sp>
      <p:pic>
        <p:nvPicPr>
          <p:cNvPr id="7172" name="Picture 4" descr="Screenshot of the PowerShell cmd window. The Help for AZCopy is show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05" y="2895866"/>
            <a:ext cx="6123655" cy="160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creenshot of the command windows. Three examples from the AZCopy help pages are shown. These examples include download a blob, copy a blob, and upload files and subfiles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76" y="4639893"/>
            <a:ext cx="5355771" cy="200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D590-BBE6-430E-A7D3-F934B9F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</a:t>
            </a:r>
            <a:r>
              <a:rPr lang="en-US" dirty="0" err="1"/>
              <a:t>AzCopy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F805-DDCC-4CEC-B222-6D76B9EC6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AzCopy</a:t>
            </a:r>
            <a:r>
              <a:rPr lang="en-US" dirty="0"/>
              <a:t> tool</a:t>
            </a:r>
          </a:p>
          <a:p>
            <a:r>
              <a:rPr lang="en-US" dirty="0"/>
              <a:t>Explore the help</a:t>
            </a:r>
          </a:p>
          <a:p>
            <a:r>
              <a:rPr lang="en-US" dirty="0"/>
              <a:t>Download a blob from Blob storage to the file system</a:t>
            </a:r>
          </a:p>
          <a:p>
            <a:r>
              <a:rPr lang="en-US" dirty="0"/>
              <a:t>Upload files to 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18368228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546934"/>
            <a:ext cx="9398508" cy="3742563"/>
          </a:xfrm>
        </p:spPr>
        <p:txBody>
          <a:bodyPr/>
          <a:lstStyle/>
          <a:p>
            <a:r>
              <a:rPr lang="en-US" dirty="0"/>
              <a:t>A service that you can use to store files, messages, tables, and other types of information</a:t>
            </a:r>
          </a:p>
          <a:p>
            <a:r>
              <a:rPr lang="en-US" dirty="0"/>
              <a:t>Durable, secure, scalable, managed, accessible</a:t>
            </a:r>
          </a:p>
          <a:p>
            <a:r>
              <a:rPr lang="en-US" dirty="0"/>
              <a:t>Manage data with multiple storage accounts</a:t>
            </a:r>
          </a:p>
          <a:p>
            <a:r>
              <a:rPr lang="en-US" dirty="0"/>
              <a:t>Three categories of Azure storage:</a:t>
            </a:r>
          </a:p>
          <a:p>
            <a:pPr lvl="1"/>
            <a:r>
              <a:rPr lang="en-US" sz="2400" dirty="0"/>
              <a:t>Storage for virtual machines – Disks and File Shares</a:t>
            </a:r>
          </a:p>
          <a:p>
            <a:pPr lvl="1"/>
            <a:r>
              <a:rPr lang="en-US" sz="2400" dirty="0"/>
              <a:t>Unstructured data – Blobs and Data Lake Store</a:t>
            </a:r>
          </a:p>
          <a:p>
            <a:pPr lvl="1"/>
            <a:r>
              <a:rPr lang="en-US" sz="2400" dirty="0"/>
              <a:t>Structured data - Tables, Cosmos DB, and Azure SQL DB</a:t>
            </a:r>
          </a:p>
        </p:txBody>
      </p:sp>
    </p:spTree>
    <p:extLst>
      <p:ext uri="{BB962C8B-B14F-4D97-AF65-F5344CB8AC3E}">
        <p14:creationId xmlns:p14="http://schemas.microsoft.com/office/powerpoint/2010/main" val="2991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Content Delivery Network (CDN)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ECAD3E-1DD8-45A2-88B4-51DDF07D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232" y="3412111"/>
            <a:ext cx="5497285" cy="2198914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FE25B9F-0069-4F30-A78F-B002ABF35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1176882"/>
            <a:ext cx="11018520" cy="11695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distributed network of caching servers:</a:t>
            </a:r>
          </a:p>
          <a:p>
            <a:pPr lvl="1"/>
            <a:r>
              <a:rPr lang="en-US" b="1" dirty="0"/>
              <a:t>Provides lower latency and faster delivery of content to users</a:t>
            </a:r>
          </a:p>
          <a:p>
            <a:pPr lvl="1"/>
            <a:r>
              <a:rPr lang="en-US" b="1" dirty="0"/>
              <a:t>Helps reduce load on target servers 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914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How CDN Works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176882"/>
            <a:ext cx="11018520" cy="323780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Azure content caching service:</a:t>
            </a:r>
          </a:p>
          <a:p>
            <a:pPr lvl="1"/>
            <a:r>
              <a:rPr lang="en-US" b="1" dirty="0"/>
              <a:t>Designed to expedite delivery of audio, video, images, etc. hosted by Azure services</a:t>
            </a:r>
          </a:p>
          <a:p>
            <a:pPr lvl="1"/>
            <a:r>
              <a:rPr lang="en-US" b="1" dirty="0"/>
              <a:t>Utilizes the following data flow:</a:t>
            </a:r>
          </a:p>
          <a:p>
            <a:pPr lvl="2"/>
            <a:r>
              <a:rPr lang="en-US" b="1" dirty="0"/>
              <a:t>1. Alice requests a file using a URL pointing to a CDN location. DNS routes the request to the optimal POP</a:t>
            </a:r>
          </a:p>
          <a:p>
            <a:pPr lvl="2"/>
            <a:r>
              <a:rPr lang="en-US" b="1" dirty="0"/>
              <a:t>2. If edge servers do not have the file cached, </a:t>
            </a:r>
          </a:p>
          <a:p>
            <a:pPr marL="457200" lvl="2" indent="0">
              <a:buNone/>
            </a:pPr>
            <a:r>
              <a:rPr lang="en-US" b="1" dirty="0"/>
              <a:t>they requests it from the origin. </a:t>
            </a:r>
          </a:p>
          <a:p>
            <a:pPr lvl="2"/>
            <a:r>
              <a:rPr lang="en-US" b="1" dirty="0"/>
              <a:t>3. The origin returns the file, including its TTL.</a:t>
            </a:r>
          </a:p>
          <a:p>
            <a:pPr lvl="2"/>
            <a:r>
              <a:rPr lang="en-US" b="1" dirty="0"/>
              <a:t>4. The server caches the file and returns it to Alice.</a:t>
            </a:r>
          </a:p>
          <a:p>
            <a:pPr marL="457200" lvl="2" indent="0">
              <a:buNone/>
            </a:pPr>
            <a:r>
              <a:rPr lang="en-US" b="1" dirty="0"/>
              <a:t>The file remains cached until the TTL expires. </a:t>
            </a:r>
          </a:p>
          <a:p>
            <a:pPr lvl="2"/>
            <a:r>
              <a:rPr lang="en-US" b="1" dirty="0"/>
              <a:t>5. Subsequent requests are served from the cache.</a:t>
            </a:r>
          </a:p>
        </p:txBody>
      </p:sp>
      <p:pic>
        <p:nvPicPr>
          <p:cNvPr id="8194" name="Picture 2" descr="Users are shown accessing Point of Presence Edge Servers. The Edge Servers are retrieving information from the original source of the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13" y="3746939"/>
            <a:ext cx="4812147" cy="27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1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CDN Profiles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071778"/>
            <a:ext cx="11018520" cy="52322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collection of CDN endpoints with the same:</a:t>
            </a:r>
          </a:p>
          <a:p>
            <a:pPr lvl="1"/>
            <a:r>
              <a:rPr lang="en-US" b="1" dirty="0"/>
              <a:t>Pricing tier and provider:</a:t>
            </a:r>
          </a:p>
          <a:p>
            <a:pPr lvl="2"/>
            <a:r>
              <a:rPr lang="en-US" b="1" dirty="0"/>
              <a:t>Premium Verizon</a:t>
            </a:r>
          </a:p>
          <a:p>
            <a:pPr lvl="2"/>
            <a:r>
              <a:rPr lang="en-US" b="1" dirty="0"/>
              <a:t>Standard Verizon</a:t>
            </a:r>
          </a:p>
          <a:p>
            <a:pPr lvl="2"/>
            <a:r>
              <a:rPr lang="en-US" b="1" dirty="0"/>
              <a:t>Standard Akamai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Pricing based on:</a:t>
            </a:r>
          </a:p>
          <a:p>
            <a:pPr lvl="1"/>
            <a:r>
              <a:rPr lang="en-US" b="1" dirty="0"/>
              <a:t>GBs of outbound data transfers</a:t>
            </a:r>
          </a:p>
          <a:p>
            <a:pPr lvl="1"/>
            <a:r>
              <a:rPr lang="en-US" b="1" dirty="0"/>
              <a:t>Zone:</a:t>
            </a:r>
          </a:p>
          <a:p>
            <a:pPr lvl="2"/>
            <a:r>
              <a:rPr lang="en-US" b="1" dirty="0"/>
              <a:t>Zone 1—North America, Europe, Middle East and Africa</a:t>
            </a:r>
          </a:p>
          <a:p>
            <a:pPr lvl="2"/>
            <a:r>
              <a:rPr lang="en-US" b="1" dirty="0"/>
              <a:t>Zone 2—Asia Pacific (including Japan)</a:t>
            </a:r>
          </a:p>
          <a:p>
            <a:pPr lvl="2"/>
            <a:r>
              <a:rPr lang="en-US" b="1" dirty="0"/>
              <a:t>Zone 3—South America</a:t>
            </a:r>
          </a:p>
          <a:p>
            <a:pPr lvl="2"/>
            <a:r>
              <a:rPr lang="en-US" b="1" dirty="0"/>
              <a:t>Zone 4—Australia</a:t>
            </a:r>
          </a:p>
          <a:p>
            <a:pPr lvl="2"/>
            <a:r>
              <a:rPr lang="en-US" b="1" dirty="0"/>
              <a:t>Zone 5—India</a:t>
            </a:r>
          </a:p>
          <a:p>
            <a:pPr lvl="2"/>
            <a:endParaRPr lang="en-US" b="1" dirty="0"/>
          </a:p>
        </p:txBody>
      </p:sp>
      <p:pic>
        <p:nvPicPr>
          <p:cNvPr id="9218" name="Picture 2" descr="Screenshot of creating a new CDN profile. Required information is provided for: Name, Subscription, Resource group, Resource Group location, and Pricing Tier. The Pricing Tier drop-down shows: Premium Verizon, Standard Verizon, and Standard Akamai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49" y="1707931"/>
            <a:ext cx="2747495" cy="46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9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CDN Endpoints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5217" y="1339792"/>
            <a:ext cx="11018520" cy="42719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Represent configuration of content origin:</a:t>
            </a:r>
          </a:p>
          <a:p>
            <a:pPr lvl="1"/>
            <a:r>
              <a:rPr lang="en-US" b="1" dirty="0"/>
              <a:t>CDN endpoint name</a:t>
            </a:r>
          </a:p>
          <a:p>
            <a:pPr lvl="1"/>
            <a:r>
              <a:rPr lang="en-US" b="1" dirty="0"/>
              <a:t>Origin type:</a:t>
            </a:r>
          </a:p>
          <a:p>
            <a:pPr lvl="2"/>
            <a:r>
              <a:rPr lang="en-US" b="1" dirty="0"/>
              <a:t>Storage</a:t>
            </a:r>
          </a:p>
          <a:p>
            <a:pPr lvl="2"/>
            <a:r>
              <a:rPr lang="en-US" b="1" dirty="0"/>
              <a:t>Cloud Service</a:t>
            </a:r>
          </a:p>
          <a:p>
            <a:pPr lvl="2"/>
            <a:r>
              <a:rPr lang="en-US" b="1" dirty="0"/>
              <a:t>Web App</a:t>
            </a:r>
          </a:p>
          <a:p>
            <a:pPr lvl="2"/>
            <a:r>
              <a:rPr lang="en-US" b="1" dirty="0"/>
              <a:t>Custom origin</a:t>
            </a:r>
          </a:p>
          <a:p>
            <a:pPr lvl="1"/>
            <a:r>
              <a:rPr lang="en-US" b="1" dirty="0"/>
              <a:t>Origin hostname</a:t>
            </a:r>
          </a:p>
          <a:p>
            <a:pPr lvl="1"/>
            <a:r>
              <a:rPr lang="en-US" b="1" dirty="0"/>
              <a:t>CDN features that affect content delivery, such as:</a:t>
            </a:r>
          </a:p>
          <a:p>
            <a:pPr lvl="2"/>
            <a:r>
              <a:rPr lang="en-US" b="1" dirty="0"/>
              <a:t>Compression</a:t>
            </a:r>
          </a:p>
          <a:p>
            <a:pPr lvl="2"/>
            <a:r>
              <a:rPr lang="en-US" b="1" dirty="0"/>
              <a:t>Query string</a:t>
            </a:r>
          </a:p>
          <a:p>
            <a:pPr lvl="2"/>
            <a:r>
              <a:rPr lang="en-US" b="1" dirty="0"/>
              <a:t>Geo filtering</a:t>
            </a:r>
          </a:p>
          <a:p>
            <a:pPr lvl="2"/>
            <a:r>
              <a:rPr lang="en-US" b="1" dirty="0"/>
              <a:t>Custom domains</a:t>
            </a:r>
          </a:p>
        </p:txBody>
      </p:sp>
      <p:pic>
        <p:nvPicPr>
          <p:cNvPr id="10242" name="Picture 2" descr="Screenshot of the Create CDN endpoint page. Required information is provided for CDN endpoint name, Origin Type (Storage), and Origin Hostnam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91" y="1613149"/>
            <a:ext cx="2981191" cy="39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CDN Time-to-Live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6750" y="1397600"/>
            <a:ext cx="11018520" cy="21298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CDN TTL can be:</a:t>
            </a:r>
          </a:p>
          <a:p>
            <a:pPr lvl="1"/>
            <a:r>
              <a:rPr lang="en-US" b="1" dirty="0"/>
              <a:t>Included in cache-directive headers in the HTTP response from the content origin</a:t>
            </a:r>
          </a:p>
          <a:p>
            <a:pPr lvl="1"/>
            <a:r>
              <a:rPr lang="en-US" b="1" dirty="0"/>
              <a:t>Determined by Cache Expiration Duration, configurable by using: </a:t>
            </a:r>
          </a:p>
          <a:p>
            <a:pPr lvl="2"/>
            <a:r>
              <a:rPr lang="en-US" b="1" dirty="0"/>
              <a:t>Global caching rules: affect all requests to the endpoint</a:t>
            </a:r>
          </a:p>
          <a:p>
            <a:pPr lvl="2"/>
            <a:r>
              <a:rPr lang="en-US" b="1" dirty="0"/>
              <a:t>Custom caching rules: match paths and file extensions</a:t>
            </a:r>
          </a:p>
          <a:p>
            <a:pPr lvl="1"/>
            <a:r>
              <a:rPr lang="en-US" b="1" dirty="0"/>
              <a:t>Custom caching rules override global ones</a:t>
            </a:r>
          </a:p>
        </p:txBody>
      </p:sp>
      <p:pic>
        <p:nvPicPr>
          <p:cNvPr id="11266" name="Picture 2" descr="Screenshot of the Global Caching Rules. The Cache expiration duration is shown as 10 days, 0 hours, 0 minutes, and 0 second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40" y="3168107"/>
            <a:ext cx="4416457" cy="140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creenshot for Custom caching rules. The Match condition is path. The Match value is /images/*.jpg. The Caching behavior is Override. There are 30 days, 0 hours, 0 minutes, and 0 seconds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062" y="4945117"/>
            <a:ext cx="4647780" cy="162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CDN Compression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39641"/>
            <a:ext cx="11018520" cy="3496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Improves file transfer speed and increases page-load performance: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Supports:</a:t>
            </a:r>
          </a:p>
          <a:p>
            <a:pPr lvl="1"/>
            <a:r>
              <a:rPr lang="en-US" b="1" dirty="0"/>
              <a:t>Enabling compression on the origin. In this case, the CDN passes along the compressed files and delivers them to clients that request them.</a:t>
            </a:r>
          </a:p>
          <a:p>
            <a:pPr lvl="1"/>
            <a:r>
              <a:rPr lang="en-US" b="1" dirty="0"/>
              <a:t>Enabling compression directly on the CDN edge servers. In this case, the CDN compresses the files and serves them to end users.</a:t>
            </a:r>
          </a:p>
          <a:p>
            <a:pPr lvl="1"/>
            <a:r>
              <a:rPr lang="en-US" b="1" dirty="0"/>
              <a:t>Enabling compression based on the MIME types list, allowing selection of the content formats to compress.</a:t>
            </a:r>
          </a:p>
        </p:txBody>
      </p:sp>
      <p:pic>
        <p:nvPicPr>
          <p:cNvPr id="12290" name="Picture 2" descr="Screenshot of the Compression blade. Compression is enabled. The formats to compress include: test/plain, text/html, text/css, and text/javascrip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72" y="4997431"/>
            <a:ext cx="3570546" cy="16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0198-9E9B-4199-8F93-D516F76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35" y="457200"/>
            <a:ext cx="11505766" cy="1107996"/>
          </a:xfrm>
        </p:spPr>
        <p:txBody>
          <a:bodyPr/>
          <a:lstStyle/>
          <a:p>
            <a:r>
              <a:rPr lang="en-US" dirty="0"/>
              <a:t>Practice: Optimize Your Content Delivery with Azure CDN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D7B6-923F-4EB8-9BFD-5735A5C2D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Access the Azure CDN caching rules page</a:t>
            </a:r>
          </a:p>
          <a:p>
            <a:r>
              <a:rPr lang="en-US" dirty="0"/>
              <a:t>Set global caching rules</a:t>
            </a:r>
          </a:p>
          <a:p>
            <a:r>
              <a:rPr lang="en-US" dirty="0"/>
              <a:t>Set custom caching rules</a:t>
            </a:r>
          </a:p>
        </p:txBody>
      </p:sp>
    </p:spTree>
    <p:extLst>
      <p:ext uri="{BB962C8B-B14F-4D97-AF65-F5344CB8AC3E}">
        <p14:creationId xmlns:p14="http://schemas.microsoft.com/office/powerpoint/2010/main" val="412800320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850A61-502E-42BC-BBD0-322D1215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595414"/>
            <a:ext cx="9144000" cy="1938992"/>
          </a:xfrm>
        </p:spPr>
        <p:txBody>
          <a:bodyPr/>
          <a:lstStyle/>
          <a:p>
            <a:r>
              <a:rPr lang="en-US" dirty="0"/>
              <a:t>Module 02: Implementing and Managing Storage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Lesson 04: Monitoring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Monitor Metrics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9661" y="1423876"/>
            <a:ext cx="11018520" cy="22775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Azure Monitor provides unified interface for monitoring Azure services</a:t>
            </a:r>
          </a:p>
          <a:p>
            <a:pPr lvl="1"/>
            <a:r>
              <a:rPr lang="en-US" b="1" dirty="0"/>
              <a:t>Includes Azure Storage monitoring</a:t>
            </a:r>
          </a:p>
          <a:p>
            <a:pPr lvl="1"/>
            <a:r>
              <a:rPr lang="en-US" b="1" dirty="0"/>
              <a:t>Offers access via the Azure portal and Monitor API (REST and .NET)</a:t>
            </a:r>
          </a:p>
          <a:p>
            <a:pPr lvl="1"/>
            <a:r>
              <a:rPr lang="en-US" b="1" dirty="0"/>
              <a:t>Integrates with Log Analytics and Event Hubs</a:t>
            </a:r>
          </a:p>
          <a:p>
            <a:pPr lvl="1"/>
            <a:r>
              <a:rPr lang="en-US" b="1" dirty="0"/>
              <a:t>Stores metrics for 30 days and allows long term retention in Azure Storage</a:t>
            </a:r>
          </a:p>
          <a:p>
            <a:pPr lvl="1"/>
            <a:r>
              <a:rPr lang="en-US" b="1" dirty="0"/>
              <a:t>Supports consistent metrics filtering (resource, subservice) and aggregation criteria.</a:t>
            </a:r>
          </a:p>
        </p:txBody>
      </p:sp>
      <p:pic>
        <p:nvPicPr>
          <p:cNvPr id="13314" name="Picture 2" descr="Screenshot of the Monitor Metrics blade. The Metrics Preview (selected) and Metrics choices are shown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1" y="4211565"/>
            <a:ext cx="9042400" cy="18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Capacity and Transaction Metrics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97751"/>
            <a:ext cx="11018520" cy="4604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Available from the Azure portal:</a:t>
            </a:r>
          </a:p>
          <a:p>
            <a:pPr lvl="1"/>
            <a:r>
              <a:rPr lang="en-US" b="1" dirty="0"/>
              <a:t>Select a Storage Account resource</a:t>
            </a:r>
          </a:p>
          <a:p>
            <a:pPr lvl="1"/>
            <a:r>
              <a:rPr lang="en-US" b="1" dirty="0"/>
              <a:t>Select a sub-service: Account, Blob, File, Queue, or Table</a:t>
            </a:r>
          </a:p>
          <a:p>
            <a:pPr lvl="1"/>
            <a:r>
              <a:rPr lang="en-US" b="1" dirty="0"/>
              <a:t>The sub-service selection determines Capacity metrics:</a:t>
            </a:r>
          </a:p>
          <a:p>
            <a:pPr lvl="2"/>
            <a:r>
              <a:rPr lang="en-US" b="1" dirty="0"/>
              <a:t>For example, for Blob sub-service, Capacity metrics include:</a:t>
            </a:r>
          </a:p>
          <a:p>
            <a:pPr lvl="3"/>
            <a:r>
              <a:rPr lang="en-US" b="1" dirty="0"/>
              <a:t>Blob Capacity</a:t>
            </a:r>
          </a:p>
          <a:p>
            <a:pPr lvl="3"/>
            <a:r>
              <a:rPr lang="en-US" b="1" dirty="0"/>
              <a:t>Blob Container Count</a:t>
            </a:r>
          </a:p>
          <a:p>
            <a:pPr lvl="3"/>
            <a:r>
              <a:rPr lang="en-US" b="1" dirty="0"/>
              <a:t>Blob Count</a:t>
            </a:r>
          </a:p>
          <a:p>
            <a:pPr lvl="1"/>
            <a:r>
              <a:rPr lang="en-US" b="1" dirty="0"/>
              <a:t>Transaction metrics are available at:</a:t>
            </a:r>
          </a:p>
          <a:p>
            <a:pPr lvl="2"/>
            <a:r>
              <a:rPr lang="en-US" b="1" dirty="0"/>
              <a:t>account level</a:t>
            </a:r>
          </a:p>
          <a:p>
            <a:pPr lvl="2"/>
            <a:r>
              <a:rPr lang="en-US" b="1" dirty="0"/>
              <a:t>service level:</a:t>
            </a:r>
          </a:p>
          <a:p>
            <a:pPr lvl="3"/>
            <a:r>
              <a:rPr lang="en-US" b="1" dirty="0"/>
              <a:t>Blob storage</a:t>
            </a:r>
          </a:p>
          <a:p>
            <a:pPr lvl="3"/>
            <a:r>
              <a:rPr lang="en-US" b="1" dirty="0"/>
              <a:t>Table storage</a:t>
            </a:r>
          </a:p>
          <a:p>
            <a:pPr lvl="3"/>
            <a:r>
              <a:rPr lang="en-US" b="1" dirty="0"/>
              <a:t>Queue storage</a:t>
            </a:r>
          </a:p>
          <a:p>
            <a:pPr lvl="3"/>
            <a:r>
              <a:rPr lang="en-US" b="1" dirty="0"/>
              <a:t>Azure Files</a:t>
            </a:r>
          </a:p>
        </p:txBody>
      </p:sp>
      <p:pic>
        <p:nvPicPr>
          <p:cNvPr id="14338" name="Picture 2" descr="Screenshot of the Monitor service. A Storage Account is selected and the sub-service to monitor is Account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45" y="1200703"/>
            <a:ext cx="3045897" cy="18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Metric screenshot. Capacity is highlighted and includes: Blob Capacity, Blob Container Count, and Blob Count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83" y="3563006"/>
            <a:ext cx="3531936" cy="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Transaction Metric screenshot. Choices include: Availability, Egress, Ingress, Success E2E Latency, Success Server Latency, and Transactions.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75" y="4882908"/>
            <a:ext cx="3828830" cy="15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8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A8DC-7D85-43DE-962C-11EEECC7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811E9-4783-4FB4-B508-0CE982284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136640" cy="4136517"/>
          </a:xfrm>
        </p:spPr>
        <p:txBody>
          <a:bodyPr/>
          <a:lstStyle/>
          <a:p>
            <a:r>
              <a:rPr lang="en-US" b="1" dirty="0"/>
              <a:t>Azure Blobs</a:t>
            </a:r>
            <a:r>
              <a:rPr lang="en-US" dirty="0"/>
              <a:t>: A massively scalable object store for text and binary data</a:t>
            </a:r>
          </a:p>
          <a:p>
            <a:r>
              <a:rPr lang="en-US" b="1" dirty="0"/>
              <a:t>Azure Files</a:t>
            </a:r>
            <a:r>
              <a:rPr lang="en-US" dirty="0"/>
              <a:t>: Managed file shares for cloud or on-premises deployments</a:t>
            </a:r>
          </a:p>
          <a:p>
            <a:r>
              <a:rPr lang="en-US" b="1" dirty="0"/>
              <a:t>Azure Tables</a:t>
            </a:r>
            <a:r>
              <a:rPr lang="en-US" dirty="0"/>
              <a:t>: A NoSQL store for schema less storage of structured data</a:t>
            </a:r>
          </a:p>
          <a:p>
            <a:r>
              <a:rPr lang="en-US" b="1" dirty="0"/>
              <a:t>Azure Queues</a:t>
            </a:r>
            <a:r>
              <a:rPr lang="en-US" dirty="0"/>
              <a:t>: A messaging store for reliable messaging between application components</a:t>
            </a:r>
          </a:p>
        </p:txBody>
      </p:sp>
      <p:pic>
        <p:nvPicPr>
          <p:cNvPr id="4" name="Picture 3" descr="Screenshot with labels for blobs, files, tables, and queues. ">
            <a:extLst>
              <a:ext uri="{FF2B5EF4-FFF2-40B4-BE49-F238E27FC236}">
                <a16:creationId xmlns:a16="http://schemas.microsoft.com/office/drawing/2014/main" id="{502F9A2F-234A-48CB-9266-FD7CE6D9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66" y="1144625"/>
            <a:ext cx="3859070" cy="507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66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Monitor Alerts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97447"/>
            <a:ext cx="11018520" cy="22775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New experience – comparing with Alerts (Classic):</a:t>
            </a:r>
          </a:p>
          <a:p>
            <a:pPr lvl="1"/>
            <a:r>
              <a:rPr lang="en-US" b="1" dirty="0"/>
              <a:t>Better notification system</a:t>
            </a:r>
          </a:p>
          <a:p>
            <a:pPr lvl="1"/>
            <a:r>
              <a:rPr lang="en-US" b="1" dirty="0"/>
              <a:t>A unified authoring experience</a:t>
            </a:r>
          </a:p>
          <a:p>
            <a:pPr lvl="1"/>
            <a:r>
              <a:rPr lang="en-US" b="1" dirty="0"/>
              <a:t>Access to Log Analytics alerts from the Azure portal</a:t>
            </a:r>
          </a:p>
          <a:p>
            <a:pPr lvl="1"/>
            <a:r>
              <a:rPr lang="en-US" b="1" dirty="0"/>
              <a:t>Separation of Fired Alerts and Alert Rules</a:t>
            </a:r>
          </a:p>
          <a:p>
            <a:pPr lvl="1"/>
            <a:r>
              <a:rPr lang="en-US" b="1" dirty="0"/>
              <a:t>Better workflow</a:t>
            </a:r>
          </a:p>
        </p:txBody>
      </p:sp>
      <p:pic>
        <p:nvPicPr>
          <p:cNvPr id="15362" name="Picture 2" descr="Monitor Alerts screenshot. Required information is provided including: Subscription, Resource Group, and Time Range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60" y="4512606"/>
            <a:ext cx="59436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Alert Rules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9150" y="1129586"/>
            <a:ext cx="11018520" cy="5096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Part of the new experience:</a:t>
            </a:r>
          </a:p>
          <a:p>
            <a:pPr lvl="1"/>
            <a:r>
              <a:rPr lang="en-US" b="1" dirty="0"/>
              <a:t>alerts authoring is consistent regardless of the monitoring service or signal type</a:t>
            </a:r>
          </a:p>
          <a:p>
            <a:pPr lvl="1"/>
            <a:r>
              <a:rPr lang="en-US" b="1" dirty="0"/>
              <a:t>all alerts fired and related details are available on a single page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Authoring is a three-step process: </a:t>
            </a:r>
          </a:p>
          <a:p>
            <a:pPr lvl="1"/>
            <a:r>
              <a:rPr lang="en-US" b="1" dirty="0"/>
              <a:t>1. Define alert condition, including:</a:t>
            </a:r>
          </a:p>
          <a:p>
            <a:pPr lvl="2"/>
            <a:r>
              <a:rPr lang="en-US" b="1" dirty="0"/>
              <a:t>Target selection. For example, a storage account.</a:t>
            </a:r>
          </a:p>
          <a:p>
            <a:pPr lvl="2"/>
            <a:r>
              <a:rPr lang="en-US" b="1" dirty="0"/>
              <a:t>Alert criteria. For example, Used Capacity.</a:t>
            </a:r>
          </a:p>
          <a:p>
            <a:pPr lvl="2"/>
            <a:r>
              <a:rPr lang="en-US" b="1" dirty="0"/>
              <a:t>Alert logic. For example, over a six-hour period </a:t>
            </a:r>
          </a:p>
          <a:p>
            <a:pPr marL="457200" lvl="2" indent="0">
              <a:buNone/>
            </a:pPr>
            <a:r>
              <a:rPr lang="en-US" b="1" dirty="0"/>
              <a:t>whenever the Used Capacity is over 1000000 bytes.</a:t>
            </a:r>
          </a:p>
          <a:p>
            <a:pPr lvl="1"/>
            <a:r>
              <a:rPr lang="en-US" b="1" dirty="0"/>
              <a:t>2. Define alert details, including: </a:t>
            </a:r>
          </a:p>
          <a:p>
            <a:pPr lvl="2"/>
            <a:r>
              <a:rPr lang="en-US" b="1" dirty="0"/>
              <a:t>Alert rule name, description, and severity. There are five severity levels, Severity 0 to Severity 4.</a:t>
            </a:r>
          </a:p>
          <a:p>
            <a:pPr lvl="1"/>
            <a:r>
              <a:rPr lang="en-US" b="1" dirty="0"/>
              <a:t>3. Define an action group to notify your team via email and text messages or automate actions using webhooks and runbooks.</a:t>
            </a:r>
          </a:p>
        </p:txBody>
      </p:sp>
      <p:pic>
        <p:nvPicPr>
          <p:cNvPr id="16386" name="Picture 2" descr="Create Rule screenshot. Three steps are shown. 1. Define alert condition. 2. Define alert details. 3. Define action group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29" y="2879059"/>
            <a:ext cx="2476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Action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7946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Action groups facilitate configuring actions in response to an alert:</a:t>
            </a:r>
          </a:p>
          <a:p>
            <a:pPr lvl="1"/>
            <a:r>
              <a:rPr lang="en-US" b="1" dirty="0"/>
              <a:t>Email/SMS/Push/Voice</a:t>
            </a:r>
          </a:p>
          <a:p>
            <a:pPr lvl="1"/>
            <a:r>
              <a:rPr lang="en-US" b="1" dirty="0"/>
              <a:t>Logic App</a:t>
            </a:r>
          </a:p>
          <a:p>
            <a:pPr lvl="1"/>
            <a:r>
              <a:rPr lang="en-US" b="1" dirty="0"/>
              <a:t>Webhook</a:t>
            </a:r>
          </a:p>
          <a:p>
            <a:pPr lvl="1"/>
            <a:r>
              <a:rPr lang="en-US" b="1" dirty="0"/>
              <a:t>Automation Runbook</a:t>
            </a:r>
          </a:p>
          <a:p>
            <a:pPr lvl="1"/>
            <a:r>
              <a:rPr lang="en-US" b="1" dirty="0"/>
              <a:t>IT Service Management</a:t>
            </a:r>
          </a:p>
          <a:p>
            <a:endParaRPr lang="en-US" b="1" dirty="0"/>
          </a:p>
        </p:txBody>
      </p:sp>
      <p:pic>
        <p:nvPicPr>
          <p:cNvPr id="17410" name="Picture 2" descr="Actions groups screenshot. Three actions are shown: Email/SMS/Push/Voice, Webhook, and Automation Runboo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13" y="2418338"/>
            <a:ext cx="3867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Screenshot of the Email/SMS/Push/Voice selections including: Name, Email checkbox, and SMS checkbox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94" y="4183116"/>
            <a:ext cx="2769080" cy="229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1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Alert Experience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345940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Filtering based on:</a:t>
            </a:r>
          </a:p>
          <a:p>
            <a:pPr lvl="1"/>
            <a:r>
              <a:rPr lang="en-US" b="1" dirty="0"/>
              <a:t>Subscription</a:t>
            </a:r>
          </a:p>
          <a:p>
            <a:pPr lvl="1"/>
            <a:r>
              <a:rPr lang="en-US" b="1" dirty="0"/>
              <a:t>Resource group	</a:t>
            </a:r>
          </a:p>
          <a:p>
            <a:pPr lvl="1"/>
            <a:r>
              <a:rPr lang="en-US" b="1" dirty="0"/>
              <a:t>Time range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5F8D0-8CBC-483A-86B0-FD1D918F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90" y="2126197"/>
            <a:ext cx="453453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Alert Detail Page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7946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Sections:</a:t>
            </a:r>
          </a:p>
          <a:p>
            <a:pPr lvl="1"/>
            <a:r>
              <a:rPr lang="en-US" b="1" dirty="0"/>
              <a:t>Essentials</a:t>
            </a:r>
          </a:p>
          <a:p>
            <a:pPr lvl="1"/>
            <a:r>
              <a:rPr lang="en-US" b="1" dirty="0"/>
              <a:t>History</a:t>
            </a:r>
          </a:p>
          <a:p>
            <a:pPr lvl="1"/>
            <a:r>
              <a:rPr lang="en-US" b="1" dirty="0"/>
              <a:t>Smart group</a:t>
            </a:r>
          </a:p>
          <a:p>
            <a:pPr lvl="1"/>
            <a:r>
              <a:rPr lang="en-US" b="1" dirty="0"/>
              <a:t>More details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F04D6-153B-4CEA-BA41-27402A3A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80" y="2209692"/>
            <a:ext cx="633500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Create an Alert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26468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Settings:</a:t>
            </a:r>
          </a:p>
          <a:p>
            <a:pPr lvl="1"/>
            <a:r>
              <a:rPr lang="en-US" b="1" dirty="0"/>
              <a:t>Resource</a:t>
            </a:r>
          </a:p>
          <a:p>
            <a:pPr lvl="1"/>
            <a:r>
              <a:rPr lang="en-US" b="1" dirty="0"/>
              <a:t>Condition</a:t>
            </a:r>
          </a:p>
          <a:p>
            <a:pPr lvl="1"/>
            <a:r>
              <a:rPr lang="en-US" b="1" dirty="0"/>
              <a:t>Action Group</a:t>
            </a:r>
          </a:p>
          <a:p>
            <a:pPr lvl="1"/>
            <a:r>
              <a:rPr lang="en-US" b="1" dirty="0"/>
              <a:t>Alert rule name</a:t>
            </a:r>
          </a:p>
          <a:p>
            <a:pPr lvl="1"/>
            <a:r>
              <a:rPr lang="en-US" b="1" dirty="0"/>
              <a:t>Description</a:t>
            </a:r>
          </a:p>
          <a:p>
            <a:pPr lvl="1"/>
            <a:r>
              <a:rPr lang="en-US" b="1" dirty="0"/>
              <a:t>Enable rule upon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229BB-C61F-4AEB-BABA-B0B16B77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11" y="1687632"/>
            <a:ext cx="585869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D590-BBE6-430E-A7D3-F934B9F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Alerts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F805-DDCC-4CEC-B222-6D76B9EC6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Create an alert rule</a:t>
            </a:r>
          </a:p>
          <a:p>
            <a:r>
              <a:rPr lang="en-US" dirty="0"/>
              <a:t>Explore alert targets</a:t>
            </a:r>
          </a:p>
          <a:p>
            <a:r>
              <a:rPr lang="en-US" dirty="0"/>
              <a:t>Explore alert conditions</a:t>
            </a:r>
          </a:p>
          <a:p>
            <a:r>
              <a:rPr lang="en-US" dirty="0"/>
              <a:t>Explore alert details</a:t>
            </a:r>
          </a:p>
        </p:txBody>
      </p:sp>
    </p:spTree>
    <p:extLst>
      <p:ext uri="{BB962C8B-B14F-4D97-AF65-F5344CB8AC3E}">
        <p14:creationId xmlns:p14="http://schemas.microsoft.com/office/powerpoint/2010/main" val="242452255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Signal Types and Metrics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740" y="1071779"/>
            <a:ext cx="11018520" cy="567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Signals are emitted by target resources and include:</a:t>
            </a:r>
          </a:p>
          <a:p>
            <a:pPr lvl="1"/>
            <a:r>
              <a:rPr lang="en-US" b="1" dirty="0"/>
              <a:t>Metrics</a:t>
            </a:r>
          </a:p>
          <a:p>
            <a:pPr lvl="1"/>
            <a:r>
              <a:rPr lang="en-US" b="1" dirty="0"/>
              <a:t>Activity log</a:t>
            </a:r>
          </a:p>
          <a:p>
            <a:pPr lvl="1"/>
            <a:r>
              <a:rPr lang="en-US" b="1" dirty="0"/>
              <a:t>Application Insights</a:t>
            </a:r>
          </a:p>
          <a:p>
            <a:pPr lvl="1"/>
            <a:r>
              <a:rPr lang="en-US" b="1" dirty="0"/>
              <a:t>Logs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latest metrics alerts offer:</a:t>
            </a:r>
          </a:p>
          <a:p>
            <a:pPr lvl="1"/>
            <a:r>
              <a:rPr lang="en-US" b="1" dirty="0"/>
              <a:t>Improved latency</a:t>
            </a:r>
          </a:p>
          <a:p>
            <a:pPr lvl="1"/>
            <a:r>
              <a:rPr lang="en-US" b="1" dirty="0"/>
              <a:t>Support for multi-dimensional metrics</a:t>
            </a:r>
          </a:p>
          <a:p>
            <a:pPr lvl="1"/>
            <a:r>
              <a:rPr lang="en-US" b="1" dirty="0"/>
              <a:t>More control over metrics conditions</a:t>
            </a:r>
          </a:p>
          <a:p>
            <a:pPr lvl="1"/>
            <a:r>
              <a:rPr lang="en-US" b="1" dirty="0"/>
              <a:t>Combined monitoring of multiple metrics</a:t>
            </a:r>
          </a:p>
          <a:p>
            <a:pPr lvl="1"/>
            <a:r>
              <a:rPr lang="en-US" b="1" dirty="0"/>
              <a:t>Metrics from Logs (limited public preview)</a:t>
            </a:r>
          </a:p>
          <a:p>
            <a:pPr lvl="1"/>
            <a:endParaRPr lang="en-US" b="1" dirty="0"/>
          </a:p>
          <a:p>
            <a:endParaRPr lang="en-US" b="1" dirty="0"/>
          </a:p>
        </p:txBody>
      </p:sp>
      <p:pic>
        <p:nvPicPr>
          <p:cNvPr id="4" name="Picture 2" descr="Screenshot of the Configure Signal Logic page. Two Signal Types are shown Metric and Activity Log. Signal Names include Used Capacity, Transactions, and All Administrative operation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74" y="2790497"/>
            <a:ext cx="4612486" cy="271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6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Activity Log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13688" y="1118769"/>
            <a:ext cx="11018520" cy="567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subscription-level log that captures:</a:t>
            </a:r>
          </a:p>
          <a:p>
            <a:pPr lvl="1"/>
            <a:r>
              <a:rPr lang="en-US" b="1" dirty="0"/>
              <a:t>Azure Resource Manager operational data (control plane)</a:t>
            </a:r>
          </a:p>
          <a:p>
            <a:pPr lvl="1"/>
            <a:r>
              <a:rPr lang="en-US" b="1" dirty="0"/>
              <a:t>Service Health events</a:t>
            </a:r>
          </a:p>
          <a:p>
            <a:pPr marL="0" indent="0">
              <a:buNone/>
            </a:pPr>
            <a:r>
              <a:rPr lang="en-US" b="1" dirty="0"/>
              <a:t>Includes audit trail of all write/change operations:</a:t>
            </a:r>
          </a:p>
          <a:p>
            <a:pPr lvl="1"/>
            <a:r>
              <a:rPr lang="en-US" b="1" dirty="0"/>
              <a:t>Helps determine “what, who, and when”</a:t>
            </a:r>
          </a:p>
          <a:p>
            <a:pPr lvl="1"/>
            <a:r>
              <a:rPr lang="en-US" b="1" dirty="0"/>
              <a:t>Provides the status of each operation</a:t>
            </a:r>
          </a:p>
          <a:p>
            <a:pPr marL="0" indent="0">
              <a:buNone/>
            </a:pPr>
            <a:r>
              <a:rPr lang="en-US" b="1" dirty="0"/>
              <a:t>Its content can be:</a:t>
            </a:r>
          </a:p>
          <a:p>
            <a:pPr lvl="1"/>
            <a:r>
              <a:rPr lang="en-US" b="1" dirty="0"/>
              <a:t>Streamed to Event Hub.</a:t>
            </a:r>
          </a:p>
          <a:p>
            <a:pPr lvl="1"/>
            <a:r>
              <a:rPr lang="en-US" b="1" dirty="0"/>
              <a:t>Analyzed with Power BI.</a:t>
            </a:r>
          </a:p>
          <a:p>
            <a:pPr lvl="1"/>
            <a:r>
              <a:rPr lang="en-US" b="1" dirty="0"/>
              <a:t>Viewed in the Azure portal.</a:t>
            </a:r>
          </a:p>
          <a:p>
            <a:pPr lvl="1"/>
            <a:r>
              <a:rPr lang="en-US" b="1" dirty="0"/>
              <a:t>Forwarded to Log Analytics.</a:t>
            </a:r>
          </a:p>
          <a:p>
            <a:pPr lvl="1"/>
            <a:r>
              <a:rPr lang="en-US" b="1" dirty="0"/>
              <a:t>Archived in an Azure Storage account.</a:t>
            </a:r>
          </a:p>
          <a:p>
            <a:pPr lvl="1"/>
            <a:r>
              <a:rPr lang="en-US" b="1" dirty="0"/>
              <a:t>Processed with PowerShell, CLI, and REST API.</a:t>
            </a:r>
          </a:p>
          <a:p>
            <a:endParaRPr lang="en-US" b="1" dirty="0"/>
          </a:p>
        </p:txBody>
      </p:sp>
      <p:pic>
        <p:nvPicPr>
          <p:cNvPr id="4" name="Picture 2" descr="Image showing the Activity Log interfaces with OMS Log Analytics, Event Hubs, Power BI, Azure Storage, Email, WebHooks, Azure Portal, PowerShell, CLI, and REST API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81" y="3429000"/>
            <a:ext cx="4196827" cy="258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Query the Activity Log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71476"/>
            <a:ext cx="11018520" cy="5306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Available directly from the Azure portal, with filtering based on:</a:t>
            </a:r>
          </a:p>
          <a:p>
            <a:pPr lvl="1"/>
            <a:r>
              <a:rPr lang="en-US" b="1" dirty="0"/>
              <a:t>Subscription</a:t>
            </a:r>
          </a:p>
          <a:p>
            <a:pPr lvl="1"/>
            <a:r>
              <a:rPr lang="en-US" b="1" dirty="0"/>
              <a:t>Resource group</a:t>
            </a:r>
          </a:p>
          <a:p>
            <a:pPr lvl="1"/>
            <a:r>
              <a:rPr lang="en-US" b="1" dirty="0"/>
              <a:t>Resource (name)</a:t>
            </a:r>
          </a:p>
          <a:p>
            <a:pPr lvl="1"/>
            <a:r>
              <a:rPr lang="en-US" b="1" dirty="0"/>
              <a:t>Resource type</a:t>
            </a:r>
          </a:p>
          <a:p>
            <a:pPr lvl="1"/>
            <a:r>
              <a:rPr lang="en-US" b="1" dirty="0"/>
              <a:t>Operation (type)</a:t>
            </a:r>
          </a:p>
          <a:p>
            <a:pPr lvl="1"/>
            <a:r>
              <a:rPr lang="en-US" b="1" dirty="0"/>
              <a:t>Timespan</a:t>
            </a:r>
          </a:p>
          <a:p>
            <a:pPr lvl="1"/>
            <a:r>
              <a:rPr lang="en-US" b="1" dirty="0"/>
              <a:t>Event category</a:t>
            </a:r>
          </a:p>
          <a:p>
            <a:pPr lvl="1"/>
            <a:r>
              <a:rPr lang="en-US" b="1" dirty="0"/>
              <a:t>Event severity</a:t>
            </a:r>
          </a:p>
          <a:p>
            <a:pPr lvl="1"/>
            <a:r>
              <a:rPr lang="en-US" b="1" dirty="0"/>
              <a:t>Event initiated by</a:t>
            </a:r>
          </a:p>
          <a:p>
            <a:pPr marL="0" indent="0">
              <a:buNone/>
            </a:pPr>
            <a:r>
              <a:rPr lang="en-US" b="1" dirty="0"/>
              <a:t>Filter selection can be saved</a:t>
            </a:r>
          </a:p>
          <a:p>
            <a:pPr marL="0" indent="0">
              <a:buNone/>
            </a:pPr>
            <a:r>
              <a:rPr lang="en-US" b="1" dirty="0"/>
              <a:t>Queries can be pinned to the Azure portal dashboard</a:t>
            </a:r>
          </a:p>
          <a:p>
            <a:endParaRPr lang="en-US" b="1" dirty="0"/>
          </a:p>
        </p:txBody>
      </p:sp>
      <p:pic>
        <p:nvPicPr>
          <p:cNvPr id="4" name="Picture 2" descr="Screenshot of the Activity Log selections including: Subscription, Resource Group, Resource, Resource Type, Operation, Timespan, Event Category, Event Severity, Event initiated by, and Search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79" y="2407047"/>
            <a:ext cx="7166162" cy="16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8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and Premium Storage Accounts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3105095"/>
            <a:ext cx="11018520" cy="3163943"/>
          </a:xfrm>
        </p:spPr>
        <p:txBody>
          <a:bodyPr/>
          <a:lstStyle/>
          <a:p>
            <a:r>
              <a:rPr lang="en-US" dirty="0"/>
              <a:t>Standard: </a:t>
            </a:r>
          </a:p>
          <a:p>
            <a:pPr lvl="1"/>
            <a:r>
              <a:rPr lang="en-US" sz="2400" dirty="0"/>
              <a:t>Backed by magnetic drives (HDD)</a:t>
            </a:r>
          </a:p>
          <a:p>
            <a:pPr lvl="1"/>
            <a:r>
              <a:rPr lang="en-US" sz="2400" dirty="0"/>
              <a:t>Lowest cost per GB</a:t>
            </a:r>
          </a:p>
          <a:p>
            <a:r>
              <a:rPr lang="en-US" dirty="0"/>
              <a:t>Premium:</a:t>
            </a:r>
          </a:p>
          <a:p>
            <a:pPr lvl="1"/>
            <a:r>
              <a:rPr lang="en-US" sz="2400" dirty="0"/>
              <a:t>Backed by solid state drives (SSD)</a:t>
            </a:r>
          </a:p>
          <a:p>
            <a:pPr lvl="1"/>
            <a:r>
              <a:rPr lang="en-US" sz="2400" dirty="0"/>
              <a:t>Can only be used with Azure VM disks</a:t>
            </a:r>
          </a:p>
          <a:p>
            <a:pPr marL="228600" lvl="1" indent="0">
              <a:buNone/>
            </a:pPr>
            <a:endParaRPr lang="en-US" sz="24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8990D1E-1A64-424B-B9B2-EB6A4445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4" y="1110808"/>
            <a:ext cx="5384868" cy="18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5625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Event Categories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02723" y="1303006"/>
            <a:ext cx="11018520" cy="4567404"/>
          </a:xfrm>
        </p:spPr>
        <p:txBody>
          <a:bodyPr/>
          <a:lstStyle/>
          <a:p>
            <a:r>
              <a:rPr lang="en-US" b="1" dirty="0"/>
              <a:t>Administrative</a:t>
            </a:r>
          </a:p>
          <a:p>
            <a:r>
              <a:rPr lang="en-US" b="1" dirty="0"/>
              <a:t>Security</a:t>
            </a:r>
          </a:p>
          <a:p>
            <a:r>
              <a:rPr lang="en-US" b="1" dirty="0"/>
              <a:t>Service Health</a:t>
            </a:r>
          </a:p>
          <a:p>
            <a:r>
              <a:rPr lang="en-US" b="1" dirty="0"/>
              <a:t>Alert</a:t>
            </a:r>
          </a:p>
          <a:p>
            <a:r>
              <a:rPr lang="en-US" b="1" dirty="0"/>
              <a:t>Recommendation</a:t>
            </a:r>
          </a:p>
          <a:p>
            <a:r>
              <a:rPr lang="en-US" b="1" dirty="0"/>
              <a:t>Policy</a:t>
            </a:r>
          </a:p>
          <a:p>
            <a:r>
              <a:rPr lang="en-US" b="1" dirty="0"/>
              <a:t>Autoscale</a:t>
            </a:r>
          </a:p>
          <a:p>
            <a:r>
              <a:rPr lang="en-US" b="1" dirty="0"/>
              <a:t>Resource Health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2" descr="Screenshot of the Event categories drop-down. Selections include: All, Administrative, Security, Service Health (selected), Alert, Recommendation, Policy, Autoscale, and Resource Health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93" y="1577836"/>
            <a:ext cx="3922265" cy="37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Activity Log and Log Analytics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313517"/>
            <a:ext cx="11018520" cy="4592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Activity log can be added to Azure Log Analytics workspace:</a:t>
            </a:r>
          </a:p>
          <a:p>
            <a:pPr lvl="1"/>
            <a:r>
              <a:rPr lang="en-US" b="1" dirty="0"/>
              <a:t>Can be in the same or a different subscription (if it has the same Azure AD tenant)</a:t>
            </a:r>
          </a:p>
          <a:p>
            <a:pPr lvl="1"/>
            <a:r>
              <a:rPr lang="en-US" b="1" dirty="0"/>
              <a:t>Provides the ability to:</a:t>
            </a:r>
          </a:p>
          <a:p>
            <a:pPr lvl="2"/>
            <a:r>
              <a:rPr lang="en-US" b="1" dirty="0"/>
              <a:t>Correlate user activities, auto-scale operations, authorization changes, and service health to other logs or metrics from your environment.</a:t>
            </a:r>
          </a:p>
          <a:p>
            <a:pPr lvl="2"/>
            <a:r>
              <a:rPr lang="en-US" b="1" dirty="0"/>
              <a:t>Correlate activity logs with other Azure services and application data.</a:t>
            </a:r>
          </a:p>
          <a:p>
            <a:pPr lvl="2"/>
            <a:r>
              <a:rPr lang="en-US" b="1" dirty="0"/>
              <a:t>Analyze and search activity logs from multiple Azure subscriptions.</a:t>
            </a:r>
          </a:p>
          <a:p>
            <a:pPr lvl="2"/>
            <a:r>
              <a:rPr lang="en-US" b="1" dirty="0"/>
              <a:t>Keep activity logs for longer than the default of 90 days.</a:t>
            </a:r>
          </a:p>
          <a:p>
            <a:pPr lvl="2"/>
            <a:r>
              <a:rPr lang="en-US" b="1" dirty="0"/>
              <a:t>View operational activities aggregated by status.</a:t>
            </a:r>
          </a:p>
          <a:p>
            <a:pPr lvl="2"/>
            <a:r>
              <a:rPr lang="en-US" b="1" dirty="0"/>
              <a:t>Analyze activity logs with pre-defined views.</a:t>
            </a:r>
          </a:p>
          <a:p>
            <a:pPr lvl="2"/>
            <a:r>
              <a:rPr lang="en-US" b="1" dirty="0"/>
              <a:t>Identify outage or service health issues.</a:t>
            </a:r>
          </a:p>
          <a:p>
            <a:pPr lvl="2"/>
            <a:r>
              <a:rPr lang="en-US" b="1" dirty="0"/>
              <a:t>Report on authorization changes.</a:t>
            </a:r>
          </a:p>
          <a:p>
            <a:pPr lvl="2"/>
            <a:r>
              <a:rPr lang="en-US" b="1" dirty="0"/>
              <a:t>View trends of activities.</a:t>
            </a:r>
          </a:p>
          <a:p>
            <a:endParaRPr lang="en-US" b="1" dirty="0"/>
          </a:p>
        </p:txBody>
      </p:sp>
      <p:pic>
        <p:nvPicPr>
          <p:cNvPr id="4" name="Picture 2" descr="The Log Analytics blade is shown. The Azure Activity Log and Subscription are selected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3430"/>
            <a:ext cx="5584575" cy="175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Collect Across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392345"/>
            <a:ext cx="11018520" cy="30038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You can collect Azure Activity Logs into a Log Analytics workspace using the Azure Log Analytics Data Collector connector for Logic Apps</a:t>
            </a:r>
          </a:p>
          <a:p>
            <a:pPr lvl="1"/>
            <a:r>
              <a:rPr lang="en-US" b="1" dirty="0"/>
              <a:t>This facilitates using a workspace in a subscription that has a different Azure AD tenant</a:t>
            </a:r>
          </a:p>
          <a:p>
            <a:pPr lvl="1"/>
            <a:r>
              <a:rPr lang="en-US" b="1" dirty="0"/>
              <a:t>It offers a number of advantages, including:</a:t>
            </a:r>
          </a:p>
          <a:p>
            <a:pPr lvl="2"/>
            <a:r>
              <a:rPr lang="en-US" b="1" dirty="0"/>
              <a:t>Low latency, since the Azure Activity Log is streamed into the Event Hub</a:t>
            </a:r>
          </a:p>
          <a:p>
            <a:pPr lvl="2"/>
            <a:r>
              <a:rPr lang="en-US" b="1" dirty="0"/>
              <a:t>Serverless services, with no infrastructure components to deploy</a:t>
            </a:r>
          </a:p>
          <a:p>
            <a:pPr lvl="2"/>
            <a:r>
              <a:rPr lang="en-US" b="1" dirty="0"/>
              <a:t>Minimal custom code</a:t>
            </a:r>
          </a:p>
          <a:p>
            <a:endParaRPr lang="en-US" b="1" dirty="0"/>
          </a:p>
        </p:txBody>
      </p:sp>
      <p:pic>
        <p:nvPicPr>
          <p:cNvPr id="5" name="Picture 2" descr="Flowchart. Left to right: Activity log, event hub, logic app, and log analytics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72" y="4777391"/>
            <a:ext cx="80581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9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Storage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368544" cy="3631763"/>
          </a:xfrm>
        </p:spPr>
        <p:txBody>
          <a:bodyPr/>
          <a:lstStyle/>
          <a:p>
            <a:r>
              <a:rPr lang="en-US" sz="2000" b="1" dirty="0"/>
              <a:t>Storage V2 </a:t>
            </a:r>
            <a:r>
              <a:rPr lang="en-US" sz="2000" dirty="0"/>
              <a:t>– latest version, lowest price, supports all services, recommended</a:t>
            </a:r>
          </a:p>
          <a:p>
            <a:r>
              <a:rPr lang="en-US" sz="2000" b="1" dirty="0"/>
              <a:t>Storage V1 </a:t>
            </a:r>
            <a:r>
              <a:rPr lang="en-US" sz="2000" dirty="0"/>
              <a:t>– legacy account</a:t>
            </a:r>
          </a:p>
          <a:p>
            <a:r>
              <a:rPr lang="en-US" sz="2000" b="1" dirty="0"/>
              <a:t>Blob Storage </a:t>
            </a:r>
            <a:r>
              <a:rPr lang="en-US" sz="2000" dirty="0"/>
              <a:t>- specialized for storing unstructured object data</a:t>
            </a:r>
          </a:p>
          <a:p>
            <a:r>
              <a:rPr lang="en-US" sz="2000" b="1" dirty="0" err="1"/>
              <a:t>FileStorage</a:t>
            </a:r>
            <a:r>
              <a:rPr lang="en-US" sz="2000" b="1" dirty="0"/>
              <a:t> accounts</a:t>
            </a:r>
            <a:r>
              <a:rPr lang="en-US" sz="2000" dirty="0"/>
              <a:t>: Files-only storage accounts with premium performance characteristics. Recommended for enterprise or high-performance scale applications.</a:t>
            </a:r>
          </a:p>
          <a:p>
            <a:r>
              <a:rPr lang="en-US" sz="2000" b="1" dirty="0" err="1"/>
              <a:t>BlobStorage</a:t>
            </a:r>
            <a:r>
              <a:rPr lang="en-US" sz="2000" b="1" dirty="0"/>
              <a:t> accounts</a:t>
            </a:r>
            <a:r>
              <a:rPr lang="en-US" sz="2000" dirty="0"/>
              <a:t>: Legacy Blob-only storage accounts.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AD1B0-1DB6-43A1-AECA-4613AE1E3E04}"/>
              </a:ext>
            </a:extLst>
          </p:cNvPr>
          <p:cNvSpPr/>
          <p:nvPr/>
        </p:nvSpPr>
        <p:spPr>
          <a:xfrm>
            <a:off x="569976" y="5381351"/>
            <a:ext cx="11152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Segoe UI Emoji" panose="020B0502040204020203" pitchFamily="34" charset="0"/>
              </a:rPr>
              <a:t>✔️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easily upgrade a general-purpose v1 or Blob storage account to a general-purpose v2 account with no downtime and without the need to copy data</a:t>
            </a:r>
            <a:endParaRPr lang="en-US" sz="28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41C71D1-530B-47A5-8EBF-4BBA58EC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8185"/>
            <a:ext cx="5771687" cy="22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Endpoints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46919"/>
            <a:ext cx="11018520" cy="4198072"/>
          </a:xfrm>
        </p:spPr>
        <p:txBody>
          <a:bodyPr/>
          <a:lstStyle/>
          <a:p>
            <a:r>
              <a:rPr lang="en-US" dirty="0"/>
              <a:t>Every object has a unique URL address</a:t>
            </a:r>
          </a:p>
          <a:p>
            <a:r>
              <a:rPr lang="en-US" dirty="0"/>
              <a:t>The storage account name forms the subdomain of that address</a:t>
            </a:r>
          </a:p>
          <a:p>
            <a:r>
              <a:rPr lang="en-US" dirty="0"/>
              <a:t>The subdomain and domain name forms an </a:t>
            </a:r>
            <a:r>
              <a:rPr lang="en-US" i="1" dirty="0"/>
              <a:t>endpoint</a:t>
            </a:r>
            <a:r>
              <a:rPr lang="en-US" dirty="0"/>
              <a:t> </a:t>
            </a:r>
          </a:p>
          <a:p>
            <a:pPr lvl="1"/>
            <a:r>
              <a:rPr lang="en-US" sz="2400" b="1" dirty="0"/>
              <a:t>Blob service</a:t>
            </a:r>
            <a:r>
              <a:rPr lang="en-US" sz="2400" dirty="0"/>
              <a:t>: http://</a:t>
            </a:r>
            <a:r>
              <a:rPr lang="en-US" sz="2400" i="1" dirty="0"/>
              <a:t>mystorageaccount</a:t>
            </a:r>
            <a:r>
              <a:rPr lang="en-US" sz="2400" dirty="0"/>
              <a:t>.blob.core.windows.net</a:t>
            </a:r>
          </a:p>
          <a:p>
            <a:pPr lvl="1"/>
            <a:r>
              <a:rPr lang="en-US" sz="2400" b="1" dirty="0"/>
              <a:t>Table service</a:t>
            </a:r>
            <a:r>
              <a:rPr lang="en-US" sz="2400" dirty="0"/>
              <a:t>: http://</a:t>
            </a:r>
            <a:r>
              <a:rPr lang="en-US" sz="2400" i="1" dirty="0"/>
              <a:t>mystorageaccount</a:t>
            </a:r>
            <a:r>
              <a:rPr lang="en-US" sz="2400" dirty="0"/>
              <a:t>.table.core.windows.net</a:t>
            </a:r>
          </a:p>
          <a:p>
            <a:pPr lvl="1"/>
            <a:r>
              <a:rPr lang="en-US" sz="2400" b="1" dirty="0"/>
              <a:t>Queue service</a:t>
            </a:r>
            <a:r>
              <a:rPr lang="en-US" sz="2400" dirty="0"/>
              <a:t>: http://</a:t>
            </a:r>
            <a:r>
              <a:rPr lang="en-US" sz="2400" i="1" dirty="0"/>
              <a:t>mystorageaccount</a:t>
            </a:r>
            <a:r>
              <a:rPr lang="en-US" sz="2400" dirty="0"/>
              <a:t>.queue.core.windows.net</a:t>
            </a:r>
          </a:p>
          <a:p>
            <a:pPr lvl="1"/>
            <a:r>
              <a:rPr lang="en-US" sz="2400" b="1" dirty="0"/>
              <a:t>File service</a:t>
            </a:r>
            <a:r>
              <a:rPr lang="en-US" sz="2400" dirty="0"/>
              <a:t>: http://</a:t>
            </a:r>
            <a:r>
              <a:rPr lang="en-US" sz="2400" i="1" dirty="0"/>
              <a:t>mystorageaccount</a:t>
            </a:r>
            <a:r>
              <a:rPr lang="en-US" sz="2400" dirty="0"/>
              <a:t>.file.core.windows.net</a:t>
            </a:r>
          </a:p>
          <a:p>
            <a:r>
              <a:rPr lang="en-US" dirty="0"/>
              <a:t>If you prefer you can configure a custom domain name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69008F-56F7-46EB-B757-4251F0C1BE41}"/>
              </a:ext>
            </a:extLst>
          </p:cNvPr>
          <p:cNvGraphicFramePr>
            <a:graphicFrameLocks noGrp="1"/>
          </p:cNvGraphicFramePr>
          <p:nvPr/>
        </p:nvGraphicFramePr>
        <p:xfrm>
          <a:off x="944000" y="5644485"/>
          <a:ext cx="10529610" cy="725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2539">
                  <a:extLst>
                    <a:ext uri="{9D8B030D-6E8A-4147-A177-3AD203B41FA5}">
                      <a16:colId xmlns:a16="http://schemas.microsoft.com/office/drawing/2014/main" val="2137939042"/>
                    </a:ext>
                  </a:extLst>
                </a:gridCol>
                <a:gridCol w="6457071">
                  <a:extLst>
                    <a:ext uri="{9D8B030D-6E8A-4147-A177-3AD203B41FA5}">
                      <a16:colId xmlns:a16="http://schemas.microsoft.com/office/drawing/2014/main" val="2937731976"/>
                    </a:ext>
                  </a:extLst>
                </a:gridCol>
              </a:tblGrid>
              <a:tr h="1572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CNAME record</a:t>
                      </a:r>
                      <a:endParaRPr lang="en-US" sz="2400" b="0" dirty="0">
                        <a:effectLst/>
                        <a:latin typeface="Open Sans" panose="020B0606030504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46" marR="95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Target</a:t>
                      </a:r>
                      <a:endParaRPr lang="en-US" sz="2400" b="0" dirty="0">
                        <a:effectLst/>
                        <a:latin typeface="Open Sans" panose="020B0606030504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46" marR="95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396381"/>
                  </a:ext>
                </a:extLst>
              </a:tr>
              <a:tr h="252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1A1A1A"/>
                          </a:solidFill>
                          <a:effectLst/>
                        </a:rPr>
                        <a:t>blobs.contoso.com</a:t>
                      </a:r>
                      <a:endParaRPr lang="en-US" sz="2400" b="0" dirty="0">
                        <a:solidFill>
                          <a:srgbClr val="1A1A1A"/>
                        </a:solidFill>
                        <a:effectLst/>
                        <a:latin typeface="Open Sans" panose="020B0606030504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46" marR="95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contosoblobs.blob.core.windows.net</a:t>
                      </a:r>
                      <a:endParaRPr lang="en-US" sz="2400" dirty="0">
                        <a:effectLst/>
                        <a:latin typeface="Open Sans" panose="020B0606030504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446" marR="954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9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5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Configuring Custom Domain Names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9812" y="1686634"/>
            <a:ext cx="11018520" cy="51952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 CNAME mapping:</a:t>
            </a:r>
          </a:p>
          <a:p>
            <a:pPr lvl="1"/>
            <a:r>
              <a:rPr lang="en-US" b="1" dirty="0"/>
              <a:t>Create a CNAME record that points to the Azure storage account [storage account].blob.core.windows.net.</a:t>
            </a:r>
          </a:p>
          <a:p>
            <a:pPr lvl="1"/>
            <a:r>
              <a:rPr lang="en-US" b="1" dirty="0"/>
              <a:t>This method can result in a brief downtime during registration of the custom domain with Azure.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Intermediary mapping with asverify:</a:t>
            </a:r>
          </a:p>
          <a:p>
            <a:pPr lvl="1"/>
            <a:r>
              <a:rPr lang="en-US" b="1" dirty="0"/>
              <a:t>Step 1. Prepend asverify to your own CNAME record. This allows Azure to recognize your custom domain.</a:t>
            </a:r>
          </a:p>
          <a:p>
            <a:pPr lvl="1"/>
            <a:r>
              <a:rPr lang="en-US" b="1" dirty="0"/>
              <a:t>Step 2. Modify the DNS record for the domain.</a:t>
            </a:r>
          </a:p>
          <a:p>
            <a:pPr lvl="1"/>
            <a:r>
              <a:rPr lang="en-US" b="1" dirty="0"/>
              <a:t>This methods eliminates downtime.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950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Pricing and Billing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39660" y="1082289"/>
            <a:ext cx="11018520" cy="55030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Storage costs depend on:</a:t>
            </a:r>
          </a:p>
          <a:p>
            <a:pPr lvl="1"/>
            <a:r>
              <a:rPr lang="en-US" b="1" dirty="0"/>
              <a:t>The amount of data</a:t>
            </a:r>
          </a:p>
          <a:p>
            <a:pPr lvl="1"/>
            <a:r>
              <a:rPr lang="en-US" b="1" dirty="0"/>
              <a:t>Performance level</a:t>
            </a:r>
          </a:p>
          <a:p>
            <a:pPr lvl="1"/>
            <a:r>
              <a:rPr lang="en-US" b="1" dirty="0"/>
              <a:t>Access tier (per-gigabyte cost decreases as the tier gets cooler)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Storage costs include:</a:t>
            </a:r>
          </a:p>
          <a:p>
            <a:pPr lvl="1"/>
            <a:r>
              <a:rPr lang="en-US" b="1" dirty="0"/>
              <a:t>Data access costs: increase as the tier gets cooler. </a:t>
            </a:r>
          </a:p>
          <a:p>
            <a:pPr lvl="1"/>
            <a:r>
              <a:rPr lang="en-US" b="1" dirty="0"/>
              <a:t>Transaction costs: increases as the tier gets cooler.</a:t>
            </a:r>
          </a:p>
          <a:p>
            <a:pPr lvl="1"/>
            <a:r>
              <a:rPr lang="en-US" b="1" dirty="0"/>
              <a:t>Geo-Replication data transfer costs (per GB): for GRS and RA-GRS storage accounts.</a:t>
            </a:r>
          </a:p>
          <a:p>
            <a:pPr lvl="1"/>
            <a:r>
              <a:rPr lang="en-US" b="1" dirty="0"/>
              <a:t>Outbound data transfer costs (per GB): transferred out of an Azure region</a:t>
            </a:r>
          </a:p>
          <a:p>
            <a:pPr lvl="1"/>
            <a:r>
              <a:rPr lang="en-US" b="1" dirty="0"/>
              <a:t>Changing the storage tier: </a:t>
            </a:r>
          </a:p>
          <a:p>
            <a:pPr lvl="2"/>
            <a:r>
              <a:rPr lang="en-US" b="1" dirty="0"/>
              <a:t>Changing the account storage tier from cool to hot incurs a charge equal to reading all the data existing in the storage account. </a:t>
            </a:r>
          </a:p>
          <a:p>
            <a:pPr lvl="2"/>
            <a:r>
              <a:rPr lang="en-US" b="1" dirty="0"/>
              <a:t>changing the account storage tier from hot to cool incurs a charge equal to writing all the data into the cool tier (GPv2 accounts only).</a:t>
            </a:r>
          </a:p>
        </p:txBody>
      </p:sp>
    </p:spTree>
    <p:extLst>
      <p:ext uri="{BB962C8B-B14F-4D97-AF65-F5344CB8AC3E}">
        <p14:creationId xmlns:p14="http://schemas.microsoft.com/office/powerpoint/2010/main" val="21705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6716</TotalTime>
  <Words>4381</Words>
  <Application>Microsoft Office PowerPoint</Application>
  <PresentationFormat>Widescreen</PresentationFormat>
  <Paragraphs>607</Paragraphs>
  <Slides>53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Consolas</vt:lpstr>
      <vt:lpstr>Lucida Console</vt:lpstr>
      <vt:lpstr>Open Sans</vt:lpstr>
      <vt:lpstr>Segoe UI</vt:lpstr>
      <vt:lpstr>Segoe UI Emoji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AZ-300T02 Module 02: Implementing and Managing Storage</vt:lpstr>
      <vt:lpstr>Module 02: Implementing and Managing Storage  Lesson 01: Azure Storage Accounts</vt:lpstr>
      <vt:lpstr>Azure Storage</vt:lpstr>
      <vt:lpstr>Azure Storage Services</vt:lpstr>
      <vt:lpstr>Standard and Premium Storage Accounts</vt:lpstr>
      <vt:lpstr> Storage Types</vt:lpstr>
      <vt:lpstr>Storage Account Endpoints</vt:lpstr>
      <vt:lpstr>Configuring Custom Domain Names</vt:lpstr>
      <vt:lpstr>Pricing and Billing</vt:lpstr>
      <vt:lpstr>Creating Storage Accounts</vt:lpstr>
      <vt:lpstr>Demonstration – Creating Storage Accounts</vt:lpstr>
      <vt:lpstr>Azure Storage Explorer</vt:lpstr>
      <vt:lpstr>Storage Explorer Connection Options</vt:lpstr>
      <vt:lpstr>Demonstration – Storage Explorer</vt:lpstr>
      <vt:lpstr>Module 02: Implementing and Managing Storage  Lesson 02: Data Replication</vt:lpstr>
      <vt:lpstr>Replication Options</vt:lpstr>
      <vt:lpstr>Locally-redundant Storage</vt:lpstr>
      <vt:lpstr>Zone-redundant Storage</vt:lpstr>
      <vt:lpstr>Geo-redundant Storage</vt:lpstr>
      <vt:lpstr>Replication Option Comparison</vt:lpstr>
      <vt:lpstr>Storage Account PowerShell Tasks</vt:lpstr>
      <vt:lpstr>Module 02: Implementing and Managing Storage  Lesson 03: Storing and Accessing Data</vt:lpstr>
      <vt:lpstr>Import and Export Service</vt:lpstr>
      <vt:lpstr>Components and Requirements</vt:lpstr>
      <vt:lpstr>Import and Export Tool</vt:lpstr>
      <vt:lpstr>Import Jobs</vt:lpstr>
      <vt:lpstr>Export Jobs</vt:lpstr>
      <vt:lpstr>AzCopy</vt:lpstr>
      <vt:lpstr>Demonstration – AzCopy</vt:lpstr>
      <vt:lpstr>Content Delivery Network (CDN)</vt:lpstr>
      <vt:lpstr>How CDN Works</vt:lpstr>
      <vt:lpstr>CDN Profiles</vt:lpstr>
      <vt:lpstr>CDN Endpoints</vt:lpstr>
      <vt:lpstr>CDN Time-to-Live</vt:lpstr>
      <vt:lpstr>CDN Compression</vt:lpstr>
      <vt:lpstr>Practice: Optimize Your Content Delivery with Azure CDN</vt:lpstr>
      <vt:lpstr>Module 02: Implementing and Managing Storage  Lesson 04: Monitoring Storage</vt:lpstr>
      <vt:lpstr>Monitor Metrics</vt:lpstr>
      <vt:lpstr>Capacity and Transaction Metrics</vt:lpstr>
      <vt:lpstr>Azure Monitor Alerts</vt:lpstr>
      <vt:lpstr>Alert Rules</vt:lpstr>
      <vt:lpstr>Action Groups</vt:lpstr>
      <vt:lpstr>Alert Experience</vt:lpstr>
      <vt:lpstr>Alert Detail Page</vt:lpstr>
      <vt:lpstr>Create an Alert</vt:lpstr>
      <vt:lpstr>Demonstration – Alerts</vt:lpstr>
      <vt:lpstr>Signal Types and Metrics</vt:lpstr>
      <vt:lpstr>Activity Log</vt:lpstr>
      <vt:lpstr>Query the Activity Log</vt:lpstr>
      <vt:lpstr>Event Categories</vt:lpstr>
      <vt:lpstr>Activity Log and Log Analytics</vt:lpstr>
      <vt:lpstr>Collect Across Subscriptions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AZ-101.1 Migrate Servers to Azure</dc:title>
  <dc:subject/>
  <dc:creator>sarahkishpaugh</dc:creator>
  <cp:keywords/>
  <dc:description/>
  <cp:lastModifiedBy>Brad Joseph</cp:lastModifiedBy>
  <cp:revision>207</cp:revision>
  <dcterms:created xsi:type="dcterms:W3CDTF">2018-07-31T14:16:34Z</dcterms:created>
  <dcterms:modified xsi:type="dcterms:W3CDTF">2020-01-26T18:17:59Z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