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1"/>
  </p:notesMasterIdLst>
  <p:handoutMasterIdLst>
    <p:handoutMasterId r:id="rId42"/>
  </p:handoutMasterIdLst>
  <p:sldIdLst>
    <p:sldId id="1719" r:id="rId6"/>
    <p:sldId id="1887" r:id="rId7"/>
    <p:sldId id="2224" r:id="rId8"/>
    <p:sldId id="2225" r:id="rId9"/>
    <p:sldId id="2226" r:id="rId10"/>
    <p:sldId id="2227" r:id="rId11"/>
    <p:sldId id="2153" r:id="rId12"/>
    <p:sldId id="2154" r:id="rId13"/>
    <p:sldId id="2228" r:id="rId14"/>
    <p:sldId id="2003" r:id="rId15"/>
    <p:sldId id="2004" r:id="rId16"/>
    <p:sldId id="2469" r:id="rId17"/>
    <p:sldId id="2470" r:id="rId18"/>
    <p:sldId id="2229" r:id="rId19"/>
    <p:sldId id="1958" r:id="rId20"/>
    <p:sldId id="2422" r:id="rId21"/>
    <p:sldId id="2423" r:id="rId22"/>
    <p:sldId id="2424" r:id="rId23"/>
    <p:sldId id="2463" r:id="rId24"/>
    <p:sldId id="2459" r:id="rId25"/>
    <p:sldId id="2464" r:id="rId26"/>
    <p:sldId id="2465" r:id="rId27"/>
    <p:sldId id="2466" r:id="rId28"/>
    <p:sldId id="2467" r:id="rId29"/>
    <p:sldId id="2468" r:id="rId30"/>
    <p:sldId id="2214" r:id="rId31"/>
    <p:sldId id="2215" r:id="rId32"/>
    <p:sldId id="2217" r:id="rId33"/>
    <p:sldId id="2220" r:id="rId34"/>
    <p:sldId id="1959" r:id="rId35"/>
    <p:sldId id="1987" r:id="rId36"/>
    <p:sldId id="1990" r:id="rId37"/>
    <p:sldId id="1991" r:id="rId38"/>
    <p:sldId id="1989" r:id="rId39"/>
    <p:sldId id="2000"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224"/>
            <p14:sldId id="2225"/>
            <p14:sldId id="2226"/>
            <p14:sldId id="2227"/>
            <p14:sldId id="2153"/>
            <p14:sldId id="2154"/>
            <p14:sldId id="2228"/>
            <p14:sldId id="2003"/>
            <p14:sldId id="2004"/>
            <p14:sldId id="2469"/>
            <p14:sldId id="2470"/>
            <p14:sldId id="2229"/>
            <p14:sldId id="1958"/>
            <p14:sldId id="2422"/>
            <p14:sldId id="2423"/>
            <p14:sldId id="2424"/>
            <p14:sldId id="2463"/>
            <p14:sldId id="2459"/>
            <p14:sldId id="2464"/>
            <p14:sldId id="2465"/>
            <p14:sldId id="2466"/>
            <p14:sldId id="2467"/>
            <p14:sldId id="2468"/>
            <p14:sldId id="2214"/>
            <p14:sldId id="2215"/>
            <p14:sldId id="2217"/>
            <p14:sldId id="2220"/>
            <p14:sldId id="1959"/>
            <p14:sldId id="1987"/>
            <p14:sldId id="1990"/>
            <p14:sldId id="1991"/>
            <p14:sldId id="1989"/>
            <p14:sldId id="2000"/>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7" autoAdjust="0"/>
    <p:restoredTop sz="92109" autoAdjust="0"/>
  </p:normalViewPr>
  <p:slideViewPr>
    <p:cSldViewPr snapToGrid="0">
      <p:cViewPr varScale="1">
        <p:scale>
          <a:sx n="98" d="100"/>
          <a:sy n="98" d="100"/>
        </p:scale>
        <p:origin x="36" y="3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1/26/2020 10:18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1/26/2020 10:18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1/26/2020 10:18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707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7278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concentrate on replication within Azure and not migration scenarios from on-premises.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choices when you select Azure or On-Premises and want to backup virtual machines.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Plan your VM backup infrastructure in Azure - https://docs.microsoft.com/en-us/azure/backup/backup-azure-vms-introduction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In this lesson we will focus on two extensions: Custom Script Extensions and Desired State Configuration. Both tools are based on PowerShell.</a:t>
            </a:r>
          </a:p>
          <a:p>
            <a:endParaRPr lang="en-US" dirty="0"/>
          </a:p>
          <a:p>
            <a:r>
              <a:rPr lang="en-US" dirty="0"/>
              <a:t>For more information, you can see:</a:t>
            </a:r>
          </a:p>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Windows PowerShell DSC comes with a set of built-in configuration resources. For example, File Resource, Log Resource, and User Resource. Use the reference link to view the resources that are available to you. Are there any resources that you might be interested in? Take a few minutes to discuss the resources and configuration parameters.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This is not covered in the lab. </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21532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2495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09747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5143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continue on the next page.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1/26/2020 10:19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5574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7606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0910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1/26/2020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0440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AZ-300T03</a:t>
            </a:r>
            <a:br>
              <a:rPr lang="en-US" dirty="0"/>
            </a:br>
            <a:r>
              <a:rPr lang="en-US" dirty="0"/>
              <a:t>Module 03: Deploying and Managing Virtual Machines (VMs)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Linux Virtual Machines</a:t>
            </a:r>
          </a:p>
        </p:txBody>
      </p:sp>
      <p:sp>
        <p:nvSpPr>
          <p:cNvPr id="6" name="Text Placeholder 5"/>
          <p:cNvSpPr>
            <a:spLocks noGrp="1"/>
          </p:cNvSpPr>
          <p:nvPr>
            <p:ph type="body" sz="quarter" idx="10"/>
          </p:nvPr>
        </p:nvSpPr>
        <p:spPr>
          <a:xfrm>
            <a:off x="534556" y="1092800"/>
            <a:ext cx="11018520" cy="4936736"/>
          </a:xfrm>
        </p:spPr>
        <p:txBody>
          <a:bodyPr/>
          <a:lstStyle/>
          <a:p>
            <a:pPr marL="0" indent="0">
              <a:buNone/>
            </a:pPr>
            <a:r>
              <a:rPr lang="en-US" b="1" dirty="0"/>
              <a:t>Azure supports many Linux distributions including:</a:t>
            </a:r>
          </a:p>
          <a:p>
            <a:pPr lvl="1"/>
            <a:r>
              <a:rPr lang="en-US" b="1" dirty="0"/>
              <a:t>CentOS by OpenLogic</a:t>
            </a:r>
          </a:p>
          <a:p>
            <a:pPr lvl="1"/>
            <a:r>
              <a:rPr lang="en-US" b="1" dirty="0"/>
              <a:t>Core OS</a:t>
            </a:r>
          </a:p>
          <a:p>
            <a:pPr lvl="1"/>
            <a:r>
              <a:rPr lang="en-US" b="1" dirty="0"/>
              <a:t>Debian</a:t>
            </a:r>
          </a:p>
          <a:p>
            <a:pPr lvl="1"/>
            <a:r>
              <a:rPr lang="en-US" b="1" dirty="0"/>
              <a:t>Oracle Linux</a:t>
            </a:r>
          </a:p>
          <a:p>
            <a:pPr lvl="1"/>
            <a:r>
              <a:rPr lang="en-US" b="1" dirty="0"/>
              <a:t>Red Hat Enterprise Linux</a:t>
            </a:r>
          </a:p>
          <a:p>
            <a:pPr lvl="1"/>
            <a:r>
              <a:rPr lang="en-US" b="1" dirty="0"/>
              <a:t>Ubuntu.</a:t>
            </a:r>
          </a:p>
          <a:p>
            <a:pPr marL="0" indent="0">
              <a:buNone/>
            </a:pPr>
            <a:r>
              <a:rPr lang="en-US" b="1" dirty="0"/>
              <a:t>Azure Marketplace hosts hundreds of community-built images</a:t>
            </a:r>
          </a:p>
          <a:p>
            <a:pPr lvl="1"/>
            <a:r>
              <a:rPr lang="en-US" b="1" dirty="0"/>
              <a:t>Created with Bitnami</a:t>
            </a:r>
          </a:p>
          <a:p>
            <a:pPr lvl="1"/>
            <a:r>
              <a:rPr lang="en-US" b="1" dirty="0"/>
              <a:t>Certified for Azure</a:t>
            </a:r>
          </a:p>
          <a:p>
            <a:pPr marL="0" indent="0">
              <a:buNone/>
            </a:pPr>
            <a:r>
              <a:rPr lang="en-US" b="1" dirty="0"/>
              <a:t>Linux VMs support the same deployment options as Windows VMs</a:t>
            </a:r>
          </a:p>
          <a:p>
            <a:pPr marL="0" indent="0">
              <a:buNone/>
            </a:pPr>
            <a:r>
              <a:rPr lang="en-US" b="1" dirty="0"/>
              <a:t>Linux VMs support open-source DevOps tools, e.g. Puppet and Chef</a:t>
            </a:r>
          </a:p>
        </p:txBody>
      </p:sp>
      <p:pic>
        <p:nvPicPr>
          <p:cNvPr id="6146" name="Picture 2" descr="Screenshot of the Marketplace showing Debian Linux, Clear Linux OS, SuSE Linux, and Red Hat Enterpris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600" y="1613337"/>
            <a:ext cx="4931948" cy="193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09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Linux VM Connections</a:t>
            </a:r>
          </a:p>
        </p:txBody>
      </p:sp>
      <p:pic>
        <p:nvPicPr>
          <p:cNvPr id="1028" name="Picture 4" descr="Screenshot of the Connect to virtual machine page. Two choices are shown: RDP and SSH. SSH is highlighted and the required information: IP address and port number are provided.">
            <a:extLst>
              <a:ext uri="{FF2B5EF4-FFF2-40B4-BE49-F238E27FC236}">
                <a16:creationId xmlns:a16="http://schemas.microsoft.com/office/drawing/2014/main" id="{E9BF3EE2-B337-427C-A88E-AEEF1B075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55" y="2049786"/>
            <a:ext cx="7899468" cy="17397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507D9D9-76D6-4492-BEEA-6BCCCB1EC96A}"/>
              </a:ext>
            </a:extLst>
          </p:cNvPr>
          <p:cNvSpPr/>
          <p:nvPr/>
        </p:nvSpPr>
        <p:spPr>
          <a:xfrm>
            <a:off x="630678" y="1213690"/>
            <a:ext cx="9383948" cy="707886"/>
          </a:xfrm>
          <a:prstGeom prst="rect">
            <a:avLst/>
          </a:prstGeom>
        </p:spPr>
        <p:txBody>
          <a:bodyPr wrap="square">
            <a:spAutoFit/>
          </a:bodyPr>
          <a:lstStyle/>
          <a:p>
            <a:r>
              <a:rPr lang="en-US" sz="2000" dirty="0">
                <a:solidFill>
                  <a:srgbClr val="313131"/>
                </a:solidFill>
                <a:latin typeface="inherit"/>
              </a:rPr>
              <a:t>When you create a Linux VM, you can decide to authenticate with an </a:t>
            </a:r>
            <a:r>
              <a:rPr lang="en-US" sz="2000" b="1" dirty="0">
                <a:solidFill>
                  <a:srgbClr val="313131"/>
                </a:solidFill>
                <a:latin typeface="inherit"/>
              </a:rPr>
              <a:t>SSH public key</a:t>
            </a:r>
            <a:r>
              <a:rPr lang="en-US" sz="2000" dirty="0">
                <a:solidFill>
                  <a:srgbClr val="313131"/>
                </a:solidFill>
                <a:latin typeface="inherit"/>
              </a:rPr>
              <a:t> or </a:t>
            </a:r>
            <a:r>
              <a:rPr lang="en-US" sz="2000" b="1" dirty="0">
                <a:solidFill>
                  <a:srgbClr val="313131"/>
                </a:solidFill>
                <a:latin typeface="inherit"/>
              </a:rPr>
              <a:t>Password</a:t>
            </a:r>
            <a:r>
              <a:rPr lang="en-US" sz="2000" dirty="0">
                <a:solidFill>
                  <a:srgbClr val="313131"/>
                </a:solidFill>
                <a:latin typeface="inherit"/>
              </a:rPr>
              <a:t>.</a:t>
            </a:r>
            <a:endParaRPr lang="en-US" sz="2000" dirty="0"/>
          </a:p>
        </p:txBody>
      </p:sp>
      <p:sp>
        <p:nvSpPr>
          <p:cNvPr id="8" name="Rectangle 7">
            <a:extLst>
              <a:ext uri="{FF2B5EF4-FFF2-40B4-BE49-F238E27FC236}">
                <a16:creationId xmlns:a16="http://schemas.microsoft.com/office/drawing/2014/main" id="{3532299B-76E0-4F83-9FC2-BF613BE9965B}"/>
              </a:ext>
            </a:extLst>
          </p:cNvPr>
          <p:cNvSpPr/>
          <p:nvPr/>
        </p:nvSpPr>
        <p:spPr>
          <a:xfrm>
            <a:off x="547992" y="4020129"/>
            <a:ext cx="9466634" cy="1015663"/>
          </a:xfrm>
          <a:prstGeom prst="rect">
            <a:avLst/>
          </a:prstGeom>
        </p:spPr>
        <p:txBody>
          <a:bodyPr wrap="square">
            <a:spAutoFit/>
          </a:bodyPr>
          <a:lstStyle/>
          <a:p>
            <a:pPr fontAlgn="base"/>
            <a:r>
              <a:rPr lang="en-US" sz="2000" b="1" dirty="0">
                <a:solidFill>
                  <a:srgbClr val="313131"/>
                </a:solidFill>
                <a:latin typeface="inherit"/>
              </a:rPr>
              <a:t>What is SSH?</a:t>
            </a:r>
            <a:endParaRPr lang="en-US" sz="2000" dirty="0">
              <a:solidFill>
                <a:srgbClr val="313131"/>
              </a:solidFill>
              <a:latin typeface="inherit"/>
            </a:endParaRPr>
          </a:p>
          <a:p>
            <a:pPr fontAlgn="base"/>
            <a:r>
              <a:rPr lang="en-US" sz="2000" dirty="0">
                <a:solidFill>
                  <a:srgbClr val="313131"/>
                </a:solidFill>
                <a:latin typeface="inherit"/>
              </a:rPr>
              <a:t>SSH is an encrypted connection protocol that allows secure sign-ins over unsecured connections.</a:t>
            </a:r>
            <a:endParaRPr lang="en-US" sz="2000" u="none" strike="noStrike" dirty="0">
              <a:solidFill>
                <a:srgbClr val="313131"/>
              </a:solidFill>
              <a:effectLst/>
              <a:latin typeface="inherit"/>
            </a:endParaRPr>
          </a:p>
        </p:txBody>
      </p:sp>
      <p:sp>
        <p:nvSpPr>
          <p:cNvPr id="9" name="Rectangle 8">
            <a:extLst>
              <a:ext uri="{FF2B5EF4-FFF2-40B4-BE49-F238E27FC236}">
                <a16:creationId xmlns:a16="http://schemas.microsoft.com/office/drawing/2014/main" id="{5AFC99B9-BDAA-4320-82BB-006275AE2586}"/>
              </a:ext>
            </a:extLst>
          </p:cNvPr>
          <p:cNvSpPr/>
          <p:nvPr/>
        </p:nvSpPr>
        <p:spPr>
          <a:xfrm>
            <a:off x="547992" y="5301647"/>
            <a:ext cx="11201400" cy="1323439"/>
          </a:xfrm>
          <a:prstGeom prst="rect">
            <a:avLst/>
          </a:prstGeom>
        </p:spPr>
        <p:txBody>
          <a:bodyPr wrap="square">
            <a:spAutoFit/>
          </a:bodyPr>
          <a:lstStyle/>
          <a:p>
            <a:pPr fontAlgn="base"/>
            <a:r>
              <a:rPr lang="en-US" sz="2000" dirty="0">
                <a:solidFill>
                  <a:srgbClr val="313131"/>
                </a:solidFill>
                <a:latin typeface="inherit"/>
              </a:rPr>
              <a:t>The preferred method of connecting to a VM using SSH is by using a public-private key pair:</a:t>
            </a:r>
          </a:p>
          <a:p>
            <a:pPr lvl="1" fontAlgn="base">
              <a:buFont typeface="Arial" panose="020B0604020202020204" pitchFamily="34" charset="0"/>
              <a:buChar char="•"/>
            </a:pPr>
            <a:r>
              <a:rPr lang="en-US" sz="2000" dirty="0">
                <a:solidFill>
                  <a:srgbClr val="313131"/>
                </a:solidFill>
                <a:latin typeface="inherit"/>
              </a:rPr>
              <a:t>The </a:t>
            </a:r>
            <a:r>
              <a:rPr lang="en-US" sz="2000" i="1" dirty="0">
                <a:solidFill>
                  <a:srgbClr val="313131"/>
                </a:solidFill>
                <a:latin typeface="inherit"/>
              </a:rPr>
              <a:t>public key</a:t>
            </a:r>
            <a:r>
              <a:rPr lang="en-US" sz="2000" dirty="0">
                <a:solidFill>
                  <a:srgbClr val="313131"/>
                </a:solidFill>
                <a:latin typeface="inherit"/>
              </a:rPr>
              <a:t> is placed on your Linux VM, or any other service that you wish to use with public-key cryptography.</a:t>
            </a:r>
          </a:p>
          <a:p>
            <a:pPr lvl="1" fontAlgn="base">
              <a:buFont typeface="Arial" panose="020B0604020202020204" pitchFamily="34" charset="0"/>
              <a:buChar char="•"/>
            </a:pPr>
            <a:r>
              <a:rPr lang="en-US" sz="2000" dirty="0">
                <a:solidFill>
                  <a:srgbClr val="313131"/>
                </a:solidFill>
                <a:latin typeface="inherit"/>
              </a:rPr>
              <a:t>The </a:t>
            </a:r>
            <a:r>
              <a:rPr lang="en-US" sz="2000" i="1" dirty="0">
                <a:solidFill>
                  <a:srgbClr val="313131"/>
                </a:solidFill>
                <a:latin typeface="inherit"/>
              </a:rPr>
              <a:t>private key</a:t>
            </a:r>
            <a:r>
              <a:rPr lang="en-US" sz="2000" dirty="0">
                <a:solidFill>
                  <a:srgbClr val="313131"/>
                </a:solidFill>
                <a:latin typeface="inherit"/>
              </a:rPr>
              <a:t> remains on your local system. Protect this private key. Do not share it.</a:t>
            </a:r>
            <a:endParaRPr lang="en-US" sz="2000" u="none" strike="noStrike" dirty="0">
              <a:solidFill>
                <a:srgbClr val="313131"/>
              </a:solidFill>
              <a:effectLst/>
              <a:latin typeface="inherit"/>
            </a:endParaRPr>
          </a:p>
        </p:txBody>
      </p:sp>
    </p:spTree>
    <p:extLst>
      <p:ext uri="{BB962C8B-B14F-4D97-AF65-F5344CB8AC3E}">
        <p14:creationId xmlns:p14="http://schemas.microsoft.com/office/powerpoint/2010/main" val="249203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93710" y="292069"/>
            <a:ext cx="11018520" cy="553998"/>
          </a:xfrm>
        </p:spPr>
        <p:txBody>
          <a:bodyPr/>
          <a:lstStyle/>
          <a:p>
            <a:r>
              <a:rPr lang="en-US" b="1" dirty="0"/>
              <a:t>Virtual Machine Sizes (Linux and Windows)</a:t>
            </a:r>
            <a:endParaRPr lang="en-US" dirty="0"/>
          </a:p>
        </p:txBody>
      </p:sp>
      <p:pic>
        <p:nvPicPr>
          <p:cNvPr id="4" name="Picture 3">
            <a:extLst>
              <a:ext uri="{FF2B5EF4-FFF2-40B4-BE49-F238E27FC236}">
                <a16:creationId xmlns:a16="http://schemas.microsoft.com/office/drawing/2014/main" id="{9605175E-A493-4871-B2D9-55E3C4FDB050}"/>
              </a:ext>
            </a:extLst>
          </p:cNvPr>
          <p:cNvPicPr>
            <a:picLocks noChangeAspect="1"/>
          </p:cNvPicPr>
          <p:nvPr/>
        </p:nvPicPr>
        <p:blipFill>
          <a:blip r:embed="rId3"/>
          <a:stretch>
            <a:fillRect/>
          </a:stretch>
        </p:blipFill>
        <p:spPr>
          <a:xfrm>
            <a:off x="6382486" y="1354576"/>
            <a:ext cx="5589195" cy="4508770"/>
          </a:xfrm>
          <a:prstGeom prst="rect">
            <a:avLst/>
          </a:prstGeom>
        </p:spPr>
      </p:pic>
      <p:pic>
        <p:nvPicPr>
          <p:cNvPr id="5" name="Picture 4">
            <a:extLst>
              <a:ext uri="{FF2B5EF4-FFF2-40B4-BE49-F238E27FC236}">
                <a16:creationId xmlns:a16="http://schemas.microsoft.com/office/drawing/2014/main" id="{D1495715-865A-4BB4-9008-1E2EC319E6D2}"/>
              </a:ext>
            </a:extLst>
          </p:cNvPr>
          <p:cNvPicPr>
            <a:picLocks noChangeAspect="1"/>
          </p:cNvPicPr>
          <p:nvPr/>
        </p:nvPicPr>
        <p:blipFill>
          <a:blip r:embed="rId4"/>
          <a:stretch>
            <a:fillRect/>
          </a:stretch>
        </p:blipFill>
        <p:spPr>
          <a:xfrm>
            <a:off x="220319" y="1354576"/>
            <a:ext cx="5589195" cy="4318405"/>
          </a:xfrm>
          <a:prstGeom prst="rect">
            <a:avLst/>
          </a:prstGeom>
        </p:spPr>
      </p:pic>
    </p:spTree>
    <p:extLst>
      <p:ext uri="{BB962C8B-B14F-4D97-AF65-F5344CB8AC3E}">
        <p14:creationId xmlns:p14="http://schemas.microsoft.com/office/powerpoint/2010/main" val="325069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Dedicated Host</a:t>
            </a:r>
            <a:endParaRPr lang="en-US" dirty="0"/>
          </a:p>
        </p:txBody>
      </p:sp>
      <p:sp>
        <p:nvSpPr>
          <p:cNvPr id="2" name="Rectangle 1">
            <a:extLst>
              <a:ext uri="{FF2B5EF4-FFF2-40B4-BE49-F238E27FC236}">
                <a16:creationId xmlns:a16="http://schemas.microsoft.com/office/drawing/2014/main" id="{8D022F1B-EBE7-4F8F-AAA1-E9F2A83ADBEE}"/>
              </a:ext>
            </a:extLst>
          </p:cNvPr>
          <p:cNvSpPr/>
          <p:nvPr/>
        </p:nvSpPr>
        <p:spPr>
          <a:xfrm>
            <a:off x="499353" y="1569560"/>
            <a:ext cx="10823642" cy="4708981"/>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dirty="0">
                <a:latin typeface="&amp;quot"/>
              </a:rPr>
              <a:t>Physical servers able to host one or more virtual machines - dedicated to one Azure subscription. </a:t>
            </a:r>
          </a:p>
          <a:p>
            <a:pPr marL="285750" indent="-285750">
              <a:spcAft>
                <a:spcPts val="600"/>
              </a:spcAft>
              <a:buFont typeface="Arial" panose="020B0604020202020204" pitchFamily="34" charset="0"/>
              <a:buChar char="•"/>
            </a:pPr>
            <a:r>
              <a:rPr lang="en-US" sz="2000" dirty="0">
                <a:latin typeface="&amp;quot"/>
              </a:rPr>
              <a:t>Same physical servers used in our data centers, provided as a resource. </a:t>
            </a:r>
          </a:p>
          <a:p>
            <a:pPr marL="285750" indent="-285750">
              <a:spcAft>
                <a:spcPts val="600"/>
              </a:spcAft>
              <a:buFont typeface="Arial" panose="020B0604020202020204" pitchFamily="34" charset="0"/>
              <a:buChar char="•"/>
            </a:pPr>
            <a:r>
              <a:rPr lang="en-US" sz="2000" dirty="0">
                <a:latin typeface="&amp;quot"/>
              </a:rPr>
              <a:t>Provision dedicated hosts within a region, availability zone, and fault domain. </a:t>
            </a:r>
          </a:p>
          <a:p>
            <a:pPr marL="285750" indent="-285750">
              <a:spcAft>
                <a:spcPts val="600"/>
              </a:spcAft>
              <a:buFont typeface="Arial" panose="020B0604020202020204" pitchFamily="34" charset="0"/>
              <a:buChar char="•"/>
            </a:pPr>
            <a:r>
              <a:rPr lang="en-US" sz="2000" dirty="0">
                <a:latin typeface="&amp;quot"/>
              </a:rPr>
              <a:t>Can place VMs directly into your provisioned hosts.</a:t>
            </a:r>
          </a:p>
          <a:p>
            <a:endParaRPr lang="en-US" sz="2000" b="1" dirty="0">
              <a:latin typeface="&amp;quot"/>
            </a:endParaRPr>
          </a:p>
          <a:p>
            <a:r>
              <a:rPr lang="en-US" sz="2000" b="1" dirty="0">
                <a:latin typeface="&amp;quot"/>
              </a:rPr>
              <a:t>Limitations</a:t>
            </a:r>
            <a:endParaRPr lang="en-US" sz="2000" dirty="0">
              <a:latin typeface="&amp;quot"/>
            </a:endParaRPr>
          </a:p>
          <a:p>
            <a:pPr lvl="1">
              <a:spcAft>
                <a:spcPts val="600"/>
              </a:spcAft>
              <a:buFont typeface="Arial" panose="020B0604020202020204" pitchFamily="34" charset="0"/>
              <a:buChar char="•"/>
            </a:pPr>
            <a:r>
              <a:rPr lang="en-US" sz="2000" dirty="0">
                <a:latin typeface="&amp;quot"/>
              </a:rPr>
              <a:t>Virtual machine scale sets are not currently supported on dedicated hosts.</a:t>
            </a:r>
          </a:p>
          <a:p>
            <a:pPr lvl="1">
              <a:spcAft>
                <a:spcPts val="600"/>
              </a:spcAft>
              <a:buFont typeface="Arial" panose="020B0604020202020204" pitchFamily="34" charset="0"/>
              <a:buChar char="•"/>
            </a:pPr>
            <a:r>
              <a:rPr lang="en-US" sz="2000" dirty="0">
                <a:latin typeface="&amp;quot"/>
              </a:rPr>
              <a:t>The following VM series are supported: DSv3 and ESv3.</a:t>
            </a:r>
          </a:p>
          <a:p>
            <a:endParaRPr lang="en-US" sz="2000" b="1" dirty="0">
              <a:latin typeface="&amp;quot"/>
            </a:endParaRPr>
          </a:p>
          <a:p>
            <a:r>
              <a:rPr lang="en-US" sz="2000" b="1" dirty="0">
                <a:latin typeface="&amp;quot"/>
              </a:rPr>
              <a:t>Benefits</a:t>
            </a:r>
            <a:endParaRPr lang="en-US" sz="2000" dirty="0">
              <a:latin typeface="&amp;quot"/>
            </a:endParaRPr>
          </a:p>
          <a:p>
            <a:pPr lvl="1">
              <a:spcAft>
                <a:spcPts val="600"/>
              </a:spcAft>
              <a:buFont typeface="Arial" panose="020B0604020202020204" pitchFamily="34" charset="0"/>
              <a:buChar char="•"/>
            </a:pPr>
            <a:r>
              <a:rPr lang="en-US" sz="2000" dirty="0">
                <a:latin typeface="&amp;quot"/>
              </a:rPr>
              <a:t>Hardware isolation at the physical server level. No other VMs will be placed on your hosts. </a:t>
            </a:r>
          </a:p>
          <a:p>
            <a:pPr lvl="1">
              <a:spcAft>
                <a:spcPts val="600"/>
              </a:spcAft>
              <a:buFont typeface="Arial" panose="020B0604020202020204" pitchFamily="34" charset="0"/>
              <a:buChar char="•"/>
            </a:pPr>
            <a:r>
              <a:rPr lang="en-US" sz="2000" dirty="0">
                <a:latin typeface="&amp;quot"/>
              </a:rPr>
              <a:t>Control over maintenance events initiated by the Azure platform. </a:t>
            </a:r>
          </a:p>
          <a:p>
            <a:pPr lvl="1">
              <a:spcAft>
                <a:spcPts val="600"/>
              </a:spcAft>
              <a:buFont typeface="Arial" panose="020B0604020202020204" pitchFamily="34" charset="0"/>
              <a:buChar char="•"/>
            </a:pPr>
            <a:r>
              <a:rPr lang="en-US" sz="2000" dirty="0">
                <a:latin typeface="&amp;quot"/>
              </a:rPr>
              <a:t>Azure hybrid benefit… bring your own licenses for Windows and SQL to Azure. </a:t>
            </a:r>
            <a:endParaRPr lang="en-US" sz="2000" b="0" i="0" u="none" strike="noStrike" dirty="0">
              <a:effectLst/>
              <a:latin typeface="&amp;quot"/>
            </a:endParaRPr>
          </a:p>
        </p:txBody>
      </p:sp>
    </p:spTree>
    <p:extLst>
      <p:ext uri="{BB962C8B-B14F-4D97-AF65-F5344CB8AC3E}">
        <p14:creationId xmlns:p14="http://schemas.microsoft.com/office/powerpoint/2010/main" val="84968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Virtual Machines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02: Backup and Restore</a:t>
            </a:r>
            <a:endParaRPr lang="en-US" dirty="0"/>
          </a:p>
        </p:txBody>
      </p:sp>
    </p:spTree>
    <p:extLst>
      <p:ext uri="{BB962C8B-B14F-4D97-AF65-F5344CB8AC3E}">
        <p14:creationId xmlns:p14="http://schemas.microsoft.com/office/powerpoint/2010/main" val="349044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Site Recovery</a:t>
            </a:r>
          </a:p>
        </p:txBody>
      </p:sp>
      <p:sp>
        <p:nvSpPr>
          <p:cNvPr id="6" name="Text Placeholder 5"/>
          <p:cNvSpPr>
            <a:spLocks noGrp="1"/>
          </p:cNvSpPr>
          <p:nvPr>
            <p:ph type="body" sz="quarter" idx="10"/>
          </p:nvPr>
        </p:nvSpPr>
        <p:spPr>
          <a:xfrm>
            <a:off x="579119" y="1642449"/>
            <a:ext cx="5254753" cy="3841052"/>
          </a:xfrm>
        </p:spPr>
        <p:txBody>
          <a:bodyPr/>
          <a:lstStyle/>
          <a:p>
            <a:r>
              <a:rPr lang="en-US" sz="2400" dirty="0"/>
              <a:t>Replicate Azure VMs from one Azure region to another</a:t>
            </a:r>
          </a:p>
          <a:p>
            <a:r>
              <a:rPr lang="en-US" sz="2400" dirty="0"/>
              <a:t>Replicate on-premises VMware VMs, Hyper-V VMs, physical servers (Windows and Linux), Azure Stack VMs to Azure</a:t>
            </a:r>
          </a:p>
          <a:p>
            <a:r>
              <a:rPr lang="en-US" sz="2400" dirty="0"/>
              <a:t>Replicate on-premises VMware VMs, Hyper-V VMs managed by System Center VMM, and physical servers to a secondary site</a:t>
            </a:r>
          </a:p>
        </p:txBody>
      </p:sp>
      <p:pic>
        <p:nvPicPr>
          <p:cNvPr id="3" name="Picture 2" descr="Backups from Hyper-V, VMWare, Windows, and Linux systems. ">
            <a:extLst>
              <a:ext uri="{FF2B5EF4-FFF2-40B4-BE49-F238E27FC236}">
                <a16:creationId xmlns:a16="http://schemas.microsoft.com/office/drawing/2014/main" id="{A8FB9542-7C9C-49F9-AC9E-03385C126988}"/>
              </a:ext>
            </a:extLst>
          </p:cNvPr>
          <p:cNvPicPr>
            <a:picLocks noChangeAspect="1"/>
          </p:cNvPicPr>
          <p:nvPr/>
        </p:nvPicPr>
        <p:blipFill>
          <a:blip r:embed="rId3"/>
          <a:stretch>
            <a:fillRect/>
          </a:stretch>
        </p:blipFill>
        <p:spPr>
          <a:xfrm>
            <a:off x="6159655" y="2148840"/>
            <a:ext cx="5361996" cy="2438495"/>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Data Protection</a:t>
            </a:r>
          </a:p>
        </p:txBody>
      </p:sp>
      <p:sp>
        <p:nvSpPr>
          <p:cNvPr id="3" name="Text Placeholder 2">
            <a:extLst>
              <a:ext uri="{FF2B5EF4-FFF2-40B4-BE49-F238E27FC236}">
                <a16:creationId xmlns:a16="http://schemas.microsoft.com/office/drawing/2014/main" id="{74F7EDF1-3804-439E-8BEA-B8D79A7EC90F}"/>
              </a:ext>
            </a:extLst>
          </p:cNvPr>
          <p:cNvSpPr>
            <a:spLocks noGrp="1"/>
          </p:cNvSpPr>
          <p:nvPr>
            <p:ph type="body" sz="quarter" idx="10"/>
          </p:nvPr>
        </p:nvSpPr>
        <p:spPr>
          <a:xfrm>
            <a:off x="584200" y="3511360"/>
            <a:ext cx="11018520" cy="2757678"/>
          </a:xfrm>
        </p:spPr>
        <p:txBody>
          <a:bodyPr/>
          <a:lstStyle/>
          <a:p>
            <a:r>
              <a:rPr lang="en-US" dirty="0"/>
              <a:t>Managed snapshots provide a quick and simple option for backing up VMs that use Managed Disks</a:t>
            </a:r>
          </a:p>
          <a:p>
            <a:r>
              <a:rPr lang="en-US" dirty="0"/>
              <a:t>Azure Backup supports application-consistent backups for both Windows and Linux VMs</a:t>
            </a:r>
          </a:p>
          <a:p>
            <a:r>
              <a:rPr lang="en-US" dirty="0"/>
              <a:t>Azure Site Recovery protects your VMs from a major disaster scenario when a whole region experiences an outage</a:t>
            </a:r>
          </a:p>
        </p:txBody>
      </p:sp>
      <p:pic>
        <p:nvPicPr>
          <p:cNvPr id="5" name="Picture 4" descr="Three textboxes: Snapshots, Azure Backup, and Azure Site Recovery. ">
            <a:extLst>
              <a:ext uri="{FF2B5EF4-FFF2-40B4-BE49-F238E27FC236}">
                <a16:creationId xmlns:a16="http://schemas.microsoft.com/office/drawing/2014/main" id="{06FD2F77-53B7-4308-80B9-3FC42499B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6974" y="1586418"/>
            <a:ext cx="6722609" cy="1117025"/>
          </a:xfrm>
          <a:prstGeom prst="rect">
            <a:avLst/>
          </a:prstGeom>
          <a:noFill/>
        </p:spPr>
      </p:pic>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Workload Protection Needs</a:t>
            </a:r>
          </a:p>
        </p:txBody>
      </p:sp>
      <p:sp>
        <p:nvSpPr>
          <p:cNvPr id="2" name="Text Placeholder 1">
            <a:extLst>
              <a:ext uri="{FF2B5EF4-FFF2-40B4-BE49-F238E27FC236}">
                <a16:creationId xmlns:a16="http://schemas.microsoft.com/office/drawing/2014/main" id="{E763D307-63B2-452B-AB2C-4DF73FA59D20}"/>
              </a:ext>
            </a:extLst>
          </p:cNvPr>
          <p:cNvSpPr>
            <a:spLocks noGrp="1"/>
          </p:cNvSpPr>
          <p:nvPr>
            <p:ph type="body" sz="quarter" idx="10"/>
          </p:nvPr>
        </p:nvSpPr>
        <p:spPr>
          <a:xfrm>
            <a:off x="550017" y="1264582"/>
            <a:ext cx="5529236" cy="4665893"/>
          </a:xfrm>
        </p:spPr>
        <p:txBody>
          <a:bodyPr/>
          <a:lstStyle/>
          <a:p>
            <a:r>
              <a:rPr lang="en-US" dirty="0"/>
              <a:t>Many backup options are available</a:t>
            </a:r>
          </a:p>
          <a:p>
            <a:r>
              <a:rPr lang="en-US" dirty="0"/>
              <a:t>How the workload is being protected today?</a:t>
            </a:r>
          </a:p>
          <a:p>
            <a:r>
              <a:rPr lang="en-US" dirty="0"/>
              <a:t>How often is the workload is backed up?</a:t>
            </a:r>
          </a:p>
          <a:p>
            <a:r>
              <a:rPr lang="en-US" dirty="0"/>
              <a:t>What types of backups are being done?</a:t>
            </a:r>
          </a:p>
          <a:p>
            <a:r>
              <a:rPr lang="en-US" dirty="0"/>
              <a:t>Is disaster recovery protection in place?</a:t>
            </a:r>
          </a:p>
          <a:p>
            <a:endParaRPr lang="en-US" sz="2400" dirty="0">
              <a:latin typeface="Segoe UI Semilight" panose="020B0402040204020203" pitchFamily="34" charset="0"/>
              <a:cs typeface="Segoe UI Semilight" panose="020B0402040204020203" pitchFamily="34" charset="0"/>
            </a:endParaRPr>
          </a:p>
        </p:txBody>
      </p:sp>
      <p:pic>
        <p:nvPicPr>
          <p:cNvPr id="5" name="Picture 4" descr="Screenshot of Azure Marketplace. Shows different Backup services options available.">
            <a:extLst>
              <a:ext uri="{FF2B5EF4-FFF2-40B4-BE49-F238E27FC236}">
                <a16:creationId xmlns:a16="http://schemas.microsoft.com/office/drawing/2014/main" id="{621D5AC3-D5E4-4469-A2D4-F28151739A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70063" y="1235132"/>
            <a:ext cx="5606041" cy="4738377"/>
          </a:xfrm>
          <a:prstGeom prst="rect">
            <a:avLst/>
          </a:prstGeom>
        </p:spPr>
      </p:pic>
    </p:spTree>
    <p:extLst>
      <p:ext uri="{BB962C8B-B14F-4D97-AF65-F5344CB8AC3E}">
        <p14:creationId xmlns:p14="http://schemas.microsoft.com/office/powerpoint/2010/main" val="28528963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70CF-4D51-422A-BBC3-397E87D503A1}"/>
              </a:ext>
            </a:extLst>
          </p:cNvPr>
          <p:cNvSpPr>
            <a:spLocks noGrp="1"/>
          </p:cNvSpPr>
          <p:nvPr>
            <p:ph type="title"/>
          </p:nvPr>
        </p:nvSpPr>
        <p:spPr/>
        <p:txBody>
          <a:bodyPr/>
          <a:lstStyle/>
          <a:p>
            <a:r>
              <a:rPr lang="en-US" dirty="0"/>
              <a:t>Azure to Azure Architecture</a:t>
            </a:r>
          </a:p>
        </p:txBody>
      </p:sp>
      <p:sp>
        <p:nvSpPr>
          <p:cNvPr id="3" name="Text Placeholder 2">
            <a:extLst>
              <a:ext uri="{FF2B5EF4-FFF2-40B4-BE49-F238E27FC236}">
                <a16:creationId xmlns:a16="http://schemas.microsoft.com/office/drawing/2014/main" id="{0F9DA3DB-B6E0-439A-A8E9-0C052DD45657}"/>
              </a:ext>
            </a:extLst>
          </p:cNvPr>
          <p:cNvSpPr>
            <a:spLocks noGrp="1"/>
          </p:cNvSpPr>
          <p:nvPr>
            <p:ph type="body" sz="quarter" idx="10"/>
          </p:nvPr>
        </p:nvSpPr>
        <p:spPr>
          <a:xfrm>
            <a:off x="593344" y="4379865"/>
            <a:ext cx="11598656" cy="1982081"/>
          </a:xfrm>
        </p:spPr>
        <p:txBody>
          <a:bodyPr/>
          <a:lstStyle/>
          <a:p>
            <a:pPr marL="514350" indent="-514350">
              <a:buAutoNum type="arabicPeriod"/>
            </a:pPr>
            <a:r>
              <a:rPr lang="en-US" dirty="0"/>
              <a:t>VM is registered with Azure Site Recovery</a:t>
            </a:r>
          </a:p>
          <a:p>
            <a:pPr marL="514350" indent="-514350">
              <a:buAutoNum type="arabicPeriod"/>
            </a:pPr>
            <a:r>
              <a:rPr lang="en-US" dirty="0"/>
              <a:t>Data is continuously replicated to cache</a:t>
            </a:r>
          </a:p>
          <a:p>
            <a:pPr marL="514350" indent="-514350">
              <a:buAutoNum type="arabicPeriod"/>
            </a:pPr>
            <a:r>
              <a:rPr lang="en-US" dirty="0"/>
              <a:t>Cache is replicated to the target storage account</a:t>
            </a:r>
          </a:p>
          <a:p>
            <a:pPr marL="514350" indent="-514350">
              <a:buAutoNum type="arabicPeriod"/>
            </a:pPr>
            <a:r>
              <a:rPr lang="en-US" dirty="0"/>
              <a:t>During failover the virtual machine is added to the target environment</a:t>
            </a:r>
          </a:p>
        </p:txBody>
      </p:sp>
      <p:pic>
        <p:nvPicPr>
          <p:cNvPr id="26" name="Picture 25" descr="Diagram of a VM writing to cache then failing over to another region.">
            <a:extLst>
              <a:ext uri="{FF2B5EF4-FFF2-40B4-BE49-F238E27FC236}">
                <a16:creationId xmlns:a16="http://schemas.microsoft.com/office/drawing/2014/main" id="{2B2F1A3E-079D-4FE8-8193-8E0122F4235B}"/>
              </a:ext>
            </a:extLst>
          </p:cNvPr>
          <p:cNvPicPr>
            <a:picLocks noChangeAspect="1"/>
          </p:cNvPicPr>
          <p:nvPr/>
        </p:nvPicPr>
        <p:blipFill>
          <a:blip r:embed="rId2"/>
          <a:stretch>
            <a:fillRect/>
          </a:stretch>
        </p:blipFill>
        <p:spPr>
          <a:xfrm>
            <a:off x="2119174" y="1250812"/>
            <a:ext cx="7577486" cy="2779784"/>
          </a:xfrm>
          <a:prstGeom prst="rect">
            <a:avLst/>
          </a:prstGeom>
        </p:spPr>
      </p:pic>
    </p:spTree>
    <p:extLst>
      <p:ext uri="{BB962C8B-B14F-4D97-AF65-F5344CB8AC3E}">
        <p14:creationId xmlns:p14="http://schemas.microsoft.com/office/powerpoint/2010/main" val="3358101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01: Creating Virtual Machines</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Lst>
          </p:cNvPr>
          <p:cNvSpPr>
            <a:spLocks noGrp="1"/>
          </p:cNvSpPr>
          <p:nvPr>
            <p:ph type="title"/>
          </p:nvPr>
        </p:nvSpPr>
        <p:spPr/>
        <p:txBody>
          <a:bodyPr/>
          <a:lstStyle/>
          <a:p>
            <a:r>
              <a:rPr lang="en-US" dirty="0"/>
              <a:t>Recovery Services Vault VM Backup Options</a:t>
            </a:r>
          </a:p>
        </p:txBody>
      </p:sp>
      <p:sp>
        <p:nvSpPr>
          <p:cNvPr id="4" name="Text Placeholder 3">
            <a:extLst>
              <a:ext uri="{FF2B5EF4-FFF2-40B4-BE49-F238E27FC236}">
                <a16:creationId xmlns:a16="http://schemas.microsoft.com/office/drawing/2014/main" id="{120252DF-5237-455B-88E8-63A3BDA16C50}"/>
              </a:ext>
            </a:extLst>
          </p:cNvPr>
          <p:cNvSpPr>
            <a:spLocks noGrp="1"/>
          </p:cNvSpPr>
          <p:nvPr>
            <p:ph type="body" sz="quarter" idx="10"/>
          </p:nvPr>
        </p:nvSpPr>
        <p:spPr>
          <a:xfrm>
            <a:off x="1648754" y="1476944"/>
            <a:ext cx="5212080" cy="430887"/>
          </a:xfrm>
        </p:spPr>
        <p:txBody>
          <a:bodyPr/>
          <a:lstStyle/>
          <a:p>
            <a:r>
              <a:rPr lang="en-US" dirty="0"/>
              <a:t>Azure Workloads</a:t>
            </a:r>
          </a:p>
        </p:txBody>
      </p:sp>
      <p:sp>
        <p:nvSpPr>
          <p:cNvPr id="5" name="Text Placeholder 4">
            <a:extLst>
              <a:ext uri="{FF2B5EF4-FFF2-40B4-BE49-F238E27FC236}">
                <a16:creationId xmlns:a16="http://schemas.microsoft.com/office/drawing/2014/main" id="{65F20C2E-8A5A-4AA6-B03F-C6CBB60C526E}"/>
              </a:ext>
            </a:extLst>
          </p:cNvPr>
          <p:cNvSpPr>
            <a:spLocks noGrp="1"/>
          </p:cNvSpPr>
          <p:nvPr>
            <p:ph type="body" sz="quarter" idx="11"/>
          </p:nvPr>
        </p:nvSpPr>
        <p:spPr>
          <a:xfrm>
            <a:off x="6389914" y="1437481"/>
            <a:ext cx="5212080" cy="430887"/>
          </a:xfrm>
        </p:spPr>
        <p:txBody>
          <a:bodyPr/>
          <a:lstStyle/>
          <a:p>
            <a:r>
              <a:rPr lang="en-US" dirty="0"/>
              <a:t>On-Premises Workloads</a:t>
            </a:r>
          </a:p>
        </p:txBody>
      </p:sp>
      <p:pic>
        <p:nvPicPr>
          <p:cNvPr id="6" name="Picture 5" descr="Screenshot of Azure backup options including virtual machines. ">
            <a:extLst>
              <a:ext uri="{FF2B5EF4-FFF2-40B4-BE49-F238E27FC236}">
                <a16:creationId xmlns:a16="http://schemas.microsoft.com/office/drawing/2014/main" id="{21D08F0A-2650-4306-B3D6-B5B3E0D1362B}"/>
              </a:ext>
            </a:extLst>
          </p:cNvPr>
          <p:cNvPicPr>
            <a:picLocks noChangeAspect="1"/>
          </p:cNvPicPr>
          <p:nvPr/>
        </p:nvPicPr>
        <p:blipFill>
          <a:blip r:embed="rId3"/>
          <a:stretch>
            <a:fillRect/>
          </a:stretch>
        </p:blipFill>
        <p:spPr>
          <a:xfrm>
            <a:off x="1922375" y="2230784"/>
            <a:ext cx="2905125" cy="3133725"/>
          </a:xfrm>
          <a:prstGeom prst="rect">
            <a:avLst/>
          </a:prstGeom>
          <a:ln>
            <a:solidFill>
              <a:schemeClr val="tx1"/>
            </a:solidFill>
          </a:ln>
        </p:spPr>
      </p:pic>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Lst>
          </p:cNvPr>
          <p:cNvPicPr>
            <a:picLocks noChangeAspect="1"/>
          </p:cNvPicPr>
          <p:nvPr/>
        </p:nvPicPr>
        <p:blipFill>
          <a:blip r:embed="rId4"/>
          <a:stretch>
            <a:fillRect/>
          </a:stretch>
        </p:blipFill>
        <p:spPr>
          <a:xfrm>
            <a:off x="6693027" y="2026539"/>
            <a:ext cx="2609850" cy="4286250"/>
          </a:xfrm>
          <a:prstGeom prst="rect">
            <a:avLst/>
          </a:prstGeom>
          <a:ln>
            <a:solidFill>
              <a:schemeClr val="tx1"/>
            </a:solidFill>
          </a:ln>
        </p:spPr>
      </p:pic>
      <p:sp>
        <p:nvSpPr>
          <p:cNvPr id="8" name="Rectangle 7">
            <a:extLst>
              <a:ext uri="{FF2B5EF4-FFF2-40B4-BE49-F238E27FC236}">
                <a16:creationId xmlns:a16="http://schemas.microsoft.com/office/drawing/2014/main" id="{766E5467-A5EF-4BA2-B42E-6C87DFD94CCD}"/>
              </a:ext>
            </a:extLst>
          </p:cNvPr>
          <p:cNvSpPr/>
          <p:nvPr/>
        </p:nvSpPr>
        <p:spPr>
          <a:xfrm>
            <a:off x="449179" y="5734598"/>
            <a:ext cx="6096000" cy="830997"/>
          </a:xfrm>
          <a:prstGeom prst="rect">
            <a:avLst/>
          </a:prstGeom>
        </p:spPr>
        <p:txBody>
          <a:bodyPr>
            <a:spAutoFit/>
          </a:bodyPr>
          <a:lstStyle/>
          <a:p>
            <a:r>
              <a:rPr lang="en-US" sz="2400" dirty="0">
                <a:solidFill>
                  <a:srgbClr val="00B050"/>
                </a:solidFill>
                <a:latin typeface="Segoe UI VSS (Regular)"/>
              </a:rPr>
              <a:t>✔️</a:t>
            </a:r>
            <a:r>
              <a:rPr lang="en-US" sz="2400" dirty="0">
                <a:latin typeface="Segoe UI VSS (Regular)"/>
              </a:rPr>
              <a:t> Multiple servers can be protected using the same Recovery Services vault </a:t>
            </a:r>
            <a:endParaRPr lang="en-US" sz="2400" dirty="0"/>
          </a:p>
        </p:txBody>
      </p:sp>
    </p:spTree>
    <p:extLst>
      <p:ext uri="{BB962C8B-B14F-4D97-AF65-F5344CB8AC3E}">
        <p14:creationId xmlns:p14="http://schemas.microsoft.com/office/powerpoint/2010/main" val="1861338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Backups</a:t>
            </a:r>
          </a:p>
        </p:txBody>
      </p:sp>
      <p:sp>
        <p:nvSpPr>
          <p:cNvPr id="3" name="Text Placeholder 2">
            <a:extLst>
              <a:ext uri="{FF2B5EF4-FFF2-40B4-BE49-F238E27FC236}">
                <a16:creationId xmlns:a16="http://schemas.microsoft.com/office/drawing/2014/main" id="{156D8572-7B18-497A-93CA-53DFD97B920E}"/>
              </a:ext>
            </a:extLst>
          </p:cNvPr>
          <p:cNvSpPr>
            <a:spLocks noGrp="1"/>
          </p:cNvSpPr>
          <p:nvPr>
            <p:ph type="body" sz="quarter" idx="10"/>
          </p:nvPr>
        </p:nvSpPr>
        <p:spPr>
          <a:xfrm>
            <a:off x="584200" y="3458607"/>
            <a:ext cx="11018520" cy="2733056"/>
          </a:xfrm>
        </p:spPr>
        <p:txBody>
          <a:bodyPr/>
          <a:lstStyle/>
          <a:p>
            <a:pPr marL="457200" lvl="0" indent="-457200">
              <a:buFont typeface="+mj-lt"/>
              <a:buAutoNum type="arabicPeriod"/>
            </a:pPr>
            <a:r>
              <a:rPr lang="en-US" sz="2400" dirty="0"/>
              <a:t>Use a Recovery Services vault in the region where you want to store the data To backup your files and folders. Also determine how you want your storage replicated.</a:t>
            </a:r>
          </a:p>
          <a:p>
            <a:pPr marL="457200" lvl="0" indent="-457200">
              <a:buFont typeface="+mj-lt"/>
              <a:buAutoNum type="arabicPeriod"/>
            </a:pPr>
            <a:r>
              <a:rPr lang="en-US" sz="2400" dirty="0"/>
              <a:t>Take snapshots (recovery points) of your data at defined intervals. These snapshots are stored in recovery services vaults. </a:t>
            </a:r>
          </a:p>
          <a:p>
            <a:pPr marL="457200" lvl="0" indent="-457200">
              <a:buFont typeface="+mj-lt"/>
              <a:buAutoNum type="arabicPeriod"/>
            </a:pPr>
            <a:r>
              <a:rPr lang="en-US" sz="2400" dirty="0"/>
              <a:t>For the Backup extension to work, the Azure VM Agent must be installed on the Azure virtual machine. </a:t>
            </a:r>
          </a:p>
        </p:txBody>
      </p:sp>
      <p:pic>
        <p:nvPicPr>
          <p:cNvPr id="4" name="Picture 3" descr="Flowchart of the steps described in the text: create a recovery services vault, use the portal to define the backup, and backup the virtual machine. ">
            <a:extLst>
              <a:ext uri="{FF2B5EF4-FFF2-40B4-BE49-F238E27FC236}">
                <a16:creationId xmlns:a16="http://schemas.microsoft.com/office/drawing/2014/main" id="{BACA762A-26C0-48DE-A6A0-A6E1666E14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6030" y="1040130"/>
            <a:ext cx="6983730" cy="2290452"/>
          </a:xfrm>
          <a:prstGeom prst="rect">
            <a:avLst/>
          </a:prstGeom>
          <a:noFill/>
          <a:ln>
            <a:noFill/>
          </a:ln>
        </p:spPr>
      </p:pic>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Restore</a:t>
            </a:r>
          </a:p>
        </p:txBody>
      </p:sp>
      <p:sp>
        <p:nvSpPr>
          <p:cNvPr id="3" name="Text Placeholder 2">
            <a:extLst>
              <a:ext uri="{FF2B5EF4-FFF2-40B4-BE49-F238E27FC236}">
                <a16:creationId xmlns:a16="http://schemas.microsoft.com/office/drawing/2014/main" id="{41CD8460-C17E-4815-BD43-C8C60E6C1AA2}"/>
              </a:ext>
            </a:extLst>
          </p:cNvPr>
          <p:cNvSpPr>
            <a:spLocks noGrp="1"/>
          </p:cNvSpPr>
          <p:nvPr>
            <p:ph type="body" sz="quarter" idx="10"/>
          </p:nvPr>
        </p:nvSpPr>
        <p:spPr>
          <a:xfrm>
            <a:off x="584200" y="1435497"/>
            <a:ext cx="6079490" cy="4050340"/>
          </a:xfrm>
        </p:spPr>
        <p:txBody>
          <a:bodyPr/>
          <a:lstStyle/>
          <a:p>
            <a:r>
              <a:rPr lang="en-US" dirty="0"/>
              <a:t>Once you trigger the restore operation, the Backup service creates a job for tracking the restore operation</a:t>
            </a:r>
          </a:p>
          <a:p>
            <a:r>
              <a:rPr lang="en-US" dirty="0"/>
              <a:t>The Backup service also creates and temporarily displays notifications, so you monitor how the backup is proceeding</a:t>
            </a:r>
          </a:p>
          <a:p>
            <a:endParaRPr lang="en-US" dirty="0"/>
          </a:p>
        </p:txBody>
      </p:sp>
      <p:pic>
        <p:nvPicPr>
          <p:cNvPr id="7" name="Picture 6" descr="Screenshot of the recovery services vault. Highlighted is a backup item for an Azure virtual machine.">
            <a:extLst>
              <a:ext uri="{FF2B5EF4-FFF2-40B4-BE49-F238E27FC236}">
                <a16:creationId xmlns:a16="http://schemas.microsoft.com/office/drawing/2014/main" id="{080A1690-F8C5-4B25-A7B4-4CE3F3D4D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1203" y="1435100"/>
            <a:ext cx="4818185" cy="3841580"/>
          </a:xfrm>
          <a:prstGeom prst="rect">
            <a:avLst/>
          </a:prstGeom>
          <a:noFill/>
          <a:ln>
            <a:solidFill>
              <a:schemeClr val="tx1"/>
            </a:solid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Azure Backup Server</a:t>
            </a:r>
          </a:p>
        </p:txBody>
      </p:sp>
      <p:sp>
        <p:nvSpPr>
          <p:cNvPr id="3" name="Text Placeholder 2">
            <a:extLst>
              <a:ext uri="{FF2B5EF4-FFF2-40B4-BE49-F238E27FC236}">
                <a16:creationId xmlns:a16="http://schemas.microsoft.com/office/drawing/2014/main" id="{39306CA9-D730-4004-9787-6D76F92BE74E}"/>
              </a:ext>
            </a:extLst>
          </p:cNvPr>
          <p:cNvSpPr>
            <a:spLocks noGrp="1"/>
          </p:cNvSpPr>
          <p:nvPr>
            <p:ph type="body" sz="quarter" idx="10"/>
          </p:nvPr>
        </p:nvSpPr>
        <p:spPr>
          <a:xfrm>
            <a:off x="574152" y="3173863"/>
            <a:ext cx="11018520" cy="2843855"/>
          </a:xfrm>
        </p:spPr>
        <p:txBody>
          <a:bodyPr/>
          <a:lstStyle/>
          <a:p>
            <a:r>
              <a:rPr lang="en-US" dirty="0"/>
              <a:t>App-aware backups, file/folder/volume backups, and machine state backups (bare-metal, system state)</a:t>
            </a:r>
          </a:p>
          <a:p>
            <a:r>
              <a:rPr lang="en-US" dirty="0"/>
              <a:t>Each machine runs the DPM/MABS protection agent, and the MARS agent runs on the MABS/DPM </a:t>
            </a:r>
          </a:p>
          <a:p>
            <a:r>
              <a:rPr lang="en-US" dirty="0"/>
              <a:t>Flexibility and granular scheduling options</a:t>
            </a:r>
          </a:p>
          <a:p>
            <a:r>
              <a:rPr lang="en-US" dirty="0"/>
              <a:t>Manage backups for multiple machines in a protection group</a:t>
            </a:r>
          </a:p>
        </p:txBody>
      </p:sp>
      <p:grpSp>
        <p:nvGrpSpPr>
          <p:cNvPr id="18" name="Group 17" descr="Specialized Workloads, Virtual Machines,&#10;Files/Folders/Volumes are shown going to disk. The disk using System Center DPM or Azure Backup Server to store data in Azure. &#10;">
            <a:extLst>
              <a:ext uri="{FF2B5EF4-FFF2-40B4-BE49-F238E27FC236}">
                <a16:creationId xmlns:a16="http://schemas.microsoft.com/office/drawing/2014/main" id="{D1E9CA2E-5C92-4711-988D-1063674DDDD8}"/>
              </a:ext>
            </a:extLst>
          </p:cNvPr>
          <p:cNvGrpSpPr/>
          <p:nvPr/>
        </p:nvGrpSpPr>
        <p:grpSpPr>
          <a:xfrm>
            <a:off x="1227540" y="1555522"/>
            <a:ext cx="9373473" cy="1137436"/>
            <a:chOff x="1227540" y="1555522"/>
            <a:chExt cx="9373473" cy="1053428"/>
          </a:xfrm>
        </p:grpSpPr>
        <p:sp>
          <p:nvSpPr>
            <p:cNvPr id="5" name="Rectangle 4">
              <a:extLst>
                <a:ext uri="{FF2B5EF4-FFF2-40B4-BE49-F238E27FC236}">
                  <a16:creationId xmlns:a16="http://schemas.microsoft.com/office/drawing/2014/main" id="{96497A3E-BA74-42F7-A4C2-C702CA310DF3}"/>
                </a:ext>
              </a:extLst>
            </p:cNvPr>
            <p:cNvSpPr/>
            <p:nvPr/>
          </p:nvSpPr>
          <p:spPr>
            <a:xfrm>
              <a:off x="1227540" y="1573563"/>
              <a:ext cx="3053144" cy="1026162"/>
            </a:xfrm>
            <a:prstGeom prst="rect">
              <a:avLst/>
            </a:prstGeom>
          </p:spPr>
          <p:txBody>
            <a:bodyPr wrap="none">
              <a:spAutoFit/>
            </a:bodyPr>
            <a:lstStyle/>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Specialized Workloads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Virtual Machines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Files/Folders/Volumes</a:t>
              </a:r>
            </a:p>
          </p:txBody>
        </p:sp>
        <p:pic>
          <p:nvPicPr>
            <p:cNvPr id="6" name="Picture 5">
              <a:extLst>
                <a:ext uri="{FF2B5EF4-FFF2-40B4-BE49-F238E27FC236}">
                  <a16:creationId xmlns:a16="http://schemas.microsoft.com/office/drawing/2014/main" id="{6A2D95FE-7F62-4774-840B-9547B1844C7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783015" y="1555522"/>
              <a:ext cx="868313" cy="1053428"/>
            </a:xfrm>
            <a:prstGeom prst="rect">
              <a:avLst/>
            </a:prstGeom>
          </p:spPr>
        </p:pic>
        <p:sp>
          <p:nvSpPr>
            <p:cNvPr id="7" name="Rectangle 6">
              <a:extLst>
                <a:ext uri="{FF2B5EF4-FFF2-40B4-BE49-F238E27FC236}">
                  <a16:creationId xmlns:a16="http://schemas.microsoft.com/office/drawing/2014/main" id="{8CADF7F8-EBA2-47AD-AC1E-FB94038D2E8E}"/>
                </a:ext>
              </a:extLst>
            </p:cNvPr>
            <p:cNvSpPr/>
            <p:nvPr/>
          </p:nvSpPr>
          <p:spPr>
            <a:xfrm>
              <a:off x="5707333" y="1712594"/>
              <a:ext cx="3212739" cy="783874"/>
            </a:xfrm>
            <a:prstGeom prst="rect">
              <a:avLst/>
            </a:prstGeom>
          </p:spPr>
          <p:txBody>
            <a:bodyPr wrap="none">
              <a:spAutoFit/>
            </a:bodyPr>
            <a:lstStyle/>
            <a:p>
              <a:pPr algn="ctr" defTabSz="932472" fontAlgn="base">
                <a:spcAft>
                  <a:spcPts val="600"/>
                </a:spcAft>
              </a:pPr>
              <a:r>
                <a:rPr lang="en-US" sz="2200" dirty="0">
                  <a:latin typeface="+mj-lt"/>
                  <a:ea typeface="Verdana" panose="020B0604030504040204" pitchFamily="34" charset="0"/>
                  <a:cs typeface="Segoe UI" pitchFamily="34" charset="0"/>
                </a:rPr>
                <a:t>System Center DPM</a:t>
              </a:r>
            </a:p>
            <a:p>
              <a:pPr algn="ctr" defTabSz="932472" fontAlgn="base">
                <a:spcAft>
                  <a:spcPts val="600"/>
                </a:spcAft>
              </a:pPr>
              <a:r>
                <a:rPr lang="en-US" sz="2200" dirty="0">
                  <a:latin typeface="+mj-lt"/>
                  <a:ea typeface="Verdana" panose="020B0604030504040204" pitchFamily="34" charset="0"/>
                  <a:cs typeface="Segoe UI" pitchFamily="34" charset="0"/>
                </a:rPr>
                <a:t>Or Azure Backup Server</a:t>
              </a:r>
            </a:p>
          </p:txBody>
        </p:sp>
        <p:sp>
          <p:nvSpPr>
            <p:cNvPr id="8" name="Cloud 7">
              <a:extLst>
                <a:ext uri="{FF2B5EF4-FFF2-40B4-BE49-F238E27FC236}">
                  <a16:creationId xmlns:a16="http://schemas.microsoft.com/office/drawing/2014/main" id="{0D752EB9-9F45-4591-A859-6414C65AC780}"/>
                </a:ext>
              </a:extLst>
            </p:cNvPr>
            <p:cNvSpPr/>
            <p:nvPr/>
          </p:nvSpPr>
          <p:spPr>
            <a:xfrm>
              <a:off x="8901280" y="1585177"/>
              <a:ext cx="1699733" cy="988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latin typeface="+mj-lt"/>
                </a:rPr>
                <a:t>Azure</a:t>
              </a:r>
            </a:p>
          </p:txBody>
        </p:sp>
        <p:cxnSp>
          <p:nvCxnSpPr>
            <p:cNvPr id="9" name="Connector: Elbow 8">
              <a:extLst>
                <a:ext uri="{FF2B5EF4-FFF2-40B4-BE49-F238E27FC236}">
                  <a16:creationId xmlns:a16="http://schemas.microsoft.com/office/drawing/2014/main" id="{2D6A7DFB-58B5-4588-A346-F829F9ECC053}"/>
                </a:ext>
              </a:extLst>
            </p:cNvPr>
            <p:cNvCxnSpPr>
              <a:cxnSpLocks/>
              <a:stCxn id="5" idx="3"/>
              <a:endCxn id="6" idx="1"/>
            </p:cNvCxnSpPr>
            <p:nvPr/>
          </p:nvCxnSpPr>
          <p:spPr>
            <a:xfrm flipV="1">
              <a:off x="4280684" y="2082236"/>
              <a:ext cx="502331" cy="440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70C5E355-D3A2-440D-82E6-1449CB5FC6A8}"/>
                </a:ext>
              </a:extLst>
            </p:cNvPr>
            <p:cNvCxnSpPr>
              <a:cxnSpLocks/>
              <a:stCxn id="6" idx="3"/>
              <a:endCxn id="8" idx="2"/>
            </p:cNvCxnSpPr>
            <p:nvPr/>
          </p:nvCxnSpPr>
          <p:spPr>
            <a:xfrm flipV="1">
              <a:off x="5651328" y="2079396"/>
              <a:ext cx="3255224" cy="284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Backup Component Comparison</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nvGraphicFramePr>
        <p:xfrm>
          <a:off x="673241" y="1125417"/>
          <a:ext cx="11093380" cy="5007248"/>
        </p:xfrm>
        <a:graphic>
          <a:graphicData uri="http://schemas.openxmlformats.org/drawingml/2006/table">
            <a:tbl>
              <a:tblPr firstRow="1">
                <a:tableStyleId>{E8B1032C-EA38-4F05-BA0D-38AFFFC7BED3}</a:tableStyleId>
              </a:tblPr>
              <a:tblGrid>
                <a:gridCol w="1929282">
                  <a:extLst>
                    <a:ext uri="{9D8B030D-6E8A-4147-A177-3AD203B41FA5}">
                      <a16:colId xmlns:a16="http://schemas.microsoft.com/office/drawing/2014/main" val="432228811"/>
                    </a:ext>
                  </a:extLst>
                </a:gridCol>
                <a:gridCol w="2508070">
                  <a:extLst>
                    <a:ext uri="{9D8B030D-6E8A-4147-A177-3AD203B41FA5}">
                      <a16:colId xmlns:a16="http://schemas.microsoft.com/office/drawing/2014/main" val="75774198"/>
                    </a:ext>
                  </a:extLst>
                </a:gridCol>
                <a:gridCol w="2218676">
                  <a:extLst>
                    <a:ext uri="{9D8B030D-6E8A-4147-A177-3AD203B41FA5}">
                      <a16:colId xmlns:a16="http://schemas.microsoft.com/office/drawing/2014/main" val="2296394419"/>
                    </a:ext>
                  </a:extLst>
                </a:gridCol>
                <a:gridCol w="1995601">
                  <a:extLst>
                    <a:ext uri="{9D8B030D-6E8A-4147-A177-3AD203B41FA5}">
                      <a16:colId xmlns:a16="http://schemas.microsoft.com/office/drawing/2014/main" val="3872385710"/>
                    </a:ext>
                  </a:extLst>
                </a:gridCol>
                <a:gridCol w="2441751">
                  <a:extLst>
                    <a:ext uri="{9D8B030D-6E8A-4147-A177-3AD203B41FA5}">
                      <a16:colId xmlns:a16="http://schemas.microsoft.com/office/drawing/2014/main" val="8381727"/>
                    </a:ext>
                  </a:extLst>
                </a:gridCol>
              </a:tblGrid>
              <a:tr h="549323">
                <a:tc>
                  <a:txBody>
                    <a:bodyPr/>
                    <a:lstStyle/>
                    <a:p>
                      <a:pPr algn="ctr"/>
                      <a:r>
                        <a:rPr lang="en-US" sz="1800" dirty="0">
                          <a:solidFill>
                            <a:schemeClr val="bg1"/>
                          </a:solidFill>
                          <a:effectLst/>
                        </a:rPr>
                        <a:t>Component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Benefits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Limits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Protects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Backup Storage</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757862615"/>
                  </a:ext>
                </a:extLst>
              </a:tr>
              <a:tr h="1413470">
                <a:tc>
                  <a:txBody>
                    <a:bodyPr/>
                    <a:lstStyle/>
                    <a:p>
                      <a:r>
                        <a:rPr lang="en-US" sz="1800" dirty="0">
                          <a:solidFill>
                            <a:schemeClr val="bg1"/>
                          </a:solidFill>
                          <a:effectLst/>
                        </a:rPr>
                        <a:t>Azure Backup (MARS) agent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Backup files and folders on physical or virtual Windows OS</a:t>
                      </a:r>
                    </a:p>
                    <a:p>
                      <a:pPr marL="231775" indent="-171450">
                        <a:buFont typeface="Arial" panose="020B0604020202020204" pitchFamily="34" charset="0"/>
                        <a:buChar char="•"/>
                      </a:pPr>
                      <a:r>
                        <a:rPr lang="en-US" sz="1600" dirty="0">
                          <a:effectLst/>
                        </a:rPr>
                        <a:t>No separate backup server required.</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File, folder, and volume-level restore only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dirty="0">
                          <a:effectLst/>
                        </a:rPr>
                        <a:t>Recovery services vault</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0730330"/>
                  </a:ext>
                </a:extLst>
              </a:tr>
              <a:tr h="2709689">
                <a:tc>
                  <a:txBody>
                    <a:bodyPr/>
                    <a:lstStyle/>
                    <a:p>
                      <a:r>
                        <a:rPr lang="en-US" sz="1800" dirty="0">
                          <a:solidFill>
                            <a:schemeClr val="bg1"/>
                          </a:solidFill>
                          <a:effectLst/>
                        </a:rPr>
                        <a:t>Azure Backup Server</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App aware </a:t>
                      </a:r>
                      <a:r>
                        <a:rPr lang="en-US" sz="1600" kern="1200" dirty="0">
                          <a:solidFill>
                            <a:schemeClr val="tx1"/>
                          </a:solidFill>
                          <a:effectLst/>
                          <a:latin typeface="+mn-lt"/>
                          <a:ea typeface="+mn-ea"/>
                          <a:cs typeface="+mn-cs"/>
                        </a:rPr>
                        <a:t>snapshots</a:t>
                      </a:r>
                      <a:endParaRPr lang="en-US" sz="1600" dirty="0">
                        <a:effectLst/>
                      </a:endParaRPr>
                    </a:p>
                    <a:p>
                      <a:pPr marL="231775" indent="-171450">
                        <a:buFont typeface="Arial" panose="020B0604020202020204" pitchFamily="34" charset="0"/>
                        <a:buChar char="•"/>
                      </a:pPr>
                      <a:r>
                        <a:rPr lang="en-US" sz="1600" dirty="0">
                          <a:effectLst/>
                        </a:rPr>
                        <a:t>Full flex for when to backups</a:t>
                      </a:r>
                    </a:p>
                    <a:p>
                      <a:pPr marL="231775" indent="-171450">
                        <a:buFont typeface="Arial" panose="020B0604020202020204" pitchFamily="34" charset="0"/>
                        <a:buChar char="•"/>
                      </a:pPr>
                      <a:r>
                        <a:rPr lang="en-US" sz="1600" dirty="0">
                          <a:effectLst/>
                        </a:rPr>
                        <a:t>Recovery granularity</a:t>
                      </a:r>
                    </a:p>
                    <a:p>
                      <a:pPr marL="231775" indent="-171450">
                        <a:buFont typeface="Arial" panose="020B0604020202020204" pitchFamily="34" charset="0"/>
                        <a:buChar char="•"/>
                      </a:pPr>
                      <a:r>
                        <a:rPr lang="en-US" sz="1600" dirty="0">
                          <a:effectLst/>
                        </a:rPr>
                        <a:t>Linux support on Hyper-V and VMware VMs</a:t>
                      </a:r>
                    </a:p>
                    <a:p>
                      <a:pPr marL="231775" indent="-171450">
                        <a:buFont typeface="Arial" panose="020B0604020202020204" pitchFamily="34" charset="0"/>
                        <a:buChar char="•"/>
                      </a:pPr>
                      <a:r>
                        <a:rPr lang="en-US" sz="1600" dirty="0">
                          <a:effectLst/>
                        </a:rPr>
                        <a:t>Backup and restore VMware VMs</a:t>
                      </a:r>
                    </a:p>
                    <a:p>
                      <a:pPr marL="231775" indent="-171450">
                        <a:buFont typeface="Arial" panose="020B0604020202020204" pitchFamily="34" charset="0"/>
                        <a:buChar char="•"/>
                      </a:pPr>
                      <a:r>
                        <a:rPr lang="en-US" sz="1600" dirty="0">
                          <a:effectLst/>
                        </a:rPr>
                        <a:t>Doesn't require a System Center license</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buFont typeface="Arial" panose="020B0604020202020204" pitchFamily="34" charset="0"/>
                        <a:buChar char="•"/>
                      </a:pPr>
                      <a:r>
                        <a:rPr lang="en-US" sz="1600" dirty="0">
                          <a:effectLst/>
                        </a:rPr>
                        <a:t>Cannot backup Oracle workloads</a:t>
                      </a:r>
                    </a:p>
                    <a:p>
                      <a:pPr marL="231775" indent="-171450">
                        <a:buFont typeface="Arial" panose="020B0604020202020204" pitchFamily="34" charset="0"/>
                        <a:buChar char="•"/>
                      </a:pPr>
                      <a:r>
                        <a:rPr lang="en-US" sz="1600" dirty="0">
                          <a:effectLst/>
                        </a:rPr>
                        <a:t>Always requires live Azure subscription</a:t>
                      </a:r>
                    </a:p>
                    <a:p>
                      <a:pPr marL="231775" indent="-171450">
                        <a:buFont typeface="Arial" panose="020B0604020202020204" pitchFamily="34" charset="0"/>
                        <a:buChar char="•"/>
                      </a:pPr>
                      <a:r>
                        <a:rPr lang="en-US" sz="1600" dirty="0">
                          <a:effectLst/>
                        </a:rPr>
                        <a:t>No support for tape backup</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Workloads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Recovery services vault</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Locally attached disk</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03: Virtual Machine Extensions</a:t>
            </a:r>
            <a:endParaRPr lang="en-US" dirty="0"/>
          </a:p>
        </p:txBody>
      </p:sp>
    </p:spTree>
    <p:extLst>
      <p:ext uri="{BB962C8B-B14F-4D97-AF65-F5344CB8AC3E}">
        <p14:creationId xmlns:p14="http://schemas.microsoft.com/office/powerpoint/2010/main" val="258474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435497"/>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5" name="Picture 4" descr="Screenshot of the Windows extensions page. The Custom Script Extension and PowerShell Desired State Configuration extensions are highlighted. ">
            <a:extLst>
              <a:ext uri="{FF2B5EF4-FFF2-40B4-BE49-F238E27FC236}">
                <a16:creationId xmlns:a16="http://schemas.microsoft.com/office/drawing/2014/main" id="{B9BA47B3-9AA9-4478-B064-B535C0569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4264" y="1435101"/>
            <a:ext cx="4925123" cy="4078731"/>
          </a:xfrm>
          <a:prstGeom prst="rect">
            <a:avLst/>
          </a:prstGeom>
          <a:noFill/>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1" y="1435100"/>
            <a:ext cx="6145783" cy="3791807"/>
          </a:xfrm>
        </p:spPr>
        <p:txBody>
          <a:bodyPr/>
          <a:lstStyle/>
          <a:p>
            <a:r>
              <a:rPr lang="en-US" dirty="0"/>
              <a:t>Extension scripts can be simple or complex</a:t>
            </a:r>
          </a:p>
          <a:p>
            <a:r>
              <a:rPr lang="en-US" dirty="0"/>
              <a:t>Extensions have 90 minutes to run</a:t>
            </a:r>
          </a:p>
          <a:p>
            <a:r>
              <a:rPr lang="en-US" dirty="0"/>
              <a:t>Double check dependencies to ensure availability</a:t>
            </a:r>
          </a:p>
          <a:p>
            <a:r>
              <a:rPr lang="en-US" dirty="0"/>
              <a:t>Account for any errors  that might occur </a:t>
            </a:r>
          </a:p>
          <a:p>
            <a:r>
              <a:rPr lang="en-US" dirty="0"/>
              <a:t>Protect/encrypt sensitive information</a:t>
            </a:r>
          </a:p>
        </p:txBody>
      </p:sp>
      <p:pic>
        <p:nvPicPr>
          <p:cNvPr id="3" name="Picture 2"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A65B922D-83FA-46D6-8582-FAC841EFD64F}"/>
              </a:ext>
            </a:extLst>
          </p:cNvPr>
          <p:cNvPicPr>
            <a:picLocks noChangeAspect="1"/>
          </p:cNvPicPr>
          <p:nvPr/>
        </p:nvPicPr>
        <p:blipFill>
          <a:blip r:embed="rId3"/>
          <a:stretch>
            <a:fillRect/>
          </a:stretch>
        </p:blipFill>
        <p:spPr>
          <a:xfrm>
            <a:off x="7369111" y="1928462"/>
            <a:ext cx="3695129" cy="2884901"/>
          </a:xfrm>
          <a:prstGeom prst="rect">
            <a:avLst/>
          </a:prstGeom>
          <a:ln>
            <a:noFill/>
          </a:ln>
        </p:spPr>
      </p:pic>
      <p:sp>
        <p:nvSpPr>
          <p:cNvPr id="4" name="Rectangle 3">
            <a:extLst>
              <a:ext uri="{FF2B5EF4-FFF2-40B4-BE49-F238E27FC236}">
                <a16:creationId xmlns:a16="http://schemas.microsoft.com/office/drawing/2014/main" id="{31EB11A7-DED9-4FB7-A268-D4ADE0FBAB58}"/>
              </a:ext>
            </a:extLst>
          </p:cNvPr>
          <p:cNvSpPr/>
          <p:nvPr/>
        </p:nvSpPr>
        <p:spPr>
          <a:xfrm>
            <a:off x="722376" y="5748451"/>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861774"/>
          </a:xfrm>
        </p:spPr>
        <p:txBody>
          <a:bodyPr/>
          <a:lstStyle/>
          <a:p>
            <a:r>
              <a:rPr lang="en-US" dirty="0"/>
              <a:t>Run a PowerShell script to install the Web Server role on a virtual machine</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5" name="Picture 4" descr="Screenshot of the portal images.">
            <a:extLst>
              <a:ext uri="{FF2B5EF4-FFF2-40B4-BE49-F238E27FC236}">
                <a16:creationId xmlns:a16="http://schemas.microsoft.com/office/drawing/2014/main" id="{B3E6FB20-9B7E-4EC6-96D5-54972C63F82A}"/>
              </a:ext>
            </a:extLst>
          </p:cNvPr>
          <p:cNvPicPr>
            <a:picLocks noChangeAspect="1"/>
          </p:cNvPicPr>
          <p:nvPr/>
        </p:nvPicPr>
        <p:blipFill>
          <a:blip r:embed="rId2"/>
          <a:stretch>
            <a:fillRect/>
          </a:stretch>
        </p:blipFill>
        <p:spPr>
          <a:xfrm>
            <a:off x="7892660" y="2573157"/>
            <a:ext cx="3524950" cy="2925939"/>
          </a:xfrm>
          <a:prstGeom prst="rect">
            <a:avLst/>
          </a:prstGeom>
        </p:spPr>
      </p:pic>
      <p:pic>
        <p:nvPicPr>
          <p:cNvPr id="7" name="Picture 6" descr="Screenshot of the portal menu for creating a virtual machine.">
            <a:extLst>
              <a:ext uri="{FF2B5EF4-FFF2-40B4-BE49-F238E27FC236}">
                <a16:creationId xmlns:a16="http://schemas.microsoft.com/office/drawing/2014/main" id="{F5B5E019-E27F-4B95-A49F-40EF824F51E0}"/>
              </a:ext>
            </a:extLst>
          </p:cNvPr>
          <p:cNvPicPr>
            <a:picLocks noChangeAspect="1"/>
          </p:cNvPicPr>
          <p:nvPr/>
        </p:nvPicPr>
        <p:blipFill>
          <a:blip r:embed="rId3"/>
          <a:stretch>
            <a:fillRect/>
          </a:stretch>
        </p:blipFill>
        <p:spPr>
          <a:xfrm>
            <a:off x="2458886" y="1452791"/>
            <a:ext cx="6181725" cy="628650"/>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04: Monitoring Virtual Machines</a:t>
            </a:r>
            <a:endParaRPr lang="en-US" dirty="0"/>
          </a:p>
        </p:txBody>
      </p:sp>
    </p:spTree>
    <p:extLst>
      <p:ext uri="{BB962C8B-B14F-4D97-AF65-F5344CB8AC3E}">
        <p14:creationId xmlns:p14="http://schemas.microsoft.com/office/powerpoint/2010/main" val="366323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Monitoring</a:t>
            </a:r>
          </a:p>
        </p:txBody>
      </p:sp>
      <p:sp>
        <p:nvSpPr>
          <p:cNvPr id="6" name="Text Placeholder 5"/>
          <p:cNvSpPr>
            <a:spLocks noGrp="1"/>
          </p:cNvSpPr>
          <p:nvPr>
            <p:ph type="body" sz="quarter" idx="10"/>
          </p:nvPr>
        </p:nvSpPr>
        <p:spPr>
          <a:xfrm>
            <a:off x="529301" y="1250455"/>
            <a:ext cx="11018520" cy="4789003"/>
          </a:xfrm>
        </p:spPr>
        <p:txBody>
          <a:bodyPr/>
          <a:lstStyle/>
          <a:p>
            <a:pPr marL="0" indent="0">
              <a:buNone/>
            </a:pPr>
            <a:r>
              <a:rPr lang="en-US" b="1" dirty="0"/>
              <a:t>The Azure VM Overview blade in the Azure portal shows:</a:t>
            </a:r>
          </a:p>
          <a:p>
            <a:pPr lvl="1"/>
            <a:r>
              <a:rPr lang="en-US" b="1" dirty="0"/>
              <a:t>CPU</a:t>
            </a:r>
          </a:p>
          <a:p>
            <a:pPr lvl="1"/>
            <a:r>
              <a:rPr lang="en-US" b="1" dirty="0"/>
              <a:t>Network</a:t>
            </a:r>
          </a:p>
          <a:p>
            <a:pPr lvl="1"/>
            <a:r>
              <a:rPr lang="en-US" b="1" dirty="0"/>
              <a:t>Disk bytes</a:t>
            </a:r>
          </a:p>
          <a:p>
            <a:pPr lvl="1"/>
            <a:r>
              <a:rPr lang="en-US" b="1" dirty="0"/>
              <a:t>Disk operations</a:t>
            </a:r>
          </a:p>
          <a:p>
            <a:endParaRPr lang="en-US" b="1" dirty="0"/>
          </a:p>
          <a:p>
            <a:pPr marL="0" indent="0">
              <a:buNone/>
            </a:pPr>
            <a:r>
              <a:rPr lang="en-US" b="1" dirty="0"/>
              <a:t>The Azure VM Monitoring section in the Azure portal shows:</a:t>
            </a:r>
          </a:p>
          <a:p>
            <a:pPr lvl="1"/>
            <a:r>
              <a:rPr lang="en-US" b="1" dirty="0"/>
              <a:t>Metrics</a:t>
            </a:r>
          </a:p>
          <a:p>
            <a:pPr lvl="1"/>
            <a:r>
              <a:rPr lang="en-US" b="1" dirty="0"/>
              <a:t>Diagnostic settings</a:t>
            </a:r>
          </a:p>
          <a:p>
            <a:pPr lvl="1"/>
            <a:r>
              <a:rPr lang="en-US" b="1" dirty="0"/>
              <a:t>Advisor recommendations</a:t>
            </a:r>
          </a:p>
          <a:p>
            <a:pPr lvl="1"/>
            <a:r>
              <a:rPr lang="en-US" b="1" dirty="0"/>
              <a:t>Diagram. </a:t>
            </a:r>
          </a:p>
          <a:p>
            <a:pPr lvl="1"/>
            <a:endParaRPr lang="en-US" b="1" dirty="0"/>
          </a:p>
        </p:txBody>
      </p:sp>
      <p:pic>
        <p:nvPicPr>
          <p:cNvPr id="2050" name="Picture 2" descr="Screenshot of the Overview page. Two charts are shown: CPU average and Network (tot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170" y="1834056"/>
            <a:ext cx="4423534" cy="1752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of the Metrics page. One graph is shown. Checkboxes are selected for CPU credits, data disk QD, and OS Disk Q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170" y="4623119"/>
            <a:ext cx="4832267" cy="192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1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Diagnostic Settings</a:t>
            </a:r>
          </a:p>
        </p:txBody>
      </p:sp>
      <p:sp>
        <p:nvSpPr>
          <p:cNvPr id="6" name="Text Placeholder 5"/>
          <p:cNvSpPr>
            <a:spLocks noGrp="1"/>
          </p:cNvSpPr>
          <p:nvPr>
            <p:ph type="body" sz="quarter" idx="10"/>
          </p:nvPr>
        </p:nvSpPr>
        <p:spPr>
          <a:xfrm>
            <a:off x="588263" y="1277937"/>
            <a:ext cx="11018520" cy="4419671"/>
          </a:xfrm>
        </p:spPr>
        <p:txBody>
          <a:bodyPr/>
          <a:lstStyle/>
          <a:p>
            <a:pPr marL="0" indent="0">
              <a:buNone/>
            </a:pPr>
            <a:r>
              <a:rPr lang="en-US" b="1" dirty="0"/>
              <a:t>On Windows VMs, diagnostics settings include:</a:t>
            </a:r>
          </a:p>
          <a:p>
            <a:pPr lvl="1"/>
            <a:r>
              <a:rPr lang="en-US" b="1" dirty="0"/>
              <a:t>Performance counters</a:t>
            </a:r>
          </a:p>
          <a:p>
            <a:pPr lvl="1"/>
            <a:r>
              <a:rPr lang="en-US" b="1" dirty="0"/>
              <a:t>Logs</a:t>
            </a:r>
          </a:p>
          <a:p>
            <a:pPr lvl="1"/>
            <a:r>
              <a:rPr lang="en-US" b="1" dirty="0"/>
              <a:t>Crash dumps</a:t>
            </a:r>
          </a:p>
          <a:p>
            <a:pPr lvl="1"/>
            <a:r>
              <a:rPr lang="en-US" b="1" dirty="0"/>
              <a:t>Agent</a:t>
            </a:r>
          </a:p>
          <a:p>
            <a:pPr lvl="1"/>
            <a:r>
              <a:rPr lang="en-US" b="1" dirty="0"/>
              <a:t>Sinks (deliver diagnostics to other services, such as Application Insights)</a:t>
            </a:r>
          </a:p>
          <a:p>
            <a:pPr marL="0" indent="0">
              <a:buNone/>
            </a:pPr>
            <a:endParaRPr lang="en-US" b="1" dirty="0"/>
          </a:p>
          <a:p>
            <a:pPr marL="0" indent="0">
              <a:buNone/>
            </a:pPr>
            <a:r>
              <a:rPr lang="en-US" b="1" dirty="0"/>
              <a:t>On Linux VMs, diagnostics settings include:</a:t>
            </a:r>
          </a:p>
          <a:p>
            <a:pPr lvl="1"/>
            <a:r>
              <a:rPr lang="en-US" b="1" dirty="0"/>
              <a:t>Metrics</a:t>
            </a:r>
          </a:p>
          <a:p>
            <a:pPr lvl="1"/>
            <a:r>
              <a:rPr lang="en-US" b="1" dirty="0"/>
              <a:t>Syslog</a:t>
            </a:r>
          </a:p>
          <a:p>
            <a:pPr lvl="1"/>
            <a:r>
              <a:rPr lang="en-US" b="1" dirty="0"/>
              <a:t>Agent</a:t>
            </a:r>
          </a:p>
        </p:txBody>
      </p:sp>
      <p:pic>
        <p:nvPicPr>
          <p:cNvPr id="3074" name="Picture 2" descr="Screenshot of the Windows selections: Overview, performance counters, logs, crash dumps, sinks, and ag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008" y="1897063"/>
            <a:ext cx="54197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the Linux selections: Overview, metrics, syslog, and ag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617" y="5078482"/>
            <a:ext cx="283845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7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Advisor Recommendations</a:t>
            </a:r>
          </a:p>
        </p:txBody>
      </p:sp>
      <p:sp>
        <p:nvSpPr>
          <p:cNvPr id="6" name="Text Placeholder 5"/>
          <p:cNvSpPr>
            <a:spLocks noGrp="1"/>
          </p:cNvSpPr>
          <p:nvPr>
            <p:ph type="body" sz="quarter" idx="10"/>
          </p:nvPr>
        </p:nvSpPr>
        <p:spPr>
          <a:xfrm>
            <a:off x="588263" y="1196073"/>
            <a:ext cx="11018520" cy="2868478"/>
          </a:xfrm>
        </p:spPr>
        <p:txBody>
          <a:bodyPr/>
          <a:lstStyle/>
          <a:p>
            <a:pPr marL="0" indent="0">
              <a:buNone/>
            </a:pPr>
            <a:r>
              <a:rPr lang="en-US" b="1" dirty="0"/>
              <a:t>Personalized cloud service for optimizing Azure deployments:</a:t>
            </a:r>
          </a:p>
          <a:p>
            <a:pPr lvl="1"/>
            <a:r>
              <a:rPr lang="en-US" b="1" dirty="0"/>
              <a:t>Analyzes resource configuration and usage telemetry</a:t>
            </a:r>
          </a:p>
          <a:p>
            <a:pPr lvl="1"/>
            <a:r>
              <a:rPr lang="en-US" b="1" dirty="0"/>
              <a:t>Offers recommendations grouped in four categories:</a:t>
            </a:r>
          </a:p>
          <a:p>
            <a:pPr lvl="2"/>
            <a:r>
              <a:rPr lang="en-US" b="1" dirty="0"/>
              <a:t>High availability: To ensure and improve the continuity of your business-critical applications.</a:t>
            </a:r>
          </a:p>
          <a:p>
            <a:pPr lvl="2"/>
            <a:r>
              <a:rPr lang="en-US" b="1" dirty="0"/>
              <a:t>Security: To detect threats and vulnerabilities that might lead to security breaches.</a:t>
            </a:r>
          </a:p>
          <a:p>
            <a:pPr lvl="2"/>
            <a:r>
              <a:rPr lang="en-US" b="1" dirty="0"/>
              <a:t>Performance: To improve the speed of your applications.</a:t>
            </a:r>
          </a:p>
          <a:p>
            <a:pPr lvl="2"/>
            <a:r>
              <a:rPr lang="en-US" b="1" dirty="0"/>
              <a:t>Cost: To optimize and reduce your overall Azure spending.</a:t>
            </a:r>
          </a:p>
          <a:p>
            <a:endParaRPr lang="en-US" b="1" dirty="0"/>
          </a:p>
        </p:txBody>
      </p:sp>
      <p:pic>
        <p:nvPicPr>
          <p:cNvPr id="4098" name="Picture 2" descr="Screenshot of the Advisor recommendations page. There are 3 recommendations. The impact is high and the impacted resources are 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007" y="4064551"/>
            <a:ext cx="6279117" cy="207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4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Online Lab: </a:t>
            </a:r>
            <a:r>
              <a:rPr lang="en-US" b="1" dirty="0"/>
              <a:t>Implementing Custom Azure VM Images</a:t>
            </a:r>
            <a:endParaRPr lang="en-US" dirty="0"/>
          </a:p>
        </p:txBody>
      </p:sp>
    </p:spTree>
    <p:extLst>
      <p:ext uri="{BB962C8B-B14F-4D97-AF65-F5344CB8AC3E}">
        <p14:creationId xmlns:p14="http://schemas.microsoft.com/office/powerpoint/2010/main" val="344827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3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4" name="Picture 3" descr="Screenshot of the RDP connection page.">
            <a:extLst>
              <a:ext uri="{FF2B5EF4-FFF2-40B4-BE49-F238E27FC236}">
                <a16:creationId xmlns:a16="http://schemas.microsoft.com/office/drawing/2014/main" id="{C68E3001-F10B-44CF-89E4-BA6D7911E836}"/>
              </a:ext>
            </a:extLst>
          </p:cNvPr>
          <p:cNvPicPr>
            <a:picLocks noChangeAspect="1"/>
          </p:cNvPicPr>
          <p:nvPr/>
        </p:nvPicPr>
        <p:blipFill>
          <a:blip r:embed="rId3"/>
          <a:stretch>
            <a:fillRect/>
          </a:stretch>
        </p:blipFill>
        <p:spPr>
          <a:xfrm>
            <a:off x="6677594" y="2964886"/>
            <a:ext cx="4495800" cy="2466975"/>
          </a:xfrm>
          <a:prstGeom prst="rect">
            <a:avLst/>
          </a:prstGeom>
        </p:spPr>
      </p:pic>
      <p:pic>
        <p:nvPicPr>
          <p:cNvPr id="5" name="Picture 4" descr="Connect to virtual machine page. RDP is selected. ">
            <a:extLst>
              <a:ext uri="{FF2B5EF4-FFF2-40B4-BE49-F238E27FC236}">
                <a16:creationId xmlns:a16="http://schemas.microsoft.com/office/drawing/2014/main" id="{454D46D4-9AA6-4739-A0E7-104FFF4F5182}"/>
              </a:ext>
            </a:extLst>
          </p:cNvPr>
          <p:cNvPicPr>
            <a:picLocks noChangeAspect="1"/>
          </p:cNvPicPr>
          <p:nvPr/>
        </p:nvPicPr>
        <p:blipFill>
          <a:blip r:embed="rId4"/>
          <a:stretch>
            <a:fillRect/>
          </a:stretch>
        </p:blipFill>
        <p:spPr>
          <a:xfrm>
            <a:off x="7254240" y="1453705"/>
            <a:ext cx="3352800" cy="1152525"/>
          </a:xfrm>
          <a:prstGeom prst="rect">
            <a:avLst/>
          </a:prstGeom>
          <a:ln>
            <a:solidFill>
              <a:schemeClr val="tx1"/>
            </a:solidFill>
          </a:ln>
        </p:spPr>
      </p:pic>
      <p:cxnSp>
        <p:nvCxnSpPr>
          <p:cNvPr id="7" name="Connector: Elbow 6">
            <a:extLst>
              <a:ext uri="{FF2B5EF4-FFF2-40B4-BE49-F238E27FC236}">
                <a16:creationId xmlns:a16="http://schemas.microsoft.com/office/drawing/2014/main" id="{A92889D5-33A9-45D4-B07A-1816BD74B589}"/>
              </a:ext>
              <a:ext uri="{C183D7F6-B498-43B3-948B-1728B52AA6E4}">
                <adec:decorative xmlns:adec="http://schemas.microsoft.com/office/drawing/2017/decorative" val="1"/>
              </a:ext>
            </a:extLst>
          </p:cNvPr>
          <p:cNvCxnSpPr>
            <a:stCxn id="5" idx="2"/>
            <a:endCxn id="4" idx="0"/>
          </p:cNvCxnSpPr>
          <p:nvPr/>
        </p:nvCxnSpPr>
        <p:spPr>
          <a:xfrm rot="5400000">
            <a:off x="8748739" y="2782985"/>
            <a:ext cx="358656" cy="5146"/>
          </a:xfrm>
          <a:prstGeom prst="bentConnector3">
            <a:avLst/>
          </a:prstGeom>
          <a:ln w="222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33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Create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 Example (Part 1)</a:t>
            </a:r>
          </a:p>
        </p:txBody>
      </p:sp>
      <p:sp>
        <p:nvSpPr>
          <p:cNvPr id="3" name="Text Placeholder 2">
            <a:extLst>
              <a:ext uri="{FF2B5EF4-FFF2-40B4-BE49-F238E27FC236}">
                <a16:creationId xmlns:a16="http://schemas.microsoft.com/office/drawing/2014/main" id="{5ED29A6F-7349-4294-92FB-ACF08A3B6611}"/>
              </a:ext>
            </a:extLst>
          </p:cNvPr>
          <p:cNvSpPr>
            <a:spLocks noGrp="1"/>
          </p:cNvSpPr>
          <p:nvPr>
            <p:ph type="body" sz="quarter" idx="10"/>
          </p:nvPr>
        </p:nvSpPr>
        <p:spPr>
          <a:xfrm>
            <a:off x="586390" y="1434370"/>
            <a:ext cx="7147910" cy="5078313"/>
          </a:xfrm>
        </p:spPr>
        <p:txBody>
          <a:bodyPr/>
          <a:lstStyle/>
          <a:p>
            <a:pPr>
              <a:spcBef>
                <a:spcPts val="0"/>
              </a:spcBef>
            </a:pPr>
            <a:r>
              <a:rPr lang="en-US" sz="2200" dirty="0">
                <a:latin typeface="Consolas" panose="020B0609020204030204" pitchFamily="49" charset="0"/>
              </a:rPr>
              <a:t># 1. Set the admin username and pwd</a:t>
            </a:r>
          </a:p>
          <a:p>
            <a:r>
              <a:rPr lang="en-US" sz="2200" dirty="0">
                <a:solidFill>
                  <a:schemeClr val="tx1"/>
                </a:solidFill>
                <a:latin typeface="Consolas" panose="020B0609020204030204" pitchFamily="49" charset="0"/>
              </a:rPr>
              <a:t>$cred = Get-Credential</a:t>
            </a:r>
          </a:p>
          <a:p>
            <a:pPr>
              <a:spcBef>
                <a:spcPts val="0"/>
              </a:spcBef>
            </a:pPr>
            <a:r>
              <a:rPr lang="en-US" sz="2200" dirty="0">
                <a:latin typeface="Consolas" panose="020B0609020204030204" pitchFamily="49" charset="0"/>
              </a:rPr>
              <a:t># 2. Create the initial configuration </a:t>
            </a:r>
          </a:p>
          <a:p>
            <a:r>
              <a:rPr lang="en-US" sz="2200" dirty="0">
                <a:solidFill>
                  <a:schemeClr val="tx1"/>
                </a:solidFill>
                <a:latin typeface="Consolas" panose="020B0609020204030204" pitchFamily="49" charset="0"/>
              </a:rPr>
              <a:t>$vm = New-AzVMConfig -VMName myVM </a:t>
            </a:r>
          </a:p>
          <a:p>
            <a:r>
              <a:rPr lang="en-US" sz="2200" dirty="0">
                <a:solidFill>
                  <a:schemeClr val="tx1"/>
                </a:solidFill>
                <a:latin typeface="Consolas" panose="020B0609020204030204" pitchFamily="49" charset="0"/>
              </a:rPr>
              <a:t>-VMSize Standard_D1</a:t>
            </a:r>
          </a:p>
          <a:p>
            <a:pPr>
              <a:spcBef>
                <a:spcPts val="0"/>
              </a:spcBef>
            </a:pPr>
            <a:r>
              <a:rPr lang="en-US" sz="2200" dirty="0">
                <a:latin typeface="Consolas" panose="020B0609020204030204" pitchFamily="49" charset="0"/>
              </a:rPr>
              <a:t># 3. Add the OS information</a:t>
            </a:r>
          </a:p>
          <a:p>
            <a:r>
              <a:rPr lang="en-US" sz="2200" dirty="0">
                <a:solidFill>
                  <a:schemeClr val="tx1"/>
                </a:solidFill>
                <a:latin typeface="Consolas" panose="020B0609020204030204" pitchFamily="49" charset="0"/>
              </a:rPr>
              <a:t>$vm = Set-AzVMOperatingSystem `</a:t>
            </a:r>
          </a:p>
          <a:p>
            <a:r>
              <a:rPr lang="en-US" sz="2200" dirty="0">
                <a:solidFill>
                  <a:schemeClr val="tx1"/>
                </a:solidFill>
                <a:latin typeface="Consolas" panose="020B0609020204030204" pitchFamily="49" charset="0"/>
              </a:rPr>
              <a:t>  -VM $vm `</a:t>
            </a:r>
          </a:p>
          <a:p>
            <a:r>
              <a:rPr lang="en-US" sz="2200" dirty="0">
                <a:solidFill>
                  <a:schemeClr val="tx1"/>
                </a:solidFill>
                <a:latin typeface="Consolas" panose="020B0609020204030204" pitchFamily="49" charset="0"/>
              </a:rPr>
              <a:t>  -Windows `</a:t>
            </a:r>
          </a:p>
          <a:p>
            <a:r>
              <a:rPr lang="en-US" sz="2200" dirty="0">
                <a:solidFill>
                  <a:schemeClr val="tx1"/>
                </a:solidFill>
                <a:latin typeface="Consolas" panose="020B0609020204030204" pitchFamily="49" charset="0"/>
              </a:rPr>
              <a:t>  -ComputerName myVM `</a:t>
            </a:r>
          </a:p>
          <a:p>
            <a:r>
              <a:rPr lang="en-US" sz="2200" dirty="0">
                <a:solidFill>
                  <a:schemeClr val="tx1"/>
                </a:solidFill>
                <a:latin typeface="Consolas" panose="020B0609020204030204" pitchFamily="49" charset="0"/>
              </a:rPr>
              <a:t>  -Credential $cred `</a:t>
            </a:r>
          </a:p>
          <a:p>
            <a:r>
              <a:rPr lang="en-US" sz="2200" dirty="0">
                <a:solidFill>
                  <a:schemeClr val="tx1"/>
                </a:solidFill>
                <a:latin typeface="Consolas" panose="020B0609020204030204" pitchFamily="49" charset="0"/>
              </a:rPr>
              <a:t>  -ProvisionVMAgent `</a:t>
            </a:r>
          </a:p>
          <a:p>
            <a:r>
              <a:rPr lang="en-US" sz="2200" dirty="0">
                <a:solidFill>
                  <a:schemeClr val="tx1"/>
                </a:solidFill>
                <a:latin typeface="Consolas" panose="020B0609020204030204" pitchFamily="49" charset="0"/>
              </a:rPr>
              <a:t>  -EnableAutoUpdate </a:t>
            </a:r>
          </a:p>
        </p:txBody>
      </p:sp>
      <p:pic>
        <p:nvPicPr>
          <p:cNvPr id="2" name="Picture 1" descr="Flowchart with first 3 of 7 steps highlighted: get the admin creds, create the initial VM configuration, and add the OS information. ">
            <a:extLst>
              <a:ext uri="{FF2B5EF4-FFF2-40B4-BE49-F238E27FC236}">
                <a16:creationId xmlns:a16="http://schemas.microsoft.com/office/drawing/2014/main" id="{2DDE8797-D007-42A9-A660-1B37BEC2D059}"/>
              </a:ext>
            </a:extLst>
          </p:cNvPr>
          <p:cNvPicPr>
            <a:picLocks noChangeAspect="1"/>
          </p:cNvPicPr>
          <p:nvPr/>
        </p:nvPicPr>
        <p:blipFill>
          <a:blip r:embed="rId3"/>
          <a:stretch>
            <a:fillRect/>
          </a:stretch>
        </p:blipFill>
        <p:spPr>
          <a:xfrm>
            <a:off x="7759700" y="2375917"/>
            <a:ext cx="3376612" cy="1714500"/>
          </a:xfrm>
          <a:prstGeom prst="rect">
            <a:avLst/>
          </a:prstGeom>
        </p:spPr>
      </p:pic>
    </p:spTree>
    <p:extLst>
      <p:ext uri="{BB962C8B-B14F-4D97-AF65-F5344CB8AC3E}">
        <p14:creationId xmlns:p14="http://schemas.microsoft.com/office/powerpoint/2010/main" val="140960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PowerShell - Example (Part 2)</a:t>
            </a:r>
          </a:p>
        </p:txBody>
      </p:sp>
      <p:sp>
        <p:nvSpPr>
          <p:cNvPr id="5" name="Text Placeholder 2">
            <a:extLst>
              <a:ext uri="{FF2B5EF4-FFF2-40B4-BE49-F238E27FC236}">
                <a16:creationId xmlns:a16="http://schemas.microsoft.com/office/drawing/2014/main" id="{A1064A86-56D5-4162-A531-9346F06F0B3B}"/>
              </a:ext>
            </a:extLst>
          </p:cNvPr>
          <p:cNvSpPr>
            <a:spLocks noGrp="1"/>
          </p:cNvSpPr>
          <p:nvPr>
            <p:ph type="body" sz="quarter" idx="10"/>
          </p:nvPr>
        </p:nvSpPr>
        <p:spPr>
          <a:xfrm>
            <a:off x="650399" y="1269779"/>
            <a:ext cx="7094569" cy="5213735"/>
          </a:xfrm>
        </p:spPr>
        <p:txBody>
          <a:bodyPr/>
          <a:lstStyle/>
          <a:p>
            <a:pPr marL="0" indent="0">
              <a:spcBef>
                <a:spcPts val="0"/>
              </a:spcBef>
              <a:buNone/>
            </a:pPr>
            <a:r>
              <a:rPr lang="en-US" sz="2200" dirty="0">
                <a:solidFill>
                  <a:schemeClr val="tx1"/>
                </a:solidFill>
                <a:latin typeface="Consolas" panose="020B0609020204030204" pitchFamily="49" charset="0"/>
              </a:rPr>
              <a:t># 4. Add the image information</a:t>
            </a:r>
          </a:p>
          <a:p>
            <a:pPr marL="0" indent="0">
              <a:buNone/>
            </a:pPr>
            <a:r>
              <a:rPr lang="en-US" sz="2200" dirty="0">
                <a:solidFill>
                  <a:schemeClr val="tx1"/>
                </a:solidFill>
                <a:latin typeface="Consolas" panose="020B0609020204030204" pitchFamily="49" charset="0"/>
              </a:rPr>
              <a:t>$vm = </a:t>
            </a:r>
            <a:r>
              <a:rPr lang="en-US" sz="2200" b="1" dirty="0">
                <a:solidFill>
                  <a:schemeClr val="tx1"/>
                </a:solidFill>
                <a:latin typeface="Consolas" panose="020B0609020204030204" pitchFamily="49" charset="0"/>
              </a:rPr>
              <a:t>Set-AzVMSourceImage</a:t>
            </a:r>
            <a:r>
              <a:rPr lang="en-US" sz="2200" dirty="0">
                <a:solidFill>
                  <a:schemeClr val="tx1"/>
                </a:solidFill>
                <a:latin typeface="Consolas" panose="020B0609020204030204" pitchFamily="49" charset="0"/>
              </a:rPr>
              <a:t> -VM $vm -PublisherName MicrosoftWindowsServer -Offer WindowsServer -Skus 2016-Datacenter </a:t>
            </a:r>
          </a:p>
          <a:p>
            <a:pPr marL="0" indent="0">
              <a:buNone/>
            </a:pPr>
            <a:r>
              <a:rPr lang="en-US" sz="2200" dirty="0">
                <a:solidFill>
                  <a:schemeClr val="tx1"/>
                </a:solidFill>
                <a:latin typeface="Consolas" panose="020B0609020204030204" pitchFamily="49" charset="0"/>
              </a:rPr>
              <a:t># 5. </a:t>
            </a:r>
            <a:r>
              <a:rPr lang="en-US" sz="2200" b="1" dirty="0">
                <a:solidFill>
                  <a:schemeClr val="tx1"/>
                </a:solidFill>
                <a:latin typeface="Consolas" panose="020B0609020204030204" pitchFamily="49" charset="0"/>
              </a:rPr>
              <a:t>Add the OS settings</a:t>
            </a:r>
          </a:p>
          <a:p>
            <a:pPr marL="0" indent="0">
              <a:buNone/>
            </a:pPr>
            <a:r>
              <a:rPr lang="en-US" sz="2200" dirty="0">
                <a:solidFill>
                  <a:schemeClr val="tx1"/>
                </a:solidFill>
                <a:latin typeface="Consolas" panose="020B0609020204030204" pitchFamily="49" charset="0"/>
              </a:rPr>
              <a:t>$vm = Set-AzVMOSDisk -VM $vm -Name myOsDisk -DiskSizeInGB 128 -CreateOption FromImage -Caching ReadWrite</a:t>
            </a:r>
          </a:p>
          <a:p>
            <a:pPr marL="0" indent="0">
              <a:buNone/>
            </a:pPr>
            <a:r>
              <a:rPr lang="en-US" sz="2200" dirty="0">
                <a:solidFill>
                  <a:schemeClr val="tx1"/>
                </a:solidFill>
                <a:latin typeface="Consolas" panose="020B0609020204030204" pitchFamily="49" charset="0"/>
              </a:rPr>
              <a:t># 6. </a:t>
            </a:r>
            <a:r>
              <a:rPr lang="en-US" sz="2200" b="1" dirty="0">
                <a:solidFill>
                  <a:schemeClr val="tx1"/>
                </a:solidFill>
                <a:latin typeface="Consolas" panose="020B0609020204030204" pitchFamily="49" charset="0"/>
              </a:rPr>
              <a:t>Add the NIC</a:t>
            </a:r>
          </a:p>
          <a:p>
            <a:pPr marL="0" indent="0">
              <a:buNone/>
            </a:pPr>
            <a:r>
              <a:rPr lang="en-US" sz="2200" dirty="0">
                <a:solidFill>
                  <a:schemeClr val="tx1"/>
                </a:solidFill>
                <a:latin typeface="Consolas" panose="020B0609020204030204" pitchFamily="49" charset="0"/>
              </a:rPr>
              <a:t>$vm = Add-AzVMNetworkInterface -VM $vm –Id $nic.Id </a:t>
            </a:r>
          </a:p>
          <a:p>
            <a:pPr marL="0" indent="0">
              <a:buNone/>
            </a:pPr>
            <a:r>
              <a:rPr lang="en-US" sz="2200" dirty="0">
                <a:solidFill>
                  <a:schemeClr val="tx1"/>
                </a:solidFill>
                <a:latin typeface="Consolas" panose="020B0609020204030204" pitchFamily="49" charset="0"/>
              </a:rPr>
              <a:t># 7. </a:t>
            </a:r>
            <a:r>
              <a:rPr lang="en-US" sz="2200" b="1" dirty="0">
                <a:solidFill>
                  <a:schemeClr val="tx1"/>
                </a:solidFill>
                <a:latin typeface="Consolas" panose="020B0609020204030204" pitchFamily="49" charset="0"/>
              </a:rPr>
              <a:t>Create the VM</a:t>
            </a:r>
          </a:p>
          <a:p>
            <a:pPr marL="0" indent="0">
              <a:buNone/>
            </a:pPr>
            <a:r>
              <a:rPr lang="en-US" sz="2200" dirty="0">
                <a:solidFill>
                  <a:schemeClr val="tx1"/>
                </a:solidFill>
                <a:latin typeface="Consolas" panose="020B0609020204030204" pitchFamily="49" charset="0"/>
              </a:rPr>
              <a:t>New-AzVM -ResourceGroupName myResourceGroupVM -Location EastUS -VM $vm</a:t>
            </a:r>
          </a:p>
        </p:txBody>
      </p:sp>
      <p:pic>
        <p:nvPicPr>
          <p:cNvPr id="4" name="Picture 3" descr="Flowchart with last 4 steps of 7 steps highlighted: add the image information, add the OS disk information, add the network interface card, and create the virtual machine. ">
            <a:extLst>
              <a:ext uri="{FF2B5EF4-FFF2-40B4-BE49-F238E27FC236}">
                <a16:creationId xmlns:a16="http://schemas.microsoft.com/office/drawing/2014/main" id="{BA4AF060-92A7-4251-8C9D-116CE0AB36CE}"/>
              </a:ext>
            </a:extLst>
          </p:cNvPr>
          <p:cNvPicPr>
            <a:picLocks noChangeAspect="1"/>
          </p:cNvPicPr>
          <p:nvPr/>
        </p:nvPicPr>
        <p:blipFill>
          <a:blip r:embed="rId3"/>
          <a:stretch>
            <a:fillRect/>
          </a:stretch>
        </p:blipFill>
        <p:spPr>
          <a:xfrm>
            <a:off x="7644384" y="2510663"/>
            <a:ext cx="4150932" cy="1842239"/>
          </a:xfrm>
          <a:prstGeom prst="rect">
            <a:avLst/>
          </a:prstGeom>
        </p:spPr>
      </p:pic>
    </p:spTree>
    <p:extLst>
      <p:ext uri="{BB962C8B-B14F-4D97-AF65-F5344CB8AC3E}">
        <p14:creationId xmlns:p14="http://schemas.microsoft.com/office/powerpoint/2010/main" val="38776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B26F-71F5-433C-A3DB-59A9D7DDB15F}"/>
              </a:ext>
            </a:extLst>
          </p:cNvPr>
          <p:cNvSpPr>
            <a:spLocks noGrp="1"/>
          </p:cNvSpPr>
          <p:nvPr>
            <p:ph type="title"/>
          </p:nvPr>
        </p:nvSpPr>
        <p:spPr/>
        <p:txBody>
          <a:bodyPr/>
          <a:lstStyle/>
          <a:p>
            <a:r>
              <a:rPr lang="en-US" dirty="0"/>
              <a:t>Demonstration – Creating a VM with PowerShell</a:t>
            </a:r>
          </a:p>
        </p:txBody>
      </p:sp>
      <p:sp>
        <p:nvSpPr>
          <p:cNvPr id="3" name="Text Placeholder 2">
            <a:extLst>
              <a:ext uri="{FF2B5EF4-FFF2-40B4-BE49-F238E27FC236}">
                <a16:creationId xmlns:a16="http://schemas.microsoft.com/office/drawing/2014/main" id="{CC1BDB01-644C-4B58-A8F5-41CA31DC884A}"/>
              </a:ext>
            </a:extLst>
          </p:cNvPr>
          <p:cNvSpPr>
            <a:spLocks noGrp="1"/>
          </p:cNvSpPr>
          <p:nvPr>
            <p:ph type="body" sz="quarter" idx="10"/>
          </p:nvPr>
        </p:nvSpPr>
        <p:spPr>
          <a:xfrm>
            <a:off x="584200" y="1435497"/>
            <a:ext cx="11018520" cy="1465016"/>
          </a:xfrm>
        </p:spPr>
        <p:txBody>
          <a:bodyPr/>
          <a:lstStyle/>
          <a:p>
            <a:r>
              <a:rPr lang="en-US" dirty="0"/>
              <a:t>Create the virtual machine with PowerShell</a:t>
            </a:r>
          </a:p>
          <a:p>
            <a:r>
              <a:rPr lang="en-US" dirty="0"/>
              <a:t>Verify the machine creation in the portal</a:t>
            </a:r>
          </a:p>
          <a:p>
            <a:r>
              <a:rPr lang="en-US" dirty="0"/>
              <a:t>Connect to the virtual machine</a:t>
            </a:r>
          </a:p>
        </p:txBody>
      </p:sp>
    </p:spTree>
    <p:extLst>
      <p:ext uri="{BB962C8B-B14F-4D97-AF65-F5344CB8AC3E}">
        <p14:creationId xmlns:p14="http://schemas.microsoft.com/office/powerpoint/2010/main" val="73157451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630a2e83-186a-4a0f-ab27-bee8a8096abc"/>
    <ds:schemaRef ds:uri="http://www.w3.org/XML/1998/namespace"/>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5865</TotalTime>
  <Words>2521</Words>
  <Application>Microsoft Office PowerPoint</Application>
  <PresentationFormat>Widescreen</PresentationFormat>
  <Paragraphs>311</Paragraphs>
  <Slides>35</Slides>
  <Notes>26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&amp;quot</vt:lpstr>
      <vt:lpstr>Arial</vt:lpstr>
      <vt:lpstr>Calibri</vt:lpstr>
      <vt:lpstr>Consolas</vt:lpstr>
      <vt:lpstr>inherit</vt:lpstr>
      <vt:lpstr>Segoe UI</vt:lpstr>
      <vt:lpstr>Segoe UI Emoji</vt:lpstr>
      <vt:lpstr>Segoe UI Light</vt:lpstr>
      <vt:lpstr>Segoe UI Semibold</vt:lpstr>
      <vt:lpstr>Segoe UI Semilight</vt:lpstr>
      <vt:lpstr>Segoe UI VSS (Regular)</vt:lpstr>
      <vt:lpstr>Wingdings</vt:lpstr>
      <vt:lpstr>WHITE TEMPLATE</vt:lpstr>
      <vt:lpstr>SOFT BLACK TEMPLATE</vt:lpstr>
      <vt:lpstr>AZ-300T03 Module 03: Deploying and Managing Virtual Machines (VMs)</vt:lpstr>
      <vt:lpstr>Module 03: Deploying and Managing Virtual Machines (VMs)  Lesson 01: Creating Virtual Machines</vt:lpstr>
      <vt:lpstr>Creating Virtual Machines (Portal)</vt:lpstr>
      <vt:lpstr>Windows Virtual Machines</vt:lpstr>
      <vt:lpstr>Windows VM Connections</vt:lpstr>
      <vt:lpstr>Demonstration – Create a VM in the Portal</vt:lpstr>
      <vt:lpstr>PowerShell - Example (Part 1)</vt:lpstr>
      <vt:lpstr>PowerShell - Example (Part 2)</vt:lpstr>
      <vt:lpstr>Demonstration – Creating a VM with PowerShell</vt:lpstr>
      <vt:lpstr>Linux Virtual Machines</vt:lpstr>
      <vt:lpstr>Linux VM Connections</vt:lpstr>
      <vt:lpstr>Virtual Machine Sizes (Linux and Windows)</vt:lpstr>
      <vt:lpstr>Azure Dedicated Host</vt:lpstr>
      <vt:lpstr>Demonstration – Connect to Linux Virtual Machines</vt:lpstr>
      <vt:lpstr>Module 03: Deploying and Managing Virtual Machines (VMs)  Lesson 02: Backup and Restore</vt:lpstr>
      <vt:lpstr>Azure Site Recovery</vt:lpstr>
      <vt:lpstr>Virtual Machine Data Protection</vt:lpstr>
      <vt:lpstr>Workload Protection Needs</vt:lpstr>
      <vt:lpstr>Azure to Azure Architecture</vt:lpstr>
      <vt:lpstr>Recovery Services Vault VM Backup Options</vt:lpstr>
      <vt:lpstr>Implementing VM Backups</vt:lpstr>
      <vt:lpstr>Implementing VM Restore</vt:lpstr>
      <vt:lpstr>Azure Backup Server</vt:lpstr>
      <vt:lpstr>Backup Component Comparison</vt:lpstr>
      <vt:lpstr>Module 03: Deploying and Managing Virtual Machines (VMs)  Lesson 03: Virtual Machine Extensions</vt:lpstr>
      <vt:lpstr>Virtual Machine Extensions</vt:lpstr>
      <vt:lpstr>Custom Script Extensions</vt:lpstr>
      <vt:lpstr>Desired State Configuration</vt:lpstr>
      <vt:lpstr>Demonstration – Custom Script Extension</vt:lpstr>
      <vt:lpstr>Module 03: Deploying and Managing Virtual Machines (VMs)  Lesson 04: Monitoring Virtual Machines</vt:lpstr>
      <vt:lpstr>Monitoring</vt:lpstr>
      <vt:lpstr>Diagnostic Settings</vt:lpstr>
      <vt:lpstr>Advisor Recommendations</vt:lpstr>
      <vt:lpstr>Online Lab: Implementing Custom Azure VM Images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242</cp:revision>
  <dcterms:created xsi:type="dcterms:W3CDTF">2018-07-31T14:16:34Z</dcterms:created>
  <dcterms:modified xsi:type="dcterms:W3CDTF">2020-01-26T18:44:52Z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