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56"/>
  </p:notesMasterIdLst>
  <p:handoutMasterIdLst>
    <p:handoutMasterId r:id="rId57"/>
  </p:handoutMasterIdLst>
  <p:sldIdLst>
    <p:sldId id="1719" r:id="rId6"/>
    <p:sldId id="1887" r:id="rId7"/>
    <p:sldId id="2401" r:id="rId8"/>
    <p:sldId id="2402" r:id="rId9"/>
    <p:sldId id="2403" r:id="rId10"/>
    <p:sldId id="2404" r:id="rId11"/>
    <p:sldId id="2405" r:id="rId12"/>
    <p:sldId id="2406" r:id="rId13"/>
    <p:sldId id="2407" r:id="rId14"/>
    <p:sldId id="1890" r:id="rId15"/>
    <p:sldId id="2348" r:id="rId16"/>
    <p:sldId id="2350" r:id="rId17"/>
    <p:sldId id="2352" r:id="rId18"/>
    <p:sldId id="2408" r:id="rId19"/>
    <p:sldId id="2309" r:id="rId20"/>
    <p:sldId id="2490" r:id="rId21"/>
    <p:sldId id="1892" r:id="rId22"/>
    <p:sldId id="2356" r:id="rId23"/>
    <p:sldId id="2357" r:id="rId24"/>
    <p:sldId id="2358" r:id="rId25"/>
    <p:sldId id="2359" r:id="rId26"/>
    <p:sldId id="2360" r:id="rId27"/>
    <p:sldId id="2361" r:id="rId28"/>
    <p:sldId id="2496" r:id="rId29"/>
    <p:sldId id="1893" r:id="rId30"/>
    <p:sldId id="1940" r:id="rId31"/>
    <p:sldId id="1995" r:id="rId32"/>
    <p:sldId id="1996" r:id="rId33"/>
    <p:sldId id="2512" r:id="rId34"/>
    <p:sldId id="2513" r:id="rId35"/>
    <p:sldId id="2515" r:id="rId36"/>
    <p:sldId id="2514" r:id="rId37"/>
    <p:sldId id="1957" r:id="rId38"/>
    <p:sldId id="1922" r:id="rId39"/>
    <p:sldId id="2319" r:id="rId40"/>
    <p:sldId id="2520" r:id="rId41"/>
    <p:sldId id="2516" r:id="rId42"/>
    <p:sldId id="1899" r:id="rId43"/>
    <p:sldId id="2325" r:id="rId44"/>
    <p:sldId id="1935" r:id="rId45"/>
    <p:sldId id="2328" r:id="rId46"/>
    <p:sldId id="2327" r:id="rId47"/>
    <p:sldId id="2508" r:id="rId48"/>
    <p:sldId id="2521" r:id="rId49"/>
    <p:sldId id="2387" r:id="rId50"/>
    <p:sldId id="2388" r:id="rId51"/>
    <p:sldId id="2389" r:id="rId52"/>
    <p:sldId id="2392" r:id="rId53"/>
    <p:sldId id="2527" r:id="rId54"/>
    <p:sldId id="2014" r:id="rId5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87"/>
            <p14:sldId id="2401"/>
            <p14:sldId id="2402"/>
            <p14:sldId id="2403"/>
            <p14:sldId id="2404"/>
            <p14:sldId id="2405"/>
            <p14:sldId id="2406"/>
            <p14:sldId id="2407"/>
            <p14:sldId id="1890"/>
            <p14:sldId id="2348"/>
            <p14:sldId id="2350"/>
            <p14:sldId id="2352"/>
            <p14:sldId id="2408"/>
            <p14:sldId id="2309"/>
            <p14:sldId id="2490"/>
            <p14:sldId id="1892"/>
            <p14:sldId id="2356"/>
            <p14:sldId id="2357"/>
            <p14:sldId id="2358"/>
            <p14:sldId id="2359"/>
            <p14:sldId id="2360"/>
            <p14:sldId id="2361"/>
            <p14:sldId id="2496"/>
            <p14:sldId id="1893"/>
            <p14:sldId id="1940"/>
            <p14:sldId id="1995"/>
            <p14:sldId id="1996"/>
            <p14:sldId id="2512"/>
            <p14:sldId id="2513"/>
            <p14:sldId id="2515"/>
            <p14:sldId id="2514"/>
            <p14:sldId id="1957"/>
            <p14:sldId id="1922"/>
            <p14:sldId id="2319"/>
            <p14:sldId id="2520"/>
            <p14:sldId id="2516"/>
            <p14:sldId id="1899"/>
            <p14:sldId id="2325"/>
            <p14:sldId id="1935"/>
            <p14:sldId id="2328"/>
            <p14:sldId id="2327"/>
            <p14:sldId id="2508"/>
            <p14:sldId id="2521"/>
            <p14:sldId id="2387"/>
            <p14:sldId id="2388"/>
            <p14:sldId id="2389"/>
            <p14:sldId id="2392"/>
            <p14:sldId id="2527"/>
            <p14:sldId id="2014"/>
          </p14:sldIdLst>
        </p14:section>
        <p14:section name="Soft Black template" id="{888AB95E-1B7E-4E95-8F39-C5D0E8372BC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8"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07" autoAdjust="0"/>
    <p:restoredTop sz="83562" autoAdjust="0"/>
  </p:normalViewPr>
  <p:slideViewPr>
    <p:cSldViewPr snapToGrid="0">
      <p:cViewPr varScale="1">
        <p:scale>
          <a:sx n="95" d="100"/>
          <a:sy n="95" d="100"/>
        </p:scale>
        <p:origin x="33" y="42"/>
      </p:cViewPr>
      <p:guideLst>
        <p:guide orient="horz" pos="2160"/>
        <p:guide pos="3840"/>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1/26/2020 10:48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1/26/2020 10:48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40782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3491927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a use for service endpoints in your organization?</a:t>
            </a:r>
          </a:p>
          <a:p>
            <a:endParaRPr lang="en-US" dirty="0"/>
          </a:p>
          <a:p>
            <a:r>
              <a:rPr lang="en-US" dirty="0"/>
              <a:t>For more information, you can see:</a:t>
            </a:r>
          </a:p>
          <a:p>
            <a:r>
              <a:rPr lang="en-US" dirty="0"/>
              <a:t>Virtual network service endpoints - https://docs.microsoft.com/en-us/azure/virtual-network/virtual-network-service-endpoints-overview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33283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System routes - https://docs.microsoft.com/en-us/azure/virtual-network/virtual-networks-udr-overview#system-routes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32575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Each route table can be associated to multiple subnets, but a subnet can only be associated to a single route table. There are no additional charges for creating route tables in Microsoft Azure. Do you think you will need to create custom routes?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34197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three topics will cover this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171694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65219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623719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In this case the virtual appliance should not have a public IP address and IP forwarding should be enabled.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537947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805951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Azure Virtual Networks - https://azure.microsoft.com/en-us/services/virtual-network/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62624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713553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Gateway types and VPN types are covered in the next two topics. </a:t>
            </a:r>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1246585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619326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Validated VPN devices list - https://docs.microsoft.com/en-us/azure/vpn-gateway/vpn-gateway-about-vpn-devices#devicetable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6412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your VNets are in different subscriptions, you must use PowerShell to make the connection. You can use the New-</a:t>
            </a:r>
            <a:r>
              <a:rPr lang="en-US" dirty="0" err="1"/>
              <a:t>AzVirtualNetworkGatewayConnection</a:t>
            </a:r>
            <a:r>
              <a:rPr lang="en-US" dirty="0"/>
              <a:t> command. This command can also be used for Site-to-Site connections.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858208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Verify the VPN connection - https://docs.microsoft.com/en-us/azure/vpn-gateway/vpn-gateway-howto-site-to-site-resource-manager-portal#VerifyConnection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58597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default VNet peering configuration provides full connectivity. Can you see how network security groups could be applied to block or deny access to specific subnets or virtual machines? </a:t>
            </a:r>
          </a:p>
          <a:p>
            <a:endParaRPr lang="en-US" dirty="0"/>
          </a:p>
          <a:p>
            <a:r>
              <a:rPr lang="en-US" dirty="0"/>
              <a:t>For more information, you can see:</a:t>
            </a:r>
          </a:p>
          <a:p>
            <a:endParaRPr lang="en-US" dirty="0"/>
          </a:p>
          <a:p>
            <a:r>
              <a:rPr lang="en-US" dirty="0"/>
              <a:t>Virtual network peering - https://docs.microsoft.com/en-us/azure/virtual-network/virtual-network-peering-overview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575675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Remember If virtual network address spaces overlap, the virtual networks cannot be peered.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028254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working with gateway subnets, avoid associating a network security group (NSG) to the gateway subnet. Associating a network security group to this subnet may cause your VPN gateway to stop functioning as expected.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29058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5021940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simplify management of security rules, it's recommended that you associate a network security group to individual subnets, rather than individual network interfaces within the subnet.</a:t>
            </a:r>
          </a:p>
          <a:p>
            <a:endParaRPr lang="en-US" dirty="0"/>
          </a:p>
          <a:p>
            <a:r>
              <a:rPr lang="en-US" dirty="0"/>
              <a:t>For more information, you can see:</a:t>
            </a:r>
          </a:p>
          <a:p>
            <a:r>
              <a:rPr lang="en-US" dirty="0"/>
              <a:t>Network Security Groups - https://docs.microsoft.com/en-us/azure/virtual-network/security-overview#network-security-groups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873391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575675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49</a:t>
            </a:fld>
            <a:endParaRPr lang="en-US" dirty="0"/>
          </a:p>
        </p:txBody>
      </p:sp>
    </p:spTree>
    <p:extLst>
      <p:ext uri="{BB962C8B-B14F-4D97-AF65-F5344CB8AC3E}">
        <p14:creationId xmlns:p14="http://schemas.microsoft.com/office/powerpoint/2010/main" val="43319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reserves the first three IP addresses and the last IP address in each subnet address range.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42464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plan to use an address space that is not already in use in your organization, either on-premises or in other VNets. Even if you plan for a VNet to be cloud-only, you may want to make a VPN connection to it later. If there is any overlap in address spaces at that point, you will have to reconfigure or recreate the VNet. The next lesson will focus on IP addressing.</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44753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As a best practice you may decide to separate dynamically and statically assigned IP resources into different subnets. And, IP Addresses are never managed from within a virtual machine.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78475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02010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hyperlink" Target="https://docs.microsoft.com/en-us/azure/vpn-gateway/vpn-gateway-about-vpn-gateway-setting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738" y="1131848"/>
            <a:ext cx="4167887" cy="2769989"/>
          </a:xfrm>
        </p:spPr>
        <p:txBody>
          <a:bodyPr/>
          <a:lstStyle/>
          <a:p>
            <a:r>
              <a:rPr lang="en-US" dirty="0"/>
              <a:t>AZ-300T01</a:t>
            </a:r>
            <a:br>
              <a:rPr lang="en-US" dirty="0"/>
            </a:br>
            <a:r>
              <a:rPr lang="en-US" dirty="0"/>
              <a:t>Module 04: Configuring and Managing Virtual Networks</a:t>
            </a:r>
          </a:p>
        </p:txBody>
      </p:sp>
      <p:sp>
        <p:nvSpPr>
          <p:cNvPr id="5" name="Text Placeholder 4"/>
          <p:cNvSpPr>
            <a:spLocks noGrp="1"/>
          </p:cNvSpPr>
          <p:nvPr>
            <p:ph type="body" sz="quarter" idx="12"/>
          </p:nvPr>
        </p:nvSpPr>
        <p:spPr>
          <a:xfrm>
            <a:off x="582042" y="4025900"/>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04: Configuring and Managing Virtual Networks</a:t>
            </a:r>
            <a:br>
              <a:rPr lang="en-US" dirty="0"/>
            </a:br>
            <a:br>
              <a:rPr lang="en-US" dirty="0"/>
            </a:br>
            <a:r>
              <a:rPr lang="en-US" sz="3200" dirty="0"/>
              <a:t>Lesson 02: </a:t>
            </a:r>
            <a:r>
              <a:rPr lang="en-US" sz="3200" b="1" dirty="0"/>
              <a:t>Review of IP Addressing</a:t>
            </a:r>
            <a:endParaRPr lang="en-US" dirty="0"/>
          </a:p>
        </p:txBody>
      </p:sp>
    </p:spTree>
    <p:extLst>
      <p:ext uri="{BB962C8B-B14F-4D97-AF65-F5344CB8AC3E}">
        <p14:creationId xmlns:p14="http://schemas.microsoft.com/office/powerpoint/2010/main" val="231346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IP Addressing</a:t>
            </a:r>
          </a:p>
        </p:txBody>
      </p:sp>
      <p:sp>
        <p:nvSpPr>
          <p:cNvPr id="6" name="Text Placeholder 5"/>
          <p:cNvSpPr>
            <a:spLocks noGrp="1"/>
          </p:cNvSpPr>
          <p:nvPr>
            <p:ph type="body" sz="quarter" idx="10"/>
          </p:nvPr>
        </p:nvSpPr>
        <p:spPr>
          <a:xfrm>
            <a:off x="584200" y="3960714"/>
            <a:ext cx="11018520" cy="2308324"/>
          </a:xfrm>
        </p:spPr>
        <p:txBody>
          <a:bodyPr/>
          <a:lstStyle/>
          <a:p>
            <a:r>
              <a:rPr lang="en-US" b="1" dirty="0"/>
              <a:t>Private IP addresses </a:t>
            </a:r>
            <a:r>
              <a:rPr lang="en-US" dirty="0"/>
              <a:t>are used within an Azure virtual network (VNet), and your on-premises network, when you use a VPN gateway or ExpressRoute circuit to extend your network to Azure</a:t>
            </a:r>
          </a:p>
          <a:p>
            <a:r>
              <a:rPr lang="en-US" b="1" dirty="0"/>
              <a:t>Public IP addresses </a:t>
            </a:r>
            <a:r>
              <a:rPr lang="en-US" dirty="0"/>
              <a:t>is used for communication with the Internet, including Azure public-facing services</a:t>
            </a:r>
          </a:p>
        </p:txBody>
      </p:sp>
      <p:pic>
        <p:nvPicPr>
          <p:cNvPr id="5" name="Picture 4" descr="An Azure resource is shown. The resource is using a private IP address to connect to VNets, on-premises networks, VPN gateways, and ExpressRoute. The resource is using a public IP address to connect to the internet, and public-facing services.">
            <a:extLst>
              <a:ext uri="{FF2B5EF4-FFF2-40B4-BE49-F238E27FC236}">
                <a16:creationId xmlns:a16="http://schemas.microsoft.com/office/drawing/2014/main" id="{BE858628-71FA-4775-ACBD-7EAC6B69FF9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311783" y="1828755"/>
            <a:ext cx="9413040" cy="1261981"/>
          </a:xfrm>
          <a:prstGeom prst="rect">
            <a:avLst/>
          </a:prstGeom>
        </p:spPr>
      </p:pic>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Public IP Addresses</a:t>
            </a:r>
          </a:p>
        </p:txBody>
      </p:sp>
      <p:sp>
        <p:nvSpPr>
          <p:cNvPr id="3" name="Text Placeholder 2">
            <a:extLst>
              <a:ext uri="{FF2B5EF4-FFF2-40B4-BE49-F238E27FC236}">
                <a16:creationId xmlns:a16="http://schemas.microsoft.com/office/drawing/2014/main" id="{E3CFE0E5-BC01-4AA6-86B3-F795E6BE316A}"/>
              </a:ext>
            </a:extLst>
          </p:cNvPr>
          <p:cNvSpPr>
            <a:spLocks noGrp="1"/>
          </p:cNvSpPr>
          <p:nvPr>
            <p:ph type="body" sz="quarter" idx="10"/>
          </p:nvPr>
        </p:nvSpPr>
        <p:spPr>
          <a:xfrm>
            <a:off x="584200" y="4754587"/>
            <a:ext cx="11018520" cy="1809726"/>
          </a:xfrm>
        </p:spPr>
        <p:txBody>
          <a:bodyPr/>
          <a:lstStyle/>
          <a:p>
            <a:r>
              <a:rPr lang="en-US" dirty="0"/>
              <a:t>A public IP address resource can be associated with virtual machine network interfaces, internet-facing load balancers, VPN gateways, and application gateways. </a:t>
            </a:r>
          </a:p>
          <a:p>
            <a:endParaRPr lang="en-US" dirty="0"/>
          </a:p>
        </p:txBody>
      </p:sp>
      <p:graphicFrame>
        <p:nvGraphicFramePr>
          <p:cNvPr id="9" name="Table 8">
            <a:extLst>
              <a:ext uri="{FF2B5EF4-FFF2-40B4-BE49-F238E27FC236}">
                <a16:creationId xmlns:a16="http://schemas.microsoft.com/office/drawing/2014/main" id="{E66B9D45-1ED8-4863-BC67-F226EAE91928}"/>
              </a:ext>
            </a:extLst>
          </p:cNvPr>
          <p:cNvGraphicFramePr>
            <a:graphicFrameLocks noGrp="1"/>
          </p:cNvGraphicFramePr>
          <p:nvPr/>
        </p:nvGraphicFramePr>
        <p:xfrm>
          <a:off x="584200" y="1438681"/>
          <a:ext cx="10815894" cy="2845220"/>
        </p:xfrm>
        <a:graphic>
          <a:graphicData uri="http://schemas.openxmlformats.org/drawingml/2006/table">
            <a:tbl>
              <a:tblPr firstRow="1" firstCol="1" bandRow="1">
                <a:tableStyleId>{5C22544A-7EE6-4342-B048-85BDC9FD1C3A}</a:tableStyleId>
              </a:tblPr>
              <a:tblGrid>
                <a:gridCol w="3325743">
                  <a:extLst>
                    <a:ext uri="{9D8B030D-6E8A-4147-A177-3AD203B41FA5}">
                      <a16:colId xmlns:a16="http://schemas.microsoft.com/office/drawing/2014/main" val="3174192451"/>
                    </a:ext>
                  </a:extLst>
                </a:gridCol>
                <a:gridCol w="3956186">
                  <a:extLst>
                    <a:ext uri="{9D8B030D-6E8A-4147-A177-3AD203B41FA5}">
                      <a16:colId xmlns:a16="http://schemas.microsoft.com/office/drawing/2014/main" val="2284610204"/>
                    </a:ext>
                  </a:extLst>
                </a:gridCol>
                <a:gridCol w="1873986">
                  <a:extLst>
                    <a:ext uri="{9D8B030D-6E8A-4147-A177-3AD203B41FA5}">
                      <a16:colId xmlns:a16="http://schemas.microsoft.com/office/drawing/2014/main" val="1182798680"/>
                    </a:ext>
                  </a:extLst>
                </a:gridCol>
                <a:gridCol w="1659979">
                  <a:extLst>
                    <a:ext uri="{9D8B030D-6E8A-4147-A177-3AD203B41FA5}">
                      <a16:colId xmlns:a16="http://schemas.microsoft.com/office/drawing/2014/main" val="3457186022"/>
                    </a:ext>
                  </a:extLst>
                </a:gridCol>
              </a:tblGrid>
              <a:tr h="569044">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Public IP addresses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IP address association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Dynamic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Static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4654805"/>
                  </a:ext>
                </a:extLst>
              </a:tr>
              <a:tr h="569044">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Virtual Machine</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1043496"/>
                  </a:ext>
                </a:extLst>
              </a:tr>
              <a:tr h="569044">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Load Balancer</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9406885"/>
                  </a:ext>
                </a:extLst>
              </a:tr>
              <a:tr h="569044">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VPN Gateway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Gateway IP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No</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5675026"/>
                  </a:ext>
                </a:extLst>
              </a:tr>
              <a:tr h="569044">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Application Gateway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No</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1467203"/>
                  </a:ext>
                </a:extLst>
              </a:tr>
            </a:tbl>
          </a:graphicData>
        </a:graphic>
      </p:graphicFrame>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IP Addresses</a:t>
            </a:r>
          </a:p>
        </p:txBody>
      </p:sp>
      <p:sp>
        <p:nvSpPr>
          <p:cNvPr id="3" name="Text Placeholder 2">
            <a:extLst>
              <a:ext uri="{FF2B5EF4-FFF2-40B4-BE49-F238E27FC236}">
                <a16:creationId xmlns:a16="http://schemas.microsoft.com/office/drawing/2014/main" id="{F011A511-94DA-4606-BAD7-6EDD40AFB7A8}"/>
              </a:ext>
            </a:extLst>
          </p:cNvPr>
          <p:cNvSpPr>
            <a:spLocks noGrp="1"/>
          </p:cNvSpPr>
          <p:nvPr>
            <p:ph type="body" sz="quarter" idx="10"/>
          </p:nvPr>
        </p:nvSpPr>
        <p:spPr>
          <a:xfrm>
            <a:off x="538480" y="4553419"/>
            <a:ext cx="11018520" cy="1809726"/>
          </a:xfrm>
        </p:spPr>
        <p:txBody>
          <a:bodyPr/>
          <a:lstStyle/>
          <a:p>
            <a:pPr lvl="0"/>
            <a:r>
              <a:rPr lang="en-US" b="1" dirty="0"/>
              <a:t>Dynamic (default)</a:t>
            </a:r>
            <a:r>
              <a:rPr lang="en-US" dirty="0"/>
              <a:t>. Azure assigns the next available unassigned or unreserved IP address in the subnet's address range </a:t>
            </a:r>
          </a:p>
          <a:p>
            <a:pPr lvl="0"/>
            <a:r>
              <a:rPr lang="en-US" b="1" dirty="0"/>
              <a:t>Static.</a:t>
            </a:r>
            <a:r>
              <a:rPr lang="en-US" dirty="0"/>
              <a:t> You select and assign any unassigned or unreserved IP address in the subnet's address range </a:t>
            </a:r>
          </a:p>
        </p:txBody>
      </p:sp>
      <p:graphicFrame>
        <p:nvGraphicFramePr>
          <p:cNvPr id="9" name="Table 8">
            <a:extLst>
              <a:ext uri="{FF2B5EF4-FFF2-40B4-BE49-F238E27FC236}">
                <a16:creationId xmlns:a16="http://schemas.microsoft.com/office/drawing/2014/main" id="{C82CA4EF-9753-473D-AD58-920D3A0EA892}"/>
              </a:ext>
            </a:extLst>
          </p:cNvPr>
          <p:cNvGraphicFramePr>
            <a:graphicFrameLocks noGrp="1"/>
          </p:cNvGraphicFramePr>
          <p:nvPr/>
        </p:nvGraphicFramePr>
        <p:xfrm>
          <a:off x="584199" y="1435100"/>
          <a:ext cx="10416033" cy="2695876"/>
        </p:xfrm>
        <a:graphic>
          <a:graphicData uri="http://schemas.openxmlformats.org/drawingml/2006/table">
            <a:tbl>
              <a:tblPr firstRow="1" firstCol="1" bandRow="1">
                <a:tableStyleId>{5C22544A-7EE6-4342-B048-85BDC9FD1C3A}</a:tableStyleId>
              </a:tblPr>
              <a:tblGrid>
                <a:gridCol w="3320289">
                  <a:extLst>
                    <a:ext uri="{9D8B030D-6E8A-4147-A177-3AD203B41FA5}">
                      <a16:colId xmlns:a16="http://schemas.microsoft.com/office/drawing/2014/main" val="3958975764"/>
                    </a:ext>
                  </a:extLst>
                </a:gridCol>
                <a:gridCol w="4169664">
                  <a:extLst>
                    <a:ext uri="{9D8B030D-6E8A-4147-A177-3AD203B41FA5}">
                      <a16:colId xmlns:a16="http://schemas.microsoft.com/office/drawing/2014/main" val="2354717621"/>
                    </a:ext>
                  </a:extLst>
                </a:gridCol>
                <a:gridCol w="1536192">
                  <a:extLst>
                    <a:ext uri="{9D8B030D-6E8A-4147-A177-3AD203B41FA5}">
                      <a16:colId xmlns:a16="http://schemas.microsoft.com/office/drawing/2014/main" val="1131238555"/>
                    </a:ext>
                  </a:extLst>
                </a:gridCol>
                <a:gridCol w="1389888">
                  <a:extLst>
                    <a:ext uri="{9D8B030D-6E8A-4147-A177-3AD203B41FA5}">
                      <a16:colId xmlns:a16="http://schemas.microsoft.com/office/drawing/2014/main" val="1892619202"/>
                    </a:ext>
                  </a:extLst>
                </a:gridCol>
              </a:tblGrid>
              <a:tr h="59486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Private IP Addresses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IP address association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Dynamic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Static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2162536"/>
                  </a:ext>
                </a:extLst>
              </a:tr>
              <a:tr h="530266">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Virtual Machine</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8074148"/>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Internal Load Balancer</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2633377"/>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Application Gateway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34450399"/>
                  </a:ext>
                </a:extLst>
              </a:tr>
            </a:tbl>
          </a:graphicData>
        </a:graphic>
      </p:graphicFrame>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BC7F-1B6D-4109-8B55-24C1C8E84FEC}"/>
              </a:ext>
            </a:extLst>
          </p:cNvPr>
          <p:cNvSpPr>
            <a:spLocks noGrp="1"/>
          </p:cNvSpPr>
          <p:nvPr>
            <p:ph type="title"/>
          </p:nvPr>
        </p:nvSpPr>
        <p:spPr/>
        <p:txBody>
          <a:bodyPr/>
          <a:lstStyle/>
          <a:p>
            <a:r>
              <a:rPr lang="en-US" dirty="0"/>
              <a:t>Demonstration - Manage IP Addresses</a:t>
            </a:r>
          </a:p>
        </p:txBody>
      </p:sp>
      <p:sp>
        <p:nvSpPr>
          <p:cNvPr id="3" name="Text Placeholder 2">
            <a:extLst>
              <a:ext uri="{FF2B5EF4-FFF2-40B4-BE49-F238E27FC236}">
                <a16:creationId xmlns:a16="http://schemas.microsoft.com/office/drawing/2014/main" id="{28F6A61C-8869-48BA-A9C7-ED24F204A297}"/>
              </a:ext>
            </a:extLst>
          </p:cNvPr>
          <p:cNvSpPr>
            <a:spLocks noGrp="1"/>
          </p:cNvSpPr>
          <p:nvPr>
            <p:ph type="body" sz="quarter" idx="10"/>
          </p:nvPr>
        </p:nvSpPr>
        <p:spPr/>
        <p:txBody>
          <a:bodyPr/>
          <a:lstStyle/>
          <a:p>
            <a:r>
              <a:rPr lang="en-US" dirty="0"/>
              <a:t>Retrieve static private IP address information</a:t>
            </a:r>
          </a:p>
          <a:p>
            <a:r>
              <a:rPr lang="en-US" dirty="0"/>
              <a:t>Remove a static private IP address </a:t>
            </a:r>
          </a:p>
        </p:txBody>
      </p:sp>
    </p:spTree>
    <p:extLst>
      <p:ext uri="{BB962C8B-B14F-4D97-AF65-F5344CB8AC3E}">
        <p14:creationId xmlns:p14="http://schemas.microsoft.com/office/powerpoint/2010/main" val="249969988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Service Endpoints</a:t>
            </a:r>
          </a:p>
        </p:txBody>
      </p:sp>
      <p:sp>
        <p:nvSpPr>
          <p:cNvPr id="3" name="Text Placeholder 2">
            <a:extLst>
              <a:ext uri="{FF2B5EF4-FFF2-40B4-BE49-F238E27FC236}">
                <a16:creationId xmlns:a16="http://schemas.microsoft.com/office/drawing/2014/main" id="{6F2AAAC8-094B-41C1-A2D0-75EFC15A0BD9}"/>
              </a:ext>
            </a:extLst>
          </p:cNvPr>
          <p:cNvSpPr>
            <a:spLocks noGrp="1"/>
          </p:cNvSpPr>
          <p:nvPr>
            <p:ph type="body" sz="quarter" idx="10"/>
          </p:nvPr>
        </p:nvSpPr>
        <p:spPr>
          <a:xfrm>
            <a:off x="407988" y="3825614"/>
            <a:ext cx="11018520" cy="2499146"/>
          </a:xfrm>
        </p:spPr>
        <p:txBody>
          <a:bodyPr/>
          <a:lstStyle/>
          <a:p>
            <a:r>
              <a:rPr lang="en-US" dirty="0"/>
              <a:t>Endpoints limit network access to specific subnets and IP addresses </a:t>
            </a:r>
          </a:p>
          <a:p>
            <a:r>
              <a:rPr lang="en-US" dirty="0"/>
              <a:t>Improved security for your Azure service resources</a:t>
            </a:r>
          </a:p>
          <a:p>
            <a:r>
              <a:rPr lang="en-US" dirty="0"/>
              <a:t>Optimal routing for Azure service traffic from your virtual network</a:t>
            </a:r>
          </a:p>
          <a:p>
            <a:r>
              <a:rPr lang="en-US" dirty="0"/>
              <a:t>Endpoints use the Microsoft Azure backbone network</a:t>
            </a:r>
          </a:p>
          <a:p>
            <a:r>
              <a:rPr lang="en-US" dirty="0"/>
              <a:t>Simple to set up with less management overhead</a:t>
            </a:r>
          </a:p>
        </p:txBody>
      </p:sp>
      <p:pic>
        <p:nvPicPr>
          <p:cNvPr id="9" name="Picture 8" descr="Diagram of a VM connecting to the Azure service through a service endpoint. The Azure services include CosmosDB, Event Hub, Key Vault, SQL, and Storage. The Azure Service cannot connect to the Internet.">
            <a:extLst>
              <a:ext uri="{FF2B5EF4-FFF2-40B4-BE49-F238E27FC236}">
                <a16:creationId xmlns:a16="http://schemas.microsoft.com/office/drawing/2014/main" id="{FF189CB0-330C-4D15-9028-04FDB6194AC9}"/>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185560" y="1228272"/>
            <a:ext cx="7095599" cy="2246448"/>
          </a:xfrm>
          <a:prstGeom prst="rect">
            <a:avLst/>
          </a:prstGeom>
          <a:noFill/>
        </p:spPr>
      </p:pic>
    </p:spTree>
    <p:extLst>
      <p:ext uri="{BB962C8B-B14F-4D97-AF65-F5344CB8AC3E}">
        <p14:creationId xmlns:p14="http://schemas.microsoft.com/office/powerpoint/2010/main" val="178193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3C6D1-AC73-47E2-AA6F-2F0510621C2D}"/>
              </a:ext>
            </a:extLst>
          </p:cNvPr>
          <p:cNvSpPr>
            <a:spLocks noGrp="1"/>
          </p:cNvSpPr>
          <p:nvPr>
            <p:ph type="title"/>
          </p:nvPr>
        </p:nvSpPr>
        <p:spPr/>
        <p:txBody>
          <a:bodyPr/>
          <a:lstStyle/>
          <a:p>
            <a:r>
              <a:rPr lang="en-US" dirty="0"/>
              <a:t>Service Endpoint Services</a:t>
            </a:r>
          </a:p>
        </p:txBody>
      </p:sp>
      <p:pic>
        <p:nvPicPr>
          <p:cNvPr id="4" name="Picture 3" descr="Screenshot of the Service endpoints blade. The service drop-down displays the available services. Two subnets are selected.">
            <a:extLst>
              <a:ext uri="{FF2B5EF4-FFF2-40B4-BE49-F238E27FC236}">
                <a16:creationId xmlns:a16="http://schemas.microsoft.com/office/drawing/2014/main" id="{4BC60D0A-E4ED-4D7C-8F24-DE711A903551}"/>
              </a:ext>
            </a:extLst>
          </p:cNvPr>
          <p:cNvPicPr>
            <a:picLocks noChangeAspect="1"/>
          </p:cNvPicPr>
          <p:nvPr/>
        </p:nvPicPr>
        <p:blipFill>
          <a:blip r:embed="rId2"/>
          <a:stretch>
            <a:fillRect/>
          </a:stretch>
        </p:blipFill>
        <p:spPr>
          <a:xfrm>
            <a:off x="2382202" y="1308387"/>
            <a:ext cx="6642926" cy="4289846"/>
          </a:xfrm>
          <a:prstGeom prst="rect">
            <a:avLst/>
          </a:prstGeom>
        </p:spPr>
      </p:pic>
      <p:sp>
        <p:nvSpPr>
          <p:cNvPr id="5" name="Rectangle 4">
            <a:extLst>
              <a:ext uri="{FF2B5EF4-FFF2-40B4-BE49-F238E27FC236}">
                <a16:creationId xmlns:a16="http://schemas.microsoft.com/office/drawing/2014/main" id="{A480E700-7CB8-4505-AD10-4B0CD5974B2A}"/>
              </a:ext>
            </a:extLst>
          </p:cNvPr>
          <p:cNvSpPr/>
          <p:nvPr/>
        </p:nvSpPr>
        <p:spPr>
          <a:xfrm>
            <a:off x="1136904" y="5957423"/>
            <a:ext cx="10146792" cy="461665"/>
          </a:xfrm>
          <a:prstGeom prst="rect">
            <a:avLst/>
          </a:prstGeom>
        </p:spPr>
        <p:txBody>
          <a:bodyPr wrap="square">
            <a:spAutoFit/>
          </a:bodyPr>
          <a:lstStyle/>
          <a:p>
            <a:r>
              <a:rPr lang="en-US" dirty="0">
                <a:solidFill>
                  <a:srgbClr val="00B050"/>
                </a:solidFill>
                <a:latin typeface="Segoe UI VSS (Regular)"/>
              </a:rPr>
              <a:t>✔️</a:t>
            </a:r>
            <a:r>
              <a:rPr lang="en-US" dirty="0">
                <a:latin typeface="Segoe UI VSS (Regular)"/>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Adding service endpoints can take up to 15 minutes to complete </a:t>
            </a:r>
            <a:endPar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0627561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04: Configuring and Managing Virtual Networks</a:t>
            </a:r>
            <a:br>
              <a:rPr lang="en-US" dirty="0"/>
            </a:br>
            <a:br>
              <a:rPr lang="en-US" dirty="0"/>
            </a:br>
            <a:r>
              <a:rPr lang="en-US" sz="3200" dirty="0"/>
              <a:t>Lesson 03: </a:t>
            </a:r>
            <a:r>
              <a:rPr lang="en-US" sz="3200" b="1" dirty="0"/>
              <a:t>Network Routing</a:t>
            </a:r>
            <a:endParaRPr lang="en-US" dirty="0"/>
          </a:p>
        </p:txBody>
      </p:sp>
    </p:spTree>
    <p:extLst>
      <p:ext uri="{BB962C8B-B14F-4D97-AF65-F5344CB8AC3E}">
        <p14:creationId xmlns:p14="http://schemas.microsoft.com/office/powerpoint/2010/main" val="176015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System Routes</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8263" y="1444153"/>
            <a:ext cx="5950323" cy="4819781"/>
          </a:xfrm>
        </p:spPr>
        <p:txBody>
          <a:bodyPr/>
          <a:lstStyle/>
          <a:p>
            <a:pPr marL="0" indent="0">
              <a:buNone/>
            </a:pPr>
            <a:r>
              <a:rPr lang="en-US" dirty="0"/>
              <a:t>System routes direct network traffic between virtual machines, on-premises networks, and the Internet</a:t>
            </a:r>
          </a:p>
          <a:p>
            <a:pPr marL="0" indent="0">
              <a:buNone/>
            </a:pPr>
            <a:endParaRPr lang="en-US" sz="1100" dirty="0"/>
          </a:p>
          <a:p>
            <a:r>
              <a:rPr lang="en-US" sz="2400" dirty="0"/>
              <a:t>Traffic between VMs in the same subnet</a:t>
            </a:r>
          </a:p>
          <a:p>
            <a:r>
              <a:rPr lang="en-US" sz="2400" dirty="0"/>
              <a:t>Between VMs in different subnets in the same virtual network</a:t>
            </a:r>
          </a:p>
          <a:p>
            <a:r>
              <a:rPr lang="en-US" sz="2400" dirty="0"/>
              <a:t>Data flow from VMs to the Internet</a:t>
            </a:r>
          </a:p>
          <a:p>
            <a:r>
              <a:rPr lang="en-US" sz="2400" dirty="0"/>
              <a:t>Communication between VMs using a VNet-to-VNet VPN</a:t>
            </a:r>
          </a:p>
          <a:p>
            <a:r>
              <a:rPr lang="en-US" sz="2400" dirty="0"/>
              <a:t>Site-to-Site and ExpressRoute communication through the VPN gateway </a:t>
            </a:r>
          </a:p>
        </p:txBody>
      </p:sp>
      <p:pic>
        <p:nvPicPr>
          <p:cNvPr id="4" name="Picture 3" descr="Diagram of two subnets. One subnet is using a System route to access the internet. The other subnet is using a System route to access the first subnet. Both subnets are accessing a route table. ">
            <a:extLst>
              <a:ext uri="{FF2B5EF4-FFF2-40B4-BE49-F238E27FC236}">
                <a16:creationId xmlns:a16="http://schemas.microsoft.com/office/drawing/2014/main" id="{A26D4932-EEEE-46C9-B03F-3B713029C0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4967" y="1587013"/>
            <a:ext cx="5109206" cy="4400429"/>
          </a:xfrm>
          <a:prstGeom prst="rect">
            <a:avLst/>
          </a:prstGeom>
          <a:noFill/>
        </p:spPr>
      </p:pic>
    </p:spTree>
    <p:extLst>
      <p:ext uri="{BB962C8B-B14F-4D97-AF65-F5344CB8AC3E}">
        <p14:creationId xmlns:p14="http://schemas.microsoft.com/office/powerpoint/2010/main" val="9987280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User Defined Routes</a:t>
            </a:r>
          </a:p>
        </p:txBody>
      </p:sp>
      <p:pic>
        <p:nvPicPr>
          <p:cNvPr id="5" name="Picture 4" descr="Diagram of a subnet using a UDR to access an NVA and then the internet. The subnet is using another UDR and NVA to access the backend subnet. ">
            <a:extLst>
              <a:ext uri="{FF2B5EF4-FFF2-40B4-BE49-F238E27FC236}">
                <a16:creationId xmlns:a16="http://schemas.microsoft.com/office/drawing/2014/main" id="{547D00E3-6514-4D57-B115-0EFD9BB6C727}"/>
              </a:ext>
            </a:extLst>
          </p:cNvPr>
          <p:cNvPicPr/>
          <p:nvPr/>
        </p:nvPicPr>
        <p:blipFill>
          <a:blip r:embed="rId3"/>
          <a:stretch>
            <a:fillRect/>
          </a:stretch>
        </p:blipFill>
        <p:spPr>
          <a:xfrm>
            <a:off x="6659563" y="1202499"/>
            <a:ext cx="5238750" cy="4446739"/>
          </a:xfrm>
          <a:prstGeom prst="rect">
            <a:avLst/>
          </a:prstGeom>
        </p:spPr>
      </p:pic>
      <p:sp>
        <p:nvSpPr>
          <p:cNvPr id="4" name="Text Placeholder 3">
            <a:extLst>
              <a:ext uri="{FF2B5EF4-FFF2-40B4-BE49-F238E27FC236}">
                <a16:creationId xmlns:a16="http://schemas.microsoft.com/office/drawing/2014/main" id="{45117791-B2FA-4BBA-A216-8A5879167CE1}"/>
              </a:ext>
            </a:extLst>
          </p:cNvPr>
          <p:cNvSpPr>
            <a:spLocks noGrp="1"/>
          </p:cNvSpPr>
          <p:nvPr>
            <p:ph type="body" sz="quarter" idx="10"/>
          </p:nvPr>
        </p:nvSpPr>
        <p:spPr>
          <a:xfrm>
            <a:off x="584200" y="1435497"/>
            <a:ext cx="5829126" cy="4912114"/>
          </a:xfrm>
        </p:spPr>
        <p:txBody>
          <a:bodyPr/>
          <a:lstStyle/>
          <a:p>
            <a:r>
              <a:rPr lang="en-US" dirty="0"/>
              <a:t>A route table contains a set of rules, called routes, that specifies how packets should be routed in a virtual network</a:t>
            </a:r>
          </a:p>
          <a:p>
            <a:r>
              <a:rPr lang="en-US" dirty="0"/>
              <a:t>User-defined routes are custom routes that control network traffic by defining routes that specify the next hop of the traffic flow </a:t>
            </a:r>
          </a:p>
          <a:p>
            <a:r>
              <a:rPr lang="en-US" dirty="0"/>
              <a:t>The next hop can be a virtual network gateway, virtual network, internet, or virtual appliance </a:t>
            </a:r>
          </a:p>
        </p:txBody>
      </p:sp>
    </p:spTree>
    <p:extLst>
      <p:ext uri="{BB962C8B-B14F-4D97-AF65-F5344CB8AC3E}">
        <p14:creationId xmlns:p14="http://schemas.microsoft.com/office/powerpoint/2010/main" val="29943038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5216" y="1595414"/>
            <a:ext cx="9144000" cy="1938992"/>
          </a:xfrm>
        </p:spPr>
        <p:txBody>
          <a:bodyPr/>
          <a:lstStyle/>
          <a:p>
            <a:r>
              <a:rPr lang="en-US" dirty="0"/>
              <a:t>Module 04: Configuring and Managing Virtual Networks </a:t>
            </a:r>
            <a:br>
              <a:rPr lang="en-US" dirty="0"/>
            </a:br>
            <a:br>
              <a:rPr lang="en-US" dirty="0"/>
            </a:br>
            <a:r>
              <a:rPr lang="en-US" sz="3200" dirty="0"/>
              <a:t>Lesson 01: </a:t>
            </a:r>
            <a:r>
              <a:rPr lang="en-US" sz="3200" b="1" dirty="0"/>
              <a:t>Azure Virtual Networks</a:t>
            </a:r>
            <a:endParaRPr lang="en-US" dirty="0"/>
          </a:p>
        </p:txBody>
      </p:sp>
    </p:spTree>
    <p:extLst>
      <p:ext uri="{BB962C8B-B14F-4D97-AF65-F5344CB8AC3E}">
        <p14:creationId xmlns:p14="http://schemas.microsoft.com/office/powerpoint/2010/main" val="116264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Routing Example</a:t>
            </a:r>
          </a:p>
        </p:txBody>
      </p:sp>
      <p:sp>
        <p:nvSpPr>
          <p:cNvPr id="2" name="Text Placeholder 1">
            <a:extLst>
              <a:ext uri="{FF2B5EF4-FFF2-40B4-BE49-F238E27FC236}">
                <a16:creationId xmlns:a16="http://schemas.microsoft.com/office/drawing/2014/main" id="{A551D73F-6918-4FA2-841A-0AB7C632E772}"/>
              </a:ext>
            </a:extLst>
          </p:cNvPr>
          <p:cNvSpPr>
            <a:spLocks noGrp="1"/>
          </p:cNvSpPr>
          <p:nvPr>
            <p:ph type="body" sz="quarter" idx="10"/>
          </p:nvPr>
        </p:nvSpPr>
        <p:spPr>
          <a:xfrm>
            <a:off x="584200" y="4892681"/>
            <a:ext cx="11018520" cy="1465016"/>
          </a:xfrm>
        </p:spPr>
        <p:txBody>
          <a:bodyPr/>
          <a:lstStyle/>
          <a:p>
            <a:pPr marL="514350" indent="-514350">
              <a:buFont typeface="+mj-lt"/>
              <a:buAutoNum type="arabicPeriod"/>
            </a:pPr>
            <a:r>
              <a:rPr lang="en-US" dirty="0"/>
              <a:t>Create a routing table</a:t>
            </a:r>
          </a:p>
          <a:p>
            <a:pPr marL="514350" indent="-514350">
              <a:buFont typeface="+mj-lt"/>
              <a:buAutoNum type="arabicPeriod"/>
            </a:pPr>
            <a:r>
              <a:rPr lang="en-US" dirty="0"/>
              <a:t>Create a custom route</a:t>
            </a:r>
          </a:p>
          <a:p>
            <a:pPr marL="514350" indent="-514350">
              <a:buFont typeface="+mj-lt"/>
              <a:buAutoNum type="arabicPeriod"/>
            </a:pPr>
            <a:r>
              <a:rPr lang="en-US" dirty="0"/>
              <a:t>Associate the route to the subnet</a:t>
            </a:r>
          </a:p>
        </p:txBody>
      </p:sp>
      <p:pic>
        <p:nvPicPr>
          <p:cNvPr id="4" name="Picture 3" descr="Diagram of three subnets within a Vnet as described in the text: private, DMZ, and public. A route table is also displayed">
            <a:extLst>
              <a:ext uri="{FF2B5EF4-FFF2-40B4-BE49-F238E27FC236}">
                <a16:creationId xmlns:a16="http://schemas.microsoft.com/office/drawing/2014/main" id="{CFC8E7DC-D9E9-4564-BAA5-5F6F1B0859F5}"/>
              </a:ext>
            </a:extLst>
          </p:cNvPr>
          <p:cNvPicPr>
            <a:picLocks noChangeAspect="1"/>
          </p:cNvPicPr>
          <p:nvPr/>
        </p:nvPicPr>
        <p:blipFill>
          <a:blip r:embed="rId3"/>
          <a:stretch>
            <a:fillRect/>
          </a:stretch>
        </p:blipFill>
        <p:spPr>
          <a:xfrm>
            <a:off x="2066311" y="1468693"/>
            <a:ext cx="7117018" cy="3240981"/>
          </a:xfrm>
          <a:prstGeom prst="rect">
            <a:avLst/>
          </a:prstGeom>
        </p:spPr>
      </p:pic>
    </p:spTree>
    <p:extLst>
      <p:ext uri="{BB962C8B-B14F-4D97-AF65-F5344CB8AC3E}">
        <p14:creationId xmlns:p14="http://schemas.microsoft.com/office/powerpoint/2010/main" val="42124672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Create Route Table</a:t>
            </a:r>
          </a:p>
        </p:txBody>
      </p:sp>
      <p:pic>
        <p:nvPicPr>
          <p:cNvPr id="5" name="Picture 4" descr="Screenshot of the Create route table page. BGP route propagation is Enabled. ">
            <a:extLst>
              <a:ext uri="{FF2B5EF4-FFF2-40B4-BE49-F238E27FC236}">
                <a16:creationId xmlns:a16="http://schemas.microsoft.com/office/drawing/2014/main" id="{0E1F4234-8C0E-4D12-B194-57D06D4C297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41085" y="1435100"/>
            <a:ext cx="3868303" cy="3913514"/>
          </a:xfrm>
          <a:prstGeom prst="rect">
            <a:avLst/>
          </a:prstGeom>
          <a:noFill/>
          <a:ln>
            <a:solidFill>
              <a:schemeClr val="tx1"/>
            </a:solidFill>
          </a:ln>
        </p:spPr>
      </p:pic>
      <p:sp>
        <p:nvSpPr>
          <p:cNvPr id="3" name="Text Placeholder 2">
            <a:extLst>
              <a:ext uri="{FF2B5EF4-FFF2-40B4-BE49-F238E27FC236}">
                <a16:creationId xmlns:a16="http://schemas.microsoft.com/office/drawing/2014/main" id="{0C2447D8-0BF7-4882-B338-E3D8A7FC4B75}"/>
              </a:ext>
            </a:extLst>
          </p:cNvPr>
          <p:cNvSpPr>
            <a:spLocks noGrp="1"/>
          </p:cNvSpPr>
          <p:nvPr>
            <p:ph type="body" sz="quarter" idx="10"/>
          </p:nvPr>
        </p:nvSpPr>
        <p:spPr>
          <a:xfrm>
            <a:off x="584200" y="1435497"/>
            <a:ext cx="6167329" cy="4481227"/>
          </a:xfrm>
        </p:spPr>
        <p:txBody>
          <a:bodyPr/>
          <a:lstStyle/>
          <a:p>
            <a:r>
              <a:rPr lang="en-US" dirty="0"/>
              <a:t>Border Gateway Protocol (GBP) is a standard routing protocol used to exchange routing and reachability information between two or more networks </a:t>
            </a:r>
          </a:p>
          <a:p>
            <a:r>
              <a:rPr lang="en-US" dirty="0"/>
              <a:t>Routes are automatically added to the route table of all subnets with BGP propagation enabled</a:t>
            </a:r>
          </a:p>
          <a:p>
            <a:r>
              <a:rPr lang="en-US" dirty="0"/>
              <a:t>In most situations you will want to enable BGP route propagation</a:t>
            </a:r>
          </a:p>
        </p:txBody>
      </p:sp>
    </p:spTree>
    <p:extLst>
      <p:ext uri="{BB962C8B-B14F-4D97-AF65-F5344CB8AC3E}">
        <p14:creationId xmlns:p14="http://schemas.microsoft.com/office/powerpoint/2010/main" val="7785017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and Associate the Route (part 1)</a:t>
            </a:r>
          </a:p>
        </p:txBody>
      </p:sp>
      <p:sp>
        <p:nvSpPr>
          <p:cNvPr id="4" name="Text Placeholder 5">
            <a:extLst>
              <a:ext uri="{FF2B5EF4-FFF2-40B4-BE49-F238E27FC236}">
                <a16:creationId xmlns:a16="http://schemas.microsoft.com/office/drawing/2014/main" id="{464B6B0F-EC30-4AD4-96AA-84A648B2C2B0}"/>
              </a:ext>
            </a:extLst>
          </p:cNvPr>
          <p:cNvSpPr>
            <a:spLocks noGrp="1"/>
          </p:cNvSpPr>
          <p:nvPr>
            <p:ph type="body" sz="quarter" idx="10"/>
          </p:nvPr>
        </p:nvSpPr>
        <p:spPr>
          <a:xfrm>
            <a:off x="584200" y="1435497"/>
            <a:ext cx="6705948" cy="3619452"/>
          </a:xfrm>
        </p:spPr>
        <p:txBody>
          <a:bodyPr/>
          <a:lstStyle/>
          <a:p>
            <a:r>
              <a:rPr lang="en-US" dirty="0"/>
              <a:t>When you create a route there are several Next hop types </a:t>
            </a:r>
          </a:p>
          <a:p>
            <a:r>
              <a:rPr lang="en-US" dirty="0"/>
              <a:t>In this example, any private subnet IP addresses will be sent to the virtual appliance </a:t>
            </a:r>
          </a:p>
          <a:p>
            <a:r>
              <a:rPr lang="en-US" dirty="0"/>
              <a:t>Other choices are Virtual network gateway, Virtual network, Internet, and None</a:t>
            </a:r>
          </a:p>
        </p:txBody>
      </p:sp>
      <p:pic>
        <p:nvPicPr>
          <p:cNvPr id="7" name="Picture 6" descr="Screenshot of the Add route page. The Next hop type drop-down is highlighted. Virtual appliance is selected. ">
            <a:extLst>
              <a:ext uri="{FF2B5EF4-FFF2-40B4-BE49-F238E27FC236}">
                <a16:creationId xmlns:a16="http://schemas.microsoft.com/office/drawing/2014/main" id="{776D9845-5FA7-487D-93CF-2953F12867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78247" y="1435099"/>
            <a:ext cx="4031141" cy="4665075"/>
          </a:xfrm>
          <a:prstGeom prst="rect">
            <a:avLst/>
          </a:prstGeom>
          <a:noFill/>
          <a:ln>
            <a:solidFill>
              <a:schemeClr val="tx1"/>
            </a:solidFill>
          </a:ln>
        </p:spPr>
      </p:pic>
    </p:spTree>
    <p:extLst>
      <p:ext uri="{BB962C8B-B14F-4D97-AF65-F5344CB8AC3E}">
        <p14:creationId xmlns:p14="http://schemas.microsoft.com/office/powerpoint/2010/main" val="220538449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and Associate the Route (part 2)</a:t>
            </a:r>
          </a:p>
        </p:txBody>
      </p:sp>
      <p:sp>
        <p:nvSpPr>
          <p:cNvPr id="3" name="Text Placeholder 2">
            <a:extLst>
              <a:ext uri="{FF2B5EF4-FFF2-40B4-BE49-F238E27FC236}">
                <a16:creationId xmlns:a16="http://schemas.microsoft.com/office/drawing/2014/main" id="{13999A32-F504-479E-9A9E-50160343265D}"/>
              </a:ext>
            </a:extLst>
          </p:cNvPr>
          <p:cNvSpPr>
            <a:spLocks noGrp="1"/>
          </p:cNvSpPr>
          <p:nvPr>
            <p:ph type="body" sz="quarter" idx="10"/>
          </p:nvPr>
        </p:nvSpPr>
        <p:spPr>
          <a:xfrm>
            <a:off x="590868" y="1435100"/>
            <a:ext cx="3605351" cy="3619452"/>
          </a:xfrm>
        </p:spPr>
        <p:txBody>
          <a:bodyPr/>
          <a:lstStyle/>
          <a:p>
            <a:r>
              <a:rPr lang="en-US" dirty="0"/>
              <a:t>Each subnet can have zero or one route table associated to it</a:t>
            </a:r>
          </a:p>
          <a:p>
            <a:r>
              <a:rPr lang="en-US" dirty="0"/>
              <a:t>In our example, the Public subnet will be associated with the routing table </a:t>
            </a:r>
          </a:p>
          <a:p>
            <a:endParaRPr lang="en-US" dirty="0"/>
          </a:p>
        </p:txBody>
      </p:sp>
      <p:pic>
        <p:nvPicPr>
          <p:cNvPr id="4" name="Picture 3" descr="Screenshot of a route table being associated with a virtual network. ">
            <a:extLst>
              <a:ext uri="{FF2B5EF4-FFF2-40B4-BE49-F238E27FC236}">
                <a16:creationId xmlns:a16="http://schemas.microsoft.com/office/drawing/2014/main" id="{2F811640-4801-42AB-B67C-FF1624E2E92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34432" y="1435100"/>
            <a:ext cx="6874956" cy="3698215"/>
          </a:xfrm>
          <a:prstGeom prst="rect">
            <a:avLst/>
          </a:prstGeom>
          <a:noFill/>
          <a:ln>
            <a:solidFill>
              <a:schemeClr val="tx1"/>
            </a:solidFill>
          </a:ln>
        </p:spPr>
      </p:pic>
    </p:spTree>
    <p:extLst>
      <p:ext uri="{BB962C8B-B14F-4D97-AF65-F5344CB8AC3E}">
        <p14:creationId xmlns:p14="http://schemas.microsoft.com/office/powerpoint/2010/main" val="213476370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D121-6B8C-4559-B2CA-F9501BD6C7E7}"/>
              </a:ext>
            </a:extLst>
          </p:cNvPr>
          <p:cNvSpPr>
            <a:spLocks noGrp="1"/>
          </p:cNvSpPr>
          <p:nvPr>
            <p:ph type="title"/>
          </p:nvPr>
        </p:nvSpPr>
        <p:spPr/>
        <p:txBody>
          <a:bodyPr/>
          <a:lstStyle/>
          <a:p>
            <a:r>
              <a:rPr lang="en-US" dirty="0"/>
              <a:t>Demonstration – Custom Routing Tables</a:t>
            </a:r>
          </a:p>
        </p:txBody>
      </p:sp>
      <p:sp>
        <p:nvSpPr>
          <p:cNvPr id="3" name="Text Placeholder 2">
            <a:extLst>
              <a:ext uri="{FF2B5EF4-FFF2-40B4-BE49-F238E27FC236}">
                <a16:creationId xmlns:a16="http://schemas.microsoft.com/office/drawing/2014/main" id="{AE7CA012-B60A-4816-8895-3E2AA667E045}"/>
              </a:ext>
            </a:extLst>
          </p:cNvPr>
          <p:cNvSpPr>
            <a:spLocks noGrp="1"/>
          </p:cNvSpPr>
          <p:nvPr>
            <p:ph type="body" sz="quarter" idx="10"/>
          </p:nvPr>
        </p:nvSpPr>
        <p:spPr>
          <a:xfrm>
            <a:off x="584200" y="1435497"/>
            <a:ext cx="11018520" cy="1982081"/>
          </a:xfrm>
        </p:spPr>
        <p:txBody>
          <a:bodyPr/>
          <a:lstStyle/>
          <a:p>
            <a:r>
              <a:rPr lang="en-US" dirty="0"/>
              <a:t>Create a route table</a:t>
            </a:r>
          </a:p>
          <a:p>
            <a:r>
              <a:rPr lang="en-US" dirty="0"/>
              <a:t>Add a route</a:t>
            </a:r>
          </a:p>
          <a:p>
            <a:r>
              <a:rPr lang="en-US" dirty="0"/>
              <a:t>Associate a route table to a subnet</a:t>
            </a:r>
          </a:p>
          <a:p>
            <a:r>
              <a:rPr lang="en-US" dirty="0"/>
              <a:t>Use PowerShell to view your routing information</a:t>
            </a:r>
          </a:p>
        </p:txBody>
      </p:sp>
    </p:spTree>
    <p:extLst>
      <p:ext uri="{BB962C8B-B14F-4D97-AF65-F5344CB8AC3E}">
        <p14:creationId xmlns:p14="http://schemas.microsoft.com/office/powerpoint/2010/main" val="316312945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5216" y="1595414"/>
            <a:ext cx="9144000" cy="1938992"/>
          </a:xfrm>
        </p:spPr>
        <p:txBody>
          <a:bodyPr/>
          <a:lstStyle/>
          <a:p>
            <a:r>
              <a:rPr lang="en-US" dirty="0"/>
              <a:t>Module 04: Configuring and Managing Virtual Networks</a:t>
            </a:r>
            <a:br>
              <a:rPr lang="en-US" dirty="0"/>
            </a:br>
            <a:br>
              <a:rPr lang="en-US" dirty="0"/>
            </a:br>
            <a:r>
              <a:rPr lang="en-US" sz="3200" dirty="0"/>
              <a:t>Lesson 04: </a:t>
            </a:r>
            <a:r>
              <a:rPr lang="en-US" sz="3200" b="1" dirty="0"/>
              <a:t> Intersite Connectivity</a:t>
            </a:r>
            <a:endParaRPr lang="en-US" dirty="0"/>
          </a:p>
        </p:txBody>
      </p:sp>
    </p:spTree>
    <p:extLst>
      <p:ext uri="{BB962C8B-B14F-4D97-AF65-F5344CB8AC3E}">
        <p14:creationId xmlns:p14="http://schemas.microsoft.com/office/powerpoint/2010/main" val="388825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VNet-to-VNet Connections</a:t>
            </a:r>
          </a:p>
        </p:txBody>
      </p:sp>
      <p:sp>
        <p:nvSpPr>
          <p:cNvPr id="6" name="Text Placeholder 5"/>
          <p:cNvSpPr>
            <a:spLocks noGrp="1"/>
          </p:cNvSpPr>
          <p:nvPr>
            <p:ph type="body" sz="quarter" idx="10"/>
          </p:nvPr>
        </p:nvSpPr>
        <p:spPr>
          <a:xfrm>
            <a:off x="524046" y="1301846"/>
            <a:ext cx="11018520" cy="4050340"/>
          </a:xfrm>
        </p:spPr>
        <p:txBody>
          <a:bodyPr/>
          <a:lstStyle/>
          <a:p>
            <a:pPr marL="0" indent="0">
              <a:buNone/>
            </a:pPr>
            <a:r>
              <a:rPr lang="en-US" b="1" dirty="0"/>
              <a:t>Rely on VPN connectivity:</a:t>
            </a:r>
          </a:p>
          <a:p>
            <a:pPr lvl="1"/>
            <a:r>
              <a:rPr lang="en-US" b="1" dirty="0"/>
              <a:t>Require VPN gateways for each VNet</a:t>
            </a:r>
          </a:p>
          <a:p>
            <a:pPr lvl="1"/>
            <a:r>
              <a:rPr lang="en-US" b="1" dirty="0"/>
              <a:t>Equivalent to Site-to-Site VPN in hybrid scenarios</a:t>
            </a:r>
          </a:p>
          <a:p>
            <a:pPr marL="0" indent="0">
              <a:buNone/>
            </a:pPr>
            <a:endParaRPr lang="en-US" b="1" dirty="0"/>
          </a:p>
          <a:p>
            <a:pPr marL="0" indent="0">
              <a:buNone/>
            </a:pPr>
            <a:r>
              <a:rPr lang="en-US" b="1" dirty="0"/>
              <a:t>Support connecting:</a:t>
            </a:r>
          </a:p>
          <a:p>
            <a:pPr lvl="1"/>
            <a:r>
              <a:rPr lang="en-US" b="1" dirty="0"/>
              <a:t>VNets in the same or different regions.</a:t>
            </a:r>
          </a:p>
          <a:p>
            <a:pPr lvl="1"/>
            <a:r>
              <a:rPr lang="en-US" b="1" dirty="0"/>
              <a:t>VNets in the same or different subscriptions.</a:t>
            </a:r>
          </a:p>
          <a:p>
            <a:pPr lvl="1"/>
            <a:r>
              <a:rPr lang="en-US" b="1" dirty="0"/>
              <a:t>VNets and on-premises networks.</a:t>
            </a:r>
          </a:p>
          <a:p>
            <a:pPr lvl="1"/>
            <a:r>
              <a:rPr lang="en-US" b="1" dirty="0"/>
              <a:t>ARM VNets and classic VNets.</a:t>
            </a:r>
          </a:p>
          <a:p>
            <a:pPr lvl="1"/>
            <a:endParaRPr lang="en-US" b="1" dirty="0"/>
          </a:p>
        </p:txBody>
      </p:sp>
      <p:pic>
        <p:nvPicPr>
          <p:cNvPr id="2050" name="Picture 2" descr="A VNet to VNet connection between VNet1 and VNet2 is shown. Each VNet has a gateway connection and there is an IPsec IKE S2S VPN tunnel between them. Another tunnel connects VNet1 to an on-premises infrastructure using a site-to-site connection.">
            <a:extLst>
              <a:ext uri="{FF2B5EF4-FFF2-40B4-BE49-F238E27FC236}">
                <a16:creationId xmlns:a16="http://schemas.microsoft.com/office/drawing/2014/main" id="{D008A20C-F53A-4963-9C82-1DAE4ABC7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477" y="3630832"/>
            <a:ext cx="529590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15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40416" y="154172"/>
            <a:ext cx="11018520" cy="553998"/>
          </a:xfrm>
        </p:spPr>
        <p:txBody>
          <a:bodyPr/>
          <a:lstStyle/>
          <a:p>
            <a:r>
              <a:rPr lang="en-US" dirty="0"/>
              <a:t>Implementing </a:t>
            </a:r>
            <a:r>
              <a:rPr lang="en-US" dirty="0" err="1"/>
              <a:t>VNet</a:t>
            </a:r>
            <a:r>
              <a:rPr lang="en-US" dirty="0"/>
              <a:t>-to-</a:t>
            </a:r>
            <a:r>
              <a:rPr lang="en-US" dirty="0" err="1"/>
              <a:t>VNet</a:t>
            </a:r>
            <a:r>
              <a:rPr lang="en-US" dirty="0"/>
              <a:t> Connections</a:t>
            </a:r>
          </a:p>
        </p:txBody>
      </p:sp>
      <p:sp>
        <p:nvSpPr>
          <p:cNvPr id="8" name="AutoShape 5" descr="Flowchart with five elements. Left to right: create VNets and subnets, create gateway subnet, create VPN gateway, configure gateway connections, and test/verify. ">
            <a:extLst>
              <a:ext uri="{FF2B5EF4-FFF2-40B4-BE49-F238E27FC236}">
                <a16:creationId xmlns:a16="http://schemas.microsoft.com/office/drawing/2014/main" id="{C8A35C24-E3B2-4950-B4ED-0AC3679025BA}"/>
              </a:ext>
            </a:extLst>
          </p:cNvPr>
          <p:cNvSpPr>
            <a:spLocks noChangeAspect="1" noChangeArrowheads="1"/>
          </p:cNvSpPr>
          <p:nvPr/>
        </p:nvSpPr>
        <p:spPr bwMode="auto">
          <a:xfrm>
            <a:off x="435863"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Screenshot of the Create virtual network gateway page in the Azure portal. The parameters discussed in the topic are shown.">
            <a:extLst>
              <a:ext uri="{FF2B5EF4-FFF2-40B4-BE49-F238E27FC236}">
                <a16:creationId xmlns:a16="http://schemas.microsoft.com/office/drawing/2014/main" id="{CCA3EDBB-15B5-4933-B47B-24AEB03B2155}"/>
              </a:ext>
            </a:extLst>
          </p:cNvPr>
          <p:cNvSpPr>
            <a:spLocks noChangeAspect="1" noChangeArrowheads="1"/>
          </p:cNvSpPr>
          <p:nvPr/>
        </p:nvSpPr>
        <p:spPr bwMode="auto">
          <a:xfrm>
            <a:off x="435863" y="38719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F003D61A-5CB0-4A65-B1D9-B92A2A4B2AAD}"/>
              </a:ext>
            </a:extLst>
          </p:cNvPr>
          <p:cNvSpPr txBox="1"/>
          <p:nvPr/>
        </p:nvSpPr>
        <p:spPr>
          <a:xfrm>
            <a:off x="540415" y="774459"/>
            <a:ext cx="10304793" cy="923330"/>
          </a:xfrm>
          <a:prstGeom prst="rect">
            <a:avLst/>
          </a:prstGeom>
          <a:noFill/>
        </p:spPr>
        <p:txBody>
          <a:bodyPr wrap="square" lIns="0" tIns="0" rIns="0" bIns="0" rtlCol="0">
            <a:spAutoFit/>
          </a:bodyPr>
          <a:lstStyle/>
          <a:p>
            <a:r>
              <a:rPr lang="en-US" sz="2000" dirty="0">
                <a:gradFill>
                  <a:gsLst>
                    <a:gs pos="2917">
                      <a:schemeClr val="tx1"/>
                    </a:gs>
                    <a:gs pos="30000">
                      <a:schemeClr val="tx1"/>
                    </a:gs>
                  </a:gsLst>
                  <a:lin ang="5400000" scaled="0"/>
                </a:gradFill>
              </a:rPr>
              <a:t>The procedure for implementing </a:t>
            </a:r>
            <a:r>
              <a:rPr lang="en-US" sz="2000" dirty="0" err="1">
                <a:gradFill>
                  <a:gsLst>
                    <a:gs pos="2917">
                      <a:schemeClr val="tx1"/>
                    </a:gs>
                    <a:gs pos="30000">
                      <a:schemeClr val="tx1"/>
                    </a:gs>
                  </a:gsLst>
                  <a:lin ang="5400000" scaled="0"/>
                </a:gradFill>
              </a:rPr>
              <a:t>VNet</a:t>
            </a:r>
            <a:r>
              <a:rPr lang="en-US" sz="2000" dirty="0">
                <a:gradFill>
                  <a:gsLst>
                    <a:gs pos="2917">
                      <a:schemeClr val="tx1"/>
                    </a:gs>
                    <a:gs pos="30000">
                      <a:schemeClr val="tx1"/>
                    </a:gs>
                  </a:gsLst>
                  <a:lin ang="5400000" scaled="0"/>
                </a:gradFill>
              </a:rPr>
              <a:t>-to-</a:t>
            </a:r>
            <a:r>
              <a:rPr lang="en-US" sz="2000" dirty="0" err="1">
                <a:gradFill>
                  <a:gsLst>
                    <a:gs pos="2917">
                      <a:schemeClr val="tx1"/>
                    </a:gs>
                    <a:gs pos="30000">
                      <a:schemeClr val="tx1"/>
                    </a:gs>
                  </a:gsLst>
                  <a:lin ang="5400000" scaled="0"/>
                </a:gradFill>
              </a:rPr>
              <a:t>VNet</a:t>
            </a:r>
            <a:r>
              <a:rPr lang="en-US" sz="2000" dirty="0">
                <a:gradFill>
                  <a:gsLst>
                    <a:gs pos="2917">
                      <a:schemeClr val="tx1"/>
                    </a:gs>
                    <a:gs pos="30000">
                      <a:schemeClr val="tx1"/>
                    </a:gs>
                  </a:gsLst>
                  <a:lin ang="5400000" scaled="0"/>
                </a:gradFill>
              </a:rPr>
              <a:t> connections are the same as for </a:t>
            </a:r>
            <a:r>
              <a:rPr lang="en-US" sz="2000" dirty="0" err="1">
                <a:gradFill>
                  <a:gsLst>
                    <a:gs pos="2917">
                      <a:schemeClr val="tx1"/>
                    </a:gs>
                    <a:gs pos="30000">
                      <a:schemeClr val="tx1"/>
                    </a:gs>
                  </a:gsLst>
                  <a:lin ang="5400000" scaled="0"/>
                </a:gradFill>
              </a:rPr>
              <a:t>VNet</a:t>
            </a:r>
            <a:r>
              <a:rPr lang="en-US" sz="2000" dirty="0">
                <a:gradFill>
                  <a:gsLst>
                    <a:gs pos="2917">
                      <a:schemeClr val="tx1"/>
                    </a:gs>
                    <a:gs pos="30000">
                      <a:schemeClr val="tx1"/>
                    </a:gs>
                  </a:gsLst>
                  <a:lin ang="5400000" scaled="0"/>
                </a:gradFill>
              </a:rPr>
              <a:t> peering with the addition of configuring the VPN Gateway. </a:t>
            </a:r>
          </a:p>
          <a:p>
            <a:r>
              <a:rPr lang="en-US" sz="2000" dirty="0">
                <a:gradFill>
                  <a:gsLst>
                    <a:gs pos="2917">
                      <a:schemeClr val="tx1"/>
                    </a:gs>
                    <a:gs pos="30000">
                      <a:schemeClr val="tx1"/>
                    </a:gs>
                  </a:gsLst>
                  <a:lin ang="5400000" scaled="0"/>
                </a:gradFill>
              </a:rPr>
              <a:t> </a:t>
            </a:r>
          </a:p>
        </p:txBody>
      </p:sp>
      <p:pic>
        <p:nvPicPr>
          <p:cNvPr id="14" name="Picture 13">
            <a:extLst>
              <a:ext uri="{FF2B5EF4-FFF2-40B4-BE49-F238E27FC236}">
                <a16:creationId xmlns:a16="http://schemas.microsoft.com/office/drawing/2014/main" id="{39B43579-9D06-4B07-A4E3-DAF193DFBD1D}"/>
              </a:ext>
            </a:extLst>
          </p:cNvPr>
          <p:cNvPicPr>
            <a:picLocks noChangeAspect="1"/>
          </p:cNvPicPr>
          <p:nvPr/>
        </p:nvPicPr>
        <p:blipFill>
          <a:blip r:embed="rId3"/>
          <a:stretch>
            <a:fillRect/>
          </a:stretch>
        </p:blipFill>
        <p:spPr>
          <a:xfrm>
            <a:off x="540415" y="1390650"/>
            <a:ext cx="7620000" cy="2038350"/>
          </a:xfrm>
          <a:prstGeom prst="rect">
            <a:avLst/>
          </a:prstGeom>
        </p:spPr>
      </p:pic>
      <p:sp>
        <p:nvSpPr>
          <p:cNvPr id="15" name="Rectangle 14">
            <a:extLst>
              <a:ext uri="{FF2B5EF4-FFF2-40B4-BE49-F238E27FC236}">
                <a16:creationId xmlns:a16="http://schemas.microsoft.com/office/drawing/2014/main" id="{3A0FDDF6-7202-4208-8AEC-1EF6BA2EC813}"/>
              </a:ext>
            </a:extLst>
          </p:cNvPr>
          <p:cNvSpPr/>
          <p:nvPr/>
        </p:nvSpPr>
        <p:spPr>
          <a:xfrm>
            <a:off x="588263" y="3102842"/>
            <a:ext cx="5798361" cy="3600986"/>
          </a:xfrm>
          <a:prstGeom prst="rect">
            <a:avLst/>
          </a:prstGeom>
        </p:spPr>
        <p:txBody>
          <a:bodyPr wrap="square">
            <a:spAutoFit/>
          </a:bodyPr>
          <a:lstStyle/>
          <a:p>
            <a:pPr lvl="0" defTabSz="914400" eaLnBrk="0" fontAlgn="base" hangingPunct="0">
              <a:spcBef>
                <a:spcPct val="0"/>
              </a:spcBef>
              <a:spcAft>
                <a:spcPct val="0"/>
              </a:spcAft>
            </a:pPr>
            <a:r>
              <a:rPr lang="en-US" altLang="en-US" sz="1600" b="1" dirty="0">
                <a:latin typeface="&amp;quot"/>
              </a:rPr>
              <a:t>Create VPN Gateway (1)</a:t>
            </a:r>
            <a:r>
              <a:rPr lang="en-US" altLang="en-US" sz="3600" b="1" dirty="0">
                <a:latin typeface="&amp;quot"/>
              </a:rPr>
              <a:t>    </a:t>
            </a:r>
            <a:r>
              <a:rPr lang="en-US" altLang="en-US" sz="3600" dirty="0">
                <a:latin typeface="&amp;quot"/>
              </a:rPr>
              <a:t> </a:t>
            </a:r>
            <a:endParaRPr lang="en-US" altLang="en-US" sz="900" dirty="0"/>
          </a:p>
          <a:p>
            <a:pPr lvl="0" defTabSz="914400" eaLnBrk="0" fontAlgn="base" hangingPunct="0">
              <a:spcBef>
                <a:spcPct val="0"/>
              </a:spcBef>
              <a:spcAft>
                <a:spcPct val="0"/>
              </a:spcAft>
              <a:buFontTx/>
              <a:buChar char="•"/>
            </a:pPr>
            <a:r>
              <a:rPr lang="en-US" altLang="en-US" sz="1600" b="1" dirty="0">
                <a:latin typeface="&amp;quot"/>
              </a:rPr>
              <a:t>Name and Gateway Type.</a:t>
            </a:r>
            <a:r>
              <a:rPr lang="en-US" altLang="en-US" sz="1600" dirty="0">
                <a:latin typeface="&amp;quot"/>
              </a:rPr>
              <a:t> Name your gateway and use the VPN Gateway type.</a:t>
            </a:r>
          </a:p>
          <a:p>
            <a:pPr lvl="0" defTabSz="914400" eaLnBrk="0" fontAlgn="base" hangingPunct="0">
              <a:spcBef>
                <a:spcPct val="0"/>
              </a:spcBef>
              <a:spcAft>
                <a:spcPct val="0"/>
              </a:spcAft>
              <a:buFontTx/>
              <a:buChar char="•"/>
            </a:pPr>
            <a:r>
              <a:rPr lang="en-US" altLang="en-US" sz="1600" b="1" dirty="0">
                <a:latin typeface="&amp;quot"/>
              </a:rPr>
              <a:t>VPN Type.</a:t>
            </a:r>
            <a:r>
              <a:rPr lang="en-US" altLang="en-US" sz="1600" dirty="0">
                <a:latin typeface="&amp;quot"/>
              </a:rPr>
              <a:t> Most VPN types are Route-based.</a:t>
            </a:r>
          </a:p>
          <a:p>
            <a:pPr lvl="0" defTabSz="914400" eaLnBrk="0" fontAlgn="base" hangingPunct="0">
              <a:spcBef>
                <a:spcPct val="0"/>
              </a:spcBef>
              <a:spcAft>
                <a:spcPct val="0"/>
              </a:spcAft>
              <a:buFontTx/>
              <a:buChar char="•"/>
            </a:pPr>
            <a:r>
              <a:rPr lang="en-US" altLang="en-US" sz="1600" b="1" dirty="0">
                <a:latin typeface="&amp;quot"/>
              </a:rPr>
              <a:t>SKU.</a:t>
            </a:r>
            <a:r>
              <a:rPr lang="en-US" altLang="en-US" sz="1600" dirty="0">
                <a:latin typeface="&amp;quot"/>
              </a:rPr>
              <a:t> Use the drop-down to select a </a:t>
            </a:r>
            <a:r>
              <a:rPr lang="en-US" altLang="en-US" sz="1600" dirty="0">
                <a:latin typeface="&amp;quot"/>
                <a:hlinkClick r:id="rId4"/>
              </a:rPr>
              <a:t>gateway SKU</a:t>
            </a:r>
            <a:r>
              <a:rPr lang="en-US" altLang="en-US" sz="1600" dirty="0">
                <a:latin typeface="&amp;quot"/>
              </a:rPr>
              <a:t> . Your choice will affect the number of tunnels you can have and the aggregate throughput benchmark. </a:t>
            </a:r>
          </a:p>
          <a:p>
            <a:pPr lvl="0" defTabSz="914400" eaLnBrk="0" fontAlgn="base" hangingPunct="0">
              <a:spcBef>
                <a:spcPct val="0"/>
              </a:spcBef>
              <a:spcAft>
                <a:spcPct val="0"/>
              </a:spcAft>
              <a:buFontTx/>
              <a:buChar char="•"/>
            </a:pPr>
            <a:r>
              <a:rPr lang="en-US" altLang="en-US" sz="1600" b="1" dirty="0">
                <a:latin typeface="&amp;quot"/>
              </a:rPr>
              <a:t>Virtual Networks.</a:t>
            </a:r>
            <a:r>
              <a:rPr lang="en-US" altLang="en-US" sz="1600" dirty="0">
                <a:latin typeface="&amp;quot"/>
              </a:rPr>
              <a:t> Associate a virtual network with the gateway. Before you do this, you must configure the gateway subnet. Each virtual network will need its own VPN gateway.</a:t>
            </a:r>
          </a:p>
          <a:p>
            <a:pPr lvl="0" defTabSz="914400" eaLnBrk="0" fontAlgn="base" hangingPunct="0">
              <a:spcBef>
                <a:spcPct val="0"/>
              </a:spcBef>
              <a:spcAft>
                <a:spcPct val="0"/>
              </a:spcAft>
              <a:buFontTx/>
              <a:buChar char="•"/>
            </a:pPr>
            <a:r>
              <a:rPr lang="en-US" altLang="en-US" sz="1600" b="1" dirty="0">
                <a:latin typeface="&amp;quot"/>
              </a:rPr>
              <a:t>IP Address.</a:t>
            </a:r>
            <a:r>
              <a:rPr lang="en-US" altLang="en-US" sz="1600" dirty="0">
                <a:latin typeface="&amp;quot"/>
              </a:rPr>
              <a:t> The gateway needs a public IP address to its IP configuration to enable it to communicate with the remote network.</a:t>
            </a:r>
            <a:endParaRPr lang="en-US" altLang="en-US" sz="3600" dirty="0">
              <a:latin typeface="Arial" panose="020B0604020202020204" pitchFamily="34" charset="0"/>
            </a:endParaRPr>
          </a:p>
        </p:txBody>
      </p:sp>
      <p:pic>
        <p:nvPicPr>
          <p:cNvPr id="16" name="Picture 15">
            <a:extLst>
              <a:ext uri="{FF2B5EF4-FFF2-40B4-BE49-F238E27FC236}">
                <a16:creationId xmlns:a16="http://schemas.microsoft.com/office/drawing/2014/main" id="{7CA4C55C-FE8B-41CD-BEDE-03026E34EE62}"/>
              </a:ext>
            </a:extLst>
          </p:cNvPr>
          <p:cNvPicPr>
            <a:picLocks noChangeAspect="1"/>
          </p:cNvPicPr>
          <p:nvPr/>
        </p:nvPicPr>
        <p:blipFill>
          <a:blip r:embed="rId5"/>
          <a:stretch>
            <a:fillRect/>
          </a:stretch>
        </p:blipFill>
        <p:spPr>
          <a:xfrm>
            <a:off x="6909242" y="3733800"/>
            <a:ext cx="4600575" cy="2676525"/>
          </a:xfrm>
          <a:prstGeom prst="rect">
            <a:avLst/>
          </a:prstGeom>
        </p:spPr>
      </p:pic>
    </p:spTree>
    <p:extLst>
      <p:ext uri="{BB962C8B-B14F-4D97-AF65-F5344CB8AC3E}">
        <p14:creationId xmlns:p14="http://schemas.microsoft.com/office/powerpoint/2010/main" val="328396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Configuring Gateway Connections</a:t>
            </a:r>
          </a:p>
        </p:txBody>
      </p:sp>
      <p:sp>
        <p:nvSpPr>
          <p:cNvPr id="6" name="Text Placeholder 5"/>
          <p:cNvSpPr>
            <a:spLocks noGrp="1"/>
          </p:cNvSpPr>
          <p:nvPr>
            <p:ph type="body" sz="quarter" idx="10"/>
          </p:nvPr>
        </p:nvSpPr>
        <p:spPr>
          <a:xfrm>
            <a:off x="750019" y="1229803"/>
            <a:ext cx="11018520" cy="2794611"/>
          </a:xfrm>
        </p:spPr>
        <p:txBody>
          <a:bodyPr/>
          <a:lstStyle/>
          <a:p>
            <a:r>
              <a:rPr lang="en-US" b="1" dirty="0"/>
              <a:t>The next step after provisioning of VPN gateways is completed</a:t>
            </a:r>
          </a:p>
          <a:p>
            <a:r>
              <a:rPr lang="en-US" b="1" dirty="0"/>
              <a:t>Initial authentication is based on a shared key</a:t>
            </a:r>
          </a:p>
          <a:p>
            <a:r>
              <a:rPr lang="en-US" b="1" dirty="0"/>
              <a:t>Implementation via:</a:t>
            </a:r>
          </a:p>
          <a:p>
            <a:pPr lvl="1"/>
            <a:r>
              <a:rPr lang="en-US" b="1" dirty="0"/>
              <a:t>Azure PowerShell:</a:t>
            </a:r>
          </a:p>
          <a:p>
            <a:pPr lvl="2"/>
            <a:r>
              <a:rPr lang="en-US" b="1" dirty="0"/>
              <a:t>For VNets in the same or different subscriptions</a:t>
            </a:r>
          </a:p>
          <a:p>
            <a:pPr lvl="1"/>
            <a:r>
              <a:rPr lang="en-US" b="1" dirty="0"/>
              <a:t>The Azure portal:</a:t>
            </a:r>
          </a:p>
          <a:p>
            <a:pPr lvl="2"/>
            <a:r>
              <a:rPr lang="en-US" b="1" dirty="0"/>
              <a:t>For VNets in the same subscription</a:t>
            </a:r>
          </a:p>
        </p:txBody>
      </p:sp>
      <p:pic>
        <p:nvPicPr>
          <p:cNvPr id="11266" name="Picture 2" descr="Illustration where two VPN gateways, TestVNet1GW and TestVnet4GW, are connected by a shared ke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656" y="2233135"/>
            <a:ext cx="3076575" cy="1019176"/>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Screenshot of the Add Connection page in the Azure portal. TestVNet4GW is selected as the second virtual network gateway. The Shared key is abc123.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2165" y="4062248"/>
            <a:ext cx="4103680" cy="249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76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6277-D866-4497-B1B5-33672D0B5973}"/>
              </a:ext>
            </a:extLst>
          </p:cNvPr>
          <p:cNvSpPr>
            <a:spLocks noGrp="1"/>
          </p:cNvSpPr>
          <p:nvPr>
            <p:ph type="title"/>
          </p:nvPr>
        </p:nvSpPr>
        <p:spPr/>
        <p:txBody>
          <a:bodyPr/>
          <a:lstStyle/>
          <a:p>
            <a:r>
              <a:rPr lang="en-US" dirty="0"/>
              <a:t>Create the Gateway Subnet</a:t>
            </a:r>
          </a:p>
        </p:txBody>
      </p:sp>
      <p:sp>
        <p:nvSpPr>
          <p:cNvPr id="3" name="Text Placeholder 2">
            <a:extLst>
              <a:ext uri="{FF2B5EF4-FFF2-40B4-BE49-F238E27FC236}">
                <a16:creationId xmlns:a16="http://schemas.microsoft.com/office/drawing/2014/main" id="{A06A61B7-6BC7-48C1-83DF-A987613E90A4}"/>
              </a:ext>
            </a:extLst>
          </p:cNvPr>
          <p:cNvSpPr>
            <a:spLocks noGrp="1"/>
          </p:cNvSpPr>
          <p:nvPr>
            <p:ph type="body" sz="quarter" idx="10"/>
          </p:nvPr>
        </p:nvSpPr>
        <p:spPr>
          <a:xfrm>
            <a:off x="602488" y="3337449"/>
            <a:ext cx="10854944" cy="2806922"/>
          </a:xfrm>
        </p:spPr>
        <p:txBody>
          <a:bodyPr/>
          <a:lstStyle/>
          <a:p>
            <a:r>
              <a:rPr lang="en-US" sz="2400" dirty="0"/>
              <a:t>The gateway subnet contains the IP addresses; if possible, use a CIDR block of /28 or /27. </a:t>
            </a:r>
          </a:p>
          <a:p>
            <a:r>
              <a:rPr lang="en-US" sz="2400" dirty="0"/>
              <a:t>When you create your gateway subnet, gateway VMs are deployed to the gateway subnet and configured with the required VPN gateway settings.</a:t>
            </a:r>
          </a:p>
          <a:p>
            <a:r>
              <a:rPr lang="en-US" sz="2400" dirty="0"/>
              <a:t>Never deploy other resources (for example, additional VMs) to the gateway subnet. </a:t>
            </a:r>
          </a:p>
          <a:p>
            <a:r>
              <a:rPr lang="en-US" sz="2400" dirty="0"/>
              <a:t>Avoid associating a NSG with the gateway subnet.</a:t>
            </a:r>
          </a:p>
        </p:txBody>
      </p:sp>
      <p:pic>
        <p:nvPicPr>
          <p:cNvPr id="4" name="Picture 3" descr="Screenshot of the Subnets blade of the Virtual Networking Azure portal . The add Gateway subnet link is highlighted.">
            <a:extLst>
              <a:ext uri="{FF2B5EF4-FFF2-40B4-BE49-F238E27FC236}">
                <a16:creationId xmlns:a16="http://schemas.microsoft.com/office/drawing/2014/main" id="{3A01CC4B-CDD2-45CC-8A8F-377F04ED8C5A}"/>
              </a:ext>
            </a:extLst>
          </p:cNvPr>
          <p:cNvPicPr>
            <a:picLocks noChangeAspect="1"/>
          </p:cNvPicPr>
          <p:nvPr/>
        </p:nvPicPr>
        <p:blipFill>
          <a:blip r:embed="rId2"/>
          <a:stretch>
            <a:fillRect/>
          </a:stretch>
        </p:blipFill>
        <p:spPr>
          <a:xfrm>
            <a:off x="1849945" y="1378267"/>
            <a:ext cx="7562235" cy="1630109"/>
          </a:xfrm>
          <a:prstGeom prst="rect">
            <a:avLst/>
          </a:prstGeom>
          <a:ln>
            <a:solidFill>
              <a:schemeClr val="tx1"/>
            </a:solidFill>
          </a:ln>
        </p:spPr>
      </p:pic>
    </p:spTree>
    <p:extLst>
      <p:ext uri="{BB962C8B-B14F-4D97-AF65-F5344CB8AC3E}">
        <p14:creationId xmlns:p14="http://schemas.microsoft.com/office/powerpoint/2010/main" val="14768645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Networking Components</a:t>
            </a:r>
          </a:p>
        </p:txBody>
      </p:sp>
      <p:pic>
        <p:nvPicPr>
          <p:cNvPr id="7" name="Picture 6" descr="Screenshot of the Networking page from the Products section of Azure Documentation. Shows all the main networking components of Azure Networking, described in the following topic.">
            <a:extLst>
              <a:ext uri="{FF2B5EF4-FFF2-40B4-BE49-F238E27FC236}">
                <a16:creationId xmlns:a16="http://schemas.microsoft.com/office/drawing/2014/main" id="{CAE095D2-CEB2-49CB-86B1-47547427D075}"/>
              </a:ext>
            </a:extLst>
          </p:cNvPr>
          <p:cNvPicPr>
            <a:picLocks noChangeAspect="1"/>
          </p:cNvPicPr>
          <p:nvPr/>
        </p:nvPicPr>
        <p:blipFill>
          <a:blip r:embed="rId3"/>
          <a:stretch>
            <a:fillRect/>
          </a:stretch>
        </p:blipFill>
        <p:spPr>
          <a:xfrm>
            <a:off x="5708816" y="2148840"/>
            <a:ext cx="5877053" cy="3158002"/>
          </a:xfrm>
          <a:prstGeom prst="rect">
            <a:avLst/>
          </a:prstGeom>
        </p:spPr>
      </p:pic>
      <p:sp>
        <p:nvSpPr>
          <p:cNvPr id="3" name="Text Placeholder 2">
            <a:extLst>
              <a:ext uri="{FF2B5EF4-FFF2-40B4-BE49-F238E27FC236}">
                <a16:creationId xmlns:a16="http://schemas.microsoft.com/office/drawing/2014/main" id="{08C79525-6093-4957-B915-6381CCFCC68C}"/>
              </a:ext>
            </a:extLst>
          </p:cNvPr>
          <p:cNvSpPr>
            <a:spLocks noGrp="1"/>
          </p:cNvSpPr>
          <p:nvPr>
            <p:ph type="body" sz="quarter" idx="10"/>
          </p:nvPr>
        </p:nvSpPr>
        <p:spPr>
          <a:xfrm>
            <a:off x="584200" y="1435497"/>
            <a:ext cx="4689258" cy="4998291"/>
          </a:xfrm>
        </p:spPr>
        <p:txBody>
          <a:bodyPr/>
          <a:lstStyle/>
          <a:p>
            <a:r>
              <a:rPr lang="en-US" dirty="0"/>
              <a:t>Adopting cloud solutions can save time and simplify operations</a:t>
            </a:r>
          </a:p>
          <a:p>
            <a:r>
              <a:rPr lang="en-US" dirty="0"/>
              <a:t>Azure requires the same types of networking functionality as on-premises infrastructure</a:t>
            </a:r>
          </a:p>
          <a:p>
            <a:r>
              <a:rPr lang="en-US" dirty="0"/>
              <a:t>Azure networking offers a wide range of services and products</a:t>
            </a:r>
          </a:p>
          <a:p>
            <a:endParaRPr lang="en-US" dirty="0"/>
          </a:p>
        </p:txBody>
      </p:sp>
    </p:spTree>
    <p:extLst>
      <p:ext uri="{BB962C8B-B14F-4D97-AF65-F5344CB8AC3E}">
        <p14:creationId xmlns:p14="http://schemas.microsoft.com/office/powerpoint/2010/main" val="269262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AF6A-B26E-4617-BDE4-85264F42D57C}"/>
              </a:ext>
            </a:extLst>
          </p:cNvPr>
          <p:cNvSpPr>
            <a:spLocks noGrp="1"/>
          </p:cNvSpPr>
          <p:nvPr>
            <p:ph type="title"/>
          </p:nvPr>
        </p:nvSpPr>
        <p:spPr/>
        <p:txBody>
          <a:bodyPr/>
          <a:lstStyle/>
          <a:p>
            <a:r>
              <a:rPr lang="en-US" dirty="0"/>
              <a:t>Create the VPN Gateway</a:t>
            </a:r>
          </a:p>
        </p:txBody>
      </p:sp>
      <p:sp>
        <p:nvSpPr>
          <p:cNvPr id="3" name="Text Placeholder 2">
            <a:extLst>
              <a:ext uri="{FF2B5EF4-FFF2-40B4-BE49-F238E27FC236}">
                <a16:creationId xmlns:a16="http://schemas.microsoft.com/office/drawing/2014/main" id="{D60147CB-D99F-4F52-BF35-77F67C33BA1F}"/>
              </a:ext>
            </a:extLst>
          </p:cNvPr>
          <p:cNvSpPr>
            <a:spLocks noGrp="1"/>
          </p:cNvSpPr>
          <p:nvPr>
            <p:ph type="body" sz="quarter" idx="10"/>
          </p:nvPr>
        </p:nvSpPr>
        <p:spPr>
          <a:xfrm>
            <a:off x="584200" y="1435497"/>
            <a:ext cx="6502400" cy="3791807"/>
          </a:xfrm>
        </p:spPr>
        <p:txBody>
          <a:bodyPr/>
          <a:lstStyle/>
          <a:p>
            <a:r>
              <a:rPr lang="en-US" dirty="0"/>
              <a:t>Use the VPN Gateway type</a:t>
            </a:r>
          </a:p>
          <a:p>
            <a:r>
              <a:rPr lang="en-US" dirty="0"/>
              <a:t>Most VPN types are Route-based</a:t>
            </a:r>
          </a:p>
          <a:p>
            <a:r>
              <a:rPr lang="en-US" dirty="0"/>
              <a:t>Your choice of gateway SKU affects the number of tunnels you can have and the aggregate throughput benchmark</a:t>
            </a:r>
          </a:p>
          <a:p>
            <a:r>
              <a:rPr lang="en-US" dirty="0"/>
              <a:t>Associate a virtual network that includes the gateway subnet</a:t>
            </a:r>
          </a:p>
          <a:p>
            <a:r>
              <a:rPr lang="en-US" dirty="0"/>
              <a:t>The gateway needs a public IP address </a:t>
            </a:r>
          </a:p>
        </p:txBody>
      </p:sp>
      <p:pic>
        <p:nvPicPr>
          <p:cNvPr id="4" name="Picture 3" descr="Screenshot of the create virtual network gateway page. VPN and route-based are selected. ">
            <a:extLst>
              <a:ext uri="{FF2B5EF4-FFF2-40B4-BE49-F238E27FC236}">
                <a16:creationId xmlns:a16="http://schemas.microsoft.com/office/drawing/2014/main" id="{07B483EA-7DB4-4716-928C-81F85EBB54A6}"/>
              </a:ext>
            </a:extLst>
          </p:cNvPr>
          <p:cNvPicPr>
            <a:picLocks noChangeAspect="1"/>
          </p:cNvPicPr>
          <p:nvPr/>
        </p:nvPicPr>
        <p:blipFill>
          <a:blip r:embed="rId3"/>
          <a:stretch>
            <a:fillRect/>
          </a:stretch>
        </p:blipFill>
        <p:spPr>
          <a:xfrm>
            <a:off x="7592801" y="1391093"/>
            <a:ext cx="3728266" cy="4378771"/>
          </a:xfrm>
          <a:prstGeom prst="rect">
            <a:avLst/>
          </a:prstGeom>
          <a:ln>
            <a:solidFill>
              <a:schemeClr val="tx1"/>
            </a:solidFill>
          </a:ln>
        </p:spPr>
      </p:pic>
      <p:sp>
        <p:nvSpPr>
          <p:cNvPr id="5" name="Rectangle 4">
            <a:extLst>
              <a:ext uri="{FF2B5EF4-FFF2-40B4-BE49-F238E27FC236}">
                <a16:creationId xmlns:a16="http://schemas.microsoft.com/office/drawing/2014/main" id="{D0E14CCB-C856-421D-BAA2-3CC9D4ABD22E}"/>
              </a:ext>
            </a:extLst>
          </p:cNvPr>
          <p:cNvSpPr/>
          <p:nvPr/>
        </p:nvSpPr>
        <p:spPr>
          <a:xfrm>
            <a:off x="588264" y="6050203"/>
            <a:ext cx="9890760" cy="461665"/>
          </a:xfrm>
          <a:prstGeom prst="rect">
            <a:avLst/>
          </a:prstGeom>
        </p:spPr>
        <p:txBody>
          <a:bodyPr wrap="square">
            <a:spAutoFit/>
          </a:bodyPr>
          <a:lstStyle/>
          <a:p>
            <a:r>
              <a:rPr lang="en-US" sz="2400" dirty="0">
                <a:solidFill>
                  <a:srgbClr val="00B050"/>
                </a:solidFill>
              </a:rPr>
              <a:t>✔️</a:t>
            </a:r>
            <a:r>
              <a:rPr lang="en-US" sz="2400" dirty="0"/>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It can take up to 45 minutes to provision the VPN gateway</a:t>
            </a:r>
            <a:endPar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0364777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6A65-63F0-4D9F-8123-A9299FFDB0E8}"/>
              </a:ext>
            </a:extLst>
          </p:cNvPr>
          <p:cNvSpPr>
            <a:spLocks noGrp="1"/>
          </p:cNvSpPr>
          <p:nvPr>
            <p:ph type="title"/>
          </p:nvPr>
        </p:nvSpPr>
        <p:spPr/>
        <p:txBody>
          <a:bodyPr/>
          <a:lstStyle/>
          <a:p>
            <a:r>
              <a:rPr lang="en-US" dirty="0"/>
              <a:t>VPN Types</a:t>
            </a:r>
          </a:p>
        </p:txBody>
      </p:sp>
      <p:sp>
        <p:nvSpPr>
          <p:cNvPr id="3" name="Text Placeholder 2">
            <a:extLst>
              <a:ext uri="{FF2B5EF4-FFF2-40B4-BE49-F238E27FC236}">
                <a16:creationId xmlns:a16="http://schemas.microsoft.com/office/drawing/2014/main" id="{50D0DDBF-7E59-4BA1-9152-8ED2121D480D}"/>
              </a:ext>
            </a:extLst>
          </p:cNvPr>
          <p:cNvSpPr>
            <a:spLocks noGrp="1"/>
          </p:cNvSpPr>
          <p:nvPr>
            <p:ph type="body" sz="quarter" idx="10"/>
          </p:nvPr>
        </p:nvSpPr>
        <p:spPr>
          <a:xfrm>
            <a:off x="584200" y="1435497"/>
            <a:ext cx="7069328" cy="4370427"/>
          </a:xfrm>
        </p:spPr>
        <p:txBody>
          <a:bodyPr/>
          <a:lstStyle/>
          <a:p>
            <a:r>
              <a:rPr lang="en-US" dirty="0"/>
              <a:t>Policy-based VPNs encrypt and direct packets through IPsec tunnels based on the IPsec policies</a:t>
            </a:r>
          </a:p>
          <a:p>
            <a:pPr lvl="1"/>
            <a:r>
              <a:rPr lang="en-US" sz="2400" dirty="0">
                <a:latin typeface="Segoe UI Semilight" panose="020B0402040204020203" pitchFamily="34" charset="0"/>
                <a:cs typeface="Segoe UI Semilight" panose="020B0402040204020203" pitchFamily="34" charset="0"/>
              </a:rPr>
              <a:t>Can only be used on the Basic gateway SKU</a:t>
            </a:r>
          </a:p>
          <a:p>
            <a:pPr lvl="1"/>
            <a:r>
              <a:rPr lang="en-US" sz="2400" dirty="0">
                <a:latin typeface="Segoe UI Semilight" panose="020B0402040204020203" pitchFamily="34" charset="0"/>
                <a:cs typeface="Segoe UI Semilight" panose="020B0402040204020203" pitchFamily="34" charset="0"/>
              </a:rPr>
              <a:t>You can have only 1 tunnel</a:t>
            </a:r>
          </a:p>
          <a:p>
            <a:pPr lvl="1"/>
            <a:r>
              <a:rPr lang="en-US" sz="2400" dirty="0">
                <a:latin typeface="Segoe UI Semilight" panose="020B0402040204020203" pitchFamily="34" charset="0"/>
                <a:cs typeface="Segoe UI Semilight" panose="020B0402040204020203" pitchFamily="34" charset="0"/>
              </a:rPr>
              <a:t>You can only use Policy-based VPNs for S2S connections</a:t>
            </a:r>
          </a:p>
          <a:p>
            <a:r>
              <a:rPr lang="en-US" dirty="0"/>
              <a:t>Route-based VPNs use </a:t>
            </a:r>
            <a:r>
              <a:rPr lang="en-US" i="1" dirty="0"/>
              <a:t>routes</a:t>
            </a:r>
            <a:r>
              <a:rPr lang="en-US" dirty="0"/>
              <a:t> in the IP forwarding or routing table to direct packets</a:t>
            </a:r>
          </a:p>
        </p:txBody>
      </p:sp>
      <p:pic>
        <p:nvPicPr>
          <p:cNvPr id="4" name="Picture 3" descr="Screenshot of the create virtual network gateway page. Route-based is selected. ">
            <a:extLst>
              <a:ext uri="{FF2B5EF4-FFF2-40B4-BE49-F238E27FC236}">
                <a16:creationId xmlns:a16="http://schemas.microsoft.com/office/drawing/2014/main" id="{FAC7A5FD-3483-4476-9C83-F41F7691A432}"/>
              </a:ext>
            </a:extLst>
          </p:cNvPr>
          <p:cNvPicPr>
            <a:picLocks noChangeAspect="1"/>
          </p:cNvPicPr>
          <p:nvPr/>
        </p:nvPicPr>
        <p:blipFill>
          <a:blip r:embed="rId2"/>
          <a:stretch>
            <a:fillRect/>
          </a:stretch>
        </p:blipFill>
        <p:spPr>
          <a:xfrm>
            <a:off x="8091677" y="2077974"/>
            <a:ext cx="3412345" cy="948690"/>
          </a:xfrm>
          <a:prstGeom prst="rect">
            <a:avLst/>
          </a:prstGeom>
          <a:ln>
            <a:solidFill>
              <a:schemeClr val="tx1"/>
            </a:solidFill>
          </a:ln>
        </p:spPr>
      </p:pic>
      <p:sp>
        <p:nvSpPr>
          <p:cNvPr id="5" name="Rectangle 4">
            <a:extLst>
              <a:ext uri="{FF2B5EF4-FFF2-40B4-BE49-F238E27FC236}">
                <a16:creationId xmlns:a16="http://schemas.microsoft.com/office/drawing/2014/main" id="{A3397D67-BE1C-4926-A170-D9D4E54C24C7}"/>
              </a:ext>
            </a:extLst>
          </p:cNvPr>
          <p:cNvSpPr/>
          <p:nvPr/>
        </p:nvSpPr>
        <p:spPr>
          <a:xfrm>
            <a:off x="8040624" y="3279571"/>
            <a:ext cx="3325368" cy="1015663"/>
          </a:xfrm>
          <a:prstGeom prst="rect">
            <a:avLst/>
          </a:prstGeom>
        </p:spPr>
        <p:txBody>
          <a:bodyPr wrap="square">
            <a:spAutoFit/>
          </a:bodyPr>
          <a:lstStyle/>
          <a:p>
            <a:pPr algn="ctr"/>
            <a:r>
              <a:rPr lang="en-US" sz="2000" dirty="0"/>
              <a:t>Most VPN Gateway configurations require a Route-based VPN</a:t>
            </a:r>
          </a:p>
        </p:txBody>
      </p:sp>
    </p:spTree>
    <p:extLst>
      <p:ext uri="{BB962C8B-B14F-4D97-AF65-F5344CB8AC3E}">
        <p14:creationId xmlns:p14="http://schemas.microsoft.com/office/powerpoint/2010/main" val="34989165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705B-E787-45A1-BD2F-9E25579CF67E}"/>
              </a:ext>
            </a:extLst>
          </p:cNvPr>
          <p:cNvSpPr>
            <a:spLocks noGrp="1"/>
          </p:cNvSpPr>
          <p:nvPr>
            <p:ph type="title"/>
          </p:nvPr>
        </p:nvSpPr>
        <p:spPr/>
        <p:txBody>
          <a:bodyPr/>
          <a:lstStyle/>
          <a:p>
            <a:r>
              <a:rPr lang="en-US" dirty="0"/>
              <a:t>Gateway SKUs</a:t>
            </a:r>
          </a:p>
        </p:txBody>
      </p:sp>
      <p:graphicFrame>
        <p:nvGraphicFramePr>
          <p:cNvPr id="4" name="Table 3">
            <a:extLst>
              <a:ext uri="{FF2B5EF4-FFF2-40B4-BE49-F238E27FC236}">
                <a16:creationId xmlns:a16="http://schemas.microsoft.com/office/drawing/2014/main" id="{2DE14374-8F94-4B80-819F-499EA1BD3708}"/>
              </a:ext>
            </a:extLst>
          </p:cNvPr>
          <p:cNvGraphicFramePr>
            <a:graphicFrameLocks noGrp="1"/>
          </p:cNvGraphicFramePr>
          <p:nvPr/>
        </p:nvGraphicFramePr>
        <p:xfrm>
          <a:off x="822960" y="1342318"/>
          <a:ext cx="10592290" cy="3765140"/>
        </p:xfrm>
        <a:graphic>
          <a:graphicData uri="http://schemas.openxmlformats.org/drawingml/2006/table">
            <a:tbl>
              <a:tblPr firstRow="1">
                <a:tableStyleId>{69012ECD-51FC-41F1-AA8D-1B2483CD663E}</a:tableStyleId>
              </a:tblPr>
              <a:tblGrid>
                <a:gridCol w="2118458">
                  <a:extLst>
                    <a:ext uri="{9D8B030D-6E8A-4147-A177-3AD203B41FA5}">
                      <a16:colId xmlns:a16="http://schemas.microsoft.com/office/drawing/2014/main" val="1033762339"/>
                    </a:ext>
                  </a:extLst>
                </a:gridCol>
                <a:gridCol w="2118458">
                  <a:extLst>
                    <a:ext uri="{9D8B030D-6E8A-4147-A177-3AD203B41FA5}">
                      <a16:colId xmlns:a16="http://schemas.microsoft.com/office/drawing/2014/main" val="3445487214"/>
                    </a:ext>
                  </a:extLst>
                </a:gridCol>
                <a:gridCol w="2118458">
                  <a:extLst>
                    <a:ext uri="{9D8B030D-6E8A-4147-A177-3AD203B41FA5}">
                      <a16:colId xmlns:a16="http://schemas.microsoft.com/office/drawing/2014/main" val="1148180790"/>
                    </a:ext>
                  </a:extLst>
                </a:gridCol>
                <a:gridCol w="2118458">
                  <a:extLst>
                    <a:ext uri="{9D8B030D-6E8A-4147-A177-3AD203B41FA5}">
                      <a16:colId xmlns:a16="http://schemas.microsoft.com/office/drawing/2014/main" val="3869190408"/>
                    </a:ext>
                  </a:extLst>
                </a:gridCol>
                <a:gridCol w="2118458">
                  <a:extLst>
                    <a:ext uri="{9D8B030D-6E8A-4147-A177-3AD203B41FA5}">
                      <a16:colId xmlns:a16="http://schemas.microsoft.com/office/drawing/2014/main" val="1344639747"/>
                    </a:ext>
                  </a:extLst>
                </a:gridCol>
              </a:tblGrid>
              <a:tr h="678506">
                <a:tc>
                  <a:txBody>
                    <a:bodyPr/>
                    <a:lstStyle/>
                    <a:p>
                      <a:r>
                        <a:rPr lang="en-US" sz="2600" kern="1200" spc="0" baseline="0" dirty="0">
                          <a:solidFill>
                            <a:schemeClr val="bg1"/>
                          </a:solidFill>
                          <a:latin typeface="Segoe UI Semilight" panose="020B0402040204020203" pitchFamily="34" charset="0"/>
                          <a:ea typeface="+mn-ea"/>
                          <a:cs typeface="Segoe UI Semilight" panose="020B0402040204020203" pitchFamily="34" charset="0"/>
                        </a:rPr>
                        <a:t>SKU</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2600" kern="1200" spc="0" baseline="0" dirty="0">
                          <a:solidFill>
                            <a:schemeClr val="bg1"/>
                          </a:solidFill>
                          <a:latin typeface="Segoe UI Semilight" panose="020B0402040204020203" pitchFamily="34" charset="0"/>
                          <a:ea typeface="+mn-ea"/>
                          <a:cs typeface="Segoe UI Semilight" panose="020B0402040204020203" pitchFamily="34" charset="0"/>
                        </a:rPr>
                        <a:t>S2S/VNet-to-VNet Tunnels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2600" kern="1200" spc="0" baseline="0" dirty="0">
                          <a:solidFill>
                            <a:schemeClr val="bg1"/>
                          </a:solidFill>
                          <a:latin typeface="Segoe UI Semilight" panose="020B0402040204020203" pitchFamily="34" charset="0"/>
                          <a:ea typeface="+mn-ea"/>
                          <a:cs typeface="Segoe UI Semilight" panose="020B0402040204020203" pitchFamily="34" charset="0"/>
                        </a:rPr>
                        <a:t>P2S SSTP Connections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2600" kern="1200" spc="0" baseline="0" dirty="0">
                          <a:solidFill>
                            <a:schemeClr val="bg1"/>
                          </a:solidFill>
                          <a:latin typeface="Segoe UI Semilight" panose="020B0402040204020203" pitchFamily="34" charset="0"/>
                          <a:ea typeface="+mn-ea"/>
                          <a:cs typeface="Segoe UI Semilight" panose="020B0402040204020203" pitchFamily="34" charset="0"/>
                        </a:rPr>
                        <a:t>P2S IKEv2 Connections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2600" kern="1200" spc="0" baseline="0" dirty="0">
                          <a:solidFill>
                            <a:schemeClr val="bg1"/>
                          </a:solidFill>
                          <a:latin typeface="Segoe UI Semilight" panose="020B0402040204020203" pitchFamily="34" charset="0"/>
                          <a:ea typeface="+mn-ea"/>
                          <a:cs typeface="Segoe UI Semilight" panose="020B0402040204020203" pitchFamily="34" charset="0"/>
                        </a:rPr>
                        <a:t>Aggregate Throughput Benchmark</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37813623"/>
                  </a:ext>
                </a:extLst>
              </a:tr>
              <a:tr h="495374">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Basic</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10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128</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Not Supported</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100 Mbps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56470"/>
                  </a:ext>
                </a:extLst>
              </a:tr>
              <a:tr h="533552">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VpnGw1</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128</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250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650 Mbps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391181"/>
                  </a:ext>
                </a:extLst>
              </a:tr>
              <a:tr h="533552">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VpnGw2</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128</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500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1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1346628"/>
                  </a:ext>
                </a:extLst>
              </a:tr>
              <a:tr h="533552">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VpnGw3</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128</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1000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1.25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3289066"/>
                  </a:ext>
                </a:extLst>
              </a:tr>
            </a:tbl>
          </a:graphicData>
        </a:graphic>
      </p:graphicFrame>
      <p:sp>
        <p:nvSpPr>
          <p:cNvPr id="5" name="Rectangle 4">
            <a:extLst>
              <a:ext uri="{FF2B5EF4-FFF2-40B4-BE49-F238E27FC236}">
                <a16:creationId xmlns:a16="http://schemas.microsoft.com/office/drawing/2014/main" id="{1B807091-0AD6-40A1-B473-A20A0C654E1A}"/>
              </a:ext>
            </a:extLst>
          </p:cNvPr>
          <p:cNvSpPr/>
          <p:nvPr/>
        </p:nvSpPr>
        <p:spPr>
          <a:xfrm>
            <a:off x="814906" y="5841230"/>
            <a:ext cx="6361037" cy="461665"/>
          </a:xfrm>
          <a:prstGeom prst="rect">
            <a:avLst/>
          </a:prstGeom>
        </p:spPr>
        <p:txBody>
          <a:bodyPr wrap="none">
            <a:spAutoFit/>
          </a:bodyPr>
          <a:lstStyle/>
          <a:p>
            <a:r>
              <a:rPr lang="en-US" sz="2400" dirty="0">
                <a:solidFill>
                  <a:srgbClr val="00B050"/>
                </a:solidFill>
              </a:rPr>
              <a:t>✔️ </a:t>
            </a:r>
            <a:r>
              <a:rPr lang="en-US" sz="2400" dirty="0"/>
              <a:t>The Basic SKU is considered a legacy SKU</a:t>
            </a:r>
          </a:p>
        </p:txBody>
      </p:sp>
    </p:spTree>
    <p:extLst>
      <p:ext uri="{BB962C8B-B14F-4D97-AF65-F5344CB8AC3E}">
        <p14:creationId xmlns:p14="http://schemas.microsoft.com/office/powerpoint/2010/main" val="415611332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Local Network Gateway</a:t>
            </a:r>
          </a:p>
        </p:txBody>
      </p:sp>
      <p:sp>
        <p:nvSpPr>
          <p:cNvPr id="8" name="Text Placeholder 5">
            <a:extLst>
              <a:ext uri="{FF2B5EF4-FFF2-40B4-BE49-F238E27FC236}">
                <a16:creationId xmlns:a16="http://schemas.microsoft.com/office/drawing/2014/main" id="{F9213B61-E67F-467E-9478-7BF7F06096D3}"/>
              </a:ext>
            </a:extLst>
          </p:cNvPr>
          <p:cNvSpPr txBox="1">
            <a:spLocks/>
          </p:cNvSpPr>
          <p:nvPr/>
        </p:nvSpPr>
        <p:spPr>
          <a:xfrm>
            <a:off x="584200" y="1435100"/>
            <a:ext cx="6472294" cy="370563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Refers to the on-premises location</a:t>
            </a:r>
          </a:p>
          <a:p>
            <a:r>
              <a:rPr lang="en-US" dirty="0"/>
              <a:t>Give the site a name by which Azure can refer to it</a:t>
            </a:r>
          </a:p>
          <a:p>
            <a:r>
              <a:rPr lang="en-US" dirty="0"/>
              <a:t>The local gateway needs a public IP address</a:t>
            </a:r>
          </a:p>
          <a:p>
            <a:r>
              <a:rPr lang="en-US" dirty="0"/>
              <a:t>Specify the IP address prefixes that will be routed through the gateway to the VPN device</a:t>
            </a:r>
          </a:p>
        </p:txBody>
      </p:sp>
      <p:pic>
        <p:nvPicPr>
          <p:cNvPr id="6" name="Picture 5" descr="Screenshot of the Create local network gateway page. The Name is VNet1LocalNet. The IP address is 33.2.1.5. The Address space is 192.168.3.0/24. ">
            <a:extLst>
              <a:ext uri="{FF2B5EF4-FFF2-40B4-BE49-F238E27FC236}">
                <a16:creationId xmlns:a16="http://schemas.microsoft.com/office/drawing/2014/main" id="{50B95E24-33E6-4CDD-ADB5-DE99CA5B04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29284" y="1435100"/>
            <a:ext cx="3877499" cy="3426267"/>
          </a:xfrm>
          <a:prstGeom prst="rect">
            <a:avLst/>
          </a:prstGeom>
          <a:noFill/>
          <a:ln>
            <a:solidFill>
              <a:schemeClr val="tx1"/>
            </a:solidFill>
          </a:ln>
        </p:spPr>
      </p:pic>
    </p:spTree>
    <p:extLst>
      <p:ext uri="{BB962C8B-B14F-4D97-AF65-F5344CB8AC3E}">
        <p14:creationId xmlns:p14="http://schemas.microsoft.com/office/powerpoint/2010/main" val="93945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On-Premises VPN Device</a:t>
            </a:r>
          </a:p>
        </p:txBody>
      </p:sp>
      <p:sp>
        <p:nvSpPr>
          <p:cNvPr id="6" name="Text Placeholder 5"/>
          <p:cNvSpPr>
            <a:spLocks noGrp="1"/>
          </p:cNvSpPr>
          <p:nvPr>
            <p:ph type="body" sz="quarter" idx="10"/>
          </p:nvPr>
        </p:nvSpPr>
        <p:spPr>
          <a:xfrm>
            <a:off x="584201" y="3773583"/>
            <a:ext cx="11025188" cy="2412968"/>
          </a:xfrm>
        </p:spPr>
        <p:txBody>
          <a:bodyPr/>
          <a:lstStyle/>
          <a:p>
            <a:r>
              <a:rPr lang="en-US" dirty="0"/>
              <a:t>Consult the list of supported VPN devices (Cisco, Juniper, Ubiquiti, Barracuda Networks)</a:t>
            </a:r>
          </a:p>
          <a:p>
            <a:r>
              <a:rPr lang="en-US" dirty="0"/>
              <a:t>A VPN device configuration script may be available</a:t>
            </a:r>
          </a:p>
          <a:p>
            <a:r>
              <a:rPr lang="en-US" dirty="0"/>
              <a:t>Remember the shared key for the Azure connection (next step)</a:t>
            </a:r>
          </a:p>
          <a:p>
            <a:r>
              <a:rPr lang="en-US" dirty="0"/>
              <a:t>Specify the public IP address (previous step)</a:t>
            </a:r>
          </a:p>
        </p:txBody>
      </p:sp>
      <p:pic>
        <p:nvPicPr>
          <p:cNvPr id="4" name="Picture 3" descr="Diagram of an Azure virtual network with a gateway connection and VPN VIP. The VNet is connected to the on-premises network with an IPSec IKE S2S VPN tunnel. The on-premises network is highlighted.">
            <a:extLst>
              <a:ext uri="{FF2B5EF4-FFF2-40B4-BE49-F238E27FC236}">
                <a16:creationId xmlns:a16="http://schemas.microsoft.com/office/drawing/2014/main" id="{ACFF10EF-F34C-4AD4-860E-F4FEC68E4B40}"/>
              </a:ext>
            </a:extLst>
          </p:cNvPr>
          <p:cNvPicPr>
            <a:picLocks noChangeAspect="1"/>
          </p:cNvPicPr>
          <p:nvPr/>
        </p:nvPicPr>
        <p:blipFill rotWithShape="1">
          <a:blip r:embed="rId3"/>
          <a:srcRect r="971"/>
          <a:stretch/>
        </p:blipFill>
        <p:spPr>
          <a:xfrm>
            <a:off x="1601464" y="1542989"/>
            <a:ext cx="8260166" cy="2160910"/>
          </a:xfrm>
          <a:prstGeom prst="rect">
            <a:avLst/>
          </a:prstGeom>
        </p:spPr>
      </p:pic>
    </p:spTree>
    <p:extLst>
      <p:ext uri="{BB962C8B-B14F-4D97-AF65-F5344CB8AC3E}">
        <p14:creationId xmlns:p14="http://schemas.microsoft.com/office/powerpoint/2010/main" val="73242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VPN Connection</a:t>
            </a:r>
          </a:p>
        </p:txBody>
      </p:sp>
      <p:sp>
        <p:nvSpPr>
          <p:cNvPr id="3" name="Text Placeholder 2">
            <a:extLst>
              <a:ext uri="{FF2B5EF4-FFF2-40B4-BE49-F238E27FC236}">
                <a16:creationId xmlns:a16="http://schemas.microsoft.com/office/drawing/2014/main" id="{90DF0538-87C6-4B17-B4CD-92E97C29355F}"/>
              </a:ext>
            </a:extLst>
          </p:cNvPr>
          <p:cNvSpPr>
            <a:spLocks noGrp="1"/>
          </p:cNvSpPr>
          <p:nvPr>
            <p:ph type="body" sz="quarter" idx="10"/>
          </p:nvPr>
        </p:nvSpPr>
        <p:spPr>
          <a:xfrm>
            <a:off x="584199" y="1435497"/>
            <a:ext cx="5672221" cy="4567404"/>
          </a:xfrm>
        </p:spPr>
        <p:txBody>
          <a:bodyPr/>
          <a:lstStyle/>
          <a:p>
            <a:r>
              <a:rPr lang="en-US" dirty="0"/>
              <a:t>Once your VPN gateways are created, you can create the connection between them. </a:t>
            </a:r>
          </a:p>
          <a:p>
            <a:r>
              <a:rPr lang="en-US" dirty="0"/>
              <a:t>If your VNets are in the same subscription, you can use the portal. </a:t>
            </a:r>
          </a:p>
          <a:p>
            <a:r>
              <a:rPr lang="en-US" dirty="0"/>
              <a:t>The shared key provides the connection </a:t>
            </a:r>
          </a:p>
          <a:p>
            <a:r>
              <a:rPr lang="en-US" dirty="0"/>
              <a:t>Must create the connection for each virtual network</a:t>
            </a:r>
          </a:p>
        </p:txBody>
      </p:sp>
      <p:pic>
        <p:nvPicPr>
          <p:cNvPr id="6" name="Picture 5" descr="Illustration where two VPN gateways, TestVNet1GW and TestVnet4GW, are connected by a shared key. ">
            <a:extLst>
              <a:ext uri="{FF2B5EF4-FFF2-40B4-BE49-F238E27FC236}">
                <a16:creationId xmlns:a16="http://schemas.microsoft.com/office/drawing/2014/main" id="{09E86C77-70B0-41AA-9BEE-4855E76B7CB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27630" y="1281542"/>
            <a:ext cx="4057754" cy="1226802"/>
          </a:xfrm>
          <a:prstGeom prst="rect">
            <a:avLst/>
          </a:prstGeom>
          <a:noFill/>
        </p:spPr>
      </p:pic>
      <p:pic>
        <p:nvPicPr>
          <p:cNvPr id="7" name="Picture 6" descr="Screenshot of the Add Connection page in the Azure portal. TestVNet4GW is selected as the second virtual network gateway. The Shared key is abc123. ">
            <a:extLst>
              <a:ext uri="{FF2B5EF4-FFF2-40B4-BE49-F238E27FC236}">
                <a16:creationId xmlns:a16="http://schemas.microsoft.com/office/drawing/2014/main" id="{E2F0EE5C-370B-4711-A98E-535332F5B21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97713" y="2746088"/>
            <a:ext cx="4699000" cy="2853690"/>
          </a:xfrm>
          <a:prstGeom prst="rect">
            <a:avLst/>
          </a:prstGeom>
          <a:noFill/>
          <a:ln>
            <a:solidFill>
              <a:schemeClr val="tx1"/>
            </a:solidFill>
          </a:ln>
        </p:spPr>
      </p:pic>
    </p:spTree>
    <p:extLst>
      <p:ext uri="{BB962C8B-B14F-4D97-AF65-F5344CB8AC3E}">
        <p14:creationId xmlns:p14="http://schemas.microsoft.com/office/powerpoint/2010/main" val="284912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Verify the VPN Connection</a:t>
            </a:r>
          </a:p>
        </p:txBody>
      </p:sp>
      <p:sp>
        <p:nvSpPr>
          <p:cNvPr id="6" name="Text Placeholder 5"/>
          <p:cNvSpPr>
            <a:spLocks noGrp="1"/>
          </p:cNvSpPr>
          <p:nvPr>
            <p:ph type="body" sz="quarter" idx="10"/>
          </p:nvPr>
        </p:nvSpPr>
        <p:spPr>
          <a:xfrm>
            <a:off x="699946" y="1759588"/>
            <a:ext cx="7101390" cy="1292662"/>
          </a:xfrm>
        </p:spPr>
        <p:txBody>
          <a:bodyPr/>
          <a:lstStyle/>
          <a:p>
            <a:r>
              <a:rPr lang="en-US" b="1" dirty="0"/>
              <a:t>Azure Portal </a:t>
            </a:r>
            <a:r>
              <a:rPr lang="en-US" dirty="0"/>
              <a:t>- Status should be Succeeded or Connected. Data should be flowing in the Data in and Data out information section.</a:t>
            </a:r>
          </a:p>
        </p:txBody>
      </p:sp>
      <p:pic>
        <p:nvPicPr>
          <p:cNvPr id="8" name="Picture 7" descr="Screenshot of the Connection page. The Status is Not Connected. The Data in is 0 B. The Data out is 0 B. ">
            <a:extLst>
              <a:ext uri="{FF2B5EF4-FFF2-40B4-BE49-F238E27FC236}">
                <a16:creationId xmlns:a16="http://schemas.microsoft.com/office/drawing/2014/main" id="{825EDC7A-934A-4B89-ADC2-C421B9D1712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59210" y="1435100"/>
            <a:ext cx="3750178" cy="2037305"/>
          </a:xfrm>
          <a:prstGeom prst="rect">
            <a:avLst/>
          </a:prstGeom>
          <a:noFill/>
          <a:ln>
            <a:solidFill>
              <a:schemeClr val="tx1"/>
            </a:solidFill>
          </a:ln>
        </p:spPr>
      </p:pic>
      <p:sp>
        <p:nvSpPr>
          <p:cNvPr id="4" name="Rectangle 3">
            <a:extLst>
              <a:ext uri="{FF2B5EF4-FFF2-40B4-BE49-F238E27FC236}">
                <a16:creationId xmlns:a16="http://schemas.microsoft.com/office/drawing/2014/main" id="{C12CE633-FB51-422D-8CE5-4E22D4FE4439}"/>
              </a:ext>
            </a:extLst>
          </p:cNvPr>
          <p:cNvSpPr/>
          <p:nvPr/>
        </p:nvSpPr>
        <p:spPr>
          <a:xfrm>
            <a:off x="584200" y="3160495"/>
            <a:ext cx="10378632" cy="3108543"/>
          </a:xfrm>
          <a:prstGeom prst="rect">
            <a:avLst/>
          </a:prstGeom>
        </p:spPr>
        <p:txBody>
          <a:bodyPr wrap="square">
            <a:spAutoFit/>
          </a:bodyPr>
          <a:lstStyle/>
          <a:p>
            <a:pPr marL="231775" indent="-231775">
              <a:buSzPct val="50000"/>
              <a:buFont typeface="Arial" panose="020B0604020202020204" pitchFamily="34" charset="0"/>
              <a:buChar char="•"/>
            </a:pPr>
            <a:r>
              <a:rPr lang="en-US" sz="2800" b="1" dirty="0">
                <a:latin typeface="Segoe UI Semilight" panose="020B0402040204020203" pitchFamily="34" charset="0"/>
                <a:cs typeface="Segoe UI Semilight" panose="020B0402040204020203" pitchFamily="34" charset="0"/>
              </a:rPr>
              <a:t>PowerShell </a:t>
            </a:r>
          </a:p>
          <a:p>
            <a:pPr marL="228600" lvl="1" indent="0">
              <a:buNone/>
            </a:pPr>
            <a:r>
              <a:rPr lang="en-US" sz="2400" dirty="0">
                <a:latin typeface="Segoe UI Semilight" panose="020B0402040204020203" pitchFamily="34" charset="0"/>
                <a:cs typeface="Segoe UI Semilight" panose="020B0402040204020203" pitchFamily="34" charset="0"/>
              </a:rPr>
              <a:t># Verify the connection</a:t>
            </a:r>
          </a:p>
          <a:p>
            <a:pPr marL="509588" lvl="2"/>
            <a:r>
              <a:rPr lang="en-US" sz="2400" b="1" dirty="0">
                <a:latin typeface="Segoe UI Semilight" panose="020B0402040204020203" pitchFamily="34" charset="0"/>
                <a:cs typeface="Segoe UI Semilight" panose="020B0402040204020203" pitchFamily="34" charset="0"/>
              </a:rPr>
              <a:t>Get-AzVirtualNetworkGatewayConnection</a:t>
            </a:r>
            <a:r>
              <a:rPr lang="en-US" sz="2400" dirty="0">
                <a:latin typeface="Segoe UI Semilight" panose="020B0402040204020203" pitchFamily="34" charset="0"/>
                <a:cs typeface="Segoe UI Semilight" panose="020B0402040204020203" pitchFamily="34" charset="0"/>
              </a:rPr>
              <a:t> -Name MyGWConnection -ResourceGroupName MyRG</a:t>
            </a:r>
          </a:p>
          <a:p>
            <a:pPr marL="228600" lvl="1" indent="0">
              <a:buNone/>
            </a:pPr>
            <a:r>
              <a:rPr lang="en-US" sz="2400" dirty="0">
                <a:latin typeface="Segoe UI Semilight" panose="020B0402040204020203" pitchFamily="34" charset="0"/>
                <a:cs typeface="Segoe UI Semilight" panose="020B0402040204020203" pitchFamily="34" charset="0"/>
              </a:rPr>
              <a:t># Review the status</a:t>
            </a:r>
          </a:p>
          <a:p>
            <a:pPr marL="228600" lvl="1" indent="280988">
              <a:buNone/>
            </a:pPr>
            <a:r>
              <a:rPr lang="en-US" sz="2400" dirty="0">
                <a:latin typeface="Segoe UI Semilight" panose="020B0402040204020203" pitchFamily="34" charset="0"/>
                <a:cs typeface="Segoe UI Semilight" panose="020B0402040204020203" pitchFamily="34" charset="0"/>
              </a:rPr>
              <a:t>"connectionStatus": "Connected",</a:t>
            </a:r>
          </a:p>
          <a:p>
            <a:pPr marL="228600" lvl="1" indent="280988">
              <a:buNone/>
            </a:pPr>
            <a:r>
              <a:rPr lang="en-US" sz="2400" dirty="0">
                <a:latin typeface="Segoe UI Semilight" panose="020B0402040204020203" pitchFamily="34" charset="0"/>
                <a:cs typeface="Segoe UI Semilight" panose="020B0402040204020203" pitchFamily="34" charset="0"/>
              </a:rPr>
              <a:t>"ingressBytesTransferred": 33509044,</a:t>
            </a:r>
          </a:p>
          <a:p>
            <a:pPr marL="228600" lvl="1" indent="280988">
              <a:buNone/>
            </a:pPr>
            <a:r>
              <a:rPr lang="en-US" sz="2400" dirty="0">
                <a:latin typeface="Segoe UI Semilight" panose="020B0402040204020203" pitchFamily="34" charset="0"/>
                <a:cs typeface="Segoe UI Semilight" panose="020B0402040204020203" pitchFamily="34" charset="0"/>
              </a:rPr>
              <a:t>"egressBytesTransferred": 4142431</a:t>
            </a:r>
          </a:p>
        </p:txBody>
      </p:sp>
    </p:spTree>
    <p:extLst>
      <p:ext uri="{BB962C8B-B14F-4D97-AF65-F5344CB8AC3E}">
        <p14:creationId xmlns:p14="http://schemas.microsoft.com/office/powerpoint/2010/main" val="379853297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1DCB-EACE-415F-83EC-0934277E2AB6}"/>
              </a:ext>
            </a:extLst>
          </p:cNvPr>
          <p:cNvSpPr>
            <a:spLocks noGrp="1"/>
          </p:cNvSpPr>
          <p:nvPr>
            <p:ph type="title"/>
          </p:nvPr>
        </p:nvSpPr>
        <p:spPr/>
        <p:txBody>
          <a:bodyPr/>
          <a:lstStyle/>
          <a:p>
            <a:r>
              <a:rPr lang="en-US" dirty="0"/>
              <a:t>Demonstration – VNet-to-VNet Connections</a:t>
            </a:r>
          </a:p>
        </p:txBody>
      </p:sp>
      <p:sp>
        <p:nvSpPr>
          <p:cNvPr id="3" name="Text Placeholder 2">
            <a:extLst>
              <a:ext uri="{FF2B5EF4-FFF2-40B4-BE49-F238E27FC236}">
                <a16:creationId xmlns:a16="http://schemas.microsoft.com/office/drawing/2014/main" id="{2258E1B7-42BF-4E3B-BA68-5B2372B52303}"/>
              </a:ext>
            </a:extLst>
          </p:cNvPr>
          <p:cNvSpPr>
            <a:spLocks noGrp="1"/>
          </p:cNvSpPr>
          <p:nvPr>
            <p:ph type="body" sz="quarter" idx="10"/>
          </p:nvPr>
        </p:nvSpPr>
        <p:spPr>
          <a:xfrm>
            <a:off x="584200" y="1435497"/>
            <a:ext cx="11018520" cy="1982081"/>
          </a:xfrm>
        </p:spPr>
        <p:txBody>
          <a:bodyPr/>
          <a:lstStyle/>
          <a:p>
            <a:r>
              <a:rPr lang="en-US" dirty="0"/>
              <a:t>Explore the Gateway subnet blade</a:t>
            </a:r>
          </a:p>
          <a:p>
            <a:r>
              <a:rPr lang="en-US" dirty="0"/>
              <a:t>Explore the Connections blade</a:t>
            </a:r>
          </a:p>
          <a:p>
            <a:r>
              <a:rPr lang="en-US" dirty="0"/>
              <a:t>Explore adding a virtual network gateway</a:t>
            </a:r>
          </a:p>
          <a:p>
            <a:r>
              <a:rPr lang="en-US" dirty="0"/>
              <a:t>Explore adding a connection between the virtual networks</a:t>
            </a:r>
          </a:p>
        </p:txBody>
      </p:sp>
    </p:spTree>
    <p:extLst>
      <p:ext uri="{BB962C8B-B14F-4D97-AF65-F5344CB8AC3E}">
        <p14:creationId xmlns:p14="http://schemas.microsoft.com/office/powerpoint/2010/main" val="334570181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04: Configuring and Managing Virtual Networks</a:t>
            </a:r>
            <a:br>
              <a:rPr lang="en-US" dirty="0"/>
            </a:br>
            <a:br>
              <a:rPr lang="en-US" dirty="0"/>
            </a:br>
            <a:r>
              <a:rPr lang="en-US" sz="3200" dirty="0"/>
              <a:t>Lesson 05: </a:t>
            </a:r>
            <a:r>
              <a:rPr lang="en-US" sz="3200" b="1" dirty="0"/>
              <a:t>Virtual Network Peering</a:t>
            </a:r>
            <a:endParaRPr lang="en-US" dirty="0"/>
          </a:p>
        </p:txBody>
      </p:sp>
    </p:spTree>
    <p:extLst>
      <p:ext uri="{BB962C8B-B14F-4D97-AF65-F5344CB8AC3E}">
        <p14:creationId xmlns:p14="http://schemas.microsoft.com/office/powerpoint/2010/main" val="272822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Peering</a:t>
            </a:r>
          </a:p>
        </p:txBody>
      </p:sp>
      <p:sp>
        <p:nvSpPr>
          <p:cNvPr id="3" name="Text Placeholder 2">
            <a:extLst>
              <a:ext uri="{FF2B5EF4-FFF2-40B4-BE49-F238E27FC236}">
                <a16:creationId xmlns:a16="http://schemas.microsoft.com/office/drawing/2014/main" id="{5429FA2B-6E39-4C3B-A68E-A8A9C22D1E38}"/>
              </a:ext>
            </a:extLst>
          </p:cNvPr>
          <p:cNvSpPr>
            <a:spLocks noGrp="1"/>
          </p:cNvSpPr>
          <p:nvPr>
            <p:ph type="body" sz="quarter" idx="10"/>
          </p:nvPr>
        </p:nvSpPr>
        <p:spPr>
          <a:xfrm>
            <a:off x="566093" y="3671321"/>
            <a:ext cx="11025188" cy="1982081"/>
          </a:xfrm>
        </p:spPr>
        <p:txBody>
          <a:bodyPr/>
          <a:lstStyle/>
          <a:p>
            <a:r>
              <a:rPr lang="en-US" dirty="0"/>
              <a:t>VNet peering connects two Azure virtual networks (not transient)</a:t>
            </a:r>
          </a:p>
          <a:p>
            <a:r>
              <a:rPr lang="en-US" dirty="0"/>
              <a:t>Two types of peering: Regional and Global</a:t>
            </a:r>
          </a:p>
          <a:p>
            <a:r>
              <a:rPr lang="en-US" dirty="0"/>
              <a:t>Peered networks use the Azure backbone for privacy and isolation</a:t>
            </a:r>
          </a:p>
          <a:p>
            <a:r>
              <a:rPr lang="en-US" dirty="0"/>
              <a:t>Easy to setup, seamless data transfer, and great performance</a:t>
            </a:r>
          </a:p>
        </p:txBody>
      </p:sp>
      <p:pic>
        <p:nvPicPr>
          <p:cNvPr id="9" name="Picture 8" descr="Illustration showing VNet1 in Region 1, and VNet2 and VNet3 in Region 2. VNet2 and VNet3 are connected with regional VNet peering. VNet1 and VNet2 are connected with a global VNet peering. ">
            <a:extLst>
              <a:ext uri="{FF2B5EF4-FFF2-40B4-BE49-F238E27FC236}">
                <a16:creationId xmlns:a16="http://schemas.microsoft.com/office/drawing/2014/main" id="{208C40CB-82EE-44DA-BDA7-7496ECE6E7F9}"/>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167829" y="1598063"/>
            <a:ext cx="7419475" cy="1487553"/>
          </a:xfrm>
          <a:prstGeom prst="rect">
            <a:avLst/>
          </a:prstGeom>
        </p:spPr>
      </p:pic>
    </p:spTree>
    <p:extLst>
      <p:ext uri="{BB962C8B-B14F-4D97-AF65-F5344CB8AC3E}">
        <p14:creationId xmlns:p14="http://schemas.microsoft.com/office/powerpoint/2010/main" val="30599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A0DF7-843F-4CF1-994A-E870DCF34836}"/>
              </a:ext>
            </a:extLst>
          </p:cNvPr>
          <p:cNvSpPr>
            <a:spLocks noGrp="1"/>
          </p:cNvSpPr>
          <p:nvPr>
            <p:ph type="body" sz="quarter" idx="10"/>
          </p:nvPr>
        </p:nvSpPr>
        <p:spPr>
          <a:xfrm>
            <a:off x="584200" y="4286957"/>
            <a:ext cx="11018520" cy="1982081"/>
          </a:xfrm>
        </p:spPr>
        <p:txBody>
          <a:bodyPr/>
          <a:lstStyle/>
          <a:p>
            <a:r>
              <a:rPr lang="en-US" dirty="0"/>
              <a:t>Logical representation of your own network</a:t>
            </a:r>
          </a:p>
          <a:p>
            <a:r>
              <a:rPr lang="en-US" dirty="0"/>
              <a:t>Create a dedicated private cloud-only VNet</a:t>
            </a:r>
          </a:p>
          <a:p>
            <a:r>
              <a:rPr lang="en-US" dirty="0"/>
              <a:t>Securely extend your datacenter With VNets</a:t>
            </a:r>
          </a:p>
          <a:p>
            <a:r>
              <a:rPr lang="en-US" dirty="0"/>
              <a:t>Enable hybrid cloud scenarios</a:t>
            </a:r>
          </a:p>
        </p:txBody>
      </p:sp>
      <p:pic>
        <p:nvPicPr>
          <p:cNvPr id="11" name="Picture 10" descr="Diagram of a VNet with a subnet containing two virtual machines, pointing to a on-premises infrastructure and a separate virtual network, and showing connectivity with both.">
            <a:extLst>
              <a:ext uri="{FF2B5EF4-FFF2-40B4-BE49-F238E27FC236}">
                <a16:creationId xmlns:a16="http://schemas.microsoft.com/office/drawing/2014/main" id="{6904FF70-CF32-4B80-92C3-C16988E731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38866" y="1276611"/>
            <a:ext cx="7191632" cy="2714621"/>
          </a:xfrm>
          <a:prstGeom prst="rect">
            <a:avLst/>
          </a:prstGeom>
          <a:noFill/>
        </p:spPr>
      </p:pic>
      <p:sp>
        <p:nvSpPr>
          <p:cNvPr id="4" name="Title 3">
            <a:extLst>
              <a:ext uri="{FF2B5EF4-FFF2-40B4-BE49-F238E27FC236}">
                <a16:creationId xmlns:a16="http://schemas.microsoft.com/office/drawing/2014/main" id="{00CECF43-A5B3-4EBA-84DE-4A669251E787}"/>
              </a:ext>
            </a:extLst>
          </p:cNvPr>
          <p:cNvSpPr>
            <a:spLocks noGrp="1"/>
          </p:cNvSpPr>
          <p:nvPr>
            <p:ph type="title"/>
          </p:nvPr>
        </p:nvSpPr>
        <p:spPr/>
        <p:txBody>
          <a:bodyPr/>
          <a:lstStyle/>
          <a:p>
            <a:r>
              <a:rPr lang="en-US" dirty="0"/>
              <a:t>Virtual Networks</a:t>
            </a:r>
          </a:p>
        </p:txBody>
      </p:sp>
    </p:spTree>
    <p:extLst>
      <p:ext uri="{BB962C8B-B14F-4D97-AF65-F5344CB8AC3E}">
        <p14:creationId xmlns:p14="http://schemas.microsoft.com/office/powerpoint/2010/main" val="88176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VNet Peering</a:t>
            </a:r>
          </a:p>
        </p:txBody>
      </p:sp>
      <p:sp>
        <p:nvSpPr>
          <p:cNvPr id="3" name="Text Placeholder 2">
            <a:extLst>
              <a:ext uri="{FF2B5EF4-FFF2-40B4-BE49-F238E27FC236}">
                <a16:creationId xmlns:a16="http://schemas.microsoft.com/office/drawing/2014/main" id="{3F48888B-898A-4B35-849C-37FAEDC3A9C0}"/>
              </a:ext>
            </a:extLst>
          </p:cNvPr>
          <p:cNvSpPr>
            <a:spLocks noGrp="1"/>
          </p:cNvSpPr>
          <p:nvPr>
            <p:ph type="body" sz="quarter" idx="10"/>
          </p:nvPr>
        </p:nvSpPr>
        <p:spPr>
          <a:xfrm>
            <a:off x="584200" y="1435496"/>
            <a:ext cx="6345989" cy="4136517"/>
          </a:xfrm>
        </p:spPr>
        <p:txBody>
          <a:bodyPr/>
          <a:lstStyle/>
          <a:p>
            <a:pPr lvl="0"/>
            <a:r>
              <a:rPr lang="en-US" b="1" dirty="0"/>
              <a:t>Allow forwarded traffic - </a:t>
            </a:r>
            <a:r>
              <a:rPr lang="en-US" dirty="0"/>
              <a:t>from within the peer virtual network into your virtual network</a:t>
            </a:r>
          </a:p>
          <a:p>
            <a:pPr lvl="0"/>
            <a:r>
              <a:rPr lang="en-US" b="1" dirty="0"/>
              <a:t>Allow gateway transit</a:t>
            </a:r>
            <a:r>
              <a:rPr lang="en-US" dirty="0"/>
              <a:t> - Allows the peer virtual network to use your virtual network gateway. (upcoming topic)</a:t>
            </a:r>
          </a:p>
          <a:p>
            <a:pPr lvl="0"/>
            <a:r>
              <a:rPr lang="en-US" b="1" dirty="0"/>
              <a:t>Use remote gateways</a:t>
            </a:r>
            <a:r>
              <a:rPr lang="en-US" dirty="0"/>
              <a:t> -only one virtual network can have this enabled </a:t>
            </a:r>
          </a:p>
          <a:p>
            <a:endParaRPr lang="en-US" dirty="0"/>
          </a:p>
        </p:txBody>
      </p:sp>
      <p:pic>
        <p:nvPicPr>
          <p:cNvPr id="9" name="Picture 8" descr="Screenshot of the Add peering page in the Azure portal. Three checkboxes are highlighted: Allow forwarded traffic, Allow gateway transit, and Use remote gateways. ">
            <a:extLst>
              <a:ext uri="{FF2B5EF4-FFF2-40B4-BE49-F238E27FC236}">
                <a16:creationId xmlns:a16="http://schemas.microsoft.com/office/drawing/2014/main" id="{EC79B8C1-231A-4331-A217-0EAE3D33CFE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813857" y="1589010"/>
            <a:ext cx="2790476" cy="2676899"/>
          </a:xfrm>
          <a:prstGeom prst="rect">
            <a:avLst/>
          </a:prstGeom>
          <a:ln>
            <a:solidFill>
              <a:schemeClr val="tx1"/>
            </a:solidFill>
          </a:ln>
        </p:spPr>
      </p:pic>
    </p:spTree>
    <p:extLst>
      <p:ext uri="{BB962C8B-B14F-4D97-AF65-F5344CB8AC3E}">
        <p14:creationId xmlns:p14="http://schemas.microsoft.com/office/powerpoint/2010/main" val="424670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Gateway Transit</a:t>
            </a:r>
          </a:p>
        </p:txBody>
      </p:sp>
      <p:sp>
        <p:nvSpPr>
          <p:cNvPr id="3" name="Text Placeholder 2">
            <a:extLst>
              <a:ext uri="{FF2B5EF4-FFF2-40B4-BE49-F238E27FC236}">
                <a16:creationId xmlns:a16="http://schemas.microsoft.com/office/drawing/2014/main" id="{C4246229-4BEE-4835-A8BB-8D8AA9EF66D9}"/>
              </a:ext>
            </a:extLst>
          </p:cNvPr>
          <p:cNvSpPr>
            <a:spLocks noGrp="1"/>
          </p:cNvSpPr>
          <p:nvPr>
            <p:ph type="body" sz="quarter" idx="10"/>
          </p:nvPr>
        </p:nvSpPr>
        <p:spPr>
          <a:xfrm>
            <a:off x="590868" y="4459312"/>
            <a:ext cx="11018520" cy="1809726"/>
          </a:xfrm>
        </p:spPr>
        <p:txBody>
          <a:bodyPr/>
          <a:lstStyle/>
          <a:p>
            <a:pPr lvl="0"/>
            <a:r>
              <a:rPr lang="en-US" dirty="0"/>
              <a:t>Gateway transit allows peered virtual networks to share the gateway and get access to resources</a:t>
            </a:r>
          </a:p>
          <a:p>
            <a:pPr lvl="0"/>
            <a:r>
              <a:rPr lang="en-US" dirty="0"/>
              <a:t>This means you do not need to deploy a VPN gateway in the peer virtual network</a:t>
            </a:r>
          </a:p>
        </p:txBody>
      </p:sp>
      <p:pic>
        <p:nvPicPr>
          <p:cNvPr id="11" name="Picture 10" descr="Two VNets, VNet1 and VNet2, are shown in a region and are connected by VNet peering. VNet1 has Allow Gateway transit and VNet2 has use remote gateways. ">
            <a:extLst>
              <a:ext uri="{FF2B5EF4-FFF2-40B4-BE49-F238E27FC236}">
                <a16:creationId xmlns:a16="http://schemas.microsoft.com/office/drawing/2014/main" id="{0A8BF460-A19D-4C40-8F61-9C3E7D548DE8}"/>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161991" y="1613648"/>
            <a:ext cx="6547671" cy="2231329"/>
          </a:xfrm>
          <a:prstGeom prst="rect">
            <a:avLst/>
          </a:prstGeom>
        </p:spPr>
      </p:pic>
    </p:spTree>
    <p:extLst>
      <p:ext uri="{BB962C8B-B14F-4D97-AF65-F5344CB8AC3E}">
        <p14:creationId xmlns:p14="http://schemas.microsoft.com/office/powerpoint/2010/main" val="41895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Global VNet Peering</a:t>
            </a:r>
          </a:p>
        </p:txBody>
      </p:sp>
      <p:sp>
        <p:nvSpPr>
          <p:cNvPr id="3" name="Text Placeholder 2">
            <a:extLst>
              <a:ext uri="{FF2B5EF4-FFF2-40B4-BE49-F238E27FC236}">
                <a16:creationId xmlns:a16="http://schemas.microsoft.com/office/drawing/2014/main" id="{4D6C69E0-8F8A-48AC-92A7-1A430AF0E89C}"/>
              </a:ext>
            </a:extLst>
          </p:cNvPr>
          <p:cNvSpPr>
            <a:spLocks noGrp="1"/>
          </p:cNvSpPr>
          <p:nvPr>
            <p:ph type="body" sz="quarter" idx="10"/>
          </p:nvPr>
        </p:nvSpPr>
        <p:spPr>
          <a:xfrm>
            <a:off x="584200" y="3843745"/>
            <a:ext cx="11018520" cy="2326791"/>
          </a:xfrm>
        </p:spPr>
        <p:txBody>
          <a:bodyPr/>
          <a:lstStyle/>
          <a:p>
            <a:r>
              <a:rPr lang="en-US" dirty="0"/>
              <a:t>Global VNet peering connects virtual networks across regions </a:t>
            </a:r>
          </a:p>
          <a:p>
            <a:r>
              <a:rPr lang="en-US" dirty="0"/>
              <a:t>Status will be Initiated or Connected</a:t>
            </a:r>
          </a:p>
          <a:p>
            <a:r>
              <a:rPr lang="en-US" dirty="0"/>
              <a:t>Special requirements: </a:t>
            </a:r>
            <a:r>
              <a:rPr lang="en-US" dirty="0">
                <a:solidFill>
                  <a:schemeClr val="tx1"/>
                </a:solidFill>
              </a:rPr>
              <a:t>public clouds only, virtual network resource limitations, no gateway transit, no transitivity, and limitations on high performance virtual machines. </a:t>
            </a:r>
            <a:endParaRPr lang="en-US" dirty="0"/>
          </a:p>
        </p:txBody>
      </p:sp>
      <p:pic>
        <p:nvPicPr>
          <p:cNvPr id="7" name="Picture 6" descr="Screenshot of the Peering page in the Azure portal. One VNet peering is shown and the peering status is Initiated. ">
            <a:extLst>
              <a:ext uri="{FF2B5EF4-FFF2-40B4-BE49-F238E27FC236}">
                <a16:creationId xmlns:a16="http://schemas.microsoft.com/office/drawing/2014/main" id="{94EEAF91-4B7E-4277-A88E-E83B91B9B966}"/>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035361" y="1733865"/>
            <a:ext cx="6725589" cy="1114581"/>
          </a:xfrm>
          <a:prstGeom prst="rect">
            <a:avLst/>
          </a:prstGeom>
        </p:spPr>
      </p:pic>
    </p:spTree>
    <p:extLst>
      <p:ext uri="{BB962C8B-B14F-4D97-AF65-F5344CB8AC3E}">
        <p14:creationId xmlns:p14="http://schemas.microsoft.com/office/powerpoint/2010/main" val="24895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3BC3-6785-41BD-8F34-1680F2EEED2A}"/>
              </a:ext>
            </a:extLst>
          </p:cNvPr>
          <p:cNvSpPr>
            <a:spLocks noGrp="1"/>
          </p:cNvSpPr>
          <p:nvPr>
            <p:ph type="title"/>
          </p:nvPr>
        </p:nvSpPr>
        <p:spPr/>
        <p:txBody>
          <a:bodyPr/>
          <a:lstStyle/>
          <a:p>
            <a:r>
              <a:rPr lang="en-US" dirty="0"/>
              <a:t>Service Chaining</a:t>
            </a:r>
          </a:p>
        </p:txBody>
      </p:sp>
      <p:sp>
        <p:nvSpPr>
          <p:cNvPr id="3" name="Text Placeholder 2">
            <a:extLst>
              <a:ext uri="{FF2B5EF4-FFF2-40B4-BE49-F238E27FC236}">
                <a16:creationId xmlns:a16="http://schemas.microsoft.com/office/drawing/2014/main" id="{8EF4BDD0-5476-48AE-95F7-4D60A2D1D7BD}"/>
              </a:ext>
            </a:extLst>
          </p:cNvPr>
          <p:cNvSpPr>
            <a:spLocks noGrp="1"/>
          </p:cNvSpPr>
          <p:nvPr>
            <p:ph type="body" sz="quarter" idx="10"/>
          </p:nvPr>
        </p:nvSpPr>
        <p:spPr>
          <a:xfrm>
            <a:off x="584199" y="1435497"/>
            <a:ext cx="6186251" cy="4481227"/>
          </a:xfrm>
        </p:spPr>
        <p:txBody>
          <a:bodyPr/>
          <a:lstStyle/>
          <a:p>
            <a:r>
              <a:rPr lang="en-US" dirty="0"/>
              <a:t>Leverage user-defined routes and service chaining to implement custom routing</a:t>
            </a:r>
          </a:p>
          <a:p>
            <a:r>
              <a:rPr lang="en-US" dirty="0"/>
              <a:t>Implement a VNet hub with a network virtual appliance or a VPN gateway</a:t>
            </a:r>
          </a:p>
          <a:p>
            <a:r>
              <a:rPr lang="en-US" dirty="0"/>
              <a:t>Service chaining enables you to direct traffic from one virtual network to a virtual appliance, or virtual network gateway, in a peered virtual network, through user-defined routes</a:t>
            </a:r>
          </a:p>
        </p:txBody>
      </p:sp>
      <p:pic>
        <p:nvPicPr>
          <p:cNvPr id="4" name="Picture 3" descr="A hub VNet with network appliance or VPN gateway is connecting two VNets. ">
            <a:extLst>
              <a:ext uri="{FF2B5EF4-FFF2-40B4-BE49-F238E27FC236}">
                <a16:creationId xmlns:a16="http://schemas.microsoft.com/office/drawing/2014/main" id="{77CCC3F5-639C-4A06-AE42-2C3EE1CB1E02}"/>
              </a:ext>
            </a:extLst>
          </p:cNvPr>
          <p:cNvPicPr>
            <a:picLocks noChangeAspect="1"/>
          </p:cNvPicPr>
          <p:nvPr/>
        </p:nvPicPr>
        <p:blipFill>
          <a:blip r:embed="rId2"/>
          <a:stretch>
            <a:fillRect/>
          </a:stretch>
        </p:blipFill>
        <p:spPr>
          <a:xfrm>
            <a:off x="6926093" y="2461097"/>
            <a:ext cx="4963329" cy="2014829"/>
          </a:xfrm>
          <a:prstGeom prst="rect">
            <a:avLst/>
          </a:prstGeom>
        </p:spPr>
      </p:pic>
    </p:spTree>
    <p:extLst>
      <p:ext uri="{BB962C8B-B14F-4D97-AF65-F5344CB8AC3E}">
        <p14:creationId xmlns:p14="http://schemas.microsoft.com/office/powerpoint/2010/main" val="85452474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5216" y="1595414"/>
            <a:ext cx="9144000" cy="1938992"/>
          </a:xfrm>
        </p:spPr>
        <p:txBody>
          <a:bodyPr/>
          <a:lstStyle/>
          <a:p>
            <a:r>
              <a:rPr lang="en-US" dirty="0"/>
              <a:t>Module 04: Configuring and Managing Virtual Networks</a:t>
            </a:r>
            <a:br>
              <a:rPr lang="en-US" dirty="0"/>
            </a:br>
            <a:br>
              <a:rPr lang="en-US" dirty="0"/>
            </a:br>
            <a:r>
              <a:rPr lang="en-US" sz="3200" dirty="0"/>
              <a:t>Lesson 06: </a:t>
            </a:r>
            <a:r>
              <a:rPr lang="en-US" sz="3200" b="1" dirty="0"/>
              <a:t>Network Security Groups (NSG)</a:t>
            </a:r>
            <a:endParaRPr lang="en-US" dirty="0"/>
          </a:p>
        </p:txBody>
      </p:sp>
    </p:spTree>
    <p:extLst>
      <p:ext uri="{BB962C8B-B14F-4D97-AF65-F5344CB8AC3E}">
        <p14:creationId xmlns:p14="http://schemas.microsoft.com/office/powerpoint/2010/main" val="8381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Network Security Groups (NSG)</a:t>
            </a:r>
          </a:p>
        </p:txBody>
      </p:sp>
      <p:sp>
        <p:nvSpPr>
          <p:cNvPr id="3" name="Text Placeholder 2">
            <a:extLst>
              <a:ext uri="{FF2B5EF4-FFF2-40B4-BE49-F238E27FC236}">
                <a16:creationId xmlns:a16="http://schemas.microsoft.com/office/drawing/2014/main" id="{9E21812E-01E8-44BA-BE97-5E9E1FBBF788}"/>
              </a:ext>
            </a:extLst>
          </p:cNvPr>
          <p:cNvSpPr>
            <a:spLocks noGrp="1"/>
          </p:cNvSpPr>
          <p:nvPr>
            <p:ph type="body" sz="quarter" idx="10"/>
          </p:nvPr>
        </p:nvSpPr>
        <p:spPr>
          <a:xfrm>
            <a:off x="584200" y="3984703"/>
            <a:ext cx="10507472" cy="2326791"/>
          </a:xfrm>
        </p:spPr>
        <p:txBody>
          <a:bodyPr/>
          <a:lstStyle/>
          <a:p>
            <a:r>
              <a:rPr lang="en-US" dirty="0"/>
              <a:t>You can limit network traffic to resources in a virtual network using a NSG</a:t>
            </a:r>
            <a:endParaRPr lang="bs-Latn-BA" dirty="0"/>
          </a:p>
          <a:p>
            <a:r>
              <a:rPr lang="en-US" dirty="0"/>
              <a:t>A NSG contains a list of security rules that allow or deny inbound or outbound network traffic </a:t>
            </a:r>
          </a:p>
          <a:p>
            <a:r>
              <a:rPr lang="en-US" dirty="0"/>
              <a:t>An NSG can be associated to a subnet or a network interface </a:t>
            </a:r>
          </a:p>
        </p:txBody>
      </p:sp>
      <p:pic>
        <p:nvPicPr>
          <p:cNvPr id="11" name="Picture 10" descr="Screenshot of the virtual machine Overview blade in the Azure portal. The Security rules and Associated with information is highlighted.">
            <a:extLst>
              <a:ext uri="{FF2B5EF4-FFF2-40B4-BE49-F238E27FC236}">
                <a16:creationId xmlns:a16="http://schemas.microsoft.com/office/drawing/2014/main" id="{2F66B6B3-330A-4499-A426-8A5CA8D15176}"/>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151983" y="1330325"/>
            <a:ext cx="7190476" cy="2343477"/>
          </a:xfrm>
          <a:prstGeom prst="rect">
            <a:avLst/>
          </a:prstGeom>
          <a:ln>
            <a:solidFill>
              <a:schemeClr val="accent1"/>
            </a:solidFill>
          </a:ln>
        </p:spPr>
      </p:pic>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Rules</a:t>
            </a:r>
          </a:p>
        </p:txBody>
      </p:sp>
      <p:sp>
        <p:nvSpPr>
          <p:cNvPr id="8" name="Text Placeholder 7">
            <a:extLst>
              <a:ext uri="{FF2B5EF4-FFF2-40B4-BE49-F238E27FC236}">
                <a16:creationId xmlns:a16="http://schemas.microsoft.com/office/drawing/2014/main" id="{37B485B1-04A3-4531-A6A1-CA384C8FFB95}"/>
              </a:ext>
            </a:extLst>
          </p:cNvPr>
          <p:cNvSpPr>
            <a:spLocks noGrp="1"/>
          </p:cNvSpPr>
          <p:nvPr>
            <p:ph type="body" sz="quarter" idx="10"/>
          </p:nvPr>
        </p:nvSpPr>
        <p:spPr>
          <a:xfrm>
            <a:off x="584200" y="1435496"/>
            <a:ext cx="5492509" cy="4050340"/>
          </a:xfrm>
        </p:spPr>
        <p:txBody>
          <a:bodyPr/>
          <a:lstStyle/>
          <a:p>
            <a:r>
              <a:rPr lang="en-US" dirty="0">
                <a:solidFill>
                  <a:srgbClr val="3C3C3C"/>
                </a:solidFill>
                <a:ea typeface="Times New Roman" panose="02020603050405020304" pitchFamily="18" charset="0"/>
              </a:rPr>
              <a:t>Security rules in NSGs enable you to filter network traffic that can flow in and out of virtual network subnets and network interfaces. </a:t>
            </a:r>
          </a:p>
          <a:p>
            <a:r>
              <a:rPr lang="en-US" dirty="0"/>
              <a:t>There are default security rules. You cannot delete the default rules, but you can add other rules with a higher priority. </a:t>
            </a:r>
          </a:p>
          <a:p>
            <a:endParaRPr lang="en-US" dirty="0"/>
          </a:p>
        </p:txBody>
      </p:sp>
      <p:pic>
        <p:nvPicPr>
          <p:cNvPr id="2" name="Picture 1" descr="Screenshot of the default inbound and outbound security rules. ">
            <a:extLst>
              <a:ext uri="{FF2B5EF4-FFF2-40B4-BE49-F238E27FC236}">
                <a16:creationId xmlns:a16="http://schemas.microsoft.com/office/drawing/2014/main" id="{46DEF714-7DA8-46C4-8A89-DC1B5C303705}"/>
              </a:ext>
            </a:extLst>
          </p:cNvPr>
          <p:cNvPicPr>
            <a:picLocks noChangeAspect="1"/>
          </p:cNvPicPr>
          <p:nvPr/>
        </p:nvPicPr>
        <p:blipFill>
          <a:blip r:embed="rId3"/>
          <a:stretch>
            <a:fillRect/>
          </a:stretch>
        </p:blipFill>
        <p:spPr>
          <a:xfrm>
            <a:off x="6345946" y="1177520"/>
            <a:ext cx="5315692" cy="4887007"/>
          </a:xfrm>
          <a:prstGeom prst="rect">
            <a:avLst/>
          </a:prstGeom>
        </p:spPr>
      </p:pic>
    </p:spTree>
    <p:extLst>
      <p:ext uri="{BB962C8B-B14F-4D97-AF65-F5344CB8AC3E}">
        <p14:creationId xmlns:p14="http://schemas.microsoft.com/office/powerpoint/2010/main" val="7593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Effective Rules</a:t>
            </a:r>
          </a:p>
        </p:txBody>
      </p:sp>
      <p:sp>
        <p:nvSpPr>
          <p:cNvPr id="5" name="Text Placeholder 4">
            <a:extLst>
              <a:ext uri="{FF2B5EF4-FFF2-40B4-BE49-F238E27FC236}">
                <a16:creationId xmlns:a16="http://schemas.microsoft.com/office/drawing/2014/main" id="{8CF8207D-B662-4CD9-BBA7-B833BC3B26DE}"/>
              </a:ext>
            </a:extLst>
          </p:cNvPr>
          <p:cNvSpPr>
            <a:spLocks noGrp="1"/>
          </p:cNvSpPr>
          <p:nvPr>
            <p:ph type="body" sz="quarter" idx="10"/>
          </p:nvPr>
        </p:nvSpPr>
        <p:spPr>
          <a:xfrm>
            <a:off x="584199" y="1435100"/>
            <a:ext cx="5673725" cy="4136517"/>
          </a:xfrm>
        </p:spPr>
        <p:txBody>
          <a:bodyPr/>
          <a:lstStyle/>
          <a:p>
            <a:r>
              <a:rPr lang="en-US" dirty="0"/>
              <a:t>NSGs are evaluated independently for the subnet and NIC </a:t>
            </a:r>
          </a:p>
          <a:p>
            <a:r>
              <a:rPr lang="en-US" dirty="0">
                <a:solidFill>
                  <a:srgbClr val="3C3C3C"/>
                </a:solidFill>
                <a:ea typeface="Times New Roman" panose="02020603050405020304" pitchFamily="18" charset="0"/>
              </a:rPr>
              <a:t>An “allow” rule must exist at both levels for traffic to be admitted </a:t>
            </a:r>
          </a:p>
          <a:p>
            <a:r>
              <a:rPr lang="en-US" dirty="0">
                <a:solidFill>
                  <a:srgbClr val="3C3C3C"/>
                </a:solidFill>
                <a:ea typeface="Times New Roman" panose="02020603050405020304" pitchFamily="18" charset="0"/>
              </a:rPr>
              <a:t>Use the Effective Rules link </a:t>
            </a:r>
            <a:r>
              <a:rPr lang="en-US" dirty="0"/>
              <a:t>if you are not sure which security rules are being applied</a:t>
            </a:r>
            <a:endParaRPr lang="en-US" dirty="0">
              <a:solidFill>
                <a:srgbClr val="3C3C3C"/>
              </a:solidFill>
              <a:ea typeface="Times New Roman" panose="02020603050405020304" pitchFamily="18" charset="0"/>
            </a:endParaRPr>
          </a:p>
          <a:p>
            <a:endParaRPr lang="en-US" dirty="0"/>
          </a:p>
        </p:txBody>
      </p:sp>
      <p:pic>
        <p:nvPicPr>
          <p:cNvPr id="7" name="Picture 6" descr="A NSG is shown controlling traffic to a subnet. Inside the subnet another NSG is shown controlling traffic to a virtual machine NIC. ">
            <a:extLst>
              <a:ext uri="{FF2B5EF4-FFF2-40B4-BE49-F238E27FC236}">
                <a16:creationId xmlns:a16="http://schemas.microsoft.com/office/drawing/2014/main" id="{345F8CA4-6895-4F95-9B5A-2FD3EE05A6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4001" y="1435100"/>
            <a:ext cx="4678010" cy="2956277"/>
          </a:xfrm>
          <a:prstGeom prst="rect">
            <a:avLst/>
          </a:prstGeom>
          <a:noFill/>
        </p:spPr>
      </p:pic>
      <p:pic>
        <p:nvPicPr>
          <p:cNvPr id="6" name="Picture 5" descr="Screenshot of the Networking blade in the Azure portal. The Effective security rules link is highlighted. ">
            <a:extLst>
              <a:ext uri="{FF2B5EF4-FFF2-40B4-BE49-F238E27FC236}">
                <a16:creationId xmlns:a16="http://schemas.microsoft.com/office/drawing/2014/main" id="{C4F7421B-DDA6-4340-89A1-FE1E13458BE8}"/>
              </a:ext>
            </a:extLst>
          </p:cNvPr>
          <p:cNvPicPr>
            <a:picLocks noChangeAspect="1"/>
          </p:cNvPicPr>
          <p:nvPr/>
        </p:nvPicPr>
        <p:blipFill>
          <a:blip r:embed="rId4"/>
          <a:stretch>
            <a:fillRect/>
          </a:stretch>
        </p:blipFill>
        <p:spPr>
          <a:xfrm>
            <a:off x="6380514" y="4793720"/>
            <a:ext cx="4962525" cy="628650"/>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NSG Rules</a:t>
            </a:r>
          </a:p>
        </p:txBody>
      </p:sp>
      <p:sp>
        <p:nvSpPr>
          <p:cNvPr id="7" name="Text Placeholder 5">
            <a:extLst>
              <a:ext uri="{FF2B5EF4-FFF2-40B4-BE49-F238E27FC236}">
                <a16:creationId xmlns:a16="http://schemas.microsoft.com/office/drawing/2014/main" id="{EA6B19EF-6F9D-4A6A-B191-D7CD3513609B}"/>
              </a:ext>
            </a:extLst>
          </p:cNvPr>
          <p:cNvSpPr>
            <a:spLocks noGrp="1"/>
          </p:cNvSpPr>
          <p:nvPr>
            <p:ph type="body" sz="quarter" idx="10"/>
          </p:nvPr>
        </p:nvSpPr>
        <p:spPr>
          <a:xfrm>
            <a:off x="584200" y="1435497"/>
            <a:ext cx="6054344" cy="3705630"/>
          </a:xfrm>
        </p:spPr>
        <p:txBody>
          <a:bodyPr/>
          <a:lstStyle/>
          <a:p>
            <a:r>
              <a:rPr lang="en-US" dirty="0"/>
              <a:t>Select from a large variety of services </a:t>
            </a:r>
          </a:p>
          <a:p>
            <a:r>
              <a:rPr lang="en-US" b="1" dirty="0"/>
              <a:t>Service</a:t>
            </a:r>
            <a:r>
              <a:rPr lang="en-US" dirty="0"/>
              <a:t> - The destination protocol and port range for this rule</a:t>
            </a:r>
          </a:p>
          <a:p>
            <a:r>
              <a:rPr lang="en-US" b="1" dirty="0"/>
              <a:t>Port ranges </a:t>
            </a:r>
            <a:r>
              <a:rPr lang="en-US" dirty="0"/>
              <a:t>– Single port or multiple ports</a:t>
            </a:r>
          </a:p>
          <a:p>
            <a:r>
              <a:rPr lang="en-US" b="1" dirty="0"/>
              <a:t>Priority</a:t>
            </a:r>
            <a:r>
              <a:rPr lang="en-US" dirty="0"/>
              <a:t> - The lower the number, the higher the priority</a:t>
            </a:r>
          </a:p>
        </p:txBody>
      </p:sp>
      <p:pic>
        <p:nvPicPr>
          <p:cNvPr id="6" name="Picture 5" descr="Screenshot of the Add inbound security rule page in the Azure portal. The Advanced configuration link is highlighted. Custom services are shown such as HTTP, HTTPS, and SSH. ">
            <a:extLst>
              <a:ext uri="{FF2B5EF4-FFF2-40B4-BE49-F238E27FC236}">
                <a16:creationId xmlns:a16="http://schemas.microsoft.com/office/drawing/2014/main" id="{52538E0A-9EA2-470F-B4E2-6343E575B290}"/>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420329" y="1806575"/>
            <a:ext cx="3523793" cy="3231160"/>
          </a:xfrm>
          <a:prstGeom prst="rect">
            <a:avLst/>
          </a:prstGeom>
        </p:spPr>
      </p:pic>
    </p:spTree>
    <p:extLst>
      <p:ext uri="{BB962C8B-B14F-4D97-AF65-F5344CB8AC3E}">
        <p14:creationId xmlns:p14="http://schemas.microsoft.com/office/powerpoint/2010/main" val="41425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Demonstration – Network Security Rules</a:t>
            </a:r>
          </a:p>
        </p:txBody>
      </p:sp>
      <p:sp>
        <p:nvSpPr>
          <p:cNvPr id="3" name="Text Placeholder 2">
            <a:extLst>
              <a:ext uri="{FF2B5EF4-FFF2-40B4-BE49-F238E27FC236}">
                <a16:creationId xmlns:a16="http://schemas.microsoft.com/office/drawing/2014/main" id="{EA13A14C-8C77-4E04-BBFC-903A3D33E7D0}"/>
              </a:ext>
            </a:extLst>
          </p:cNvPr>
          <p:cNvSpPr>
            <a:spLocks noGrp="1"/>
          </p:cNvSpPr>
          <p:nvPr>
            <p:ph type="body" sz="quarter" idx="10"/>
          </p:nvPr>
        </p:nvSpPr>
        <p:spPr>
          <a:xfrm>
            <a:off x="584200" y="1435497"/>
            <a:ext cx="11018520" cy="1465016"/>
          </a:xfrm>
        </p:spPr>
        <p:txBody>
          <a:bodyPr/>
          <a:lstStyle/>
          <a:p>
            <a:r>
              <a:rPr lang="en-US" dirty="0"/>
              <a:t>Access the NSGs blade</a:t>
            </a:r>
          </a:p>
          <a:p>
            <a:r>
              <a:rPr lang="en-US" dirty="0"/>
              <a:t>Add a new NSGs</a:t>
            </a:r>
          </a:p>
          <a:p>
            <a:r>
              <a:rPr lang="en-US" dirty="0"/>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Subnets</a:t>
            </a:r>
          </a:p>
        </p:txBody>
      </p:sp>
      <p:sp>
        <p:nvSpPr>
          <p:cNvPr id="6" name="Text Placeholder 5"/>
          <p:cNvSpPr>
            <a:spLocks noGrp="1"/>
          </p:cNvSpPr>
          <p:nvPr>
            <p:ph type="body" sz="quarter" idx="10"/>
          </p:nvPr>
        </p:nvSpPr>
        <p:spPr>
          <a:xfrm>
            <a:off x="581724" y="4169800"/>
            <a:ext cx="11018520" cy="2437590"/>
          </a:xfrm>
        </p:spPr>
        <p:txBody>
          <a:bodyPr/>
          <a:lstStyle/>
          <a:p>
            <a:r>
              <a:rPr lang="en-US" sz="2400" dirty="0"/>
              <a:t>A virtual network can be segmented into one or more subnets</a:t>
            </a:r>
          </a:p>
          <a:p>
            <a:r>
              <a:rPr lang="en-US" sz="2400" dirty="0"/>
              <a:t>Subnets provide logical divisions within your network</a:t>
            </a:r>
          </a:p>
          <a:p>
            <a:r>
              <a:rPr lang="en-US" sz="2400" dirty="0"/>
              <a:t>Subnets can help improve security, increase performance, and make it easier to manage the network</a:t>
            </a:r>
          </a:p>
          <a:p>
            <a:r>
              <a:rPr lang="en-US" sz="2400" dirty="0"/>
              <a:t>Each subnet must have a unique address range - cannot overlap with other subnets in the virtual network in the subscription </a:t>
            </a:r>
            <a:endParaRPr lang="en-US" dirty="0"/>
          </a:p>
        </p:txBody>
      </p:sp>
      <p:pic>
        <p:nvPicPr>
          <p:cNvPr id="11" name="Picture 10" descr="The Create virtual network page of the Azure portal is shown. The Address space, 10.1.0.0/16, is highlighted. Connected to the address space are two subnets. Subnet 1 has an address of 10.1.0.0/17. Subnet 2 has an address of 10.1.128.0/17. ">
            <a:extLst>
              <a:ext uri="{FF2B5EF4-FFF2-40B4-BE49-F238E27FC236}">
                <a16:creationId xmlns:a16="http://schemas.microsoft.com/office/drawing/2014/main" id="{6D15669C-3217-4D27-A221-C595355188F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11497" y="1262104"/>
            <a:ext cx="7960405" cy="2766197"/>
          </a:xfrm>
          <a:prstGeom prst="rect">
            <a:avLst/>
          </a:prstGeom>
          <a:noFill/>
        </p:spPr>
      </p:pic>
    </p:spTree>
    <p:extLst>
      <p:ext uri="{BB962C8B-B14F-4D97-AF65-F5344CB8AC3E}">
        <p14:creationId xmlns:p14="http://schemas.microsoft.com/office/powerpoint/2010/main" val="105788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2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Virtual Networks</a:t>
            </a:r>
          </a:p>
        </p:txBody>
      </p:sp>
      <p:pic>
        <p:nvPicPr>
          <p:cNvPr id="5" name="Picture 4" descr="Screenshot of the Create virtual network page in the Azure portal. The virtual network name is new VNet and the address space is 10.1.0.0/16. The Subnet name is default and the address range is 10.1.0.0/24.">
            <a:extLst>
              <a:ext uri="{FF2B5EF4-FFF2-40B4-BE49-F238E27FC236}">
                <a16:creationId xmlns:a16="http://schemas.microsoft.com/office/drawing/2014/main" id="{2DA91447-C26E-4D6F-A6E0-CCFF467765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02843" y="1435100"/>
            <a:ext cx="4306545" cy="3853592"/>
          </a:xfrm>
          <a:prstGeom prst="rect">
            <a:avLst/>
          </a:prstGeom>
          <a:noFill/>
          <a:ln>
            <a:solidFill>
              <a:schemeClr val="tx1"/>
            </a:solidFill>
          </a:ln>
        </p:spPr>
      </p:pic>
      <p:sp>
        <p:nvSpPr>
          <p:cNvPr id="3" name="Text Placeholder 2">
            <a:extLst>
              <a:ext uri="{FF2B5EF4-FFF2-40B4-BE49-F238E27FC236}">
                <a16:creationId xmlns:a16="http://schemas.microsoft.com/office/drawing/2014/main" id="{7363EC8A-7ACC-4D56-896F-282380E46F5E}"/>
              </a:ext>
            </a:extLst>
          </p:cNvPr>
          <p:cNvSpPr>
            <a:spLocks noGrp="1"/>
          </p:cNvSpPr>
          <p:nvPr>
            <p:ph type="body" sz="quarter" idx="10"/>
          </p:nvPr>
        </p:nvSpPr>
        <p:spPr>
          <a:xfrm>
            <a:off x="584200" y="1435497"/>
            <a:ext cx="6187303" cy="3705630"/>
          </a:xfrm>
        </p:spPr>
        <p:txBody>
          <a:bodyPr/>
          <a:lstStyle/>
          <a:p>
            <a:r>
              <a:rPr lang="en-US" dirty="0"/>
              <a:t>Create new virtual networks at any time</a:t>
            </a:r>
          </a:p>
          <a:p>
            <a:r>
              <a:rPr lang="en-US" dirty="0"/>
              <a:t>Add virtual networks when you create a virtual machine</a:t>
            </a:r>
          </a:p>
          <a:p>
            <a:r>
              <a:rPr lang="en-US" dirty="0"/>
              <a:t>Need to define the address space, and at least one subnet</a:t>
            </a:r>
          </a:p>
          <a:p>
            <a:r>
              <a:rPr lang="en-US" dirty="0"/>
              <a:t>Be careful with overlapping address spaces</a:t>
            </a:r>
          </a:p>
        </p:txBody>
      </p:sp>
    </p:spTree>
    <p:extLst>
      <p:ext uri="{BB962C8B-B14F-4D97-AF65-F5344CB8AC3E}">
        <p14:creationId xmlns:p14="http://schemas.microsoft.com/office/powerpoint/2010/main" val="25327218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1A9B-4884-43FC-B882-32050A4E731A}"/>
              </a:ext>
            </a:extLst>
          </p:cNvPr>
          <p:cNvSpPr>
            <a:spLocks noGrp="1"/>
          </p:cNvSpPr>
          <p:nvPr>
            <p:ph type="title"/>
          </p:nvPr>
        </p:nvSpPr>
        <p:spPr>
          <a:xfrm>
            <a:off x="588263" y="457200"/>
            <a:ext cx="11018520" cy="553998"/>
          </a:xfrm>
        </p:spPr>
        <p:txBody>
          <a:bodyPr/>
          <a:lstStyle/>
          <a:p>
            <a:r>
              <a:rPr lang="en-US" dirty="0"/>
              <a:t>Demonstration – Creating Virtual Networks</a:t>
            </a:r>
          </a:p>
        </p:txBody>
      </p:sp>
      <p:sp>
        <p:nvSpPr>
          <p:cNvPr id="3" name="Text Placeholder 2">
            <a:extLst>
              <a:ext uri="{FF2B5EF4-FFF2-40B4-BE49-F238E27FC236}">
                <a16:creationId xmlns:a16="http://schemas.microsoft.com/office/drawing/2014/main" id="{D07FCB18-58FA-4A6A-8A25-CD537568416E}"/>
              </a:ext>
            </a:extLst>
          </p:cNvPr>
          <p:cNvSpPr>
            <a:spLocks noGrp="1"/>
          </p:cNvSpPr>
          <p:nvPr>
            <p:ph type="body" sz="quarter" idx="10"/>
          </p:nvPr>
        </p:nvSpPr>
        <p:spPr>
          <a:xfrm>
            <a:off x="584200" y="1435497"/>
            <a:ext cx="11018520" cy="947952"/>
          </a:xfrm>
        </p:spPr>
        <p:txBody>
          <a:bodyPr/>
          <a:lstStyle/>
          <a:p>
            <a:r>
              <a:rPr lang="en-US" dirty="0"/>
              <a:t>Create a virtual network in the portal</a:t>
            </a:r>
          </a:p>
          <a:p>
            <a:r>
              <a:rPr lang="en-US" dirty="0"/>
              <a:t>Create a virtual network with PowerShell</a:t>
            </a:r>
          </a:p>
        </p:txBody>
      </p:sp>
    </p:spTree>
    <p:extLst>
      <p:ext uri="{BB962C8B-B14F-4D97-AF65-F5344CB8AC3E}">
        <p14:creationId xmlns:p14="http://schemas.microsoft.com/office/powerpoint/2010/main" val="15936134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Multiple NICs in Virtual Machines</a:t>
            </a:r>
          </a:p>
        </p:txBody>
      </p:sp>
      <p:pic>
        <p:nvPicPr>
          <p:cNvPr id="5" name="Picture 4" descr="Illustration showing Multi NIC configuration in a virtual network. The topic text more fully describes the illustration. ">
            <a:extLst>
              <a:ext uri="{FF2B5EF4-FFF2-40B4-BE49-F238E27FC236}">
                <a16:creationId xmlns:a16="http://schemas.microsoft.com/office/drawing/2014/main" id="{D78F298F-9900-4415-A692-993D94349DF3}"/>
              </a:ext>
            </a:extLst>
          </p:cNvPr>
          <p:cNvPicPr/>
          <p:nvPr/>
        </p:nvPicPr>
        <p:blipFill>
          <a:blip r:embed="rId3">
            <a:extLst>
              <a:ext uri="{28A0092B-C50C-407E-A947-70E740481C1C}">
                <a14:useLocalDpi xmlns:a14="http://schemas.microsoft.com/office/drawing/2010/main" val="0"/>
              </a:ext>
            </a:extLst>
          </a:blip>
          <a:stretch>
            <a:fillRect/>
          </a:stretch>
        </p:blipFill>
        <p:spPr>
          <a:xfrm>
            <a:off x="5683790" y="1571236"/>
            <a:ext cx="5925598" cy="3476753"/>
          </a:xfrm>
          <a:prstGeom prst="rect">
            <a:avLst/>
          </a:prstGeom>
        </p:spPr>
      </p:pic>
      <p:sp>
        <p:nvSpPr>
          <p:cNvPr id="3" name="Text Placeholder 2">
            <a:extLst>
              <a:ext uri="{FF2B5EF4-FFF2-40B4-BE49-F238E27FC236}">
                <a16:creationId xmlns:a16="http://schemas.microsoft.com/office/drawing/2014/main" id="{F3BEF130-8C79-425C-AF9D-A3E44816C0D0}"/>
              </a:ext>
            </a:extLst>
          </p:cNvPr>
          <p:cNvSpPr>
            <a:spLocks noGrp="1"/>
          </p:cNvSpPr>
          <p:nvPr>
            <p:ph type="body" sz="quarter" idx="10"/>
          </p:nvPr>
        </p:nvSpPr>
        <p:spPr>
          <a:xfrm>
            <a:off x="584200" y="1435497"/>
            <a:ext cx="5591132" cy="3619452"/>
          </a:xfrm>
        </p:spPr>
        <p:txBody>
          <a:bodyPr/>
          <a:lstStyle/>
          <a:p>
            <a:r>
              <a:rPr lang="en-US" dirty="0"/>
              <a:t>You can create virtual machines with multiple NICs</a:t>
            </a:r>
          </a:p>
          <a:p>
            <a:r>
              <a:rPr lang="en-US" dirty="0"/>
              <a:t>Useful for virtual appliances, network traffic management, and isolation of traffic</a:t>
            </a:r>
          </a:p>
          <a:p>
            <a:r>
              <a:rPr lang="en-US" dirty="0"/>
              <a:t>The VM size determines the number of NICs that can be supported</a:t>
            </a:r>
          </a:p>
        </p:txBody>
      </p:sp>
    </p:spTree>
    <p:extLst>
      <p:ext uri="{BB962C8B-B14F-4D97-AF65-F5344CB8AC3E}">
        <p14:creationId xmlns:p14="http://schemas.microsoft.com/office/powerpoint/2010/main" val="94659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95138-9AEA-4F02-B779-52B9D52E9711}"/>
              </a:ext>
            </a:extLst>
          </p:cNvPr>
          <p:cNvSpPr>
            <a:spLocks noGrp="1"/>
          </p:cNvSpPr>
          <p:nvPr>
            <p:ph type="title"/>
          </p:nvPr>
        </p:nvSpPr>
        <p:spPr/>
        <p:txBody>
          <a:bodyPr/>
          <a:lstStyle/>
          <a:p>
            <a:r>
              <a:rPr lang="en-US" dirty="0"/>
              <a:t>Demonstration – Create VMs with Multiple NICs</a:t>
            </a:r>
          </a:p>
        </p:txBody>
      </p:sp>
      <p:sp>
        <p:nvSpPr>
          <p:cNvPr id="3" name="Text Placeholder 2">
            <a:extLst>
              <a:ext uri="{FF2B5EF4-FFF2-40B4-BE49-F238E27FC236}">
                <a16:creationId xmlns:a16="http://schemas.microsoft.com/office/drawing/2014/main" id="{ACDEEA85-D9E5-4286-9E34-DFE1BB4667C2}"/>
              </a:ext>
            </a:extLst>
          </p:cNvPr>
          <p:cNvSpPr>
            <a:spLocks noGrp="1"/>
          </p:cNvSpPr>
          <p:nvPr>
            <p:ph type="body" sz="quarter" idx="10"/>
          </p:nvPr>
        </p:nvSpPr>
        <p:spPr>
          <a:xfrm>
            <a:off x="584200" y="1435497"/>
            <a:ext cx="11018520" cy="1465016"/>
          </a:xfrm>
        </p:spPr>
        <p:txBody>
          <a:bodyPr/>
          <a:lstStyle/>
          <a:p>
            <a:r>
              <a:rPr lang="en-US" dirty="0"/>
              <a:t>Create a VNet, subnet, and NSG</a:t>
            </a:r>
          </a:p>
          <a:p>
            <a:r>
              <a:rPr lang="en-US" dirty="0"/>
              <a:t>Create and configure multiple NICs</a:t>
            </a:r>
          </a:p>
          <a:p>
            <a:r>
              <a:rPr lang="en-US" dirty="0"/>
              <a:t>Create a VM and attach the NICs</a:t>
            </a:r>
          </a:p>
        </p:txBody>
      </p:sp>
    </p:spTree>
    <p:extLst>
      <p:ext uri="{BB962C8B-B14F-4D97-AF65-F5344CB8AC3E}">
        <p14:creationId xmlns:p14="http://schemas.microsoft.com/office/powerpoint/2010/main" val="356073398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purl.org/dc/terms/"/>
    <ds:schemaRef ds:uri="http://schemas.microsoft.com/office/infopath/2007/PartnerControls"/>
    <ds:schemaRef ds:uri="http://schemas.microsoft.com/office/2006/documentManagement/types"/>
    <ds:schemaRef ds:uri="http://purl.org/dc/elements/1.1/"/>
    <ds:schemaRef ds:uri="630a2e83-186a-4a0f-ab27-bee8a8096abc"/>
    <ds:schemaRef ds:uri="http://purl.org/dc/dcmityp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6099</TotalTime>
  <Words>3626</Words>
  <Application>Microsoft Office PowerPoint</Application>
  <PresentationFormat>Widescreen</PresentationFormat>
  <Paragraphs>398</Paragraphs>
  <Slides>50</Slides>
  <Notes>35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50</vt:i4>
      </vt:variant>
    </vt:vector>
  </HeadingPairs>
  <TitlesOfParts>
    <vt:vector size="61" baseType="lpstr">
      <vt:lpstr>&amp;quot</vt:lpstr>
      <vt:lpstr>Arial</vt:lpstr>
      <vt:lpstr>Consolas</vt:lpstr>
      <vt:lpstr>Segoe UI</vt:lpstr>
      <vt:lpstr>Segoe UI Light</vt:lpstr>
      <vt:lpstr>Segoe UI Semibold</vt:lpstr>
      <vt:lpstr>Segoe UI Semilight</vt:lpstr>
      <vt:lpstr>Segoe UI VSS (Regular)</vt:lpstr>
      <vt:lpstr>Wingdings</vt:lpstr>
      <vt:lpstr>WHITE TEMPLATE</vt:lpstr>
      <vt:lpstr>SOFT BLACK TEMPLATE</vt:lpstr>
      <vt:lpstr>AZ-300T01 Module 04: Configuring and Managing Virtual Networks</vt:lpstr>
      <vt:lpstr>Module 04: Configuring and Managing Virtual Networks   Lesson 01: Azure Virtual Networks</vt:lpstr>
      <vt:lpstr>Azure Networking Components</vt:lpstr>
      <vt:lpstr>Virtual Networks</vt:lpstr>
      <vt:lpstr>Subnets</vt:lpstr>
      <vt:lpstr>Implementing Virtual Networks</vt:lpstr>
      <vt:lpstr>Demonstration – Creating Virtual Networks</vt:lpstr>
      <vt:lpstr>Multiple NICs in Virtual Machines</vt:lpstr>
      <vt:lpstr>Demonstration – Create VMs with Multiple NICs</vt:lpstr>
      <vt:lpstr>Module 04: Configuring and Managing Virtual Networks  Lesson 02: Review of IP Addressing</vt:lpstr>
      <vt:lpstr>Overview of IP Addressing</vt:lpstr>
      <vt:lpstr>Public IP Addresses</vt:lpstr>
      <vt:lpstr>Private IP Addresses</vt:lpstr>
      <vt:lpstr>Demonstration - Manage IP Addresses</vt:lpstr>
      <vt:lpstr>Service Endpoints</vt:lpstr>
      <vt:lpstr>Service Endpoint Services</vt:lpstr>
      <vt:lpstr>Module 04: Configuring and Managing Virtual Networks  Lesson 03: Network Routing</vt:lpstr>
      <vt:lpstr>System Routes</vt:lpstr>
      <vt:lpstr>User Defined Routes</vt:lpstr>
      <vt:lpstr>Routing Example</vt:lpstr>
      <vt:lpstr>Create Route Table</vt:lpstr>
      <vt:lpstr>Create and Associate the Route (part 1)</vt:lpstr>
      <vt:lpstr>Create and Associate the Route (part 2)</vt:lpstr>
      <vt:lpstr>Demonstration – Custom Routing Tables</vt:lpstr>
      <vt:lpstr>Module 04: Configuring and Managing Virtual Networks  Lesson 04:  Intersite Connectivity</vt:lpstr>
      <vt:lpstr>VNet-to-VNet Connections</vt:lpstr>
      <vt:lpstr>Implementing VNet-to-VNet Connections</vt:lpstr>
      <vt:lpstr>Configuring Gateway Connections</vt:lpstr>
      <vt:lpstr>Create the Gateway Subnet</vt:lpstr>
      <vt:lpstr>Create the VPN Gateway</vt:lpstr>
      <vt:lpstr>VPN Types</vt:lpstr>
      <vt:lpstr>Gateway SKUs</vt:lpstr>
      <vt:lpstr>Create the Local Network Gateway</vt:lpstr>
      <vt:lpstr>Configure the On-Premises VPN Device</vt:lpstr>
      <vt:lpstr>Create the VPN Connection</vt:lpstr>
      <vt:lpstr>Verify the VPN Connection</vt:lpstr>
      <vt:lpstr>Demonstration – VNet-to-VNet Connections</vt:lpstr>
      <vt:lpstr>Module 04: Configuring and Managing Virtual Networks  Lesson 05: Virtual Network Peering</vt:lpstr>
      <vt:lpstr>VNet Peering</vt:lpstr>
      <vt:lpstr>Configure VNet Peering</vt:lpstr>
      <vt:lpstr>Gateway Transit</vt:lpstr>
      <vt:lpstr>Global VNet Peering</vt:lpstr>
      <vt:lpstr>Service Chaining</vt:lpstr>
      <vt:lpstr>Module 04: Configuring and Managing Virtual Networks  Lesson 06: Network Security Groups (NSG)</vt:lpstr>
      <vt:lpstr>Network Security Groups (NSG)</vt:lpstr>
      <vt:lpstr>NSG Rules</vt:lpstr>
      <vt:lpstr>NSG Effective Rules</vt:lpstr>
      <vt:lpstr>Creating NSG Rules</vt:lpstr>
      <vt:lpstr>Demonstration – Network Security Rules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AZ-101.1 Migrate Servers to Azure</dc:title>
  <dc:subject/>
  <dc:creator>sarahkishpaugh</dc:creator>
  <cp:keywords/>
  <dc:description/>
  <cp:lastModifiedBy>Brad Joseph</cp:lastModifiedBy>
  <cp:revision>288</cp:revision>
  <dcterms:created xsi:type="dcterms:W3CDTF">2018-07-31T14:16:34Z</dcterms:created>
  <dcterms:modified xsi:type="dcterms:W3CDTF">2020-01-26T19:12:41Z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