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4"/>
  </p:notesMasterIdLst>
  <p:handoutMasterIdLst>
    <p:handoutMasterId r:id="rId35"/>
  </p:handoutMasterIdLst>
  <p:sldIdLst>
    <p:sldId id="1719" r:id="rId6"/>
    <p:sldId id="1887" r:id="rId7"/>
    <p:sldId id="1976" r:id="rId8"/>
    <p:sldId id="2530" r:id="rId9"/>
    <p:sldId id="1988" r:id="rId10"/>
    <p:sldId id="1989" r:id="rId11"/>
    <p:sldId id="1990" r:id="rId12"/>
    <p:sldId id="2531" r:id="rId13"/>
    <p:sldId id="2534" r:id="rId14"/>
    <p:sldId id="1992" r:id="rId15"/>
    <p:sldId id="1993" r:id="rId16"/>
    <p:sldId id="1994" r:id="rId17"/>
    <p:sldId id="1997" r:id="rId18"/>
    <p:sldId id="1998" r:id="rId19"/>
    <p:sldId id="2002" r:id="rId20"/>
    <p:sldId id="1890" r:id="rId21"/>
    <p:sldId id="2007" r:id="rId22"/>
    <p:sldId id="2535" r:id="rId23"/>
    <p:sldId id="2008" r:id="rId24"/>
    <p:sldId id="2536" r:id="rId25"/>
    <p:sldId id="2537" r:id="rId26"/>
    <p:sldId id="2538" r:id="rId27"/>
    <p:sldId id="2009" r:id="rId28"/>
    <p:sldId id="2012" r:id="rId29"/>
    <p:sldId id="2013" r:id="rId30"/>
    <p:sldId id="2014" r:id="rId31"/>
    <p:sldId id="2038" r:id="rId32"/>
    <p:sldId id="2039"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1976"/>
            <p14:sldId id="2530"/>
            <p14:sldId id="1988"/>
            <p14:sldId id="1989"/>
            <p14:sldId id="1990"/>
            <p14:sldId id="2531"/>
            <p14:sldId id="2534"/>
            <p14:sldId id="1992"/>
            <p14:sldId id="1993"/>
            <p14:sldId id="1994"/>
            <p14:sldId id="1997"/>
            <p14:sldId id="1998"/>
            <p14:sldId id="2002"/>
            <p14:sldId id="1890"/>
            <p14:sldId id="2007"/>
            <p14:sldId id="2535"/>
            <p14:sldId id="2008"/>
            <p14:sldId id="2536"/>
            <p14:sldId id="2537"/>
            <p14:sldId id="2538"/>
            <p14:sldId id="2009"/>
            <p14:sldId id="2012"/>
            <p14:sldId id="2013"/>
            <p14:sldId id="2014"/>
            <p14:sldId id="2038"/>
            <p14:sldId id="2039"/>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8"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07" autoAdjust="0"/>
    <p:restoredTop sz="86124" autoAdjust="0"/>
  </p:normalViewPr>
  <p:slideViewPr>
    <p:cSldViewPr snapToGrid="0">
      <p:cViewPr varScale="1">
        <p:scale>
          <a:sx n="98" d="100"/>
          <a:sy n="98" d="100"/>
        </p:scale>
        <p:origin x="36" y="36"/>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1/25/2020 4:12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1/25/2020 4:12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66687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560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66687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09492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08781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43612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266687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66687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266687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6668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reasons do you have for considering Azure Active Directory?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71471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1492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58212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1/25/2020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58212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2239844"/>
            <a:ext cx="4167887" cy="1661993"/>
          </a:xfrm>
        </p:spPr>
        <p:txBody>
          <a:bodyPr/>
          <a:lstStyle/>
          <a:p>
            <a:r>
              <a:rPr lang="en-US" dirty="0"/>
              <a:t>AZ-300T05</a:t>
            </a:r>
            <a:br>
              <a:rPr lang="en-US" dirty="0"/>
            </a:br>
            <a:r>
              <a:rPr lang="en-US" dirty="0"/>
              <a:t>Module 05: Managing Identities</a:t>
            </a:r>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Built-in Roles</a:t>
            </a:r>
          </a:p>
        </p:txBody>
      </p:sp>
      <p:sp>
        <p:nvSpPr>
          <p:cNvPr id="6" name="Text Placeholder 5"/>
          <p:cNvSpPr>
            <a:spLocks noGrp="1"/>
          </p:cNvSpPr>
          <p:nvPr>
            <p:ph type="body" sz="quarter" idx="10"/>
          </p:nvPr>
        </p:nvSpPr>
        <p:spPr>
          <a:xfrm>
            <a:off x="539812" y="1132636"/>
            <a:ext cx="11018520" cy="4567404"/>
          </a:xfrm>
        </p:spPr>
        <p:txBody>
          <a:bodyPr/>
          <a:lstStyle/>
          <a:p>
            <a:pPr marL="0" indent="0">
              <a:buNone/>
            </a:pPr>
            <a:r>
              <a:rPr lang="en-US" b="1" dirty="0"/>
              <a:t>A role represents a set of permissions to carry out specific actions</a:t>
            </a:r>
          </a:p>
          <a:p>
            <a:pPr marL="0" indent="0">
              <a:buNone/>
            </a:pPr>
            <a:endParaRPr lang="en-US" sz="1000" b="1" dirty="0"/>
          </a:p>
          <a:p>
            <a:pPr marL="0" indent="0">
              <a:buNone/>
            </a:pPr>
            <a:r>
              <a:rPr lang="en-US" b="1" dirty="0"/>
              <a:t>Azure AD provides many built-in roles:</a:t>
            </a:r>
          </a:p>
          <a:p>
            <a:pPr lvl="1"/>
            <a:r>
              <a:rPr lang="en-US" b="1" dirty="0"/>
              <a:t>Built-in, not resource specific, including:</a:t>
            </a:r>
          </a:p>
          <a:p>
            <a:pPr lvl="2"/>
            <a:r>
              <a:rPr lang="en-US" b="1" dirty="0"/>
              <a:t>Owner: full access to all resources including the right to delegate access to others.</a:t>
            </a:r>
          </a:p>
          <a:p>
            <a:pPr lvl="2"/>
            <a:r>
              <a:rPr lang="en-US" b="1" dirty="0"/>
              <a:t>Contributor: creating and managing all resources but without the ability to delegate access to others.</a:t>
            </a:r>
          </a:p>
          <a:p>
            <a:pPr lvl="2"/>
            <a:r>
              <a:rPr lang="en-US" b="1" dirty="0"/>
              <a:t>Reader: viewing all resources (except for secrets).</a:t>
            </a:r>
          </a:p>
          <a:p>
            <a:pPr lvl="1"/>
            <a:r>
              <a:rPr lang="en-US" b="1" dirty="0"/>
              <a:t>Built-in, resource specific (e.g. Virtual Machine Contributor)</a:t>
            </a:r>
          </a:p>
          <a:p>
            <a:pPr marL="0" indent="0">
              <a:buNone/>
            </a:pPr>
            <a:endParaRPr lang="en-US" sz="1000" b="1" dirty="0"/>
          </a:p>
          <a:p>
            <a:pPr marL="0" indent="0">
              <a:buNone/>
            </a:pPr>
            <a:r>
              <a:rPr lang="en-US" b="1" dirty="0"/>
              <a:t>A role is described by a JSON-formatted role definition:</a:t>
            </a:r>
          </a:p>
          <a:p>
            <a:pPr lvl="1"/>
            <a:r>
              <a:rPr lang="en-US" b="1" dirty="0"/>
              <a:t>Name, Id, Actions, Not Actions, AssignableScopes</a:t>
            </a:r>
          </a:p>
          <a:p>
            <a:pPr lvl="1"/>
            <a:r>
              <a:rPr lang="en-US" b="1" dirty="0"/>
              <a:t>Can be retrieved by Get-</a:t>
            </a:r>
            <a:r>
              <a:rPr lang="en-US" b="1" dirty="0" err="1"/>
              <a:t>AzRoleDefinition</a:t>
            </a:r>
            <a:endParaRPr lang="en-US" b="1" dirty="0"/>
          </a:p>
          <a:p>
            <a:pPr lvl="1"/>
            <a:endParaRPr lang="en-US" b="1" dirty="0"/>
          </a:p>
        </p:txBody>
      </p:sp>
      <p:pic>
        <p:nvPicPr>
          <p:cNvPr id="2" name="Picture 1">
            <a:extLst>
              <a:ext uri="{FF2B5EF4-FFF2-40B4-BE49-F238E27FC236}">
                <a16:creationId xmlns:a16="http://schemas.microsoft.com/office/drawing/2014/main" id="{E0ED29E3-90DA-43AF-99F9-E1765A213639}"/>
              </a:ext>
            </a:extLst>
          </p:cNvPr>
          <p:cNvPicPr>
            <a:picLocks noChangeAspect="1"/>
          </p:cNvPicPr>
          <p:nvPr/>
        </p:nvPicPr>
        <p:blipFill>
          <a:blip r:embed="rId3"/>
          <a:stretch>
            <a:fillRect/>
          </a:stretch>
        </p:blipFill>
        <p:spPr>
          <a:xfrm>
            <a:off x="7388360" y="5124450"/>
            <a:ext cx="4438650" cy="1733550"/>
          </a:xfrm>
          <a:prstGeom prst="rect">
            <a:avLst/>
          </a:prstGeom>
        </p:spPr>
      </p:pic>
    </p:spTree>
    <p:extLst>
      <p:ext uri="{BB962C8B-B14F-4D97-AF65-F5344CB8AC3E}">
        <p14:creationId xmlns:p14="http://schemas.microsoft.com/office/powerpoint/2010/main" val="206875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Role Definitions</a:t>
            </a:r>
          </a:p>
        </p:txBody>
      </p:sp>
      <p:sp>
        <p:nvSpPr>
          <p:cNvPr id="6" name="Text Placeholder 5"/>
          <p:cNvSpPr>
            <a:spLocks noGrp="1"/>
          </p:cNvSpPr>
          <p:nvPr>
            <p:ph type="body" sz="quarter" idx="10"/>
          </p:nvPr>
        </p:nvSpPr>
        <p:spPr>
          <a:xfrm>
            <a:off x="684749" y="1172009"/>
            <a:ext cx="11018520" cy="2794611"/>
          </a:xfrm>
        </p:spPr>
        <p:txBody>
          <a:bodyPr/>
          <a:lstStyle/>
          <a:p>
            <a:pPr marL="0" indent="0">
              <a:buNone/>
            </a:pPr>
            <a:r>
              <a:rPr lang="en-US" b="1" dirty="0"/>
              <a:t>Actions and NotActions:</a:t>
            </a:r>
          </a:p>
          <a:p>
            <a:pPr lvl="1"/>
            <a:r>
              <a:rPr lang="en-US" b="1" dirty="0"/>
              <a:t>Include or exclude actions associated with the role</a:t>
            </a:r>
          </a:p>
          <a:p>
            <a:pPr marL="0" indent="0">
              <a:buNone/>
            </a:pPr>
            <a:r>
              <a:rPr lang="en-US" b="1" dirty="0"/>
              <a:t>AssignableScopes:</a:t>
            </a:r>
          </a:p>
          <a:p>
            <a:pPr lvl="1"/>
            <a:r>
              <a:rPr lang="en-US" b="1" dirty="0"/>
              <a:t>/subscriptions/[subscription id]</a:t>
            </a:r>
          </a:p>
          <a:p>
            <a:pPr lvl="1"/>
            <a:r>
              <a:rPr lang="en-US" b="1" dirty="0"/>
              <a:t>/subscriptions/[subscription id]/resourceGroups/[resource group name]</a:t>
            </a:r>
          </a:p>
          <a:p>
            <a:pPr lvl="1"/>
            <a:r>
              <a:rPr lang="en-US" b="1" dirty="0"/>
              <a:t>/subscriptions/[subscription id]/resourceGroups/[resource group name]/[resource]</a:t>
            </a:r>
          </a:p>
          <a:p>
            <a:pPr lvl="1"/>
            <a:endParaRPr lang="en-US" b="1" dirty="0"/>
          </a:p>
        </p:txBody>
      </p:sp>
      <p:pic>
        <p:nvPicPr>
          <p:cNvPr id="2" name="Picture 1"/>
          <p:cNvPicPr>
            <a:picLocks noChangeAspect="1"/>
          </p:cNvPicPr>
          <p:nvPr/>
        </p:nvPicPr>
        <p:blipFill>
          <a:blip r:embed="rId3"/>
          <a:stretch>
            <a:fillRect/>
          </a:stretch>
        </p:blipFill>
        <p:spPr>
          <a:xfrm>
            <a:off x="488731" y="3966620"/>
            <a:ext cx="8262499" cy="2434180"/>
          </a:xfrm>
          <a:prstGeom prst="rect">
            <a:avLst/>
          </a:prstGeom>
        </p:spPr>
      </p:pic>
    </p:spTree>
    <p:extLst>
      <p:ext uri="{BB962C8B-B14F-4D97-AF65-F5344CB8AC3E}">
        <p14:creationId xmlns:p14="http://schemas.microsoft.com/office/powerpoint/2010/main" val="206875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PowerShell and CLI</a:t>
            </a:r>
          </a:p>
        </p:txBody>
      </p:sp>
      <p:sp>
        <p:nvSpPr>
          <p:cNvPr id="6" name="Text Placeholder 5"/>
          <p:cNvSpPr>
            <a:spLocks noGrp="1"/>
          </p:cNvSpPr>
          <p:nvPr>
            <p:ph type="body" sz="quarter" idx="10"/>
          </p:nvPr>
        </p:nvSpPr>
        <p:spPr>
          <a:xfrm>
            <a:off x="539812" y="1686634"/>
            <a:ext cx="11018520" cy="3804118"/>
          </a:xfrm>
        </p:spPr>
        <p:txBody>
          <a:bodyPr/>
          <a:lstStyle/>
          <a:p>
            <a:pPr marL="0" indent="0">
              <a:buNone/>
            </a:pPr>
            <a:r>
              <a:rPr lang="en-US" b="1" dirty="0"/>
              <a:t>To automate role management, you can use:</a:t>
            </a:r>
          </a:p>
          <a:p>
            <a:pPr lvl="1"/>
            <a:r>
              <a:rPr lang="en-US" b="1" dirty="0"/>
              <a:t>Azure PowerShell:</a:t>
            </a:r>
          </a:p>
          <a:p>
            <a:pPr lvl="2"/>
            <a:r>
              <a:rPr lang="en-US" b="1" dirty="0"/>
              <a:t>New-</a:t>
            </a:r>
            <a:r>
              <a:rPr lang="en-US" b="1" dirty="0" err="1"/>
              <a:t>AzRoleDefinition</a:t>
            </a:r>
            <a:r>
              <a:rPr lang="en-US" b="1" dirty="0"/>
              <a:t> -InputFile .\sysops.json</a:t>
            </a:r>
          </a:p>
          <a:p>
            <a:pPr lvl="2"/>
            <a:r>
              <a:rPr lang="en-US" b="1" dirty="0"/>
              <a:t>New-</a:t>
            </a:r>
            <a:r>
              <a:rPr lang="en-US" b="1" dirty="0" err="1"/>
              <a:t>AzRoleAssignment</a:t>
            </a:r>
            <a:r>
              <a:rPr lang="en-US" b="1" dirty="0"/>
              <a:t> -RoleDefinitionName $roleName `</a:t>
            </a:r>
          </a:p>
          <a:p>
            <a:pPr lvl="2"/>
            <a:r>
              <a:rPr lang="en-US" b="1" dirty="0"/>
              <a:t>                                                      -SignInName $assigneeName `</a:t>
            </a:r>
          </a:p>
          <a:p>
            <a:pPr lvl="2"/>
            <a:r>
              <a:rPr lang="en-US" b="1" dirty="0"/>
              <a:t>                                                      -ResourceGroupName $resourceGroupName</a:t>
            </a:r>
          </a:p>
          <a:p>
            <a:pPr lvl="1"/>
            <a:endParaRPr lang="en-US" b="1" dirty="0"/>
          </a:p>
          <a:p>
            <a:pPr lvl="1"/>
            <a:r>
              <a:rPr lang="en-US" b="1" dirty="0"/>
              <a:t>Azure CLI:</a:t>
            </a:r>
          </a:p>
          <a:p>
            <a:pPr lvl="2"/>
            <a:r>
              <a:rPr lang="en-US" b="1" dirty="0"/>
              <a:t>az role definition create --role-definition “./sysops.json”</a:t>
            </a:r>
          </a:p>
          <a:p>
            <a:pPr lvl="2"/>
            <a:r>
              <a:rPr lang="en-US" b="1" dirty="0"/>
              <a:t>az role assignment create --role $roleName \</a:t>
            </a:r>
            <a:br>
              <a:rPr lang="en-US" b="1" dirty="0"/>
            </a:br>
            <a:r>
              <a:rPr lang="en-US" b="1" dirty="0"/>
              <a:t>                                            --assignee $assigneeName \</a:t>
            </a:r>
            <a:br>
              <a:rPr lang="en-US" b="1" dirty="0"/>
            </a:br>
            <a:r>
              <a:rPr lang="en-US" b="1" dirty="0"/>
              <a:t>                                            --resource-group $resourceGroupName</a:t>
            </a:r>
          </a:p>
        </p:txBody>
      </p:sp>
    </p:spTree>
    <p:extLst>
      <p:ext uri="{BB962C8B-B14F-4D97-AF65-F5344CB8AC3E}">
        <p14:creationId xmlns:p14="http://schemas.microsoft.com/office/powerpoint/2010/main" val="206875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Configuring Self-Service Password Reset</a:t>
            </a:r>
          </a:p>
        </p:txBody>
      </p:sp>
      <p:sp>
        <p:nvSpPr>
          <p:cNvPr id="6" name="Text Placeholder 5"/>
          <p:cNvSpPr>
            <a:spLocks noGrp="1"/>
          </p:cNvSpPr>
          <p:nvPr>
            <p:ph type="body" sz="quarter" idx="10"/>
          </p:nvPr>
        </p:nvSpPr>
        <p:spPr>
          <a:xfrm>
            <a:off x="792060" y="1292496"/>
            <a:ext cx="11018520" cy="2055947"/>
          </a:xfrm>
        </p:spPr>
        <p:txBody>
          <a:bodyPr/>
          <a:lstStyle/>
          <a:p>
            <a:r>
              <a:rPr lang="en-US" b="1" dirty="0"/>
              <a:t>Available directly from the Azure portal</a:t>
            </a:r>
          </a:p>
          <a:p>
            <a:r>
              <a:rPr lang="en-US" b="1" dirty="0"/>
              <a:t>Requires designating users in scope:</a:t>
            </a:r>
          </a:p>
          <a:p>
            <a:pPr lvl="1"/>
            <a:r>
              <a:rPr lang="en-US" b="1" dirty="0"/>
              <a:t>None</a:t>
            </a:r>
          </a:p>
          <a:p>
            <a:pPr lvl="1"/>
            <a:r>
              <a:rPr lang="en-US" b="1" dirty="0"/>
              <a:t>Selected (limited to specific Azure AD users or groups)</a:t>
            </a:r>
          </a:p>
          <a:p>
            <a:pPr lvl="1"/>
            <a:r>
              <a:rPr lang="en-US" b="1" dirty="0"/>
              <a:t>All</a:t>
            </a:r>
          </a:p>
        </p:txBody>
      </p:sp>
      <p:pic>
        <p:nvPicPr>
          <p:cNvPr id="3074" name="Picture 2" descr="http://openbox-ficus.cloudapp.net:18010/assets/courseware/v1/d2c0a66fd64f5689ae98fc0b27ff4c17/asset-v1:Microsoft+INF276x+3T2018+type@asset+block/AZ-100.5_Managing_Identities_imag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394" y="3762572"/>
            <a:ext cx="5143500"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5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Authentication Methods for Password Reset</a:t>
            </a:r>
          </a:p>
        </p:txBody>
      </p:sp>
      <p:sp>
        <p:nvSpPr>
          <p:cNvPr id="6" name="Text Placeholder 5"/>
          <p:cNvSpPr>
            <a:spLocks noGrp="1"/>
          </p:cNvSpPr>
          <p:nvPr>
            <p:ph type="body" sz="quarter" idx="10"/>
          </p:nvPr>
        </p:nvSpPr>
        <p:spPr>
          <a:xfrm>
            <a:off x="665937" y="1260965"/>
            <a:ext cx="11018520" cy="2794611"/>
          </a:xfrm>
        </p:spPr>
        <p:txBody>
          <a:bodyPr/>
          <a:lstStyle/>
          <a:p>
            <a:pPr marL="0" indent="0">
              <a:buNone/>
            </a:pPr>
            <a:r>
              <a:rPr lang="en-US" b="1" dirty="0"/>
              <a:t>Include (at least one is required):</a:t>
            </a:r>
          </a:p>
          <a:p>
            <a:pPr lvl="1"/>
            <a:r>
              <a:rPr lang="en-US" b="1" dirty="0"/>
              <a:t>Email notification</a:t>
            </a:r>
          </a:p>
          <a:p>
            <a:pPr lvl="1"/>
            <a:r>
              <a:rPr lang="en-US" b="1" dirty="0"/>
              <a:t>Text or code sent to the user’s mobile device</a:t>
            </a:r>
          </a:p>
          <a:p>
            <a:pPr lvl="1"/>
            <a:r>
              <a:rPr lang="en-US" b="1" dirty="0"/>
              <a:t>Office phone</a:t>
            </a:r>
          </a:p>
          <a:p>
            <a:pPr lvl="1"/>
            <a:r>
              <a:rPr lang="en-US" b="1" dirty="0"/>
              <a:t>A set of security questions</a:t>
            </a:r>
          </a:p>
          <a:p>
            <a:endParaRPr lang="en-US" b="1" dirty="0"/>
          </a:p>
          <a:p>
            <a:pPr lvl="1"/>
            <a:endParaRPr lang="en-US" b="1" dirty="0"/>
          </a:p>
        </p:txBody>
      </p:sp>
      <p:pic>
        <p:nvPicPr>
          <p:cNvPr id="4098" name="Picture 2" descr="http://openbox-ficus.cloudapp.net:18010/assets/courseware/v1/08bf27e2c1381b07aa6fbd2a57ab862f/asset-v1:Microsoft+INF276x+3T2018+type@asset+block/AZ-100.5_Managing_Identities_imag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555" y="1623849"/>
            <a:ext cx="4337024" cy="421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5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Password Writeback </a:t>
            </a:r>
          </a:p>
        </p:txBody>
      </p:sp>
      <p:sp>
        <p:nvSpPr>
          <p:cNvPr id="6" name="Text Placeholder 5"/>
          <p:cNvSpPr>
            <a:spLocks noGrp="1"/>
          </p:cNvSpPr>
          <p:nvPr>
            <p:ph type="body" sz="quarter" idx="10"/>
          </p:nvPr>
        </p:nvSpPr>
        <p:spPr>
          <a:xfrm>
            <a:off x="508281" y="1213669"/>
            <a:ext cx="11018520" cy="3090077"/>
          </a:xfrm>
        </p:spPr>
        <p:txBody>
          <a:bodyPr/>
          <a:lstStyle/>
          <a:p>
            <a:r>
              <a:rPr lang="en-US" b="1" dirty="0"/>
              <a:t>Writes Azure AD users’ password changes/resets to AD DS</a:t>
            </a:r>
          </a:p>
          <a:p>
            <a:r>
              <a:rPr lang="en-US" b="1" dirty="0"/>
              <a:t>Eliminates the need for on-premises SSPR solutions</a:t>
            </a:r>
          </a:p>
          <a:p>
            <a:r>
              <a:rPr lang="en-US" b="1" dirty="0"/>
              <a:t>Requires Azure AD Premium P1 or P2 edition</a:t>
            </a:r>
          </a:p>
          <a:p>
            <a:r>
              <a:rPr lang="en-US" b="1" dirty="0"/>
              <a:t>Is enabled by using Azure AD Connect:</a:t>
            </a:r>
          </a:p>
          <a:p>
            <a:pPr lvl="1"/>
            <a:r>
              <a:rPr lang="en-US" b="1" dirty="0"/>
              <a:t>Start Azure AD Connect Configuration Wizard</a:t>
            </a:r>
          </a:p>
          <a:p>
            <a:pPr lvl="1"/>
            <a:r>
              <a:rPr lang="en-US" b="1" dirty="0"/>
              <a:t>Select Customize synchronization options</a:t>
            </a:r>
          </a:p>
          <a:p>
            <a:pPr lvl="1"/>
            <a:r>
              <a:rPr lang="en-US" b="1" dirty="0"/>
              <a:t>Enable the checkbox on the Optional features page</a:t>
            </a:r>
          </a:p>
        </p:txBody>
      </p:sp>
      <p:pic>
        <p:nvPicPr>
          <p:cNvPr id="5122" name="Picture 2" descr="http://openbox-ficus.cloudapp.net:18010/assets/courseware/v1/6a73b66045fc524c546f2da8706a0825/asset-v1:Microsoft+INF276x+3T2018+type@asset+block/AZ-100.5_Managing_Identities_image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725" y="3429000"/>
            <a:ext cx="3382411" cy="284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05: Managing Identities </a:t>
            </a:r>
            <a:br>
              <a:rPr lang="en-US" dirty="0"/>
            </a:br>
            <a:br>
              <a:rPr lang="en-US" dirty="0"/>
            </a:br>
            <a:r>
              <a:rPr lang="en-US" sz="3200" dirty="0"/>
              <a:t>Lesson 02: </a:t>
            </a:r>
            <a:r>
              <a:rPr lang="en-US" sz="3200" b="1" dirty="0"/>
              <a:t>Implementing and Managing Hybrid Identities</a:t>
            </a:r>
            <a:endParaRPr lang="en-US" dirty="0"/>
          </a:p>
        </p:txBody>
      </p:sp>
    </p:spTree>
    <p:extLst>
      <p:ext uri="{BB962C8B-B14F-4D97-AF65-F5344CB8AC3E}">
        <p14:creationId xmlns:p14="http://schemas.microsoft.com/office/powerpoint/2010/main" val="231346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AD Connect</a:t>
            </a:r>
          </a:p>
        </p:txBody>
      </p:sp>
      <p:sp>
        <p:nvSpPr>
          <p:cNvPr id="6" name="Text Placeholder 5"/>
          <p:cNvSpPr>
            <a:spLocks noGrp="1"/>
          </p:cNvSpPr>
          <p:nvPr>
            <p:ph type="body" sz="quarter" idx="10"/>
          </p:nvPr>
        </p:nvSpPr>
        <p:spPr>
          <a:xfrm>
            <a:off x="545067" y="1218924"/>
            <a:ext cx="11018520" cy="3902607"/>
          </a:xfrm>
        </p:spPr>
        <p:txBody>
          <a:bodyPr/>
          <a:lstStyle/>
          <a:p>
            <a:pPr marL="0" indent="0">
              <a:buNone/>
            </a:pPr>
            <a:r>
              <a:rPr lang="en-US" b="1" dirty="0"/>
              <a:t>Integrates AD DS with Azure AD:</a:t>
            </a:r>
          </a:p>
          <a:p>
            <a:pPr lvl="1"/>
            <a:r>
              <a:rPr lang="en-US" b="1" dirty="0"/>
              <a:t>Implements a common identity for your users across Azure, Office 365, and SaaS apps</a:t>
            </a:r>
          </a:p>
          <a:p>
            <a:pPr marL="0" indent="0">
              <a:buNone/>
            </a:pPr>
            <a:endParaRPr lang="en-US" b="1" dirty="0"/>
          </a:p>
          <a:p>
            <a:pPr marL="0" indent="0">
              <a:buNone/>
            </a:pPr>
            <a:r>
              <a:rPr lang="en-US" b="1" dirty="0"/>
              <a:t>Provides support for:</a:t>
            </a:r>
          </a:p>
          <a:p>
            <a:pPr lvl="1"/>
            <a:r>
              <a:rPr lang="en-US" b="1" dirty="0"/>
              <a:t>Sync Services: synchronize AD DS objects, such as users and groups.</a:t>
            </a:r>
          </a:p>
          <a:p>
            <a:pPr lvl="1"/>
            <a:r>
              <a:rPr lang="en-US" b="1" dirty="0"/>
              <a:t>Health Monitoring: offers centralized monitoring available from the Azure portal.</a:t>
            </a:r>
          </a:p>
          <a:p>
            <a:pPr lvl="1"/>
            <a:r>
              <a:rPr lang="en-US" b="1" dirty="0"/>
              <a:t>Federation: simplifies configuration of AD FS, including:</a:t>
            </a:r>
          </a:p>
          <a:p>
            <a:pPr lvl="2"/>
            <a:r>
              <a:rPr lang="en-US" b="1" dirty="0"/>
              <a:t>enforcement of AD sign-in policies</a:t>
            </a:r>
          </a:p>
          <a:p>
            <a:pPr lvl="2"/>
            <a:r>
              <a:rPr lang="en-US" b="1" dirty="0"/>
              <a:t>smart card or 3rd party MFA </a:t>
            </a:r>
          </a:p>
          <a:p>
            <a:pPr lvl="1"/>
            <a:endParaRPr lang="en-US" b="1" dirty="0"/>
          </a:p>
        </p:txBody>
      </p:sp>
      <p:pic>
        <p:nvPicPr>
          <p:cNvPr id="6146" name="Picture 2" descr="http://openbox-ficus.cloudapp.net:18010/assets/courseware/v1/e87e8a6bd092c6f6d52b8cd7c085614f/asset-v1:Microsoft+INF276x+3T2018+type@asset+block/AZ-100.5_Managing_Identities_image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518" y="4424425"/>
            <a:ext cx="3940593" cy="213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5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Authentication Options</a:t>
            </a:r>
          </a:p>
        </p:txBody>
      </p:sp>
      <p:sp>
        <p:nvSpPr>
          <p:cNvPr id="6" name="Text Placeholder 5"/>
          <p:cNvSpPr>
            <a:spLocks noGrp="1"/>
          </p:cNvSpPr>
          <p:nvPr>
            <p:ph type="body" sz="quarter" idx="10"/>
          </p:nvPr>
        </p:nvSpPr>
        <p:spPr>
          <a:xfrm>
            <a:off x="545067" y="1218924"/>
            <a:ext cx="11018520" cy="1834348"/>
          </a:xfrm>
        </p:spPr>
        <p:txBody>
          <a:bodyPr/>
          <a:lstStyle/>
          <a:p>
            <a:pPr marL="0" indent="0">
              <a:buNone/>
            </a:pPr>
            <a:endParaRPr lang="en-US" b="1" dirty="0"/>
          </a:p>
          <a:p>
            <a:pPr marL="0" indent="0">
              <a:buNone/>
            </a:pPr>
            <a:endParaRPr lang="en-US" b="1" dirty="0"/>
          </a:p>
          <a:p>
            <a:pPr marL="0" indent="0">
              <a:buNone/>
            </a:pPr>
            <a:endParaRPr lang="en-US" b="1" dirty="0"/>
          </a:p>
          <a:p>
            <a:pPr lvl="1"/>
            <a:endParaRPr lang="en-US" b="1" dirty="0"/>
          </a:p>
        </p:txBody>
      </p:sp>
      <p:pic>
        <p:nvPicPr>
          <p:cNvPr id="3" name="Picture 2">
            <a:extLst>
              <a:ext uri="{FF2B5EF4-FFF2-40B4-BE49-F238E27FC236}">
                <a16:creationId xmlns:a16="http://schemas.microsoft.com/office/drawing/2014/main" id="{1B07A497-0E73-4756-BD35-4052D04FE305}"/>
              </a:ext>
            </a:extLst>
          </p:cNvPr>
          <p:cNvPicPr>
            <a:picLocks noChangeAspect="1"/>
          </p:cNvPicPr>
          <p:nvPr/>
        </p:nvPicPr>
        <p:blipFill>
          <a:blip r:embed="rId3"/>
          <a:stretch>
            <a:fillRect/>
          </a:stretch>
        </p:blipFill>
        <p:spPr>
          <a:xfrm>
            <a:off x="1376516" y="1255702"/>
            <a:ext cx="7045354" cy="5145098"/>
          </a:xfrm>
          <a:prstGeom prst="rect">
            <a:avLst/>
          </a:prstGeom>
        </p:spPr>
      </p:pic>
    </p:spTree>
    <p:extLst>
      <p:ext uri="{BB962C8B-B14F-4D97-AF65-F5344CB8AC3E}">
        <p14:creationId xmlns:p14="http://schemas.microsoft.com/office/powerpoint/2010/main" val="201068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Password Synchronization</a:t>
            </a:r>
          </a:p>
        </p:txBody>
      </p:sp>
      <p:sp>
        <p:nvSpPr>
          <p:cNvPr id="6" name="Text Placeholder 5"/>
          <p:cNvSpPr>
            <a:spLocks noGrp="1"/>
          </p:cNvSpPr>
          <p:nvPr>
            <p:ph type="body" sz="quarter" idx="10"/>
          </p:nvPr>
        </p:nvSpPr>
        <p:spPr>
          <a:xfrm>
            <a:off x="665936" y="1130522"/>
            <a:ext cx="11018520" cy="3385542"/>
          </a:xfrm>
        </p:spPr>
        <p:txBody>
          <a:bodyPr/>
          <a:lstStyle/>
          <a:p>
            <a:pPr marL="0" indent="0">
              <a:buNone/>
            </a:pPr>
            <a:r>
              <a:rPr lang="en-US" b="1" dirty="0"/>
              <a:t>Supported by Azure AD Connect:</a:t>
            </a:r>
          </a:p>
          <a:p>
            <a:pPr lvl="1"/>
            <a:r>
              <a:rPr lang="en-US" b="1" dirty="0"/>
              <a:t>Synchronizes user passwords from AD DS to Azure AD </a:t>
            </a:r>
          </a:p>
          <a:p>
            <a:pPr lvl="1"/>
            <a:r>
              <a:rPr lang="en-US" b="1" dirty="0"/>
              <a:t>Allows users to use their AD credentials in order to access:</a:t>
            </a:r>
          </a:p>
          <a:p>
            <a:pPr lvl="2"/>
            <a:r>
              <a:rPr lang="en-US" b="1" dirty="0"/>
              <a:t>Azure resources</a:t>
            </a:r>
          </a:p>
          <a:p>
            <a:pPr lvl="2"/>
            <a:r>
              <a:rPr lang="en-US" b="1" dirty="0"/>
              <a:t>Office 365</a:t>
            </a:r>
          </a:p>
          <a:p>
            <a:pPr lvl="2"/>
            <a:r>
              <a:rPr lang="en-US" b="1" dirty="0"/>
              <a:t>Microsoft Intune</a:t>
            </a:r>
          </a:p>
          <a:p>
            <a:pPr lvl="2"/>
            <a:r>
              <a:rPr lang="en-US" b="1" dirty="0"/>
              <a:t>Dynamics 365</a:t>
            </a:r>
          </a:p>
          <a:p>
            <a:pPr lvl="2"/>
            <a:r>
              <a:rPr lang="en-US" b="1" dirty="0"/>
              <a:t>Azure AD DS</a:t>
            </a:r>
          </a:p>
          <a:p>
            <a:pPr lvl="1"/>
            <a:r>
              <a:rPr lang="en-US" b="1" dirty="0"/>
              <a:t>Improves user productivity</a:t>
            </a:r>
          </a:p>
          <a:p>
            <a:pPr lvl="1"/>
            <a:r>
              <a:rPr lang="en-US" b="1" dirty="0"/>
              <a:t>Reduces helpdesk costs</a:t>
            </a:r>
          </a:p>
        </p:txBody>
      </p:sp>
      <p:pic>
        <p:nvPicPr>
          <p:cNvPr id="7170" name="Picture 2" descr="http://openbox-ficus.cloudapp.net:18010/assets/courseware/v1/14828700fc6dd62b42aa3a4e9c17f051/asset-v1:Microsoft+INF276x+3T2018+type@asset+block/AZ-100.5_Managing_Identities_image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27890"/>
            <a:ext cx="428625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5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05: Managing Identities </a:t>
            </a:r>
            <a:br>
              <a:rPr lang="en-US" dirty="0"/>
            </a:br>
            <a:br>
              <a:rPr lang="en-US" dirty="0"/>
            </a:br>
            <a:r>
              <a:rPr lang="en-US" sz="3200" dirty="0"/>
              <a:t>Lesson 01: </a:t>
            </a:r>
            <a:r>
              <a:rPr lang="en-US" sz="3200" b="1" dirty="0"/>
              <a:t>Managing Azure Active Directory (AAD)</a:t>
            </a:r>
            <a:endParaRPr lang="en-US" dirty="0"/>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Pass-through Authentication</a:t>
            </a:r>
          </a:p>
        </p:txBody>
      </p:sp>
      <p:sp>
        <p:nvSpPr>
          <p:cNvPr id="6" name="Text Placeholder 5"/>
          <p:cNvSpPr>
            <a:spLocks noGrp="1"/>
          </p:cNvSpPr>
          <p:nvPr>
            <p:ph type="body" sz="quarter" idx="10"/>
          </p:nvPr>
        </p:nvSpPr>
        <p:spPr>
          <a:xfrm>
            <a:off x="665936" y="1130522"/>
            <a:ext cx="11018520" cy="1317284"/>
          </a:xfrm>
        </p:spPr>
        <p:txBody>
          <a:bodyPr/>
          <a:lstStyle/>
          <a:p>
            <a:pPr marL="0" indent="0">
              <a:buNone/>
            </a:pPr>
            <a:r>
              <a:rPr lang="en-US" b="1" dirty="0"/>
              <a:t>Eliminates the need for password hash synchronization</a:t>
            </a:r>
          </a:p>
          <a:p>
            <a:pPr marL="0" indent="0">
              <a:buNone/>
            </a:pPr>
            <a:r>
              <a:rPr lang="en-US" b="1" dirty="0"/>
              <a:t>Always validates credentials against Active Directory</a:t>
            </a:r>
          </a:p>
          <a:p>
            <a:pPr lvl="1"/>
            <a:endParaRPr lang="en-US" b="1" dirty="0"/>
          </a:p>
        </p:txBody>
      </p:sp>
      <p:pic>
        <p:nvPicPr>
          <p:cNvPr id="3" name="Picture 2">
            <a:extLst>
              <a:ext uri="{FF2B5EF4-FFF2-40B4-BE49-F238E27FC236}">
                <a16:creationId xmlns:a16="http://schemas.microsoft.com/office/drawing/2014/main" id="{598247D8-26FA-4687-9AFF-4E6D9A5213AE}"/>
              </a:ext>
            </a:extLst>
          </p:cNvPr>
          <p:cNvPicPr>
            <a:picLocks noChangeAspect="1"/>
          </p:cNvPicPr>
          <p:nvPr/>
        </p:nvPicPr>
        <p:blipFill>
          <a:blip r:embed="rId3"/>
          <a:stretch>
            <a:fillRect/>
          </a:stretch>
        </p:blipFill>
        <p:spPr>
          <a:xfrm>
            <a:off x="3309158" y="2932066"/>
            <a:ext cx="6773220" cy="2048161"/>
          </a:xfrm>
          <a:prstGeom prst="rect">
            <a:avLst/>
          </a:prstGeom>
        </p:spPr>
      </p:pic>
    </p:spTree>
    <p:extLst>
      <p:ext uri="{BB962C8B-B14F-4D97-AF65-F5344CB8AC3E}">
        <p14:creationId xmlns:p14="http://schemas.microsoft.com/office/powerpoint/2010/main" val="42884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Password Writeback</a:t>
            </a:r>
          </a:p>
        </p:txBody>
      </p:sp>
      <p:sp>
        <p:nvSpPr>
          <p:cNvPr id="6" name="Text Placeholder 5"/>
          <p:cNvSpPr>
            <a:spLocks noGrp="1"/>
          </p:cNvSpPr>
          <p:nvPr>
            <p:ph type="body" sz="quarter" idx="10"/>
          </p:nvPr>
        </p:nvSpPr>
        <p:spPr>
          <a:xfrm>
            <a:off x="665936" y="1130522"/>
            <a:ext cx="11018520" cy="2794611"/>
          </a:xfrm>
        </p:spPr>
        <p:txBody>
          <a:bodyPr/>
          <a:lstStyle/>
          <a:p>
            <a:pPr marL="0" indent="0">
              <a:buNone/>
            </a:pPr>
            <a:r>
              <a:rPr lang="en-US" b="1" dirty="0"/>
              <a:t>Propagates password changes in Azure AD to Active Directory</a:t>
            </a:r>
          </a:p>
          <a:p>
            <a:pPr marL="0" indent="0">
              <a:buNone/>
            </a:pPr>
            <a:r>
              <a:rPr lang="en-US" b="1" dirty="0"/>
              <a:t>Offers a number of benefits:</a:t>
            </a:r>
          </a:p>
          <a:p>
            <a:pPr lvl="1"/>
            <a:r>
              <a:rPr lang="en-US" b="1" dirty="0"/>
              <a:t>Enforcement of AD password policies</a:t>
            </a:r>
          </a:p>
          <a:p>
            <a:pPr lvl="1"/>
            <a:r>
              <a:rPr lang="en-US" b="1" dirty="0"/>
              <a:t>Zero-delay feedback</a:t>
            </a:r>
          </a:p>
          <a:p>
            <a:pPr lvl="1"/>
            <a:r>
              <a:rPr lang="en-US" b="1" dirty="0"/>
              <a:t>Support for password changes </a:t>
            </a:r>
          </a:p>
          <a:p>
            <a:pPr lvl="1"/>
            <a:r>
              <a:rPr lang="en-US" b="1" dirty="0"/>
              <a:t>Support for password resets</a:t>
            </a:r>
          </a:p>
          <a:p>
            <a:pPr lvl="1"/>
            <a:r>
              <a:rPr lang="en-US" b="1" dirty="0"/>
              <a:t>No inbound firewall requirements</a:t>
            </a:r>
          </a:p>
        </p:txBody>
      </p:sp>
      <p:pic>
        <p:nvPicPr>
          <p:cNvPr id="3" name="Picture 2">
            <a:extLst>
              <a:ext uri="{FF2B5EF4-FFF2-40B4-BE49-F238E27FC236}">
                <a16:creationId xmlns:a16="http://schemas.microsoft.com/office/drawing/2014/main" id="{F8EC9E05-F886-41A0-BE85-31BB308EB1B9}"/>
              </a:ext>
            </a:extLst>
          </p:cNvPr>
          <p:cNvPicPr>
            <a:picLocks noChangeAspect="1"/>
          </p:cNvPicPr>
          <p:nvPr/>
        </p:nvPicPr>
        <p:blipFill>
          <a:blip r:embed="rId3"/>
          <a:stretch>
            <a:fillRect/>
          </a:stretch>
        </p:blipFill>
        <p:spPr>
          <a:xfrm>
            <a:off x="6096000" y="1993649"/>
            <a:ext cx="4759375" cy="4006066"/>
          </a:xfrm>
          <a:prstGeom prst="rect">
            <a:avLst/>
          </a:prstGeom>
        </p:spPr>
      </p:pic>
    </p:spTree>
    <p:extLst>
      <p:ext uri="{BB962C8B-B14F-4D97-AF65-F5344CB8AC3E}">
        <p14:creationId xmlns:p14="http://schemas.microsoft.com/office/powerpoint/2010/main" val="135835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Federation with Azure AD</a:t>
            </a:r>
          </a:p>
        </p:txBody>
      </p:sp>
      <p:sp>
        <p:nvSpPr>
          <p:cNvPr id="6" name="Text Placeholder 5"/>
          <p:cNvSpPr>
            <a:spLocks noGrp="1"/>
          </p:cNvSpPr>
          <p:nvPr>
            <p:ph type="body" sz="quarter" idx="10"/>
          </p:nvPr>
        </p:nvSpPr>
        <p:spPr>
          <a:xfrm>
            <a:off x="665936" y="1130522"/>
            <a:ext cx="11018520" cy="1834348"/>
          </a:xfrm>
        </p:spPr>
        <p:txBody>
          <a:bodyPr/>
          <a:lstStyle/>
          <a:p>
            <a:pPr marL="0" indent="0">
              <a:buNone/>
            </a:pPr>
            <a:r>
              <a:rPr lang="en-US" b="1" dirty="0"/>
              <a:t>Represents a trust between Azure AD and AD</a:t>
            </a:r>
          </a:p>
          <a:p>
            <a:pPr marL="0" indent="0">
              <a:buNone/>
            </a:pPr>
            <a:r>
              <a:rPr lang="en-US" b="1" dirty="0"/>
              <a:t>Ensures that all authentication is handled by AD</a:t>
            </a:r>
          </a:p>
          <a:p>
            <a:pPr marL="0" indent="0">
              <a:buNone/>
            </a:pPr>
            <a:r>
              <a:rPr lang="en-US" b="1" dirty="0"/>
              <a:t>Eliminates the need for password hash synchronization</a:t>
            </a:r>
          </a:p>
          <a:p>
            <a:pPr lvl="1"/>
            <a:r>
              <a:rPr lang="en-US" b="1" dirty="0"/>
              <a:t>Password hash synchronization is optional as a backup (in case of AD FS issues)</a:t>
            </a:r>
          </a:p>
        </p:txBody>
      </p:sp>
      <p:pic>
        <p:nvPicPr>
          <p:cNvPr id="3" name="Picture 2">
            <a:extLst>
              <a:ext uri="{FF2B5EF4-FFF2-40B4-BE49-F238E27FC236}">
                <a16:creationId xmlns:a16="http://schemas.microsoft.com/office/drawing/2014/main" id="{52D2B80E-BEC5-4AD0-A21E-38FF8B2E5114}"/>
              </a:ext>
            </a:extLst>
          </p:cNvPr>
          <p:cNvPicPr>
            <a:picLocks noChangeAspect="1"/>
          </p:cNvPicPr>
          <p:nvPr/>
        </p:nvPicPr>
        <p:blipFill>
          <a:blip r:embed="rId3"/>
          <a:stretch>
            <a:fillRect/>
          </a:stretch>
        </p:blipFill>
        <p:spPr>
          <a:xfrm>
            <a:off x="5903392" y="3527323"/>
            <a:ext cx="4877481" cy="2724530"/>
          </a:xfrm>
          <a:prstGeom prst="rect">
            <a:avLst/>
          </a:prstGeom>
        </p:spPr>
      </p:pic>
    </p:spTree>
    <p:extLst>
      <p:ext uri="{BB962C8B-B14F-4D97-AF65-F5344CB8AC3E}">
        <p14:creationId xmlns:p14="http://schemas.microsoft.com/office/powerpoint/2010/main" val="306239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Sign-On Methods</a:t>
            </a:r>
          </a:p>
        </p:txBody>
      </p:sp>
      <p:sp>
        <p:nvSpPr>
          <p:cNvPr id="6" name="Text Placeholder 5"/>
          <p:cNvSpPr>
            <a:spLocks noGrp="1"/>
          </p:cNvSpPr>
          <p:nvPr>
            <p:ph type="body" sz="quarter" idx="10"/>
          </p:nvPr>
        </p:nvSpPr>
        <p:spPr>
          <a:xfrm>
            <a:off x="586740" y="1334537"/>
            <a:ext cx="11018520" cy="2215991"/>
          </a:xfrm>
        </p:spPr>
        <p:txBody>
          <a:bodyPr/>
          <a:lstStyle/>
          <a:p>
            <a:pPr marL="0" indent="0">
              <a:buNone/>
            </a:pPr>
            <a:r>
              <a:rPr lang="en-US" b="1" dirty="0"/>
              <a:t>Available when using Azure AD Connect:</a:t>
            </a:r>
          </a:p>
          <a:p>
            <a:pPr lvl="1"/>
            <a:r>
              <a:rPr lang="en-US" b="1" dirty="0"/>
              <a:t>Password Synchronization: synchronizes AD DS user password hashes</a:t>
            </a:r>
          </a:p>
          <a:p>
            <a:pPr lvl="1"/>
            <a:r>
              <a:rPr lang="en-US" b="1" dirty="0"/>
              <a:t>Federation with AD FS: uses federation to redirect authentication requests to AD DS</a:t>
            </a:r>
          </a:p>
          <a:p>
            <a:pPr lvl="1"/>
            <a:r>
              <a:rPr lang="en-US" b="1" dirty="0"/>
              <a:t>Pass-through authentication: redirects authentication requests to AD DS without dependency on a federation service</a:t>
            </a:r>
          </a:p>
          <a:p>
            <a:pPr lvl="1"/>
            <a:endParaRPr lang="en-US" b="1" dirty="0"/>
          </a:p>
        </p:txBody>
      </p:sp>
      <p:pic>
        <p:nvPicPr>
          <p:cNvPr id="8194" name="Picture 2" descr="http://openbox-ficus.cloudapp.net:18010/assets/courseware/v1/823653d9a6bc8b59d411967de6d647bb/asset-v1:Microsoft+INF276x+3T2018+type@asset+block/AZ-100.5_Managing_Identities_image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467" y="3619500"/>
            <a:ext cx="553402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5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AD Connect Health</a:t>
            </a:r>
          </a:p>
        </p:txBody>
      </p:sp>
      <p:sp>
        <p:nvSpPr>
          <p:cNvPr id="6" name="Text Placeholder 5"/>
          <p:cNvSpPr>
            <a:spLocks noGrp="1"/>
          </p:cNvSpPr>
          <p:nvPr>
            <p:ph type="body" sz="quarter" idx="10"/>
          </p:nvPr>
        </p:nvSpPr>
        <p:spPr>
          <a:xfrm>
            <a:off x="656580" y="1329282"/>
            <a:ext cx="11018520" cy="1538883"/>
          </a:xfrm>
        </p:spPr>
        <p:txBody>
          <a:bodyPr/>
          <a:lstStyle/>
          <a:p>
            <a:pPr marL="0" indent="0">
              <a:buNone/>
            </a:pPr>
            <a:r>
              <a:rPr lang="en-US" b="1" dirty="0"/>
              <a:t>Provides monitoring of AD DS and Azure AD integration:</a:t>
            </a:r>
          </a:p>
          <a:p>
            <a:pPr lvl="1"/>
            <a:r>
              <a:rPr lang="en-US" b="1" dirty="0"/>
              <a:t>Azure AD Connect and its synchronization engine</a:t>
            </a:r>
          </a:p>
          <a:p>
            <a:pPr lvl="1"/>
            <a:r>
              <a:rPr lang="en-US" b="1" dirty="0"/>
              <a:t>AD DS domain controllers</a:t>
            </a:r>
          </a:p>
          <a:p>
            <a:pPr lvl="1"/>
            <a:r>
              <a:rPr lang="en-US" b="1" dirty="0"/>
              <a:t>AD FS servers</a:t>
            </a:r>
          </a:p>
        </p:txBody>
      </p:sp>
      <p:pic>
        <p:nvPicPr>
          <p:cNvPr id="9218" name="Picture 2" descr="http://openbox-ficus.cloudapp.net:18010/assets/courseware/v1/5b7c645fac51b87375009acf32f08c05/asset-v1:Microsoft+INF276x+3T2018+type@asset+block/AZ-100.5_Managing_Identities_image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423" y="3352801"/>
            <a:ext cx="7264230" cy="182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5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Device Management </a:t>
            </a:r>
          </a:p>
        </p:txBody>
      </p:sp>
      <p:sp>
        <p:nvSpPr>
          <p:cNvPr id="6" name="Text Placeholder 5"/>
          <p:cNvSpPr>
            <a:spLocks noGrp="1"/>
          </p:cNvSpPr>
          <p:nvPr>
            <p:ph type="body" sz="quarter" idx="10"/>
          </p:nvPr>
        </p:nvSpPr>
        <p:spPr>
          <a:xfrm>
            <a:off x="644915" y="1450151"/>
            <a:ext cx="11018520" cy="3434786"/>
          </a:xfrm>
        </p:spPr>
        <p:txBody>
          <a:bodyPr/>
          <a:lstStyle/>
          <a:p>
            <a:pPr marL="0" indent="0">
              <a:buNone/>
            </a:pPr>
            <a:r>
              <a:rPr lang="en-US" b="1" dirty="0"/>
              <a:t>Azure AD supports device integration by using:</a:t>
            </a:r>
          </a:p>
          <a:p>
            <a:pPr lvl="1"/>
            <a:r>
              <a:rPr lang="en-US" b="1" dirty="0"/>
              <a:t>Registering a device in Azure AD: </a:t>
            </a:r>
          </a:p>
          <a:p>
            <a:pPr lvl="2"/>
            <a:r>
              <a:rPr lang="en-US" b="1" dirty="0"/>
              <a:t>Provides the device with an Azure AD identity (a device object) that facilitates device authentication. </a:t>
            </a:r>
          </a:p>
          <a:p>
            <a:pPr lvl="2"/>
            <a:r>
              <a:rPr lang="en-US" b="1" dirty="0"/>
              <a:t>Introduces device object-specific attributes in Azure AD. This facilitates using Azure AD and mobile device management (MDM) solution such as Microsoft Intune to create conditional access rules that allow or block access from devices based on their security and compliance status.</a:t>
            </a:r>
          </a:p>
          <a:p>
            <a:pPr lvl="2"/>
            <a:r>
              <a:rPr lang="en-US" b="1" dirty="0"/>
              <a:t>It supports disabling or enabling the Azure AD identity representing the device.</a:t>
            </a:r>
          </a:p>
          <a:p>
            <a:pPr lvl="1"/>
            <a:r>
              <a:rPr lang="en-US" b="1" dirty="0"/>
              <a:t>Joining a device to Azure AD:</a:t>
            </a:r>
          </a:p>
          <a:p>
            <a:pPr lvl="2"/>
            <a:r>
              <a:rPr lang="en-US" b="1" dirty="0"/>
              <a:t>Constitutes an extension to registering a device</a:t>
            </a:r>
          </a:p>
          <a:p>
            <a:pPr lvl="2"/>
            <a:r>
              <a:rPr lang="en-US" b="1" dirty="0"/>
              <a:t>Provides the benefits of registering a device and, in addition, changes the local state of a device. </a:t>
            </a:r>
          </a:p>
          <a:p>
            <a:pPr lvl="2"/>
            <a:r>
              <a:rPr lang="en-US" b="1" dirty="0"/>
              <a:t>Allows Azure AD users to sign-in to devices using work or school accounts instead of personal accounts.</a:t>
            </a:r>
          </a:p>
        </p:txBody>
      </p:sp>
    </p:spTree>
    <p:extLst>
      <p:ext uri="{BB962C8B-B14F-4D97-AF65-F5344CB8AC3E}">
        <p14:creationId xmlns:p14="http://schemas.microsoft.com/office/powerpoint/2010/main" val="34625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Joined Devices </a:t>
            </a:r>
          </a:p>
        </p:txBody>
      </p:sp>
      <p:sp>
        <p:nvSpPr>
          <p:cNvPr id="6" name="Text Placeholder 5"/>
          <p:cNvSpPr>
            <a:spLocks noGrp="1"/>
          </p:cNvSpPr>
          <p:nvPr>
            <p:ph type="body" sz="quarter" idx="10"/>
          </p:nvPr>
        </p:nvSpPr>
        <p:spPr>
          <a:xfrm>
            <a:off x="8752520" y="7657129"/>
            <a:ext cx="11018520" cy="430887"/>
          </a:xfrm>
        </p:spPr>
        <p:txBody>
          <a:bodyPr/>
          <a:lstStyle/>
          <a:p>
            <a:endParaRPr lang="en-US" b="1" dirty="0"/>
          </a:p>
        </p:txBody>
      </p:sp>
      <p:pic>
        <p:nvPicPr>
          <p:cNvPr id="10242" name="Picture 2" descr="http://openbox-ficus.cloudapp.net:18010/assets/courseware/v1/b3c0faf9157e6718710cda3886d00da3/asset-v1:Microsoft+INF276x+3T2018+type@asset+block/AZ-100.5_Managing_Identities_image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866" y="1881076"/>
            <a:ext cx="32385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39812" y="4903129"/>
            <a:ext cx="6904762" cy="1657143"/>
          </a:xfrm>
          <a:prstGeom prst="rect">
            <a:avLst/>
          </a:prstGeom>
        </p:spPr>
      </p:pic>
      <p:sp>
        <p:nvSpPr>
          <p:cNvPr id="7" name="Text Placeholder 5"/>
          <p:cNvSpPr txBox="1">
            <a:spLocks/>
          </p:cNvSpPr>
          <p:nvPr/>
        </p:nvSpPr>
        <p:spPr>
          <a:xfrm>
            <a:off x="539812" y="1686634"/>
            <a:ext cx="11018520" cy="29423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Hybrid Azure AD joined devices are joined to:</a:t>
            </a:r>
          </a:p>
          <a:p>
            <a:pPr lvl="1"/>
            <a:r>
              <a:rPr lang="en-US" b="1" dirty="0"/>
              <a:t>AD</a:t>
            </a:r>
          </a:p>
          <a:p>
            <a:pPr lvl="1"/>
            <a:r>
              <a:rPr lang="en-US" b="1" dirty="0"/>
              <a:t>Azure AD</a:t>
            </a:r>
          </a:p>
          <a:p>
            <a:pPr marL="0" indent="0">
              <a:buNone/>
            </a:pPr>
            <a:endParaRPr lang="en-US" b="1" dirty="0"/>
          </a:p>
          <a:p>
            <a:pPr marL="0" indent="0">
              <a:buNone/>
            </a:pPr>
            <a:r>
              <a:rPr lang="en-US" b="1" dirty="0"/>
              <a:t>Hybrid Azure AD join facilitates:</a:t>
            </a:r>
          </a:p>
          <a:p>
            <a:pPr lvl="1"/>
            <a:r>
              <a:rPr lang="en-US" b="1" dirty="0"/>
              <a:t>Centralized management of all work-owned devices</a:t>
            </a:r>
          </a:p>
          <a:p>
            <a:pPr lvl="1"/>
            <a:r>
              <a:rPr lang="en-US" b="1" dirty="0"/>
              <a:t>Support for user sign-ins with Active Directory accounts </a:t>
            </a:r>
          </a:p>
        </p:txBody>
      </p:sp>
    </p:spTree>
    <p:extLst>
      <p:ext uri="{BB962C8B-B14F-4D97-AF65-F5344CB8AC3E}">
        <p14:creationId xmlns:p14="http://schemas.microsoft.com/office/powerpoint/2010/main" val="34625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67D6-6510-4B26-814E-4BB0BB3E0AF3}"/>
              </a:ext>
            </a:extLst>
          </p:cNvPr>
          <p:cNvSpPr>
            <a:spLocks noGrp="1"/>
          </p:cNvSpPr>
          <p:nvPr>
            <p:ph type="title"/>
          </p:nvPr>
        </p:nvSpPr>
        <p:spPr/>
        <p:txBody>
          <a:bodyPr/>
          <a:lstStyle/>
          <a:p>
            <a:r>
              <a:rPr lang="en-US" dirty="0"/>
              <a:t>Online Lab: </a:t>
            </a:r>
            <a:r>
              <a:rPr lang="en-US" b="1" dirty="0"/>
              <a:t>Implementing user-assigned managed identities for Azure resources</a:t>
            </a:r>
            <a:endParaRPr lang="en-US" dirty="0"/>
          </a:p>
        </p:txBody>
      </p:sp>
      <p:sp>
        <p:nvSpPr>
          <p:cNvPr id="3" name="Text Placeholder 2">
            <a:extLst>
              <a:ext uri="{FF2B5EF4-FFF2-40B4-BE49-F238E27FC236}">
                <a16:creationId xmlns:a16="http://schemas.microsoft.com/office/drawing/2014/main" id="{CC47CC62-1F9F-40DB-B63C-2815F3F511E6}"/>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6823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2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Active Directory</a:t>
            </a:r>
          </a:p>
        </p:txBody>
      </p:sp>
      <p:sp>
        <p:nvSpPr>
          <p:cNvPr id="6" name="Text Placeholder 5"/>
          <p:cNvSpPr>
            <a:spLocks noGrp="1"/>
          </p:cNvSpPr>
          <p:nvPr>
            <p:ph type="body" sz="quarter" idx="10"/>
          </p:nvPr>
        </p:nvSpPr>
        <p:spPr>
          <a:xfrm>
            <a:off x="634405" y="1293030"/>
            <a:ext cx="11018520" cy="4271939"/>
          </a:xfrm>
        </p:spPr>
        <p:txBody>
          <a:bodyPr/>
          <a:lstStyle/>
          <a:p>
            <a:pPr marL="0" indent="0">
              <a:buNone/>
            </a:pPr>
            <a:r>
              <a:rPr lang="en-US" b="1" dirty="0"/>
              <a:t>Multi-tenant cloud-based directory and identity management:</a:t>
            </a:r>
          </a:p>
          <a:p>
            <a:pPr lvl="1"/>
            <a:r>
              <a:rPr lang="en-US" b="1" dirty="0"/>
              <a:t>Provides single sign-on access to cloud applications and resources</a:t>
            </a:r>
          </a:p>
          <a:p>
            <a:pPr lvl="1"/>
            <a:r>
              <a:rPr lang="en-US" b="1" dirty="0"/>
              <a:t>Facilitates developing apps with a global scope</a:t>
            </a:r>
          </a:p>
          <a:p>
            <a:pPr lvl="1"/>
            <a:r>
              <a:rPr lang="en-US" b="1" dirty="0"/>
              <a:t>Offers a full suite of identity management capabilities:</a:t>
            </a:r>
          </a:p>
          <a:p>
            <a:pPr lvl="2"/>
            <a:r>
              <a:rPr lang="en-US" b="1" dirty="0"/>
              <a:t>Self-service password and group management</a:t>
            </a:r>
          </a:p>
          <a:p>
            <a:pPr lvl="2"/>
            <a:r>
              <a:rPr lang="en-US" b="1" dirty="0"/>
              <a:t>Privileged account management</a:t>
            </a:r>
          </a:p>
          <a:p>
            <a:pPr lvl="2"/>
            <a:r>
              <a:rPr lang="en-US" b="1" dirty="0"/>
              <a:t>Role-based access control</a:t>
            </a:r>
          </a:p>
          <a:p>
            <a:pPr lvl="2"/>
            <a:r>
              <a:rPr lang="en-US" b="1" dirty="0"/>
              <a:t>App usage monitoring</a:t>
            </a:r>
          </a:p>
          <a:p>
            <a:pPr lvl="2"/>
            <a:r>
              <a:rPr lang="en-US" b="1" dirty="0"/>
              <a:t>Security monitoring</a:t>
            </a:r>
          </a:p>
          <a:p>
            <a:pPr lvl="2"/>
            <a:r>
              <a:rPr lang="en-US" b="1" dirty="0"/>
              <a:t>Device Registration</a:t>
            </a:r>
          </a:p>
          <a:p>
            <a:pPr lvl="2"/>
            <a:r>
              <a:rPr lang="en-US" b="1" dirty="0"/>
              <a:t>Alerting </a:t>
            </a:r>
          </a:p>
          <a:p>
            <a:pPr lvl="2"/>
            <a:r>
              <a:rPr lang="en-US" b="1" dirty="0"/>
              <a:t>MFA</a:t>
            </a:r>
          </a:p>
          <a:p>
            <a:pPr lvl="1"/>
            <a:endParaRPr lang="en-US" b="1" dirty="0"/>
          </a:p>
        </p:txBody>
      </p:sp>
      <p:pic>
        <p:nvPicPr>
          <p:cNvPr id="1026" name="Picture 2" descr="https://cms.prod.oxa.microsoft.com/assets/courseware/v1/5a7dee9e072a5dede4338decda310b30/asset-v1:Microsoft+AZ-300+2018_T2+type@asset+block/AZ-100.5_Managing_Identities_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323" y="3741793"/>
            <a:ext cx="675322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Benefits</a:t>
            </a:r>
          </a:p>
        </p:txBody>
      </p:sp>
      <p:sp>
        <p:nvSpPr>
          <p:cNvPr id="6" name="Text Placeholder 5"/>
          <p:cNvSpPr>
            <a:spLocks noGrp="1"/>
          </p:cNvSpPr>
          <p:nvPr>
            <p:ph type="body" sz="quarter" idx="10"/>
          </p:nvPr>
        </p:nvSpPr>
        <p:spPr>
          <a:xfrm>
            <a:off x="584200" y="1435497"/>
            <a:ext cx="5661152" cy="4653582"/>
          </a:xfrm>
        </p:spPr>
        <p:txBody>
          <a:bodyPr/>
          <a:lstStyle/>
          <a:p>
            <a:r>
              <a:rPr lang="en-US" dirty="0"/>
              <a:t>Single sign-on to any cloud or on-premises web app</a:t>
            </a:r>
          </a:p>
          <a:p>
            <a:r>
              <a:rPr lang="en-US" dirty="0"/>
              <a:t>Compatible with iOS, Mac OS X, Android, and Windows devices</a:t>
            </a:r>
          </a:p>
          <a:p>
            <a:r>
              <a:rPr lang="en-US" dirty="0"/>
              <a:t>Protect on-premises web applications with secure remote access</a:t>
            </a:r>
          </a:p>
          <a:p>
            <a:r>
              <a:rPr lang="en-US" dirty="0"/>
              <a:t>Extend AD to the cloud</a:t>
            </a:r>
          </a:p>
          <a:p>
            <a:r>
              <a:rPr lang="en-US" dirty="0"/>
              <a:t>Help protect sensitive data and applications</a:t>
            </a:r>
          </a:p>
        </p:txBody>
      </p:sp>
      <p:pic>
        <p:nvPicPr>
          <p:cNvPr id="2" name="Picture 1" descr="Screenshot of Azure AD features including Azure AD Connect and Self-Service capabilities. ">
            <a:extLst>
              <a:ext uri="{FF2B5EF4-FFF2-40B4-BE49-F238E27FC236}">
                <a16:creationId xmlns:a16="http://schemas.microsoft.com/office/drawing/2014/main" id="{0DB75D26-C48C-4231-B48D-95D3A5467B1A}"/>
              </a:ext>
            </a:extLst>
          </p:cNvPr>
          <p:cNvPicPr>
            <a:picLocks noChangeAspect="1"/>
          </p:cNvPicPr>
          <p:nvPr/>
        </p:nvPicPr>
        <p:blipFill>
          <a:blip r:embed="rId3"/>
          <a:stretch>
            <a:fillRect/>
          </a:stretch>
        </p:blipFill>
        <p:spPr>
          <a:xfrm>
            <a:off x="6305774" y="1655064"/>
            <a:ext cx="5652430" cy="3960517"/>
          </a:xfrm>
          <a:prstGeom prst="rect">
            <a:avLst/>
          </a:prstGeom>
          <a:ln>
            <a:solidFill>
              <a:schemeClr val="tx1"/>
            </a:solidFill>
          </a:ln>
        </p:spPr>
      </p:pic>
    </p:spTree>
    <p:extLst>
      <p:ext uri="{BB962C8B-B14F-4D97-AF65-F5344CB8AC3E}">
        <p14:creationId xmlns:p14="http://schemas.microsoft.com/office/powerpoint/2010/main" val="121192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Active Directory Domain Services (AD DS)</a:t>
            </a:r>
          </a:p>
        </p:txBody>
      </p:sp>
      <p:sp>
        <p:nvSpPr>
          <p:cNvPr id="6" name="Text Placeholder 5"/>
          <p:cNvSpPr>
            <a:spLocks noGrp="1"/>
          </p:cNvSpPr>
          <p:nvPr>
            <p:ph type="body" sz="quarter" idx="10"/>
          </p:nvPr>
        </p:nvSpPr>
        <p:spPr>
          <a:xfrm>
            <a:off x="588263" y="1150606"/>
            <a:ext cx="11018520" cy="5773888"/>
          </a:xfrm>
        </p:spPr>
        <p:txBody>
          <a:bodyPr/>
          <a:lstStyle/>
          <a:p>
            <a:pPr marL="0" indent="0">
              <a:buNone/>
            </a:pPr>
            <a:r>
              <a:rPr lang="en-US" b="1" dirty="0"/>
              <a:t>Windows Server-based identity management and directory service:</a:t>
            </a:r>
          </a:p>
          <a:p>
            <a:pPr lvl="1"/>
            <a:r>
              <a:rPr lang="en-US" b="1" dirty="0"/>
              <a:t>Traditional on-premises deployments</a:t>
            </a:r>
          </a:p>
          <a:p>
            <a:pPr lvl="1"/>
            <a:r>
              <a:rPr lang="en-US" b="1" dirty="0"/>
              <a:t>Cloud deployments of IaaS workloads that do not directly support Azure AD</a:t>
            </a:r>
          </a:p>
          <a:p>
            <a:pPr marL="0" indent="0">
              <a:buNone/>
            </a:pPr>
            <a:endParaRPr lang="en-US" b="1" dirty="0"/>
          </a:p>
          <a:p>
            <a:pPr marL="0" indent="0">
              <a:buNone/>
            </a:pPr>
            <a:r>
              <a:rPr lang="en-US" b="1" dirty="0"/>
              <a:t>Azure AD differs from AD DS in a number of aspects:</a:t>
            </a:r>
          </a:p>
          <a:p>
            <a:pPr lvl="1"/>
            <a:r>
              <a:rPr lang="en-GB" b="1" dirty="0"/>
              <a:t>Management: Azure AD is a managed service with no infrastructure requirements.</a:t>
            </a:r>
            <a:endParaRPr lang="en-US" b="1" dirty="0"/>
          </a:p>
          <a:p>
            <a:pPr lvl="1"/>
            <a:r>
              <a:rPr lang="en-US" b="1" dirty="0"/>
              <a:t>Communication Protocols: Azure AD uses protocols such as SAML, WS-Federation, and OpenID Connect for authentication and OAuth for authorization.</a:t>
            </a:r>
          </a:p>
          <a:p>
            <a:pPr lvl="1"/>
            <a:r>
              <a:rPr lang="en-US" b="1" dirty="0"/>
              <a:t>Directory lookups: Azure AD Azure AD relies on REST API over HTTP and HTTPS.</a:t>
            </a:r>
          </a:p>
          <a:p>
            <a:pPr lvl="1"/>
            <a:r>
              <a:rPr lang="en-US" b="1" dirty="0"/>
              <a:t>Federation: Azure AD includes built-in federation support.</a:t>
            </a:r>
          </a:p>
          <a:p>
            <a:pPr lvl="1"/>
            <a:r>
              <a:rPr lang="en-US" b="1" dirty="0"/>
              <a:t>Object hierarchy: Azure AD objects exists within a flat namespace. There is no support for custom container-based hierarchy.</a:t>
            </a:r>
          </a:p>
          <a:p>
            <a:pPr lvl="1"/>
            <a:endParaRPr lang="en-US" b="1" dirty="0"/>
          </a:p>
          <a:p>
            <a:pPr lvl="1"/>
            <a:endParaRPr lang="en-US" b="1" dirty="0"/>
          </a:p>
          <a:p>
            <a:pPr lvl="1"/>
            <a:endParaRPr lang="en-US" b="1" dirty="0"/>
          </a:p>
        </p:txBody>
      </p:sp>
    </p:spTree>
    <p:extLst>
      <p:ext uri="{BB962C8B-B14F-4D97-AF65-F5344CB8AC3E}">
        <p14:creationId xmlns:p14="http://schemas.microsoft.com/office/powerpoint/2010/main" val="175084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Active Directory Editions </a:t>
            </a:r>
          </a:p>
        </p:txBody>
      </p:sp>
      <p:sp>
        <p:nvSpPr>
          <p:cNvPr id="6" name="Text Placeholder 5"/>
          <p:cNvSpPr>
            <a:spLocks noGrp="1"/>
          </p:cNvSpPr>
          <p:nvPr>
            <p:ph type="body" sz="quarter" idx="10"/>
          </p:nvPr>
        </p:nvSpPr>
        <p:spPr>
          <a:xfrm>
            <a:off x="586740" y="1287241"/>
            <a:ext cx="11018520" cy="2917722"/>
          </a:xfrm>
        </p:spPr>
        <p:txBody>
          <a:bodyPr/>
          <a:lstStyle/>
          <a:p>
            <a:pPr lvl="1"/>
            <a:r>
              <a:rPr lang="en-GB" b="1" dirty="0"/>
              <a:t>Free offers: </a:t>
            </a:r>
          </a:p>
          <a:p>
            <a:pPr lvl="2"/>
            <a:r>
              <a:rPr lang="en-US" b="1" dirty="0"/>
              <a:t>user/group management, single sign-on, self-service password change, basic reporting</a:t>
            </a:r>
          </a:p>
          <a:p>
            <a:pPr lvl="1"/>
            <a:r>
              <a:rPr lang="en-GB" b="1" dirty="0"/>
              <a:t>Basic offers (in addition to the Free edition features):</a:t>
            </a:r>
          </a:p>
          <a:p>
            <a:pPr lvl="2"/>
            <a:r>
              <a:rPr lang="en-US" b="1" dirty="0"/>
              <a:t>group-based access management, self-service password reset, Azure Active Directory Application Proxy, 99.9% availability SLA</a:t>
            </a:r>
            <a:endParaRPr lang="en-GB" b="1" dirty="0"/>
          </a:p>
          <a:p>
            <a:pPr lvl="1"/>
            <a:r>
              <a:rPr lang="en-GB" b="1" dirty="0"/>
              <a:t>Premium P1 offers (in addition to the Basic edition features):</a:t>
            </a:r>
          </a:p>
          <a:p>
            <a:pPr lvl="2"/>
            <a:r>
              <a:rPr lang="en-US" b="1" dirty="0"/>
              <a:t>access to hybrid application access, self-service identity and access management, security in the cloud</a:t>
            </a:r>
            <a:endParaRPr lang="en-GB" b="1" dirty="0"/>
          </a:p>
          <a:p>
            <a:pPr lvl="1"/>
            <a:r>
              <a:rPr lang="en-GB" b="1" dirty="0"/>
              <a:t>Premium P2 offers (in addition to the Premium P1 features):</a:t>
            </a:r>
          </a:p>
          <a:p>
            <a:pPr lvl="2"/>
            <a:r>
              <a:rPr lang="en-US" b="1" dirty="0"/>
              <a:t>advanced identity protection and privileged identity management</a:t>
            </a:r>
            <a:endParaRPr lang="en-GB" b="1" dirty="0"/>
          </a:p>
        </p:txBody>
      </p:sp>
      <p:pic>
        <p:nvPicPr>
          <p:cNvPr id="3074" name="Picture 2" descr="https://cms.prod.oxa.microsoft.com/assets/courseware/v1/f1a47a1f9d82ec9c34225b717bc2bf5a/asset-v1:Microsoft+AZ-300+2018_T2+type@asset+block/AZ-100.5_Managing_Identities_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007" y="4824499"/>
            <a:ext cx="6250808" cy="100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5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Choosing Between Azure AD and Azure AD DS</a:t>
            </a:r>
          </a:p>
        </p:txBody>
      </p:sp>
      <p:sp>
        <p:nvSpPr>
          <p:cNvPr id="6" name="Text Placeholder 5"/>
          <p:cNvSpPr>
            <a:spLocks noGrp="1"/>
          </p:cNvSpPr>
          <p:nvPr>
            <p:ph type="body" sz="quarter" idx="10"/>
          </p:nvPr>
        </p:nvSpPr>
        <p:spPr>
          <a:xfrm>
            <a:off x="534557" y="1329283"/>
            <a:ext cx="11018520" cy="3607141"/>
          </a:xfrm>
        </p:spPr>
        <p:txBody>
          <a:bodyPr/>
          <a:lstStyle/>
          <a:p>
            <a:pPr marL="0" indent="0">
              <a:buNone/>
            </a:pPr>
            <a:r>
              <a:rPr lang="en-GB" b="1" dirty="0"/>
              <a:t>Azure AD DS is a managed AD DS deployment in an Azure VNet:</a:t>
            </a:r>
          </a:p>
          <a:p>
            <a:pPr lvl="1"/>
            <a:r>
              <a:rPr lang="en-GB" b="1" dirty="0"/>
              <a:t>Integrates with Azure AD</a:t>
            </a:r>
          </a:p>
          <a:p>
            <a:pPr lvl="1"/>
            <a:r>
              <a:rPr lang="en-GB" b="1" dirty="0"/>
              <a:t>Delivers core AD DS features:</a:t>
            </a:r>
          </a:p>
          <a:p>
            <a:pPr lvl="2"/>
            <a:r>
              <a:rPr lang="en-GB" b="1" dirty="0"/>
              <a:t>Domain join</a:t>
            </a:r>
          </a:p>
          <a:p>
            <a:pPr lvl="2"/>
            <a:r>
              <a:rPr lang="en-GB" b="1" dirty="0"/>
              <a:t>Kerberos and NTLM</a:t>
            </a:r>
          </a:p>
          <a:p>
            <a:pPr lvl="2"/>
            <a:r>
              <a:rPr lang="en-GB" b="1" dirty="0"/>
              <a:t>LDAP</a:t>
            </a:r>
          </a:p>
          <a:p>
            <a:pPr lvl="2"/>
            <a:r>
              <a:rPr lang="en-GB" b="1" dirty="0"/>
              <a:t>Group Policy</a:t>
            </a:r>
          </a:p>
          <a:p>
            <a:pPr lvl="1"/>
            <a:r>
              <a:rPr lang="en-GB" b="1" dirty="0"/>
              <a:t>Intended for:</a:t>
            </a:r>
          </a:p>
          <a:p>
            <a:pPr lvl="2"/>
            <a:r>
              <a:rPr lang="en-GB" b="1" dirty="0"/>
              <a:t>Azure VMs that rely on AD DS</a:t>
            </a:r>
          </a:p>
          <a:p>
            <a:pPr lvl="2"/>
            <a:r>
              <a:rPr lang="en-GB" b="1" dirty="0"/>
              <a:t>Cloud-based environments</a:t>
            </a:r>
          </a:p>
          <a:p>
            <a:pPr lvl="2"/>
            <a:endParaRPr lang="en-US"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075" y="2270638"/>
            <a:ext cx="6258921" cy="4128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75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Choosing between Azure AD and Azure AD DS</a:t>
            </a:r>
          </a:p>
        </p:txBody>
      </p:sp>
      <p:sp>
        <p:nvSpPr>
          <p:cNvPr id="9" name="Text Placeholder 8">
            <a:extLst>
              <a:ext uri="{FF2B5EF4-FFF2-40B4-BE49-F238E27FC236}">
                <a16:creationId xmlns:a16="http://schemas.microsoft.com/office/drawing/2014/main" id="{DF067D0F-55EE-42A8-A4B3-407F6619EB22}"/>
              </a:ext>
            </a:extLst>
          </p:cNvPr>
          <p:cNvSpPr>
            <a:spLocks noGrp="1"/>
          </p:cNvSpPr>
          <p:nvPr>
            <p:ph type="body" sz="quarter" idx="10"/>
          </p:nvPr>
        </p:nvSpPr>
        <p:spPr>
          <a:xfrm>
            <a:off x="584200" y="1435497"/>
            <a:ext cx="11018520" cy="5170646"/>
          </a:xfrm>
        </p:spPr>
        <p:txBody>
          <a:bodyPr/>
          <a:lstStyle/>
          <a:p>
            <a:pPr lvl="0"/>
            <a:r>
              <a:rPr lang="en-US" dirty="0"/>
              <a:t>Azure AD is primarily an identity solution, and designed for HTTP and HTTPS communications</a:t>
            </a:r>
          </a:p>
          <a:p>
            <a:pPr lvl="0"/>
            <a:r>
              <a:rPr lang="en-US" dirty="0"/>
              <a:t>Queried using the REST API over HTTP and HTTPS. Instead of LDAP.</a:t>
            </a:r>
          </a:p>
          <a:p>
            <a:pPr lvl="0"/>
            <a:r>
              <a:rPr lang="en-US" dirty="0"/>
              <a:t>Uses HTTP and HTTPS protocols such as SAML, WS-Federation, and OpenID Connect for authentication (and OAuth for authorization). Instead of Kerberos</a:t>
            </a:r>
          </a:p>
          <a:p>
            <a:pPr lvl="0"/>
            <a:r>
              <a:rPr lang="en-US" dirty="0"/>
              <a:t>Includes federation services, and many third-party services (such as Facebook)</a:t>
            </a:r>
          </a:p>
          <a:p>
            <a:pPr lvl="0"/>
            <a:r>
              <a:rPr lang="en-US" dirty="0"/>
              <a:t>Azure AD users and groups are created in a flat structure, and there are no Organizational Units (OUs) or Group Policy Objects (GPOs)</a:t>
            </a:r>
          </a:p>
          <a:p>
            <a:endParaRPr lang="en-US" dirty="0"/>
          </a:p>
        </p:txBody>
      </p:sp>
    </p:spTree>
    <p:extLst>
      <p:ext uri="{BB962C8B-B14F-4D97-AF65-F5344CB8AC3E}">
        <p14:creationId xmlns:p14="http://schemas.microsoft.com/office/powerpoint/2010/main" val="35361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0CBC-FC29-45F6-84AA-393EFA2428B6}"/>
              </a:ext>
            </a:extLst>
          </p:cNvPr>
          <p:cNvSpPr>
            <a:spLocks noGrp="1"/>
          </p:cNvSpPr>
          <p:nvPr>
            <p:ph type="title"/>
          </p:nvPr>
        </p:nvSpPr>
        <p:spPr/>
        <p:txBody>
          <a:bodyPr/>
          <a:lstStyle/>
          <a:p>
            <a:r>
              <a:rPr lang="en-US" dirty="0"/>
              <a:t>Azure AD Directories (Tenants)</a:t>
            </a:r>
          </a:p>
        </p:txBody>
      </p:sp>
      <p:sp>
        <p:nvSpPr>
          <p:cNvPr id="3" name="Text Placeholder 2">
            <a:extLst>
              <a:ext uri="{FF2B5EF4-FFF2-40B4-BE49-F238E27FC236}">
                <a16:creationId xmlns:a16="http://schemas.microsoft.com/office/drawing/2014/main" id="{634C9953-EEB7-4D8D-A80D-0B594E82032B}"/>
              </a:ext>
            </a:extLst>
          </p:cNvPr>
          <p:cNvSpPr>
            <a:spLocks noGrp="1"/>
          </p:cNvSpPr>
          <p:nvPr>
            <p:ph type="body" sz="quarter" idx="10"/>
          </p:nvPr>
        </p:nvSpPr>
        <p:spPr>
          <a:xfrm>
            <a:off x="504687" y="4109124"/>
            <a:ext cx="11018520" cy="2277547"/>
          </a:xfrm>
        </p:spPr>
        <p:txBody>
          <a:bodyPr/>
          <a:lstStyle/>
          <a:p>
            <a:r>
              <a:rPr lang="en-US" dirty="0"/>
              <a:t>A tenant is a dedicated instance of an Azure AD directory</a:t>
            </a:r>
          </a:p>
          <a:p>
            <a:r>
              <a:rPr lang="en-US" dirty="0"/>
              <a:t>You can have multiple tenants for:</a:t>
            </a:r>
          </a:p>
          <a:p>
            <a:pPr lvl="1"/>
            <a:r>
              <a:rPr lang="en-US" sz="2400" dirty="0"/>
              <a:t>Resource independence</a:t>
            </a:r>
          </a:p>
          <a:p>
            <a:pPr lvl="1"/>
            <a:r>
              <a:rPr lang="en-US" sz="2400" dirty="0"/>
              <a:t>Administrative independence</a:t>
            </a:r>
          </a:p>
          <a:p>
            <a:pPr lvl="1"/>
            <a:r>
              <a:rPr lang="en-US" sz="2400" dirty="0"/>
              <a:t>Synchronization independence</a:t>
            </a:r>
          </a:p>
        </p:txBody>
      </p:sp>
      <p:pic>
        <p:nvPicPr>
          <p:cNvPr id="7" name="Picture 6" descr="Two tenants are shown accessing AD. The Admins cannot access resources in the other tenant.">
            <a:extLst>
              <a:ext uri="{FF2B5EF4-FFF2-40B4-BE49-F238E27FC236}">
                <a16:creationId xmlns:a16="http://schemas.microsoft.com/office/drawing/2014/main" id="{F56F943A-2B78-46E9-B0E0-87C66707FFA4}"/>
              </a:ext>
            </a:extLst>
          </p:cNvPr>
          <p:cNvPicPr>
            <a:picLocks noChangeAspect="1"/>
          </p:cNvPicPr>
          <p:nvPr/>
        </p:nvPicPr>
        <p:blipFill>
          <a:blip r:embed="rId2"/>
          <a:stretch>
            <a:fillRect/>
          </a:stretch>
        </p:blipFill>
        <p:spPr>
          <a:xfrm>
            <a:off x="1494867" y="1135339"/>
            <a:ext cx="8553740" cy="2939705"/>
          </a:xfrm>
          <a:prstGeom prst="rect">
            <a:avLst/>
          </a:prstGeom>
        </p:spPr>
      </p:pic>
    </p:spTree>
    <p:extLst>
      <p:ext uri="{BB962C8B-B14F-4D97-AF65-F5344CB8AC3E}">
        <p14:creationId xmlns:p14="http://schemas.microsoft.com/office/powerpoint/2010/main" val="287740891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630a2e83-186a-4a0f-ab27-bee8a8096abc"/>
    <ds:schemaRef ds:uri="http://www.w3.org/XML/1998/namespace"/>
    <ds:schemaRef ds:uri="http://purl.org/dc/terms/"/>
    <ds:schemaRef ds:uri="http://schemas.microsoft.com/office/2006/metadata/properties"/>
    <ds:schemaRef ds:uri="http://schemas.microsoft.com/office/infopath/2007/PartnerControls"/>
    <ds:schemaRef ds:uri="http://purl.org/dc/dcmitype/"/>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6698</TotalTime>
  <Words>2119</Words>
  <Application>Microsoft Office PowerPoint</Application>
  <PresentationFormat>Widescreen</PresentationFormat>
  <Paragraphs>258</Paragraphs>
  <Slides>28</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Consolas</vt:lpstr>
      <vt:lpstr>Segoe UI</vt:lpstr>
      <vt:lpstr>Segoe UI Light</vt:lpstr>
      <vt:lpstr>Segoe UI Semibold</vt:lpstr>
      <vt:lpstr>Segoe UI Semilight</vt:lpstr>
      <vt:lpstr>Wingdings</vt:lpstr>
      <vt:lpstr>WHITE TEMPLATE</vt:lpstr>
      <vt:lpstr>SOFT BLACK TEMPLATE</vt:lpstr>
      <vt:lpstr>AZ-300T05 Module 05: Managing Identities</vt:lpstr>
      <vt:lpstr>Module 05: Managing Identities   Lesson 01: Managing Azure Active Directory (AAD)</vt:lpstr>
      <vt:lpstr>Azure Active Directory</vt:lpstr>
      <vt:lpstr>Azure Active Directory Benefits</vt:lpstr>
      <vt:lpstr>Active Directory Domain Services (AD DS)</vt:lpstr>
      <vt:lpstr>Azure Active Directory Editions </vt:lpstr>
      <vt:lpstr>Choosing Between Azure AD and Azure AD DS</vt:lpstr>
      <vt:lpstr>Choosing between Azure AD and Azure AD DS</vt:lpstr>
      <vt:lpstr>Azure AD Directories (Tenants)</vt:lpstr>
      <vt:lpstr>Built-in Roles</vt:lpstr>
      <vt:lpstr>Role Definitions</vt:lpstr>
      <vt:lpstr>Azure PowerShell and CLI</vt:lpstr>
      <vt:lpstr>Configuring Self-Service Password Reset</vt:lpstr>
      <vt:lpstr>Authentication Methods for Password Reset</vt:lpstr>
      <vt:lpstr>Password Writeback </vt:lpstr>
      <vt:lpstr>Module 05: Managing Identities   Lesson 02: Implementing and Managing Hybrid Identities</vt:lpstr>
      <vt:lpstr>Azure AD Connect</vt:lpstr>
      <vt:lpstr>Authentication Options</vt:lpstr>
      <vt:lpstr>Password Synchronization</vt:lpstr>
      <vt:lpstr>Pass-through Authentication</vt:lpstr>
      <vt:lpstr>Password Writeback</vt:lpstr>
      <vt:lpstr>Federation with Azure AD</vt:lpstr>
      <vt:lpstr>Sign-On Methods</vt:lpstr>
      <vt:lpstr>Azure AD Connect Health</vt:lpstr>
      <vt:lpstr>Device Management </vt:lpstr>
      <vt:lpstr>Azure Joined Devices </vt:lpstr>
      <vt:lpstr>Online Lab: Implementing user-assigned managed identities for Azure resources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sarahkishpaugh</dc:creator>
  <cp:keywords/>
  <dc:description/>
  <cp:lastModifiedBy>Brad Joseph</cp:lastModifiedBy>
  <cp:revision>319</cp:revision>
  <dcterms:created xsi:type="dcterms:W3CDTF">2018-07-31T14:16:34Z</dcterms:created>
  <dcterms:modified xsi:type="dcterms:W3CDTF">2020-01-26T00:15:03Z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