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7" r:id="rId2"/>
    <p:sldId id="269" r:id="rId3"/>
    <p:sldId id="270" r:id="rId4"/>
    <p:sldId id="271" r:id="rId5"/>
    <p:sldId id="300" r:id="rId6"/>
    <p:sldId id="272"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273" r:id="rId24"/>
    <p:sldId id="276" r:id="rId25"/>
    <p:sldId id="274" r:id="rId26"/>
    <p:sldId id="277" r:id="rId27"/>
    <p:sldId id="278" r:id="rId28"/>
    <p:sldId id="279" r:id="rId29"/>
    <p:sldId id="280" r:id="rId30"/>
    <p:sldId id="281" r:id="rId31"/>
    <p:sldId id="282" r:id="rId32"/>
    <p:sldId id="283" r:id="rId33"/>
    <p:sldId id="275" r:id="rId34"/>
    <p:sldId id="268" r:id="rId35"/>
    <p:sldId id="258" r:id="rId36"/>
    <p:sldId id="259" r:id="rId37"/>
    <p:sldId id="260" r:id="rId38"/>
    <p:sldId id="261" r:id="rId39"/>
    <p:sldId id="262" r:id="rId40"/>
    <p:sldId id="263" r:id="rId41"/>
    <p:sldId id="264" r:id="rId42"/>
    <p:sldId id="265" r:id="rId43"/>
    <p:sldId id="266" r:id="rId44"/>
    <p:sldId id="267"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FE7A5D-8C8C-4A18-BFE0-2E401E2E69E2}" type="datetimeFigureOut">
              <a:rPr lang="en-IN" smtClean="0"/>
              <a:t>01-08-2020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EF9E04-54A4-4414-96B9-4DBA4D49D747}" type="slidenum">
              <a:rPr lang="en-IN" smtClean="0"/>
              <a:t>‹#›</a:t>
            </a:fld>
            <a:endParaRPr lang="en-IN"/>
          </a:p>
        </p:txBody>
      </p:sp>
    </p:spTree>
    <p:extLst>
      <p:ext uri="{BB962C8B-B14F-4D97-AF65-F5344CB8AC3E}">
        <p14:creationId xmlns:p14="http://schemas.microsoft.com/office/powerpoint/2010/main" val="1716971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8/1/2020 3:34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8/1/2020 3:27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Do you know how many subscriptions your organization has? Do you know how resources are organized into resource groups?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8/1/2020 3:27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549343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Which subscription model are you most interested in? </a:t>
            </a:r>
          </a:p>
          <a:p>
            <a:endParaRPr lang="en-US" dirty="0"/>
          </a:p>
          <a:p>
            <a:r>
              <a:rPr lang="en-US" dirty="0"/>
              <a:t>For more information, you can see:</a:t>
            </a:r>
          </a:p>
          <a:p>
            <a:r>
              <a:rPr lang="en-US" dirty="0"/>
              <a:t>Solution providers - https://www.microsoft.com/en-us/solution-providers/home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8/1/2020 3:27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683865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Credit card information is used for identity verification only. You won’t be charged for any services until you upgrade.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8/1/2020 3:27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3270610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Account Administrators using a Microsoft account must log in every 2 years (or more frequently) to keep the account active. Inactive accounts are cancelled, and the related subscriptions removed. There are no login requirements if using a work or school account.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8/1/2020 3:27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57338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8/1/2020 3:27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If you must create a lot of tags you will want to do that programmatically. You can use PowerShell or the CLI.</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8/1/2020 3:27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3925256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0BB2077-5E38-4BA6-9A66-F738F6F2B1E4}" type="datetimeFigureOut">
              <a:rPr lang="en-IN" smtClean="0"/>
              <a:t>01-08-2020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4033783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BB2077-5E38-4BA6-9A66-F738F6F2B1E4}" type="datetimeFigureOut">
              <a:rPr lang="en-IN" smtClean="0"/>
              <a:t>01-08-2020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4252115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BB2077-5E38-4BA6-9A66-F738F6F2B1E4}" type="datetimeFigureOut">
              <a:rPr lang="en-IN" smtClean="0"/>
              <a:t>01-08-2020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2070478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3035808"/>
            <a:ext cx="6858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xmlns="" id="{869F059F-BD0F-4211-86F6-E960C3EC183D}"/>
              </a:ext>
            </a:extLst>
          </p:cNvPr>
          <p:cNvPicPr>
            <a:picLocks noChangeAspect="1"/>
          </p:cNvPicPr>
          <p:nvPr userDrawn="1"/>
        </p:nvPicPr>
        <p:blipFill>
          <a:blip r:embed="rId2"/>
          <a:stretch>
            <a:fillRect/>
          </a:stretch>
        </p:blipFill>
        <p:spPr>
          <a:xfrm>
            <a:off x="7008019" y="3898484"/>
            <a:ext cx="1699022" cy="2370555"/>
          </a:xfrm>
          <a:prstGeom prst="rect">
            <a:avLst/>
          </a:prstGeom>
        </p:spPr>
      </p:pic>
    </p:spTree>
    <p:extLst>
      <p:ext uri="{BB962C8B-B14F-4D97-AF65-F5344CB8AC3E}">
        <p14:creationId xmlns:p14="http://schemas.microsoft.com/office/powerpoint/2010/main" val="6532814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BB2077-5E38-4BA6-9A66-F738F6F2B1E4}" type="datetimeFigureOut">
              <a:rPr lang="en-IN" smtClean="0"/>
              <a:t>01-08-2020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2608830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BB2077-5E38-4BA6-9A66-F738F6F2B1E4}" type="datetimeFigureOut">
              <a:rPr lang="en-IN" smtClean="0"/>
              <a:t>01-08-2020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2983575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0BB2077-5E38-4BA6-9A66-F738F6F2B1E4}" type="datetimeFigureOut">
              <a:rPr lang="en-IN" smtClean="0"/>
              <a:t>01-08-2020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1604180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0BB2077-5E38-4BA6-9A66-F738F6F2B1E4}" type="datetimeFigureOut">
              <a:rPr lang="en-IN" smtClean="0"/>
              <a:t>01-08-2020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4144826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0BB2077-5E38-4BA6-9A66-F738F6F2B1E4}" type="datetimeFigureOut">
              <a:rPr lang="en-IN" smtClean="0"/>
              <a:t>01-08-2020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1961272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BB2077-5E38-4BA6-9A66-F738F6F2B1E4}" type="datetimeFigureOut">
              <a:rPr lang="en-IN" smtClean="0"/>
              <a:t>01-08-2020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1250917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BB2077-5E38-4BA6-9A66-F738F6F2B1E4}" type="datetimeFigureOut">
              <a:rPr lang="en-IN" smtClean="0"/>
              <a:t>01-08-2020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656893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BB2077-5E38-4BA6-9A66-F738F6F2B1E4}" type="datetimeFigureOut">
              <a:rPr lang="en-IN" smtClean="0"/>
              <a:t>01-08-2020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4193516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BB2077-5E38-4BA6-9A66-F738F6F2B1E4}" type="datetimeFigureOut">
              <a:rPr lang="en-IN" smtClean="0"/>
              <a:t>01-08-2020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A9ADD0-7167-4171-9691-A3E92AFF296E}" type="slidenum">
              <a:rPr lang="en-IN" smtClean="0"/>
              <a:t>‹#›</a:t>
            </a:fld>
            <a:endParaRPr lang="en-IN"/>
          </a:p>
        </p:txBody>
      </p:sp>
    </p:spTree>
    <p:extLst>
      <p:ext uri="{BB962C8B-B14F-4D97-AF65-F5344CB8AC3E}">
        <p14:creationId xmlns:p14="http://schemas.microsoft.com/office/powerpoint/2010/main" val="1956818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azure.microsoft.com/en-in/global-infrastructure/geographi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hyperlink" Target="file:///E:\Trainings\AZURE(SAT-SUN)\AZ%20300-301\Demos\Create%20FREE%20Microsoft%20Azure%20Trial%20Account.doc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shell.azure.co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hyperlink" Target="https://azure.microsoft.com/en-in/servic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480060" y="2482346"/>
            <a:ext cx="6981444" cy="997196"/>
          </a:xfrm>
        </p:spPr>
        <p:txBody>
          <a:bodyPr/>
          <a:lstStyle/>
          <a:p>
            <a:r>
              <a:rPr lang="en-US" dirty="0"/>
              <a:t>Lesson 05: </a:t>
            </a:r>
            <a:r>
              <a:rPr lang="en-IN" dirty="0"/>
              <a:t>Introduction to Cloud Computing</a:t>
            </a:r>
            <a:endParaRPr lang="en-US" dirty="0"/>
          </a:p>
        </p:txBody>
      </p:sp>
    </p:spTree>
    <p:extLst>
      <p:ext uri="{BB962C8B-B14F-4D97-AF65-F5344CB8AC3E}">
        <p14:creationId xmlns:p14="http://schemas.microsoft.com/office/powerpoint/2010/main" val="3154749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Region Pairs</a:t>
            </a:r>
            <a:r>
              <a:rPr lang="en-IN" dirty="0"/>
              <a:t/>
            </a:r>
            <a:br>
              <a:rPr lang="en-IN" dirty="0"/>
            </a:br>
            <a:endParaRPr lang="en-IN" dirty="0"/>
          </a:p>
        </p:txBody>
      </p:sp>
      <p:sp>
        <p:nvSpPr>
          <p:cNvPr id="3" name="Content Placeholder 2"/>
          <p:cNvSpPr>
            <a:spLocks noGrp="1"/>
          </p:cNvSpPr>
          <p:nvPr>
            <p:ph idx="1"/>
          </p:nvPr>
        </p:nvSpPr>
        <p:spPr/>
        <p:txBody>
          <a:bodyPr>
            <a:normAutofit fontScale="85000" lnSpcReduction="10000"/>
          </a:bodyPr>
          <a:lstStyle/>
          <a:p>
            <a:pPr lvl="0"/>
            <a:r>
              <a:rPr lang="en-IN" dirty="0"/>
              <a:t>Each Azure region is paired with another region within the same geography, together making a regional pair.</a:t>
            </a:r>
          </a:p>
          <a:p>
            <a:pPr lvl="0"/>
            <a:r>
              <a:rPr lang="en-IN" dirty="0"/>
              <a:t>Azure serializes platform updates so only one region is updated at a time.</a:t>
            </a:r>
          </a:p>
          <a:p>
            <a:pPr lvl="0"/>
            <a:r>
              <a:rPr lang="en-IN" dirty="0"/>
              <a:t>Azure Regions in a Pair have direct connections that bring additional benefits to use them together.</a:t>
            </a:r>
          </a:p>
          <a:p>
            <a:pPr lvl="0"/>
            <a:r>
              <a:rPr lang="en-IN" dirty="0"/>
              <a:t>Each Azure Region in a pair is always located greater than 300 miles apart when possible.</a:t>
            </a:r>
          </a:p>
          <a:p>
            <a:pPr lvl="0"/>
            <a:r>
              <a:rPr lang="en-IN" b="1" dirty="0"/>
              <a:t>Examples of region pairs</a:t>
            </a:r>
            <a:r>
              <a:rPr lang="en-IN" dirty="0"/>
              <a:t> are West US paired with East US, South-East Asia paired with East Asia.</a:t>
            </a:r>
          </a:p>
          <a:p>
            <a:endParaRPr lang="en-IN" dirty="0"/>
          </a:p>
        </p:txBody>
      </p:sp>
    </p:spTree>
    <p:extLst>
      <p:ext uri="{BB962C8B-B14F-4D97-AF65-F5344CB8AC3E}">
        <p14:creationId xmlns:p14="http://schemas.microsoft.com/office/powerpoint/2010/main" val="4224405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910840" y="2289651"/>
            <a:ext cx="3322320" cy="3147060"/>
          </a:xfrm>
          <a:prstGeom prst="rect">
            <a:avLst/>
          </a:prstGeom>
        </p:spPr>
      </p:pic>
    </p:spTree>
    <p:extLst>
      <p:ext uri="{BB962C8B-B14F-4D97-AF65-F5344CB8AC3E}">
        <p14:creationId xmlns:p14="http://schemas.microsoft.com/office/powerpoint/2010/main" val="2870887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Geographies</a:t>
            </a:r>
            <a:r>
              <a:rPr lang="en-IN" dirty="0"/>
              <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IN" dirty="0"/>
              <a:t>Geography is a discrete market, typically containing two or more regions, that preserves data residency and compliance boundaries.</a:t>
            </a:r>
          </a:p>
          <a:p>
            <a:r>
              <a:rPr lang="en-IN" dirty="0"/>
              <a:t>It allows customers with specific </a:t>
            </a:r>
            <a:r>
              <a:rPr lang="en-IN" b="1" dirty="0"/>
              <a:t>data-residency</a:t>
            </a:r>
            <a:r>
              <a:rPr lang="en-IN" dirty="0"/>
              <a:t> and compliance needs to keep their data and applications close. </a:t>
            </a:r>
            <a:endParaRPr lang="en-IN" dirty="0" smtClean="0"/>
          </a:p>
          <a:p>
            <a:r>
              <a:rPr lang="en-IN" dirty="0"/>
              <a:t>To know more about the Geography locations </a:t>
            </a:r>
            <a:r>
              <a:rPr lang="en-IN" u="sng" dirty="0">
                <a:hlinkClick r:id="rId2"/>
              </a:rPr>
              <a:t>refer here</a:t>
            </a:r>
            <a:endParaRPr lang="en-IN" dirty="0"/>
          </a:p>
          <a:p>
            <a:endParaRPr lang="en-IN" dirty="0"/>
          </a:p>
        </p:txBody>
      </p:sp>
    </p:spTree>
    <p:extLst>
      <p:ext uri="{BB962C8B-B14F-4D97-AF65-F5344CB8AC3E}">
        <p14:creationId xmlns:p14="http://schemas.microsoft.com/office/powerpoint/2010/main" val="23445390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04010" y="2377281"/>
            <a:ext cx="5935980" cy="2971800"/>
          </a:xfrm>
          <a:prstGeom prst="rect">
            <a:avLst/>
          </a:prstGeom>
        </p:spPr>
      </p:pic>
    </p:spTree>
    <p:extLst>
      <p:ext uri="{BB962C8B-B14F-4D97-AF65-F5344CB8AC3E}">
        <p14:creationId xmlns:p14="http://schemas.microsoft.com/office/powerpoint/2010/main" val="27270042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Availability Zone</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pPr lvl="0"/>
            <a:r>
              <a:rPr lang="en-IN" dirty="0"/>
              <a:t>Availability Zones is a high-availability offering that protects your applications and data from </a:t>
            </a:r>
            <a:r>
              <a:rPr lang="en-IN" dirty="0" err="1"/>
              <a:t>datacenter</a:t>
            </a:r>
            <a:r>
              <a:rPr lang="en-IN" dirty="0"/>
              <a:t> failures.</a:t>
            </a:r>
          </a:p>
          <a:p>
            <a:pPr lvl="0"/>
            <a:r>
              <a:rPr lang="en-IN" dirty="0"/>
              <a:t>These are unique physical locations within an Azure region. Each zone is made up of one or more data </a:t>
            </a:r>
            <a:r>
              <a:rPr lang="en-IN" dirty="0" err="1"/>
              <a:t>centers</a:t>
            </a:r>
            <a:r>
              <a:rPr lang="en-IN" dirty="0"/>
              <a:t> equipped with independent </a:t>
            </a:r>
            <a:r>
              <a:rPr lang="en-IN" b="1" dirty="0"/>
              <a:t>power</a:t>
            </a:r>
            <a:r>
              <a:rPr lang="en-IN" dirty="0"/>
              <a:t>, </a:t>
            </a:r>
            <a:r>
              <a:rPr lang="en-IN" b="1" dirty="0"/>
              <a:t>cooling</a:t>
            </a:r>
            <a:r>
              <a:rPr lang="en-IN" dirty="0"/>
              <a:t>, and </a:t>
            </a:r>
            <a:r>
              <a:rPr lang="en-IN" b="1" dirty="0"/>
              <a:t>networking</a:t>
            </a:r>
            <a:r>
              <a:rPr lang="en-IN" dirty="0"/>
              <a:t>.</a:t>
            </a:r>
          </a:p>
          <a:p>
            <a:pPr lvl="0"/>
            <a:r>
              <a:rPr lang="en-IN" dirty="0"/>
              <a:t>The physical separation of Availability Zones within a region protects applications and data from </a:t>
            </a:r>
            <a:r>
              <a:rPr lang="en-IN" dirty="0" err="1"/>
              <a:t>datacenter</a:t>
            </a:r>
            <a:r>
              <a:rPr lang="en-IN" dirty="0"/>
              <a:t> failures.</a:t>
            </a:r>
          </a:p>
          <a:p>
            <a:endParaRPr lang="en-IN" dirty="0"/>
          </a:p>
        </p:txBody>
      </p:sp>
    </p:spTree>
    <p:extLst>
      <p:ext uri="{BB962C8B-B14F-4D97-AF65-F5344CB8AC3E}">
        <p14:creationId xmlns:p14="http://schemas.microsoft.com/office/powerpoint/2010/main" val="6838030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72690" y="2141061"/>
            <a:ext cx="4198620" cy="3444240"/>
          </a:xfrm>
          <a:prstGeom prst="rect">
            <a:avLst/>
          </a:prstGeom>
        </p:spPr>
      </p:pic>
    </p:spTree>
    <p:extLst>
      <p:ext uri="{BB962C8B-B14F-4D97-AF65-F5344CB8AC3E}">
        <p14:creationId xmlns:p14="http://schemas.microsoft.com/office/powerpoint/2010/main" val="15005136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Availability Set</a:t>
            </a:r>
            <a:r>
              <a:rPr lang="en-IN" dirty="0"/>
              <a:t/>
            </a:r>
            <a:br>
              <a:rPr lang="en-IN" dirty="0"/>
            </a:br>
            <a:endParaRPr lang="en-IN" dirty="0"/>
          </a:p>
        </p:txBody>
      </p:sp>
      <p:sp>
        <p:nvSpPr>
          <p:cNvPr id="3" name="Content Placeholder 2"/>
          <p:cNvSpPr>
            <a:spLocks noGrp="1"/>
          </p:cNvSpPr>
          <p:nvPr>
            <p:ph idx="1"/>
          </p:nvPr>
        </p:nvSpPr>
        <p:spPr/>
        <p:txBody>
          <a:bodyPr>
            <a:normAutofit fontScale="92500"/>
          </a:bodyPr>
          <a:lstStyle/>
          <a:p>
            <a:pPr lvl="0"/>
            <a:r>
              <a:rPr lang="en-IN" dirty="0"/>
              <a:t>An Availability Set is a logical grouping capability for isolating VM resources from each other when they’re deployed.</a:t>
            </a:r>
          </a:p>
          <a:p>
            <a:pPr lvl="0"/>
            <a:r>
              <a:rPr lang="en-IN" dirty="0"/>
              <a:t>By deploying your VMs across multiple hardware nodes Azure ensures that if hardware or software failure happens within Azure, only a sub-set of your virtual machines is impacted and your overall solution is safe and in working condition.</a:t>
            </a:r>
          </a:p>
          <a:p>
            <a:pPr lvl="0"/>
            <a:r>
              <a:rPr lang="en-IN" dirty="0"/>
              <a:t>It provides redundancy for your virtual machines.</a:t>
            </a:r>
          </a:p>
          <a:p>
            <a:endParaRPr lang="en-IN" dirty="0"/>
          </a:p>
        </p:txBody>
      </p:sp>
    </p:spTree>
    <p:extLst>
      <p:ext uri="{BB962C8B-B14F-4D97-AF65-F5344CB8AC3E}">
        <p14:creationId xmlns:p14="http://schemas.microsoft.com/office/powerpoint/2010/main" val="24161592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An </a:t>
            </a:r>
            <a:r>
              <a:rPr lang="en-IN" b="1" dirty="0"/>
              <a:t>Update Domain</a:t>
            </a:r>
            <a:r>
              <a:rPr lang="en-IN" dirty="0"/>
              <a:t> and </a:t>
            </a:r>
            <a:r>
              <a:rPr lang="en-IN" b="1" dirty="0"/>
              <a:t>Fault Domain</a:t>
            </a:r>
            <a:r>
              <a:rPr lang="en-IN" dirty="0"/>
              <a:t> is assigned to each VM in Availability Set by Azure platform.</a:t>
            </a:r>
          </a:p>
          <a:p>
            <a:endParaRPr lang="en-IN" dirty="0"/>
          </a:p>
        </p:txBody>
      </p:sp>
    </p:spTree>
    <p:extLst>
      <p:ext uri="{BB962C8B-B14F-4D97-AF65-F5344CB8AC3E}">
        <p14:creationId xmlns:p14="http://schemas.microsoft.com/office/powerpoint/2010/main" val="29400566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Fault Domain</a:t>
            </a:r>
            <a:r>
              <a:rPr lang="en-IN" dirty="0"/>
              <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pPr lvl="0"/>
            <a:r>
              <a:rPr lang="en-IN" dirty="0"/>
              <a:t>Fault domains define the group of virtual machines that share a </a:t>
            </a:r>
            <a:r>
              <a:rPr lang="en-IN" b="1" dirty="0"/>
              <a:t>common power source</a:t>
            </a:r>
            <a:r>
              <a:rPr lang="en-IN" dirty="0"/>
              <a:t> and </a:t>
            </a:r>
            <a:r>
              <a:rPr lang="en-IN" b="1" dirty="0"/>
              <a:t>network switch.</a:t>
            </a:r>
            <a:endParaRPr lang="en-IN" dirty="0"/>
          </a:p>
          <a:p>
            <a:pPr lvl="0"/>
            <a:r>
              <a:rPr lang="en-IN" dirty="0"/>
              <a:t>Each and every fault domain contains some racks and each rack contains a virtual machine.</a:t>
            </a:r>
          </a:p>
          <a:p>
            <a:pPr lvl="0"/>
            <a:r>
              <a:rPr lang="en-IN" dirty="0"/>
              <a:t>Each of these Fault domain shares a power supply and a network switch.</a:t>
            </a:r>
          </a:p>
          <a:p>
            <a:pPr lvl="0"/>
            <a:r>
              <a:rPr lang="en-IN" dirty="0"/>
              <a:t>All the resources in the fault domain become unavailable when there is a failure in the fault domain.</a:t>
            </a:r>
          </a:p>
          <a:p>
            <a:pPr lvl="0"/>
            <a:r>
              <a:rPr lang="en-IN" dirty="0"/>
              <a:t>You should place your VMs in such a way that each fault domain gets one web server, one database server, and like that.</a:t>
            </a:r>
          </a:p>
          <a:p>
            <a:endParaRPr lang="en-IN" dirty="0"/>
          </a:p>
        </p:txBody>
      </p:sp>
    </p:spTree>
    <p:extLst>
      <p:ext uri="{BB962C8B-B14F-4D97-AF65-F5344CB8AC3E}">
        <p14:creationId xmlns:p14="http://schemas.microsoft.com/office/powerpoint/2010/main" val="2149951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34177" y="1600200"/>
            <a:ext cx="7275645" cy="4525963"/>
          </a:xfrm>
          <a:prstGeom prst="rect">
            <a:avLst/>
          </a:prstGeom>
        </p:spPr>
      </p:pic>
    </p:spTree>
    <p:extLst>
      <p:ext uri="{BB962C8B-B14F-4D97-AF65-F5344CB8AC3E}">
        <p14:creationId xmlns:p14="http://schemas.microsoft.com/office/powerpoint/2010/main" val="16323855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480060" y="2980944"/>
            <a:ext cx="6981444" cy="498598"/>
          </a:xfrm>
        </p:spPr>
        <p:txBody>
          <a:bodyPr/>
          <a:lstStyle/>
          <a:p>
            <a:r>
              <a:rPr lang="en-US" dirty="0"/>
              <a:t>Lesson 05: </a:t>
            </a:r>
            <a:r>
              <a:rPr lang="en-IN" dirty="0"/>
              <a:t>Cloud Computing Models</a:t>
            </a:r>
            <a:endParaRPr lang="en-US" dirty="0"/>
          </a:p>
        </p:txBody>
      </p:sp>
    </p:spTree>
    <p:extLst>
      <p:ext uri="{BB962C8B-B14F-4D97-AF65-F5344CB8AC3E}">
        <p14:creationId xmlns:p14="http://schemas.microsoft.com/office/powerpoint/2010/main" val="12127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Update Domain</a:t>
            </a:r>
            <a:r>
              <a:rPr lang="en-IN" dirty="0"/>
              <a:t/>
            </a:r>
            <a:br>
              <a:rPr lang="en-IN" dirty="0"/>
            </a:br>
            <a:endParaRPr lang="en-IN" dirty="0"/>
          </a:p>
        </p:txBody>
      </p:sp>
      <p:sp>
        <p:nvSpPr>
          <p:cNvPr id="3" name="Content Placeholder 2"/>
          <p:cNvSpPr>
            <a:spLocks noGrp="1"/>
          </p:cNvSpPr>
          <p:nvPr>
            <p:ph idx="1"/>
          </p:nvPr>
        </p:nvSpPr>
        <p:spPr/>
        <p:txBody>
          <a:bodyPr>
            <a:normAutofit lnSpcReduction="10000"/>
          </a:bodyPr>
          <a:lstStyle/>
          <a:p>
            <a:pPr lvl="0"/>
            <a:r>
              <a:rPr lang="en-IN" dirty="0"/>
              <a:t>Virtual machines get update domains automatically once they are put inside the availability set.</a:t>
            </a:r>
          </a:p>
          <a:p>
            <a:pPr lvl="0"/>
            <a:r>
              <a:rPr lang="en-IN" dirty="0"/>
              <a:t>All virtual machines within that update domain will reboot together.</a:t>
            </a:r>
          </a:p>
          <a:p>
            <a:pPr lvl="0"/>
            <a:r>
              <a:rPr lang="en-IN" dirty="0"/>
              <a:t>They are used for patching of the virtual machines.</a:t>
            </a:r>
          </a:p>
          <a:p>
            <a:pPr lvl="0"/>
            <a:r>
              <a:rPr lang="en-IN" dirty="0"/>
              <a:t>Only one update domain can be updated at the time.</a:t>
            </a:r>
          </a:p>
          <a:p>
            <a:endParaRPr lang="en-IN" dirty="0"/>
          </a:p>
        </p:txBody>
      </p:sp>
    </p:spTree>
    <p:extLst>
      <p:ext uri="{BB962C8B-B14F-4D97-AF65-F5344CB8AC3E}">
        <p14:creationId xmlns:p14="http://schemas.microsoft.com/office/powerpoint/2010/main" val="3898411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75384" y="1600200"/>
            <a:ext cx="5793232" cy="4525963"/>
          </a:xfrm>
          <a:prstGeom prst="rect">
            <a:avLst/>
          </a:prstGeom>
        </p:spPr>
      </p:pic>
    </p:spTree>
    <p:extLst>
      <p:ext uri="{BB962C8B-B14F-4D97-AF65-F5344CB8AC3E}">
        <p14:creationId xmlns:p14="http://schemas.microsoft.com/office/powerpoint/2010/main" val="2066055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SLA(Service Level Agreement) for VM:</a:t>
            </a:r>
            <a:r>
              <a:rPr lang="en-IN" dirty="0"/>
              <a:t/>
            </a:r>
            <a:br>
              <a:rPr lang="en-IN" dirty="0"/>
            </a:br>
            <a:endParaRPr lang="en-IN" dirty="0"/>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t="16562" r="4156"/>
          <a:stretch/>
        </p:blipFill>
        <p:spPr bwMode="auto">
          <a:xfrm>
            <a:off x="457200" y="2136890"/>
            <a:ext cx="8229600" cy="34523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464895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480060" y="2482346"/>
            <a:ext cx="6981444" cy="997196"/>
          </a:xfrm>
        </p:spPr>
        <p:txBody>
          <a:bodyPr/>
          <a:lstStyle/>
          <a:p>
            <a:r>
              <a:rPr lang="en-US" dirty="0"/>
              <a:t>Lesson 05: </a:t>
            </a:r>
            <a:r>
              <a:rPr lang="en-IN" dirty="0"/>
              <a:t>Creating an Account in Microsoft Azure</a:t>
            </a:r>
            <a:endParaRPr lang="en-US" dirty="0"/>
          </a:p>
        </p:txBody>
      </p:sp>
    </p:spTree>
    <p:extLst>
      <p:ext uri="{BB962C8B-B14F-4D97-AF65-F5344CB8AC3E}">
        <p14:creationId xmlns:p14="http://schemas.microsoft.com/office/powerpoint/2010/main" val="2127832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11560" y="620688"/>
            <a:ext cx="8229600" cy="1143000"/>
          </a:xfrm>
        </p:spPr>
        <p:txBody>
          <a:bodyPr>
            <a:normAutofit fontScale="90000"/>
          </a:bodyPr>
          <a:lstStyle/>
          <a:p>
            <a:r>
              <a:rPr lang="en-IN" dirty="0"/>
              <a:t>Create FREE Microsoft Azure Trial Account</a:t>
            </a:r>
            <a:br>
              <a:rPr lang="en-IN" dirty="0"/>
            </a:br>
            <a:endParaRPr lang="en-US" dirty="0"/>
          </a:p>
        </p:txBody>
      </p:sp>
      <p:sp>
        <p:nvSpPr>
          <p:cNvPr id="2" name="Date Placeholder 1"/>
          <p:cNvSpPr>
            <a:spLocks noGrp="1"/>
          </p:cNvSpPr>
          <p:nvPr>
            <p:ph type="dt" sz="half" idx="10"/>
          </p:nvPr>
        </p:nvSpPr>
        <p:spPr/>
        <p:txBody>
          <a:bodyPr/>
          <a:lstStyle/>
          <a:p>
            <a:endParaRPr lang="en-IN"/>
          </a:p>
        </p:txBody>
      </p:sp>
      <p:sp>
        <p:nvSpPr>
          <p:cNvPr id="3" name="TextBox 2"/>
          <p:cNvSpPr txBox="1"/>
          <p:nvPr/>
        </p:nvSpPr>
        <p:spPr>
          <a:xfrm>
            <a:off x="2699792" y="3234194"/>
            <a:ext cx="2573525" cy="369332"/>
          </a:xfrm>
          <a:prstGeom prst="rect">
            <a:avLst/>
          </a:prstGeom>
          <a:noFill/>
        </p:spPr>
        <p:txBody>
          <a:bodyPr wrap="none" rtlCol="0">
            <a:spAutoFit/>
          </a:bodyPr>
          <a:lstStyle/>
          <a:p>
            <a:r>
              <a:rPr lang="en-US" dirty="0" smtClean="0">
                <a:hlinkClick r:id="rId3" action="ppaction://hlinkfile"/>
              </a:rPr>
              <a:t>Click here to follow steps</a:t>
            </a:r>
            <a:r>
              <a:rPr lang="en-IN" dirty="0" smtClean="0"/>
              <a:t> </a:t>
            </a:r>
            <a:endParaRPr lang="en-IN" dirty="0"/>
          </a:p>
        </p:txBody>
      </p:sp>
    </p:spTree>
    <p:extLst>
      <p:ext uri="{BB962C8B-B14F-4D97-AF65-F5344CB8AC3E}">
        <p14:creationId xmlns:p14="http://schemas.microsoft.com/office/powerpoint/2010/main" val="1053931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480060" y="2482346"/>
            <a:ext cx="6981444" cy="997196"/>
          </a:xfrm>
        </p:spPr>
        <p:txBody>
          <a:bodyPr/>
          <a:lstStyle/>
          <a:p>
            <a:r>
              <a:rPr lang="en-US" dirty="0"/>
              <a:t>Lesson 05: </a:t>
            </a:r>
            <a:r>
              <a:rPr lang="en-IN" dirty="0"/>
              <a:t>Different ways of accessing </a:t>
            </a:r>
            <a:r>
              <a:rPr lang="en-IN" dirty="0" smtClean="0"/>
              <a:t>Microsoft</a:t>
            </a:r>
            <a:endParaRPr lang="en-US" dirty="0"/>
          </a:p>
        </p:txBody>
      </p:sp>
    </p:spTree>
    <p:extLst>
      <p:ext uri="{BB962C8B-B14F-4D97-AF65-F5344CB8AC3E}">
        <p14:creationId xmlns:p14="http://schemas.microsoft.com/office/powerpoint/2010/main" val="280323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Portal</a:t>
            </a:r>
          </a:p>
          <a:p>
            <a:r>
              <a:rPr lang="en-IN" dirty="0" err="1" smtClean="0"/>
              <a:t>Powershell</a:t>
            </a:r>
            <a:endParaRPr lang="en-IN" dirty="0"/>
          </a:p>
          <a:p>
            <a:r>
              <a:rPr lang="en-IN" dirty="0" smtClean="0"/>
              <a:t>CLI</a:t>
            </a:r>
            <a:endParaRPr lang="en-IN" dirty="0"/>
          </a:p>
        </p:txBody>
      </p:sp>
    </p:spTree>
    <p:extLst>
      <p:ext uri="{BB962C8B-B14F-4D97-AF65-F5344CB8AC3E}">
        <p14:creationId xmlns:p14="http://schemas.microsoft.com/office/powerpoint/2010/main" val="2140185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r>
              <a:rPr lang="en-US" dirty="0"/>
              <a:t>Azure Cloud Shell is a browser-accessible, interactive shell for managing the Azure resources.  It gives you the flexibility to access the shell based on the area you are working. Bash experience for </a:t>
            </a:r>
            <a:r>
              <a:rPr lang="en-US" dirty="0" err="1"/>
              <a:t>linux</a:t>
            </a:r>
            <a:r>
              <a:rPr lang="en-US" dirty="0"/>
              <a:t> and </a:t>
            </a:r>
            <a:r>
              <a:rPr lang="en-US" dirty="0" err="1"/>
              <a:t>Powershell</a:t>
            </a:r>
            <a:r>
              <a:rPr lang="en-US" dirty="0"/>
              <a:t> experience for the Windows users.</a:t>
            </a:r>
          </a:p>
          <a:p>
            <a:r>
              <a:rPr lang="en-US" dirty="0"/>
              <a:t> </a:t>
            </a:r>
          </a:p>
          <a:p>
            <a:r>
              <a:rPr lang="en-US" dirty="0"/>
              <a:t>You can access the Cloud shell on your browser or through the Azure portal.</a:t>
            </a:r>
          </a:p>
          <a:p>
            <a:r>
              <a:rPr lang="en-US" dirty="0"/>
              <a:t> </a:t>
            </a:r>
          </a:p>
          <a:p>
            <a:r>
              <a:rPr lang="en-US" dirty="0"/>
              <a:t>To access through the browser you can access the below link. </a:t>
            </a:r>
          </a:p>
          <a:p>
            <a:endParaRPr lang="en-IN" dirty="0"/>
          </a:p>
        </p:txBody>
      </p:sp>
    </p:spTree>
    <p:extLst>
      <p:ext uri="{BB962C8B-B14F-4D97-AF65-F5344CB8AC3E}">
        <p14:creationId xmlns:p14="http://schemas.microsoft.com/office/powerpoint/2010/main" val="5314036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hlinkClick r:id="rId2" tooltip="https://shell.azure.com/"/>
              </a:rPr>
              <a:t>https://shell.azure.com/</a:t>
            </a:r>
            <a:endParaRPr lang="en-US" dirty="0"/>
          </a:p>
          <a:p>
            <a:r>
              <a:rPr lang="en-US" dirty="0"/>
              <a:t>or Try from Azure portal using the cloud shell icon .</a:t>
            </a:r>
          </a:p>
          <a:p>
            <a:endParaRPr lang="en-I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987" y="3413008"/>
            <a:ext cx="8248650"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52745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dirty="0"/>
              <a:t>If you are the first time user, when you access the Cloud shell it will ask you to choose the Bash or </a:t>
            </a:r>
            <a:r>
              <a:rPr lang="en-US" dirty="0" err="1"/>
              <a:t>Powershell</a:t>
            </a:r>
            <a:r>
              <a:rPr lang="en-US" dirty="0"/>
              <a:t> type of experience you need. But next time when you access the cloud shell it will automatically choose the most recently used environment. In our case, lets go ahead and choose the </a:t>
            </a:r>
            <a:r>
              <a:rPr lang="en-US" dirty="0" err="1"/>
              <a:t>Powershell</a:t>
            </a:r>
            <a:r>
              <a:rPr lang="en-US" dirty="0"/>
              <a:t>. </a:t>
            </a:r>
          </a:p>
          <a:p>
            <a:r>
              <a:rPr lang="en-US" dirty="0"/>
              <a:t> </a:t>
            </a:r>
          </a:p>
          <a:p>
            <a:r>
              <a:rPr lang="en-US" dirty="0"/>
              <a:t>Note:  You can change shells any time via the environment selector in the </a:t>
            </a:r>
            <a:r>
              <a:rPr lang="en-US" dirty="0" err="1"/>
              <a:t>cloudshell</a:t>
            </a:r>
            <a:r>
              <a:rPr lang="en-US" dirty="0"/>
              <a:t> toolbar.</a:t>
            </a:r>
          </a:p>
          <a:p>
            <a:endParaRPr lang="en-IN" dirty="0"/>
          </a:p>
        </p:txBody>
      </p:sp>
    </p:spTree>
    <p:extLst>
      <p:ext uri="{BB962C8B-B14F-4D97-AF65-F5344CB8AC3E}">
        <p14:creationId xmlns:p14="http://schemas.microsoft.com/office/powerpoint/2010/main" val="25753784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480060" y="2980944"/>
            <a:ext cx="6981444" cy="498598"/>
          </a:xfrm>
        </p:spPr>
        <p:txBody>
          <a:bodyPr/>
          <a:lstStyle/>
          <a:p>
            <a:r>
              <a:rPr lang="en-US" dirty="0"/>
              <a:t>Lesson 05: </a:t>
            </a:r>
            <a:r>
              <a:rPr lang="en-IN" dirty="0"/>
              <a:t>What is Microsoft Azure</a:t>
            </a:r>
            <a:endParaRPr lang="en-US" dirty="0"/>
          </a:p>
        </p:txBody>
      </p:sp>
    </p:spTree>
    <p:extLst>
      <p:ext uri="{BB962C8B-B14F-4D97-AF65-F5344CB8AC3E}">
        <p14:creationId xmlns:p14="http://schemas.microsoft.com/office/powerpoint/2010/main" val="3532515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0" name="Picture 2" descr="https://www.c-sharpcorner.com/article/introduction-of-azure-cloudshell/Images/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700808"/>
            <a:ext cx="5658072" cy="4403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2158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Next important thing to notice is that, at first time when you access the cloud shell it will ask you to create the storage to be mounted with the current subscription.</a:t>
            </a:r>
          </a:p>
          <a:p>
            <a:r>
              <a:rPr lang="en-US" dirty="0"/>
              <a:t> </a:t>
            </a:r>
          </a:p>
          <a:p>
            <a:endParaRPr lang="en-IN" dirty="0"/>
          </a:p>
        </p:txBody>
      </p:sp>
      <p:pic>
        <p:nvPicPr>
          <p:cNvPr id="3074" name="Picture 2" descr="https://www.c-sharpcorner.com/article/introduction-of-azure-cloudshell/Images/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077072"/>
            <a:ext cx="8248650" cy="2524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0244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Once you click on "Create Storage" it will automatically create a storage inside the azure environment. The beauty of the Cloud shell environment is having the integrated cloud shell editor. Meaning, you can run both CLI and </a:t>
            </a:r>
            <a:r>
              <a:rPr lang="en-US" dirty="0" err="1"/>
              <a:t>Powershell</a:t>
            </a:r>
            <a:r>
              <a:rPr lang="en-US" dirty="0"/>
              <a:t> command files through this Cloud shell itself.</a:t>
            </a:r>
            <a:endParaRPr lang="en-IN" dirty="0"/>
          </a:p>
        </p:txBody>
      </p:sp>
    </p:spTree>
    <p:extLst>
      <p:ext uri="{BB962C8B-B14F-4D97-AF65-F5344CB8AC3E}">
        <p14:creationId xmlns:p14="http://schemas.microsoft.com/office/powerpoint/2010/main" val="34774317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480060" y="2980944"/>
            <a:ext cx="6981444" cy="498598"/>
          </a:xfrm>
        </p:spPr>
        <p:txBody>
          <a:bodyPr/>
          <a:lstStyle/>
          <a:p>
            <a:r>
              <a:rPr lang="en-US" dirty="0"/>
              <a:t>Lesson 05: </a:t>
            </a:r>
            <a:r>
              <a:rPr lang="en-IN" dirty="0"/>
              <a:t>Azure Resources</a:t>
            </a:r>
            <a:endParaRPr lang="en-US" dirty="0"/>
          </a:p>
        </p:txBody>
      </p:sp>
    </p:spTree>
    <p:extLst>
      <p:ext uri="{BB962C8B-B14F-4D97-AF65-F5344CB8AC3E}">
        <p14:creationId xmlns:p14="http://schemas.microsoft.com/office/powerpoint/2010/main" val="3620750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480060" y="2980944"/>
            <a:ext cx="6981444" cy="498598"/>
          </a:xfrm>
        </p:spPr>
        <p:txBody>
          <a:bodyPr/>
          <a:lstStyle/>
          <a:p>
            <a:r>
              <a:rPr lang="en-US" dirty="0"/>
              <a:t>Lesson 05: Subscriptions and Accounts</a:t>
            </a:r>
          </a:p>
        </p:txBody>
      </p:sp>
    </p:spTree>
    <p:extLst>
      <p:ext uri="{BB962C8B-B14F-4D97-AF65-F5344CB8AC3E}">
        <p14:creationId xmlns:p14="http://schemas.microsoft.com/office/powerpoint/2010/main" val="425296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Management Groups</a:t>
            </a:r>
          </a:p>
        </p:txBody>
      </p:sp>
      <p:sp>
        <p:nvSpPr>
          <p:cNvPr id="6" name="Text Placeholder 5"/>
          <p:cNvSpPr>
            <a:spLocks noGrp="1"/>
          </p:cNvSpPr>
          <p:nvPr>
            <p:ph type="body" sz="quarter" idx="10"/>
          </p:nvPr>
        </p:nvSpPr>
        <p:spPr>
          <a:xfrm>
            <a:off x="438151" y="1435498"/>
            <a:ext cx="4076072" cy="5084469"/>
          </a:xfrm>
        </p:spPr>
        <p:txBody>
          <a:bodyPr/>
          <a:lstStyle/>
          <a:p>
            <a:r>
              <a:rPr lang="en-US" dirty="0"/>
              <a:t>Provides a level of scope above subscriptions</a:t>
            </a:r>
          </a:p>
          <a:p>
            <a:pPr lvl="0"/>
            <a:r>
              <a:rPr lang="en-US" dirty="0"/>
              <a:t>Organizational alignment for your Azure subscriptions through</a:t>
            </a:r>
            <a:br>
              <a:rPr lang="en-US" dirty="0"/>
            </a:br>
            <a:r>
              <a:rPr lang="en-US" dirty="0"/>
              <a:t>custom hierarchies and grouping</a:t>
            </a:r>
          </a:p>
          <a:p>
            <a:pPr lvl="0"/>
            <a:r>
              <a:rPr lang="en-US" dirty="0"/>
              <a:t>Targeting of policies and spend budgets across subscriptions and inheritance down the hierarchies</a:t>
            </a:r>
          </a:p>
          <a:p>
            <a:pPr lvl="0"/>
            <a:r>
              <a:rPr lang="en-US" dirty="0"/>
              <a:t>Compliance and cost reporting by organization (business/teams)</a:t>
            </a:r>
          </a:p>
          <a:p>
            <a:endParaRPr lang="en-US" dirty="0"/>
          </a:p>
        </p:txBody>
      </p:sp>
      <p:pic>
        <p:nvPicPr>
          <p:cNvPr id="5" name="Picture 4" descr="Diagram showing how Azure management groups are used to organize subscriptions in a hierarchy of unified policy and access management. A single top-level management, or root group (Contoso) and every directory below is folded into it.">
            <a:extLst>
              <a:ext uri="{FF2B5EF4-FFF2-40B4-BE49-F238E27FC236}">
                <a16:creationId xmlns:a16="http://schemas.microsoft.com/office/drawing/2014/main" xmlns="" id="{C44A0752-9D0B-4F8F-8454-629D63F0AA82}"/>
              </a:ext>
            </a:extLst>
          </p:cNvPr>
          <p:cNvPicPr/>
          <p:nvPr/>
        </p:nvPicPr>
        <p:blipFill>
          <a:blip r:embed="rId3"/>
          <a:stretch>
            <a:fillRect/>
          </a:stretch>
        </p:blipFill>
        <p:spPr>
          <a:xfrm>
            <a:off x="4572000" y="1435498"/>
            <a:ext cx="4452593" cy="4171731"/>
          </a:xfrm>
          <a:prstGeom prst="rect">
            <a:avLst/>
          </a:prstGeom>
        </p:spPr>
      </p:pic>
    </p:spTree>
    <p:extLst>
      <p:ext uri="{BB962C8B-B14F-4D97-AF65-F5344CB8AC3E}">
        <p14:creationId xmlns:p14="http://schemas.microsoft.com/office/powerpoint/2010/main" val="773059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64CFDE-D29C-4447-9B69-3449608B24C8}"/>
              </a:ext>
            </a:extLst>
          </p:cNvPr>
          <p:cNvSpPr>
            <a:spLocks noGrp="1"/>
          </p:cNvSpPr>
          <p:nvPr>
            <p:ph type="title"/>
          </p:nvPr>
        </p:nvSpPr>
        <p:spPr/>
        <p:txBody>
          <a:bodyPr/>
          <a:lstStyle/>
          <a:p>
            <a:r>
              <a:rPr lang="en-US" dirty="0"/>
              <a:t>Creating Management Groups</a:t>
            </a:r>
          </a:p>
        </p:txBody>
      </p:sp>
      <p:sp>
        <p:nvSpPr>
          <p:cNvPr id="3" name="Text Placeholder 2">
            <a:extLst>
              <a:ext uri="{FF2B5EF4-FFF2-40B4-BE49-F238E27FC236}">
                <a16:creationId xmlns:a16="http://schemas.microsoft.com/office/drawing/2014/main" xmlns="" id="{01CF0762-9974-4B0B-8E9A-EF639B276D58}"/>
              </a:ext>
            </a:extLst>
          </p:cNvPr>
          <p:cNvSpPr>
            <a:spLocks noGrp="1"/>
          </p:cNvSpPr>
          <p:nvPr>
            <p:ph type="body" sz="quarter" idx="10"/>
          </p:nvPr>
        </p:nvSpPr>
        <p:spPr>
          <a:xfrm>
            <a:off x="413060" y="4404732"/>
            <a:ext cx="8263890" cy="1809726"/>
          </a:xfrm>
        </p:spPr>
        <p:txBody>
          <a:bodyPr/>
          <a:lstStyle/>
          <a:p>
            <a:r>
              <a:rPr lang="en-US" dirty="0"/>
              <a:t>The </a:t>
            </a:r>
            <a:r>
              <a:rPr lang="en-US" b="1" dirty="0"/>
              <a:t>Management Group ID</a:t>
            </a:r>
            <a:r>
              <a:rPr lang="en-US" dirty="0"/>
              <a:t> is the directory unique identifier that is used to submit commands on this management group</a:t>
            </a:r>
          </a:p>
          <a:p>
            <a:r>
              <a:rPr lang="en-US" dirty="0"/>
              <a:t>The </a:t>
            </a:r>
            <a:r>
              <a:rPr lang="en-US" b="1" dirty="0"/>
              <a:t>Display Name</a:t>
            </a:r>
            <a:r>
              <a:rPr lang="en-US" dirty="0"/>
              <a:t> field is the name that is displayed within the Azure portal</a:t>
            </a:r>
          </a:p>
        </p:txBody>
      </p:sp>
      <p:pic>
        <p:nvPicPr>
          <p:cNvPr id="6" name="Picture 5" descr="Screenshot of the add management group page. ">
            <a:extLst>
              <a:ext uri="{FF2B5EF4-FFF2-40B4-BE49-F238E27FC236}">
                <a16:creationId xmlns:a16="http://schemas.microsoft.com/office/drawing/2014/main" xmlns="" id="{C12141C2-0101-4577-851A-79F406EB933C}"/>
              </a:ext>
            </a:extLst>
          </p:cNvPr>
          <p:cNvPicPr>
            <a:picLocks noChangeAspect="1"/>
          </p:cNvPicPr>
          <p:nvPr/>
        </p:nvPicPr>
        <p:blipFill>
          <a:blip r:embed="rId2"/>
          <a:stretch>
            <a:fillRect/>
          </a:stretch>
        </p:blipFill>
        <p:spPr>
          <a:xfrm>
            <a:off x="4479210" y="1549743"/>
            <a:ext cx="3514219" cy="2420367"/>
          </a:xfrm>
          <a:prstGeom prst="rect">
            <a:avLst/>
          </a:prstGeom>
          <a:ln>
            <a:solidFill>
              <a:schemeClr val="tx1"/>
            </a:solidFill>
          </a:ln>
        </p:spPr>
      </p:pic>
      <p:pic>
        <p:nvPicPr>
          <p:cNvPr id="7" name="Picture 6" descr="Screenshot of the New management group button. ">
            <a:extLst>
              <a:ext uri="{FF2B5EF4-FFF2-40B4-BE49-F238E27FC236}">
                <a16:creationId xmlns:a16="http://schemas.microsoft.com/office/drawing/2014/main" xmlns="" id="{D5302184-89E0-4B7A-B0FE-AEB6167B1B3F}"/>
              </a:ext>
            </a:extLst>
          </p:cNvPr>
          <p:cNvPicPr>
            <a:picLocks noChangeAspect="1"/>
          </p:cNvPicPr>
          <p:nvPr/>
        </p:nvPicPr>
        <p:blipFill>
          <a:blip r:embed="rId3"/>
          <a:stretch>
            <a:fillRect/>
          </a:stretch>
        </p:blipFill>
        <p:spPr>
          <a:xfrm>
            <a:off x="896452" y="1313637"/>
            <a:ext cx="3186113" cy="2847975"/>
          </a:xfrm>
          <a:prstGeom prst="rect">
            <a:avLst/>
          </a:prstGeom>
          <a:noFill/>
          <a:ln>
            <a:solidFill>
              <a:schemeClr val="tx1"/>
            </a:solidFill>
          </a:ln>
        </p:spPr>
      </p:pic>
    </p:spTree>
    <p:extLst>
      <p:ext uri="{BB962C8B-B14F-4D97-AF65-F5344CB8AC3E}">
        <p14:creationId xmlns:p14="http://schemas.microsoft.com/office/powerpoint/2010/main" val="8866949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41197" y="457200"/>
            <a:ext cx="8263890" cy="553998"/>
          </a:xfrm>
        </p:spPr>
        <p:txBody>
          <a:bodyPr>
            <a:normAutofit fontScale="90000"/>
          </a:bodyPr>
          <a:lstStyle/>
          <a:p>
            <a:r>
              <a:rPr lang="en-US" dirty="0"/>
              <a:t>Azure Subscriptions</a:t>
            </a:r>
          </a:p>
        </p:txBody>
      </p:sp>
      <p:sp>
        <p:nvSpPr>
          <p:cNvPr id="6" name="Text Placeholder 5"/>
          <p:cNvSpPr>
            <a:spLocks noGrp="1"/>
          </p:cNvSpPr>
          <p:nvPr>
            <p:ph type="body" sz="quarter" idx="10"/>
          </p:nvPr>
        </p:nvSpPr>
        <p:spPr>
          <a:xfrm>
            <a:off x="438150" y="1435497"/>
            <a:ext cx="4461364" cy="4998291"/>
          </a:xfrm>
        </p:spPr>
        <p:txBody>
          <a:bodyPr/>
          <a:lstStyle/>
          <a:p>
            <a:r>
              <a:rPr lang="en-US" dirty="0"/>
              <a:t>A subscription is a logical unit of Azure services that is linked to an Azure account</a:t>
            </a:r>
          </a:p>
          <a:p>
            <a:r>
              <a:rPr lang="en-US" dirty="0"/>
              <a:t>Subscriptions help you organize access to cloud service resources</a:t>
            </a:r>
          </a:p>
          <a:p>
            <a:r>
              <a:rPr lang="en-US" dirty="0"/>
              <a:t>Subscriptions have accounts </a:t>
            </a:r>
          </a:p>
          <a:p>
            <a:r>
              <a:rPr lang="en-US" dirty="0"/>
              <a:t>An Azure account is simply an identity in Azure Active Directory (Azure AD) or in a directory that is trusted by Azure AD, such as a work or school organization</a:t>
            </a:r>
          </a:p>
        </p:txBody>
      </p:sp>
      <p:grpSp>
        <p:nvGrpSpPr>
          <p:cNvPr id="24" name="Group 23" descr="Diagram showing Azure Active Directory connected to Azure resource groups using authentication and authorization. ">
            <a:extLst>
              <a:ext uri="{FF2B5EF4-FFF2-40B4-BE49-F238E27FC236}">
                <a16:creationId xmlns:a16="http://schemas.microsoft.com/office/drawing/2014/main" xmlns="" id="{72FFA1E8-3B72-4BFE-BD59-7215345CFE72}"/>
              </a:ext>
            </a:extLst>
          </p:cNvPr>
          <p:cNvGrpSpPr/>
          <p:nvPr/>
        </p:nvGrpSpPr>
        <p:grpSpPr>
          <a:xfrm>
            <a:off x="5775002" y="1266321"/>
            <a:ext cx="2885029" cy="4823253"/>
            <a:chOff x="7700002" y="921937"/>
            <a:chExt cx="3260450" cy="4823253"/>
          </a:xfrm>
        </p:grpSpPr>
        <p:grpSp>
          <p:nvGrpSpPr>
            <p:cNvPr id="19" name="Group 18">
              <a:extLst>
                <a:ext uri="{FF2B5EF4-FFF2-40B4-BE49-F238E27FC236}">
                  <a16:creationId xmlns:a16="http://schemas.microsoft.com/office/drawing/2014/main" xmlns="" id="{465286C6-A99B-4C66-BA1A-AAF521AB19BD}"/>
                </a:ext>
              </a:extLst>
            </p:cNvPr>
            <p:cNvGrpSpPr/>
            <p:nvPr/>
          </p:nvGrpSpPr>
          <p:grpSpPr>
            <a:xfrm>
              <a:off x="7700002" y="921937"/>
              <a:ext cx="2866382" cy="1812298"/>
              <a:chOff x="7119709" y="3533252"/>
              <a:chExt cx="2866382" cy="1812298"/>
            </a:xfrm>
          </p:grpSpPr>
          <p:sp>
            <p:nvSpPr>
              <p:cNvPr id="9" name="Isosceles Triangle 8">
                <a:extLst>
                  <a:ext uri="{FF2B5EF4-FFF2-40B4-BE49-F238E27FC236}">
                    <a16:creationId xmlns:a16="http://schemas.microsoft.com/office/drawing/2014/main" xmlns="" id="{AB08E954-0657-40B5-9C27-564872947CDD}"/>
                  </a:ext>
                </a:extLst>
              </p:cNvPr>
              <p:cNvSpPr/>
              <p:nvPr/>
            </p:nvSpPr>
            <p:spPr>
              <a:xfrm>
                <a:off x="7119709" y="3533252"/>
                <a:ext cx="2697480" cy="1435608"/>
              </a:xfrm>
              <a:prstGeom prst="triangle">
                <a:avLst>
                  <a:gd name="adj" fmla="val 48983"/>
                </a:avLst>
              </a:prstGeom>
              <a:solidFill>
                <a:srgbClr val="5B9BD5">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endParaRPr>
              </a:p>
            </p:txBody>
          </p:sp>
          <p:sp>
            <p:nvSpPr>
              <p:cNvPr id="13" name="TextBox 12">
                <a:extLst>
                  <a:ext uri="{FF2B5EF4-FFF2-40B4-BE49-F238E27FC236}">
                    <a16:creationId xmlns:a16="http://schemas.microsoft.com/office/drawing/2014/main" xmlns="" id="{1E3E9F1C-2D60-4D18-B7A6-9C9AC359C9F5}"/>
                  </a:ext>
                </a:extLst>
              </p:cNvPr>
              <p:cNvSpPr txBox="1"/>
              <p:nvPr/>
            </p:nvSpPr>
            <p:spPr>
              <a:xfrm>
                <a:off x="7529677" y="4013640"/>
                <a:ext cx="1874519" cy="120032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Users,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groups, and service principles</a:t>
                </a:r>
              </a:p>
            </p:txBody>
          </p:sp>
          <p:sp>
            <p:nvSpPr>
              <p:cNvPr id="14" name="Rectangle 13">
                <a:extLst>
                  <a:ext uri="{FF2B5EF4-FFF2-40B4-BE49-F238E27FC236}">
                    <a16:creationId xmlns:a16="http://schemas.microsoft.com/office/drawing/2014/main" xmlns="" id="{2F68C383-0251-428C-B6B9-769CB1790944}"/>
                  </a:ext>
                </a:extLst>
              </p:cNvPr>
              <p:cNvSpPr/>
              <p:nvPr/>
            </p:nvSpPr>
            <p:spPr>
              <a:xfrm>
                <a:off x="7281013" y="4976218"/>
                <a:ext cx="2705078"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Azure Active Directory</a:t>
                </a:r>
              </a:p>
            </p:txBody>
          </p:sp>
        </p:grpSp>
        <p:sp>
          <p:nvSpPr>
            <p:cNvPr id="16" name="Rectangle 15">
              <a:extLst>
                <a:ext uri="{FF2B5EF4-FFF2-40B4-BE49-F238E27FC236}">
                  <a16:creationId xmlns:a16="http://schemas.microsoft.com/office/drawing/2014/main" xmlns="" id="{C10B22A8-5CEC-4132-B11D-97A991956C7B}"/>
                </a:ext>
              </a:extLst>
            </p:cNvPr>
            <p:cNvSpPr/>
            <p:nvPr/>
          </p:nvSpPr>
          <p:spPr>
            <a:xfrm>
              <a:off x="8980013" y="2979778"/>
              <a:ext cx="1980439" cy="646331"/>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Authentication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&amp; Authorization</a:t>
              </a:r>
            </a:p>
          </p:txBody>
        </p:sp>
        <p:sp>
          <p:nvSpPr>
            <p:cNvPr id="10" name="Rectangle: Rounded Corners 9">
              <a:extLst>
                <a:ext uri="{FF2B5EF4-FFF2-40B4-BE49-F238E27FC236}">
                  <a16:creationId xmlns:a16="http://schemas.microsoft.com/office/drawing/2014/main" xmlns="" id="{AE23B7BC-EAC2-41CF-AF05-C3F45D3FF90F}"/>
                </a:ext>
              </a:extLst>
            </p:cNvPr>
            <p:cNvSpPr/>
            <p:nvPr/>
          </p:nvSpPr>
          <p:spPr>
            <a:xfrm>
              <a:off x="8019684" y="4045668"/>
              <a:ext cx="1865376" cy="1014984"/>
            </a:xfrm>
            <a:prstGeom prst="roundRect">
              <a:avLst/>
            </a:prstGeom>
            <a:solidFill>
              <a:srgbClr val="70AD47">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endParaRPr>
            </a:p>
          </p:txBody>
        </p:sp>
        <p:sp>
          <p:nvSpPr>
            <p:cNvPr id="11" name="Rectangle: Rounded Corners 10">
              <a:extLst>
                <a:ext uri="{FF2B5EF4-FFF2-40B4-BE49-F238E27FC236}">
                  <a16:creationId xmlns:a16="http://schemas.microsoft.com/office/drawing/2014/main" xmlns="" id="{FEA2264F-7739-4A14-B2B8-2AED1D2FCE39}"/>
                </a:ext>
              </a:extLst>
            </p:cNvPr>
            <p:cNvSpPr/>
            <p:nvPr/>
          </p:nvSpPr>
          <p:spPr>
            <a:xfrm>
              <a:off x="8172084" y="4198068"/>
              <a:ext cx="1865376" cy="1014984"/>
            </a:xfrm>
            <a:prstGeom prst="roundRect">
              <a:avLst/>
            </a:prstGeom>
            <a:solidFill>
              <a:srgbClr val="70AD47">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endParaRPr>
            </a:p>
          </p:txBody>
        </p:sp>
        <p:sp>
          <p:nvSpPr>
            <p:cNvPr id="12" name="Rectangle: Rounded Corners 11">
              <a:extLst>
                <a:ext uri="{FF2B5EF4-FFF2-40B4-BE49-F238E27FC236}">
                  <a16:creationId xmlns:a16="http://schemas.microsoft.com/office/drawing/2014/main" xmlns="" id="{2EC2A102-FFEA-468F-836F-085A077073B5}"/>
                </a:ext>
              </a:extLst>
            </p:cNvPr>
            <p:cNvSpPr/>
            <p:nvPr/>
          </p:nvSpPr>
          <p:spPr>
            <a:xfrm>
              <a:off x="8324484" y="4350468"/>
              <a:ext cx="1865376" cy="1014984"/>
            </a:xfrm>
            <a:prstGeom prst="roundRect">
              <a:avLst/>
            </a:prstGeom>
            <a:solidFill>
              <a:srgbClr val="70AD47">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Azure resources in resource groups</a:t>
              </a:r>
            </a:p>
          </p:txBody>
        </p:sp>
        <p:sp>
          <p:nvSpPr>
            <p:cNvPr id="15" name="Rectangle 14">
              <a:extLst>
                <a:ext uri="{FF2B5EF4-FFF2-40B4-BE49-F238E27FC236}">
                  <a16:creationId xmlns:a16="http://schemas.microsoft.com/office/drawing/2014/main" xmlns="" id="{4C43827F-D380-4A5D-8BFA-1BE3E9072D5B}"/>
                </a:ext>
              </a:extLst>
            </p:cNvPr>
            <p:cNvSpPr/>
            <p:nvPr/>
          </p:nvSpPr>
          <p:spPr>
            <a:xfrm>
              <a:off x="8113931" y="5375858"/>
              <a:ext cx="2574642"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Azure Subscription(s)</a:t>
              </a:r>
            </a:p>
          </p:txBody>
        </p:sp>
        <p:cxnSp>
          <p:nvCxnSpPr>
            <p:cNvPr id="18" name="Straight Arrow Connector 17">
              <a:extLst>
                <a:ext uri="{FF2B5EF4-FFF2-40B4-BE49-F238E27FC236}">
                  <a16:creationId xmlns:a16="http://schemas.microsoft.com/office/drawing/2014/main" xmlns="" id="{A5FE0657-F67F-48BA-ACFF-D4FA814BDB19}"/>
                </a:ext>
              </a:extLst>
            </p:cNvPr>
            <p:cNvCxnSpPr>
              <a:cxnSpLocks/>
              <a:endCxn id="14" idx="2"/>
            </p:cNvCxnSpPr>
            <p:nvPr/>
          </p:nvCxnSpPr>
          <p:spPr>
            <a:xfrm flipV="1">
              <a:off x="9058108" y="2734235"/>
              <a:ext cx="155737" cy="1195928"/>
            </a:xfrm>
            <a:prstGeom prst="straightConnector1">
              <a:avLst/>
            </a:prstGeom>
            <a:noFill/>
            <a:ln w="28575" cap="flat" cmpd="sng" algn="ctr">
              <a:solidFill>
                <a:sysClr val="windowText" lastClr="000000"/>
              </a:solidFill>
              <a:prstDash val="solid"/>
              <a:miter lim="800000"/>
              <a:headEnd type="triangle"/>
              <a:tailEnd type="triangle"/>
            </a:ln>
            <a:effectLst/>
          </p:spPr>
        </p:cxnSp>
      </p:grpSp>
    </p:spTree>
    <p:extLst>
      <p:ext uri="{BB962C8B-B14F-4D97-AF65-F5344CB8AC3E}">
        <p14:creationId xmlns:p14="http://schemas.microsoft.com/office/powerpoint/2010/main" val="170363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4478" y="433450"/>
            <a:ext cx="8263890" cy="553998"/>
          </a:xfrm>
        </p:spPr>
        <p:txBody>
          <a:bodyPr>
            <a:normAutofit fontScale="90000"/>
          </a:bodyPr>
          <a:lstStyle/>
          <a:p>
            <a:r>
              <a:rPr lang="en-US" dirty="0"/>
              <a:t>Getting a Subscription</a:t>
            </a:r>
          </a:p>
        </p:txBody>
      </p:sp>
      <p:sp>
        <p:nvSpPr>
          <p:cNvPr id="6" name="Text Placeholder 5"/>
          <p:cNvSpPr>
            <a:spLocks noGrp="1"/>
          </p:cNvSpPr>
          <p:nvPr>
            <p:ph type="body" sz="quarter" idx="10"/>
          </p:nvPr>
        </p:nvSpPr>
        <p:spPr>
          <a:xfrm>
            <a:off x="438150" y="1435497"/>
            <a:ext cx="4461364" cy="4567404"/>
          </a:xfrm>
        </p:spPr>
        <p:txBody>
          <a:bodyPr/>
          <a:lstStyle/>
          <a:p>
            <a:r>
              <a:rPr lang="en-US" b="1" dirty="0"/>
              <a:t>Enterprise Agreement </a:t>
            </a:r>
            <a:r>
              <a:rPr lang="en-US" dirty="0"/>
              <a:t>customers make an upfront monetary commitment and consume services throughout the year</a:t>
            </a:r>
          </a:p>
          <a:p>
            <a:r>
              <a:rPr lang="en-US" b="1" dirty="0"/>
              <a:t>Resellers</a:t>
            </a:r>
            <a:r>
              <a:rPr lang="en-US" dirty="0"/>
              <a:t> provide a simple, flexible way to purchase cloud services</a:t>
            </a:r>
          </a:p>
          <a:p>
            <a:r>
              <a:rPr lang="en-US" b="1" dirty="0"/>
              <a:t>Partners </a:t>
            </a:r>
            <a:r>
              <a:rPr lang="en-US" dirty="0"/>
              <a:t>can design and implement your Azure cloud solution</a:t>
            </a:r>
          </a:p>
          <a:p>
            <a:r>
              <a:rPr lang="en-US" b="1" dirty="0"/>
              <a:t>Personal free account </a:t>
            </a:r>
            <a:r>
              <a:rPr lang="en-US" dirty="0"/>
              <a:t>-start right away</a:t>
            </a:r>
          </a:p>
        </p:txBody>
      </p:sp>
      <p:pic>
        <p:nvPicPr>
          <p:cNvPr id="2" name="Picture 1" descr="Four images representing the four areas on the slide. Decorative. ">
            <a:extLst>
              <a:ext uri="{FF2B5EF4-FFF2-40B4-BE49-F238E27FC236}">
                <a16:creationId xmlns:a16="http://schemas.microsoft.com/office/drawing/2014/main" xmlns="" id="{C54E5324-11EC-47E5-9ECE-B4C6E81B3D01}"/>
              </a:ext>
            </a:extLst>
          </p:cNvPr>
          <p:cNvPicPr>
            <a:picLocks noChangeAspect="1"/>
          </p:cNvPicPr>
          <p:nvPr/>
        </p:nvPicPr>
        <p:blipFill>
          <a:blip r:embed="rId3"/>
          <a:stretch>
            <a:fillRect/>
          </a:stretch>
        </p:blipFill>
        <p:spPr>
          <a:xfrm>
            <a:off x="5120662" y="1137474"/>
            <a:ext cx="3447587" cy="4304149"/>
          </a:xfrm>
          <a:prstGeom prst="rect">
            <a:avLst/>
          </a:prstGeom>
        </p:spPr>
      </p:pic>
    </p:spTree>
    <p:extLst>
      <p:ext uri="{BB962C8B-B14F-4D97-AF65-F5344CB8AC3E}">
        <p14:creationId xmlns:p14="http://schemas.microsoft.com/office/powerpoint/2010/main" val="4110549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0450B8-9CB3-466F-8195-21E6F4ADECFF}"/>
              </a:ext>
            </a:extLst>
          </p:cNvPr>
          <p:cNvSpPr>
            <a:spLocks noGrp="1"/>
          </p:cNvSpPr>
          <p:nvPr>
            <p:ph type="title"/>
          </p:nvPr>
        </p:nvSpPr>
        <p:spPr/>
        <p:txBody>
          <a:bodyPr/>
          <a:lstStyle/>
          <a:p>
            <a:r>
              <a:rPr lang="en-US" dirty="0"/>
              <a:t>Subscription Usage</a:t>
            </a:r>
          </a:p>
        </p:txBody>
      </p:sp>
      <p:graphicFrame>
        <p:nvGraphicFramePr>
          <p:cNvPr id="5" name="Table 4">
            <a:extLst>
              <a:ext uri="{FF2B5EF4-FFF2-40B4-BE49-F238E27FC236}">
                <a16:creationId xmlns:a16="http://schemas.microsoft.com/office/drawing/2014/main" xmlns="" id="{7E0A2B37-C2CF-47B4-8811-5C06E7CD89FD}"/>
              </a:ext>
            </a:extLst>
          </p:cNvPr>
          <p:cNvGraphicFramePr>
            <a:graphicFrameLocks noGrp="1"/>
          </p:cNvGraphicFramePr>
          <p:nvPr/>
        </p:nvGraphicFramePr>
        <p:xfrm>
          <a:off x="446314" y="1432186"/>
          <a:ext cx="7967281" cy="4678680"/>
        </p:xfrm>
        <a:graphic>
          <a:graphicData uri="http://schemas.openxmlformats.org/drawingml/2006/table">
            <a:tbl>
              <a:tblPr firstRow="1" bandRow="1">
                <a:tableStyleId>{5C22544A-7EE6-4342-B048-85BDC9FD1C3A}</a:tableStyleId>
              </a:tblPr>
              <a:tblGrid>
                <a:gridCol w="1477271">
                  <a:extLst>
                    <a:ext uri="{9D8B030D-6E8A-4147-A177-3AD203B41FA5}">
                      <a16:colId xmlns:a16="http://schemas.microsoft.com/office/drawing/2014/main" xmlns="" val="1244596785"/>
                    </a:ext>
                  </a:extLst>
                </a:gridCol>
                <a:gridCol w="6490010">
                  <a:extLst>
                    <a:ext uri="{9D8B030D-6E8A-4147-A177-3AD203B41FA5}">
                      <a16:colId xmlns:a16="http://schemas.microsoft.com/office/drawing/2014/main" xmlns="" val="1144169494"/>
                    </a:ext>
                  </a:extLst>
                </a:gridCol>
              </a:tblGrid>
              <a:tr h="511064">
                <a:tc>
                  <a:txBody>
                    <a:bodyPr/>
                    <a:lstStyle/>
                    <a:p>
                      <a:pPr algn="ctr"/>
                      <a:r>
                        <a:rPr lang="en-US" sz="2000" dirty="0"/>
                        <a:t>Subscription</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Usage</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867422487"/>
                  </a:ext>
                </a:extLst>
              </a:tr>
              <a:tr h="1041904">
                <a:tc>
                  <a:txBody>
                    <a:bodyPr/>
                    <a:lstStyle/>
                    <a:p>
                      <a:r>
                        <a:rPr lang="en-US" sz="2000" dirty="0"/>
                        <a:t>Free</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Includes a $200 credit for the first 30 days, free limited access for 12 months</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837718024"/>
                  </a:ext>
                </a:extLst>
              </a:tr>
              <a:tr h="1041904">
                <a:tc>
                  <a:txBody>
                    <a:bodyPr/>
                    <a:lstStyle/>
                    <a:p>
                      <a:r>
                        <a:rPr lang="en-US" sz="2000" dirty="0"/>
                        <a:t>Pay-As-You-Go </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Charges you monthly </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15247879"/>
                  </a:ext>
                </a:extLst>
              </a:tr>
              <a:tr h="1041904">
                <a:tc>
                  <a:txBody>
                    <a:bodyPr/>
                    <a:lstStyle/>
                    <a:p>
                      <a:r>
                        <a:rPr lang="en-US" sz="2000" dirty="0"/>
                        <a:t>Enterprise </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One agreement, with discounts for new licenses and Software Assurance -  targeted at enterprise-scale organizations.</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456433382"/>
                  </a:ext>
                </a:extLst>
              </a:tr>
              <a:tr h="1041904">
                <a:tc>
                  <a:txBody>
                    <a:bodyPr/>
                    <a:lstStyle/>
                    <a:p>
                      <a:r>
                        <a:rPr lang="en-US" sz="2000" dirty="0"/>
                        <a:t>Student</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Includes $100 for 12 months – must verify student access</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1421379"/>
                  </a:ext>
                </a:extLst>
              </a:tr>
            </a:tbl>
          </a:graphicData>
        </a:graphic>
      </p:graphicFrame>
    </p:spTree>
    <p:extLst>
      <p:ext uri="{BB962C8B-B14F-4D97-AF65-F5344CB8AC3E}">
        <p14:creationId xmlns:p14="http://schemas.microsoft.com/office/powerpoint/2010/main" val="16343537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480060" y="2980944"/>
            <a:ext cx="6981444" cy="498598"/>
          </a:xfrm>
        </p:spPr>
        <p:txBody>
          <a:bodyPr/>
          <a:lstStyle/>
          <a:p>
            <a:r>
              <a:rPr lang="en-US" dirty="0"/>
              <a:t>Lesson 05: </a:t>
            </a:r>
            <a:r>
              <a:rPr lang="en-IN" dirty="0"/>
              <a:t>Microsoft Azure Services</a:t>
            </a:r>
            <a:endParaRPr lang="en-US" dirty="0"/>
          </a:p>
        </p:txBody>
      </p:sp>
    </p:spTree>
    <p:extLst>
      <p:ext uri="{BB962C8B-B14F-4D97-AF65-F5344CB8AC3E}">
        <p14:creationId xmlns:p14="http://schemas.microsoft.com/office/powerpoint/2010/main" val="265516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4478" y="433450"/>
            <a:ext cx="8263890" cy="553998"/>
          </a:xfrm>
        </p:spPr>
        <p:txBody>
          <a:bodyPr>
            <a:normAutofit fontScale="90000"/>
          </a:bodyPr>
          <a:lstStyle/>
          <a:p>
            <a:r>
              <a:rPr lang="en-US" dirty="0"/>
              <a:t>Subscription User Types</a:t>
            </a:r>
          </a:p>
        </p:txBody>
      </p:sp>
      <p:graphicFrame>
        <p:nvGraphicFramePr>
          <p:cNvPr id="5" name="Table 4">
            <a:extLst>
              <a:ext uri="{FF2B5EF4-FFF2-40B4-BE49-F238E27FC236}">
                <a16:creationId xmlns:a16="http://schemas.microsoft.com/office/drawing/2014/main" xmlns="" id="{DD6DB910-A45F-4BDE-AA4A-AAF52A9CB67C}"/>
              </a:ext>
            </a:extLst>
          </p:cNvPr>
          <p:cNvGraphicFramePr>
            <a:graphicFrameLocks noGrp="1"/>
          </p:cNvGraphicFramePr>
          <p:nvPr/>
        </p:nvGraphicFramePr>
        <p:xfrm>
          <a:off x="446314" y="1432186"/>
          <a:ext cx="8227040" cy="4066318"/>
        </p:xfrm>
        <a:graphic>
          <a:graphicData uri="http://schemas.openxmlformats.org/drawingml/2006/table">
            <a:tbl>
              <a:tblPr firstRow="1" bandRow="1">
                <a:tableStyleId>{5C22544A-7EE6-4342-B048-85BDC9FD1C3A}</a:tableStyleId>
              </a:tblPr>
              <a:tblGrid>
                <a:gridCol w="2219158">
                  <a:extLst>
                    <a:ext uri="{9D8B030D-6E8A-4147-A177-3AD203B41FA5}">
                      <a16:colId xmlns:a16="http://schemas.microsoft.com/office/drawing/2014/main" xmlns="" val="1244596785"/>
                    </a:ext>
                  </a:extLst>
                </a:gridCol>
                <a:gridCol w="1679117">
                  <a:extLst>
                    <a:ext uri="{9D8B030D-6E8A-4147-A177-3AD203B41FA5}">
                      <a16:colId xmlns:a16="http://schemas.microsoft.com/office/drawing/2014/main" xmlns="" val="1087951837"/>
                    </a:ext>
                  </a:extLst>
                </a:gridCol>
                <a:gridCol w="4328765">
                  <a:extLst>
                    <a:ext uri="{9D8B030D-6E8A-4147-A177-3AD203B41FA5}">
                      <a16:colId xmlns:a16="http://schemas.microsoft.com/office/drawing/2014/main" xmlns="" val="1144169494"/>
                    </a:ext>
                  </a:extLst>
                </a:gridCol>
              </a:tblGrid>
              <a:tr h="571426">
                <a:tc>
                  <a:txBody>
                    <a:bodyPr/>
                    <a:lstStyle/>
                    <a:p>
                      <a:pPr algn="ctr"/>
                      <a:r>
                        <a:rPr lang="en-US" sz="2000" dirty="0"/>
                        <a:t>Administrative Role</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Limit</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Summary</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867422487"/>
                  </a:ext>
                </a:extLst>
              </a:tr>
              <a:tr h="1164964">
                <a:tc>
                  <a:txBody>
                    <a:bodyPr/>
                    <a:lstStyle/>
                    <a:p>
                      <a:r>
                        <a:rPr lang="en-US" sz="2000" dirty="0"/>
                        <a:t>Account Administrator</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 per Azure account</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Authorized to access the Account Center</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837718024"/>
                  </a:ext>
                </a:extLst>
              </a:tr>
              <a:tr h="1164964">
                <a:tc>
                  <a:txBody>
                    <a:bodyPr/>
                    <a:lstStyle/>
                    <a:p>
                      <a:r>
                        <a:rPr lang="en-US" sz="2000" dirty="0"/>
                        <a:t>Service Administrator</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 per Azure subscription</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Authorized to access the Azure Management Portal for all subscriptions in the account</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15247879"/>
                  </a:ext>
                </a:extLst>
              </a:tr>
              <a:tr h="1164964">
                <a:tc>
                  <a:txBody>
                    <a:bodyPr/>
                    <a:lstStyle/>
                    <a:p>
                      <a:r>
                        <a:rPr lang="en-US" sz="2000" dirty="0"/>
                        <a:t>Co-administrator</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200 per subscription </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Same as the Service Administrator but can’t change the association of subscriptions to Azure directories</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456433382"/>
                  </a:ext>
                </a:extLst>
              </a:tr>
            </a:tbl>
          </a:graphicData>
        </a:graphic>
      </p:graphicFrame>
    </p:spTree>
    <p:extLst>
      <p:ext uri="{BB962C8B-B14F-4D97-AF65-F5344CB8AC3E}">
        <p14:creationId xmlns:p14="http://schemas.microsoft.com/office/powerpoint/2010/main" val="1170624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Check Resource Limits</a:t>
            </a:r>
          </a:p>
        </p:txBody>
      </p:sp>
      <p:sp>
        <p:nvSpPr>
          <p:cNvPr id="6" name="Text Placeholder 5"/>
          <p:cNvSpPr>
            <a:spLocks noGrp="1"/>
          </p:cNvSpPr>
          <p:nvPr>
            <p:ph type="body" sz="quarter" idx="10"/>
          </p:nvPr>
        </p:nvSpPr>
        <p:spPr>
          <a:xfrm>
            <a:off x="438150" y="4340724"/>
            <a:ext cx="8263890" cy="1465016"/>
          </a:xfrm>
        </p:spPr>
        <p:txBody>
          <a:bodyPr/>
          <a:lstStyle/>
          <a:p>
            <a:r>
              <a:rPr lang="en-US" dirty="0"/>
              <a:t>All resources have a maximum limit listed in Azure limits</a:t>
            </a:r>
          </a:p>
          <a:p>
            <a:r>
              <a:rPr lang="en-US" dirty="0"/>
              <a:t>Helpful to track current usage, and plan for future use</a:t>
            </a:r>
          </a:p>
          <a:p>
            <a:r>
              <a:rPr lang="en-US" dirty="0"/>
              <a:t>You can request an increase</a:t>
            </a:r>
          </a:p>
        </p:txBody>
      </p:sp>
      <p:pic>
        <p:nvPicPr>
          <p:cNvPr id="4" name="Picture 3" descr="Screenshot of the Subscription usage and quotas page. It shows quotas for Network Watchers, Public IP Addresses, Route Tables, and Virtual Networks by their location with the usage numbers by percent used and number of resources.">
            <a:extLst>
              <a:ext uri="{FF2B5EF4-FFF2-40B4-BE49-F238E27FC236}">
                <a16:creationId xmlns:a16="http://schemas.microsoft.com/office/drawing/2014/main" xmlns="" id="{40217EE4-57F8-4240-B215-0BA6B516CE8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38150" y="1435101"/>
            <a:ext cx="7515349" cy="2234375"/>
          </a:xfrm>
          <a:prstGeom prst="rect">
            <a:avLst/>
          </a:prstGeom>
          <a:noFill/>
          <a:ln>
            <a:solidFill>
              <a:schemeClr val="tx1"/>
            </a:solidFill>
          </a:ln>
        </p:spPr>
      </p:pic>
    </p:spTree>
    <p:extLst>
      <p:ext uri="{BB962C8B-B14F-4D97-AF65-F5344CB8AC3E}">
        <p14:creationId xmlns:p14="http://schemas.microsoft.com/office/powerpoint/2010/main" val="4036868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Resource Tags</a:t>
            </a:r>
          </a:p>
        </p:txBody>
      </p:sp>
      <p:sp>
        <p:nvSpPr>
          <p:cNvPr id="6" name="Text Placeholder 5"/>
          <p:cNvSpPr>
            <a:spLocks noGrp="1"/>
          </p:cNvSpPr>
          <p:nvPr>
            <p:ph type="body" sz="quarter" idx="10"/>
          </p:nvPr>
        </p:nvSpPr>
        <p:spPr>
          <a:xfrm>
            <a:off x="438150" y="4293223"/>
            <a:ext cx="8263890" cy="1465016"/>
          </a:xfrm>
        </p:spPr>
        <p:txBody>
          <a:bodyPr/>
          <a:lstStyle/>
          <a:p>
            <a:r>
              <a:rPr lang="en-US" dirty="0"/>
              <a:t>Tags logically organize your resources</a:t>
            </a:r>
          </a:p>
          <a:p>
            <a:r>
              <a:rPr lang="en-US" dirty="0"/>
              <a:t>Tags consist of a name and value</a:t>
            </a:r>
          </a:p>
          <a:p>
            <a:r>
              <a:rPr lang="en-US" dirty="0"/>
              <a:t>Useful especially in billing</a:t>
            </a:r>
          </a:p>
        </p:txBody>
      </p:sp>
      <p:pic>
        <p:nvPicPr>
          <p:cNvPr id="5" name="Picture 4" descr="Screenshot of the CSV file for service usage. It shows 2 entries for virtual machines with the fields usage consumption by unit (Hours), instance id and the associated tags.">
            <a:extLst>
              <a:ext uri="{FF2B5EF4-FFF2-40B4-BE49-F238E27FC236}">
                <a16:creationId xmlns:a16="http://schemas.microsoft.com/office/drawing/2014/main" xmlns="" id="{A88DE444-BB45-4063-BCF8-9553C2DE6E1B}"/>
              </a:ext>
            </a:extLst>
          </p:cNvPr>
          <p:cNvPicPr/>
          <p:nvPr/>
        </p:nvPicPr>
        <p:blipFill>
          <a:blip r:embed="rId3"/>
          <a:stretch>
            <a:fillRect/>
          </a:stretch>
        </p:blipFill>
        <p:spPr>
          <a:xfrm>
            <a:off x="438150" y="1435100"/>
            <a:ext cx="8361667" cy="2471882"/>
          </a:xfrm>
          <a:prstGeom prst="rect">
            <a:avLst/>
          </a:prstGeom>
          <a:ln>
            <a:solidFill>
              <a:schemeClr val="tx1"/>
            </a:solidFill>
          </a:ln>
        </p:spPr>
      </p:pic>
    </p:spTree>
    <p:extLst>
      <p:ext uri="{BB962C8B-B14F-4D97-AF65-F5344CB8AC3E}">
        <p14:creationId xmlns:p14="http://schemas.microsoft.com/office/powerpoint/2010/main" val="2151904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1715430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480060" y="2980944"/>
            <a:ext cx="6981444" cy="498598"/>
          </a:xfrm>
        </p:spPr>
        <p:txBody>
          <a:bodyPr/>
          <a:lstStyle/>
          <a:p>
            <a:r>
              <a:rPr lang="en-US" dirty="0"/>
              <a:t>Lesson 05: </a:t>
            </a:r>
            <a:r>
              <a:rPr lang="en-IN" dirty="0"/>
              <a:t>Understanding </a:t>
            </a:r>
            <a:r>
              <a:rPr lang="en-IN" dirty="0" smtClean="0"/>
              <a:t>ARM</a:t>
            </a:r>
            <a:endParaRPr lang="en-US" dirty="0"/>
          </a:p>
        </p:txBody>
      </p:sp>
    </p:spTree>
    <p:extLst>
      <p:ext uri="{BB962C8B-B14F-4D97-AF65-F5344CB8AC3E}">
        <p14:creationId xmlns:p14="http://schemas.microsoft.com/office/powerpoint/2010/main" val="466155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smtClean="0"/>
              <a:t>There are more than 200+ services available </a:t>
            </a:r>
            <a:r>
              <a:rPr lang="en-IN" smtClean="0"/>
              <a:t>in different </a:t>
            </a:r>
            <a:r>
              <a:rPr lang="en-IN" dirty="0" smtClean="0"/>
              <a:t>categories</a:t>
            </a:r>
          </a:p>
          <a:p>
            <a:endParaRPr lang="en-IN" dirty="0"/>
          </a:p>
          <a:p>
            <a:r>
              <a:rPr lang="en-IN" dirty="0" smtClean="0">
                <a:hlinkClick r:id="rId2"/>
              </a:rPr>
              <a:t>https://azure.microsoft.com/en-in/services</a:t>
            </a:r>
            <a:endParaRPr lang="en-IN" dirty="0" smtClean="0"/>
          </a:p>
          <a:p>
            <a:endParaRPr lang="en-IN" dirty="0" smtClean="0"/>
          </a:p>
          <a:p>
            <a:r>
              <a:rPr lang="en-IN" dirty="0" smtClean="0"/>
              <a:t>Some of the categories are:</a:t>
            </a:r>
          </a:p>
          <a:p>
            <a:pPr lvl="1">
              <a:buFont typeface="Wingdings" pitchFamily="2" charset="2"/>
              <a:buChar char="Ø"/>
            </a:pPr>
            <a:r>
              <a:rPr lang="en-IN" dirty="0" smtClean="0"/>
              <a:t>Compute</a:t>
            </a:r>
          </a:p>
          <a:p>
            <a:pPr lvl="1">
              <a:buFont typeface="Wingdings" pitchFamily="2" charset="2"/>
              <a:buChar char="Ø"/>
            </a:pPr>
            <a:r>
              <a:rPr lang="en-IN" dirty="0" smtClean="0"/>
              <a:t>Networking</a:t>
            </a:r>
          </a:p>
          <a:p>
            <a:pPr lvl="1">
              <a:buFont typeface="Wingdings" pitchFamily="2" charset="2"/>
              <a:buChar char="Ø"/>
            </a:pPr>
            <a:r>
              <a:rPr lang="en-IN" dirty="0" smtClean="0"/>
              <a:t>Storage Accounts</a:t>
            </a:r>
          </a:p>
          <a:p>
            <a:pPr lvl="1">
              <a:buFont typeface="Wingdings" pitchFamily="2" charset="2"/>
              <a:buChar char="Ø"/>
            </a:pPr>
            <a:r>
              <a:rPr lang="en-IN" dirty="0" smtClean="0"/>
              <a:t>Active Directory</a:t>
            </a:r>
          </a:p>
          <a:p>
            <a:endParaRPr lang="en-IN" dirty="0" smtClean="0"/>
          </a:p>
          <a:p>
            <a:endParaRPr lang="en-IN" dirty="0"/>
          </a:p>
        </p:txBody>
      </p:sp>
    </p:spTree>
    <p:extLst>
      <p:ext uri="{BB962C8B-B14F-4D97-AF65-F5344CB8AC3E}">
        <p14:creationId xmlns:p14="http://schemas.microsoft.com/office/powerpoint/2010/main" val="2930061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480060" y="2482346"/>
            <a:ext cx="6981444" cy="997196"/>
          </a:xfrm>
        </p:spPr>
        <p:txBody>
          <a:bodyPr/>
          <a:lstStyle/>
          <a:p>
            <a:r>
              <a:rPr lang="en-US" dirty="0"/>
              <a:t>Lesson 05: </a:t>
            </a:r>
            <a:r>
              <a:rPr lang="en-IN" dirty="0"/>
              <a:t>Microsoft Azure Architecture</a:t>
            </a:r>
            <a:endParaRPr lang="en-US" dirty="0"/>
          </a:p>
        </p:txBody>
      </p:sp>
    </p:spTree>
    <p:extLst>
      <p:ext uri="{BB962C8B-B14F-4D97-AF65-F5344CB8AC3E}">
        <p14:creationId xmlns:p14="http://schemas.microsoft.com/office/powerpoint/2010/main" val="184712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l="1164" t="11387"/>
          <a:stretch/>
        </p:blipFill>
        <p:spPr bwMode="auto">
          <a:xfrm>
            <a:off x="827584" y="1600200"/>
            <a:ext cx="6578442" cy="45259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66031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Region</a:t>
            </a:r>
            <a:r>
              <a:rPr lang="en-IN" dirty="0"/>
              <a:t/>
            </a:r>
            <a:br>
              <a:rPr lang="en-IN" dirty="0"/>
            </a:br>
            <a:endParaRPr lang="en-IN" dirty="0"/>
          </a:p>
        </p:txBody>
      </p:sp>
      <p:sp>
        <p:nvSpPr>
          <p:cNvPr id="3" name="Content Placeholder 2"/>
          <p:cNvSpPr>
            <a:spLocks noGrp="1"/>
          </p:cNvSpPr>
          <p:nvPr>
            <p:ph idx="1"/>
          </p:nvPr>
        </p:nvSpPr>
        <p:spPr/>
        <p:txBody>
          <a:bodyPr>
            <a:normAutofit fontScale="92500"/>
          </a:bodyPr>
          <a:lstStyle/>
          <a:p>
            <a:r>
              <a:rPr lang="en-IN" dirty="0"/>
              <a:t>a set of data </a:t>
            </a:r>
            <a:r>
              <a:rPr lang="en-IN" dirty="0" err="1"/>
              <a:t>centers</a:t>
            </a:r>
            <a:r>
              <a:rPr lang="en-IN" dirty="0"/>
              <a:t> deployed within a latency-defined perimeter and connected through a dedicated regional low-latency network.</a:t>
            </a:r>
          </a:p>
          <a:p>
            <a:r>
              <a:rPr lang="en-IN" dirty="0"/>
              <a:t>With more global regions than any other cloud provider, Azure gives customers the flexibility to deploy applications where they need to. Azure is generally available in 52 regions around the world, with plans announced for 6 additional regions.</a:t>
            </a:r>
          </a:p>
          <a:p>
            <a:endParaRPr lang="en-IN" dirty="0"/>
          </a:p>
        </p:txBody>
      </p:sp>
    </p:spTree>
    <p:extLst>
      <p:ext uri="{BB962C8B-B14F-4D97-AF65-F5344CB8AC3E}">
        <p14:creationId xmlns:p14="http://schemas.microsoft.com/office/powerpoint/2010/main" val="9368773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70560" y="1912461"/>
            <a:ext cx="7802880" cy="3901440"/>
          </a:xfrm>
          <a:prstGeom prst="rect">
            <a:avLst/>
          </a:prstGeom>
        </p:spPr>
      </p:pic>
    </p:spTree>
    <p:extLst>
      <p:ext uri="{BB962C8B-B14F-4D97-AF65-F5344CB8AC3E}">
        <p14:creationId xmlns:p14="http://schemas.microsoft.com/office/powerpoint/2010/main" val="19287740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1320</Words>
  <Application>Microsoft Office PowerPoint</Application>
  <PresentationFormat>On-screen Show (4:3)</PresentationFormat>
  <Paragraphs>160</Paragraphs>
  <Slides>44</Slides>
  <Notes>8</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Lesson 05: Introduction to Cloud Computing</vt:lpstr>
      <vt:lpstr>Lesson 05: Cloud Computing Models</vt:lpstr>
      <vt:lpstr>Lesson 05: What is Microsoft Azure</vt:lpstr>
      <vt:lpstr>Lesson 05: Microsoft Azure Services</vt:lpstr>
      <vt:lpstr>PowerPoint Presentation</vt:lpstr>
      <vt:lpstr>Lesson 05: Microsoft Azure Architecture</vt:lpstr>
      <vt:lpstr>PowerPoint Presentation</vt:lpstr>
      <vt:lpstr>Region </vt:lpstr>
      <vt:lpstr>PowerPoint Presentation</vt:lpstr>
      <vt:lpstr>Region Pairs </vt:lpstr>
      <vt:lpstr>PowerPoint Presentation</vt:lpstr>
      <vt:lpstr>Geographies </vt:lpstr>
      <vt:lpstr>PowerPoint Presentation</vt:lpstr>
      <vt:lpstr>Availability Zone </vt:lpstr>
      <vt:lpstr>PowerPoint Presentation</vt:lpstr>
      <vt:lpstr>Availability Set </vt:lpstr>
      <vt:lpstr>PowerPoint Presentation</vt:lpstr>
      <vt:lpstr>Fault Domain </vt:lpstr>
      <vt:lpstr>PowerPoint Presentation</vt:lpstr>
      <vt:lpstr>Update Domain </vt:lpstr>
      <vt:lpstr>PowerPoint Presentation</vt:lpstr>
      <vt:lpstr>SLA(Service Level Agreement) for VM: </vt:lpstr>
      <vt:lpstr>Lesson 05: Creating an Account in Microsoft Azure</vt:lpstr>
      <vt:lpstr>Create FREE Microsoft Azure Trial Account </vt:lpstr>
      <vt:lpstr>Lesson 05: Different ways of accessing Microsoft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Lesson 05: Azure Resources</vt:lpstr>
      <vt:lpstr>Lesson 05: Subscriptions and Accounts</vt:lpstr>
      <vt:lpstr>Management Groups</vt:lpstr>
      <vt:lpstr>Creating Management Groups</vt:lpstr>
      <vt:lpstr>Azure Subscriptions</vt:lpstr>
      <vt:lpstr>Getting a Subscription</vt:lpstr>
      <vt:lpstr>Subscription Usage</vt:lpstr>
      <vt:lpstr>Subscription User Types</vt:lpstr>
      <vt:lpstr>Check Resource Limits</vt:lpstr>
      <vt:lpstr>Resource Tags</vt:lpstr>
      <vt:lpstr>PowerPoint Presentation</vt:lpstr>
      <vt:lpstr>Lesson 05: Understanding ARM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05: Introduction to Cloud Computing</dc:title>
  <dc:creator>Anamika</dc:creator>
  <cp:lastModifiedBy>Anamika</cp:lastModifiedBy>
  <cp:revision>7</cp:revision>
  <dcterms:created xsi:type="dcterms:W3CDTF">2020-08-01T09:57:38Z</dcterms:created>
  <dcterms:modified xsi:type="dcterms:W3CDTF">2020-08-01T11:08:46Z</dcterms:modified>
</cp:coreProperties>
</file>