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312" r:id="rId3"/>
    <p:sldId id="329" r:id="rId4"/>
    <p:sldId id="327" r:id="rId5"/>
    <p:sldId id="328" r:id="rId6"/>
    <p:sldId id="305" r:id="rId7"/>
    <p:sldId id="323" r:id="rId8"/>
    <p:sldId id="324" r:id="rId9"/>
    <p:sldId id="306" r:id="rId10"/>
    <p:sldId id="313" r:id="rId11"/>
    <p:sldId id="307" r:id="rId12"/>
    <p:sldId id="310" r:id="rId13"/>
    <p:sldId id="311" r:id="rId14"/>
    <p:sldId id="309" r:id="rId15"/>
    <p:sldId id="330" r:id="rId16"/>
    <p:sldId id="331" r:id="rId17"/>
    <p:sldId id="270" r:id="rId18"/>
    <p:sldId id="301" r:id="rId19"/>
    <p:sldId id="302" r:id="rId20"/>
    <p:sldId id="271" r:id="rId21"/>
    <p:sldId id="300" r:id="rId22"/>
    <p:sldId id="272"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273" r:id="rId40"/>
    <p:sldId id="276" r:id="rId41"/>
    <p:sldId id="274" r:id="rId42"/>
    <p:sldId id="277" r:id="rId43"/>
    <p:sldId id="278" r:id="rId44"/>
    <p:sldId id="279" r:id="rId45"/>
    <p:sldId id="280" r:id="rId46"/>
    <p:sldId id="281" r:id="rId47"/>
    <p:sldId id="282" r:id="rId48"/>
    <p:sldId id="283" r:id="rId49"/>
    <p:sldId id="268" r:id="rId50"/>
    <p:sldId id="258" r:id="rId51"/>
    <p:sldId id="259" r:id="rId52"/>
    <p:sldId id="260" r:id="rId53"/>
    <p:sldId id="261" r:id="rId54"/>
    <p:sldId id="262" r:id="rId55"/>
    <p:sldId id="263" r:id="rId56"/>
    <p:sldId id="264" r:id="rId57"/>
    <p:sldId id="265" r:id="rId58"/>
    <p:sldId id="317" r:id="rId59"/>
    <p:sldId id="318" r:id="rId60"/>
    <p:sldId id="319" r:id="rId61"/>
    <p:sldId id="320" r:id="rId62"/>
    <p:sldId id="321" r:id="rId63"/>
    <p:sldId id="316"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61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FE7A5D-8C8C-4A18-BFE0-2E401E2E69E2}" type="datetimeFigureOut">
              <a:rPr lang="en-IN" smtClean="0"/>
              <a:t>01-08-2020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F9E04-54A4-4414-96B9-4DBA4D49D747}" type="slidenum">
              <a:rPr lang="en-IN" smtClean="0"/>
              <a:t>‹#›</a:t>
            </a:fld>
            <a:endParaRPr lang="en-IN"/>
          </a:p>
        </p:txBody>
      </p:sp>
    </p:spTree>
    <p:extLst>
      <p:ext uri="{BB962C8B-B14F-4D97-AF65-F5344CB8AC3E}">
        <p14:creationId xmlns:p14="http://schemas.microsoft.com/office/powerpoint/2010/main" val="171697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8/1/2020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Do you know how many subscriptions your organization has? Do you know how resources are organized into resource 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54934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subscription model are you most interested in? </a:t>
            </a:r>
          </a:p>
          <a:p>
            <a:endParaRPr lang="en-US" dirty="0"/>
          </a:p>
          <a:p>
            <a:r>
              <a:rPr lang="en-US" dirty="0"/>
              <a:t>For more information, you can see:</a:t>
            </a:r>
          </a:p>
          <a:p>
            <a:r>
              <a:rPr lang="en-US" dirty="0"/>
              <a:t>Solution providers - https://www.microsoft.com/en-us/solution-providers/home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68386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8/1/2020 3:27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27061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Account Administrators using a Microsoft account must log in every 2 years (or more frequently) to keep the account active. Inactive accounts are cancelled, and the related subscriptions removed. There are no login requirements if using a work or school account.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5733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If you must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8/1/2020 3:27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92525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03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25211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070478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035808"/>
            <a:ext cx="6858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7008019" y="3898484"/>
            <a:ext cx="1699022" cy="2370555"/>
          </a:xfrm>
          <a:prstGeom prst="rect">
            <a:avLst/>
          </a:prstGeom>
        </p:spPr>
      </p:pic>
    </p:spTree>
    <p:extLst>
      <p:ext uri="{BB962C8B-B14F-4D97-AF65-F5344CB8AC3E}">
        <p14:creationId xmlns:p14="http://schemas.microsoft.com/office/powerpoint/2010/main" val="65328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BB2077-5E38-4BA6-9A66-F738F6F2B1E4}"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60883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B2077-5E38-4BA6-9A66-F738F6F2B1E4}"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298357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BB2077-5E38-4BA6-9A66-F738F6F2B1E4}"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60418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BB2077-5E38-4BA6-9A66-F738F6F2B1E4}" type="datetimeFigureOut">
              <a:rPr lang="en-IN" smtClean="0"/>
              <a:t>01-08-2020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14482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BB2077-5E38-4BA6-9A66-F738F6F2B1E4}" type="datetimeFigureOut">
              <a:rPr lang="en-IN" smtClean="0"/>
              <a:t>01-08-2020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96127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B2077-5E38-4BA6-9A66-F738F6F2B1E4}" type="datetimeFigureOut">
              <a:rPr lang="en-IN" smtClean="0"/>
              <a:t>01-08-2020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125091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B2077-5E38-4BA6-9A66-F738F6F2B1E4}"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65689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B2077-5E38-4BA6-9A66-F738F6F2B1E4}"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A9ADD0-7167-4171-9691-A3E92AFF296E}" type="slidenum">
              <a:rPr lang="en-IN" smtClean="0"/>
              <a:t>‹#›</a:t>
            </a:fld>
            <a:endParaRPr lang="en-IN"/>
          </a:p>
        </p:txBody>
      </p:sp>
    </p:spTree>
    <p:extLst>
      <p:ext uri="{BB962C8B-B14F-4D97-AF65-F5344CB8AC3E}">
        <p14:creationId xmlns:p14="http://schemas.microsoft.com/office/powerpoint/2010/main" val="419351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B2077-5E38-4BA6-9A66-F738F6F2B1E4}" type="datetimeFigureOut">
              <a:rPr lang="en-IN" smtClean="0"/>
              <a:t>01-08-2020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9ADD0-7167-4171-9691-A3E92AFF296E}" type="slidenum">
              <a:rPr lang="en-IN" smtClean="0"/>
              <a:t>‹#›</a:t>
            </a:fld>
            <a:endParaRPr lang="en-IN"/>
          </a:p>
        </p:txBody>
      </p:sp>
    </p:spTree>
    <p:extLst>
      <p:ext uri="{BB962C8B-B14F-4D97-AF65-F5344CB8AC3E}">
        <p14:creationId xmlns:p14="http://schemas.microsoft.com/office/powerpoint/2010/main" val="195681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sds.co.in/enlight-cloud-hos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ivainc.com/blog/index.cfm/2015/8/3/Three-Main-Categories-of-Cloud-Compu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en-in/servic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zure.microsoft.com/en-in/global-infrastructure/geographi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file:///E:\Trainings\AZURE(SAT-SUN)\AZ%20300-301\Demos\Create%20FREE%20Microsoft%20Azure%20Trial%20Account.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hell.azure.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pPr algn="ctr"/>
            <a:r>
              <a:rPr lang="en-US" dirty="0"/>
              <a:t>Lesson </a:t>
            </a:r>
            <a:r>
              <a:rPr lang="en-US" dirty="0" smtClean="0"/>
              <a:t>01: </a:t>
            </a:r>
            <a:br>
              <a:rPr lang="en-US" dirty="0" smtClean="0"/>
            </a:br>
            <a:r>
              <a:rPr lang="en-IN" dirty="0" smtClean="0"/>
              <a:t>Introduction </a:t>
            </a:r>
            <a:r>
              <a:rPr lang="en-IN" dirty="0"/>
              <a:t>to Cloud Computing</a:t>
            </a:r>
            <a:endParaRPr lang="en-US" dirty="0"/>
          </a:p>
        </p:txBody>
      </p:sp>
    </p:spTree>
    <p:extLst>
      <p:ext uri="{BB962C8B-B14F-4D97-AF65-F5344CB8AC3E}">
        <p14:creationId xmlns:p14="http://schemas.microsoft.com/office/powerpoint/2010/main" val="315474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5715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790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US" b="1" dirty="0"/>
              <a:t>Public Cloud</a:t>
            </a:r>
            <a:r>
              <a:rPr lang="en-US" dirty="0"/>
              <a:t> – Whole computing infrastructure is located on the premises of a cloud computing company that offers the </a:t>
            </a:r>
            <a:r>
              <a:rPr lang="en-US" b="1" dirty="0"/>
              <a:t>cloud service</a:t>
            </a:r>
            <a:r>
              <a:rPr lang="en-US" dirty="0" smtClean="0"/>
              <a:t>.</a:t>
            </a:r>
          </a:p>
          <a:p>
            <a:pPr fontAlgn="base"/>
            <a:endParaRPr lang="en-US" dirty="0"/>
          </a:p>
          <a:p>
            <a:pPr fontAlgn="base"/>
            <a:r>
              <a:rPr lang="en-US" b="1" dirty="0"/>
              <a:t>Private Cloud</a:t>
            </a:r>
            <a:r>
              <a:rPr lang="en-US" dirty="0"/>
              <a:t> – Hosting all your computing infrastructure yourself and is not shared. The security and control level is highest while using a private network</a:t>
            </a:r>
            <a:r>
              <a:rPr lang="en-US" dirty="0" smtClean="0"/>
              <a:t>.</a:t>
            </a:r>
          </a:p>
          <a:p>
            <a:pPr fontAlgn="base"/>
            <a:endParaRPr lang="en-US" dirty="0"/>
          </a:p>
          <a:p>
            <a:pPr fontAlgn="base"/>
            <a:r>
              <a:rPr lang="en-US" b="1" dirty="0"/>
              <a:t>Hybrid Cloud</a:t>
            </a:r>
            <a:r>
              <a:rPr lang="en-US" dirty="0"/>
              <a:t> – using both private and public clouds, depending on their purpose. You host your most important applications on your own servers to keep them more secure and secondary applications elsewhere</a:t>
            </a:r>
            <a:r>
              <a:rPr lang="en-US" dirty="0" smtClean="0"/>
              <a:t>.</a:t>
            </a:r>
          </a:p>
          <a:p>
            <a:pPr fontAlgn="base"/>
            <a:endParaRPr lang="en-US" dirty="0"/>
          </a:p>
          <a:p>
            <a:pPr fontAlgn="base"/>
            <a:endParaRPr lang="en-US" b="1" dirty="0" smtClean="0"/>
          </a:p>
          <a:p>
            <a:endParaRPr lang="en-IN" dirty="0"/>
          </a:p>
        </p:txBody>
      </p:sp>
    </p:spTree>
    <p:extLst>
      <p:ext uri="{BB962C8B-B14F-4D97-AF65-F5344CB8AC3E}">
        <p14:creationId xmlns:p14="http://schemas.microsoft.com/office/powerpoint/2010/main" val="1629127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Services of Cloud</a:t>
            </a:r>
            <a:endParaRPr lang="en-IN" dirty="0"/>
          </a:p>
        </p:txBody>
      </p:sp>
      <p:sp>
        <p:nvSpPr>
          <p:cNvPr id="3" name="Content Placeholder 2"/>
          <p:cNvSpPr>
            <a:spLocks noGrp="1"/>
          </p:cNvSpPr>
          <p:nvPr>
            <p:ph idx="1"/>
          </p:nvPr>
        </p:nvSpPr>
        <p:spPr/>
        <p:txBody>
          <a:bodyPr>
            <a:normAutofit fontScale="92500"/>
          </a:bodyPr>
          <a:lstStyle/>
          <a:p>
            <a:r>
              <a:rPr lang="en-US" b="1" dirty="0"/>
              <a:t>Cloud computing</a:t>
            </a:r>
            <a:r>
              <a:rPr lang="en-US" dirty="0"/>
              <a:t> can be broken up into </a:t>
            </a:r>
            <a:r>
              <a:rPr lang="en-US" b="1" dirty="0"/>
              <a:t>three</a:t>
            </a:r>
            <a:r>
              <a:rPr lang="en-US" dirty="0"/>
              <a:t> main </a:t>
            </a:r>
            <a:r>
              <a:rPr lang="en-US" b="1" dirty="0"/>
              <a:t>services</a:t>
            </a:r>
            <a:r>
              <a:rPr lang="en-US" dirty="0"/>
              <a:t>: </a:t>
            </a:r>
            <a:endParaRPr lang="en-US" dirty="0" smtClean="0"/>
          </a:p>
          <a:p>
            <a:pPr lvl="1">
              <a:buFont typeface="Wingdings" pitchFamily="2" charset="2"/>
              <a:buChar char="Ø"/>
            </a:pPr>
            <a:r>
              <a:rPr lang="en-US" dirty="0" smtClean="0"/>
              <a:t>Software-as-a-Service </a:t>
            </a:r>
            <a:r>
              <a:rPr lang="en-US" dirty="0"/>
              <a:t>(</a:t>
            </a:r>
            <a:r>
              <a:rPr lang="en-US" dirty="0" err="1"/>
              <a:t>SaaS</a:t>
            </a:r>
            <a:r>
              <a:rPr lang="en-US" dirty="0"/>
              <a:t>), </a:t>
            </a:r>
            <a:endParaRPr lang="en-US" dirty="0" smtClean="0"/>
          </a:p>
          <a:p>
            <a:pPr lvl="1">
              <a:buFont typeface="Wingdings" pitchFamily="2" charset="2"/>
              <a:buChar char="Ø"/>
            </a:pPr>
            <a:r>
              <a:rPr lang="en-US" dirty="0" smtClean="0"/>
              <a:t>Infrastructure-as-a-Service </a:t>
            </a:r>
            <a:r>
              <a:rPr lang="en-US" dirty="0"/>
              <a:t>(</a:t>
            </a:r>
            <a:r>
              <a:rPr lang="en-US" dirty="0" err="1"/>
              <a:t>IaaS</a:t>
            </a:r>
            <a:r>
              <a:rPr lang="en-US" dirty="0"/>
              <a:t>) and </a:t>
            </a:r>
            <a:endParaRPr lang="en-US" dirty="0" smtClean="0"/>
          </a:p>
          <a:p>
            <a:pPr lvl="1">
              <a:buFont typeface="Wingdings" pitchFamily="2" charset="2"/>
              <a:buChar char="Ø"/>
            </a:pPr>
            <a:r>
              <a:rPr lang="en-US" dirty="0" smtClean="0"/>
              <a:t>Platform-as-a-Service </a:t>
            </a:r>
            <a:r>
              <a:rPr lang="en-US" dirty="0"/>
              <a:t>(</a:t>
            </a:r>
            <a:r>
              <a:rPr lang="en-US" dirty="0" err="1"/>
              <a:t>PaaS</a:t>
            </a:r>
            <a:r>
              <a:rPr lang="en-US" dirty="0" smtClean="0"/>
              <a:t>).</a:t>
            </a:r>
          </a:p>
          <a:p>
            <a:endParaRPr lang="en-US" dirty="0"/>
          </a:p>
          <a:p>
            <a:r>
              <a:rPr lang="en-US" dirty="0" smtClean="0"/>
              <a:t> </a:t>
            </a:r>
            <a:r>
              <a:rPr lang="en-US" dirty="0"/>
              <a:t>These </a:t>
            </a:r>
            <a:r>
              <a:rPr lang="en-US" b="1" dirty="0"/>
              <a:t>three services</a:t>
            </a:r>
            <a:r>
              <a:rPr lang="en-US" dirty="0"/>
              <a:t> make up what Rackspace calls the </a:t>
            </a:r>
            <a:r>
              <a:rPr lang="en-US" b="1" dirty="0"/>
              <a:t>Cloud Computing</a:t>
            </a:r>
            <a:r>
              <a:rPr lang="en-US" dirty="0"/>
              <a:t> Stack, with </a:t>
            </a:r>
            <a:r>
              <a:rPr lang="en-US" dirty="0" err="1"/>
              <a:t>SaaS</a:t>
            </a:r>
            <a:r>
              <a:rPr lang="en-US" dirty="0"/>
              <a:t> on top, </a:t>
            </a:r>
            <a:r>
              <a:rPr lang="en-US" dirty="0" err="1"/>
              <a:t>PaaS</a:t>
            </a:r>
            <a:r>
              <a:rPr lang="en-US" dirty="0"/>
              <a:t> in the middle, and </a:t>
            </a:r>
            <a:r>
              <a:rPr lang="en-US" dirty="0" err="1"/>
              <a:t>IaaS</a:t>
            </a:r>
            <a:r>
              <a:rPr lang="en-US" dirty="0"/>
              <a:t> on the bottom.</a:t>
            </a:r>
            <a:endParaRPr lang="en-IN" dirty="0"/>
          </a:p>
        </p:txBody>
      </p:sp>
    </p:spTree>
    <p:extLst>
      <p:ext uri="{BB962C8B-B14F-4D97-AF65-F5344CB8AC3E}">
        <p14:creationId xmlns:p14="http://schemas.microsoft.com/office/powerpoint/2010/main" val="179423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4288"/>
            <a:ext cx="7143750" cy="682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605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Uses of cloud computing</a:t>
            </a:r>
          </a:p>
        </p:txBody>
      </p:sp>
      <p:sp>
        <p:nvSpPr>
          <p:cNvPr id="3" name="Content Placeholder 2"/>
          <p:cNvSpPr>
            <a:spLocks noGrp="1"/>
          </p:cNvSpPr>
          <p:nvPr>
            <p:ph idx="1"/>
          </p:nvPr>
        </p:nvSpPr>
        <p:spPr/>
        <p:txBody>
          <a:bodyPr>
            <a:normAutofit fontScale="62500" lnSpcReduction="20000"/>
          </a:bodyPr>
          <a:lstStyle/>
          <a:p>
            <a:pPr fontAlgn="base"/>
            <a:r>
              <a:rPr lang="en-US" dirty="0"/>
              <a:t>Although you do not realize you are probably using </a:t>
            </a:r>
            <a:r>
              <a:rPr lang="en-US" b="1" dirty="0">
                <a:hlinkClick r:id="rId2"/>
              </a:rPr>
              <a:t>cloud computing</a:t>
            </a:r>
            <a:r>
              <a:rPr lang="en-US" dirty="0"/>
              <a:t> right now, most of us use an online service to send email, edit documents, watch movies, etc</a:t>
            </a:r>
            <a:r>
              <a:rPr lang="en-US" dirty="0" smtClean="0"/>
              <a:t>.</a:t>
            </a:r>
          </a:p>
          <a:p>
            <a:pPr fontAlgn="base"/>
            <a:r>
              <a:rPr lang="en-US" dirty="0" smtClean="0"/>
              <a:t>It </a:t>
            </a:r>
            <a:r>
              <a:rPr lang="en-US" dirty="0"/>
              <a:t>is likely that cloud computing is making it all possible behind the scenes</a:t>
            </a:r>
            <a:r>
              <a:rPr lang="en-US" dirty="0" smtClean="0"/>
              <a:t>.</a:t>
            </a:r>
          </a:p>
          <a:p>
            <a:pPr fontAlgn="base"/>
            <a:r>
              <a:rPr lang="en-US" dirty="0" smtClean="0"/>
              <a:t>Today </a:t>
            </a:r>
            <a:r>
              <a:rPr lang="en-US" dirty="0"/>
              <a:t>a variety of </a:t>
            </a:r>
            <a:r>
              <a:rPr lang="en-US" dirty="0" err="1"/>
              <a:t>organisations</a:t>
            </a:r>
            <a:r>
              <a:rPr lang="en-US" dirty="0"/>
              <a:t> ranging from tiny startups to government agencies are embracing this technology for the following:</a:t>
            </a:r>
          </a:p>
          <a:p>
            <a:pPr fontAlgn="base"/>
            <a:endParaRPr lang="en-US" dirty="0" smtClean="0"/>
          </a:p>
          <a:p>
            <a:pPr fontAlgn="base"/>
            <a:r>
              <a:rPr lang="en-US" dirty="0" smtClean="0"/>
              <a:t>Create </a:t>
            </a:r>
            <a:r>
              <a:rPr lang="en-US" dirty="0"/>
              <a:t>new apps and services as well as store, back up and recover data</a:t>
            </a:r>
          </a:p>
          <a:p>
            <a:pPr fontAlgn="base"/>
            <a:r>
              <a:rPr lang="en-US" dirty="0"/>
              <a:t>Host websites and blogs</a:t>
            </a:r>
          </a:p>
          <a:p>
            <a:pPr fontAlgn="base"/>
            <a:r>
              <a:rPr lang="en-US" dirty="0"/>
              <a:t>Stream audio and video</a:t>
            </a:r>
          </a:p>
          <a:p>
            <a:pPr fontAlgn="base"/>
            <a:r>
              <a:rPr lang="en-US" dirty="0"/>
              <a:t>Deliver on demand software services</a:t>
            </a:r>
          </a:p>
          <a:p>
            <a:pPr fontAlgn="base"/>
            <a:r>
              <a:rPr lang="en-US" dirty="0"/>
              <a:t>Analyze data for patterns</a:t>
            </a:r>
          </a:p>
          <a:p>
            <a:pPr fontAlgn="base"/>
            <a:r>
              <a:rPr lang="en-US" dirty="0"/>
              <a:t>Make predictions</a:t>
            </a:r>
          </a:p>
          <a:p>
            <a:endParaRPr lang="en-IN" dirty="0"/>
          </a:p>
        </p:txBody>
      </p:sp>
    </p:spTree>
    <p:extLst>
      <p:ext uri="{BB962C8B-B14F-4D97-AF65-F5344CB8AC3E}">
        <p14:creationId xmlns:p14="http://schemas.microsoft.com/office/powerpoint/2010/main" val="49651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Cloud service provider</a:t>
            </a:r>
            <a:endParaRPr lang="en-IN" dirty="0"/>
          </a:p>
        </p:txBody>
      </p:sp>
      <p:sp>
        <p:nvSpPr>
          <p:cNvPr id="3" name="Content Placeholder 2"/>
          <p:cNvSpPr>
            <a:spLocks noGrp="1"/>
          </p:cNvSpPr>
          <p:nvPr>
            <p:ph idx="1"/>
          </p:nvPr>
        </p:nvSpPr>
        <p:spPr/>
        <p:txBody>
          <a:bodyPr/>
          <a:lstStyle/>
          <a:p>
            <a:r>
              <a:rPr lang="en-US" dirty="0" smtClean="0"/>
              <a:t>A </a:t>
            </a:r>
            <a:r>
              <a:rPr lang="en-US" dirty="0"/>
              <a:t>third-party company offering a </a:t>
            </a:r>
            <a:r>
              <a:rPr lang="en-US" b="1" dirty="0"/>
              <a:t>cloud</a:t>
            </a:r>
            <a:r>
              <a:rPr lang="en-US" dirty="0"/>
              <a:t>-based platform, infrastructure, application or </a:t>
            </a:r>
            <a:r>
              <a:rPr lang="en-US" b="1" dirty="0"/>
              <a:t>storage services</a:t>
            </a:r>
            <a:r>
              <a:rPr lang="en-US" dirty="0"/>
              <a:t>. </a:t>
            </a:r>
            <a:endParaRPr lang="en-US" dirty="0" smtClean="0"/>
          </a:p>
          <a:p>
            <a:r>
              <a:rPr lang="en-US" dirty="0" smtClean="0"/>
              <a:t>Much </a:t>
            </a:r>
            <a:r>
              <a:rPr lang="en-US" dirty="0"/>
              <a:t>like a homeowner would pay for a utility such as electricity or gas, companies typically have to pay only for the amount of </a:t>
            </a:r>
            <a:r>
              <a:rPr lang="en-US" b="1" dirty="0"/>
              <a:t>cloud services</a:t>
            </a:r>
            <a:r>
              <a:rPr lang="en-US" dirty="0"/>
              <a:t> they use, as business demands require.</a:t>
            </a:r>
            <a:endParaRPr lang="en-IN" dirty="0"/>
          </a:p>
        </p:txBody>
      </p:sp>
    </p:spTree>
    <p:extLst>
      <p:ext uri="{BB962C8B-B14F-4D97-AF65-F5344CB8AC3E}">
        <p14:creationId xmlns:p14="http://schemas.microsoft.com/office/powerpoint/2010/main" val="462131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Cloud Service Providers</a:t>
            </a:r>
            <a:endParaRPr lang="en-IN" dirty="0"/>
          </a:p>
        </p:txBody>
      </p:sp>
      <p:sp>
        <p:nvSpPr>
          <p:cNvPr id="3" name="Content Placeholder 2"/>
          <p:cNvSpPr>
            <a:spLocks noGrp="1"/>
          </p:cNvSpPr>
          <p:nvPr>
            <p:ph idx="1"/>
          </p:nvPr>
        </p:nvSpPr>
        <p:spPr/>
        <p:txBody>
          <a:bodyPr>
            <a:normAutofit lnSpcReduction="10000"/>
          </a:bodyPr>
          <a:lstStyle/>
          <a:p>
            <a:r>
              <a:rPr lang="en-IN" dirty="0"/>
              <a:t>Microsoft Azure.</a:t>
            </a:r>
          </a:p>
          <a:p>
            <a:r>
              <a:rPr lang="en-IN" dirty="0"/>
              <a:t>Amazon Web </a:t>
            </a:r>
            <a:r>
              <a:rPr lang="en-IN" b="1" dirty="0"/>
              <a:t>Services</a:t>
            </a:r>
            <a:r>
              <a:rPr lang="en-IN" dirty="0"/>
              <a:t> (AWS)</a:t>
            </a:r>
          </a:p>
          <a:p>
            <a:r>
              <a:rPr lang="en-IN" dirty="0"/>
              <a:t>Google </a:t>
            </a:r>
            <a:r>
              <a:rPr lang="en-IN" b="1" dirty="0"/>
              <a:t>Cloud</a:t>
            </a:r>
            <a:r>
              <a:rPr lang="en-IN" dirty="0"/>
              <a:t>.</a:t>
            </a:r>
          </a:p>
          <a:p>
            <a:r>
              <a:rPr lang="en-IN" dirty="0" err="1"/>
              <a:t>Alibaba</a:t>
            </a:r>
            <a:r>
              <a:rPr lang="en-IN" dirty="0"/>
              <a:t> </a:t>
            </a:r>
            <a:r>
              <a:rPr lang="en-IN" b="1" dirty="0"/>
              <a:t>Cloud</a:t>
            </a:r>
            <a:r>
              <a:rPr lang="en-IN" dirty="0"/>
              <a:t>.</a:t>
            </a:r>
          </a:p>
          <a:p>
            <a:r>
              <a:rPr lang="en-IN" dirty="0"/>
              <a:t>IBM </a:t>
            </a:r>
            <a:r>
              <a:rPr lang="en-IN" b="1" dirty="0"/>
              <a:t>Cloud</a:t>
            </a:r>
            <a:r>
              <a:rPr lang="en-IN" dirty="0"/>
              <a:t>.</a:t>
            </a:r>
          </a:p>
          <a:p>
            <a:r>
              <a:rPr lang="en-IN" dirty="0"/>
              <a:t>Oracle.</a:t>
            </a:r>
          </a:p>
          <a:p>
            <a:r>
              <a:rPr lang="en-IN" dirty="0" err="1"/>
              <a:t>Salesforce</a:t>
            </a:r>
            <a:r>
              <a:rPr lang="en-IN" dirty="0"/>
              <a:t>.</a:t>
            </a:r>
          </a:p>
          <a:p>
            <a:r>
              <a:rPr lang="en-IN" dirty="0"/>
              <a:t>SAP.</a:t>
            </a:r>
          </a:p>
          <a:p>
            <a:endParaRPr lang="en-IN" dirty="0"/>
          </a:p>
        </p:txBody>
      </p:sp>
    </p:spTree>
    <p:extLst>
      <p:ext uri="{BB962C8B-B14F-4D97-AF65-F5344CB8AC3E}">
        <p14:creationId xmlns:p14="http://schemas.microsoft.com/office/powerpoint/2010/main" val="40046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pPr algn="ctr"/>
            <a:r>
              <a:rPr lang="en-IN" dirty="0" smtClean="0"/>
              <a:t>What </a:t>
            </a:r>
            <a:r>
              <a:rPr lang="en-IN" dirty="0"/>
              <a:t>is Microsoft Azure</a:t>
            </a:r>
            <a:endParaRPr lang="en-US" dirty="0"/>
          </a:p>
        </p:txBody>
      </p:sp>
    </p:spTree>
    <p:extLst>
      <p:ext uri="{BB962C8B-B14F-4D97-AF65-F5344CB8AC3E}">
        <p14:creationId xmlns:p14="http://schemas.microsoft.com/office/powerpoint/2010/main" val="353251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Microsoft Azure, commonly referred to as Azure, is a cloud computing service created by Microsoft </a:t>
            </a:r>
          </a:p>
          <a:p>
            <a:r>
              <a:rPr lang="en-US" dirty="0" smtClean="0"/>
              <a:t>Used for building</a:t>
            </a:r>
            <a:r>
              <a:rPr lang="en-US" dirty="0"/>
              <a:t>, testing, deploying, and managing applications and services through Microsoft-managed data centers.</a:t>
            </a:r>
            <a:endParaRPr lang="en-IN" dirty="0"/>
          </a:p>
        </p:txBody>
      </p:sp>
    </p:spTree>
    <p:extLst>
      <p:ext uri="{BB962C8B-B14F-4D97-AF65-F5344CB8AC3E}">
        <p14:creationId xmlns:p14="http://schemas.microsoft.com/office/powerpoint/2010/main" val="3478278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Microsoft Azure</a:t>
            </a:r>
            <a:r>
              <a:rPr lang="en-US" dirty="0"/>
              <a:t>, formerly known as Windows </a:t>
            </a:r>
            <a:r>
              <a:rPr lang="en-US" b="1" dirty="0"/>
              <a:t>Azure</a:t>
            </a:r>
            <a:r>
              <a:rPr lang="en-US" dirty="0"/>
              <a:t>, is </a:t>
            </a:r>
            <a:r>
              <a:rPr lang="en-US" b="1" dirty="0"/>
              <a:t>Microsoft's</a:t>
            </a:r>
            <a:r>
              <a:rPr lang="en-US" dirty="0"/>
              <a:t> public </a:t>
            </a:r>
            <a:r>
              <a:rPr lang="en-US" b="1" dirty="0"/>
              <a:t>cloud</a:t>
            </a:r>
            <a:r>
              <a:rPr lang="en-US" dirty="0"/>
              <a:t> computing platform. ... Users can pick and choose from these services to develop and scale new applications, or run existing applications in the public </a:t>
            </a:r>
            <a:r>
              <a:rPr lang="en-US" b="1" dirty="0"/>
              <a:t>cloud</a:t>
            </a:r>
            <a:r>
              <a:rPr lang="en-US" dirty="0"/>
              <a:t>.</a:t>
            </a:r>
            <a:endParaRPr lang="en-IN" dirty="0"/>
          </a:p>
        </p:txBody>
      </p:sp>
    </p:spTree>
    <p:extLst>
      <p:ext uri="{BB962C8B-B14F-4D97-AF65-F5344CB8AC3E}">
        <p14:creationId xmlns:p14="http://schemas.microsoft.com/office/powerpoint/2010/main" val="1430067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"Cloud" is everywhere today in technology</a:t>
            </a:r>
            <a:endParaRPr lang="en-IN" dirty="0"/>
          </a:p>
        </p:txBody>
      </p:sp>
      <p:pic>
        <p:nvPicPr>
          <p:cNvPr id="4" name="Content Placeholder 3" descr="Cloud Computin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14500" y="2224881"/>
            <a:ext cx="5715000" cy="3276600"/>
          </a:xfrm>
          <a:prstGeom prst="rect">
            <a:avLst/>
          </a:prstGeom>
          <a:noFill/>
          <a:ln>
            <a:noFill/>
          </a:ln>
        </p:spPr>
      </p:pic>
    </p:spTree>
    <p:extLst>
      <p:ext uri="{BB962C8B-B14F-4D97-AF65-F5344CB8AC3E}">
        <p14:creationId xmlns:p14="http://schemas.microsoft.com/office/powerpoint/2010/main" val="4190629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pPr algn="ctr"/>
            <a:r>
              <a:rPr lang="en-IN" dirty="0" smtClean="0"/>
              <a:t>Microsoft </a:t>
            </a:r>
            <a:r>
              <a:rPr lang="en-IN" dirty="0"/>
              <a:t>Azure Services</a:t>
            </a:r>
            <a:endParaRPr lang="en-US" dirty="0"/>
          </a:p>
        </p:txBody>
      </p:sp>
    </p:spTree>
    <p:extLst>
      <p:ext uri="{BB962C8B-B14F-4D97-AF65-F5344CB8AC3E}">
        <p14:creationId xmlns:p14="http://schemas.microsoft.com/office/powerpoint/2010/main" val="26551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There are more than 200+ services available in different categories</a:t>
            </a:r>
          </a:p>
          <a:p>
            <a:endParaRPr lang="en-IN" dirty="0"/>
          </a:p>
          <a:p>
            <a:r>
              <a:rPr lang="en-IN" dirty="0" smtClean="0">
                <a:hlinkClick r:id="rId2"/>
              </a:rPr>
              <a:t>https://azure.microsoft.com/en-in/services</a:t>
            </a:r>
            <a:endParaRPr lang="en-IN" dirty="0" smtClean="0"/>
          </a:p>
          <a:p>
            <a:endParaRPr lang="en-IN" dirty="0" smtClean="0"/>
          </a:p>
          <a:p>
            <a:r>
              <a:rPr lang="en-IN" dirty="0" smtClean="0"/>
              <a:t>Some of the categories are:</a:t>
            </a:r>
          </a:p>
          <a:p>
            <a:pPr lvl="1">
              <a:buFont typeface="Wingdings" pitchFamily="2" charset="2"/>
              <a:buChar char="Ø"/>
            </a:pPr>
            <a:r>
              <a:rPr lang="en-IN" dirty="0" smtClean="0"/>
              <a:t>Compute</a:t>
            </a:r>
          </a:p>
          <a:p>
            <a:pPr lvl="1">
              <a:buFont typeface="Wingdings" pitchFamily="2" charset="2"/>
              <a:buChar char="Ø"/>
            </a:pPr>
            <a:r>
              <a:rPr lang="en-IN" dirty="0" smtClean="0"/>
              <a:t>Networking</a:t>
            </a:r>
          </a:p>
          <a:p>
            <a:pPr lvl="1">
              <a:buFont typeface="Wingdings" pitchFamily="2" charset="2"/>
              <a:buChar char="Ø"/>
            </a:pPr>
            <a:r>
              <a:rPr lang="en-IN" dirty="0" smtClean="0"/>
              <a:t>Storage Accounts</a:t>
            </a:r>
          </a:p>
          <a:p>
            <a:pPr lvl="1">
              <a:buFont typeface="Wingdings" pitchFamily="2" charset="2"/>
              <a:buChar char="Ø"/>
            </a:pPr>
            <a:r>
              <a:rPr lang="en-IN" dirty="0" smtClean="0"/>
              <a:t>Active Directory</a:t>
            </a:r>
          </a:p>
          <a:p>
            <a:endParaRPr lang="en-IN" dirty="0" smtClean="0"/>
          </a:p>
          <a:p>
            <a:endParaRPr lang="en-IN" dirty="0"/>
          </a:p>
        </p:txBody>
      </p:sp>
    </p:spTree>
    <p:extLst>
      <p:ext uri="{BB962C8B-B14F-4D97-AF65-F5344CB8AC3E}">
        <p14:creationId xmlns:p14="http://schemas.microsoft.com/office/powerpoint/2010/main" val="2930061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pPr algn="ctr"/>
            <a:r>
              <a:rPr lang="en-IN" dirty="0" smtClean="0"/>
              <a:t>Microsoft </a:t>
            </a:r>
            <a:r>
              <a:rPr lang="en-IN" dirty="0"/>
              <a:t>Azure Architecture</a:t>
            </a:r>
            <a:endParaRPr lang="en-US" dirty="0"/>
          </a:p>
        </p:txBody>
      </p:sp>
    </p:spTree>
    <p:extLst>
      <p:ext uri="{BB962C8B-B14F-4D97-AF65-F5344CB8AC3E}">
        <p14:creationId xmlns:p14="http://schemas.microsoft.com/office/powerpoint/2010/main" val="18471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p:cNvPicPr>
          <p:nvPr/>
        </p:nvPicPr>
        <p:blipFill rotWithShape="1">
          <a:blip r:embed="rId2">
            <a:extLst>
              <a:ext uri="{28A0092B-C50C-407E-A947-70E740481C1C}">
                <a14:useLocalDpi xmlns:a14="http://schemas.microsoft.com/office/drawing/2010/main" val="0"/>
              </a:ext>
            </a:extLst>
          </a:blip>
          <a:srcRect l="1164" t="11387"/>
          <a:stretch/>
        </p:blipFill>
        <p:spPr bwMode="auto">
          <a:xfrm>
            <a:off x="1024216" y="1052736"/>
            <a:ext cx="7056784" cy="4781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6031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Region</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 set </a:t>
            </a:r>
            <a:r>
              <a:rPr lang="en-IN" dirty="0"/>
              <a:t>of data </a:t>
            </a:r>
            <a:r>
              <a:rPr lang="en-IN" dirty="0" err="1"/>
              <a:t>centers</a:t>
            </a:r>
            <a:r>
              <a:rPr lang="en-IN" dirty="0"/>
              <a:t> deployed within a latency-defined perimeter and connected through a dedicated regional low-latency network.</a:t>
            </a:r>
          </a:p>
          <a:p>
            <a:endParaRPr lang="en-IN" dirty="0" smtClean="0"/>
          </a:p>
          <a:p>
            <a:r>
              <a:rPr lang="en-IN" dirty="0" smtClean="0"/>
              <a:t>With </a:t>
            </a:r>
            <a:r>
              <a:rPr lang="en-IN" dirty="0"/>
              <a:t>more global regions than any other cloud provider, Azure gives customers the flexibility to deploy applications where they need to. Azure is generally available in 52 regions around the world, with plans announced for 6 additional regions.</a:t>
            </a:r>
          </a:p>
          <a:p>
            <a:endParaRPr lang="en-IN" dirty="0"/>
          </a:p>
        </p:txBody>
      </p:sp>
    </p:spTree>
    <p:extLst>
      <p:ext uri="{BB962C8B-B14F-4D97-AF65-F5344CB8AC3E}">
        <p14:creationId xmlns:p14="http://schemas.microsoft.com/office/powerpoint/2010/main" val="936877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0560" y="1912461"/>
            <a:ext cx="7802880" cy="3901440"/>
          </a:xfrm>
          <a:prstGeom prst="rect">
            <a:avLst/>
          </a:prstGeom>
        </p:spPr>
      </p:pic>
    </p:spTree>
    <p:extLst>
      <p:ext uri="{BB962C8B-B14F-4D97-AF65-F5344CB8AC3E}">
        <p14:creationId xmlns:p14="http://schemas.microsoft.com/office/powerpoint/2010/main" val="1928774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Region Pairs</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pPr lvl="0"/>
            <a:r>
              <a:rPr lang="en-IN" dirty="0"/>
              <a:t>Each Azure region is paired with another region within the same geography, together making a regional pair.</a:t>
            </a:r>
          </a:p>
          <a:p>
            <a:pPr lvl="0"/>
            <a:r>
              <a:rPr lang="en-IN" dirty="0"/>
              <a:t>Azure serializes platform updates so only one region is updated at a time.</a:t>
            </a:r>
          </a:p>
          <a:p>
            <a:pPr lvl="0"/>
            <a:r>
              <a:rPr lang="en-IN" dirty="0"/>
              <a:t>Azure Regions in a Pair have direct connections that bring additional benefits to use them together.</a:t>
            </a:r>
          </a:p>
          <a:p>
            <a:pPr lvl="0"/>
            <a:r>
              <a:rPr lang="en-IN" dirty="0"/>
              <a:t>Each Azure Region in a pair is always located greater than 300 miles apart when possible.</a:t>
            </a:r>
          </a:p>
          <a:p>
            <a:pPr lvl="0"/>
            <a:r>
              <a:rPr lang="en-IN" b="1" dirty="0"/>
              <a:t>Examples of region pairs</a:t>
            </a:r>
            <a:r>
              <a:rPr lang="en-IN" dirty="0"/>
              <a:t> are West US paired with East US, South-East Asia paired with East Asia.</a:t>
            </a:r>
          </a:p>
          <a:p>
            <a:endParaRPr lang="en-IN" dirty="0"/>
          </a:p>
        </p:txBody>
      </p:sp>
    </p:spTree>
    <p:extLst>
      <p:ext uri="{BB962C8B-B14F-4D97-AF65-F5344CB8AC3E}">
        <p14:creationId xmlns:p14="http://schemas.microsoft.com/office/powerpoint/2010/main" val="4224405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1680" y="2289651"/>
            <a:ext cx="5328592" cy="3147060"/>
          </a:xfrm>
          <a:prstGeom prst="rect">
            <a:avLst/>
          </a:prstGeom>
        </p:spPr>
      </p:pic>
    </p:spTree>
    <p:extLst>
      <p:ext uri="{BB962C8B-B14F-4D97-AF65-F5344CB8AC3E}">
        <p14:creationId xmlns:p14="http://schemas.microsoft.com/office/powerpoint/2010/main" val="287088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Geographies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Geography is a discrete market, typically containing two or more regions, that preserves data residency and compliance boundaries.</a:t>
            </a:r>
          </a:p>
          <a:p>
            <a:r>
              <a:rPr lang="en-IN" dirty="0"/>
              <a:t>It allows customers with specific </a:t>
            </a:r>
            <a:r>
              <a:rPr lang="en-IN" b="1" dirty="0"/>
              <a:t>data-residency</a:t>
            </a:r>
            <a:r>
              <a:rPr lang="en-IN" dirty="0"/>
              <a:t> and compliance needs to keep their data and applications close. </a:t>
            </a:r>
            <a:endParaRPr lang="en-IN" dirty="0" smtClean="0"/>
          </a:p>
          <a:p>
            <a:r>
              <a:rPr lang="en-IN" dirty="0"/>
              <a:t>To know more about the Geography locations </a:t>
            </a:r>
            <a:r>
              <a:rPr lang="en-IN" u="sng" dirty="0">
                <a:hlinkClick r:id="rId2"/>
              </a:rPr>
              <a:t>refer here</a:t>
            </a:r>
            <a:endParaRPr lang="en-IN" dirty="0"/>
          </a:p>
          <a:p>
            <a:endParaRPr lang="en-IN" dirty="0"/>
          </a:p>
        </p:txBody>
      </p:sp>
    </p:spTree>
    <p:extLst>
      <p:ext uri="{BB962C8B-B14F-4D97-AF65-F5344CB8AC3E}">
        <p14:creationId xmlns:p14="http://schemas.microsoft.com/office/powerpoint/2010/main" val="23445390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04010" y="2377281"/>
            <a:ext cx="5935980" cy="2971800"/>
          </a:xfrm>
          <a:prstGeom prst="rect">
            <a:avLst/>
          </a:prstGeom>
        </p:spPr>
      </p:pic>
    </p:spTree>
    <p:extLst>
      <p:ext uri="{BB962C8B-B14F-4D97-AF65-F5344CB8AC3E}">
        <p14:creationId xmlns:p14="http://schemas.microsoft.com/office/powerpoint/2010/main" val="2727004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did companies use before the cloud?</a:t>
            </a:r>
            <a:endParaRPr lang="en-IN" dirty="0"/>
          </a:p>
        </p:txBody>
      </p:sp>
      <p:sp>
        <p:nvSpPr>
          <p:cNvPr id="3" name="Content Placeholder 2"/>
          <p:cNvSpPr>
            <a:spLocks noGrp="1"/>
          </p:cNvSpPr>
          <p:nvPr>
            <p:ph idx="1"/>
          </p:nvPr>
        </p:nvSpPr>
        <p:spPr/>
        <p:txBody>
          <a:bodyPr/>
          <a:lstStyle/>
          <a:p>
            <a:r>
              <a:rPr lang="en-US" dirty="0"/>
              <a:t>Originally…(like 1970s), it was called “Service Bureaus” The service company would own and operate the computers, giving companies remote access for use. IBM was a big service bureau provider. </a:t>
            </a:r>
            <a:endParaRPr lang="en-IN" dirty="0"/>
          </a:p>
        </p:txBody>
      </p:sp>
    </p:spTree>
    <p:extLst>
      <p:ext uri="{BB962C8B-B14F-4D97-AF65-F5344CB8AC3E}">
        <p14:creationId xmlns:p14="http://schemas.microsoft.com/office/powerpoint/2010/main" val="1099226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Availability Zone</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lvl="0"/>
            <a:r>
              <a:rPr lang="en-IN" dirty="0"/>
              <a:t>Availability Zones is a high-availability offering that protects your applications and data from </a:t>
            </a:r>
            <a:r>
              <a:rPr lang="en-IN" dirty="0" err="1"/>
              <a:t>datacenter</a:t>
            </a:r>
            <a:r>
              <a:rPr lang="en-IN" dirty="0"/>
              <a:t> failures.</a:t>
            </a:r>
          </a:p>
          <a:p>
            <a:pPr lvl="0"/>
            <a:r>
              <a:rPr lang="en-IN" dirty="0"/>
              <a:t>These are unique physical locations within an Azure region. Each zone is made up of one or more data </a:t>
            </a:r>
            <a:r>
              <a:rPr lang="en-IN" dirty="0" err="1"/>
              <a:t>centers</a:t>
            </a:r>
            <a:r>
              <a:rPr lang="en-IN" dirty="0"/>
              <a:t> equipped with independent </a:t>
            </a:r>
            <a:r>
              <a:rPr lang="en-IN" b="1" dirty="0"/>
              <a:t>power</a:t>
            </a:r>
            <a:r>
              <a:rPr lang="en-IN" dirty="0"/>
              <a:t>, </a:t>
            </a:r>
            <a:r>
              <a:rPr lang="en-IN" b="1" dirty="0"/>
              <a:t>cooling</a:t>
            </a:r>
            <a:r>
              <a:rPr lang="en-IN" dirty="0"/>
              <a:t>, and </a:t>
            </a:r>
            <a:r>
              <a:rPr lang="en-IN" b="1" dirty="0"/>
              <a:t>networking</a:t>
            </a:r>
            <a:r>
              <a:rPr lang="en-IN" dirty="0"/>
              <a:t>.</a:t>
            </a:r>
          </a:p>
          <a:p>
            <a:pPr lvl="0"/>
            <a:r>
              <a:rPr lang="en-IN" dirty="0"/>
              <a:t>The physical separation of Availability Zones within a region protects applications and data from </a:t>
            </a:r>
            <a:r>
              <a:rPr lang="en-IN" dirty="0" err="1"/>
              <a:t>datacenter</a:t>
            </a:r>
            <a:r>
              <a:rPr lang="en-IN" dirty="0"/>
              <a:t> failures.</a:t>
            </a:r>
          </a:p>
          <a:p>
            <a:endParaRPr lang="en-IN" dirty="0"/>
          </a:p>
        </p:txBody>
      </p:sp>
    </p:spTree>
    <p:extLst>
      <p:ext uri="{BB962C8B-B14F-4D97-AF65-F5344CB8AC3E}">
        <p14:creationId xmlns:p14="http://schemas.microsoft.com/office/powerpoint/2010/main" val="6838030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1680" y="2141061"/>
            <a:ext cx="5688632" cy="3444240"/>
          </a:xfrm>
          <a:prstGeom prst="rect">
            <a:avLst/>
          </a:prstGeom>
        </p:spPr>
      </p:pic>
    </p:spTree>
    <p:extLst>
      <p:ext uri="{BB962C8B-B14F-4D97-AF65-F5344CB8AC3E}">
        <p14:creationId xmlns:p14="http://schemas.microsoft.com/office/powerpoint/2010/main" val="1500513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Availability Set</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lvl="0"/>
            <a:r>
              <a:rPr lang="en-IN" dirty="0"/>
              <a:t>An Availability Set is a logical grouping capability for isolating VM resources from each other when they’re deployed.</a:t>
            </a:r>
          </a:p>
          <a:p>
            <a:pPr lvl="0"/>
            <a:r>
              <a:rPr lang="en-IN" dirty="0"/>
              <a:t>By deploying your VMs across multiple hardware nodes Azure ensures that if hardware or software failure happens within Azure, only a sub-set of your virtual machines is impacted and your overall solution is safe and in working condition.</a:t>
            </a:r>
          </a:p>
          <a:p>
            <a:pPr lvl="0"/>
            <a:r>
              <a:rPr lang="en-IN" dirty="0"/>
              <a:t>It provides redundancy for your virtual machines.</a:t>
            </a:r>
          </a:p>
          <a:p>
            <a:endParaRPr lang="en-IN" dirty="0"/>
          </a:p>
        </p:txBody>
      </p:sp>
    </p:spTree>
    <p:extLst>
      <p:ext uri="{BB962C8B-B14F-4D97-AF65-F5344CB8AC3E}">
        <p14:creationId xmlns:p14="http://schemas.microsoft.com/office/powerpoint/2010/main" val="2416159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An </a:t>
            </a:r>
            <a:r>
              <a:rPr lang="en-IN" b="1" dirty="0"/>
              <a:t>Update Domain</a:t>
            </a:r>
            <a:r>
              <a:rPr lang="en-IN" dirty="0"/>
              <a:t> and </a:t>
            </a:r>
            <a:r>
              <a:rPr lang="en-IN" b="1" dirty="0"/>
              <a:t>Fault Domain</a:t>
            </a:r>
            <a:r>
              <a:rPr lang="en-IN" dirty="0"/>
              <a:t> is assigned to each VM in Availability Set by Azure platform.</a:t>
            </a:r>
          </a:p>
          <a:p>
            <a:endParaRPr lang="en-IN" dirty="0"/>
          </a:p>
        </p:txBody>
      </p:sp>
    </p:spTree>
    <p:extLst>
      <p:ext uri="{BB962C8B-B14F-4D97-AF65-F5344CB8AC3E}">
        <p14:creationId xmlns:p14="http://schemas.microsoft.com/office/powerpoint/2010/main" val="2940056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Fault Domain</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lvl="0"/>
            <a:r>
              <a:rPr lang="en-IN" dirty="0"/>
              <a:t>Fault domains define the group of virtual machines that share a </a:t>
            </a:r>
            <a:r>
              <a:rPr lang="en-IN" b="1" dirty="0"/>
              <a:t>common power source</a:t>
            </a:r>
            <a:r>
              <a:rPr lang="en-IN" dirty="0"/>
              <a:t> and </a:t>
            </a:r>
            <a:r>
              <a:rPr lang="en-IN" b="1" dirty="0"/>
              <a:t>network switch.</a:t>
            </a:r>
            <a:endParaRPr lang="en-IN" dirty="0"/>
          </a:p>
          <a:p>
            <a:pPr lvl="0"/>
            <a:r>
              <a:rPr lang="en-IN" dirty="0"/>
              <a:t>Each and every fault domain contains some racks and each rack contains a virtual machine.</a:t>
            </a:r>
          </a:p>
          <a:p>
            <a:pPr lvl="0"/>
            <a:r>
              <a:rPr lang="en-IN" dirty="0"/>
              <a:t>Each of these Fault domain shares a power supply and a network switch.</a:t>
            </a:r>
          </a:p>
          <a:p>
            <a:pPr lvl="0"/>
            <a:r>
              <a:rPr lang="en-IN" dirty="0"/>
              <a:t>All the resources in the fault domain become unavailable when there is a failure in the fault domain.</a:t>
            </a:r>
          </a:p>
          <a:p>
            <a:pPr lvl="0"/>
            <a:r>
              <a:rPr lang="en-IN" dirty="0"/>
              <a:t>You should place your VMs in such a way that each fault domain gets one web server, one database server, and like that.</a:t>
            </a:r>
          </a:p>
          <a:p>
            <a:endParaRPr lang="en-IN" dirty="0"/>
          </a:p>
        </p:txBody>
      </p:sp>
    </p:spTree>
    <p:extLst>
      <p:ext uri="{BB962C8B-B14F-4D97-AF65-F5344CB8AC3E}">
        <p14:creationId xmlns:p14="http://schemas.microsoft.com/office/powerpoint/2010/main" val="214995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34177" y="1600200"/>
            <a:ext cx="7275645" cy="4525963"/>
          </a:xfrm>
          <a:prstGeom prst="rect">
            <a:avLst/>
          </a:prstGeom>
        </p:spPr>
      </p:pic>
    </p:spTree>
    <p:extLst>
      <p:ext uri="{BB962C8B-B14F-4D97-AF65-F5344CB8AC3E}">
        <p14:creationId xmlns:p14="http://schemas.microsoft.com/office/powerpoint/2010/main" val="1632385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Update Domain</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lvl="0"/>
            <a:r>
              <a:rPr lang="en-IN" dirty="0"/>
              <a:t>Virtual machines get update domains automatically once they are put inside the availability set.</a:t>
            </a:r>
          </a:p>
          <a:p>
            <a:pPr lvl="0"/>
            <a:r>
              <a:rPr lang="en-IN" dirty="0"/>
              <a:t>All virtual machines within that update domain will reboot together.</a:t>
            </a:r>
          </a:p>
          <a:p>
            <a:pPr lvl="0"/>
            <a:r>
              <a:rPr lang="en-IN" dirty="0"/>
              <a:t>They are used for patching of the virtual machines.</a:t>
            </a:r>
          </a:p>
          <a:p>
            <a:pPr lvl="0"/>
            <a:r>
              <a:rPr lang="en-IN" dirty="0"/>
              <a:t>Only one update domain can be updated at the time.</a:t>
            </a:r>
          </a:p>
          <a:p>
            <a:endParaRPr lang="en-IN" dirty="0"/>
          </a:p>
        </p:txBody>
      </p:sp>
    </p:spTree>
    <p:extLst>
      <p:ext uri="{BB962C8B-B14F-4D97-AF65-F5344CB8AC3E}">
        <p14:creationId xmlns:p14="http://schemas.microsoft.com/office/powerpoint/2010/main" val="389841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75384" y="1600200"/>
            <a:ext cx="5793232" cy="4525963"/>
          </a:xfrm>
          <a:prstGeom prst="rect">
            <a:avLst/>
          </a:prstGeom>
        </p:spPr>
      </p:pic>
    </p:spTree>
    <p:extLst>
      <p:ext uri="{BB962C8B-B14F-4D97-AF65-F5344CB8AC3E}">
        <p14:creationId xmlns:p14="http://schemas.microsoft.com/office/powerpoint/2010/main" val="206605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SLA(Service Level Agreement) for VM:</a:t>
            </a:r>
            <a:r>
              <a:rPr lang="en-IN" dirty="0"/>
              <a:t/>
            </a:r>
            <a:br>
              <a:rPr lang="en-IN" dirty="0"/>
            </a:br>
            <a:endParaRPr lang="en-IN"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t="16562" r="4156"/>
          <a:stretch/>
        </p:blipFill>
        <p:spPr bwMode="auto">
          <a:xfrm>
            <a:off x="457200" y="2136890"/>
            <a:ext cx="8229600" cy="34523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64895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pPr algn="ctr"/>
            <a:r>
              <a:rPr lang="en-IN" dirty="0" smtClean="0"/>
              <a:t>Creating </a:t>
            </a:r>
            <a:r>
              <a:rPr lang="en-IN" dirty="0"/>
              <a:t>an Account in Microsoft Azure</a:t>
            </a:r>
            <a:endParaRPr lang="en-US" dirty="0"/>
          </a:p>
        </p:txBody>
      </p:sp>
    </p:spTree>
    <p:extLst>
      <p:ext uri="{BB962C8B-B14F-4D97-AF65-F5344CB8AC3E}">
        <p14:creationId xmlns:p14="http://schemas.microsoft.com/office/powerpoint/2010/main" val="212783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Features of Cloud computing:</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You don’t have to own the hardware.</a:t>
            </a:r>
          </a:p>
          <a:p>
            <a:r>
              <a:rPr lang="en-US" dirty="0"/>
              <a:t>You “rent” it as needed from a cloud.</a:t>
            </a:r>
          </a:p>
          <a:p>
            <a:r>
              <a:rPr lang="en-US" dirty="0"/>
              <a:t>There are public clouds.</a:t>
            </a:r>
          </a:p>
          <a:p>
            <a:r>
              <a:rPr lang="en-US" dirty="0"/>
              <a:t>e.g. Amazon EC2, and now many others (Microsoft, IBM, Sun, and others …)</a:t>
            </a:r>
          </a:p>
          <a:p>
            <a:r>
              <a:rPr lang="en-US" dirty="0"/>
              <a:t>A company can create a private one with more control over security, etc.</a:t>
            </a:r>
          </a:p>
          <a:p>
            <a:r>
              <a:rPr lang="en-US" dirty="0"/>
              <a:t>Various providers let you create virtual servers</a:t>
            </a:r>
          </a:p>
          <a:p>
            <a:r>
              <a:rPr lang="en-US" dirty="0"/>
              <a:t>Set up an account, perhaps just with a credit card</a:t>
            </a:r>
          </a:p>
          <a:p>
            <a:r>
              <a:rPr lang="en-US" dirty="0"/>
              <a:t>You create virtual servers (“virtualization”)</a:t>
            </a:r>
          </a:p>
          <a:p>
            <a:r>
              <a:rPr lang="en-US" dirty="0"/>
              <a:t>Choose the OS and software each “instance” will have</a:t>
            </a:r>
          </a:p>
          <a:p>
            <a:r>
              <a:rPr lang="en-US" dirty="0"/>
              <a:t>It will run on a large server farm located somewhere</a:t>
            </a:r>
          </a:p>
          <a:p>
            <a:r>
              <a:rPr lang="en-US" dirty="0"/>
              <a:t>You can instantiate more on a few minutes’ notice</a:t>
            </a:r>
          </a:p>
          <a:p>
            <a:r>
              <a:rPr lang="en-US" dirty="0"/>
              <a:t>You can shut down instances in a minute or so</a:t>
            </a:r>
          </a:p>
          <a:p>
            <a:r>
              <a:rPr lang="en-US" dirty="0"/>
              <a:t>They send you a bill for what you use</a:t>
            </a:r>
          </a:p>
          <a:p>
            <a:endParaRPr lang="en-IN" dirty="0"/>
          </a:p>
        </p:txBody>
      </p:sp>
    </p:spTree>
    <p:extLst>
      <p:ext uri="{BB962C8B-B14F-4D97-AF65-F5344CB8AC3E}">
        <p14:creationId xmlns:p14="http://schemas.microsoft.com/office/powerpoint/2010/main" val="23159589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11560" y="620688"/>
            <a:ext cx="8229600" cy="1143000"/>
          </a:xfrm>
        </p:spPr>
        <p:txBody>
          <a:bodyPr>
            <a:normAutofit fontScale="90000"/>
          </a:bodyPr>
          <a:lstStyle/>
          <a:p>
            <a:r>
              <a:rPr lang="en-IN" dirty="0"/>
              <a:t>Create FREE Microsoft Azure Trial Account</a:t>
            </a:r>
            <a:br>
              <a:rPr lang="en-IN" dirty="0"/>
            </a:br>
            <a:endParaRPr lang="en-US" dirty="0"/>
          </a:p>
        </p:txBody>
      </p:sp>
      <p:sp>
        <p:nvSpPr>
          <p:cNvPr id="2" name="Date Placeholder 1"/>
          <p:cNvSpPr>
            <a:spLocks noGrp="1"/>
          </p:cNvSpPr>
          <p:nvPr>
            <p:ph type="dt" sz="half" idx="10"/>
          </p:nvPr>
        </p:nvSpPr>
        <p:spPr/>
        <p:txBody>
          <a:bodyPr/>
          <a:lstStyle/>
          <a:p>
            <a:endParaRPr lang="en-IN"/>
          </a:p>
        </p:txBody>
      </p:sp>
      <p:sp>
        <p:nvSpPr>
          <p:cNvPr id="3" name="TextBox 2"/>
          <p:cNvSpPr txBox="1"/>
          <p:nvPr/>
        </p:nvSpPr>
        <p:spPr>
          <a:xfrm>
            <a:off x="2699792" y="3234194"/>
            <a:ext cx="2573525" cy="369332"/>
          </a:xfrm>
          <a:prstGeom prst="rect">
            <a:avLst/>
          </a:prstGeom>
          <a:noFill/>
        </p:spPr>
        <p:txBody>
          <a:bodyPr wrap="none" rtlCol="0">
            <a:spAutoFit/>
          </a:bodyPr>
          <a:lstStyle/>
          <a:p>
            <a:r>
              <a:rPr lang="en-US" dirty="0" smtClean="0">
                <a:hlinkClick r:id="rId3" action="ppaction://hlinkfile"/>
              </a:rPr>
              <a:t>Click here to follow steps</a:t>
            </a:r>
            <a:r>
              <a:rPr lang="en-IN" dirty="0" smtClean="0"/>
              <a:t> </a:t>
            </a:r>
            <a:endParaRPr lang="en-IN" dirty="0"/>
          </a:p>
        </p:txBody>
      </p:sp>
    </p:spTree>
    <p:extLst>
      <p:ext uri="{BB962C8B-B14F-4D97-AF65-F5344CB8AC3E}">
        <p14:creationId xmlns:p14="http://schemas.microsoft.com/office/powerpoint/2010/main" val="105393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pPr algn="ctr"/>
            <a:r>
              <a:rPr lang="en-IN" dirty="0" smtClean="0"/>
              <a:t>Different </a:t>
            </a:r>
            <a:r>
              <a:rPr lang="en-IN" dirty="0"/>
              <a:t>ways of accessing </a:t>
            </a:r>
            <a:r>
              <a:rPr lang="en-IN" dirty="0" smtClean="0"/>
              <a:t>Microsoft Azure</a:t>
            </a:r>
            <a:endParaRPr lang="en-US" dirty="0"/>
          </a:p>
        </p:txBody>
      </p:sp>
    </p:spTree>
    <p:extLst>
      <p:ext uri="{BB962C8B-B14F-4D97-AF65-F5344CB8AC3E}">
        <p14:creationId xmlns:p14="http://schemas.microsoft.com/office/powerpoint/2010/main" val="280323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Portal  (Graphical Way)</a:t>
            </a:r>
          </a:p>
          <a:p>
            <a:r>
              <a:rPr lang="en-IN" dirty="0" err="1" smtClean="0"/>
              <a:t>Powershell</a:t>
            </a:r>
            <a:r>
              <a:rPr lang="en-IN" dirty="0" smtClean="0"/>
              <a:t> (Through Commands)</a:t>
            </a:r>
            <a:endParaRPr lang="en-IN" dirty="0"/>
          </a:p>
          <a:p>
            <a:r>
              <a:rPr lang="en-IN" dirty="0" smtClean="0"/>
              <a:t>CLI (Through Commands)</a:t>
            </a:r>
            <a:endParaRPr lang="en-IN" dirty="0"/>
          </a:p>
        </p:txBody>
      </p:sp>
    </p:spTree>
    <p:extLst>
      <p:ext uri="{BB962C8B-B14F-4D97-AF65-F5344CB8AC3E}">
        <p14:creationId xmlns:p14="http://schemas.microsoft.com/office/powerpoint/2010/main" val="2140185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a:t>Azure Cloud Shell is a browser-accessible, interactive shell for managing the Azure resources.  It gives you the flexibility to access the shell based on the area you are working. Bash experience for </a:t>
            </a:r>
            <a:r>
              <a:rPr lang="en-US" dirty="0" err="1"/>
              <a:t>linux</a:t>
            </a:r>
            <a:r>
              <a:rPr lang="en-US" dirty="0"/>
              <a:t> and </a:t>
            </a:r>
            <a:r>
              <a:rPr lang="en-US" dirty="0" err="1"/>
              <a:t>Powershell</a:t>
            </a:r>
            <a:r>
              <a:rPr lang="en-US" dirty="0"/>
              <a:t> experience for the Windows users.</a:t>
            </a:r>
          </a:p>
          <a:p>
            <a:endParaRPr lang="en-US" dirty="0"/>
          </a:p>
          <a:p>
            <a:r>
              <a:rPr lang="en-US" dirty="0"/>
              <a:t>You can access the Cloud shell on your browser or through the Azure portal.</a:t>
            </a:r>
          </a:p>
          <a:p>
            <a:pPr marL="0" indent="0">
              <a:buNone/>
            </a:pPr>
            <a:r>
              <a:rPr lang="en-US" dirty="0"/>
              <a:t> </a:t>
            </a:r>
          </a:p>
          <a:p>
            <a:r>
              <a:rPr lang="en-US" dirty="0"/>
              <a:t>To access through the browser you can access the below link. </a:t>
            </a:r>
          </a:p>
          <a:p>
            <a:endParaRPr lang="en-IN" dirty="0"/>
          </a:p>
        </p:txBody>
      </p:sp>
    </p:spTree>
    <p:extLst>
      <p:ext uri="{BB962C8B-B14F-4D97-AF65-F5344CB8AC3E}">
        <p14:creationId xmlns:p14="http://schemas.microsoft.com/office/powerpoint/2010/main" val="531403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hlinkClick r:id="rId2" tooltip="https://shell.azure.com/"/>
              </a:rPr>
              <a:t>https://shell.azure.com/</a:t>
            </a:r>
            <a:endParaRPr lang="en-US" dirty="0"/>
          </a:p>
          <a:p>
            <a:r>
              <a:rPr lang="en-US" dirty="0"/>
              <a:t>or Try from Azure portal using the cloud shell icon .</a:t>
            </a:r>
          </a:p>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87" y="3413008"/>
            <a:ext cx="82486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2745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If you are the first time user, when you access the Cloud shell it will ask you to choose the Bash or </a:t>
            </a:r>
            <a:r>
              <a:rPr lang="en-US" dirty="0" err="1"/>
              <a:t>Powershell</a:t>
            </a:r>
            <a:r>
              <a:rPr lang="en-US" dirty="0"/>
              <a:t> type of experience you need. But next time when you access the cloud shell it will automatically choose the most recently used environment. In our case, lets go ahead and choose the </a:t>
            </a:r>
            <a:r>
              <a:rPr lang="en-US" dirty="0" err="1"/>
              <a:t>Powershell</a:t>
            </a:r>
            <a:r>
              <a:rPr lang="en-US" dirty="0"/>
              <a:t>. </a:t>
            </a:r>
          </a:p>
          <a:p>
            <a:pPr marL="0" indent="0">
              <a:buNone/>
            </a:pPr>
            <a:r>
              <a:rPr lang="en-US" dirty="0"/>
              <a:t> </a:t>
            </a:r>
          </a:p>
          <a:p>
            <a:r>
              <a:rPr lang="en-US" dirty="0"/>
              <a:t>Note:  You can change shells any time via the environment selector in the </a:t>
            </a:r>
            <a:r>
              <a:rPr lang="en-US" dirty="0" err="1"/>
              <a:t>cloudshell</a:t>
            </a:r>
            <a:r>
              <a:rPr lang="en-US" dirty="0"/>
              <a:t> toolbar.</a:t>
            </a:r>
          </a:p>
          <a:p>
            <a:endParaRPr lang="en-IN" dirty="0"/>
          </a:p>
        </p:txBody>
      </p:sp>
    </p:spTree>
    <p:extLst>
      <p:ext uri="{BB962C8B-B14F-4D97-AF65-F5344CB8AC3E}">
        <p14:creationId xmlns:p14="http://schemas.microsoft.com/office/powerpoint/2010/main" val="25753784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c-sharpcorner.com/article/introduction-of-azure-cloudshell/Imag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5658072" cy="440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158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Next important thing to notice is that, at first time when you access the cloud shell it will ask you to create the storage to be mounted with the current subscription.</a:t>
            </a:r>
          </a:p>
          <a:p>
            <a:endParaRPr lang="en-IN" dirty="0"/>
          </a:p>
        </p:txBody>
      </p:sp>
      <p:pic>
        <p:nvPicPr>
          <p:cNvPr id="3074" name="Picture 2" descr="https://www.c-sharpcorner.com/article/introduction-of-azure-cloudshell/Images/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77072"/>
            <a:ext cx="82486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02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Once you click on "Create Storage" it will automatically create a storage inside the azure environment. The beauty of the Cloud shell environment is having the integrated cloud shell editor. Meaning, you can run both CLI and </a:t>
            </a:r>
            <a:r>
              <a:rPr lang="en-US" dirty="0" err="1"/>
              <a:t>Powershell</a:t>
            </a:r>
            <a:r>
              <a:rPr lang="en-US" dirty="0"/>
              <a:t> command files through this Cloud shell itself.</a:t>
            </a:r>
            <a:endParaRPr lang="en-IN" dirty="0"/>
          </a:p>
        </p:txBody>
      </p:sp>
    </p:spTree>
    <p:extLst>
      <p:ext uri="{BB962C8B-B14F-4D97-AF65-F5344CB8AC3E}">
        <p14:creationId xmlns:p14="http://schemas.microsoft.com/office/powerpoint/2010/main" val="34774317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482346"/>
            <a:ext cx="6981444" cy="997196"/>
          </a:xfrm>
        </p:spPr>
        <p:txBody>
          <a:bodyPr/>
          <a:lstStyle/>
          <a:p>
            <a:pPr algn="ctr"/>
            <a:r>
              <a:rPr lang="en-US" dirty="0"/>
              <a:t/>
            </a:r>
            <a:br>
              <a:rPr lang="en-US" dirty="0"/>
            </a:br>
            <a:r>
              <a:rPr lang="en-US" dirty="0" smtClean="0"/>
              <a:t>Subscriptions </a:t>
            </a:r>
            <a:r>
              <a:rPr lang="en-US" dirty="0"/>
              <a:t>and Accounts</a:t>
            </a:r>
          </a:p>
        </p:txBody>
      </p:sp>
    </p:spTree>
    <p:extLst>
      <p:ext uri="{BB962C8B-B14F-4D97-AF65-F5344CB8AC3E}">
        <p14:creationId xmlns:p14="http://schemas.microsoft.com/office/powerpoint/2010/main" val="425296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Characteristics of Cloud Computing</a:t>
            </a:r>
            <a:br>
              <a:rPr lang="en-IN" dirty="0"/>
            </a:br>
            <a:endParaRPr lang="en-IN" dirty="0"/>
          </a:p>
        </p:txBody>
      </p:sp>
      <p:sp>
        <p:nvSpPr>
          <p:cNvPr id="3" name="Content Placeholder 2"/>
          <p:cNvSpPr>
            <a:spLocks noGrp="1"/>
          </p:cNvSpPr>
          <p:nvPr>
            <p:ph idx="1"/>
          </p:nvPr>
        </p:nvSpPr>
        <p:spPr/>
        <p:txBody>
          <a:bodyPr>
            <a:normAutofit fontScale="47500" lnSpcReduction="20000"/>
          </a:bodyPr>
          <a:lstStyle/>
          <a:p>
            <a:r>
              <a:rPr lang="en-US" dirty="0"/>
              <a:t>Agility – rapidly and inexpensively re-provision technological infrastructure resources.</a:t>
            </a:r>
          </a:p>
          <a:p>
            <a:r>
              <a:rPr lang="en-US" dirty="0"/>
              <a:t>APIs – accessibility to software that enables machines to interact with cloud software.</a:t>
            </a:r>
          </a:p>
          <a:p>
            <a:r>
              <a:rPr lang="en-US" dirty="0"/>
              <a:t>Cost – reduction in cost.</a:t>
            </a:r>
          </a:p>
          <a:p>
            <a:r>
              <a:rPr lang="en-US" dirty="0"/>
              <a:t>Device and location independence – enable users to access systems using a web browser regardless of their location.</a:t>
            </a:r>
          </a:p>
          <a:p>
            <a:r>
              <a:rPr lang="en-US" dirty="0"/>
              <a:t>Multi-tenancy – enables sharing of resources and costs across a large pool of users.</a:t>
            </a:r>
          </a:p>
          <a:p>
            <a:r>
              <a:rPr lang="en-US" dirty="0"/>
              <a:t>Reliability – is improved.</a:t>
            </a:r>
          </a:p>
          <a:p>
            <a:r>
              <a:rPr lang="en-US" dirty="0"/>
              <a:t>Scalability – via dynamic (“on-demand”) provisioning of resources.</a:t>
            </a:r>
          </a:p>
          <a:p>
            <a:r>
              <a:rPr lang="en-US" dirty="0"/>
              <a:t>Security – could improve due to centralization of data, increased security-focused resources.</a:t>
            </a:r>
          </a:p>
          <a:p>
            <a:r>
              <a:rPr lang="en-US" dirty="0"/>
              <a:t>Maintenance – of cloud computing applications is easier, since they don’t have to be installed on each user’s computer.</a:t>
            </a:r>
          </a:p>
          <a:p>
            <a:r>
              <a:rPr lang="en-US" dirty="0"/>
              <a:t>Metering – means that cloud computing resources usage should be measurable and should be metered per client and application on a daily, weekly, monthly, and yearly basis.</a:t>
            </a:r>
          </a:p>
          <a:p>
            <a:endParaRPr lang="en-IN" dirty="0"/>
          </a:p>
        </p:txBody>
      </p:sp>
    </p:spTree>
    <p:extLst>
      <p:ext uri="{BB962C8B-B14F-4D97-AF65-F5344CB8AC3E}">
        <p14:creationId xmlns:p14="http://schemas.microsoft.com/office/powerpoint/2010/main" val="42879444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438151" y="1435498"/>
            <a:ext cx="4076072" cy="5084469"/>
          </a:xfrm>
        </p:spPr>
        <p:txBody>
          <a:bodyPr/>
          <a:lstStyle/>
          <a:p>
            <a:r>
              <a:rPr lang="en-US" dirty="0"/>
              <a:t>Provides a level of scope above subscriptions</a:t>
            </a:r>
          </a:p>
          <a:p>
            <a:pPr lvl="0"/>
            <a:r>
              <a:rPr lang="en-US" dirty="0"/>
              <a:t>Organizational alignment for your Azure subscriptions through</a:t>
            </a:r>
            <a:br>
              <a:rPr lang="en-US" dirty="0"/>
            </a:br>
            <a:r>
              <a:rPr lang="en-US" dirty="0"/>
              <a:t>custom hierarchies and grouping</a:t>
            </a:r>
          </a:p>
          <a:p>
            <a:pPr lvl="0"/>
            <a:r>
              <a:rPr lang="en-US" dirty="0"/>
              <a:t>Targeting of policies and spend budgets across subscriptions and inheritance down the hierarchies</a:t>
            </a:r>
          </a:p>
          <a:p>
            <a:pPr lvl="0"/>
            <a:r>
              <a:rPr lang="en-US" dirty="0"/>
              <a:t>Compliance and cost reporting by organization (business/teams)</a:t>
            </a:r>
          </a:p>
          <a:p>
            <a:endParaRPr lang="en-US" dirty="0"/>
          </a:p>
        </p:txBody>
      </p:sp>
      <p:pic>
        <p:nvPicPr>
          <p:cNvPr id="5" name="Picture 4"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xmlns="" id="{C44A0752-9D0B-4F8F-8454-629D63F0AA82}"/>
              </a:ext>
            </a:extLst>
          </p:cNvPr>
          <p:cNvPicPr/>
          <p:nvPr/>
        </p:nvPicPr>
        <p:blipFill>
          <a:blip r:embed="rId3"/>
          <a:stretch>
            <a:fillRect/>
          </a:stretch>
        </p:blipFill>
        <p:spPr>
          <a:xfrm>
            <a:off x="4572000" y="1435498"/>
            <a:ext cx="4452593" cy="4171731"/>
          </a:xfrm>
          <a:prstGeom prst="rect">
            <a:avLst/>
          </a:prstGeom>
        </p:spPr>
      </p:pic>
    </p:spTree>
    <p:extLst>
      <p:ext uri="{BB962C8B-B14F-4D97-AF65-F5344CB8AC3E}">
        <p14:creationId xmlns:p14="http://schemas.microsoft.com/office/powerpoint/2010/main" val="77305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64CFDE-D29C-4447-9B69-3449608B24C8}"/>
              </a:ext>
            </a:extLst>
          </p:cNvPr>
          <p:cNvSpPr>
            <a:spLocks noGrp="1"/>
          </p:cNvSpPr>
          <p:nvPr>
            <p:ph type="title"/>
          </p:nvPr>
        </p:nvSpPr>
        <p:spPr/>
        <p:txBody>
          <a:bodyPr/>
          <a:lstStyle/>
          <a:p>
            <a:r>
              <a:rPr lang="en-US" dirty="0"/>
              <a:t>Creating Management Groups</a:t>
            </a:r>
          </a:p>
        </p:txBody>
      </p:sp>
      <p:sp>
        <p:nvSpPr>
          <p:cNvPr id="3" name="Text Placeholder 2">
            <a:extLst>
              <a:ext uri="{FF2B5EF4-FFF2-40B4-BE49-F238E27FC236}">
                <a16:creationId xmlns:a16="http://schemas.microsoft.com/office/drawing/2014/main" xmlns="" id="{01CF0762-9974-4B0B-8E9A-EF639B276D58}"/>
              </a:ext>
            </a:extLst>
          </p:cNvPr>
          <p:cNvSpPr>
            <a:spLocks noGrp="1"/>
          </p:cNvSpPr>
          <p:nvPr>
            <p:ph type="body" sz="quarter" idx="10"/>
          </p:nvPr>
        </p:nvSpPr>
        <p:spPr>
          <a:xfrm>
            <a:off x="413060" y="4404732"/>
            <a:ext cx="8263890" cy="1809726"/>
          </a:xfrm>
        </p:spPr>
        <p:txBody>
          <a:bodyPr/>
          <a:lstStyle/>
          <a:p>
            <a:r>
              <a:rPr lang="en-US" dirty="0"/>
              <a:t>The </a:t>
            </a:r>
            <a:r>
              <a:rPr lang="en-US" b="1" dirty="0"/>
              <a:t>Management Group ID</a:t>
            </a:r>
            <a:r>
              <a:rPr lang="en-US" dirty="0"/>
              <a:t> is the directory unique identifier that is used to submit commands on this management group</a:t>
            </a:r>
          </a:p>
          <a:p>
            <a:r>
              <a:rPr lang="en-US" dirty="0"/>
              <a:t>The </a:t>
            </a:r>
            <a:r>
              <a:rPr lang="en-US" b="1" dirty="0"/>
              <a:t>Display Name</a:t>
            </a:r>
            <a:r>
              <a:rPr lang="en-US" dirty="0"/>
              <a:t> field is the name that is displayed within the Azure portal</a:t>
            </a:r>
          </a:p>
        </p:txBody>
      </p:sp>
      <p:pic>
        <p:nvPicPr>
          <p:cNvPr id="6" name="Picture 5" descr="Screenshot of the add management group page. ">
            <a:extLst>
              <a:ext uri="{FF2B5EF4-FFF2-40B4-BE49-F238E27FC236}">
                <a16:creationId xmlns:a16="http://schemas.microsoft.com/office/drawing/2014/main" xmlns="" id="{C12141C2-0101-4577-851A-79F406EB933C}"/>
              </a:ext>
            </a:extLst>
          </p:cNvPr>
          <p:cNvPicPr>
            <a:picLocks noChangeAspect="1"/>
          </p:cNvPicPr>
          <p:nvPr/>
        </p:nvPicPr>
        <p:blipFill>
          <a:blip r:embed="rId2"/>
          <a:stretch>
            <a:fillRect/>
          </a:stretch>
        </p:blipFill>
        <p:spPr>
          <a:xfrm>
            <a:off x="4479210" y="1549743"/>
            <a:ext cx="3514219" cy="2420367"/>
          </a:xfrm>
          <a:prstGeom prst="rect">
            <a:avLst/>
          </a:prstGeom>
          <a:ln>
            <a:solidFill>
              <a:schemeClr val="tx1"/>
            </a:solidFill>
          </a:ln>
        </p:spPr>
      </p:pic>
      <p:pic>
        <p:nvPicPr>
          <p:cNvPr id="7" name="Picture 6" descr="Screenshot of the New management group button. ">
            <a:extLst>
              <a:ext uri="{FF2B5EF4-FFF2-40B4-BE49-F238E27FC236}">
                <a16:creationId xmlns:a16="http://schemas.microsoft.com/office/drawing/2014/main" xmlns="" id="{D5302184-89E0-4B7A-B0FE-AEB6167B1B3F}"/>
              </a:ext>
            </a:extLst>
          </p:cNvPr>
          <p:cNvPicPr>
            <a:picLocks noChangeAspect="1"/>
          </p:cNvPicPr>
          <p:nvPr/>
        </p:nvPicPr>
        <p:blipFill>
          <a:blip r:embed="rId3"/>
          <a:stretch>
            <a:fillRect/>
          </a:stretch>
        </p:blipFill>
        <p:spPr>
          <a:xfrm>
            <a:off x="896452" y="1313637"/>
            <a:ext cx="3186113" cy="2847975"/>
          </a:xfrm>
          <a:prstGeom prst="rect">
            <a:avLst/>
          </a:prstGeom>
          <a:noFill/>
          <a:ln>
            <a:solidFill>
              <a:schemeClr val="tx1"/>
            </a:solidFill>
          </a:ln>
        </p:spPr>
      </p:pic>
    </p:spTree>
    <p:extLst>
      <p:ext uri="{BB962C8B-B14F-4D97-AF65-F5344CB8AC3E}">
        <p14:creationId xmlns:p14="http://schemas.microsoft.com/office/powerpoint/2010/main" val="886694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41197" y="457200"/>
            <a:ext cx="8263890" cy="553998"/>
          </a:xfrm>
        </p:spPr>
        <p:txBody>
          <a:bodyPr>
            <a:normAutofit fontScale="90000"/>
          </a:bodyPr>
          <a:lstStyle/>
          <a:p>
            <a:r>
              <a:rPr lang="en-US" dirty="0"/>
              <a:t>Azure Subscriptions</a:t>
            </a:r>
          </a:p>
        </p:txBody>
      </p:sp>
      <p:sp>
        <p:nvSpPr>
          <p:cNvPr id="6" name="Text Placeholder 5"/>
          <p:cNvSpPr>
            <a:spLocks noGrp="1"/>
          </p:cNvSpPr>
          <p:nvPr>
            <p:ph type="body" sz="quarter" idx="10"/>
          </p:nvPr>
        </p:nvSpPr>
        <p:spPr>
          <a:xfrm>
            <a:off x="438150" y="1435497"/>
            <a:ext cx="4461364" cy="4998291"/>
          </a:xfrm>
        </p:spPr>
        <p:txBody>
          <a:bodyPr/>
          <a:lstStyle/>
          <a:p>
            <a:r>
              <a:rPr lang="en-US" dirty="0"/>
              <a:t>A subscription is a logical unit of Azure services that is linked to an Azure account</a:t>
            </a:r>
          </a:p>
          <a:p>
            <a:r>
              <a:rPr lang="en-US" dirty="0"/>
              <a:t>Subscriptions help you organize access to cloud service resources</a:t>
            </a:r>
          </a:p>
          <a:p>
            <a:r>
              <a:rPr lang="en-US" dirty="0"/>
              <a:t>Subscriptions have accounts </a:t>
            </a:r>
          </a:p>
          <a:p>
            <a:r>
              <a:rPr lang="en-US" dirty="0"/>
              <a:t>An Azure account is simply an identity in Azure Active Directory (Azure AD) or in a directory that is trusted by Azure AD, such as a work or school organization</a:t>
            </a:r>
          </a:p>
        </p:txBody>
      </p:sp>
      <p:grpSp>
        <p:nvGrpSpPr>
          <p:cNvPr id="24" name="Group 23" descr="Diagram showing Azure Active Directory connected to Azure resource groups using authentication and authorization. ">
            <a:extLst>
              <a:ext uri="{FF2B5EF4-FFF2-40B4-BE49-F238E27FC236}">
                <a16:creationId xmlns:a16="http://schemas.microsoft.com/office/drawing/2014/main" xmlns="" id="{72FFA1E8-3B72-4BFE-BD59-7215345CFE72}"/>
              </a:ext>
            </a:extLst>
          </p:cNvPr>
          <p:cNvGrpSpPr/>
          <p:nvPr/>
        </p:nvGrpSpPr>
        <p:grpSpPr>
          <a:xfrm>
            <a:off x="5775002" y="1266321"/>
            <a:ext cx="2885029" cy="4823253"/>
            <a:chOff x="7700002" y="921937"/>
            <a:chExt cx="3260450" cy="4823253"/>
          </a:xfrm>
        </p:grpSpPr>
        <p:grpSp>
          <p:nvGrpSpPr>
            <p:cNvPr id="19" name="Group 18">
              <a:extLst>
                <a:ext uri="{FF2B5EF4-FFF2-40B4-BE49-F238E27FC236}">
                  <a16:creationId xmlns:a16="http://schemas.microsoft.com/office/drawing/2014/main" xmlns="" id="{465286C6-A99B-4C66-BA1A-AAF521AB19BD}"/>
                </a:ext>
              </a:extLst>
            </p:cNvPr>
            <p:cNvGrpSpPr/>
            <p:nvPr/>
          </p:nvGrpSpPr>
          <p:grpSpPr>
            <a:xfrm>
              <a:off x="7700002" y="921937"/>
              <a:ext cx="2866382" cy="1812298"/>
              <a:chOff x="7119709" y="3533252"/>
              <a:chExt cx="2866382" cy="1812298"/>
            </a:xfrm>
          </p:grpSpPr>
          <p:sp>
            <p:nvSpPr>
              <p:cNvPr id="9" name="Isosceles Triangle 8">
                <a:extLst>
                  <a:ext uri="{FF2B5EF4-FFF2-40B4-BE49-F238E27FC236}">
                    <a16:creationId xmlns:a16="http://schemas.microsoft.com/office/drawing/2014/main" xmlns="" id="{AB08E954-0657-40B5-9C27-564872947CDD}"/>
                  </a:ext>
                </a:extLst>
              </p:cNvPr>
              <p:cNvSpPr/>
              <p:nvPr/>
            </p:nvSpPr>
            <p:spPr>
              <a:xfrm>
                <a:off x="7119709" y="3533252"/>
                <a:ext cx="2697480" cy="1435608"/>
              </a:xfrm>
              <a:prstGeom prst="triangle">
                <a:avLst>
                  <a:gd name="adj" fmla="val 48983"/>
                </a:avLst>
              </a:prstGeom>
              <a:solidFill>
                <a:srgbClr val="5B9BD5">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xmlns="" id="{1E3E9F1C-2D60-4D18-B7A6-9C9AC359C9F5}"/>
                  </a:ext>
                </a:extLst>
              </p:cNvPr>
              <p:cNvSpPr txBox="1"/>
              <p:nvPr/>
            </p:nvSpPr>
            <p:spPr>
              <a:xfrm>
                <a:off x="7529677" y="4013640"/>
                <a:ext cx="1874519" cy="12003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Users,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groups, and service principles</a:t>
                </a:r>
              </a:p>
            </p:txBody>
          </p:sp>
          <p:sp>
            <p:nvSpPr>
              <p:cNvPr id="14" name="Rectangle 13">
                <a:extLst>
                  <a:ext uri="{FF2B5EF4-FFF2-40B4-BE49-F238E27FC236}">
                    <a16:creationId xmlns:a16="http://schemas.microsoft.com/office/drawing/2014/main" xmlns="" id="{2F68C383-0251-428C-B6B9-769CB1790944}"/>
                  </a:ext>
                </a:extLst>
              </p:cNvPr>
              <p:cNvSpPr/>
              <p:nvPr/>
            </p:nvSpPr>
            <p:spPr>
              <a:xfrm>
                <a:off x="7281013" y="4976218"/>
                <a:ext cx="270507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Active Directory</a:t>
                </a:r>
              </a:p>
            </p:txBody>
          </p:sp>
        </p:grpSp>
        <p:sp>
          <p:nvSpPr>
            <p:cNvPr id="16" name="Rectangle 15">
              <a:extLst>
                <a:ext uri="{FF2B5EF4-FFF2-40B4-BE49-F238E27FC236}">
                  <a16:creationId xmlns:a16="http://schemas.microsoft.com/office/drawing/2014/main" xmlns="" id="{C10B22A8-5CEC-4132-B11D-97A991956C7B}"/>
                </a:ext>
              </a:extLst>
            </p:cNvPr>
            <p:cNvSpPr/>
            <p:nvPr/>
          </p:nvSpPr>
          <p:spPr>
            <a:xfrm>
              <a:off x="8980013" y="2979778"/>
              <a:ext cx="1980439" cy="646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Authentication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&amp; Authorization</a:t>
              </a:r>
            </a:p>
          </p:txBody>
        </p:sp>
        <p:sp>
          <p:nvSpPr>
            <p:cNvPr id="10" name="Rectangle: Rounded Corners 9">
              <a:extLst>
                <a:ext uri="{FF2B5EF4-FFF2-40B4-BE49-F238E27FC236}">
                  <a16:creationId xmlns:a16="http://schemas.microsoft.com/office/drawing/2014/main" xmlns="" id="{AE23B7BC-EAC2-41CF-AF05-C3F45D3FF90F}"/>
                </a:ext>
              </a:extLst>
            </p:cNvPr>
            <p:cNvSpPr/>
            <p:nvPr/>
          </p:nvSpPr>
          <p:spPr>
            <a:xfrm>
              <a:off x="8019684" y="40456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1" name="Rectangle: Rounded Corners 10">
              <a:extLst>
                <a:ext uri="{FF2B5EF4-FFF2-40B4-BE49-F238E27FC236}">
                  <a16:creationId xmlns:a16="http://schemas.microsoft.com/office/drawing/2014/main" xmlns="" id="{FEA2264F-7739-4A14-B2B8-2AED1D2FCE39}"/>
                </a:ext>
              </a:extLst>
            </p:cNvPr>
            <p:cNvSpPr/>
            <p:nvPr/>
          </p:nvSpPr>
          <p:spPr>
            <a:xfrm>
              <a:off x="8172084" y="41980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2" name="Rectangle: Rounded Corners 11">
              <a:extLst>
                <a:ext uri="{FF2B5EF4-FFF2-40B4-BE49-F238E27FC236}">
                  <a16:creationId xmlns:a16="http://schemas.microsoft.com/office/drawing/2014/main" xmlns="" id="{2EC2A102-FFEA-468F-836F-085A077073B5}"/>
                </a:ext>
              </a:extLst>
            </p:cNvPr>
            <p:cNvSpPr/>
            <p:nvPr/>
          </p:nvSpPr>
          <p:spPr>
            <a:xfrm>
              <a:off x="8324484" y="43504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resources in resource groups</a:t>
              </a:r>
            </a:p>
          </p:txBody>
        </p:sp>
        <p:sp>
          <p:nvSpPr>
            <p:cNvPr id="15" name="Rectangle 14">
              <a:extLst>
                <a:ext uri="{FF2B5EF4-FFF2-40B4-BE49-F238E27FC236}">
                  <a16:creationId xmlns:a16="http://schemas.microsoft.com/office/drawing/2014/main" xmlns="" id="{4C43827F-D380-4A5D-8BFA-1BE3E9072D5B}"/>
                </a:ext>
              </a:extLst>
            </p:cNvPr>
            <p:cNvSpPr/>
            <p:nvPr/>
          </p:nvSpPr>
          <p:spPr>
            <a:xfrm>
              <a:off x="8113931" y="5375858"/>
              <a:ext cx="2574642"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Subscription(s)</a:t>
              </a:r>
            </a:p>
          </p:txBody>
        </p:sp>
        <p:cxnSp>
          <p:nvCxnSpPr>
            <p:cNvPr id="18" name="Straight Arrow Connector 17">
              <a:extLst>
                <a:ext uri="{FF2B5EF4-FFF2-40B4-BE49-F238E27FC236}">
                  <a16:creationId xmlns:a16="http://schemas.microsoft.com/office/drawing/2014/main" xmlns="" id="{A5FE0657-F67F-48BA-ACFF-D4FA814BDB19}"/>
                </a:ext>
              </a:extLst>
            </p:cNvPr>
            <p:cNvCxnSpPr>
              <a:cxnSpLocks/>
              <a:endCxn id="14" idx="2"/>
            </p:cNvCxnSpPr>
            <p:nvPr/>
          </p:nvCxnSpPr>
          <p:spPr>
            <a:xfrm flipV="1">
              <a:off x="9058108" y="2734235"/>
              <a:ext cx="155737" cy="1195928"/>
            </a:xfrm>
            <a:prstGeom prst="straightConnector1">
              <a:avLst/>
            </a:prstGeom>
            <a:noFill/>
            <a:ln w="28575" cap="flat" cmpd="sng" algn="ctr">
              <a:solidFill>
                <a:sysClr val="windowText" lastClr="000000"/>
              </a:solidFill>
              <a:prstDash val="solid"/>
              <a:miter lim="800000"/>
              <a:headEnd type="triangle"/>
              <a:tailEnd type="triangle"/>
            </a:ln>
            <a:effectLst/>
          </p:spPr>
        </p:cxnSp>
      </p:grpSp>
    </p:spTree>
    <p:extLst>
      <p:ext uri="{BB962C8B-B14F-4D97-AF65-F5344CB8AC3E}">
        <p14:creationId xmlns:p14="http://schemas.microsoft.com/office/powerpoint/2010/main" val="170363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4478" y="433450"/>
            <a:ext cx="8263890" cy="553998"/>
          </a:xfrm>
        </p:spPr>
        <p:txBody>
          <a:bodyPr>
            <a:normAutofit fontScale="90000"/>
          </a:bodyPr>
          <a:lstStyle/>
          <a:p>
            <a:r>
              <a:rPr lang="en-US" dirty="0"/>
              <a:t>Getting a Subscription</a:t>
            </a:r>
          </a:p>
        </p:txBody>
      </p:sp>
      <p:sp>
        <p:nvSpPr>
          <p:cNvPr id="6" name="Text Placeholder 5"/>
          <p:cNvSpPr>
            <a:spLocks noGrp="1"/>
          </p:cNvSpPr>
          <p:nvPr>
            <p:ph type="body" sz="quarter" idx="10"/>
          </p:nvPr>
        </p:nvSpPr>
        <p:spPr>
          <a:xfrm>
            <a:off x="438150" y="1435497"/>
            <a:ext cx="4461364" cy="4567404"/>
          </a:xfrm>
        </p:spPr>
        <p:txBody>
          <a:bodyPr/>
          <a:lstStyle/>
          <a:p>
            <a:r>
              <a:rPr lang="en-US" b="1" dirty="0"/>
              <a:t>Enterprise Agreement </a:t>
            </a:r>
            <a:r>
              <a:rPr lang="en-US" dirty="0"/>
              <a:t>customers make an upfront monetary commitment and consume services throughout the year</a:t>
            </a:r>
          </a:p>
          <a:p>
            <a:r>
              <a:rPr lang="en-US" b="1" dirty="0"/>
              <a:t>Resellers</a:t>
            </a:r>
            <a:r>
              <a:rPr lang="en-US" dirty="0"/>
              <a:t> provide a simple, flexible way to purchase cloud services</a:t>
            </a:r>
          </a:p>
          <a:p>
            <a:r>
              <a:rPr lang="en-US" b="1" dirty="0"/>
              <a:t>Partners </a:t>
            </a:r>
            <a:r>
              <a:rPr lang="en-US" dirty="0"/>
              <a:t>can design and implement your Azure cloud solution</a:t>
            </a:r>
          </a:p>
          <a:p>
            <a:r>
              <a:rPr lang="en-US" b="1" dirty="0"/>
              <a:t>Personal free account </a:t>
            </a:r>
            <a:r>
              <a:rPr lang="en-US" dirty="0"/>
              <a:t>-start right away</a:t>
            </a:r>
          </a:p>
        </p:txBody>
      </p:sp>
      <p:pic>
        <p:nvPicPr>
          <p:cNvPr id="2" name="Picture 1" descr="Four images representing the four areas on the slide. Decorative. ">
            <a:extLst>
              <a:ext uri="{FF2B5EF4-FFF2-40B4-BE49-F238E27FC236}">
                <a16:creationId xmlns:a16="http://schemas.microsoft.com/office/drawing/2014/main" xmlns="" id="{C54E5324-11EC-47E5-9ECE-B4C6E81B3D01}"/>
              </a:ext>
            </a:extLst>
          </p:cNvPr>
          <p:cNvPicPr>
            <a:picLocks noChangeAspect="1"/>
          </p:cNvPicPr>
          <p:nvPr/>
        </p:nvPicPr>
        <p:blipFill>
          <a:blip r:embed="rId3"/>
          <a:stretch>
            <a:fillRect/>
          </a:stretch>
        </p:blipFill>
        <p:spPr>
          <a:xfrm>
            <a:off x="5120662" y="1137474"/>
            <a:ext cx="3447587" cy="4304149"/>
          </a:xfrm>
          <a:prstGeom prst="rect">
            <a:avLst/>
          </a:prstGeom>
        </p:spPr>
      </p:pic>
    </p:spTree>
    <p:extLst>
      <p:ext uri="{BB962C8B-B14F-4D97-AF65-F5344CB8AC3E}">
        <p14:creationId xmlns:p14="http://schemas.microsoft.com/office/powerpoint/2010/main" val="411054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0450B8-9CB3-466F-8195-21E6F4ADECFF}"/>
              </a:ext>
            </a:extLst>
          </p:cNvPr>
          <p:cNvSpPr>
            <a:spLocks noGrp="1"/>
          </p:cNvSpPr>
          <p:nvPr>
            <p:ph type="title"/>
          </p:nvPr>
        </p:nvSpPr>
        <p:spPr/>
        <p:txBody>
          <a:bodyPr/>
          <a:lstStyle/>
          <a:p>
            <a:r>
              <a:rPr lang="en-US" dirty="0"/>
              <a:t>Subscription Usage</a:t>
            </a:r>
          </a:p>
        </p:txBody>
      </p:sp>
      <p:graphicFrame>
        <p:nvGraphicFramePr>
          <p:cNvPr id="5" name="Table 4">
            <a:extLst>
              <a:ext uri="{FF2B5EF4-FFF2-40B4-BE49-F238E27FC236}">
                <a16:creationId xmlns:a16="http://schemas.microsoft.com/office/drawing/2014/main" xmlns="" id="{7E0A2B37-C2CF-47B4-8811-5C06E7CD89FD}"/>
              </a:ext>
            </a:extLst>
          </p:cNvPr>
          <p:cNvGraphicFramePr>
            <a:graphicFrameLocks noGrp="1"/>
          </p:cNvGraphicFramePr>
          <p:nvPr/>
        </p:nvGraphicFramePr>
        <p:xfrm>
          <a:off x="446314" y="1432186"/>
          <a:ext cx="7967281" cy="4678680"/>
        </p:xfrm>
        <a:graphic>
          <a:graphicData uri="http://schemas.openxmlformats.org/drawingml/2006/table">
            <a:tbl>
              <a:tblPr firstRow="1" bandRow="1">
                <a:tableStyleId>{5C22544A-7EE6-4342-B048-85BDC9FD1C3A}</a:tableStyleId>
              </a:tblPr>
              <a:tblGrid>
                <a:gridCol w="1477271">
                  <a:extLst>
                    <a:ext uri="{9D8B030D-6E8A-4147-A177-3AD203B41FA5}">
                      <a16:colId xmlns:a16="http://schemas.microsoft.com/office/drawing/2014/main" xmlns="" val="1244596785"/>
                    </a:ext>
                  </a:extLst>
                </a:gridCol>
                <a:gridCol w="6490010">
                  <a:extLst>
                    <a:ext uri="{9D8B030D-6E8A-4147-A177-3AD203B41FA5}">
                      <a16:colId xmlns:a16="http://schemas.microsoft.com/office/drawing/2014/main" xmlns="" val="1144169494"/>
                    </a:ext>
                  </a:extLst>
                </a:gridCol>
              </a:tblGrid>
              <a:tr h="511064">
                <a:tc>
                  <a:txBody>
                    <a:bodyPr/>
                    <a:lstStyle/>
                    <a:p>
                      <a:pPr algn="ctr"/>
                      <a:r>
                        <a:rPr lang="en-US" sz="2000" dirty="0"/>
                        <a:t>Subscription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Usage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67422487"/>
                  </a:ext>
                </a:extLst>
              </a:tr>
              <a:tr h="1041904">
                <a:tc>
                  <a:txBody>
                    <a:bodyPr/>
                    <a:lstStyle/>
                    <a:p>
                      <a:r>
                        <a:rPr lang="en-US" sz="2000" dirty="0"/>
                        <a:t>Free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a $200 credit for the first 30 days, free limited access for 12 months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37718024"/>
                  </a:ext>
                </a:extLst>
              </a:tr>
              <a:tr h="1041904">
                <a:tc>
                  <a:txBody>
                    <a:bodyPr/>
                    <a:lstStyle/>
                    <a:p>
                      <a:r>
                        <a:rPr lang="en-US" sz="2000" dirty="0"/>
                        <a:t>Pay-As-You-Go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Charges you monthly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5247879"/>
                  </a:ext>
                </a:extLst>
              </a:tr>
              <a:tr h="1041904">
                <a:tc>
                  <a:txBody>
                    <a:bodyPr/>
                    <a:lstStyle/>
                    <a:p>
                      <a:r>
                        <a:rPr lang="en-US" sz="2000" dirty="0"/>
                        <a:t>Enterprise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One agreement, with discounts for new licenses and Software Assurance -  targeted at enterprise-scale organizations.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6433382"/>
                  </a:ext>
                </a:extLst>
              </a:tr>
              <a:tr h="1041904">
                <a:tc>
                  <a:txBody>
                    <a:bodyPr/>
                    <a:lstStyle/>
                    <a:p>
                      <a:r>
                        <a:rPr lang="en-US" sz="2000" dirty="0"/>
                        <a:t>Student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$100 for 12 months – must verify student access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1421379"/>
                  </a:ext>
                </a:extLst>
              </a:tr>
            </a:tbl>
          </a:graphicData>
        </a:graphic>
      </p:graphicFrame>
    </p:spTree>
    <p:extLst>
      <p:ext uri="{BB962C8B-B14F-4D97-AF65-F5344CB8AC3E}">
        <p14:creationId xmlns:p14="http://schemas.microsoft.com/office/powerpoint/2010/main" val="1634353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4478" y="433450"/>
            <a:ext cx="8263890" cy="553998"/>
          </a:xfrm>
        </p:spPr>
        <p:txBody>
          <a:bodyPr>
            <a:normAutofit fontScale="90000"/>
          </a:bodyPr>
          <a:lstStyle/>
          <a:p>
            <a:r>
              <a:rPr lang="en-US" dirty="0"/>
              <a:t>Subscription User Types</a:t>
            </a:r>
          </a:p>
        </p:txBody>
      </p:sp>
      <p:graphicFrame>
        <p:nvGraphicFramePr>
          <p:cNvPr id="5" name="Table 4">
            <a:extLst>
              <a:ext uri="{FF2B5EF4-FFF2-40B4-BE49-F238E27FC236}">
                <a16:creationId xmlns:a16="http://schemas.microsoft.com/office/drawing/2014/main" xmlns="" id="{DD6DB910-A45F-4BDE-AA4A-AAF52A9CB67C}"/>
              </a:ext>
            </a:extLst>
          </p:cNvPr>
          <p:cNvGraphicFramePr>
            <a:graphicFrameLocks noGrp="1"/>
          </p:cNvGraphicFramePr>
          <p:nvPr/>
        </p:nvGraphicFramePr>
        <p:xfrm>
          <a:off x="446314" y="1432186"/>
          <a:ext cx="8227040" cy="4066318"/>
        </p:xfrm>
        <a:graphic>
          <a:graphicData uri="http://schemas.openxmlformats.org/drawingml/2006/table">
            <a:tbl>
              <a:tblPr firstRow="1" bandRow="1">
                <a:tableStyleId>{5C22544A-7EE6-4342-B048-85BDC9FD1C3A}</a:tableStyleId>
              </a:tblPr>
              <a:tblGrid>
                <a:gridCol w="2219158">
                  <a:extLst>
                    <a:ext uri="{9D8B030D-6E8A-4147-A177-3AD203B41FA5}">
                      <a16:colId xmlns:a16="http://schemas.microsoft.com/office/drawing/2014/main" xmlns="" val="1244596785"/>
                    </a:ext>
                  </a:extLst>
                </a:gridCol>
                <a:gridCol w="1679117">
                  <a:extLst>
                    <a:ext uri="{9D8B030D-6E8A-4147-A177-3AD203B41FA5}">
                      <a16:colId xmlns:a16="http://schemas.microsoft.com/office/drawing/2014/main" xmlns="" val="1087951837"/>
                    </a:ext>
                  </a:extLst>
                </a:gridCol>
                <a:gridCol w="4328765">
                  <a:extLst>
                    <a:ext uri="{9D8B030D-6E8A-4147-A177-3AD203B41FA5}">
                      <a16:colId xmlns:a16="http://schemas.microsoft.com/office/drawing/2014/main" xmlns="" val="1144169494"/>
                    </a:ext>
                  </a:extLst>
                </a:gridCol>
              </a:tblGrid>
              <a:tr h="571426">
                <a:tc>
                  <a:txBody>
                    <a:bodyPr/>
                    <a:lstStyle/>
                    <a:p>
                      <a:pPr algn="ctr"/>
                      <a:r>
                        <a:rPr lang="en-US" sz="2000" dirty="0"/>
                        <a:t>Administrative Role</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Limit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Summary</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67422487"/>
                  </a:ext>
                </a:extLst>
              </a:tr>
              <a:tr h="1164964">
                <a:tc>
                  <a:txBody>
                    <a:bodyPr/>
                    <a:lstStyle/>
                    <a:p>
                      <a:r>
                        <a:rPr lang="en-US" sz="2000" dirty="0"/>
                        <a:t>Account 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account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Account Center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37718024"/>
                  </a:ext>
                </a:extLst>
              </a:tr>
              <a:tr h="1164964">
                <a:tc>
                  <a:txBody>
                    <a:bodyPr/>
                    <a:lstStyle/>
                    <a:p>
                      <a:r>
                        <a:rPr lang="en-US" sz="2000" dirty="0"/>
                        <a:t>Service 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subscription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Azure Management Portal for all subscriptions in the account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5247879"/>
                  </a:ext>
                </a:extLst>
              </a:tr>
              <a:tr h="1164964">
                <a:tc>
                  <a:txBody>
                    <a:bodyPr/>
                    <a:lstStyle/>
                    <a:p>
                      <a:r>
                        <a:rPr lang="en-US" sz="2000" dirty="0"/>
                        <a:t>Co-administrator</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200 per subscription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Same as the Service Administrator but can’t change the association of subscriptions to Azure directories</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6433382"/>
                  </a:ext>
                </a:extLst>
              </a:tr>
            </a:tbl>
          </a:graphicData>
        </a:graphic>
      </p:graphicFrame>
    </p:spTree>
    <p:extLst>
      <p:ext uri="{BB962C8B-B14F-4D97-AF65-F5344CB8AC3E}">
        <p14:creationId xmlns:p14="http://schemas.microsoft.com/office/powerpoint/2010/main" val="117062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Check Resource Limits</a:t>
            </a:r>
          </a:p>
        </p:txBody>
      </p:sp>
      <p:sp>
        <p:nvSpPr>
          <p:cNvPr id="6" name="Text Placeholder 5"/>
          <p:cNvSpPr>
            <a:spLocks noGrp="1"/>
          </p:cNvSpPr>
          <p:nvPr>
            <p:ph type="body" sz="quarter" idx="10"/>
          </p:nvPr>
        </p:nvSpPr>
        <p:spPr>
          <a:xfrm>
            <a:off x="438150" y="4340724"/>
            <a:ext cx="8263890" cy="1465016"/>
          </a:xfrm>
        </p:spPr>
        <p:txBody>
          <a:bodyPr/>
          <a:lstStyle/>
          <a:p>
            <a:r>
              <a:rPr lang="en-US" dirty="0"/>
              <a:t>All resources have a maximum limit listed in Azure limits</a:t>
            </a:r>
          </a:p>
          <a:p>
            <a:r>
              <a:rPr lang="en-US" dirty="0"/>
              <a:t>Helpful to track current usage, and plan for future use</a:t>
            </a:r>
          </a:p>
          <a:p>
            <a:r>
              <a:rPr lang="en-US" dirty="0"/>
              <a:t>You can request an increase</a:t>
            </a:r>
          </a:p>
        </p:txBody>
      </p:sp>
      <p:pic>
        <p:nvPicPr>
          <p:cNvPr id="4" name="Picture 3"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xmlns="" id="{40217EE4-57F8-4240-B215-0BA6B516CE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8150" y="1435101"/>
            <a:ext cx="7515349" cy="2234375"/>
          </a:xfrm>
          <a:prstGeom prst="rect">
            <a:avLst/>
          </a:prstGeom>
          <a:noFill/>
          <a:ln>
            <a:solidFill>
              <a:schemeClr val="tx1"/>
            </a:solidFill>
          </a:ln>
        </p:spPr>
      </p:pic>
    </p:spTree>
    <p:extLst>
      <p:ext uri="{BB962C8B-B14F-4D97-AF65-F5344CB8AC3E}">
        <p14:creationId xmlns:p14="http://schemas.microsoft.com/office/powerpoint/2010/main" val="403686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Tags</a:t>
            </a:r>
          </a:p>
        </p:txBody>
      </p:sp>
      <p:sp>
        <p:nvSpPr>
          <p:cNvPr id="6" name="Text Placeholder 5"/>
          <p:cNvSpPr>
            <a:spLocks noGrp="1"/>
          </p:cNvSpPr>
          <p:nvPr>
            <p:ph type="body" sz="quarter" idx="10"/>
          </p:nvPr>
        </p:nvSpPr>
        <p:spPr>
          <a:xfrm>
            <a:off x="438150" y="4293223"/>
            <a:ext cx="8263890" cy="1465016"/>
          </a:xfrm>
        </p:spPr>
        <p:txBody>
          <a:bodyPr/>
          <a:lstStyle/>
          <a:p>
            <a:r>
              <a:rPr lang="en-US" dirty="0"/>
              <a:t>Tags logically organize your resources</a:t>
            </a:r>
          </a:p>
          <a:p>
            <a:r>
              <a:rPr lang="en-US" dirty="0"/>
              <a:t>Tags consist of a name and value</a:t>
            </a:r>
          </a:p>
          <a:p>
            <a:r>
              <a:rPr lang="en-US" dirty="0"/>
              <a:t>Useful especially in billing</a:t>
            </a:r>
          </a:p>
        </p:txBody>
      </p:sp>
      <p:pic>
        <p:nvPicPr>
          <p:cNvPr id="5" name="Picture 4" descr="Screenshot of the CSV file for service usage. It shows 2 entries for virtual machines with the fields usage consumption by unit (Hours), instance id and the associated tags.">
            <a:extLst>
              <a:ext uri="{FF2B5EF4-FFF2-40B4-BE49-F238E27FC236}">
                <a16:creationId xmlns:a16="http://schemas.microsoft.com/office/drawing/2014/main" xmlns="" id="{A88DE444-BB45-4063-BCF8-9553C2DE6E1B}"/>
              </a:ext>
            </a:extLst>
          </p:cNvPr>
          <p:cNvPicPr/>
          <p:nvPr/>
        </p:nvPicPr>
        <p:blipFill>
          <a:blip r:embed="rId3"/>
          <a:stretch>
            <a:fillRect/>
          </a:stretch>
        </p:blipFill>
        <p:spPr>
          <a:xfrm>
            <a:off x="438150" y="1435100"/>
            <a:ext cx="8361667" cy="2471882"/>
          </a:xfrm>
          <a:prstGeom prst="rect">
            <a:avLst/>
          </a:prstGeom>
          <a:ln>
            <a:solidFill>
              <a:schemeClr val="tx1"/>
            </a:solidFill>
          </a:ln>
        </p:spPr>
      </p:pic>
    </p:spTree>
    <p:extLst>
      <p:ext uri="{BB962C8B-B14F-4D97-AF65-F5344CB8AC3E}">
        <p14:creationId xmlns:p14="http://schemas.microsoft.com/office/powerpoint/2010/main" val="215190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pPr algn="ctr"/>
            <a:r>
              <a:rPr lang="en-IN" dirty="0" smtClean="0"/>
              <a:t>Azure </a:t>
            </a:r>
            <a:r>
              <a:rPr lang="en-IN" dirty="0"/>
              <a:t>Resources</a:t>
            </a:r>
            <a:endParaRPr lang="en-US" dirty="0"/>
          </a:p>
        </p:txBody>
      </p:sp>
    </p:spTree>
    <p:extLst>
      <p:ext uri="{BB962C8B-B14F-4D97-AF65-F5344CB8AC3E}">
        <p14:creationId xmlns:p14="http://schemas.microsoft.com/office/powerpoint/2010/main" val="227456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Resource?</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All the entities and services managed by Azure are called Resources. Resources may be virtual machines including Windows and Linux machines, storage, databases, active directories, or networks in Azure.</a:t>
            </a:r>
          </a:p>
          <a:p>
            <a:endParaRPr lang="en-IN" dirty="0"/>
          </a:p>
        </p:txBody>
      </p:sp>
    </p:spTree>
    <p:extLst>
      <p:ext uri="{BB962C8B-B14F-4D97-AF65-F5344CB8AC3E}">
        <p14:creationId xmlns:p14="http://schemas.microsoft.com/office/powerpoint/2010/main" val="3902332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Cloud Computing?</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US" dirty="0"/>
              <a:t>The </a:t>
            </a:r>
            <a:r>
              <a:rPr lang="en-US" b="1" dirty="0"/>
              <a:t>term</a:t>
            </a:r>
            <a:r>
              <a:rPr lang="en-US" dirty="0"/>
              <a:t> "</a:t>
            </a:r>
            <a:r>
              <a:rPr lang="en-US" b="1" dirty="0"/>
              <a:t>cloud computing</a:t>
            </a:r>
            <a:r>
              <a:rPr lang="en-US" dirty="0"/>
              <a:t>" is everywhere. In the </a:t>
            </a:r>
            <a:r>
              <a:rPr lang="en-US" b="1" dirty="0"/>
              <a:t>simplest terms</a:t>
            </a:r>
            <a:r>
              <a:rPr lang="en-US" dirty="0"/>
              <a:t>, </a:t>
            </a:r>
            <a:r>
              <a:rPr lang="en-US" b="1" dirty="0"/>
              <a:t>cloud computing</a:t>
            </a:r>
            <a:r>
              <a:rPr lang="en-US" dirty="0"/>
              <a:t> means storing and accessing data and programs over the internet instead of your </a:t>
            </a:r>
            <a:r>
              <a:rPr lang="en-US" b="1" dirty="0"/>
              <a:t>computer's</a:t>
            </a:r>
            <a:r>
              <a:rPr lang="en-US" dirty="0"/>
              <a:t> hard drive. ... When you store data on or run programs from the hard drive, that's called local storage and </a:t>
            </a:r>
            <a:r>
              <a:rPr lang="en-US" b="1" dirty="0"/>
              <a:t>computing</a:t>
            </a:r>
            <a:r>
              <a:rPr lang="en-US" dirty="0" smtClean="0"/>
              <a:t>.</a:t>
            </a:r>
          </a:p>
          <a:p>
            <a:pPr fontAlgn="base"/>
            <a:endParaRPr lang="en-US" dirty="0"/>
          </a:p>
          <a:p>
            <a:pPr fontAlgn="base"/>
            <a:r>
              <a:rPr lang="en-US" dirty="0" smtClean="0"/>
              <a:t>To </a:t>
            </a:r>
            <a:r>
              <a:rPr lang="en-US" dirty="0"/>
              <a:t>be precise, cloud computing is the delivery of computing services like servers, storages and more over the Internet. The companies that offer these computing services are called cloud providers. They charge for </a:t>
            </a:r>
            <a:r>
              <a:rPr lang="en-US" b="1" dirty="0"/>
              <a:t>cloud computing services</a:t>
            </a:r>
            <a:r>
              <a:rPr lang="en-US" dirty="0"/>
              <a:t> based on usage</a:t>
            </a:r>
            <a:r>
              <a:rPr lang="en-US" dirty="0" smtClean="0"/>
              <a:t>.</a:t>
            </a:r>
          </a:p>
          <a:p>
            <a:pPr marL="0" indent="0" fontAlgn="base">
              <a:buNone/>
            </a:pPr>
            <a:endParaRPr lang="en-US" dirty="0"/>
          </a:p>
          <a:p>
            <a:pPr fontAlgn="base"/>
            <a:r>
              <a:rPr lang="en-US" dirty="0"/>
              <a:t>Cloud computing is usually classified on the basis of location, or on the service that the cloud is offering.</a:t>
            </a:r>
          </a:p>
          <a:p>
            <a:endParaRPr lang="en-IN" dirty="0"/>
          </a:p>
        </p:txBody>
      </p:sp>
    </p:spTree>
    <p:extLst>
      <p:ext uri="{BB962C8B-B14F-4D97-AF65-F5344CB8AC3E}">
        <p14:creationId xmlns:p14="http://schemas.microsoft.com/office/powerpoint/2010/main" val="39527756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br>
              <a:rPr lang="en-IN" dirty="0"/>
            </a:br>
            <a:r>
              <a:rPr lang="en-IN" b="1" dirty="0"/>
              <a:t>What Is A Resource Group?</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In Azure, a Resource Group is a logical collection of all resources. The resource group stores metadata about the resources.</a:t>
            </a:r>
          </a:p>
          <a:p>
            <a:r>
              <a:rPr lang="en-IN" dirty="0"/>
              <a:t>It is generally created on an environment basis such as development, production, or testing resource groups.</a:t>
            </a:r>
          </a:p>
          <a:p>
            <a:r>
              <a:rPr lang="en-IN" dirty="0"/>
              <a:t>Basically, it provides a way to monitor, control access, provision, and manage to bill for collections of assets/resources that are being used by a client.</a:t>
            </a:r>
          </a:p>
          <a:p>
            <a:endParaRPr lang="en-IN" dirty="0"/>
          </a:p>
        </p:txBody>
      </p:sp>
    </p:spTree>
    <p:extLst>
      <p:ext uri="{BB962C8B-B14F-4D97-AF65-F5344CB8AC3E}">
        <p14:creationId xmlns:p14="http://schemas.microsoft.com/office/powerpoint/2010/main" val="30369626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Resource Group</a:t>
            </a:r>
            <a:endParaRPr lang="en-IN" dirty="0"/>
          </a:p>
        </p:txBody>
      </p:sp>
      <p:sp>
        <p:nvSpPr>
          <p:cNvPr id="3" name="Content Placeholder 2"/>
          <p:cNvSpPr>
            <a:spLocks noGrp="1"/>
          </p:cNvSpPr>
          <p:nvPr>
            <p:ph idx="1"/>
          </p:nvPr>
        </p:nvSpPr>
        <p:spPr/>
        <p:txBody>
          <a:bodyPr/>
          <a:lstStyle/>
          <a:p>
            <a:r>
              <a:rPr lang="en-IN" dirty="0" smtClean="0"/>
              <a:t>Follow the steps. Demo to be shown</a:t>
            </a:r>
            <a:endParaRPr lang="en-IN" dirty="0"/>
          </a:p>
        </p:txBody>
      </p:sp>
    </p:spTree>
    <p:extLst>
      <p:ext uri="{BB962C8B-B14F-4D97-AF65-F5344CB8AC3E}">
        <p14:creationId xmlns:p14="http://schemas.microsoft.com/office/powerpoint/2010/main" val="259264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a Resource in Resource Group</a:t>
            </a:r>
            <a:endParaRPr lang="en-IN" dirty="0"/>
          </a:p>
        </p:txBody>
      </p:sp>
      <p:sp>
        <p:nvSpPr>
          <p:cNvPr id="3" name="Content Placeholder 2"/>
          <p:cNvSpPr>
            <a:spLocks noGrp="1"/>
          </p:cNvSpPr>
          <p:nvPr>
            <p:ph idx="1"/>
          </p:nvPr>
        </p:nvSpPr>
        <p:spPr/>
        <p:txBody>
          <a:bodyPr/>
          <a:lstStyle/>
          <a:p>
            <a:r>
              <a:rPr lang="en-IN" dirty="0" smtClean="0"/>
              <a:t>Demo to be shown</a:t>
            </a:r>
            <a:endParaRPr lang="en-IN" dirty="0"/>
          </a:p>
        </p:txBody>
      </p:sp>
    </p:spTree>
    <p:extLst>
      <p:ext uri="{BB962C8B-B14F-4D97-AF65-F5344CB8AC3E}">
        <p14:creationId xmlns:p14="http://schemas.microsoft.com/office/powerpoint/2010/main" val="5370042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to be done</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Create a Free Account</a:t>
            </a:r>
          </a:p>
          <a:p>
            <a:r>
              <a:rPr lang="en-US" dirty="0" smtClean="0"/>
              <a:t>Create Resource Group</a:t>
            </a:r>
          </a:p>
          <a:p>
            <a:r>
              <a:rPr lang="en-US" dirty="0" smtClean="0"/>
              <a:t>Create Resource</a:t>
            </a:r>
          </a:p>
          <a:p>
            <a:r>
              <a:rPr lang="en-US" dirty="0" smtClean="0"/>
              <a:t>Understand Regions, AZ, AS</a:t>
            </a:r>
          </a:p>
          <a:p>
            <a:r>
              <a:rPr lang="en-US" dirty="0" smtClean="0"/>
              <a:t>Understand subscription </a:t>
            </a:r>
          </a:p>
          <a:p>
            <a:r>
              <a:rPr lang="en-US" dirty="0" smtClean="0"/>
              <a:t>Understand Active Directory</a:t>
            </a:r>
          </a:p>
          <a:p>
            <a:r>
              <a:rPr lang="en-US" dirty="0" smtClean="0"/>
              <a:t>Create Users</a:t>
            </a:r>
          </a:p>
          <a:p>
            <a:r>
              <a:rPr lang="en-US" dirty="0" smtClean="0"/>
              <a:t>Assign them password </a:t>
            </a:r>
          </a:p>
          <a:p>
            <a:r>
              <a:rPr lang="en-US" dirty="0" smtClean="0"/>
              <a:t>Open azure portal for that user mode</a:t>
            </a:r>
          </a:p>
          <a:p>
            <a:r>
              <a:rPr lang="en-US" dirty="0" smtClean="0"/>
              <a:t>Login</a:t>
            </a:r>
          </a:p>
          <a:p>
            <a:r>
              <a:rPr lang="en-US" dirty="0" smtClean="0"/>
              <a:t>Check there</a:t>
            </a:r>
          </a:p>
          <a:p>
            <a:r>
              <a:rPr lang="en-US" dirty="0" smtClean="0"/>
              <a:t>Use your subscription, give this new user permission of Contributor</a:t>
            </a:r>
          </a:p>
          <a:p>
            <a:r>
              <a:rPr lang="en-US" dirty="0" smtClean="0"/>
              <a:t>Open his account again, and try to create resources</a:t>
            </a:r>
          </a:p>
          <a:p>
            <a:r>
              <a:rPr lang="en-US" dirty="0" smtClean="0"/>
              <a:t>Move resources from one Resource Group or subscription to other</a:t>
            </a:r>
          </a:p>
          <a:p>
            <a:endParaRPr lang="en-IN" dirty="0"/>
          </a:p>
        </p:txBody>
      </p:sp>
    </p:spTree>
    <p:extLst>
      <p:ext uri="{BB962C8B-B14F-4D97-AF65-F5344CB8AC3E}">
        <p14:creationId xmlns:p14="http://schemas.microsoft.com/office/powerpoint/2010/main" val="2012664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owns the cloud?</a:t>
            </a:r>
            <a:br>
              <a:rPr lang="en-US" dirty="0" smtClean="0"/>
            </a:br>
            <a:endParaRPr lang="en-IN" dirty="0"/>
          </a:p>
        </p:txBody>
      </p:sp>
      <p:sp>
        <p:nvSpPr>
          <p:cNvPr id="3" name="Content Placeholder 2"/>
          <p:cNvSpPr>
            <a:spLocks noGrp="1"/>
          </p:cNvSpPr>
          <p:nvPr>
            <p:ph idx="1"/>
          </p:nvPr>
        </p:nvSpPr>
        <p:spPr/>
        <p:txBody>
          <a:bodyPr>
            <a:normAutofit/>
          </a:bodyPr>
          <a:lstStyle/>
          <a:p>
            <a:r>
              <a:rPr lang="en-US" dirty="0" smtClean="0"/>
              <a:t>The</a:t>
            </a:r>
            <a:r>
              <a:rPr lang="en-US" dirty="0"/>
              <a:t> </a:t>
            </a:r>
            <a:r>
              <a:rPr lang="en-US" b="1" dirty="0"/>
              <a:t>cloud</a:t>
            </a:r>
            <a:r>
              <a:rPr lang="en-US" dirty="0"/>
              <a:t> is simply a collection of servers housed in massive, acre-filling complexes and </a:t>
            </a:r>
            <a:r>
              <a:rPr lang="en-US" b="1" dirty="0"/>
              <a:t>owned</a:t>
            </a:r>
            <a:r>
              <a:rPr lang="en-US" dirty="0"/>
              <a:t> by some of the world's largest corporations. This essentially means that our data sits on computers we don't have access to. Microsoft, Amazon and Apple have all invested huge sums in creating homes for our personal data.</a:t>
            </a:r>
          </a:p>
          <a:p>
            <a:endParaRPr lang="en-IN" dirty="0"/>
          </a:p>
        </p:txBody>
      </p:sp>
    </p:spTree>
    <p:extLst>
      <p:ext uri="{BB962C8B-B14F-4D97-AF65-F5344CB8AC3E}">
        <p14:creationId xmlns:p14="http://schemas.microsoft.com/office/powerpoint/2010/main" val="1014242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480060" y="2980944"/>
            <a:ext cx="6981444" cy="498598"/>
          </a:xfrm>
        </p:spPr>
        <p:txBody>
          <a:bodyPr/>
          <a:lstStyle/>
          <a:p>
            <a:pPr algn="ctr"/>
            <a:r>
              <a:rPr lang="en-IN" dirty="0" smtClean="0"/>
              <a:t>  Cloud </a:t>
            </a:r>
            <a:r>
              <a:rPr lang="en-IN" dirty="0"/>
              <a:t>Computing Models</a:t>
            </a:r>
            <a:endParaRPr lang="en-US" dirty="0"/>
          </a:p>
        </p:txBody>
      </p:sp>
    </p:spTree>
    <p:extLst>
      <p:ext uri="{BB962C8B-B14F-4D97-AF65-F5344CB8AC3E}">
        <p14:creationId xmlns:p14="http://schemas.microsoft.com/office/powerpoint/2010/main" val="184476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dirty="0"/>
              <a:t>Based on a cloud location, we can classify cloud as</a:t>
            </a:r>
            <a:r>
              <a:rPr lang="en-US" dirty="0" smtClean="0"/>
              <a:t>:</a:t>
            </a:r>
          </a:p>
          <a:p>
            <a:pPr fontAlgn="base"/>
            <a:endParaRPr lang="en-US" dirty="0"/>
          </a:p>
          <a:p>
            <a:pPr lvl="1" fontAlgn="base">
              <a:buFont typeface="Wingdings" pitchFamily="2" charset="2"/>
              <a:buChar char="Ø"/>
            </a:pPr>
            <a:r>
              <a:rPr lang="en-US" dirty="0"/>
              <a:t>Public,</a:t>
            </a:r>
          </a:p>
          <a:p>
            <a:pPr lvl="1" fontAlgn="base">
              <a:buFont typeface="Wingdings" pitchFamily="2" charset="2"/>
              <a:buChar char="Ø"/>
            </a:pPr>
            <a:r>
              <a:rPr lang="en-US" dirty="0"/>
              <a:t>Private,</a:t>
            </a:r>
          </a:p>
          <a:p>
            <a:pPr lvl="1" fontAlgn="base">
              <a:buFont typeface="Wingdings" pitchFamily="2" charset="2"/>
              <a:buChar char="Ø"/>
            </a:pPr>
            <a:r>
              <a:rPr lang="en-US" dirty="0"/>
              <a:t>Hybrid</a:t>
            </a:r>
          </a:p>
          <a:p>
            <a:pPr fontAlgn="base"/>
            <a:endParaRPr lang="en-US" dirty="0" smtClean="0"/>
          </a:p>
          <a:p>
            <a:pPr marL="0" indent="0">
              <a:buNone/>
            </a:pPr>
            <a:endParaRPr lang="en-IN" dirty="0"/>
          </a:p>
        </p:txBody>
      </p:sp>
    </p:spTree>
    <p:extLst>
      <p:ext uri="{BB962C8B-B14F-4D97-AF65-F5344CB8AC3E}">
        <p14:creationId xmlns:p14="http://schemas.microsoft.com/office/powerpoint/2010/main" val="3989655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1880</Words>
  <Application>Microsoft Office PowerPoint</Application>
  <PresentationFormat>On-screen Show (4:3)</PresentationFormat>
  <Paragraphs>264</Paragraphs>
  <Slides>63</Slides>
  <Notes>8</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Lesson 01:  Introduction to Cloud Computing</vt:lpstr>
      <vt:lpstr>The "Cloud" is everywhere today in technology</vt:lpstr>
      <vt:lpstr>What did companies use before the cloud?</vt:lpstr>
      <vt:lpstr>Features of Cloud computing: </vt:lpstr>
      <vt:lpstr>Characteristics of Cloud Computing </vt:lpstr>
      <vt:lpstr>What is Cloud Computing?</vt:lpstr>
      <vt:lpstr>Who owns the cloud? </vt:lpstr>
      <vt:lpstr>  Cloud Computing Models</vt:lpstr>
      <vt:lpstr>PowerPoint Presentation</vt:lpstr>
      <vt:lpstr>PowerPoint Presentation</vt:lpstr>
      <vt:lpstr>PowerPoint Presentation</vt:lpstr>
      <vt:lpstr>Services of Cloud</vt:lpstr>
      <vt:lpstr>PowerPoint Presentation</vt:lpstr>
      <vt:lpstr>Uses of cloud computing</vt:lpstr>
      <vt:lpstr>Cloud service provider</vt:lpstr>
      <vt:lpstr>Some Cloud Service Providers</vt:lpstr>
      <vt:lpstr>What is Microsoft Azure</vt:lpstr>
      <vt:lpstr>PowerPoint Presentation</vt:lpstr>
      <vt:lpstr>PowerPoint Presentation</vt:lpstr>
      <vt:lpstr>Microsoft Azure Services</vt:lpstr>
      <vt:lpstr>PowerPoint Presentation</vt:lpstr>
      <vt:lpstr>Microsoft Azure Architecture</vt:lpstr>
      <vt:lpstr>PowerPoint Presentation</vt:lpstr>
      <vt:lpstr>Region </vt:lpstr>
      <vt:lpstr>PowerPoint Presentation</vt:lpstr>
      <vt:lpstr>Region Pairs </vt:lpstr>
      <vt:lpstr>PowerPoint Presentation</vt:lpstr>
      <vt:lpstr>Geographies </vt:lpstr>
      <vt:lpstr>PowerPoint Presentation</vt:lpstr>
      <vt:lpstr>Availability Zone </vt:lpstr>
      <vt:lpstr>PowerPoint Presentation</vt:lpstr>
      <vt:lpstr>Availability Set </vt:lpstr>
      <vt:lpstr>PowerPoint Presentation</vt:lpstr>
      <vt:lpstr>Fault Domain </vt:lpstr>
      <vt:lpstr>PowerPoint Presentation</vt:lpstr>
      <vt:lpstr>Update Domain </vt:lpstr>
      <vt:lpstr>PowerPoint Presentation</vt:lpstr>
      <vt:lpstr>SLA(Service Level Agreement) for VM: </vt:lpstr>
      <vt:lpstr>Creating an Account in Microsoft Azure</vt:lpstr>
      <vt:lpstr>Create FREE Microsoft Azure Trial Account </vt:lpstr>
      <vt:lpstr>Different ways of accessing Microsoft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Subscriptions and Accounts</vt:lpstr>
      <vt:lpstr>Management Groups</vt:lpstr>
      <vt:lpstr>Creating Management Groups</vt:lpstr>
      <vt:lpstr>Azure Subscriptions</vt:lpstr>
      <vt:lpstr>Getting a Subscription</vt:lpstr>
      <vt:lpstr>Subscription Usage</vt:lpstr>
      <vt:lpstr>Subscription User Types</vt:lpstr>
      <vt:lpstr>Check Resource Limits</vt:lpstr>
      <vt:lpstr>Resource Tags</vt:lpstr>
      <vt:lpstr>Azure Resources</vt:lpstr>
      <vt:lpstr>What Is Resource? </vt:lpstr>
      <vt:lpstr>  What Is A Resource Group? </vt:lpstr>
      <vt:lpstr>Create Resource Group</vt:lpstr>
      <vt:lpstr>Add a Resource in Resource Group</vt:lpstr>
      <vt:lpstr>Practical to be done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05: Introduction to Cloud Computing</dc:title>
  <dc:creator>Anamika</dc:creator>
  <cp:lastModifiedBy>Anamika</cp:lastModifiedBy>
  <cp:revision>20</cp:revision>
  <dcterms:created xsi:type="dcterms:W3CDTF">2020-08-01T09:57:38Z</dcterms:created>
  <dcterms:modified xsi:type="dcterms:W3CDTF">2020-08-01T17:26:40Z</dcterms:modified>
</cp:coreProperties>
</file>