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Lst>
  <p:notesMasterIdLst>
    <p:notesMasterId r:id="rId128"/>
  </p:notesMasterIdLst>
  <p:sldIdLst>
    <p:sldId id="669" r:id="rId5"/>
    <p:sldId id="792" r:id="rId6"/>
    <p:sldId id="672" r:id="rId7"/>
    <p:sldId id="673" r:id="rId8"/>
    <p:sldId id="682" r:id="rId9"/>
    <p:sldId id="683" r:id="rId10"/>
    <p:sldId id="677" r:id="rId11"/>
    <p:sldId id="679" r:id="rId12"/>
    <p:sldId id="678" r:id="rId13"/>
    <p:sldId id="680" r:id="rId14"/>
    <p:sldId id="681" r:id="rId15"/>
    <p:sldId id="684" r:id="rId16"/>
    <p:sldId id="685" r:id="rId17"/>
    <p:sldId id="686" r:id="rId18"/>
    <p:sldId id="687" r:id="rId19"/>
    <p:sldId id="688" r:id="rId20"/>
    <p:sldId id="689" r:id="rId21"/>
    <p:sldId id="690" r:id="rId22"/>
    <p:sldId id="691" r:id="rId23"/>
    <p:sldId id="692" r:id="rId24"/>
    <p:sldId id="693" r:id="rId25"/>
    <p:sldId id="694" r:id="rId26"/>
    <p:sldId id="695" r:id="rId27"/>
    <p:sldId id="696" r:id="rId28"/>
    <p:sldId id="697" r:id="rId29"/>
    <p:sldId id="698" r:id="rId30"/>
    <p:sldId id="795" r:id="rId31"/>
    <p:sldId id="700" r:id="rId32"/>
    <p:sldId id="701" r:id="rId33"/>
    <p:sldId id="702" r:id="rId34"/>
    <p:sldId id="703" r:id="rId35"/>
    <p:sldId id="704" r:id="rId36"/>
    <p:sldId id="705" r:id="rId37"/>
    <p:sldId id="706" r:id="rId38"/>
    <p:sldId id="707" r:id="rId39"/>
    <p:sldId id="708" r:id="rId40"/>
    <p:sldId id="709" r:id="rId41"/>
    <p:sldId id="710" r:id="rId42"/>
    <p:sldId id="711" r:id="rId43"/>
    <p:sldId id="712" r:id="rId44"/>
    <p:sldId id="713" r:id="rId45"/>
    <p:sldId id="714" r:id="rId46"/>
    <p:sldId id="715" r:id="rId47"/>
    <p:sldId id="716" r:id="rId48"/>
    <p:sldId id="717" r:id="rId49"/>
    <p:sldId id="718" r:id="rId50"/>
    <p:sldId id="719" r:id="rId51"/>
    <p:sldId id="720" r:id="rId52"/>
    <p:sldId id="721" r:id="rId53"/>
    <p:sldId id="722" r:id="rId54"/>
    <p:sldId id="723" r:id="rId55"/>
    <p:sldId id="724" r:id="rId56"/>
    <p:sldId id="725" r:id="rId57"/>
    <p:sldId id="726" r:id="rId58"/>
    <p:sldId id="727" r:id="rId59"/>
    <p:sldId id="728" r:id="rId60"/>
    <p:sldId id="729" r:id="rId61"/>
    <p:sldId id="730" r:id="rId62"/>
    <p:sldId id="731" r:id="rId63"/>
    <p:sldId id="732" r:id="rId64"/>
    <p:sldId id="733" r:id="rId65"/>
    <p:sldId id="734" r:id="rId66"/>
    <p:sldId id="735" r:id="rId67"/>
    <p:sldId id="736" r:id="rId68"/>
    <p:sldId id="737" r:id="rId69"/>
    <p:sldId id="738" r:id="rId70"/>
    <p:sldId id="739" r:id="rId71"/>
    <p:sldId id="740" r:id="rId72"/>
    <p:sldId id="741" r:id="rId73"/>
    <p:sldId id="742" r:id="rId74"/>
    <p:sldId id="743" r:id="rId75"/>
    <p:sldId id="744" r:id="rId76"/>
    <p:sldId id="745" r:id="rId77"/>
    <p:sldId id="746" r:id="rId78"/>
    <p:sldId id="674" r:id="rId79"/>
    <p:sldId id="747" r:id="rId80"/>
    <p:sldId id="749" r:id="rId81"/>
    <p:sldId id="750" r:id="rId82"/>
    <p:sldId id="751" r:id="rId83"/>
    <p:sldId id="752" r:id="rId84"/>
    <p:sldId id="753" r:id="rId85"/>
    <p:sldId id="754" r:id="rId86"/>
    <p:sldId id="755" r:id="rId87"/>
    <p:sldId id="756" r:id="rId88"/>
    <p:sldId id="757" r:id="rId89"/>
    <p:sldId id="758" r:id="rId90"/>
    <p:sldId id="759" r:id="rId91"/>
    <p:sldId id="760" r:id="rId92"/>
    <p:sldId id="675" r:id="rId93"/>
    <p:sldId id="796" r:id="rId94"/>
    <p:sldId id="761" r:id="rId95"/>
    <p:sldId id="762" r:id="rId96"/>
    <p:sldId id="797" r:id="rId97"/>
    <p:sldId id="763" r:id="rId98"/>
    <p:sldId id="764" r:id="rId99"/>
    <p:sldId id="765" r:id="rId100"/>
    <p:sldId id="766" r:id="rId101"/>
    <p:sldId id="767" r:id="rId102"/>
    <p:sldId id="768" r:id="rId103"/>
    <p:sldId id="769" r:id="rId104"/>
    <p:sldId id="770" r:id="rId105"/>
    <p:sldId id="771" r:id="rId106"/>
    <p:sldId id="772" r:id="rId107"/>
    <p:sldId id="773" r:id="rId108"/>
    <p:sldId id="774" r:id="rId109"/>
    <p:sldId id="775" r:id="rId110"/>
    <p:sldId id="776" r:id="rId111"/>
    <p:sldId id="777" r:id="rId112"/>
    <p:sldId id="778" r:id="rId113"/>
    <p:sldId id="779" r:id="rId114"/>
    <p:sldId id="798" r:id="rId115"/>
    <p:sldId id="799" r:id="rId116"/>
    <p:sldId id="800" r:id="rId117"/>
    <p:sldId id="801" r:id="rId118"/>
    <p:sldId id="802" r:id="rId119"/>
    <p:sldId id="803" r:id="rId120"/>
    <p:sldId id="804" r:id="rId121"/>
    <p:sldId id="788" r:id="rId122"/>
    <p:sldId id="789" r:id="rId123"/>
    <p:sldId id="790" r:id="rId124"/>
    <p:sldId id="791" r:id="rId125"/>
    <p:sldId id="793" r:id="rId126"/>
    <p:sldId id="794"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0019"/>
    <a:srgbClr val="008080"/>
    <a:srgbClr val="663300"/>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7" autoAdjust="0"/>
    <p:restoredTop sz="73561" autoAdjust="0"/>
  </p:normalViewPr>
  <p:slideViewPr>
    <p:cSldViewPr>
      <p:cViewPr varScale="1">
        <p:scale>
          <a:sx n="64" d="100"/>
          <a:sy n="64" d="100"/>
        </p:scale>
        <p:origin x="-181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viewProps" Target="view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lluri, Gopi (Cognizant)" userId="S::t-gopi4@cognizantonline.onmicrosoft.com::d2e12344-aa14-4b64-8aec-a3eb0728ea88" providerId="AD" clId="Web-{BB35B95D-C949-0458-63AD-8CCE5066E044}"/>
    <pc:docChg chg="modSld">
      <pc:chgData name="Challuri, Gopi (Cognizant)" userId="S::t-gopi4@cognizantonline.onmicrosoft.com::d2e12344-aa14-4b64-8aec-a3eb0728ea88" providerId="AD" clId="Web-{BB35B95D-C949-0458-63AD-8CCE5066E044}" dt="2019-07-25T09:41:23.850" v="2" actId="20577"/>
      <pc:docMkLst>
        <pc:docMk/>
      </pc:docMkLst>
      <pc:sldChg chg="modSp">
        <pc:chgData name="Challuri, Gopi (Cognizant)" userId="S::t-gopi4@cognizantonline.onmicrosoft.com::d2e12344-aa14-4b64-8aec-a3eb0728ea88" providerId="AD" clId="Web-{BB35B95D-C949-0458-63AD-8CCE5066E044}" dt="2019-07-25T09:41:21.116" v="0" actId="20577"/>
        <pc:sldMkLst>
          <pc:docMk/>
          <pc:sldMk cId="1674360798" sldId="690"/>
        </pc:sldMkLst>
        <pc:spChg chg="mod">
          <ac:chgData name="Challuri, Gopi (Cognizant)" userId="S::t-gopi4@cognizantonline.onmicrosoft.com::d2e12344-aa14-4b64-8aec-a3eb0728ea88" providerId="AD" clId="Web-{BB35B95D-C949-0458-63AD-8CCE5066E044}" dt="2019-07-25T09:41:21.116" v="0" actId="20577"/>
          <ac:spMkLst>
            <pc:docMk/>
            <pc:sldMk cId="1674360798" sldId="69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394563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4237281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dirty="0"/>
          </a:p>
        </p:txBody>
      </p:sp>
    </p:spTree>
    <p:extLst>
      <p:ext uri="{BB962C8B-B14F-4D97-AF65-F5344CB8AC3E}">
        <p14:creationId xmlns:p14="http://schemas.microsoft.com/office/powerpoint/2010/main" val="3286470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54</a:t>
            </a:fld>
            <a:endParaRPr lang="en-US" dirty="0"/>
          </a:p>
        </p:txBody>
      </p:sp>
    </p:spTree>
    <p:extLst>
      <p:ext uri="{BB962C8B-B14F-4D97-AF65-F5344CB8AC3E}">
        <p14:creationId xmlns:p14="http://schemas.microsoft.com/office/powerpoint/2010/main" val="2054351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76</a:t>
            </a:fld>
            <a:endParaRPr lang="en-US" dirty="0"/>
          </a:p>
        </p:txBody>
      </p:sp>
    </p:spTree>
    <p:extLst>
      <p:ext uri="{BB962C8B-B14F-4D97-AF65-F5344CB8AC3E}">
        <p14:creationId xmlns:p14="http://schemas.microsoft.com/office/powerpoint/2010/main" val="1997645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78</a:t>
            </a:fld>
            <a:endParaRPr lang="en-US" dirty="0"/>
          </a:p>
        </p:txBody>
      </p:sp>
    </p:spTree>
    <p:extLst>
      <p:ext uri="{BB962C8B-B14F-4D97-AF65-F5344CB8AC3E}">
        <p14:creationId xmlns:p14="http://schemas.microsoft.com/office/powerpoint/2010/main" val="1378123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91</a:t>
            </a:fld>
            <a:endParaRPr lang="en-US" dirty="0"/>
          </a:p>
        </p:txBody>
      </p:sp>
    </p:spTree>
    <p:extLst>
      <p:ext uri="{BB962C8B-B14F-4D97-AF65-F5344CB8AC3E}">
        <p14:creationId xmlns:p14="http://schemas.microsoft.com/office/powerpoint/2010/main" val="1662847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Tree>
    <p:custDataLst>
      <p:tags r:id="rId1"/>
    </p:custDataLst>
    <p:extLst>
      <p:ext uri="{BB962C8B-B14F-4D97-AF65-F5344CB8AC3E}">
        <p14:creationId xmlns:p14="http://schemas.microsoft.com/office/powerpoint/2010/main" val="242281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65759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078548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182808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93966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014681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629612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59601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766246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677334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43918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871368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2286000" y="0"/>
            <a:ext cx="6858000" cy="533400"/>
          </a:xfrm>
          <a:prstGeom prst="rect">
            <a:avLst/>
          </a:prstGeom>
        </p:spPr>
        <p:txBody>
          <a:bodyPr/>
          <a:lstStyle>
            <a:lvl1pPr>
              <a:defRPr>
                <a:solidFill>
                  <a:schemeClr val="bg2"/>
                </a:solidFill>
              </a:defRPr>
            </a:lvl1pPr>
          </a:lstStyle>
          <a:p>
            <a:r>
              <a:rPr lang="en-US" dirty="0"/>
              <a:t>Click to edit Master title style</a:t>
            </a:r>
          </a:p>
        </p:txBody>
      </p:sp>
      <p:sp>
        <p:nvSpPr>
          <p:cNvPr id="5" name="Slide Number Placeholder 5"/>
          <p:cNvSpPr>
            <a:spLocks noGrp="1"/>
          </p:cNvSpPr>
          <p:nvPr>
            <p:ph type="sldNum" sz="quarter" idx="11"/>
          </p:nvPr>
        </p:nvSpPr>
        <p:spPr>
          <a:xfrm>
            <a:off x="8382000" y="6629400"/>
            <a:ext cx="736600" cy="228600"/>
          </a:xfrm>
          <a:prstGeom prst="rect">
            <a:avLst/>
          </a:prstGeom>
        </p:spPr>
        <p:txBody>
          <a:bodyPr/>
          <a:lstStyle>
            <a:lvl1pPr>
              <a:defRPr/>
            </a:lvl1pPr>
          </a:lstStyle>
          <a:p>
            <a:pPr>
              <a:defRPr/>
            </a:pPr>
            <a:fld id="{2477BD3A-29CC-40F2-A7CA-C5475BAFE576}" type="slidenum">
              <a:rPr lang="en-US" altLang="en-US"/>
              <a:pPr>
                <a:defRPr/>
              </a:pPr>
              <a:t>‹#›</a:t>
            </a:fld>
            <a:endParaRPr lang="en-US" altLang="en-US" dirty="0"/>
          </a:p>
        </p:txBody>
      </p:sp>
    </p:spTree>
    <p:extLst>
      <p:ext uri="{BB962C8B-B14F-4D97-AF65-F5344CB8AC3E}">
        <p14:creationId xmlns:p14="http://schemas.microsoft.com/office/powerpoint/2010/main" val="2012008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pPr>
              <a:defRPr/>
            </a:pPr>
            <a:fld id="{755E5281-D336-4033-829D-983A86FA9AEE}" type="slidenum">
              <a:rPr lang="en-US" altLang="en-US"/>
              <a:pPr>
                <a:defRPr/>
              </a:pPr>
              <a:t>‹#›</a:t>
            </a:fld>
            <a:endParaRPr lang="en-US" altLang="en-US" dirty="0"/>
          </a:p>
        </p:txBody>
      </p:sp>
    </p:spTree>
    <p:extLst>
      <p:ext uri="{BB962C8B-B14F-4D97-AF65-F5344CB8AC3E}">
        <p14:creationId xmlns:p14="http://schemas.microsoft.com/office/powerpoint/2010/main" val="21166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Rectangle 5"/>
          <p:cNvSpPr/>
          <p:nvPr userDrawn="1"/>
        </p:nvSpPr>
        <p:spPr>
          <a:xfrm>
            <a:off x="5497075" y="3831790"/>
            <a:ext cx="3512456" cy="245291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2286000" y="0"/>
            <a:ext cx="6858000" cy="533400"/>
          </a:xfrm>
          <a:prstGeom prst="rect">
            <a:avLst/>
          </a:prstGeom>
        </p:spPr>
        <p:txBody>
          <a:bodyPr/>
          <a:lstStyle/>
          <a:p>
            <a:r>
              <a:rPr lang="en-US"/>
              <a:t>Click to edit Master title style</a:t>
            </a:r>
          </a:p>
        </p:txBody>
      </p:sp>
      <p:sp>
        <p:nvSpPr>
          <p:cNvPr id="3" name="Footer Placeholder 2"/>
          <p:cNvSpPr>
            <a:spLocks noGrp="1"/>
          </p:cNvSpPr>
          <p:nvPr>
            <p:ph type="ftr" sz="quarter" idx="10"/>
          </p:nvPr>
        </p:nvSpPr>
        <p:spPr>
          <a:xfrm>
            <a:off x="152400" y="6400800"/>
            <a:ext cx="1371600" cy="365125"/>
          </a:xfrm>
          <a:prstGeom prst="rect">
            <a:avLst/>
          </a:prstGeom>
        </p:spPr>
        <p:txBody>
          <a:bodyPr/>
          <a:lstStyle/>
          <a:p>
            <a:r>
              <a:rPr lang="en-US" dirty="0"/>
              <a:t>© Cognizant 2015</a:t>
            </a:r>
          </a:p>
        </p:txBody>
      </p:sp>
      <p:sp>
        <p:nvSpPr>
          <p:cNvPr id="4" name="Slide Number Placeholder 3"/>
          <p:cNvSpPr>
            <a:spLocks noGrp="1"/>
          </p:cNvSpPr>
          <p:nvPr>
            <p:ph type="sldNum" sz="quarter" idx="11"/>
          </p:nvPr>
        </p:nvSpPr>
        <p:spPr>
          <a:xfrm>
            <a:off x="8382000" y="6629400"/>
            <a:ext cx="736596" cy="228597"/>
          </a:xfrm>
          <a:prstGeom prst="rect">
            <a:avLst/>
          </a:prstGeom>
        </p:spPr>
        <p:txBody>
          <a:bodyPr/>
          <a:lstStyle/>
          <a:p>
            <a:fld id="{CC02088F-ACB3-4364-A9F4-9A26DC80E75E}" type="slidenum">
              <a:rPr lang="en-US" smtClean="0"/>
              <a:t>‹#›</a:t>
            </a:fld>
            <a:endParaRPr lang="en-US" dirty="0"/>
          </a:p>
        </p:txBody>
      </p:sp>
      <p:pic>
        <p:nvPicPr>
          <p:cNvPr id="5" name="Picture 3" descr="D:\Images\Images\Objective\shutterstock_56129899.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565805" y="3886200"/>
            <a:ext cx="3389509" cy="2338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08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47ED8886-DB3B-44F4-9A80-E6A224679F20}" type="slidenum">
              <a:rPr lang="en-US" smtClean="0"/>
              <a:pPr/>
              <a:t>‹#›</a:t>
            </a:fld>
            <a:endParaRPr lang="en-US" dirty="0"/>
          </a:p>
        </p:txBody>
      </p:sp>
      <p:sp>
        <p:nvSpPr>
          <p:cNvPr id="4" name="Title 3"/>
          <p:cNvSpPr>
            <a:spLocks noGrp="1"/>
          </p:cNvSpPr>
          <p:nvPr>
            <p:ph type="title"/>
          </p:nvPr>
        </p:nvSpPr>
        <p:spPr>
          <a:xfrm>
            <a:off x="628650" y="365125"/>
            <a:ext cx="7886700" cy="1325563"/>
          </a:xfrm>
          <a:prstGeom prst="rect">
            <a:avLst/>
          </a:prstGeom>
        </p:spPr>
        <p:txBody>
          <a:bodyPr/>
          <a:lstStyle>
            <a:lvl1pPr>
              <a:defRPr>
                <a:solidFill>
                  <a:schemeClr val="bg2"/>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269165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77822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1156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42761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1257622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23055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778169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4"/>
    </p:custDataLst>
    <p:extLst>
      <p:ext uri="{BB962C8B-B14F-4D97-AF65-F5344CB8AC3E}">
        <p14:creationId xmlns:p14="http://schemas.microsoft.com/office/powerpoint/2010/main" val="123659506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hyperlink" Target="http://www.w3schools.com/htmldom/default.asp" TargetMode="Externa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hyperlink" Target="http://www.w3schools.com/js/js_obj_regexp.asp" TargetMode="Externa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ww.w3schools.com/html/html5_semantic_elements.asp" TargetMode="Externa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hyperlink" Target="https://www.w3schools.com/jsref/dom_obj_form.asp" TargetMode="Externa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www.w3schools.com/html/html_blocks.asp"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www.vtech-seo.com/web-design-articles/advantages-of-html.html" TargetMode="Externa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hyperlink" Target="https://www.w3schools.com/html/html_form_input_types.asp%0ahttps:/www.w3schools.com/html/html5_new_elements.asp" TargetMode="Externa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hyperlink" Target="https://www.w3schools.com/css/css_syntax.asp" TargetMode="Externa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hyperlink" Target="https://www.w3schools.com/css/css_boxmodel.asp" TargetMode="Externa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hyperlink" Target="https://www.w3schools.com/css/css_text.asp" TargetMode="Externa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hyperlink" Target="https://www.w3schools.com/jsref/event_onclick.asp" TargetMode="Externa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5" name="Text Placeholder 4"/>
          <p:cNvSpPr>
            <a:spLocks noGrp="1"/>
          </p:cNvSpPr>
          <p:nvPr>
            <p:ph type="body" sz="quarter" idx="15"/>
          </p:nvPr>
        </p:nvSpPr>
        <p:spPr>
          <a:xfrm flipH="1" flipV="1">
            <a:off x="8545111" y="4152899"/>
            <a:ext cx="65489" cy="45719"/>
          </a:xfrm>
        </p:spPr>
        <p:txBody>
          <a:bodyPr>
            <a:normAutofit fontScale="25000" lnSpcReduction="20000"/>
          </a:bodyPr>
          <a:lstStyle/>
          <a:p>
            <a:endParaRPr lang="en-US" dirty="0"/>
          </a:p>
        </p:txBody>
      </p:sp>
      <p:sp>
        <p:nvSpPr>
          <p:cNvPr id="3" name="Text Placeholder 2"/>
          <p:cNvSpPr>
            <a:spLocks noGrp="1"/>
          </p:cNvSpPr>
          <p:nvPr>
            <p:ph type="body" sz="quarter" idx="14"/>
          </p:nvPr>
        </p:nvSpPr>
        <p:spPr>
          <a:xfrm>
            <a:off x="457200" y="2667000"/>
            <a:ext cx="8284633" cy="2123658"/>
          </a:xfrm>
        </p:spPr>
        <p:txBody>
          <a:bodyPr/>
          <a:lstStyle/>
          <a:p>
            <a:r>
              <a:rPr lang="en-US" sz="4400" dirty="0">
                <a:solidFill>
                  <a:schemeClr val="bg2"/>
                </a:solidFill>
              </a:rPr>
              <a:t>Web </a:t>
            </a:r>
            <a:r>
              <a:rPr lang="en-US" sz="4400">
                <a:solidFill>
                  <a:schemeClr val="bg2"/>
                </a:solidFill>
              </a:rPr>
              <a:t>User Interface</a:t>
            </a:r>
          </a:p>
          <a:p>
            <a:endParaRPr lang="en-US" sz="4400">
              <a:solidFill>
                <a:schemeClr val="bg2"/>
              </a:solidFill>
            </a:endParaRPr>
          </a:p>
          <a:p>
            <a:r>
              <a:rPr lang="en-US" sz="4400" dirty="0">
                <a:solidFill>
                  <a:schemeClr val="bg2"/>
                </a:solidFill>
              </a:rPr>
              <a:t>HTML,CSS &amp; JAVASCRIPT</a:t>
            </a:r>
          </a:p>
        </p:txBody>
      </p:sp>
    </p:spTree>
    <p:extLst>
      <p:ext uri="{BB962C8B-B14F-4D97-AF65-F5344CB8AC3E}">
        <p14:creationId xmlns:p14="http://schemas.microsoft.com/office/powerpoint/2010/main" val="801873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Learn How</a:t>
            </a:r>
          </a:p>
        </p:txBody>
      </p:sp>
      <p:sp>
        <p:nvSpPr>
          <p:cNvPr id="3" name="Text Placeholder 2"/>
          <p:cNvSpPr>
            <a:spLocks noGrp="1"/>
          </p:cNvSpPr>
          <p:nvPr>
            <p:ph type="body" sz="quarter" idx="13"/>
          </p:nvPr>
        </p:nvSpPr>
        <p:spPr/>
        <p:txBody>
          <a:bodyPr/>
          <a:lstStyle/>
          <a:p>
            <a:pPr>
              <a:spcBef>
                <a:spcPts val="1200"/>
              </a:spcBef>
            </a:pPr>
            <a:r>
              <a:rPr lang="en-US" sz="2000" dirty="0">
                <a:solidFill>
                  <a:schemeClr val="bg1"/>
                </a:solidFill>
              </a:rPr>
              <a:t>Ready to Develop ? </a:t>
            </a:r>
          </a:p>
          <a:p>
            <a:pPr marL="630238" indent="-346075">
              <a:spcBef>
                <a:spcPts val="1200"/>
              </a:spcBef>
            </a:pPr>
            <a:r>
              <a:rPr lang="en-US" sz="2000" dirty="0">
                <a:solidFill>
                  <a:schemeClr val="bg1"/>
                </a:solidFill>
              </a:rPr>
              <a:t>We will do some initial steps before we start</a:t>
            </a:r>
          </a:p>
          <a:p>
            <a:pPr marL="568325" indent="220663">
              <a:spcBef>
                <a:spcPts val="1200"/>
              </a:spcBef>
              <a:buFont typeface="+mj-lt"/>
              <a:buAutoNum type="arabicPeriod"/>
            </a:pPr>
            <a:r>
              <a:rPr lang="en-US" sz="2000" dirty="0">
                <a:solidFill>
                  <a:schemeClr val="bg1"/>
                </a:solidFill>
              </a:rPr>
              <a:t> Open notepad, create a new text file.</a:t>
            </a:r>
          </a:p>
          <a:p>
            <a:pPr marL="568325" indent="220663">
              <a:spcBef>
                <a:spcPts val="1200"/>
              </a:spcBef>
              <a:buFont typeface="+mj-lt"/>
              <a:buAutoNum type="arabicPeriod"/>
            </a:pPr>
            <a:r>
              <a:rPr lang="en-US" sz="2000" dirty="0">
                <a:solidFill>
                  <a:schemeClr val="bg1"/>
                </a:solidFill>
              </a:rPr>
              <a:t> Save it as MyFirstPage.html.</a:t>
            </a:r>
          </a:p>
          <a:p>
            <a:pPr marL="630238" indent="-346075">
              <a:spcBef>
                <a:spcPts val="1200"/>
              </a:spcBef>
            </a:pPr>
            <a:r>
              <a:rPr lang="en-US" sz="2000" dirty="0">
                <a:solidFill>
                  <a:schemeClr val="bg1"/>
                </a:solidFill>
              </a:rPr>
              <a:t> </a:t>
            </a:r>
          </a:p>
          <a:p>
            <a:pPr marL="630238" indent="-346075">
              <a:spcBef>
                <a:spcPts val="1200"/>
              </a:spcBef>
            </a:pPr>
            <a:r>
              <a:rPr lang="en-US" sz="2000" dirty="0">
                <a:solidFill>
                  <a:schemeClr val="bg1"/>
                </a:solidFill>
              </a:rPr>
              <a:t>Further Steps:</a:t>
            </a:r>
          </a:p>
          <a:p>
            <a:pPr marL="630238" indent="-109538">
              <a:spcBef>
                <a:spcPts val="1200"/>
              </a:spcBef>
              <a:tabLst>
                <a:tab pos="457200" algn="l"/>
              </a:tabLst>
            </a:pPr>
            <a:r>
              <a:rPr lang="en-US" sz="2000" dirty="0">
                <a:solidFill>
                  <a:schemeClr val="bg1"/>
                </a:solidFill>
              </a:rPr>
              <a:t> As we go through each HTML tags we will add that tag in our MyFirstPage.html  </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13002687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JavaScript DOM</a:t>
            </a:r>
          </a:p>
        </p:txBody>
      </p:sp>
      <p:sp>
        <p:nvSpPr>
          <p:cNvPr id="3" name="Text Placeholder 2"/>
          <p:cNvSpPr>
            <a:spLocks noGrp="1"/>
          </p:cNvSpPr>
          <p:nvPr>
            <p:ph type="body" sz="quarter" idx="13"/>
          </p:nvPr>
        </p:nvSpPr>
        <p:spPr/>
        <p:txBody>
          <a:bodyPr>
            <a:normAutofit/>
          </a:bodyPr>
          <a:lstStyle/>
          <a:p>
            <a:pPr marL="284163" indent="-220663">
              <a:lnSpc>
                <a:spcPct val="150000"/>
              </a:lnSpc>
              <a:buFont typeface="Wingdings" pitchFamily="2" charset="2"/>
              <a:buChar char="§"/>
            </a:pPr>
            <a:r>
              <a:rPr lang="en-US" sz="2000" dirty="0"/>
              <a:t>JavaScript is designed on a simple object-based paradigm.</a:t>
            </a:r>
          </a:p>
          <a:p>
            <a:pPr marL="284163" indent="-220663">
              <a:lnSpc>
                <a:spcPct val="150000"/>
              </a:lnSpc>
              <a:buFont typeface="Wingdings" pitchFamily="2" charset="2"/>
              <a:buChar char="§"/>
            </a:pPr>
            <a:r>
              <a:rPr lang="en-US" sz="2000" dirty="0"/>
              <a:t>An object is a construct with properties (variables),methods or other objects.</a:t>
            </a:r>
          </a:p>
          <a:p>
            <a:pPr marL="284163" indent="-220663">
              <a:lnSpc>
                <a:spcPct val="150000"/>
              </a:lnSpc>
              <a:buFont typeface="Wingdings" pitchFamily="2" charset="2"/>
              <a:buChar char="§"/>
            </a:pPr>
            <a:r>
              <a:rPr lang="en-US" sz="2000" dirty="0"/>
              <a:t>JavaScript uses an object model known as </a:t>
            </a:r>
            <a:r>
              <a:rPr lang="en-US" sz="2000" dirty="0">
                <a:solidFill>
                  <a:srgbClr val="C00000"/>
                </a:solidFill>
              </a:rPr>
              <a:t>D</a:t>
            </a:r>
            <a:r>
              <a:rPr lang="en-US" sz="2000" dirty="0"/>
              <a:t>ocument </a:t>
            </a:r>
            <a:r>
              <a:rPr lang="en-US" sz="2000" dirty="0">
                <a:solidFill>
                  <a:srgbClr val="C00000"/>
                </a:solidFill>
              </a:rPr>
              <a:t>O</a:t>
            </a:r>
            <a:r>
              <a:rPr lang="en-US" sz="2000" dirty="0"/>
              <a:t>bject </a:t>
            </a:r>
            <a:r>
              <a:rPr lang="en-US" sz="2000" dirty="0">
                <a:solidFill>
                  <a:srgbClr val="C00000"/>
                </a:solidFill>
              </a:rPr>
              <a:t>M</a:t>
            </a:r>
            <a:r>
              <a:rPr lang="en-US" sz="2000" dirty="0"/>
              <a:t>odel (DOM) to navigate through the HTML document in an hierarchy.</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100</a:t>
            </a:fld>
            <a:endParaRPr lang="en-US" dirty="0"/>
          </a:p>
        </p:txBody>
      </p:sp>
    </p:spTree>
    <p:extLst>
      <p:ext uri="{BB962C8B-B14F-4D97-AF65-F5344CB8AC3E}">
        <p14:creationId xmlns:p14="http://schemas.microsoft.com/office/powerpoint/2010/main" val="27893642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Document Object</a:t>
            </a:r>
          </a:p>
        </p:txBody>
      </p:sp>
      <p:sp>
        <p:nvSpPr>
          <p:cNvPr id="3" name="Text Placeholder 2"/>
          <p:cNvSpPr>
            <a:spLocks noGrp="1"/>
          </p:cNvSpPr>
          <p:nvPr>
            <p:ph type="body" sz="quarter" idx="13"/>
          </p:nvPr>
        </p:nvSpPr>
        <p:spPr>
          <a:xfrm>
            <a:off x="381000" y="937520"/>
            <a:ext cx="8382000" cy="5582850"/>
          </a:xfrm>
        </p:spPr>
        <p:txBody>
          <a:bodyPr>
            <a:normAutofit fontScale="62500" lnSpcReduction="20000"/>
          </a:bodyPr>
          <a:lstStyle/>
          <a:p>
            <a:pPr marL="457200" indent="-457200">
              <a:lnSpc>
                <a:spcPct val="150000"/>
              </a:lnSpc>
              <a:buFont typeface="Wingdings" pitchFamily="2" charset="2"/>
              <a:buChar char="§"/>
              <a:tabLst>
                <a:tab pos="568325" algn="l"/>
              </a:tabLst>
            </a:pPr>
            <a:r>
              <a:rPr lang="en-US" sz="3200" dirty="0"/>
              <a:t>Each HTML document loaded into a browser window becomes a Document object.</a:t>
            </a:r>
          </a:p>
          <a:p>
            <a:pPr marL="457200" indent="-457200">
              <a:lnSpc>
                <a:spcPct val="150000"/>
              </a:lnSpc>
              <a:buFont typeface="Wingdings" pitchFamily="2" charset="2"/>
              <a:buChar char="§"/>
            </a:pPr>
            <a:r>
              <a:rPr lang="en-US" sz="3200" dirty="0"/>
              <a:t>DOM represents HTML elements in a Tree structure.</a:t>
            </a:r>
          </a:p>
          <a:p>
            <a:pPr marL="457200" indent="-457200">
              <a:lnSpc>
                <a:spcPct val="150000"/>
              </a:lnSpc>
              <a:buFont typeface="Wingdings" pitchFamily="2" charset="2"/>
              <a:buChar char="§"/>
            </a:pPr>
            <a:r>
              <a:rPr lang="en-US" sz="3200" dirty="0"/>
              <a:t>Every elements in a HTML document is represented as a node.</a:t>
            </a:r>
          </a:p>
          <a:p>
            <a:pPr marL="457200" indent="-457200">
              <a:lnSpc>
                <a:spcPct val="150000"/>
              </a:lnSpc>
              <a:buFont typeface="Wingdings" pitchFamily="2" charset="2"/>
              <a:buChar char="§"/>
            </a:pPr>
            <a:r>
              <a:rPr lang="en-US" sz="3200" dirty="0"/>
              <a:t>DOM can be used to change, add, or delete HTML elements.</a:t>
            </a:r>
          </a:p>
          <a:p>
            <a:pPr marL="457200" indent="-457200">
              <a:lnSpc>
                <a:spcPct val="150000"/>
              </a:lnSpc>
              <a:buFont typeface="Wingdings" pitchFamily="2" charset="2"/>
              <a:buChar char="§"/>
            </a:pPr>
            <a:r>
              <a:rPr lang="en-US" sz="3200" dirty="0"/>
              <a:t>Java Script access elements of the HTML document using the document object.</a:t>
            </a:r>
          </a:p>
          <a:p>
            <a:pPr marL="457200" indent="-457200">
              <a:lnSpc>
                <a:spcPct val="150000"/>
              </a:lnSpc>
              <a:buFont typeface="Wingdings" pitchFamily="2" charset="2"/>
              <a:buChar char="§"/>
              <a:tabLst>
                <a:tab pos="568325" algn="l"/>
              </a:tabLst>
            </a:pPr>
            <a:r>
              <a:rPr lang="en-US" sz="3200" dirty="0"/>
              <a:t>DOM nodes accessed through the following methods,</a:t>
            </a:r>
          </a:p>
          <a:p>
            <a:pPr marL="863600" indent="-342900">
              <a:lnSpc>
                <a:spcPct val="150000"/>
              </a:lnSpc>
              <a:buFont typeface="+mj-lt"/>
              <a:buAutoNum type="arabicPeriod"/>
            </a:pPr>
            <a:r>
              <a:rPr lang="en-US" sz="3200" dirty="0" err="1"/>
              <a:t>getElementById</a:t>
            </a:r>
            <a:r>
              <a:rPr lang="en-US" sz="3200" dirty="0"/>
              <a:t>() : Returns the element specified by the ID</a:t>
            </a:r>
          </a:p>
          <a:p>
            <a:pPr marL="863600" indent="-342900">
              <a:lnSpc>
                <a:spcPct val="150000"/>
              </a:lnSpc>
              <a:buFont typeface="+mj-lt"/>
              <a:buAutoNum type="arabicPeriod"/>
            </a:pPr>
            <a:r>
              <a:rPr lang="en-US" sz="3200" dirty="0" err="1"/>
              <a:t>getElementsByTagName</a:t>
            </a:r>
            <a:r>
              <a:rPr lang="en-US" sz="3200" dirty="0"/>
              <a:t>() : Returns the list of elements with the specified tag name.</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101</a:t>
            </a:fld>
            <a:endParaRPr lang="en-US" dirty="0"/>
          </a:p>
        </p:txBody>
      </p:sp>
      <p:sp>
        <p:nvSpPr>
          <p:cNvPr id="5" name="TextBox 4"/>
          <p:cNvSpPr txBox="1"/>
          <p:nvPr/>
        </p:nvSpPr>
        <p:spPr>
          <a:xfrm>
            <a:off x="268111" y="5960050"/>
            <a:ext cx="84582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a:latin typeface="Arial" pitchFamily="34" charset="0"/>
                <a:cs typeface="Arial" pitchFamily="34" charset="0"/>
              </a:rPr>
              <a:t>For more Details on DOM visit</a:t>
            </a:r>
          </a:p>
          <a:p>
            <a:pPr algn="ctr"/>
            <a:r>
              <a:rPr lang="en-US" b="0" dirty="0">
                <a:latin typeface="Arial" pitchFamily="34" charset="0"/>
                <a:cs typeface="Arial" pitchFamily="34" charset="0"/>
                <a:hlinkClick r:id="rId2"/>
              </a:rPr>
              <a:t>http://www.w3schools.com/htmldom/default.asp</a:t>
            </a:r>
            <a:endParaRPr lang="en-US" b="0" dirty="0">
              <a:latin typeface="Arial" pitchFamily="34" charset="0"/>
              <a:cs typeface="Arial" pitchFamily="34" charset="0"/>
            </a:endParaRPr>
          </a:p>
        </p:txBody>
      </p:sp>
    </p:spTree>
    <p:extLst>
      <p:ext uri="{BB962C8B-B14F-4D97-AF65-F5344CB8AC3E}">
        <p14:creationId xmlns:p14="http://schemas.microsoft.com/office/powerpoint/2010/main" val="401210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HTML DOM Structure</a:t>
            </a:r>
            <a:r>
              <a:rPr lang="en-US" dirty="0"/>
              <a:t/>
            </a:r>
            <a:br>
              <a:rPr lang="en-US" dirty="0"/>
            </a:br>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102</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102</a:t>
            </a:fld>
            <a:endParaRPr lang="en-US"/>
          </a:p>
        </p:txBody>
      </p:sp>
      <p:pic>
        <p:nvPicPr>
          <p:cNvPr id="7" name="Picture 3"/>
          <p:cNvPicPr>
            <a:picLocks noChangeAspect="1" noChangeArrowheads="1"/>
          </p:cNvPicPr>
          <p:nvPr/>
        </p:nvPicPr>
        <p:blipFill>
          <a:blip r:embed="rId2" cstate="print"/>
          <a:srcRect/>
          <a:stretch>
            <a:fillRect/>
          </a:stretch>
        </p:blipFill>
        <p:spPr bwMode="auto">
          <a:xfrm>
            <a:off x="152400" y="2224881"/>
            <a:ext cx="4724400" cy="4381500"/>
          </a:xfrm>
          <a:prstGeom prst="rect">
            <a:avLst/>
          </a:prstGeom>
          <a:noFill/>
          <a:ln w="9525">
            <a:noFill/>
            <a:miter lim="800000"/>
            <a:headEnd/>
            <a:tailEnd/>
          </a:ln>
          <a:effectLst/>
        </p:spPr>
      </p:pic>
      <p:sp>
        <p:nvSpPr>
          <p:cNvPr id="8" name="TextBox 7"/>
          <p:cNvSpPr txBox="1"/>
          <p:nvPr/>
        </p:nvSpPr>
        <p:spPr>
          <a:xfrm>
            <a:off x="3657600" y="896909"/>
            <a:ext cx="5334000" cy="5217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36538" indent="-236538">
              <a:lnSpc>
                <a:spcPct val="150000"/>
              </a:lnSpc>
              <a:buFont typeface="Wingdings" pitchFamily="2" charset="2"/>
              <a:buChar char="§"/>
            </a:pPr>
            <a:r>
              <a:rPr lang="en-US" sz="1600" b="0" dirty="0">
                <a:solidFill>
                  <a:srgbClr val="320019"/>
                </a:solidFill>
                <a:latin typeface="Arial" pitchFamily="34" charset="0"/>
                <a:cs typeface="Arial" pitchFamily="34" charset="0"/>
              </a:rPr>
              <a:t>The nodes in the node tree are placed in a hierarchy.</a:t>
            </a:r>
          </a:p>
          <a:p>
            <a:pPr marL="236538" indent="-236538">
              <a:lnSpc>
                <a:spcPct val="150000"/>
              </a:lnSpc>
              <a:buFont typeface="Wingdings" pitchFamily="2" charset="2"/>
              <a:buChar char="§"/>
            </a:pPr>
            <a:r>
              <a:rPr lang="en-US" sz="1600" b="0" dirty="0">
                <a:solidFill>
                  <a:srgbClr val="320019"/>
                </a:solidFill>
                <a:latin typeface="Arial" pitchFamily="34" charset="0"/>
                <a:cs typeface="Arial" pitchFamily="34" charset="0"/>
              </a:rPr>
              <a:t>The terms parent, child, and sibling are used to describe the relationships.</a:t>
            </a:r>
          </a:p>
          <a:p>
            <a:pPr marL="236538" indent="-236538">
              <a:lnSpc>
                <a:spcPct val="150000"/>
              </a:lnSpc>
              <a:buFont typeface="Wingdings" pitchFamily="2" charset="2"/>
              <a:buChar char="§"/>
            </a:pPr>
            <a:r>
              <a:rPr lang="en-US" sz="1600" i="1" dirty="0">
                <a:solidFill>
                  <a:srgbClr val="320019"/>
                </a:solidFill>
                <a:latin typeface="Arial" pitchFamily="34" charset="0"/>
                <a:cs typeface="Arial" pitchFamily="34" charset="0"/>
              </a:rPr>
              <a:t>Parent </a:t>
            </a:r>
            <a:r>
              <a:rPr lang="en-US" sz="1600" b="0" dirty="0">
                <a:solidFill>
                  <a:srgbClr val="320019"/>
                </a:solidFill>
                <a:latin typeface="Arial" pitchFamily="34" charset="0"/>
                <a:cs typeface="Arial" pitchFamily="34" charset="0"/>
              </a:rPr>
              <a:t>nodes have children.</a:t>
            </a:r>
          </a:p>
          <a:p>
            <a:pPr marL="236538" indent="-236538">
              <a:lnSpc>
                <a:spcPct val="150000"/>
              </a:lnSpc>
              <a:buFont typeface="Wingdings" pitchFamily="2" charset="2"/>
              <a:buChar char="§"/>
            </a:pPr>
            <a:r>
              <a:rPr lang="en-US" sz="1600" b="0" dirty="0">
                <a:solidFill>
                  <a:srgbClr val="320019"/>
                </a:solidFill>
                <a:latin typeface="Arial" pitchFamily="34" charset="0"/>
                <a:cs typeface="Arial" pitchFamily="34" charset="0"/>
              </a:rPr>
              <a:t>Children on the same level are called </a:t>
            </a:r>
            <a:r>
              <a:rPr lang="en-US" sz="1600" i="1" dirty="0">
                <a:solidFill>
                  <a:srgbClr val="320019"/>
                </a:solidFill>
                <a:latin typeface="Arial" pitchFamily="34" charset="0"/>
                <a:cs typeface="Arial" pitchFamily="34" charset="0"/>
              </a:rPr>
              <a:t>siblings</a:t>
            </a:r>
            <a:r>
              <a:rPr lang="en-US" sz="1600" b="0" dirty="0">
                <a:solidFill>
                  <a:srgbClr val="320019"/>
                </a:solidFill>
                <a:latin typeface="Arial" pitchFamily="34" charset="0"/>
                <a:cs typeface="Arial" pitchFamily="34" charset="0"/>
              </a:rPr>
              <a:t>, are nodes with the same parent.</a:t>
            </a:r>
          </a:p>
          <a:p>
            <a:pPr marL="236538" indent="-236538">
              <a:lnSpc>
                <a:spcPct val="150000"/>
              </a:lnSpc>
              <a:buFont typeface="Wingdings" pitchFamily="2" charset="2"/>
              <a:buChar char="§"/>
            </a:pPr>
            <a:r>
              <a:rPr lang="en-US" sz="1600" b="0" dirty="0">
                <a:solidFill>
                  <a:srgbClr val="320019"/>
                </a:solidFill>
                <a:latin typeface="Arial" pitchFamily="34" charset="0"/>
                <a:cs typeface="Arial" pitchFamily="34" charset="0"/>
              </a:rPr>
              <a:t>In a node tree, the top node is called the </a:t>
            </a:r>
            <a:r>
              <a:rPr lang="en-US" sz="1600" i="1" dirty="0">
                <a:solidFill>
                  <a:srgbClr val="320019"/>
                </a:solidFill>
                <a:latin typeface="Arial" pitchFamily="34" charset="0"/>
                <a:cs typeface="Arial" pitchFamily="34" charset="0"/>
              </a:rPr>
              <a:t>root</a:t>
            </a:r>
            <a:r>
              <a:rPr lang="en-US" sz="1600" b="0" dirty="0">
                <a:solidFill>
                  <a:srgbClr val="320019"/>
                </a:solidFill>
                <a:latin typeface="Arial" pitchFamily="34" charset="0"/>
                <a:cs typeface="Arial" pitchFamily="34" charset="0"/>
              </a:rPr>
              <a:t>. </a:t>
            </a:r>
          </a:p>
          <a:p>
            <a:pPr marL="236538" indent="-236538">
              <a:lnSpc>
                <a:spcPct val="150000"/>
              </a:lnSpc>
              <a:buFont typeface="Wingdings" pitchFamily="2" charset="2"/>
              <a:buChar char="§"/>
            </a:pPr>
            <a:r>
              <a:rPr lang="en-US" sz="1600" b="0" dirty="0">
                <a:solidFill>
                  <a:srgbClr val="320019"/>
                </a:solidFill>
                <a:latin typeface="Arial" pitchFamily="34" charset="0"/>
                <a:cs typeface="Arial" pitchFamily="34" charset="0"/>
              </a:rPr>
              <a:t>Every node, except the root, has exactly one parent node.</a:t>
            </a:r>
          </a:p>
          <a:p>
            <a:pPr marL="236538" indent="-236538">
              <a:lnSpc>
                <a:spcPct val="150000"/>
              </a:lnSpc>
              <a:buFont typeface="Wingdings" pitchFamily="2" charset="2"/>
              <a:buChar char="§"/>
            </a:pPr>
            <a:r>
              <a:rPr lang="en-US" sz="1600" b="0" dirty="0">
                <a:solidFill>
                  <a:srgbClr val="320019"/>
                </a:solidFill>
                <a:latin typeface="Arial" pitchFamily="34" charset="0"/>
                <a:cs typeface="Arial" pitchFamily="34" charset="0"/>
              </a:rPr>
              <a:t>A node can have any number of children .</a:t>
            </a:r>
          </a:p>
          <a:p>
            <a:pPr marL="236538" indent="-236538">
              <a:lnSpc>
                <a:spcPct val="150000"/>
              </a:lnSpc>
              <a:buFont typeface="Wingdings" pitchFamily="2" charset="2"/>
              <a:buChar char="§"/>
            </a:pPr>
            <a:r>
              <a:rPr lang="en-US" sz="1600" b="0" dirty="0">
                <a:solidFill>
                  <a:srgbClr val="320019"/>
                </a:solidFill>
                <a:latin typeface="Arial" pitchFamily="34" charset="0"/>
                <a:cs typeface="Arial" pitchFamily="34" charset="0"/>
              </a:rPr>
              <a:t>A leaf is a node with no children.</a:t>
            </a:r>
          </a:p>
          <a:p>
            <a:pPr marL="236538" indent="-236538">
              <a:lnSpc>
                <a:spcPct val="150000"/>
              </a:lnSpc>
              <a:buFont typeface="Wingdings" pitchFamily="2" charset="2"/>
              <a:buChar char="§"/>
            </a:pPr>
            <a:r>
              <a:rPr lang="en-US" sz="1600" b="0" dirty="0">
                <a:solidFill>
                  <a:srgbClr val="320019"/>
                </a:solidFill>
                <a:latin typeface="Arial" pitchFamily="34" charset="0"/>
                <a:cs typeface="Arial" pitchFamily="34" charset="0"/>
              </a:rPr>
              <a:t>Elements can be accessed by moving through the tree nodes. </a:t>
            </a:r>
            <a:r>
              <a:rPr lang="en-US" sz="1600" dirty="0">
                <a:solidFill>
                  <a:srgbClr val="320019"/>
                </a:solidFill>
                <a:latin typeface="Arial" pitchFamily="34" charset="0"/>
                <a:cs typeface="Arial" pitchFamily="34" charset="0"/>
              </a:rPr>
              <a:t>Example: </a:t>
            </a:r>
            <a:r>
              <a:rPr lang="en-US" sz="1600" b="0" dirty="0">
                <a:solidFill>
                  <a:srgbClr val="320019"/>
                </a:solidFill>
                <a:latin typeface="Arial" pitchFamily="34" charset="0"/>
                <a:cs typeface="Arial" pitchFamily="34" charset="0"/>
              </a:rPr>
              <a:t>To access the text field element we use </a:t>
            </a:r>
            <a:r>
              <a:rPr lang="en-US" sz="1600" i="1" dirty="0" err="1">
                <a:solidFill>
                  <a:srgbClr val="320019"/>
                </a:solidFill>
                <a:latin typeface="Arial" pitchFamily="34" charset="0"/>
                <a:cs typeface="Arial" pitchFamily="34" charset="0"/>
              </a:rPr>
              <a:t>document.form.text</a:t>
            </a:r>
            <a:r>
              <a:rPr lang="en-US" sz="1600" i="1" dirty="0">
                <a:solidFill>
                  <a:srgbClr val="320019"/>
                </a:solidFill>
                <a:latin typeface="Arial" pitchFamily="34" charset="0"/>
                <a:cs typeface="Arial" pitchFamily="34" charset="0"/>
              </a:rPr>
              <a:t>.</a:t>
            </a:r>
          </a:p>
        </p:txBody>
      </p:sp>
    </p:spTree>
    <p:extLst>
      <p:ext uri="{BB962C8B-B14F-4D97-AF65-F5344CB8AC3E}">
        <p14:creationId xmlns:p14="http://schemas.microsoft.com/office/powerpoint/2010/main" val="28263388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Accessing Elements Using </a:t>
            </a:r>
            <a:r>
              <a:rPr lang="en-US" sz="2800" dirty="0" err="1"/>
              <a:t>getElementsByTagName</a:t>
            </a:r>
            <a:r>
              <a:rPr lang="en-US" sz="2800" dirty="0"/>
              <a:t/>
            </a:r>
            <a:br>
              <a:rPr lang="en-US" sz="2800" dirty="0"/>
            </a:br>
            <a:endParaRPr lang="en-US" sz="2800" dirty="0"/>
          </a:p>
        </p:txBody>
      </p:sp>
      <p:sp>
        <p:nvSpPr>
          <p:cNvPr id="3" name="Text Placeholder 2"/>
          <p:cNvSpPr>
            <a:spLocks noGrp="1"/>
          </p:cNvSpPr>
          <p:nvPr>
            <p:ph type="body" sz="quarter" idx="13"/>
          </p:nvPr>
        </p:nvSpPr>
        <p:spPr>
          <a:xfrm>
            <a:off x="381000" y="1137830"/>
            <a:ext cx="8382000" cy="5262175"/>
          </a:xfrm>
        </p:spPr>
        <p:txBody>
          <a:bodyPr>
            <a:noAutofit/>
          </a:bodyPr>
          <a:lstStyle/>
          <a:p>
            <a:pPr>
              <a:lnSpc>
                <a:spcPct val="150000"/>
              </a:lnSpc>
              <a:spcBef>
                <a:spcPts val="1200"/>
              </a:spcBef>
            </a:pPr>
            <a:r>
              <a:rPr lang="en-US" sz="1800" dirty="0" err="1"/>
              <a:t>getElementsByTagName</a:t>
            </a:r>
            <a:r>
              <a:rPr lang="en-US" sz="1800" dirty="0"/>
              <a:t>()  retrieves all the elements with a </a:t>
            </a:r>
            <a:r>
              <a:rPr lang="en-US" sz="1800" i="1" dirty="0"/>
              <a:t>specified tag name</a:t>
            </a:r>
            <a:r>
              <a:rPr lang="en-US" sz="1800" dirty="0"/>
              <a:t>.</a:t>
            </a:r>
          </a:p>
          <a:p>
            <a:pPr>
              <a:lnSpc>
                <a:spcPct val="150000"/>
              </a:lnSpc>
              <a:spcBef>
                <a:spcPts val="1200"/>
              </a:spcBef>
            </a:pPr>
            <a:r>
              <a:rPr lang="en-US" sz="1800" dirty="0"/>
              <a:t>Scenario: Assume that there is a HTML with many paragraph elements </a:t>
            </a:r>
            <a:r>
              <a:rPr lang="en-US" sz="1800" i="1" dirty="0"/>
              <a:t>&lt;P&gt;&lt;/P&gt;</a:t>
            </a:r>
            <a:r>
              <a:rPr lang="en-US" sz="1800" dirty="0"/>
              <a:t>. </a:t>
            </a:r>
          </a:p>
          <a:p>
            <a:pPr>
              <a:lnSpc>
                <a:spcPct val="150000"/>
              </a:lnSpc>
              <a:spcBef>
                <a:spcPts val="1200"/>
              </a:spcBef>
            </a:pPr>
            <a:r>
              <a:rPr lang="en-US" sz="1800" dirty="0"/>
              <a:t>How can one access the first paragraph tag in the document?</a:t>
            </a:r>
          </a:p>
          <a:p>
            <a:pPr>
              <a:lnSpc>
                <a:spcPct val="150000"/>
              </a:lnSpc>
              <a:spcBef>
                <a:spcPts val="1200"/>
              </a:spcBef>
            </a:pPr>
            <a:r>
              <a:rPr lang="en-US" sz="1800" dirty="0">
                <a:solidFill>
                  <a:srgbClr val="7030A0"/>
                </a:solidFill>
              </a:rPr>
              <a:t>	</a:t>
            </a:r>
            <a:r>
              <a:rPr lang="en-US" sz="1800" dirty="0" err="1">
                <a:solidFill>
                  <a:srgbClr val="7030A0"/>
                </a:solidFill>
              </a:rPr>
              <a:t>document.getElementsByTagName</a:t>
            </a:r>
            <a:r>
              <a:rPr lang="en-US" sz="1800" dirty="0">
                <a:solidFill>
                  <a:srgbClr val="7030A0"/>
                </a:solidFill>
              </a:rPr>
              <a:t>("</a:t>
            </a:r>
            <a:r>
              <a:rPr lang="en-US" sz="1800" dirty="0">
                <a:solidFill>
                  <a:srgbClr val="00B050"/>
                </a:solidFill>
              </a:rPr>
              <a:t>p</a:t>
            </a:r>
            <a:r>
              <a:rPr lang="en-US" sz="1800" dirty="0">
                <a:solidFill>
                  <a:srgbClr val="7030A0"/>
                </a:solidFill>
              </a:rPr>
              <a:t>")[</a:t>
            </a:r>
            <a:r>
              <a:rPr lang="en-US" sz="1800" dirty="0">
                <a:solidFill>
                  <a:srgbClr val="C00000"/>
                </a:solidFill>
              </a:rPr>
              <a:t>0</a:t>
            </a:r>
            <a:r>
              <a:rPr lang="en-US" sz="1800" dirty="0">
                <a:solidFill>
                  <a:srgbClr val="7030A0"/>
                </a:solidFill>
              </a:rPr>
              <a:t>];</a:t>
            </a:r>
          </a:p>
          <a:p>
            <a:pPr>
              <a:lnSpc>
                <a:spcPct val="150000"/>
              </a:lnSpc>
              <a:spcBef>
                <a:spcPts val="1200"/>
              </a:spcBef>
            </a:pPr>
            <a:r>
              <a:rPr lang="en-US" sz="1800" dirty="0"/>
              <a:t>Where,</a:t>
            </a:r>
          </a:p>
          <a:p>
            <a:pPr>
              <a:lnSpc>
                <a:spcPct val="150000"/>
              </a:lnSpc>
              <a:spcBef>
                <a:spcPts val="1200"/>
              </a:spcBef>
            </a:pPr>
            <a:r>
              <a:rPr lang="en-US" sz="1800" dirty="0"/>
              <a:t>	</a:t>
            </a:r>
            <a:r>
              <a:rPr lang="en-US" sz="1800" dirty="0" err="1">
                <a:solidFill>
                  <a:srgbClr val="7030A0"/>
                </a:solidFill>
              </a:rPr>
              <a:t>document.getElementByTagName</a:t>
            </a:r>
            <a:r>
              <a:rPr lang="en-US" sz="1800" dirty="0">
                <a:solidFill>
                  <a:srgbClr val="7030A0"/>
                </a:solidFill>
              </a:rPr>
              <a:t>(“</a:t>
            </a:r>
            <a:r>
              <a:rPr lang="en-US" sz="1800" dirty="0">
                <a:solidFill>
                  <a:srgbClr val="00B050"/>
                </a:solidFill>
              </a:rPr>
              <a:t>p</a:t>
            </a:r>
            <a:r>
              <a:rPr lang="en-US" sz="1800" dirty="0">
                <a:solidFill>
                  <a:srgbClr val="7030A0"/>
                </a:solidFill>
              </a:rPr>
              <a:t>”) </a:t>
            </a:r>
            <a:r>
              <a:rPr lang="en-US" sz="1800" dirty="0"/>
              <a:t>return a list of all the paragraph tags in the page and index [</a:t>
            </a:r>
            <a:r>
              <a:rPr lang="en-US" sz="1800" dirty="0">
                <a:solidFill>
                  <a:srgbClr val="C00000"/>
                </a:solidFill>
              </a:rPr>
              <a:t>0</a:t>
            </a:r>
            <a:r>
              <a:rPr lang="en-US" sz="1800" dirty="0"/>
              <a:t>] returns the first tag in the list. </a:t>
            </a:r>
          </a:p>
          <a:p>
            <a:pPr>
              <a:lnSpc>
                <a:spcPct val="150000"/>
              </a:lnSpc>
              <a:spcBef>
                <a:spcPts val="1200"/>
              </a:spcBef>
            </a:pPr>
            <a:r>
              <a:rPr lang="en-US" sz="1800" dirty="0"/>
              <a:t>How read the contents inside the first paragraph tag in the document?</a:t>
            </a:r>
          </a:p>
          <a:p>
            <a:pPr>
              <a:lnSpc>
                <a:spcPct val="150000"/>
              </a:lnSpc>
              <a:spcBef>
                <a:spcPts val="1200"/>
              </a:spcBef>
            </a:pPr>
            <a:r>
              <a:rPr lang="en-US" sz="1800" dirty="0" err="1"/>
              <a:t>var</a:t>
            </a:r>
            <a:r>
              <a:rPr lang="en-US" sz="1800" dirty="0"/>
              <a:t> content=</a:t>
            </a:r>
            <a:r>
              <a:rPr lang="en-US" sz="1800" dirty="0" err="1">
                <a:solidFill>
                  <a:srgbClr val="7030A0"/>
                </a:solidFill>
              </a:rPr>
              <a:t>document.getElementsByTagName</a:t>
            </a:r>
            <a:r>
              <a:rPr lang="en-US" sz="1800" dirty="0">
                <a:solidFill>
                  <a:srgbClr val="7030A0"/>
                </a:solidFill>
              </a:rPr>
              <a:t>("</a:t>
            </a:r>
            <a:r>
              <a:rPr lang="en-US" sz="1800" dirty="0">
                <a:solidFill>
                  <a:srgbClr val="00B050"/>
                </a:solidFill>
              </a:rPr>
              <a:t>p</a:t>
            </a:r>
            <a:r>
              <a:rPr lang="en-US" sz="1800" dirty="0">
                <a:solidFill>
                  <a:srgbClr val="7030A0"/>
                </a:solidFill>
              </a:rPr>
              <a:t>")[</a:t>
            </a:r>
            <a:r>
              <a:rPr lang="en-US" sz="1800" dirty="0">
                <a:solidFill>
                  <a:srgbClr val="C00000"/>
                </a:solidFill>
              </a:rPr>
              <a:t>0</a:t>
            </a:r>
            <a:r>
              <a:rPr lang="en-US" sz="1800" dirty="0">
                <a:solidFill>
                  <a:srgbClr val="7030A0"/>
                </a:solidFill>
              </a:rPr>
              <a:t>].</a:t>
            </a:r>
            <a:r>
              <a:rPr lang="en-US" sz="1800" dirty="0" err="1">
                <a:solidFill>
                  <a:srgbClr val="7030A0"/>
                </a:solidFill>
              </a:rPr>
              <a:t>innerText</a:t>
            </a:r>
            <a:r>
              <a:rPr lang="en-US" sz="1800" dirty="0">
                <a:solidFill>
                  <a:srgbClr val="7030A0"/>
                </a:solidFill>
              </a:rPr>
              <a:t>;</a:t>
            </a:r>
            <a:endParaRPr lang="en-US" sz="1800" dirty="0"/>
          </a:p>
          <a:p>
            <a:endParaRPr lang="en-US" sz="18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103</a:t>
            </a:fld>
            <a:endParaRPr lang="en-US" dirty="0"/>
          </a:p>
        </p:txBody>
      </p:sp>
      <p:sp>
        <p:nvSpPr>
          <p:cNvPr id="5" name="Title 1"/>
          <p:cNvSpPr txBox="1">
            <a:spLocks/>
          </p:cNvSpPr>
          <p:nvPr/>
        </p:nvSpPr>
        <p:spPr>
          <a:xfrm>
            <a:off x="1447800" y="0"/>
            <a:ext cx="7391400" cy="11430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endParaRPr lang="en-US" sz="2800"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103</a:t>
            </a:fld>
            <a:endParaRPr lang="en-US"/>
          </a:p>
        </p:txBody>
      </p:sp>
    </p:spTree>
    <p:extLst>
      <p:ext uri="{BB962C8B-B14F-4D97-AF65-F5344CB8AC3E}">
        <p14:creationId xmlns:p14="http://schemas.microsoft.com/office/powerpoint/2010/main" val="14890559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Accessing Elements Using </a:t>
            </a:r>
            <a:br>
              <a:rPr lang="en-US" sz="2800" dirty="0"/>
            </a:br>
            <a:r>
              <a:rPr lang="en-US" sz="2800" dirty="0" err="1"/>
              <a:t>getElementsByName</a:t>
            </a:r>
            <a:endParaRPr lang="en-US" sz="28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104</a:t>
            </a:fld>
            <a:endParaRPr lang="en-US" dirty="0"/>
          </a:p>
        </p:txBody>
      </p:sp>
      <p:sp>
        <p:nvSpPr>
          <p:cNvPr id="5" name="Title 1"/>
          <p:cNvSpPr txBox="1">
            <a:spLocks/>
          </p:cNvSpPr>
          <p:nvPr/>
        </p:nvSpPr>
        <p:spPr>
          <a:xfrm>
            <a:off x="1600200" y="0"/>
            <a:ext cx="7543800" cy="11430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104</a:t>
            </a:fld>
            <a:endParaRPr lang="en-US"/>
          </a:p>
        </p:txBody>
      </p:sp>
      <p:sp>
        <p:nvSpPr>
          <p:cNvPr id="7" name="Rectangle 6"/>
          <p:cNvSpPr/>
          <p:nvPr/>
        </p:nvSpPr>
        <p:spPr>
          <a:xfrm>
            <a:off x="76200" y="1418292"/>
            <a:ext cx="9144000" cy="5632311"/>
          </a:xfrm>
          <a:prstGeom prst="rect">
            <a:avLst/>
          </a:prstGeom>
        </p:spPr>
        <p:txBody>
          <a:bodyPr wrap="square">
            <a:spAutoFit/>
          </a:bodyPr>
          <a:lstStyle/>
          <a:p>
            <a:pPr marL="284163" indent="-284163">
              <a:lnSpc>
                <a:spcPct val="150000"/>
              </a:lnSpc>
            </a:pPr>
            <a:r>
              <a:rPr lang="en-US" sz="1600" i="1" dirty="0" err="1">
                <a:solidFill>
                  <a:schemeClr val="bg1"/>
                </a:solidFill>
              </a:rPr>
              <a:t>getElementsByName</a:t>
            </a:r>
            <a:r>
              <a:rPr lang="en-US" sz="1600" i="1" dirty="0">
                <a:solidFill>
                  <a:schemeClr val="bg1"/>
                </a:solidFill>
              </a:rPr>
              <a:t>() </a:t>
            </a:r>
            <a:r>
              <a:rPr lang="en-US" sz="1600" b="0" dirty="0">
                <a:solidFill>
                  <a:schemeClr val="bg1"/>
                </a:solidFill>
              </a:rPr>
              <a:t>method used for accessing a specific element using its </a:t>
            </a:r>
            <a:r>
              <a:rPr lang="en-US" sz="1600" i="1" dirty="0">
                <a:solidFill>
                  <a:schemeClr val="bg1"/>
                </a:solidFill>
              </a:rPr>
              <a:t>name</a:t>
            </a:r>
            <a:r>
              <a:rPr lang="en-US" sz="1600" b="0" dirty="0">
                <a:solidFill>
                  <a:schemeClr val="bg1"/>
                </a:solidFill>
              </a:rPr>
              <a:t>.</a:t>
            </a:r>
          </a:p>
          <a:p>
            <a:pPr marL="1025525">
              <a:lnSpc>
                <a:spcPct val="150000"/>
              </a:lnSpc>
            </a:pPr>
            <a:r>
              <a:rPr lang="en-US" sz="1600" dirty="0" err="1">
                <a:solidFill>
                  <a:schemeClr val="accent6">
                    <a:lumMod val="60000"/>
                    <a:lumOff val="40000"/>
                  </a:schemeClr>
                </a:solidFill>
              </a:rPr>
              <a:t>var</a:t>
            </a:r>
            <a:r>
              <a:rPr lang="en-US" sz="1600" dirty="0">
                <a:solidFill>
                  <a:schemeClr val="accent6">
                    <a:lumMod val="60000"/>
                    <a:lumOff val="40000"/>
                  </a:schemeClr>
                </a:solidFill>
              </a:rPr>
              <a:t> choice=</a:t>
            </a:r>
            <a:r>
              <a:rPr lang="en-US" sz="1600" dirty="0" err="1">
                <a:solidFill>
                  <a:schemeClr val="accent6">
                    <a:lumMod val="60000"/>
                    <a:lumOff val="40000"/>
                  </a:schemeClr>
                </a:solidFill>
              </a:rPr>
              <a:t>document.getElementsByName</a:t>
            </a:r>
            <a:r>
              <a:rPr lang="en-US" sz="1600" dirty="0">
                <a:solidFill>
                  <a:schemeClr val="accent6">
                    <a:lumMod val="60000"/>
                    <a:lumOff val="40000"/>
                  </a:schemeClr>
                </a:solidFill>
              </a:rPr>
              <a:t>(“</a:t>
            </a:r>
            <a:r>
              <a:rPr lang="en-US" sz="1600" dirty="0">
                <a:solidFill>
                  <a:srgbClr val="00B050"/>
                </a:solidFill>
              </a:rPr>
              <a:t>hobby</a:t>
            </a:r>
            <a:r>
              <a:rPr lang="en-US" sz="1600" dirty="0">
                <a:solidFill>
                  <a:schemeClr val="accent6">
                    <a:lumMod val="60000"/>
                    <a:lumOff val="40000"/>
                  </a:schemeClr>
                </a:solidFill>
              </a:rPr>
              <a:t>”);</a:t>
            </a:r>
            <a:r>
              <a:rPr lang="en-US" sz="1600" dirty="0">
                <a:solidFill>
                  <a:srgbClr val="7030A0"/>
                </a:solidFill>
              </a:rPr>
              <a:t> </a:t>
            </a:r>
            <a:r>
              <a:rPr lang="en-US" sz="1600" b="0" dirty="0">
                <a:solidFill>
                  <a:schemeClr val="bg1"/>
                </a:solidFill>
              </a:rPr>
              <a:t>Gets all the elements with the name </a:t>
            </a:r>
            <a:r>
              <a:rPr lang="en-US" sz="1600" b="0" dirty="0"/>
              <a:t>“</a:t>
            </a:r>
            <a:r>
              <a:rPr lang="en-US" sz="1600" dirty="0">
                <a:solidFill>
                  <a:srgbClr val="00B050"/>
                </a:solidFill>
              </a:rPr>
              <a:t>hobby</a:t>
            </a:r>
            <a:r>
              <a:rPr lang="en-US" sz="1600" b="0" dirty="0"/>
              <a:t>”.</a:t>
            </a:r>
          </a:p>
          <a:p>
            <a:pPr marL="457200">
              <a:lnSpc>
                <a:spcPct val="150000"/>
              </a:lnSpc>
            </a:pPr>
            <a:r>
              <a:rPr lang="en-US" sz="1600" b="0" dirty="0">
                <a:solidFill>
                  <a:schemeClr val="bg1"/>
                </a:solidFill>
              </a:rPr>
              <a:t>Individual elements can be accessed from the collection using the index.</a:t>
            </a:r>
          </a:p>
          <a:p>
            <a:pPr marL="236538" indent="109538">
              <a:lnSpc>
                <a:spcPct val="150000"/>
              </a:lnSpc>
            </a:pPr>
            <a:r>
              <a:rPr lang="en-US" sz="1600" dirty="0">
                <a:solidFill>
                  <a:srgbClr val="00B050"/>
                </a:solidFill>
              </a:rPr>
              <a:t>hobby</a:t>
            </a:r>
            <a:r>
              <a:rPr lang="en-US" sz="1600" dirty="0">
                <a:solidFill>
                  <a:schemeClr val="accent6">
                    <a:lumMod val="60000"/>
                    <a:lumOff val="40000"/>
                  </a:schemeClr>
                </a:solidFill>
              </a:rPr>
              <a:t>[0]</a:t>
            </a:r>
            <a:r>
              <a:rPr lang="en-US" sz="1600" dirty="0">
                <a:solidFill>
                  <a:srgbClr val="7030A0"/>
                </a:solidFill>
              </a:rPr>
              <a:t> </a:t>
            </a:r>
            <a:r>
              <a:rPr lang="en-US" sz="1600" b="0" dirty="0">
                <a:solidFill>
                  <a:schemeClr val="bg1"/>
                </a:solidFill>
              </a:rPr>
              <a:t>returns the first element in the collection</a:t>
            </a:r>
            <a:r>
              <a:rPr lang="en-US" sz="1600" b="0" dirty="0"/>
              <a:t> </a:t>
            </a:r>
            <a:r>
              <a:rPr lang="en-US" sz="1600" dirty="0">
                <a:solidFill>
                  <a:schemeClr val="accent6">
                    <a:lumMod val="60000"/>
                    <a:lumOff val="40000"/>
                  </a:schemeClr>
                </a:solidFill>
              </a:rPr>
              <a:t>choice</a:t>
            </a:r>
          </a:p>
          <a:p>
            <a:pPr marL="236538" indent="-236538">
              <a:lnSpc>
                <a:spcPct val="150000"/>
              </a:lnSpc>
              <a:buFont typeface="Arial" pitchFamily="34" charset="0"/>
              <a:buChar char="•"/>
            </a:pPr>
            <a:r>
              <a:rPr lang="en-US" sz="1600" dirty="0">
                <a:solidFill>
                  <a:schemeClr val="bg1"/>
                </a:solidFill>
              </a:rPr>
              <a:t>Length property gives the number of elements in the collection can be used to iterate through the entire list of elements.</a:t>
            </a:r>
          </a:p>
          <a:p>
            <a:pPr marL="236538" indent="-236538">
              <a:lnSpc>
                <a:spcPct val="150000"/>
              </a:lnSpc>
              <a:buFont typeface="Arial" pitchFamily="34" charset="0"/>
              <a:buChar char="•"/>
            </a:pPr>
            <a:r>
              <a:rPr lang="en-US" sz="1600" dirty="0">
                <a:solidFill>
                  <a:schemeClr val="bg1"/>
                </a:solidFill>
              </a:rPr>
              <a:t>Value of the individual elements can be retrieved using the value property.</a:t>
            </a:r>
          </a:p>
          <a:p>
            <a:pPr>
              <a:lnSpc>
                <a:spcPct val="150000"/>
              </a:lnSpc>
            </a:pPr>
            <a:r>
              <a:rPr lang="en-US" sz="1600" dirty="0">
                <a:solidFill>
                  <a:schemeClr val="bg1"/>
                </a:solidFill>
              </a:rPr>
              <a:t>Scenario : Assume</a:t>
            </a:r>
            <a:r>
              <a:rPr lang="en-US" sz="1600" b="0" dirty="0"/>
              <a:t> “</a:t>
            </a:r>
            <a:r>
              <a:rPr lang="en-US" sz="1600" dirty="0">
                <a:solidFill>
                  <a:srgbClr val="00B050"/>
                </a:solidFill>
              </a:rPr>
              <a:t>hobby</a:t>
            </a:r>
            <a:r>
              <a:rPr lang="en-US" sz="1600" b="0" dirty="0"/>
              <a:t>” </a:t>
            </a:r>
            <a:r>
              <a:rPr lang="en-US" sz="1600" dirty="0">
                <a:solidFill>
                  <a:schemeClr val="bg1"/>
                </a:solidFill>
              </a:rPr>
              <a:t>is the name of a collection of check boxes with values “Singing, Dancing, Cricket” in a html page.</a:t>
            </a:r>
          </a:p>
          <a:p>
            <a:pPr>
              <a:lnSpc>
                <a:spcPct val="150000"/>
              </a:lnSpc>
            </a:pPr>
            <a:r>
              <a:rPr lang="en-US" sz="1600" dirty="0">
                <a:solidFill>
                  <a:schemeClr val="bg1"/>
                </a:solidFill>
              </a:rPr>
              <a:t>How to identify which hobbies are selected?</a:t>
            </a:r>
          </a:p>
          <a:p>
            <a:pPr marL="236538" indent="109538">
              <a:lnSpc>
                <a:spcPct val="150000"/>
              </a:lnSpc>
            </a:pPr>
            <a:r>
              <a:rPr lang="en-US" sz="1600" b="0" dirty="0" err="1">
                <a:solidFill>
                  <a:schemeClr val="accent6">
                    <a:lumMod val="60000"/>
                    <a:lumOff val="40000"/>
                  </a:schemeClr>
                </a:solidFill>
              </a:rPr>
              <a:t>var</a:t>
            </a:r>
            <a:r>
              <a:rPr lang="en-US" sz="1600" b="0" dirty="0">
                <a:solidFill>
                  <a:schemeClr val="accent6">
                    <a:lumMod val="60000"/>
                    <a:lumOff val="40000"/>
                  </a:schemeClr>
                </a:solidFill>
              </a:rPr>
              <a:t> choice=</a:t>
            </a:r>
            <a:r>
              <a:rPr lang="en-US" sz="1600" b="0" dirty="0" err="1">
                <a:solidFill>
                  <a:schemeClr val="accent6">
                    <a:lumMod val="60000"/>
                    <a:lumOff val="40000"/>
                  </a:schemeClr>
                </a:solidFill>
              </a:rPr>
              <a:t>document.getElementsByName</a:t>
            </a:r>
            <a:r>
              <a:rPr lang="en-US" sz="1600" b="0" dirty="0">
                <a:solidFill>
                  <a:schemeClr val="accent6">
                    <a:lumMod val="60000"/>
                    <a:lumOff val="40000"/>
                  </a:schemeClr>
                </a:solidFill>
              </a:rPr>
              <a:t>(“hobby”);  </a:t>
            </a:r>
          </a:p>
          <a:p>
            <a:pPr marL="236538" indent="109538">
              <a:lnSpc>
                <a:spcPct val="150000"/>
              </a:lnSpc>
            </a:pPr>
            <a:r>
              <a:rPr lang="en-US" sz="1600" b="0" dirty="0">
                <a:solidFill>
                  <a:schemeClr val="accent6">
                    <a:lumMod val="60000"/>
                    <a:lumOff val="40000"/>
                  </a:schemeClr>
                </a:solidFill>
              </a:rPr>
              <a:t>for(</a:t>
            </a:r>
            <a:r>
              <a:rPr lang="en-US" sz="1600" b="0" dirty="0" err="1">
                <a:solidFill>
                  <a:schemeClr val="accent6">
                    <a:lumMod val="60000"/>
                    <a:lumOff val="40000"/>
                  </a:schemeClr>
                </a:solidFill>
              </a:rPr>
              <a:t>var</a:t>
            </a:r>
            <a:r>
              <a:rPr lang="en-US" sz="1600" b="0" dirty="0">
                <a:solidFill>
                  <a:schemeClr val="accent6">
                    <a:lumMod val="60000"/>
                    <a:lumOff val="40000"/>
                  </a:schemeClr>
                </a:solidFill>
              </a:rPr>
              <a:t> </a:t>
            </a:r>
            <a:r>
              <a:rPr lang="en-US" sz="1600" b="0" dirty="0" err="1">
                <a:solidFill>
                  <a:schemeClr val="accent6">
                    <a:lumMod val="60000"/>
                    <a:lumOff val="40000"/>
                  </a:schemeClr>
                </a:solidFill>
              </a:rPr>
              <a:t>i</a:t>
            </a:r>
            <a:r>
              <a:rPr lang="en-US" sz="1600" b="0" dirty="0">
                <a:solidFill>
                  <a:schemeClr val="accent6">
                    <a:lumMod val="60000"/>
                    <a:lumOff val="40000"/>
                  </a:schemeClr>
                </a:solidFill>
              </a:rPr>
              <a:t>=0;i&lt;</a:t>
            </a:r>
            <a:r>
              <a:rPr lang="en-US" sz="1600" b="0" dirty="0" err="1">
                <a:solidFill>
                  <a:schemeClr val="accent6">
                    <a:lumMod val="60000"/>
                    <a:lumOff val="40000"/>
                  </a:schemeClr>
                </a:solidFill>
              </a:rPr>
              <a:t>choice.length;i</a:t>
            </a:r>
            <a:r>
              <a:rPr lang="en-US" sz="1600" b="0" dirty="0">
                <a:solidFill>
                  <a:schemeClr val="accent6">
                    <a:lumMod val="60000"/>
                    <a:lumOff val="40000"/>
                  </a:schemeClr>
                </a:solidFill>
              </a:rPr>
              <a:t>++){</a:t>
            </a:r>
          </a:p>
          <a:p>
            <a:pPr marL="236538" indent="109538">
              <a:lnSpc>
                <a:spcPct val="150000"/>
              </a:lnSpc>
            </a:pPr>
            <a:r>
              <a:rPr lang="en-US" sz="1600" b="0" dirty="0">
                <a:solidFill>
                  <a:schemeClr val="accent6">
                    <a:lumMod val="60000"/>
                    <a:lumOff val="40000"/>
                  </a:schemeClr>
                </a:solidFill>
              </a:rPr>
              <a:t> alert(choice[</a:t>
            </a:r>
            <a:r>
              <a:rPr lang="en-US" sz="1600" b="0" dirty="0" err="1">
                <a:solidFill>
                  <a:schemeClr val="accent6">
                    <a:lumMod val="60000"/>
                    <a:lumOff val="40000"/>
                  </a:schemeClr>
                </a:solidFill>
              </a:rPr>
              <a:t>i</a:t>
            </a:r>
            <a:r>
              <a:rPr lang="en-US" sz="1600" b="0" dirty="0">
                <a:solidFill>
                  <a:schemeClr val="accent6">
                    <a:lumMod val="60000"/>
                    <a:lumOff val="40000"/>
                  </a:schemeClr>
                </a:solidFill>
              </a:rPr>
              <a:t>].checked);}</a:t>
            </a:r>
          </a:p>
          <a:p>
            <a:pPr>
              <a:lnSpc>
                <a:spcPct val="150000"/>
              </a:lnSpc>
            </a:pPr>
            <a:endParaRPr lang="en-US" sz="1600" b="0" dirty="0"/>
          </a:p>
        </p:txBody>
      </p:sp>
      <p:sp>
        <p:nvSpPr>
          <p:cNvPr id="8" name="Right Brace 7"/>
          <p:cNvSpPr/>
          <p:nvPr/>
        </p:nvSpPr>
        <p:spPr>
          <a:xfrm>
            <a:off x="5257800" y="5638800"/>
            <a:ext cx="304800" cy="63912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8800" y="5181600"/>
            <a:ext cx="29718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a:solidFill>
                  <a:schemeClr val="tx2"/>
                </a:solidFill>
                <a:latin typeface="Arial" pitchFamily="34" charset="0"/>
                <a:cs typeface="Arial" pitchFamily="34" charset="0"/>
              </a:rPr>
              <a:t>This iterates through the </a:t>
            </a:r>
            <a:r>
              <a:rPr lang="en-US" sz="1500" i="1" dirty="0">
                <a:solidFill>
                  <a:schemeClr val="tx2"/>
                </a:solidFill>
                <a:latin typeface="Arial" pitchFamily="34" charset="0"/>
                <a:cs typeface="Arial" pitchFamily="34" charset="0"/>
              </a:rPr>
              <a:t>hobbies </a:t>
            </a:r>
            <a:r>
              <a:rPr lang="en-US" sz="1500" b="0" dirty="0">
                <a:solidFill>
                  <a:schemeClr val="tx2"/>
                </a:solidFill>
                <a:latin typeface="Arial" pitchFamily="34" charset="0"/>
                <a:cs typeface="Arial" pitchFamily="34" charset="0"/>
              </a:rPr>
              <a:t>check boxes and using the </a:t>
            </a:r>
            <a:r>
              <a:rPr lang="en-US" sz="1500" i="1" dirty="0">
                <a:solidFill>
                  <a:schemeClr val="tx2"/>
                </a:solidFill>
                <a:latin typeface="Arial" pitchFamily="34" charset="0"/>
                <a:cs typeface="Arial" pitchFamily="34" charset="0"/>
              </a:rPr>
              <a:t>checked  </a:t>
            </a:r>
            <a:r>
              <a:rPr lang="en-US" sz="1500" b="0" dirty="0">
                <a:solidFill>
                  <a:schemeClr val="tx2"/>
                </a:solidFill>
                <a:latin typeface="Arial" pitchFamily="34" charset="0"/>
                <a:cs typeface="Arial" pitchFamily="34" charset="0"/>
              </a:rPr>
              <a:t>attribute and alerts whether it is checked or not.</a:t>
            </a:r>
            <a:endParaRPr lang="en-US" sz="1500" i="1"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85490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box(in)">
                                      <p:cBhvr>
                                        <p:cTn id="7" dur="500"/>
                                        <p:tgtEl>
                                          <p:spTgt spid="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box(in)">
                                      <p:cBhvr>
                                        <p:cTn id="10" dur="500"/>
                                        <p:tgtEl>
                                          <p:spTgt spid="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box(in)">
                                      <p:cBhvr>
                                        <p:cTn id="15" dur="500"/>
                                        <p:tgtEl>
                                          <p:spTgt spid="7">
                                            <p:txEl>
                                              <p:pRg st="6" end="6"/>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
                                            <p:txEl>
                                              <p:pRg st="7" end="7"/>
                                            </p:txEl>
                                          </p:spTgt>
                                        </p:tgtEl>
                                        <p:attrNameLst>
                                          <p:attrName>style.visibility</p:attrName>
                                        </p:attrNameLst>
                                      </p:cBhvr>
                                      <p:to>
                                        <p:strVal val="visible"/>
                                      </p:to>
                                    </p:set>
                                    <p:animEffect transition="in" filter="box(in)">
                                      <p:cBhvr>
                                        <p:cTn id="18" dur="500"/>
                                        <p:tgtEl>
                                          <p:spTgt spid="7">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animEffect transition="in" filter="box(in)">
                                      <p:cBhvr>
                                        <p:cTn id="23" dur="500"/>
                                        <p:tgtEl>
                                          <p:spTgt spid="7">
                                            <p:txEl>
                                              <p:pRg st="8" end="8"/>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7">
                                            <p:txEl>
                                              <p:pRg st="9" end="9"/>
                                            </p:txEl>
                                          </p:spTgt>
                                        </p:tgtEl>
                                        <p:attrNameLst>
                                          <p:attrName>style.visibility</p:attrName>
                                        </p:attrNameLst>
                                      </p:cBhvr>
                                      <p:to>
                                        <p:strVal val="visible"/>
                                      </p:to>
                                    </p:set>
                                    <p:animEffect transition="in" filter="box(in)">
                                      <p:cBhvr>
                                        <p:cTn id="26" dur="500"/>
                                        <p:tgtEl>
                                          <p:spTgt spid="7">
                                            <p:txEl>
                                              <p:pRg st="9" end="9"/>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box(in)">
                                      <p:cBhvr>
                                        <p:cTn id="29" dur="500"/>
                                        <p:tgtEl>
                                          <p:spTgt spid="7">
                                            <p:txEl>
                                              <p:pRg st="10" end="10"/>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500"/>
                                        <p:tgtEl>
                                          <p:spTgt spid="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ox(in)">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a:latin typeface="Verdana" pitchFamily="34" charset="0"/>
              </a:rPr>
              <a:t>How To Access Fields using</a:t>
            </a:r>
            <a:br>
              <a:rPr lang="en-US" sz="2800" b="0" dirty="0">
                <a:latin typeface="Verdana" pitchFamily="34" charset="0"/>
              </a:rPr>
            </a:br>
            <a:r>
              <a:rPr lang="en-US" sz="2800" b="0" dirty="0">
                <a:latin typeface="Verdana" pitchFamily="34" charset="0"/>
              </a:rPr>
              <a:t> </a:t>
            </a:r>
            <a:r>
              <a:rPr lang="en-US" sz="2800" b="0" dirty="0" err="1">
                <a:latin typeface="Verdana" pitchFamily="34" charset="0"/>
              </a:rPr>
              <a:t>getElementById</a:t>
            </a:r>
            <a:r>
              <a:rPr lang="en-US" sz="2800" b="0" dirty="0">
                <a:latin typeface="Verdana" pitchFamily="34" charset="0"/>
              </a:rPr>
              <a:t>() method</a:t>
            </a:r>
            <a:r>
              <a:rPr lang="en-US" b="0" dirty="0">
                <a:latin typeface="Verdana" pitchFamily="34" charset="0"/>
              </a:rPr>
              <a:t/>
            </a:r>
            <a:br>
              <a:rPr lang="en-US" b="0" dirty="0">
                <a:latin typeface="Verdana" pitchFamily="34" charset="0"/>
              </a:rPr>
            </a:br>
            <a:endParaRPr lang="en-US" dirty="0"/>
          </a:p>
        </p:txBody>
      </p:sp>
      <p:sp>
        <p:nvSpPr>
          <p:cNvPr id="3" name="Text Placeholder 2"/>
          <p:cNvSpPr>
            <a:spLocks noGrp="1"/>
          </p:cNvSpPr>
          <p:nvPr>
            <p:ph type="body" sz="quarter" idx="13"/>
          </p:nvPr>
        </p:nvSpPr>
        <p:spPr>
          <a:xfrm>
            <a:off x="381000" y="1137830"/>
            <a:ext cx="8382000" cy="5262969"/>
          </a:xfrm>
        </p:spPr>
        <p:txBody>
          <a:bodyPr>
            <a:normAutofit lnSpcReduction="10000"/>
          </a:bodyPr>
          <a:lstStyle/>
          <a:p>
            <a:endParaRPr lang="en-US" dirty="0"/>
          </a:p>
          <a:p>
            <a:r>
              <a:rPr lang="en-US" sz="2000" dirty="0"/>
              <a:t>To access the form fields we use the method </a:t>
            </a:r>
            <a:r>
              <a:rPr lang="en-US" sz="2000" i="1" dirty="0" err="1"/>
              <a:t>document.getElementById</a:t>
            </a:r>
            <a:r>
              <a:rPr lang="en-US" sz="2000" i="1" dirty="0"/>
              <a:t>().</a:t>
            </a:r>
          </a:p>
          <a:p>
            <a:endParaRPr lang="en-US" sz="2000" dirty="0"/>
          </a:p>
          <a:p>
            <a:r>
              <a:rPr lang="en-US" sz="2000" dirty="0"/>
              <a:t> Example of Fields: Text box, Radio button, Check box , text area etc.</a:t>
            </a:r>
          </a:p>
          <a:p>
            <a:endParaRPr lang="en-US" sz="2000" dirty="0">
              <a:solidFill>
                <a:srgbClr val="00B050"/>
              </a:solidFill>
            </a:endParaRPr>
          </a:p>
          <a:p>
            <a:endParaRPr lang="en-US" sz="2000" dirty="0">
              <a:solidFill>
                <a:srgbClr val="00B050"/>
              </a:solidFill>
            </a:endParaRPr>
          </a:p>
          <a:p>
            <a:r>
              <a:rPr lang="en-US" sz="2000" dirty="0"/>
              <a:t>Syntax :  </a:t>
            </a:r>
            <a:r>
              <a:rPr lang="en-US" sz="2000" dirty="0" err="1">
                <a:solidFill>
                  <a:schemeClr val="accent6">
                    <a:lumMod val="40000"/>
                    <a:lumOff val="60000"/>
                  </a:schemeClr>
                </a:solidFill>
              </a:rPr>
              <a:t>document.getElementById</a:t>
            </a:r>
            <a:r>
              <a:rPr lang="en-US" sz="2000" dirty="0">
                <a:solidFill>
                  <a:schemeClr val="accent6">
                    <a:lumMod val="40000"/>
                    <a:lumOff val="60000"/>
                  </a:schemeClr>
                </a:solidFill>
              </a:rPr>
              <a:t>(</a:t>
            </a:r>
            <a:r>
              <a:rPr lang="en-US" sz="2000" dirty="0" err="1">
                <a:solidFill>
                  <a:srgbClr val="00B050"/>
                </a:solidFill>
              </a:rPr>
              <a:t>elementID</a:t>
            </a:r>
            <a:r>
              <a:rPr lang="en-US" sz="2000" dirty="0">
                <a:solidFill>
                  <a:schemeClr val="accent6">
                    <a:lumMod val="40000"/>
                    <a:lumOff val="60000"/>
                  </a:schemeClr>
                </a:solidFill>
              </a:rPr>
              <a:t>) // This retrieves the element whose id matches the id passed as parameter. “Id” here refers to the ID </a:t>
            </a:r>
            <a:r>
              <a:rPr lang="en-US" sz="2000" dirty="0" err="1">
                <a:solidFill>
                  <a:schemeClr val="accent6">
                    <a:lumMod val="40000"/>
                    <a:lumOff val="60000"/>
                  </a:schemeClr>
                </a:solidFill>
              </a:rPr>
              <a:t>attrbute</a:t>
            </a:r>
            <a:r>
              <a:rPr lang="en-US" sz="2000" dirty="0">
                <a:solidFill>
                  <a:schemeClr val="accent6">
                    <a:lumMod val="40000"/>
                    <a:lumOff val="60000"/>
                  </a:schemeClr>
                </a:solidFill>
              </a:rPr>
              <a:t> of the form element.</a:t>
            </a:r>
          </a:p>
          <a:p>
            <a:endParaRPr lang="en-US" sz="2000" dirty="0">
              <a:solidFill>
                <a:srgbClr val="00B050"/>
              </a:solidFill>
            </a:endParaRPr>
          </a:p>
          <a:p>
            <a:r>
              <a:rPr lang="en-US" sz="2000" dirty="0"/>
              <a:t>Example: How to access a text field “</a:t>
            </a:r>
            <a:r>
              <a:rPr lang="en-US" sz="2000" i="1" dirty="0"/>
              <a:t>user name</a:t>
            </a:r>
            <a:r>
              <a:rPr lang="en-US" sz="2000" dirty="0"/>
              <a:t>” whose id is “</a:t>
            </a:r>
            <a:r>
              <a:rPr lang="en-US" sz="2000" dirty="0">
                <a:solidFill>
                  <a:srgbClr val="C00000"/>
                </a:solidFill>
              </a:rPr>
              <a:t>username</a:t>
            </a:r>
            <a:r>
              <a:rPr lang="en-US" sz="2000" dirty="0"/>
              <a:t>”.</a:t>
            </a:r>
          </a:p>
          <a:p>
            <a:endParaRPr lang="en-US" sz="2000" dirty="0"/>
          </a:p>
          <a:p>
            <a:pPr marL="1150938" lvl="2"/>
            <a:r>
              <a:rPr lang="en-US" dirty="0" err="1">
                <a:solidFill>
                  <a:schemeClr val="accent6">
                    <a:lumMod val="40000"/>
                    <a:lumOff val="60000"/>
                  </a:schemeClr>
                </a:solidFill>
              </a:rPr>
              <a:t>document.getElementById</a:t>
            </a:r>
            <a:r>
              <a:rPr lang="en-US" dirty="0">
                <a:solidFill>
                  <a:schemeClr val="accent6">
                    <a:lumMod val="40000"/>
                    <a:lumOff val="60000"/>
                  </a:schemeClr>
                </a:solidFill>
              </a:rPr>
              <a:t>(</a:t>
            </a:r>
            <a:r>
              <a:rPr lang="en-US" dirty="0">
                <a:solidFill>
                  <a:srgbClr val="00B050"/>
                </a:solidFill>
              </a:rPr>
              <a:t>“</a:t>
            </a:r>
            <a:r>
              <a:rPr lang="en-US" dirty="0">
                <a:solidFill>
                  <a:srgbClr val="C00000"/>
                </a:solidFill>
              </a:rPr>
              <a:t>username</a:t>
            </a:r>
            <a:r>
              <a:rPr lang="en-US" dirty="0">
                <a:solidFill>
                  <a:srgbClr val="00B050"/>
                </a:solidFill>
              </a:rPr>
              <a:t>”</a:t>
            </a:r>
            <a:r>
              <a:rPr lang="en-US" dirty="0">
                <a:solidFill>
                  <a:schemeClr val="accent6">
                    <a:lumMod val="40000"/>
                    <a:lumOff val="60000"/>
                  </a:schemeClr>
                </a:solidFill>
              </a:rPr>
              <a: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105</a:t>
            </a:fld>
            <a:endParaRPr lang="en-US" dirty="0"/>
          </a:p>
        </p:txBody>
      </p:sp>
    </p:spTree>
    <p:extLst>
      <p:ext uri="{BB962C8B-B14F-4D97-AF65-F5344CB8AC3E}">
        <p14:creationId xmlns:p14="http://schemas.microsoft.com/office/powerpoint/2010/main" val="19696216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a:latin typeface="Verdana" pitchFamily="34" charset="0"/>
              </a:rPr>
              <a:t>How to access and set values of form elements</a:t>
            </a:r>
            <a:endParaRPr lang="en-US" sz="2800" dirty="0"/>
          </a:p>
        </p:txBody>
      </p:sp>
      <p:sp>
        <p:nvSpPr>
          <p:cNvPr id="3" name="Text Placeholder 2"/>
          <p:cNvSpPr>
            <a:spLocks noGrp="1"/>
          </p:cNvSpPr>
          <p:nvPr>
            <p:ph type="body" sz="quarter" idx="13"/>
          </p:nvPr>
        </p:nvSpPr>
        <p:spPr>
          <a:xfrm>
            <a:off x="381000" y="1219200"/>
            <a:ext cx="8382000" cy="5638800"/>
          </a:xfrm>
        </p:spPr>
        <p:txBody>
          <a:bodyPr>
            <a:normAutofit/>
          </a:bodyPr>
          <a:lstStyle/>
          <a:p>
            <a:r>
              <a:rPr lang="en-US" sz="2000" dirty="0"/>
              <a:t>To retrieve the value of an element we use the attribute </a:t>
            </a:r>
            <a:r>
              <a:rPr lang="en-US" sz="2000" i="1" dirty="0">
                <a:solidFill>
                  <a:srgbClr val="C00000"/>
                </a:solidFill>
              </a:rPr>
              <a:t>“value”</a:t>
            </a:r>
            <a:r>
              <a:rPr lang="en-US" sz="2000" dirty="0"/>
              <a:t>.</a:t>
            </a:r>
          </a:p>
          <a:p>
            <a:r>
              <a:rPr lang="en-US" sz="2000" dirty="0"/>
              <a:t>  Syntax:</a:t>
            </a:r>
          </a:p>
          <a:p>
            <a:pPr lvl="2"/>
            <a:r>
              <a:rPr lang="en-US" dirty="0">
                <a:solidFill>
                  <a:srgbClr val="00B050"/>
                </a:solidFill>
              </a:rPr>
              <a:t> // retrieves the value</a:t>
            </a:r>
          </a:p>
          <a:p>
            <a:pPr lvl="2"/>
            <a:r>
              <a:rPr lang="en-US" dirty="0" err="1">
                <a:solidFill>
                  <a:schemeClr val="accent6">
                    <a:lumMod val="40000"/>
                    <a:lumOff val="60000"/>
                  </a:schemeClr>
                </a:solidFill>
              </a:rPr>
              <a:t>var</a:t>
            </a:r>
            <a:r>
              <a:rPr lang="en-US" dirty="0">
                <a:solidFill>
                  <a:schemeClr val="accent6">
                    <a:lumMod val="40000"/>
                    <a:lumOff val="60000"/>
                  </a:schemeClr>
                </a:solidFill>
              </a:rPr>
              <a:t> </a:t>
            </a:r>
            <a:r>
              <a:rPr lang="en-US" dirty="0" err="1">
                <a:solidFill>
                  <a:schemeClr val="accent6">
                    <a:lumMod val="40000"/>
                    <a:lumOff val="60000"/>
                  </a:schemeClr>
                </a:solidFill>
              </a:rPr>
              <a:t>variableName</a:t>
            </a:r>
            <a:r>
              <a:rPr lang="en-US" dirty="0">
                <a:solidFill>
                  <a:schemeClr val="accent6">
                    <a:lumMod val="40000"/>
                    <a:lumOff val="60000"/>
                  </a:schemeClr>
                </a:solidFill>
              </a:rPr>
              <a:t>=</a:t>
            </a:r>
            <a:r>
              <a:rPr lang="en-US" dirty="0" err="1">
                <a:solidFill>
                  <a:schemeClr val="accent6">
                    <a:lumMod val="40000"/>
                    <a:lumOff val="60000"/>
                  </a:schemeClr>
                </a:solidFill>
              </a:rPr>
              <a:t>document.getElementById</a:t>
            </a:r>
            <a:r>
              <a:rPr lang="en-US" dirty="0">
                <a:solidFill>
                  <a:srgbClr val="00B050"/>
                </a:solidFill>
              </a:rPr>
              <a:t>(</a:t>
            </a:r>
            <a:r>
              <a:rPr lang="en-US" dirty="0" err="1">
                <a:solidFill>
                  <a:srgbClr val="C00000"/>
                </a:solidFill>
              </a:rPr>
              <a:t>elementId</a:t>
            </a:r>
            <a:r>
              <a:rPr lang="en-US" dirty="0">
                <a:solidFill>
                  <a:srgbClr val="00B050"/>
                </a:solidFill>
              </a:rPr>
              <a:t>).value</a:t>
            </a:r>
          </a:p>
          <a:p>
            <a:pPr lvl="2"/>
            <a:r>
              <a:rPr lang="en-US" dirty="0">
                <a:solidFill>
                  <a:srgbClr val="00B050"/>
                </a:solidFill>
              </a:rPr>
              <a:t>// Sets the value</a:t>
            </a:r>
          </a:p>
          <a:p>
            <a:pPr lvl="2"/>
            <a:r>
              <a:rPr lang="en-US" dirty="0" err="1">
                <a:solidFill>
                  <a:schemeClr val="accent6">
                    <a:lumMod val="40000"/>
                    <a:lumOff val="60000"/>
                  </a:schemeClr>
                </a:solidFill>
              </a:rPr>
              <a:t>document.getElementById</a:t>
            </a:r>
            <a:r>
              <a:rPr lang="en-US" dirty="0">
                <a:solidFill>
                  <a:srgbClr val="002060"/>
                </a:solidFill>
              </a:rPr>
              <a:t>(</a:t>
            </a:r>
            <a:r>
              <a:rPr lang="en-US" dirty="0" err="1">
                <a:solidFill>
                  <a:srgbClr val="C00000"/>
                </a:solidFill>
              </a:rPr>
              <a:t>elementId</a:t>
            </a:r>
            <a:r>
              <a:rPr lang="en-US" dirty="0">
                <a:solidFill>
                  <a:srgbClr val="002060"/>
                </a:solidFill>
              </a:rPr>
              <a:t>)</a:t>
            </a:r>
            <a:r>
              <a:rPr lang="en-US" dirty="0">
                <a:solidFill>
                  <a:srgbClr val="00B050"/>
                </a:solidFill>
              </a:rPr>
              <a:t>.</a:t>
            </a:r>
            <a:r>
              <a:rPr lang="en-US" dirty="0">
                <a:solidFill>
                  <a:srgbClr val="C00000"/>
                </a:solidFill>
              </a:rPr>
              <a:t>value</a:t>
            </a:r>
            <a:r>
              <a:rPr lang="en-US" dirty="0">
                <a:solidFill>
                  <a:srgbClr val="00B050"/>
                </a:solidFill>
              </a:rPr>
              <a:t> = value To Be Set.</a:t>
            </a:r>
          </a:p>
          <a:p>
            <a:endParaRPr lang="en-US" sz="2000" dirty="0"/>
          </a:p>
          <a:p>
            <a:r>
              <a:rPr lang="en-US" sz="2000" dirty="0"/>
              <a:t>  Example:</a:t>
            </a:r>
          </a:p>
          <a:p>
            <a:pPr lvl="2"/>
            <a:r>
              <a:rPr lang="en-US" dirty="0">
                <a:solidFill>
                  <a:srgbClr val="00B050"/>
                </a:solidFill>
              </a:rPr>
              <a:t>//This </a:t>
            </a:r>
            <a:r>
              <a:rPr lang="en-US" dirty="0">
                <a:solidFill>
                  <a:schemeClr val="accent6">
                    <a:lumMod val="40000"/>
                    <a:lumOff val="60000"/>
                  </a:schemeClr>
                </a:solidFill>
              </a:rPr>
              <a:t>retrieves</a:t>
            </a:r>
            <a:r>
              <a:rPr lang="en-US" dirty="0">
                <a:solidFill>
                  <a:srgbClr val="00B050"/>
                </a:solidFill>
              </a:rPr>
              <a:t> the value from the text field </a:t>
            </a:r>
            <a:r>
              <a:rPr lang="en-US" dirty="0">
                <a:solidFill>
                  <a:srgbClr val="002060"/>
                </a:solidFill>
              </a:rPr>
              <a:t>“</a:t>
            </a:r>
            <a:r>
              <a:rPr lang="en-US" dirty="0" err="1">
                <a:solidFill>
                  <a:srgbClr val="C00000"/>
                </a:solidFill>
              </a:rPr>
              <a:t>userName</a:t>
            </a:r>
            <a:r>
              <a:rPr lang="en-US" dirty="0">
                <a:solidFill>
                  <a:srgbClr val="002060"/>
                </a:solidFill>
              </a:rPr>
              <a:t>”</a:t>
            </a:r>
          </a:p>
          <a:p>
            <a:pPr lvl="2"/>
            <a:r>
              <a:rPr lang="en-US" dirty="0" err="1">
                <a:solidFill>
                  <a:schemeClr val="accent6">
                    <a:lumMod val="40000"/>
                    <a:lumOff val="60000"/>
                  </a:schemeClr>
                </a:solidFill>
              </a:rPr>
              <a:t>var</a:t>
            </a:r>
            <a:r>
              <a:rPr lang="en-US" dirty="0">
                <a:solidFill>
                  <a:schemeClr val="accent6">
                    <a:lumMod val="40000"/>
                    <a:lumOff val="60000"/>
                  </a:schemeClr>
                </a:solidFill>
              </a:rPr>
              <a:t> </a:t>
            </a:r>
            <a:r>
              <a:rPr lang="en-US" dirty="0" err="1">
                <a:solidFill>
                  <a:schemeClr val="accent6">
                    <a:lumMod val="40000"/>
                    <a:lumOff val="60000"/>
                  </a:schemeClr>
                </a:solidFill>
              </a:rPr>
              <a:t>userName</a:t>
            </a:r>
            <a:r>
              <a:rPr lang="en-US" dirty="0">
                <a:solidFill>
                  <a:schemeClr val="accent6">
                    <a:lumMod val="40000"/>
                    <a:lumOff val="60000"/>
                  </a:schemeClr>
                </a:solidFill>
              </a:rPr>
              <a:t>=</a:t>
            </a:r>
            <a:r>
              <a:rPr lang="en-US" dirty="0" err="1">
                <a:solidFill>
                  <a:schemeClr val="accent6">
                    <a:lumMod val="40000"/>
                    <a:lumOff val="60000"/>
                  </a:schemeClr>
                </a:solidFill>
              </a:rPr>
              <a:t>document.getElementById</a:t>
            </a:r>
            <a:r>
              <a:rPr lang="en-US" dirty="0">
                <a:solidFill>
                  <a:srgbClr val="00B050"/>
                </a:solidFill>
              </a:rPr>
              <a:t>(“</a:t>
            </a:r>
            <a:r>
              <a:rPr lang="en-US" dirty="0">
                <a:solidFill>
                  <a:srgbClr val="C00000"/>
                </a:solidFill>
              </a:rPr>
              <a:t>username</a:t>
            </a:r>
            <a:r>
              <a:rPr lang="en-US" dirty="0">
                <a:solidFill>
                  <a:srgbClr val="00B050"/>
                </a:solidFill>
              </a:rPr>
              <a:t>”).</a:t>
            </a:r>
            <a:r>
              <a:rPr lang="en-US" dirty="0">
                <a:solidFill>
                  <a:srgbClr val="C00000"/>
                </a:solidFill>
              </a:rPr>
              <a:t>value</a:t>
            </a:r>
            <a:r>
              <a:rPr lang="en-US" dirty="0">
                <a:solidFill>
                  <a:srgbClr val="00B050"/>
                </a:solidFill>
              </a:rPr>
              <a:t>    </a:t>
            </a:r>
          </a:p>
          <a:p>
            <a:pPr lvl="2"/>
            <a:endParaRPr lang="en-US" dirty="0">
              <a:solidFill>
                <a:srgbClr val="00B050"/>
              </a:solidFill>
            </a:endParaRPr>
          </a:p>
          <a:p>
            <a:pPr lvl="2"/>
            <a:r>
              <a:rPr lang="en-US" dirty="0">
                <a:solidFill>
                  <a:srgbClr val="00B050"/>
                </a:solidFill>
              </a:rPr>
              <a:t>//This sets the value of username  as “Arun” in the text field </a:t>
            </a:r>
            <a:r>
              <a:rPr lang="en-US" dirty="0">
                <a:solidFill>
                  <a:srgbClr val="002060"/>
                </a:solidFill>
              </a:rPr>
              <a:t>“</a:t>
            </a:r>
            <a:r>
              <a:rPr lang="en-US" dirty="0" err="1">
                <a:solidFill>
                  <a:srgbClr val="C00000"/>
                </a:solidFill>
              </a:rPr>
              <a:t>userName</a:t>
            </a:r>
            <a:r>
              <a:rPr lang="en-US" dirty="0">
                <a:solidFill>
                  <a:srgbClr val="002060"/>
                </a:solidFill>
              </a:rPr>
              <a:t>”</a:t>
            </a:r>
            <a:endParaRPr lang="en-US" dirty="0">
              <a:solidFill>
                <a:srgbClr val="00B050"/>
              </a:solidFill>
            </a:endParaRPr>
          </a:p>
          <a:p>
            <a:pPr lvl="2"/>
            <a:r>
              <a:rPr lang="en-US" dirty="0" err="1">
                <a:solidFill>
                  <a:schemeClr val="accent6">
                    <a:lumMod val="40000"/>
                    <a:lumOff val="60000"/>
                  </a:schemeClr>
                </a:solidFill>
              </a:rPr>
              <a:t>document.getElementById</a:t>
            </a:r>
            <a:r>
              <a:rPr lang="en-US" dirty="0">
                <a:solidFill>
                  <a:srgbClr val="00B050"/>
                </a:solidFill>
              </a:rPr>
              <a:t>(“</a:t>
            </a:r>
            <a:r>
              <a:rPr lang="en-US" dirty="0">
                <a:solidFill>
                  <a:srgbClr val="C00000"/>
                </a:solidFill>
              </a:rPr>
              <a:t>username</a:t>
            </a:r>
            <a:r>
              <a:rPr lang="en-US" dirty="0">
                <a:solidFill>
                  <a:srgbClr val="00B050"/>
                </a:solidFill>
              </a:rPr>
              <a:t>”).value=“Arun”  ;</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106</a:t>
            </a:fld>
            <a:endParaRPr lang="en-US" dirty="0"/>
          </a:p>
        </p:txBody>
      </p:sp>
    </p:spTree>
    <p:extLst>
      <p:ext uri="{BB962C8B-B14F-4D97-AF65-F5344CB8AC3E}">
        <p14:creationId xmlns:p14="http://schemas.microsoft.com/office/powerpoint/2010/main" val="34567043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String Object</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107</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107</a:t>
            </a:fld>
            <a:endParaRPr lang="en-US"/>
          </a:p>
        </p:txBody>
      </p:sp>
      <p:sp>
        <p:nvSpPr>
          <p:cNvPr id="7" name="Rectangle 6"/>
          <p:cNvSpPr/>
          <p:nvPr/>
        </p:nvSpPr>
        <p:spPr>
          <a:xfrm>
            <a:off x="76202" y="1172406"/>
            <a:ext cx="9144000" cy="861774"/>
          </a:xfrm>
          <a:prstGeom prst="rect">
            <a:avLst/>
          </a:prstGeom>
        </p:spPr>
        <p:txBody>
          <a:bodyPr wrap="square">
            <a:spAutoFit/>
          </a:bodyPr>
          <a:lstStyle/>
          <a:p>
            <a:pPr>
              <a:lnSpc>
                <a:spcPct val="150000"/>
              </a:lnSpc>
            </a:pPr>
            <a:r>
              <a:rPr lang="en-US" sz="2000" b="0" dirty="0">
                <a:solidFill>
                  <a:schemeClr val="bg1"/>
                </a:solidFill>
              </a:rPr>
              <a:t>The String Object type provides a set of methods for manipulating strings.</a:t>
            </a:r>
          </a:p>
          <a:p>
            <a:r>
              <a:rPr lang="en-US" sz="2000" dirty="0">
                <a:solidFill>
                  <a:schemeClr val="bg1"/>
                </a:solidFill>
              </a:rPr>
              <a:t>Example: </a:t>
            </a:r>
            <a:r>
              <a:rPr lang="en-US" sz="2000" b="0" dirty="0" err="1">
                <a:solidFill>
                  <a:schemeClr val="bg1"/>
                </a:solidFill>
              </a:rPr>
              <a:t>var</a:t>
            </a:r>
            <a:r>
              <a:rPr lang="en-US" sz="2000" b="0" dirty="0">
                <a:solidFill>
                  <a:schemeClr val="bg1"/>
                </a:solidFill>
              </a:rPr>
              <a:t> string1=“Hello World” and </a:t>
            </a:r>
            <a:r>
              <a:rPr lang="en-US" sz="2000" b="0" dirty="0" err="1">
                <a:solidFill>
                  <a:schemeClr val="bg1"/>
                </a:solidFill>
              </a:rPr>
              <a:t>var</a:t>
            </a:r>
            <a:r>
              <a:rPr lang="en-US" sz="2000" b="0" dirty="0">
                <a:solidFill>
                  <a:schemeClr val="bg1"/>
                </a:solidFill>
              </a:rPr>
              <a:t> string2=“JavaScript”</a:t>
            </a:r>
          </a:p>
        </p:txBody>
      </p:sp>
      <p:graphicFrame>
        <p:nvGraphicFramePr>
          <p:cNvPr id="8" name="Table 7"/>
          <p:cNvGraphicFramePr>
            <a:graphicFrameLocks noGrp="1"/>
          </p:cNvGraphicFramePr>
          <p:nvPr>
            <p:extLst>
              <p:ext uri="{D42A27DB-BD31-4B8C-83A1-F6EECF244321}">
                <p14:modId xmlns:p14="http://schemas.microsoft.com/office/powerpoint/2010/main" val="387011108"/>
              </p:ext>
            </p:extLst>
          </p:nvPr>
        </p:nvGraphicFramePr>
        <p:xfrm>
          <a:off x="76202" y="2286001"/>
          <a:ext cx="8915398" cy="4114006"/>
        </p:xfrm>
        <a:graphic>
          <a:graphicData uri="http://schemas.openxmlformats.org/drawingml/2006/table">
            <a:tbl>
              <a:tblPr firstRow="1" bandRow="1">
                <a:tableStyleId>{7DF18680-E054-41AD-8BC1-D1AEF772440D}</a:tableStyleId>
              </a:tblPr>
              <a:tblGrid>
                <a:gridCol w="1676398">
                  <a:extLst>
                    <a:ext uri="{9D8B030D-6E8A-4147-A177-3AD203B41FA5}">
                      <a16:colId xmlns:a16="http://schemas.microsoft.com/office/drawing/2014/main" xmlns="" val="20000"/>
                    </a:ext>
                  </a:extLst>
                </a:gridCol>
                <a:gridCol w="3484529">
                  <a:extLst>
                    <a:ext uri="{9D8B030D-6E8A-4147-A177-3AD203B41FA5}">
                      <a16:colId xmlns:a16="http://schemas.microsoft.com/office/drawing/2014/main" xmlns="" val="20001"/>
                    </a:ext>
                  </a:extLst>
                </a:gridCol>
                <a:gridCol w="3754471">
                  <a:extLst>
                    <a:ext uri="{9D8B030D-6E8A-4147-A177-3AD203B41FA5}">
                      <a16:colId xmlns:a16="http://schemas.microsoft.com/office/drawing/2014/main" xmlns="" val="20002"/>
                    </a:ext>
                  </a:extLst>
                </a:gridCol>
              </a:tblGrid>
              <a:tr h="516780">
                <a:tc>
                  <a:txBody>
                    <a:bodyPr/>
                    <a:lstStyle/>
                    <a:p>
                      <a:pPr algn="ctr">
                        <a:lnSpc>
                          <a:spcPct val="150000"/>
                        </a:lnSpc>
                      </a:pPr>
                      <a:r>
                        <a:rPr lang="en-US" sz="1300" dirty="0">
                          <a:solidFill>
                            <a:schemeClr val="tx2"/>
                          </a:solidFill>
                          <a:latin typeface="Arial" pitchFamily="34" charset="0"/>
                          <a:cs typeface="Arial" pitchFamily="34" charset="0"/>
                        </a:rPr>
                        <a:t>Method</a:t>
                      </a:r>
                    </a:p>
                  </a:txBody>
                  <a:tcPr/>
                </a:tc>
                <a:tc>
                  <a:txBody>
                    <a:bodyPr/>
                    <a:lstStyle/>
                    <a:p>
                      <a:pPr algn="ctr">
                        <a:lnSpc>
                          <a:spcPct val="150000"/>
                        </a:lnSpc>
                      </a:pPr>
                      <a:r>
                        <a:rPr lang="en-US" sz="1300" dirty="0">
                          <a:solidFill>
                            <a:schemeClr val="tx2"/>
                          </a:solidFill>
                          <a:latin typeface="Arial" pitchFamily="34" charset="0"/>
                          <a:cs typeface="Arial" pitchFamily="34" charset="0"/>
                        </a:rPr>
                        <a:t>Description</a:t>
                      </a:r>
                    </a:p>
                  </a:txBody>
                  <a:tcPr/>
                </a:tc>
                <a:tc>
                  <a:txBody>
                    <a:bodyPr/>
                    <a:lstStyle/>
                    <a:p>
                      <a:pPr algn="ctr">
                        <a:lnSpc>
                          <a:spcPct val="150000"/>
                        </a:lnSpc>
                      </a:pPr>
                      <a:r>
                        <a:rPr lang="en-US" sz="1300" dirty="0">
                          <a:solidFill>
                            <a:schemeClr val="tx2"/>
                          </a:solidFill>
                          <a:latin typeface="Arial" pitchFamily="34" charset="0"/>
                          <a:cs typeface="Arial" pitchFamily="34" charset="0"/>
                        </a:rPr>
                        <a:t>Example</a:t>
                      </a:r>
                    </a:p>
                  </a:txBody>
                  <a:tcPr/>
                </a:tc>
                <a:extLst>
                  <a:ext uri="{0D108BD9-81ED-4DB2-BD59-A6C34878D82A}">
                    <a16:rowId xmlns:a16="http://schemas.microsoft.com/office/drawing/2014/main" xmlns="" val="10000"/>
                  </a:ext>
                </a:extLst>
              </a:tr>
              <a:tr h="457487">
                <a:tc>
                  <a:txBody>
                    <a:bodyPr/>
                    <a:lstStyle/>
                    <a:p>
                      <a:r>
                        <a:rPr lang="en-US" sz="1300" dirty="0" err="1">
                          <a:solidFill>
                            <a:schemeClr val="tx2"/>
                          </a:solidFill>
                          <a:latin typeface="Arial" pitchFamily="34" charset="0"/>
                          <a:cs typeface="Arial" pitchFamily="34" charset="0"/>
                        </a:rPr>
                        <a:t>charAt</a:t>
                      </a:r>
                      <a:r>
                        <a:rPr lang="en-US" sz="1300" dirty="0">
                          <a:solidFill>
                            <a:schemeClr val="tx2"/>
                          </a:solidFill>
                          <a:latin typeface="Arial" pitchFamily="34" charset="0"/>
                          <a:cs typeface="Arial" pitchFamily="34" charset="0"/>
                        </a:rPr>
                        <a:t>(index)</a:t>
                      </a:r>
                    </a:p>
                  </a:txBody>
                  <a:tcPr anchor="ctr"/>
                </a:tc>
                <a:tc>
                  <a:txBody>
                    <a:bodyPr/>
                    <a:lstStyle/>
                    <a:p>
                      <a:r>
                        <a:rPr lang="en-US" sz="1300" dirty="0">
                          <a:solidFill>
                            <a:schemeClr val="tx2"/>
                          </a:solidFill>
                          <a:latin typeface="Arial" pitchFamily="34" charset="0"/>
                          <a:cs typeface="Arial" pitchFamily="34" charset="0"/>
                        </a:rPr>
                        <a:t>Returns the character at the specified index</a:t>
                      </a:r>
                    </a:p>
                  </a:txBody>
                  <a:tcPr anchor="ctr"/>
                </a:tc>
                <a:tc>
                  <a:txBody>
                    <a:bodyPr/>
                    <a:lstStyle/>
                    <a:p>
                      <a:r>
                        <a:rPr lang="en-US" sz="1300" dirty="0">
                          <a:solidFill>
                            <a:schemeClr val="tx2"/>
                          </a:solidFill>
                          <a:latin typeface="Arial" pitchFamily="34" charset="0"/>
                          <a:cs typeface="Arial" pitchFamily="34" charset="0"/>
                        </a:rPr>
                        <a:t>string1.charAt(0) returns</a:t>
                      </a:r>
                      <a:r>
                        <a:rPr lang="en-US" sz="1300" baseline="0" dirty="0">
                          <a:solidFill>
                            <a:schemeClr val="tx2"/>
                          </a:solidFill>
                          <a:latin typeface="Arial" pitchFamily="34" charset="0"/>
                          <a:cs typeface="Arial" pitchFamily="34" charset="0"/>
                        </a:rPr>
                        <a:t> “H”</a:t>
                      </a:r>
                      <a:endParaRPr lang="en-US" sz="1300" dirty="0">
                        <a:solidFill>
                          <a:schemeClr val="tx2"/>
                        </a:solidFill>
                        <a:latin typeface="Arial" pitchFamily="34" charset="0"/>
                        <a:cs typeface="Arial" pitchFamily="34" charset="0"/>
                      </a:endParaRPr>
                    </a:p>
                  </a:txBody>
                  <a:tcPr anchor="ctr"/>
                </a:tc>
                <a:extLst>
                  <a:ext uri="{0D108BD9-81ED-4DB2-BD59-A6C34878D82A}">
                    <a16:rowId xmlns:a16="http://schemas.microsoft.com/office/drawing/2014/main" xmlns="" val="10001"/>
                  </a:ext>
                </a:extLst>
              </a:tr>
              <a:tr h="846038">
                <a:tc>
                  <a:txBody>
                    <a:bodyPr/>
                    <a:lstStyle/>
                    <a:p>
                      <a:r>
                        <a:rPr lang="en-US" sz="1300" dirty="0" err="1">
                          <a:solidFill>
                            <a:schemeClr val="tx2"/>
                          </a:solidFill>
                          <a:latin typeface="Arial" pitchFamily="34" charset="0"/>
                          <a:cs typeface="Arial" pitchFamily="34" charset="0"/>
                        </a:rPr>
                        <a:t>charCodeAt</a:t>
                      </a:r>
                      <a:r>
                        <a:rPr lang="en-US" sz="1300" dirty="0">
                          <a:solidFill>
                            <a:schemeClr val="tx2"/>
                          </a:solidFill>
                          <a:latin typeface="Arial" pitchFamily="34" charset="0"/>
                          <a:cs typeface="Arial" pitchFamily="34" charset="0"/>
                        </a:rPr>
                        <a:t>(index)</a:t>
                      </a:r>
                    </a:p>
                  </a:txBody>
                  <a:tcPr anchor="ctr"/>
                </a:tc>
                <a:tc>
                  <a:txBody>
                    <a:bodyPr/>
                    <a:lstStyle/>
                    <a:p>
                      <a:r>
                        <a:rPr lang="en-US" sz="1300" dirty="0">
                          <a:solidFill>
                            <a:schemeClr val="tx2"/>
                          </a:solidFill>
                          <a:latin typeface="Arial" pitchFamily="34" charset="0"/>
                          <a:cs typeface="Arial" pitchFamily="34" charset="0"/>
                        </a:rPr>
                        <a:t>Returns the Unicode of the character at the specified index</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solidFill>
                            <a:schemeClr val="tx2"/>
                          </a:solidFill>
                          <a:latin typeface="Arial" pitchFamily="34" charset="0"/>
                          <a:cs typeface="Arial" pitchFamily="34" charset="0"/>
                        </a:rPr>
                        <a:t>string1.charAt(0) returns</a:t>
                      </a:r>
                      <a:r>
                        <a:rPr lang="en-US" sz="1300" baseline="0" dirty="0">
                          <a:solidFill>
                            <a:schemeClr val="tx2"/>
                          </a:solidFill>
                          <a:latin typeface="Arial" pitchFamily="34" charset="0"/>
                          <a:cs typeface="Arial" pitchFamily="34" charset="0"/>
                        </a:rPr>
                        <a:t> 72 which is the Unicode value for  “”H</a:t>
                      </a:r>
                      <a:endParaRPr lang="en-US" sz="1300" dirty="0">
                        <a:solidFill>
                          <a:schemeClr val="tx2"/>
                        </a:solidFill>
                        <a:latin typeface="Arial" pitchFamily="34" charset="0"/>
                        <a:cs typeface="Arial" pitchFamily="34" charset="0"/>
                      </a:endParaRPr>
                    </a:p>
                    <a:p>
                      <a:endParaRPr lang="en-US" sz="1300" dirty="0">
                        <a:solidFill>
                          <a:schemeClr val="tx2"/>
                        </a:solidFill>
                        <a:latin typeface="Arial" pitchFamily="34" charset="0"/>
                        <a:cs typeface="Arial" pitchFamily="34" charset="0"/>
                      </a:endParaRPr>
                    </a:p>
                  </a:txBody>
                  <a:tcPr anchor="ctr"/>
                </a:tc>
                <a:extLst>
                  <a:ext uri="{0D108BD9-81ED-4DB2-BD59-A6C34878D82A}">
                    <a16:rowId xmlns:a16="http://schemas.microsoft.com/office/drawing/2014/main" xmlns="" val="10002"/>
                  </a:ext>
                </a:extLst>
              </a:tr>
              <a:tr h="1090449">
                <a:tc>
                  <a:txBody>
                    <a:bodyPr/>
                    <a:lstStyle/>
                    <a:p>
                      <a:r>
                        <a:rPr lang="en-US" sz="1300" dirty="0" err="1">
                          <a:solidFill>
                            <a:schemeClr val="tx2"/>
                          </a:solidFill>
                          <a:latin typeface="Arial" pitchFamily="34" charset="0"/>
                          <a:cs typeface="Arial" pitchFamily="34" charset="0"/>
                        </a:rPr>
                        <a:t>fromCharCode</a:t>
                      </a:r>
                      <a:r>
                        <a:rPr lang="en-US" sz="1300" dirty="0">
                          <a:solidFill>
                            <a:schemeClr val="tx2"/>
                          </a:solidFill>
                          <a:latin typeface="Arial" pitchFamily="34" charset="0"/>
                          <a:cs typeface="Arial" pitchFamily="34" charset="0"/>
                        </a:rPr>
                        <a:t>(unicode1,unicode2)</a:t>
                      </a:r>
                    </a:p>
                  </a:txBody>
                  <a:tcPr anchor="ctr"/>
                </a:tc>
                <a:tc>
                  <a:txBody>
                    <a:bodyPr/>
                    <a:lstStyle/>
                    <a:p>
                      <a:r>
                        <a:rPr lang="en-US" sz="1300" dirty="0">
                          <a:solidFill>
                            <a:schemeClr val="tx2"/>
                          </a:solidFill>
                          <a:latin typeface="Arial" pitchFamily="34" charset="0"/>
                          <a:cs typeface="Arial" pitchFamily="34" charset="0"/>
                        </a:rPr>
                        <a:t>Converts Unicode values to characters</a:t>
                      </a:r>
                    </a:p>
                  </a:txBody>
                  <a:tcPr anchor="ctr"/>
                </a:tc>
                <a:tc>
                  <a:txBody>
                    <a:bodyPr/>
                    <a:lstStyle/>
                    <a:p>
                      <a:r>
                        <a:rPr lang="en-US" sz="1300" kern="1200" dirty="0" err="1">
                          <a:solidFill>
                            <a:schemeClr val="tx2"/>
                          </a:solidFill>
                          <a:latin typeface="Arial" pitchFamily="34" charset="0"/>
                          <a:ea typeface="+mn-ea"/>
                          <a:cs typeface="Arial" pitchFamily="34" charset="0"/>
                        </a:rPr>
                        <a:t>String.fromCharCode</a:t>
                      </a:r>
                      <a:r>
                        <a:rPr lang="en-US" sz="1300" kern="1200" dirty="0">
                          <a:solidFill>
                            <a:schemeClr val="tx2"/>
                          </a:solidFill>
                          <a:latin typeface="Arial" pitchFamily="34" charset="0"/>
                          <a:ea typeface="+mn-ea"/>
                          <a:cs typeface="Arial" pitchFamily="34" charset="0"/>
                        </a:rPr>
                        <a:t>(72,69,76,76,79))</a:t>
                      </a:r>
                      <a:r>
                        <a:rPr lang="en-US" sz="1300" kern="1200" baseline="0" dirty="0">
                          <a:solidFill>
                            <a:schemeClr val="tx2"/>
                          </a:solidFill>
                          <a:latin typeface="Arial" pitchFamily="34" charset="0"/>
                          <a:ea typeface="+mn-ea"/>
                          <a:cs typeface="Arial" pitchFamily="34" charset="0"/>
                        </a:rPr>
                        <a:t> returns “HELLO” where the numbers 72,69,76,79 are the Unicode's of the letters H,E,L and O respectively.</a:t>
                      </a:r>
                      <a:endParaRPr lang="en-US" sz="1300" dirty="0">
                        <a:solidFill>
                          <a:schemeClr val="tx2"/>
                        </a:solidFill>
                        <a:latin typeface="Arial" pitchFamily="34" charset="0"/>
                        <a:cs typeface="Arial" pitchFamily="34" charset="0"/>
                      </a:endParaRPr>
                    </a:p>
                  </a:txBody>
                  <a:tcPr anchor="ctr"/>
                </a:tc>
                <a:extLst>
                  <a:ext uri="{0D108BD9-81ED-4DB2-BD59-A6C34878D82A}">
                    <a16:rowId xmlns:a16="http://schemas.microsoft.com/office/drawing/2014/main" xmlns="" val="10003"/>
                  </a:ext>
                </a:extLst>
              </a:tr>
              <a:tr h="601626">
                <a:tc>
                  <a:txBody>
                    <a:bodyPr/>
                    <a:lstStyle/>
                    <a:p>
                      <a:r>
                        <a:rPr lang="en-US" sz="1300" dirty="0" err="1">
                          <a:solidFill>
                            <a:schemeClr val="tx2"/>
                          </a:solidFill>
                          <a:latin typeface="Arial" pitchFamily="34" charset="0"/>
                          <a:cs typeface="Arial" pitchFamily="34" charset="0"/>
                        </a:rPr>
                        <a:t>indexOf</a:t>
                      </a:r>
                      <a:r>
                        <a:rPr lang="en-US" sz="1300" dirty="0">
                          <a:solidFill>
                            <a:schemeClr val="tx2"/>
                          </a:solidFill>
                          <a:latin typeface="Arial" pitchFamily="34" charset="0"/>
                          <a:cs typeface="Arial" pitchFamily="34" charset="0"/>
                        </a:rPr>
                        <a:t>(string)</a:t>
                      </a:r>
                    </a:p>
                  </a:txBody>
                  <a:tcPr anchor="ctr"/>
                </a:tc>
                <a:tc>
                  <a:txBody>
                    <a:bodyPr/>
                    <a:lstStyle/>
                    <a:p>
                      <a:r>
                        <a:rPr lang="en-US" sz="1300">
                          <a:solidFill>
                            <a:schemeClr val="tx2"/>
                          </a:solidFill>
                          <a:latin typeface="Arial" pitchFamily="34" charset="0"/>
                          <a:cs typeface="Arial" pitchFamily="34" charset="0"/>
                        </a:rPr>
                        <a:t>Returns the position of the first found occurrence of a specified value in a string</a:t>
                      </a:r>
                    </a:p>
                  </a:txBody>
                  <a:tcPr anchor="ctr"/>
                </a:tc>
                <a:tc>
                  <a:txBody>
                    <a:bodyPr/>
                    <a:lstStyle/>
                    <a:p>
                      <a:r>
                        <a:rPr lang="en-US" sz="1300" dirty="0">
                          <a:solidFill>
                            <a:schemeClr val="tx2"/>
                          </a:solidFill>
                          <a:latin typeface="Arial" pitchFamily="34" charset="0"/>
                          <a:cs typeface="Arial" pitchFamily="34" charset="0"/>
                        </a:rPr>
                        <a:t>string1.indexOf(“World”) returns 6</a:t>
                      </a:r>
                    </a:p>
                  </a:txBody>
                  <a:tcPr anchor="ctr"/>
                </a:tc>
                <a:extLst>
                  <a:ext uri="{0D108BD9-81ED-4DB2-BD59-A6C34878D82A}">
                    <a16:rowId xmlns:a16="http://schemas.microsoft.com/office/drawing/2014/main" xmlns="" val="10004"/>
                  </a:ext>
                </a:extLst>
              </a:tr>
              <a:tr h="601626">
                <a:tc>
                  <a:txBody>
                    <a:bodyPr/>
                    <a:lstStyle/>
                    <a:p>
                      <a:r>
                        <a:rPr lang="en-US" sz="1300" dirty="0" err="1">
                          <a:solidFill>
                            <a:schemeClr val="tx2"/>
                          </a:solidFill>
                          <a:latin typeface="Arial" pitchFamily="34" charset="0"/>
                          <a:cs typeface="Arial" pitchFamily="34" charset="0"/>
                        </a:rPr>
                        <a:t>lastIndexOf</a:t>
                      </a:r>
                      <a:r>
                        <a:rPr lang="en-US" sz="1300" dirty="0">
                          <a:solidFill>
                            <a:schemeClr val="tx2"/>
                          </a:solidFill>
                          <a:latin typeface="Arial" pitchFamily="34" charset="0"/>
                          <a:cs typeface="Arial" pitchFamily="34" charset="0"/>
                        </a:rPr>
                        <a:t>(string)</a:t>
                      </a:r>
                    </a:p>
                  </a:txBody>
                  <a:tcPr anchor="ctr"/>
                </a:tc>
                <a:tc>
                  <a:txBody>
                    <a:bodyPr/>
                    <a:lstStyle/>
                    <a:p>
                      <a:r>
                        <a:rPr lang="en-US" sz="1300" dirty="0">
                          <a:solidFill>
                            <a:schemeClr val="tx2"/>
                          </a:solidFill>
                          <a:latin typeface="Arial" pitchFamily="34" charset="0"/>
                          <a:cs typeface="Arial" pitchFamily="34" charset="0"/>
                        </a:rPr>
                        <a:t>Returns the position of the last found occurrence of a specified value in a string</a:t>
                      </a:r>
                    </a:p>
                  </a:txBody>
                  <a:tcPr anchor="ctr"/>
                </a:tc>
                <a:tc>
                  <a:txBody>
                    <a:bodyPr/>
                    <a:lstStyle/>
                    <a:p>
                      <a:r>
                        <a:rPr lang="en-US" sz="1300" dirty="0">
                          <a:solidFill>
                            <a:schemeClr val="tx2"/>
                          </a:solidFill>
                          <a:latin typeface="Arial" pitchFamily="34" charset="0"/>
                          <a:cs typeface="Arial" pitchFamily="34" charset="0"/>
                        </a:rPr>
                        <a:t>string1.lastIndexOf(“o”) returns</a:t>
                      </a:r>
                      <a:r>
                        <a:rPr lang="en-US" sz="1300" baseline="0" dirty="0">
                          <a:solidFill>
                            <a:schemeClr val="tx2"/>
                          </a:solidFill>
                          <a:latin typeface="Arial" pitchFamily="34" charset="0"/>
                          <a:cs typeface="Arial" pitchFamily="34" charset="0"/>
                        </a:rPr>
                        <a:t> 7</a:t>
                      </a:r>
                      <a:endParaRPr lang="en-US" sz="1300" dirty="0">
                        <a:solidFill>
                          <a:schemeClr val="tx2"/>
                        </a:solidFill>
                        <a:latin typeface="Arial" pitchFamily="34" charset="0"/>
                        <a:cs typeface="Arial" pitchFamily="34" charset="0"/>
                      </a:endParaRPr>
                    </a:p>
                  </a:txBody>
                  <a:tcPr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5201134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String Object Methods</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108</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108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595091243"/>
              </p:ext>
            </p:extLst>
          </p:nvPr>
        </p:nvGraphicFramePr>
        <p:xfrm>
          <a:off x="2" y="973237"/>
          <a:ext cx="9091613" cy="5426769"/>
        </p:xfrm>
        <a:graphic>
          <a:graphicData uri="http://schemas.openxmlformats.org/drawingml/2006/table">
            <a:tbl>
              <a:tblPr firstRow="1" bandRow="1">
                <a:tableStyleId>{7DF18680-E054-41AD-8BC1-D1AEF772440D}</a:tableStyleId>
              </a:tblPr>
              <a:tblGrid>
                <a:gridCol w="1914024">
                  <a:extLst>
                    <a:ext uri="{9D8B030D-6E8A-4147-A177-3AD203B41FA5}">
                      <a16:colId xmlns:a16="http://schemas.microsoft.com/office/drawing/2014/main" xmlns="" val="20000"/>
                    </a:ext>
                  </a:extLst>
                </a:gridCol>
                <a:gridCol w="3588794">
                  <a:extLst>
                    <a:ext uri="{9D8B030D-6E8A-4147-A177-3AD203B41FA5}">
                      <a16:colId xmlns:a16="http://schemas.microsoft.com/office/drawing/2014/main" xmlns="" val="20001"/>
                    </a:ext>
                  </a:extLst>
                </a:gridCol>
                <a:gridCol w="3588795">
                  <a:extLst>
                    <a:ext uri="{9D8B030D-6E8A-4147-A177-3AD203B41FA5}">
                      <a16:colId xmlns:a16="http://schemas.microsoft.com/office/drawing/2014/main" xmlns="" val="20002"/>
                    </a:ext>
                  </a:extLst>
                </a:gridCol>
              </a:tblGrid>
              <a:tr h="448646">
                <a:tc>
                  <a:txBody>
                    <a:bodyPr/>
                    <a:lstStyle/>
                    <a:p>
                      <a:pPr algn="ctr">
                        <a:lnSpc>
                          <a:spcPct val="150000"/>
                        </a:lnSpc>
                      </a:pPr>
                      <a:r>
                        <a:rPr lang="en-US" sz="1200" dirty="0">
                          <a:solidFill>
                            <a:schemeClr val="tx2"/>
                          </a:solidFill>
                          <a:latin typeface="Arial" pitchFamily="34" charset="0"/>
                          <a:cs typeface="Arial" pitchFamily="34" charset="0"/>
                        </a:rPr>
                        <a:t>Method</a:t>
                      </a:r>
                    </a:p>
                  </a:txBody>
                  <a:tcPr/>
                </a:tc>
                <a:tc>
                  <a:txBody>
                    <a:bodyPr/>
                    <a:lstStyle/>
                    <a:p>
                      <a:pPr algn="ctr">
                        <a:lnSpc>
                          <a:spcPct val="150000"/>
                        </a:lnSpc>
                      </a:pPr>
                      <a:r>
                        <a:rPr lang="en-US" sz="1200" dirty="0">
                          <a:solidFill>
                            <a:schemeClr val="tx2"/>
                          </a:solidFill>
                          <a:latin typeface="Arial" pitchFamily="34" charset="0"/>
                          <a:cs typeface="Arial" pitchFamily="34" charset="0"/>
                        </a:rPr>
                        <a:t>Description</a:t>
                      </a:r>
                    </a:p>
                  </a:txBody>
                  <a:tcPr/>
                </a:tc>
                <a:tc>
                  <a:txBody>
                    <a:bodyPr/>
                    <a:lstStyle/>
                    <a:p>
                      <a:pPr algn="ctr">
                        <a:lnSpc>
                          <a:spcPct val="150000"/>
                        </a:lnSpc>
                      </a:pPr>
                      <a:r>
                        <a:rPr lang="en-US" sz="1200" dirty="0">
                          <a:solidFill>
                            <a:schemeClr val="tx2"/>
                          </a:solidFill>
                          <a:latin typeface="Arial" pitchFamily="34" charset="0"/>
                          <a:cs typeface="Arial" pitchFamily="34" charset="0"/>
                        </a:rPr>
                        <a:t>Example</a:t>
                      </a:r>
                    </a:p>
                  </a:txBody>
                  <a:tcPr/>
                </a:tc>
                <a:extLst>
                  <a:ext uri="{0D108BD9-81ED-4DB2-BD59-A6C34878D82A}">
                    <a16:rowId xmlns:a16="http://schemas.microsoft.com/office/drawing/2014/main" xmlns="" val="10000"/>
                  </a:ext>
                </a:extLst>
              </a:tr>
              <a:tr h="774375">
                <a:tc>
                  <a:txBody>
                    <a:bodyPr/>
                    <a:lstStyle/>
                    <a:p>
                      <a:r>
                        <a:rPr lang="en-US" sz="1200" dirty="0">
                          <a:solidFill>
                            <a:schemeClr val="tx2"/>
                          </a:solidFill>
                          <a:latin typeface="Arial" pitchFamily="34" charset="0"/>
                          <a:cs typeface="Arial" pitchFamily="34" charset="0"/>
                        </a:rPr>
                        <a:t>match(</a:t>
                      </a:r>
                      <a:r>
                        <a:rPr lang="en-US" sz="1200" dirty="0" err="1">
                          <a:solidFill>
                            <a:schemeClr val="tx2"/>
                          </a:solidFill>
                          <a:latin typeface="Arial" pitchFamily="34" charset="0"/>
                          <a:cs typeface="Arial" pitchFamily="34" charset="0"/>
                        </a:rPr>
                        <a:t>regEx</a:t>
                      </a:r>
                      <a:r>
                        <a:rPr lang="en-US" sz="1200" dirty="0">
                          <a:solidFill>
                            <a:schemeClr val="tx2"/>
                          </a:solidFill>
                          <a:latin typeface="Arial" pitchFamily="34" charset="0"/>
                          <a:cs typeface="Arial" pitchFamily="34" charset="0"/>
                        </a:rPr>
                        <a: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itchFamily="34" charset="0"/>
                          <a:cs typeface="Arial" pitchFamily="34" charset="0"/>
                        </a:rPr>
                        <a:t>Searches for a match between a regular expression and a string, and returns the matches</a:t>
                      </a:r>
                    </a:p>
                  </a:txBody>
                  <a:tcPr anchor="ctr"/>
                </a:tc>
                <a:tc>
                  <a:txBody>
                    <a:bodyPr/>
                    <a:lstStyle/>
                    <a:p>
                      <a:r>
                        <a:rPr lang="en-US" sz="1200" dirty="0">
                          <a:solidFill>
                            <a:schemeClr val="tx2"/>
                          </a:solidFill>
                          <a:latin typeface="Arial" pitchFamily="34" charset="0"/>
                          <a:cs typeface="Arial" pitchFamily="34" charset="0"/>
                        </a:rPr>
                        <a:t>Visit the below link for details</a:t>
                      </a:r>
                      <a:r>
                        <a:rPr lang="en-US" sz="1200" baseline="0" dirty="0">
                          <a:solidFill>
                            <a:schemeClr val="tx2"/>
                          </a:solidFill>
                          <a:latin typeface="Arial" pitchFamily="34" charset="0"/>
                          <a:cs typeface="Arial" pitchFamily="34" charset="0"/>
                        </a:rPr>
                        <a:t> on using </a:t>
                      </a:r>
                      <a:r>
                        <a:rPr lang="en-US" sz="1200" baseline="0" dirty="0" err="1">
                          <a:solidFill>
                            <a:schemeClr val="tx2"/>
                          </a:solidFill>
                          <a:latin typeface="Arial" pitchFamily="34" charset="0"/>
                          <a:cs typeface="Arial" pitchFamily="34" charset="0"/>
                        </a:rPr>
                        <a:t>regEx</a:t>
                      </a:r>
                      <a:r>
                        <a:rPr lang="en-US" sz="1200" baseline="0" dirty="0">
                          <a:solidFill>
                            <a:schemeClr val="tx2"/>
                          </a:solidFill>
                          <a:latin typeface="Arial" pitchFamily="34" charset="0"/>
                          <a:cs typeface="Arial" pitchFamily="34" charset="0"/>
                        </a:rPr>
                        <a:t>.</a:t>
                      </a:r>
                      <a:endParaRPr lang="en-US" sz="1200" dirty="0">
                        <a:solidFill>
                          <a:schemeClr val="tx2"/>
                        </a:solidFill>
                        <a:latin typeface="Arial" pitchFamily="34" charset="0"/>
                        <a:cs typeface="Arial" pitchFamily="34" charset="0"/>
                        <a:hlinkClick r:id="rId2"/>
                      </a:endParaRPr>
                    </a:p>
                    <a:p>
                      <a:r>
                        <a:rPr lang="en-US" sz="1200" dirty="0">
                          <a:solidFill>
                            <a:schemeClr val="tx2"/>
                          </a:solidFill>
                          <a:latin typeface="Arial" pitchFamily="34" charset="0"/>
                          <a:cs typeface="Arial" pitchFamily="34" charset="0"/>
                          <a:hlinkClick r:id="rId2"/>
                        </a:rPr>
                        <a:t>http://www.w3schools.com/js/js_obj_regexp.asp</a:t>
                      </a:r>
                      <a:endParaRPr lang="en-US" sz="1200" dirty="0">
                        <a:solidFill>
                          <a:schemeClr val="tx2"/>
                        </a:solidFill>
                        <a:latin typeface="Arial" pitchFamily="34" charset="0"/>
                        <a:cs typeface="Arial" pitchFamily="34" charset="0"/>
                      </a:endParaRPr>
                    </a:p>
                  </a:txBody>
                  <a:tcPr anchor="ctr"/>
                </a:tc>
                <a:extLst>
                  <a:ext uri="{0D108BD9-81ED-4DB2-BD59-A6C34878D82A}">
                    <a16:rowId xmlns:a16="http://schemas.microsoft.com/office/drawing/2014/main" xmlns="" val="10001"/>
                  </a:ext>
                </a:extLst>
              </a:tr>
              <a:tr h="774375">
                <a:tc>
                  <a:txBody>
                    <a:bodyPr/>
                    <a:lstStyle/>
                    <a:p>
                      <a:r>
                        <a:rPr lang="en-US" sz="1200" dirty="0">
                          <a:solidFill>
                            <a:schemeClr val="tx2"/>
                          </a:solidFill>
                          <a:latin typeface="Arial" pitchFamily="34" charset="0"/>
                          <a:cs typeface="Arial" pitchFamily="34" charset="0"/>
                        </a:rPr>
                        <a:t>replace(</a:t>
                      </a:r>
                      <a:r>
                        <a:rPr lang="en-US" sz="1200" dirty="0" err="1">
                          <a:solidFill>
                            <a:schemeClr val="tx2"/>
                          </a:solidFill>
                          <a:latin typeface="Arial" pitchFamily="34" charset="0"/>
                          <a:cs typeface="Arial" pitchFamily="34" charset="0"/>
                        </a:rPr>
                        <a:t>stringA,StringB</a:t>
                      </a:r>
                      <a:r>
                        <a:rPr lang="en-US" sz="1200" dirty="0">
                          <a:solidFill>
                            <a:schemeClr val="tx2"/>
                          </a:solidFill>
                          <a:latin typeface="Arial" pitchFamily="34" charset="0"/>
                          <a:cs typeface="Arial" pitchFamily="34" charset="0"/>
                        </a:rPr>
                        <a:t>)</a:t>
                      </a:r>
                    </a:p>
                  </a:txBody>
                  <a:tcPr anchor="ctr"/>
                </a:tc>
                <a:tc>
                  <a:txBody>
                    <a:bodyPr/>
                    <a:lstStyle/>
                    <a:p>
                      <a:r>
                        <a:rPr lang="en-US" sz="1200" dirty="0">
                          <a:solidFill>
                            <a:schemeClr val="tx2"/>
                          </a:solidFill>
                          <a:latin typeface="Arial" pitchFamily="34" charset="0"/>
                          <a:cs typeface="Arial" pitchFamily="34" charset="0"/>
                        </a:rPr>
                        <a:t>Searches for a match between a substring (or regular expression) and a string, and replaces the matched substring with a new substring</a:t>
                      </a:r>
                    </a:p>
                  </a:txBody>
                  <a:tcPr anchor="ctr"/>
                </a:tc>
                <a:tc>
                  <a:txBody>
                    <a:bodyPr/>
                    <a:lstStyle/>
                    <a:p>
                      <a:r>
                        <a:rPr lang="en-US" sz="1200" dirty="0">
                          <a:solidFill>
                            <a:schemeClr val="tx2"/>
                          </a:solidFill>
                          <a:latin typeface="Arial" pitchFamily="34" charset="0"/>
                          <a:cs typeface="Arial" pitchFamily="34" charset="0"/>
                        </a:rPr>
                        <a:t>string1.replace(“</a:t>
                      </a:r>
                      <a:r>
                        <a:rPr lang="en-US" sz="1200" dirty="0" err="1">
                          <a:solidFill>
                            <a:schemeClr val="tx2"/>
                          </a:solidFill>
                          <a:latin typeface="Arial" pitchFamily="34" charset="0"/>
                          <a:cs typeface="Arial" pitchFamily="34" charset="0"/>
                        </a:rPr>
                        <a:t>World”,”John</a:t>
                      </a:r>
                      <a:r>
                        <a:rPr lang="en-US" sz="1200" dirty="0">
                          <a:solidFill>
                            <a:schemeClr val="tx2"/>
                          </a:solidFill>
                          <a:latin typeface="Arial" pitchFamily="34" charset="0"/>
                          <a:cs typeface="Arial" pitchFamily="34" charset="0"/>
                        </a:rPr>
                        <a:t>”)  return</a:t>
                      </a:r>
                      <a:r>
                        <a:rPr lang="en-US" sz="1200" baseline="0" dirty="0">
                          <a:solidFill>
                            <a:schemeClr val="tx2"/>
                          </a:solidFill>
                          <a:latin typeface="Arial" pitchFamily="34" charset="0"/>
                          <a:cs typeface="Arial" pitchFamily="34" charset="0"/>
                        </a:rPr>
                        <a:t>s “Hello John”</a:t>
                      </a:r>
                      <a:endParaRPr lang="en-US" sz="1200" dirty="0">
                        <a:solidFill>
                          <a:schemeClr val="tx2"/>
                        </a:solidFill>
                        <a:latin typeface="Arial" pitchFamily="34" charset="0"/>
                        <a:cs typeface="Arial" pitchFamily="34" charset="0"/>
                      </a:endParaRPr>
                    </a:p>
                  </a:txBody>
                  <a:tcPr anchor="ctr"/>
                </a:tc>
                <a:extLst>
                  <a:ext uri="{0D108BD9-81ED-4DB2-BD59-A6C34878D82A}">
                    <a16:rowId xmlns:a16="http://schemas.microsoft.com/office/drawing/2014/main" xmlns="" val="10002"/>
                  </a:ext>
                </a:extLst>
              </a:tr>
              <a:tr h="774375">
                <a:tc>
                  <a:txBody>
                    <a:bodyPr/>
                    <a:lstStyle/>
                    <a:p>
                      <a:r>
                        <a:rPr lang="en-US" sz="1200" dirty="0">
                          <a:solidFill>
                            <a:schemeClr val="tx2"/>
                          </a:solidFill>
                          <a:latin typeface="Arial" pitchFamily="34" charset="0"/>
                          <a:cs typeface="Arial" pitchFamily="34" charset="0"/>
                        </a:rPr>
                        <a:t>search(</a:t>
                      </a:r>
                      <a:r>
                        <a:rPr lang="en-US" sz="1200" dirty="0" err="1">
                          <a:solidFill>
                            <a:schemeClr val="tx2"/>
                          </a:solidFill>
                          <a:latin typeface="Arial" pitchFamily="34" charset="0"/>
                          <a:cs typeface="Arial" pitchFamily="34" charset="0"/>
                        </a:rPr>
                        <a:t>regEx</a:t>
                      </a:r>
                      <a:r>
                        <a:rPr lang="en-US" sz="1200" dirty="0">
                          <a:solidFill>
                            <a:schemeClr val="tx2"/>
                          </a:solidFill>
                          <a:latin typeface="Arial" pitchFamily="34" charset="0"/>
                          <a:cs typeface="Arial" pitchFamily="34" charset="0"/>
                        </a:rPr>
                        <a:t>)</a:t>
                      </a:r>
                    </a:p>
                  </a:txBody>
                  <a:tcPr anchor="ctr"/>
                </a:tc>
                <a:tc>
                  <a:txBody>
                    <a:bodyPr/>
                    <a:lstStyle/>
                    <a:p>
                      <a:r>
                        <a:rPr lang="en-US" sz="1200" dirty="0">
                          <a:solidFill>
                            <a:schemeClr val="tx2"/>
                          </a:solidFill>
                          <a:latin typeface="Arial" pitchFamily="34" charset="0"/>
                          <a:cs typeface="Arial" pitchFamily="34" charset="0"/>
                        </a:rPr>
                        <a:t>Searches for a match between a regular expression and a string, and returns the position of the match</a:t>
                      </a:r>
                    </a:p>
                  </a:txBody>
                  <a:tcPr anchor="ctr"/>
                </a:tc>
                <a:tc>
                  <a:txBody>
                    <a:bodyPr/>
                    <a:lstStyle/>
                    <a:p>
                      <a:r>
                        <a:rPr lang="en-US" sz="1200" dirty="0">
                          <a:solidFill>
                            <a:schemeClr val="tx2"/>
                          </a:solidFill>
                          <a:latin typeface="Arial" pitchFamily="34" charset="0"/>
                          <a:cs typeface="Arial" pitchFamily="34" charset="0"/>
                        </a:rPr>
                        <a:t>Visit the below link for details</a:t>
                      </a:r>
                      <a:r>
                        <a:rPr lang="en-US" sz="1200" baseline="0" dirty="0">
                          <a:solidFill>
                            <a:schemeClr val="tx2"/>
                          </a:solidFill>
                          <a:latin typeface="Arial" pitchFamily="34" charset="0"/>
                          <a:cs typeface="Arial" pitchFamily="34" charset="0"/>
                        </a:rPr>
                        <a:t> on using </a:t>
                      </a:r>
                      <a:r>
                        <a:rPr lang="en-US" sz="1200" baseline="0" dirty="0" err="1">
                          <a:solidFill>
                            <a:schemeClr val="tx2"/>
                          </a:solidFill>
                          <a:latin typeface="Arial" pitchFamily="34" charset="0"/>
                          <a:cs typeface="Arial" pitchFamily="34" charset="0"/>
                        </a:rPr>
                        <a:t>regEx</a:t>
                      </a:r>
                      <a:r>
                        <a:rPr lang="en-US" sz="1200" baseline="0" dirty="0">
                          <a:solidFill>
                            <a:schemeClr val="tx2"/>
                          </a:solidFill>
                          <a:latin typeface="Arial" pitchFamily="34" charset="0"/>
                          <a:cs typeface="Arial" pitchFamily="34" charset="0"/>
                        </a:rPr>
                        <a:t>.</a:t>
                      </a:r>
                      <a:endParaRPr lang="en-US" sz="1200" dirty="0">
                        <a:solidFill>
                          <a:schemeClr val="tx2"/>
                        </a:solidFill>
                        <a:latin typeface="Arial" pitchFamily="34" charset="0"/>
                        <a:cs typeface="Arial" pitchFamily="34" charset="0"/>
                        <a:hlinkClick r:id="rId2"/>
                      </a:endParaRPr>
                    </a:p>
                    <a:p>
                      <a:r>
                        <a:rPr lang="en-US" sz="1200" dirty="0">
                          <a:solidFill>
                            <a:schemeClr val="tx2"/>
                          </a:solidFill>
                          <a:latin typeface="Arial" pitchFamily="34" charset="0"/>
                          <a:cs typeface="Arial" pitchFamily="34" charset="0"/>
                          <a:hlinkClick r:id="rId2"/>
                        </a:rPr>
                        <a:t>http://www.w3schools.com/js/js_obj_regexp.asp</a:t>
                      </a:r>
                      <a:endParaRPr lang="en-US" sz="1200" dirty="0">
                        <a:solidFill>
                          <a:schemeClr val="tx2"/>
                        </a:solidFill>
                        <a:latin typeface="Arial" pitchFamily="34" charset="0"/>
                        <a:cs typeface="Arial" pitchFamily="34" charset="0"/>
                      </a:endParaRPr>
                    </a:p>
                  </a:txBody>
                  <a:tcPr anchor="ctr"/>
                </a:tc>
                <a:extLst>
                  <a:ext uri="{0D108BD9-81ED-4DB2-BD59-A6C34878D82A}">
                    <a16:rowId xmlns:a16="http://schemas.microsoft.com/office/drawing/2014/main" xmlns="" val="10003"/>
                  </a:ext>
                </a:extLst>
              </a:tr>
              <a:tr h="1216874">
                <a:tc>
                  <a:txBody>
                    <a:bodyPr/>
                    <a:lstStyle/>
                    <a:p>
                      <a:r>
                        <a:rPr lang="en-US" sz="1200" dirty="0" err="1">
                          <a:solidFill>
                            <a:schemeClr val="tx2"/>
                          </a:solidFill>
                          <a:latin typeface="Arial" pitchFamily="34" charset="0"/>
                          <a:cs typeface="Arial" pitchFamily="34" charset="0"/>
                        </a:rPr>
                        <a:t>substr</a:t>
                      </a:r>
                      <a:r>
                        <a:rPr lang="en-US" sz="1200" dirty="0">
                          <a:solidFill>
                            <a:schemeClr val="tx2"/>
                          </a:solidFill>
                          <a:latin typeface="Arial" pitchFamily="34" charset="0"/>
                          <a:cs typeface="Arial" pitchFamily="34" charset="0"/>
                        </a:rPr>
                        <a:t>(</a:t>
                      </a:r>
                      <a:r>
                        <a:rPr lang="en-US" sz="1200" dirty="0" err="1">
                          <a:solidFill>
                            <a:schemeClr val="tx2"/>
                          </a:solidFill>
                          <a:latin typeface="Arial" pitchFamily="34" charset="0"/>
                          <a:cs typeface="Arial" pitchFamily="34" charset="0"/>
                        </a:rPr>
                        <a:t>start,length</a:t>
                      </a:r>
                      <a:r>
                        <a:rPr lang="en-US" sz="1200" dirty="0">
                          <a:solidFill>
                            <a:schemeClr val="tx2"/>
                          </a:solidFill>
                          <a:latin typeface="Arial" pitchFamily="34" charset="0"/>
                          <a:cs typeface="Arial" pitchFamily="34" charset="0"/>
                        </a:rPr>
                        <a:t>)</a:t>
                      </a:r>
                    </a:p>
                  </a:txBody>
                  <a:tcPr anchor="ctr"/>
                </a:tc>
                <a:tc>
                  <a:txBody>
                    <a:bodyPr/>
                    <a:lstStyle/>
                    <a:p>
                      <a:r>
                        <a:rPr lang="en-US" sz="1200" dirty="0">
                          <a:solidFill>
                            <a:schemeClr val="tx2"/>
                          </a:solidFill>
                          <a:latin typeface="Arial" pitchFamily="34" charset="0"/>
                          <a:cs typeface="Arial" pitchFamily="34" charset="0"/>
                        </a:rPr>
                        <a:t>Extracts the characters from a string, beginning at a specified start position, and through the specified number of characters. length</a:t>
                      </a:r>
                      <a:r>
                        <a:rPr lang="en-US" sz="1200" baseline="0" dirty="0">
                          <a:solidFill>
                            <a:schemeClr val="tx2"/>
                          </a:solidFill>
                          <a:latin typeface="Arial" pitchFamily="34" charset="0"/>
                          <a:cs typeface="Arial" pitchFamily="34" charset="0"/>
                        </a:rPr>
                        <a:t> is optional in that case the rest of the string from the starting index is returned.</a:t>
                      </a:r>
                      <a:endParaRPr lang="en-US" sz="1200" dirty="0">
                        <a:solidFill>
                          <a:schemeClr val="tx2"/>
                        </a:solidFill>
                        <a:latin typeface="Arial" pitchFamily="34" charset="0"/>
                        <a:cs typeface="Arial" pitchFamily="34" charset="0"/>
                      </a:endParaRPr>
                    </a:p>
                  </a:txBody>
                  <a:tcPr anchor="ctr"/>
                </a:tc>
                <a:tc>
                  <a:txBody>
                    <a:bodyPr/>
                    <a:lstStyle/>
                    <a:p>
                      <a:r>
                        <a:rPr lang="en-US" sz="1200" dirty="0">
                          <a:solidFill>
                            <a:schemeClr val="tx2"/>
                          </a:solidFill>
                          <a:latin typeface="Arial" pitchFamily="34" charset="0"/>
                          <a:cs typeface="Arial" pitchFamily="34" charset="0"/>
                        </a:rPr>
                        <a:t>string1.substr(3,4) returns “lo</a:t>
                      </a:r>
                      <a:r>
                        <a:rPr lang="en-US" sz="1200" baseline="0" dirty="0">
                          <a:solidFill>
                            <a:schemeClr val="tx2"/>
                          </a:solidFill>
                          <a:latin typeface="Arial" pitchFamily="34" charset="0"/>
                          <a:cs typeface="Arial" pitchFamily="34" charset="0"/>
                        </a:rPr>
                        <a:t> w”</a:t>
                      </a:r>
                      <a:endParaRPr lang="en-US" sz="1200" dirty="0">
                        <a:solidFill>
                          <a:schemeClr val="tx2"/>
                        </a:solidFill>
                        <a:latin typeface="Arial" pitchFamily="34" charset="0"/>
                        <a:cs typeface="Arial" pitchFamily="34" charset="0"/>
                      </a:endParaRPr>
                    </a:p>
                  </a:txBody>
                  <a:tcPr anchor="ctr"/>
                </a:tc>
                <a:extLst>
                  <a:ext uri="{0D108BD9-81ED-4DB2-BD59-A6C34878D82A}">
                    <a16:rowId xmlns:a16="http://schemas.microsoft.com/office/drawing/2014/main" xmlns="" val="10004"/>
                  </a:ext>
                </a:extLst>
              </a:tr>
              <a:tr h="1438124">
                <a:tc>
                  <a:txBody>
                    <a:bodyPr/>
                    <a:lstStyle/>
                    <a:p>
                      <a:r>
                        <a:rPr lang="en-US" sz="1200" dirty="0">
                          <a:solidFill>
                            <a:schemeClr val="tx2"/>
                          </a:solidFill>
                          <a:latin typeface="Arial" pitchFamily="34" charset="0"/>
                          <a:cs typeface="Arial" pitchFamily="34" charset="0"/>
                        </a:rPr>
                        <a:t>substring(</a:t>
                      </a:r>
                      <a:r>
                        <a:rPr lang="en-US" sz="1200" dirty="0" err="1">
                          <a:solidFill>
                            <a:schemeClr val="tx2"/>
                          </a:solidFill>
                          <a:latin typeface="Arial" pitchFamily="34" charset="0"/>
                          <a:cs typeface="Arial" pitchFamily="34" charset="0"/>
                        </a:rPr>
                        <a:t>start,stop</a:t>
                      </a:r>
                      <a:r>
                        <a:rPr lang="en-US" sz="1200" dirty="0">
                          <a:solidFill>
                            <a:schemeClr val="tx2"/>
                          </a:solidFill>
                          <a:latin typeface="Arial" pitchFamily="34" charset="0"/>
                          <a:cs typeface="Arial" pitchFamily="34" charset="0"/>
                        </a:rPr>
                        <a:t>)</a:t>
                      </a:r>
                    </a:p>
                  </a:txBody>
                  <a:tcPr anchor="ctr"/>
                </a:tc>
                <a:tc>
                  <a:txBody>
                    <a:bodyPr/>
                    <a:lstStyle/>
                    <a:p>
                      <a:r>
                        <a:rPr lang="en-US" sz="1200" dirty="0">
                          <a:solidFill>
                            <a:schemeClr val="tx2"/>
                          </a:solidFill>
                          <a:latin typeface="Arial" pitchFamily="34" charset="0"/>
                          <a:cs typeface="Arial" pitchFamily="34" charset="0"/>
                        </a:rPr>
                        <a:t>Extracts the characters from a string, between two specified indices excluding</a:t>
                      </a:r>
                      <a:r>
                        <a:rPr lang="en-US" sz="1200" baseline="0" dirty="0">
                          <a:solidFill>
                            <a:schemeClr val="tx2"/>
                          </a:solidFill>
                          <a:latin typeface="Arial" pitchFamily="34" charset="0"/>
                          <a:cs typeface="Arial" pitchFamily="34" charset="0"/>
                        </a:rPr>
                        <a:t> the stop index. stop index is optional in that case the rest of the String starting from the start index is returned.</a:t>
                      </a:r>
                    </a:p>
                    <a:p>
                      <a:r>
                        <a:rPr lang="en-US" sz="1200" kern="1200" dirty="0">
                          <a:solidFill>
                            <a:schemeClr val="tx2"/>
                          </a:solidFill>
                          <a:latin typeface="Arial" pitchFamily="34" charset="0"/>
                          <a:ea typeface="+mn-ea"/>
                          <a:cs typeface="Arial" pitchFamily="34" charset="0"/>
                        </a:rPr>
                        <a:t>Negative values become zero. </a:t>
                      </a:r>
                    </a:p>
                    <a:p>
                      <a:r>
                        <a:rPr lang="en-US" sz="1200" kern="1200" dirty="0">
                          <a:solidFill>
                            <a:schemeClr val="tx2"/>
                          </a:solidFill>
                          <a:latin typeface="Arial" pitchFamily="34" charset="0"/>
                          <a:ea typeface="+mn-ea"/>
                          <a:cs typeface="Arial" pitchFamily="34" charset="0"/>
                        </a:rPr>
                        <a:t>if start &gt; end, the arguments are swapped</a:t>
                      </a:r>
                      <a:endParaRPr lang="en-US" sz="1200" dirty="0">
                        <a:solidFill>
                          <a:schemeClr val="tx2"/>
                        </a:solidFill>
                        <a:latin typeface="Arial" pitchFamily="34" charset="0"/>
                        <a:cs typeface="Arial" pitchFamily="34" charset="0"/>
                      </a:endParaRPr>
                    </a:p>
                  </a:txBody>
                  <a:tcPr anchor="ctr"/>
                </a:tc>
                <a:tc>
                  <a:txBody>
                    <a:bodyPr/>
                    <a:lstStyle/>
                    <a:p>
                      <a:r>
                        <a:rPr lang="en-US" sz="1200" dirty="0">
                          <a:solidFill>
                            <a:schemeClr val="tx2"/>
                          </a:solidFill>
                          <a:latin typeface="Arial" pitchFamily="34" charset="0"/>
                          <a:cs typeface="Arial" pitchFamily="34" charset="0"/>
                        </a:rPr>
                        <a:t>String1.substring(3,5) returns  “lo”</a:t>
                      </a:r>
                    </a:p>
                  </a:txBody>
                  <a:tcPr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581099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String Object Methods</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109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79665026"/>
              </p:ext>
            </p:extLst>
          </p:nvPr>
        </p:nvGraphicFramePr>
        <p:xfrm>
          <a:off x="-76201" y="1066799"/>
          <a:ext cx="9220201" cy="5257802"/>
        </p:xfrm>
        <a:graphic>
          <a:graphicData uri="http://schemas.openxmlformats.org/drawingml/2006/table">
            <a:tbl>
              <a:tblPr firstRow="1" bandRow="1">
                <a:tableStyleId>{7DF18680-E054-41AD-8BC1-D1AEF772440D}</a:tableStyleId>
              </a:tblPr>
              <a:tblGrid>
                <a:gridCol w="1698458">
                  <a:extLst>
                    <a:ext uri="{9D8B030D-6E8A-4147-A177-3AD203B41FA5}">
                      <a16:colId xmlns:a16="http://schemas.microsoft.com/office/drawing/2014/main" xmlns="" val="20000"/>
                    </a:ext>
                  </a:extLst>
                </a:gridCol>
                <a:gridCol w="3639553">
                  <a:extLst>
                    <a:ext uri="{9D8B030D-6E8A-4147-A177-3AD203B41FA5}">
                      <a16:colId xmlns:a16="http://schemas.microsoft.com/office/drawing/2014/main" xmlns="" val="20001"/>
                    </a:ext>
                  </a:extLst>
                </a:gridCol>
                <a:gridCol w="3882190">
                  <a:extLst>
                    <a:ext uri="{9D8B030D-6E8A-4147-A177-3AD203B41FA5}">
                      <a16:colId xmlns:a16="http://schemas.microsoft.com/office/drawing/2014/main" xmlns="" val="20002"/>
                    </a:ext>
                  </a:extLst>
                </a:gridCol>
              </a:tblGrid>
              <a:tr h="678156">
                <a:tc>
                  <a:txBody>
                    <a:bodyPr/>
                    <a:lstStyle/>
                    <a:p>
                      <a:pPr algn="ctr">
                        <a:lnSpc>
                          <a:spcPct val="150000"/>
                        </a:lnSpc>
                      </a:pPr>
                      <a:r>
                        <a:rPr lang="en-US" sz="1400" dirty="0">
                          <a:solidFill>
                            <a:schemeClr val="tx1"/>
                          </a:solidFill>
                          <a:latin typeface="Arial" pitchFamily="34" charset="0"/>
                          <a:cs typeface="Arial" pitchFamily="34" charset="0"/>
                        </a:rPr>
                        <a:t>Method</a:t>
                      </a:r>
                    </a:p>
                  </a:txBody>
                  <a:tcPr/>
                </a:tc>
                <a:tc>
                  <a:txBody>
                    <a:bodyPr/>
                    <a:lstStyle/>
                    <a:p>
                      <a:pPr algn="ctr">
                        <a:lnSpc>
                          <a:spcPct val="150000"/>
                        </a:lnSpc>
                      </a:pPr>
                      <a:r>
                        <a:rPr lang="en-US" sz="1400" dirty="0">
                          <a:solidFill>
                            <a:schemeClr val="tx1"/>
                          </a:solidFill>
                          <a:latin typeface="Arial" pitchFamily="34" charset="0"/>
                          <a:cs typeface="Arial" pitchFamily="34" charset="0"/>
                        </a:rPr>
                        <a:t>Description</a:t>
                      </a:r>
                    </a:p>
                  </a:txBody>
                  <a:tcPr/>
                </a:tc>
                <a:tc>
                  <a:txBody>
                    <a:bodyPr/>
                    <a:lstStyle/>
                    <a:p>
                      <a:pPr algn="ctr">
                        <a:lnSpc>
                          <a:spcPct val="150000"/>
                        </a:lnSpc>
                      </a:pPr>
                      <a:r>
                        <a:rPr lang="en-US" sz="1400" dirty="0">
                          <a:solidFill>
                            <a:schemeClr val="tx1"/>
                          </a:solidFill>
                          <a:latin typeface="Arial" pitchFamily="34" charset="0"/>
                          <a:cs typeface="Arial" pitchFamily="34" charset="0"/>
                        </a:rPr>
                        <a:t>Example</a:t>
                      </a:r>
                    </a:p>
                  </a:txBody>
                  <a:tcPr/>
                </a:tc>
                <a:extLst>
                  <a:ext uri="{0D108BD9-81ED-4DB2-BD59-A6C34878D82A}">
                    <a16:rowId xmlns:a16="http://schemas.microsoft.com/office/drawing/2014/main" xmlns="" val="10000"/>
                  </a:ext>
                </a:extLst>
              </a:tr>
              <a:tr h="2260519">
                <a:tc>
                  <a:txBody>
                    <a:bodyPr/>
                    <a:lstStyle/>
                    <a:p>
                      <a:r>
                        <a:rPr lang="en-US" sz="1400" dirty="0">
                          <a:solidFill>
                            <a:schemeClr val="tx2"/>
                          </a:solidFill>
                          <a:latin typeface="Arial" pitchFamily="34" charset="0"/>
                          <a:cs typeface="Arial" pitchFamily="34" charset="0"/>
                        </a:rPr>
                        <a:t>slice()</a:t>
                      </a:r>
                    </a:p>
                  </a:txBody>
                  <a:tcPr anchor="ctr"/>
                </a:tc>
                <a:tc>
                  <a:txBody>
                    <a:bodyPr/>
                    <a:lstStyle/>
                    <a:p>
                      <a:r>
                        <a:rPr lang="en-US" sz="1400" kern="1200" dirty="0">
                          <a:solidFill>
                            <a:schemeClr val="tx2"/>
                          </a:solidFill>
                          <a:latin typeface="Arial" pitchFamily="34" charset="0"/>
                          <a:ea typeface="+mn-ea"/>
                          <a:cs typeface="Arial" pitchFamily="34" charset="0"/>
                        </a:rPr>
                        <a:t>Returns a portion of the string from position start to, but not including position end. Normally</a:t>
                      </a:r>
                      <a:r>
                        <a:rPr lang="en-US" sz="1400" kern="1200" baseline="0" dirty="0">
                          <a:solidFill>
                            <a:schemeClr val="tx2"/>
                          </a:solidFill>
                          <a:latin typeface="Arial" pitchFamily="34" charset="0"/>
                          <a:ea typeface="+mn-ea"/>
                          <a:cs typeface="Arial" pitchFamily="34" charset="0"/>
                        </a:rPr>
                        <a:t> </a:t>
                      </a:r>
                      <a:r>
                        <a:rPr lang="en-US" sz="1400" kern="1200" dirty="0">
                          <a:solidFill>
                            <a:schemeClr val="tx2"/>
                          </a:solidFill>
                          <a:latin typeface="Arial" pitchFamily="34" charset="0"/>
                          <a:ea typeface="+mn-ea"/>
                          <a:cs typeface="Arial" pitchFamily="34" charset="0"/>
                        </a:rPr>
                        <a:t>Works</a:t>
                      </a:r>
                      <a:r>
                        <a:rPr lang="en-US" sz="1400" kern="1200" baseline="0" dirty="0">
                          <a:solidFill>
                            <a:schemeClr val="tx2"/>
                          </a:solidFill>
                          <a:latin typeface="Arial" pitchFamily="34" charset="0"/>
                          <a:ea typeface="+mn-ea"/>
                          <a:cs typeface="Arial" pitchFamily="34" charset="0"/>
                        </a:rPr>
                        <a:t> similar to substring() method but for negative arguments it means </a:t>
                      </a:r>
                      <a:r>
                        <a:rPr lang="en-US" sz="1400" kern="1200" dirty="0">
                          <a:solidFill>
                            <a:schemeClr val="tx2"/>
                          </a:solidFill>
                          <a:latin typeface="Arial" pitchFamily="34" charset="0"/>
                          <a:ea typeface="+mn-ea"/>
                          <a:cs typeface="Arial" pitchFamily="34" charset="0"/>
                        </a:rPr>
                        <a:t>go backwards from the tail.</a:t>
                      </a:r>
                      <a:endParaRPr lang="en-US" sz="1400" dirty="0">
                        <a:solidFill>
                          <a:schemeClr val="tx2"/>
                        </a:solidFill>
                        <a:latin typeface="Arial" pitchFamily="34" charset="0"/>
                        <a:cs typeface="Arial" pitchFamily="34" charset="0"/>
                      </a:endParaRPr>
                    </a:p>
                  </a:txBody>
                  <a:tcPr anchor="ctr"/>
                </a:tc>
                <a:tc>
                  <a:txBody>
                    <a:bodyPr/>
                    <a:lstStyle/>
                    <a:p>
                      <a:r>
                        <a:rPr lang="en-US" sz="1400" dirty="0" err="1">
                          <a:solidFill>
                            <a:schemeClr val="tx2"/>
                          </a:solidFill>
                          <a:latin typeface="Arial" pitchFamily="34" charset="0"/>
                          <a:cs typeface="Arial" pitchFamily="34" charset="0"/>
                        </a:rPr>
                        <a:t>String.slice</a:t>
                      </a:r>
                      <a:r>
                        <a:rPr lang="en-US" sz="1400" dirty="0">
                          <a:solidFill>
                            <a:schemeClr val="tx2"/>
                          </a:solidFill>
                          <a:latin typeface="Arial" pitchFamily="34" charset="0"/>
                          <a:cs typeface="Arial" pitchFamily="34" charset="0"/>
                        </a:rPr>
                        <a:t>(4,-2)</a:t>
                      </a:r>
                      <a:r>
                        <a:rPr lang="en-US" sz="1400" baseline="0" dirty="0">
                          <a:solidFill>
                            <a:schemeClr val="tx2"/>
                          </a:solidFill>
                          <a:latin typeface="Arial" pitchFamily="34" charset="0"/>
                          <a:cs typeface="Arial" pitchFamily="34" charset="0"/>
                        </a:rPr>
                        <a:t> returns “o </a:t>
                      </a:r>
                      <a:r>
                        <a:rPr lang="en-US" sz="1400" baseline="0" dirty="0" err="1">
                          <a:solidFill>
                            <a:schemeClr val="tx2"/>
                          </a:solidFill>
                          <a:latin typeface="Arial" pitchFamily="34" charset="0"/>
                          <a:cs typeface="Arial" pitchFamily="34" charset="0"/>
                        </a:rPr>
                        <a:t>wor</a:t>
                      </a:r>
                      <a:r>
                        <a:rPr lang="en-US" sz="1400" baseline="0" dirty="0">
                          <a:solidFill>
                            <a:schemeClr val="tx2"/>
                          </a:solidFill>
                          <a:latin typeface="Arial" pitchFamily="34" charset="0"/>
                          <a:cs typeface="Arial" pitchFamily="34" charset="0"/>
                        </a:rPr>
                        <a:t>” that is  from 4</a:t>
                      </a:r>
                      <a:r>
                        <a:rPr lang="en-US" sz="1400" baseline="30000" dirty="0">
                          <a:solidFill>
                            <a:schemeClr val="tx2"/>
                          </a:solidFill>
                          <a:latin typeface="Arial" pitchFamily="34" charset="0"/>
                          <a:cs typeface="Arial" pitchFamily="34" charset="0"/>
                        </a:rPr>
                        <a:t>th </a:t>
                      </a:r>
                      <a:r>
                        <a:rPr lang="en-US" sz="1400" baseline="0" dirty="0">
                          <a:solidFill>
                            <a:schemeClr val="tx2"/>
                          </a:solidFill>
                          <a:latin typeface="Arial" pitchFamily="34" charset="0"/>
                          <a:cs typeface="Arial" pitchFamily="34" charset="0"/>
                        </a:rPr>
                        <a:t> index  to 2</a:t>
                      </a:r>
                      <a:r>
                        <a:rPr lang="en-US" sz="1400" baseline="30000" dirty="0">
                          <a:solidFill>
                            <a:schemeClr val="tx2"/>
                          </a:solidFill>
                          <a:latin typeface="Arial" pitchFamily="34" charset="0"/>
                          <a:cs typeface="Arial" pitchFamily="34" charset="0"/>
                        </a:rPr>
                        <a:t>nd</a:t>
                      </a:r>
                      <a:r>
                        <a:rPr lang="en-US" sz="1400" baseline="0" dirty="0">
                          <a:solidFill>
                            <a:schemeClr val="tx2"/>
                          </a:solidFill>
                          <a:latin typeface="Arial" pitchFamily="34" charset="0"/>
                          <a:cs typeface="Arial" pitchFamily="34" charset="0"/>
                        </a:rPr>
                        <a:t> position from the tail.</a:t>
                      </a:r>
                      <a:endParaRPr lang="en-US" sz="1400" dirty="0">
                        <a:solidFill>
                          <a:schemeClr val="tx2"/>
                        </a:solidFill>
                        <a:latin typeface="Arial" pitchFamily="34" charset="0"/>
                        <a:cs typeface="Arial" pitchFamily="34" charset="0"/>
                      </a:endParaRPr>
                    </a:p>
                  </a:txBody>
                  <a:tcPr anchor="ctr"/>
                </a:tc>
                <a:extLst>
                  <a:ext uri="{0D108BD9-81ED-4DB2-BD59-A6C34878D82A}">
                    <a16:rowId xmlns:a16="http://schemas.microsoft.com/office/drawing/2014/main" xmlns="" val="10001"/>
                  </a:ext>
                </a:extLst>
              </a:tr>
              <a:tr h="611177">
                <a:tc>
                  <a:txBody>
                    <a:bodyPr/>
                    <a:lstStyle/>
                    <a:p>
                      <a:r>
                        <a:rPr lang="en-US" sz="1400" dirty="0" err="1">
                          <a:solidFill>
                            <a:schemeClr val="tx2"/>
                          </a:solidFill>
                          <a:latin typeface="Arial" pitchFamily="34" charset="0"/>
                          <a:cs typeface="Arial" pitchFamily="34" charset="0"/>
                        </a:rPr>
                        <a:t>toLowerCase</a:t>
                      </a:r>
                      <a:r>
                        <a:rPr lang="en-US" sz="1400" dirty="0">
                          <a:solidFill>
                            <a:schemeClr val="tx2"/>
                          </a:solidFill>
                          <a:latin typeface="Arial" pitchFamily="34" charset="0"/>
                          <a:cs typeface="Arial" pitchFamily="34" charset="0"/>
                        </a:rPr>
                        <a:t>()</a:t>
                      </a:r>
                    </a:p>
                  </a:txBody>
                  <a:tcPr anchor="ctr"/>
                </a:tc>
                <a:tc>
                  <a:txBody>
                    <a:bodyPr/>
                    <a:lstStyle/>
                    <a:p>
                      <a:r>
                        <a:rPr lang="en-US" sz="1400" dirty="0">
                          <a:solidFill>
                            <a:schemeClr val="tx2"/>
                          </a:solidFill>
                          <a:latin typeface="Arial" pitchFamily="34" charset="0"/>
                          <a:cs typeface="Arial" pitchFamily="34" charset="0"/>
                        </a:rPr>
                        <a:t>Converts a string to lowercase letters</a:t>
                      </a:r>
                    </a:p>
                  </a:txBody>
                  <a:tcPr anchor="ctr"/>
                </a:tc>
                <a:tc>
                  <a:txBody>
                    <a:bodyPr/>
                    <a:lstStyle/>
                    <a:p>
                      <a:r>
                        <a:rPr lang="en-US" sz="1400" dirty="0">
                          <a:solidFill>
                            <a:schemeClr val="tx2"/>
                          </a:solidFill>
                          <a:latin typeface="Arial" pitchFamily="34" charset="0"/>
                          <a:cs typeface="Arial" pitchFamily="34" charset="0"/>
                        </a:rPr>
                        <a:t>string1.toLowerCase() returns</a:t>
                      </a:r>
                      <a:r>
                        <a:rPr lang="en-US" sz="1400" baseline="0" dirty="0">
                          <a:solidFill>
                            <a:schemeClr val="tx2"/>
                          </a:solidFill>
                          <a:latin typeface="Arial" pitchFamily="34" charset="0"/>
                          <a:cs typeface="Arial" pitchFamily="34" charset="0"/>
                        </a:rPr>
                        <a:t> “hello world”</a:t>
                      </a:r>
                      <a:endParaRPr lang="en-US" sz="1400" dirty="0">
                        <a:solidFill>
                          <a:schemeClr val="tx2"/>
                        </a:solidFill>
                        <a:latin typeface="Arial" pitchFamily="34" charset="0"/>
                        <a:cs typeface="Arial" pitchFamily="34" charset="0"/>
                      </a:endParaRPr>
                    </a:p>
                  </a:txBody>
                  <a:tcPr anchor="ctr"/>
                </a:tc>
                <a:extLst>
                  <a:ext uri="{0D108BD9-81ED-4DB2-BD59-A6C34878D82A}">
                    <a16:rowId xmlns:a16="http://schemas.microsoft.com/office/drawing/2014/main" xmlns="" val="10002"/>
                  </a:ext>
                </a:extLst>
              </a:tr>
              <a:tr h="853975">
                <a:tc>
                  <a:txBody>
                    <a:bodyPr/>
                    <a:lstStyle/>
                    <a:p>
                      <a:r>
                        <a:rPr lang="en-US" sz="1400" dirty="0" err="1">
                          <a:solidFill>
                            <a:schemeClr val="tx2"/>
                          </a:solidFill>
                          <a:latin typeface="Arial" pitchFamily="34" charset="0"/>
                          <a:cs typeface="Arial" pitchFamily="34" charset="0"/>
                        </a:rPr>
                        <a:t>toUpperCase</a:t>
                      </a:r>
                      <a:r>
                        <a:rPr lang="en-US" sz="1400" dirty="0">
                          <a:solidFill>
                            <a:schemeClr val="tx2"/>
                          </a:solidFill>
                          <a:latin typeface="Arial" pitchFamily="34" charset="0"/>
                          <a:cs typeface="Arial" pitchFamily="34" charset="0"/>
                        </a:rPr>
                        <a:t>()</a:t>
                      </a:r>
                    </a:p>
                  </a:txBody>
                  <a:tcPr anchor="ctr"/>
                </a:tc>
                <a:tc>
                  <a:txBody>
                    <a:bodyPr/>
                    <a:lstStyle/>
                    <a:p>
                      <a:r>
                        <a:rPr lang="en-US" sz="1400">
                          <a:solidFill>
                            <a:schemeClr val="tx2"/>
                          </a:solidFill>
                          <a:latin typeface="Arial" pitchFamily="34" charset="0"/>
                          <a:cs typeface="Arial" pitchFamily="34" charset="0"/>
                        </a:rPr>
                        <a:t>Converts a string to uppercase letters</a:t>
                      </a:r>
                    </a:p>
                  </a:txBody>
                  <a:tcPr anchor="ctr"/>
                </a:tc>
                <a:tc>
                  <a:txBody>
                    <a:bodyPr/>
                    <a:lstStyle/>
                    <a:p>
                      <a:r>
                        <a:rPr lang="en-US" sz="1400" dirty="0">
                          <a:solidFill>
                            <a:schemeClr val="tx2"/>
                          </a:solidFill>
                          <a:latin typeface="Arial" pitchFamily="34" charset="0"/>
                          <a:cs typeface="Arial" pitchFamily="34" charset="0"/>
                        </a:rPr>
                        <a:t>String1.toUpperCase() returns “HELLO WORLD”</a:t>
                      </a:r>
                    </a:p>
                  </a:txBody>
                  <a:tcPr anchor="ctr"/>
                </a:tc>
                <a:extLst>
                  <a:ext uri="{0D108BD9-81ED-4DB2-BD59-A6C34878D82A}">
                    <a16:rowId xmlns:a16="http://schemas.microsoft.com/office/drawing/2014/main" xmlns="" val="10003"/>
                  </a:ext>
                </a:extLst>
              </a:tr>
              <a:tr h="853975">
                <a:tc>
                  <a:txBody>
                    <a:bodyPr/>
                    <a:lstStyle/>
                    <a:p>
                      <a:r>
                        <a:rPr lang="en-US" sz="1400" dirty="0" err="1">
                          <a:solidFill>
                            <a:schemeClr val="tx2"/>
                          </a:solidFill>
                          <a:latin typeface="Arial" pitchFamily="34" charset="0"/>
                          <a:cs typeface="Arial" pitchFamily="34" charset="0"/>
                        </a:rPr>
                        <a:t>concat</a:t>
                      </a:r>
                      <a:r>
                        <a:rPr lang="en-US" sz="1400" dirty="0">
                          <a:solidFill>
                            <a:schemeClr val="tx2"/>
                          </a:solidFill>
                          <a:latin typeface="Arial" pitchFamily="34" charset="0"/>
                          <a:cs typeface="Arial" pitchFamily="34" charset="0"/>
                        </a:rPr>
                        <a:t>(string)</a:t>
                      </a:r>
                    </a:p>
                  </a:txBody>
                  <a:tcPr anchor="ctr"/>
                </a:tc>
                <a:tc>
                  <a:txBody>
                    <a:bodyPr/>
                    <a:lstStyle/>
                    <a:p>
                      <a:r>
                        <a:rPr lang="en-US" sz="1400" dirty="0">
                          <a:solidFill>
                            <a:schemeClr val="tx2"/>
                          </a:solidFill>
                          <a:latin typeface="Arial" pitchFamily="34" charset="0"/>
                          <a:cs typeface="Arial" pitchFamily="34" charset="0"/>
                        </a:rPr>
                        <a:t>Joins two or more strings, and returns a copy of the joined strings</a:t>
                      </a:r>
                    </a:p>
                  </a:txBody>
                  <a:tcPr anchor="ctr"/>
                </a:tc>
                <a:tc>
                  <a:txBody>
                    <a:bodyPr/>
                    <a:lstStyle/>
                    <a:p>
                      <a:r>
                        <a:rPr lang="en-US" sz="1400" dirty="0">
                          <a:solidFill>
                            <a:schemeClr val="tx2"/>
                          </a:solidFill>
                          <a:latin typeface="Arial" pitchFamily="34" charset="0"/>
                          <a:cs typeface="Arial" pitchFamily="34" charset="0"/>
                        </a:rPr>
                        <a:t>string1.concat(string2) returns “Hello </a:t>
                      </a:r>
                      <a:r>
                        <a:rPr lang="en-US" sz="1400" dirty="0" err="1">
                          <a:solidFill>
                            <a:schemeClr val="tx2"/>
                          </a:solidFill>
                          <a:latin typeface="Arial" pitchFamily="34" charset="0"/>
                          <a:cs typeface="Arial" pitchFamily="34" charset="0"/>
                        </a:rPr>
                        <a:t>WorldJavaScript</a:t>
                      </a:r>
                      <a:r>
                        <a:rPr lang="en-US" sz="1400" dirty="0">
                          <a:solidFill>
                            <a:schemeClr val="tx2"/>
                          </a:solidFill>
                          <a:latin typeface="Arial" pitchFamily="34" charset="0"/>
                          <a:cs typeface="Arial" pitchFamily="34" charset="0"/>
                        </a:rPr>
                        <a:t>”</a:t>
                      </a:r>
                    </a:p>
                  </a:txBody>
                  <a:tcPr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35667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 usage of Header, Footer and Section tags appropriately</a:t>
            </a:r>
          </a:p>
        </p:txBody>
      </p:sp>
      <p:sp>
        <p:nvSpPr>
          <p:cNvPr id="3" name="Text Placeholder 2"/>
          <p:cNvSpPr>
            <a:spLocks noGrp="1"/>
          </p:cNvSpPr>
          <p:nvPr>
            <p:ph type="body" sz="quarter" idx="13"/>
          </p:nvPr>
        </p:nvSpPr>
        <p:spPr/>
        <p:txBody>
          <a:bodyPr/>
          <a:lstStyle/>
          <a:p>
            <a:r>
              <a:rPr lang="en-US" u="sng" dirty="0">
                <a:hlinkClick r:id="rId2"/>
              </a:rPr>
              <a:t>https://www.w3schools.com/html/html5_semantic_elements.asp</a:t>
            </a:r>
            <a:r>
              <a:rPr lang="en-US" dirty="0"/>
              <a:t>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414032506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methods in String object viz., length(), trim()</a:t>
            </a:r>
          </a:p>
        </p:txBody>
      </p:sp>
      <p:sp>
        <p:nvSpPr>
          <p:cNvPr id="3" name="Text Placeholder 2"/>
          <p:cNvSpPr>
            <a:spLocks noGrp="1"/>
          </p:cNvSpPr>
          <p:nvPr>
            <p:ph type="body" sz="quarter" idx="13"/>
          </p:nvPr>
        </p:nvSpPr>
        <p:spPr/>
        <p:txBody>
          <a:bodyPr/>
          <a:lstStyle/>
          <a:p>
            <a:r>
              <a:rPr lang="en-US" dirty="0"/>
              <a:t>https://www.w3schools.com/js/js_string_methods.asp</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110</a:t>
            </a:fld>
            <a:endParaRPr lang="en-US" dirty="0"/>
          </a:p>
        </p:txBody>
      </p:sp>
    </p:spTree>
    <p:extLst>
      <p:ext uri="{BB962C8B-B14F-4D97-AF65-F5344CB8AC3E}">
        <p14:creationId xmlns:p14="http://schemas.microsoft.com/office/powerpoint/2010/main" val="415165513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543800" cy="1143000"/>
          </a:xfrm>
        </p:spPr>
        <p:txBody>
          <a:bodyPr/>
          <a:lstStyle/>
          <a:p>
            <a:r>
              <a:rPr lang="en-US" sz="3200" dirty="0"/>
              <a:t>Conditional Statements: If..else</a:t>
            </a:r>
          </a:p>
        </p:txBody>
      </p:sp>
      <p:sp>
        <p:nvSpPr>
          <p:cNvPr id="4" name="Slide Number Placeholder 3"/>
          <p:cNvSpPr>
            <a:spLocks noGrp="1"/>
          </p:cNvSpPr>
          <p:nvPr>
            <p:ph type="sldNum" sz="quarter" idx="4294967295"/>
          </p:nvPr>
        </p:nvSpPr>
        <p:spPr/>
        <p:txBody>
          <a:bodyPr/>
          <a:lstStyle/>
          <a:p>
            <a:pPr>
              <a:defRPr/>
            </a:pPr>
            <a:fld id="{50EC62AF-8A58-47DB-8277-FFD1CE2A98DE}" type="slidenum">
              <a:rPr lang="en-US" b="0" smtClean="0"/>
              <a:pPr>
                <a:defRPr/>
              </a:pPr>
              <a:t>111</a:t>
            </a:fld>
            <a:endParaRPr lang="en-US" b="0"/>
          </a:p>
        </p:txBody>
      </p:sp>
      <p:sp>
        <p:nvSpPr>
          <p:cNvPr id="5" name="Rectangle 4"/>
          <p:cNvSpPr/>
          <p:nvPr/>
        </p:nvSpPr>
        <p:spPr>
          <a:xfrm>
            <a:off x="381000" y="2743200"/>
            <a:ext cx="3505200" cy="3370666"/>
          </a:xfrm>
          <a:prstGeom prst="rect">
            <a:avLst/>
          </a:prstGeom>
          <a:solidFill>
            <a:srgbClr val="FFCCCC"/>
          </a:solidFill>
        </p:spPr>
        <p:txBody>
          <a:bodyPr wrap="square">
            <a:spAutoFit/>
          </a:bodyPr>
          <a:lstStyle/>
          <a:p>
            <a:pPr>
              <a:lnSpc>
                <a:spcPct val="150000"/>
              </a:lnSpc>
            </a:pPr>
            <a:r>
              <a:rPr lang="en-US" sz="1600" dirty="0">
                <a:solidFill>
                  <a:srgbClr val="0070C0"/>
                </a:solidFill>
              </a:rPr>
              <a:t>if (condition){</a:t>
            </a:r>
          </a:p>
          <a:p>
            <a:pPr>
              <a:lnSpc>
                <a:spcPct val="150000"/>
              </a:lnSpc>
            </a:pPr>
            <a:r>
              <a:rPr lang="en-US" sz="1600" dirty="0">
                <a:solidFill>
                  <a:srgbClr val="00B050"/>
                </a:solidFill>
              </a:rPr>
              <a:t>//code to be executed if condition is true</a:t>
            </a:r>
          </a:p>
          <a:p>
            <a:pPr>
              <a:lnSpc>
                <a:spcPct val="150000"/>
              </a:lnSpc>
            </a:pPr>
            <a:r>
              <a:rPr lang="en-US" sz="1600" dirty="0">
                <a:solidFill>
                  <a:srgbClr val="0070C0"/>
                </a:solidFill>
              </a:rPr>
              <a:t>}</a:t>
            </a:r>
          </a:p>
          <a:p>
            <a:pPr>
              <a:lnSpc>
                <a:spcPct val="150000"/>
              </a:lnSpc>
            </a:pPr>
            <a:r>
              <a:rPr lang="en-US" sz="1600" dirty="0">
                <a:solidFill>
                  <a:srgbClr val="0070C0"/>
                </a:solidFill>
              </a:rPr>
              <a:t>else</a:t>
            </a:r>
          </a:p>
          <a:p>
            <a:pPr>
              <a:lnSpc>
                <a:spcPct val="150000"/>
              </a:lnSpc>
            </a:pPr>
            <a:r>
              <a:rPr lang="en-US" sz="1600" dirty="0">
                <a:solidFill>
                  <a:srgbClr val="0070C0"/>
                </a:solidFill>
              </a:rPr>
              <a:t>{</a:t>
            </a:r>
          </a:p>
          <a:p>
            <a:pPr>
              <a:lnSpc>
                <a:spcPct val="150000"/>
              </a:lnSpc>
            </a:pPr>
            <a:r>
              <a:rPr lang="en-US" sz="1600" dirty="0">
                <a:solidFill>
                  <a:srgbClr val="00B050"/>
                </a:solidFill>
              </a:rPr>
              <a:t>//code to be executed if condition is not true</a:t>
            </a:r>
          </a:p>
          <a:p>
            <a:pPr>
              <a:lnSpc>
                <a:spcPct val="150000"/>
              </a:lnSpc>
            </a:pPr>
            <a:r>
              <a:rPr lang="en-US" sz="1600" dirty="0">
                <a:solidFill>
                  <a:srgbClr val="0070C0"/>
                </a:solidFill>
              </a:rPr>
              <a:t>}</a:t>
            </a:r>
            <a:r>
              <a:rPr lang="en-US" sz="1600" dirty="0"/>
              <a:t> </a:t>
            </a:r>
          </a:p>
        </p:txBody>
      </p:sp>
      <p:sp>
        <p:nvSpPr>
          <p:cNvPr id="6" name="Rectangle 5"/>
          <p:cNvSpPr/>
          <p:nvPr/>
        </p:nvSpPr>
        <p:spPr>
          <a:xfrm>
            <a:off x="152400" y="1676400"/>
            <a:ext cx="8763000" cy="707886"/>
          </a:xfrm>
          <a:prstGeom prst="rect">
            <a:avLst/>
          </a:prstGeom>
        </p:spPr>
        <p:txBody>
          <a:bodyPr wrap="square">
            <a:spAutoFit/>
          </a:bodyPr>
          <a:lstStyle/>
          <a:p>
            <a:r>
              <a:rPr lang="en-US" sz="2000" dirty="0">
                <a:solidFill>
                  <a:schemeClr val="bg2"/>
                </a:solidFill>
              </a:rPr>
              <a:t>Definition:  Used to execute some code if the condition is true and another code if the condition is false.</a:t>
            </a:r>
          </a:p>
        </p:txBody>
      </p:sp>
      <p:sp>
        <p:nvSpPr>
          <p:cNvPr id="7" name="Rectangle 6"/>
          <p:cNvSpPr/>
          <p:nvPr/>
        </p:nvSpPr>
        <p:spPr>
          <a:xfrm>
            <a:off x="4191000" y="2808744"/>
            <a:ext cx="4343400" cy="2677656"/>
          </a:xfrm>
          <a:prstGeom prst="rect">
            <a:avLst/>
          </a:prstGeom>
          <a:solidFill>
            <a:srgbClr val="FFCCCC"/>
          </a:solidFill>
        </p:spPr>
        <p:txBody>
          <a:bodyPr wrap="square">
            <a:spAutoFit/>
          </a:bodyPr>
          <a:lstStyle/>
          <a:p>
            <a:pPr>
              <a:lnSpc>
                <a:spcPct val="150000"/>
              </a:lnSpc>
            </a:pPr>
            <a:r>
              <a:rPr lang="en-US" sz="1600" dirty="0">
                <a:solidFill>
                  <a:srgbClr val="0070C0"/>
                </a:solidFill>
              </a:rPr>
              <a:t>if (a&gt;b){</a:t>
            </a:r>
          </a:p>
          <a:p>
            <a:pPr>
              <a:lnSpc>
                <a:spcPct val="150000"/>
              </a:lnSpc>
            </a:pPr>
            <a:r>
              <a:rPr lang="en-US" sz="1600" dirty="0" err="1">
                <a:solidFill>
                  <a:srgbClr val="00B050"/>
                </a:solidFill>
              </a:rPr>
              <a:t>document.write</a:t>
            </a:r>
            <a:r>
              <a:rPr lang="en-US" sz="1600" dirty="0">
                <a:solidFill>
                  <a:srgbClr val="00B050"/>
                </a:solidFill>
              </a:rPr>
              <a:t>(“a is greater than b”);</a:t>
            </a:r>
          </a:p>
          <a:p>
            <a:pPr>
              <a:lnSpc>
                <a:spcPct val="150000"/>
              </a:lnSpc>
            </a:pPr>
            <a:r>
              <a:rPr lang="en-US" sz="1600" dirty="0">
                <a:solidFill>
                  <a:srgbClr val="0070C0"/>
                </a:solidFill>
              </a:rPr>
              <a:t>}</a:t>
            </a:r>
          </a:p>
          <a:p>
            <a:pPr>
              <a:lnSpc>
                <a:spcPct val="150000"/>
              </a:lnSpc>
            </a:pPr>
            <a:r>
              <a:rPr lang="en-US" sz="1600" dirty="0">
                <a:solidFill>
                  <a:srgbClr val="0070C0"/>
                </a:solidFill>
              </a:rPr>
              <a:t>else</a:t>
            </a:r>
          </a:p>
          <a:p>
            <a:pPr>
              <a:lnSpc>
                <a:spcPct val="150000"/>
              </a:lnSpc>
            </a:pPr>
            <a:r>
              <a:rPr lang="en-US" sz="1600" dirty="0">
                <a:solidFill>
                  <a:srgbClr val="0070C0"/>
                </a:solidFill>
              </a:rPr>
              <a:t>{</a:t>
            </a:r>
          </a:p>
          <a:p>
            <a:pPr>
              <a:lnSpc>
                <a:spcPct val="150000"/>
              </a:lnSpc>
            </a:pPr>
            <a:r>
              <a:rPr lang="en-US" sz="1600" dirty="0" err="1">
                <a:solidFill>
                  <a:srgbClr val="00B050"/>
                </a:solidFill>
              </a:rPr>
              <a:t>document.write</a:t>
            </a:r>
            <a:r>
              <a:rPr lang="en-US" sz="1600" dirty="0">
                <a:solidFill>
                  <a:srgbClr val="00B050"/>
                </a:solidFill>
              </a:rPr>
              <a:t>(“b is greater than a”);</a:t>
            </a:r>
          </a:p>
          <a:p>
            <a:pPr>
              <a:lnSpc>
                <a:spcPct val="150000"/>
              </a:lnSpc>
            </a:pPr>
            <a:r>
              <a:rPr lang="en-US" sz="1600" dirty="0">
                <a:solidFill>
                  <a:srgbClr val="0070C0"/>
                </a:solidFill>
              </a:rPr>
              <a:t>}</a:t>
            </a:r>
            <a:r>
              <a:rPr lang="en-US" sz="1600" dirty="0"/>
              <a:t> </a:t>
            </a:r>
          </a:p>
        </p:txBody>
      </p:sp>
      <p:sp>
        <p:nvSpPr>
          <p:cNvPr id="8" name="TextBox 7"/>
          <p:cNvSpPr txBox="1"/>
          <p:nvPr/>
        </p:nvSpPr>
        <p:spPr>
          <a:xfrm>
            <a:off x="609600" y="2373868"/>
            <a:ext cx="2514600" cy="369332"/>
          </a:xfrm>
          <a:prstGeom prst="rect">
            <a:avLst/>
          </a:prstGeom>
          <a:noFill/>
        </p:spPr>
        <p:txBody>
          <a:bodyPr wrap="square" rtlCol="0">
            <a:spAutoFit/>
          </a:bodyPr>
          <a:lstStyle/>
          <a:p>
            <a:pPr algn="ctr"/>
            <a:r>
              <a:rPr lang="en-US" dirty="0"/>
              <a:t>Syntax</a:t>
            </a:r>
          </a:p>
        </p:txBody>
      </p:sp>
      <p:sp>
        <p:nvSpPr>
          <p:cNvPr id="9" name="TextBox 8"/>
          <p:cNvSpPr txBox="1"/>
          <p:nvPr/>
        </p:nvSpPr>
        <p:spPr>
          <a:xfrm>
            <a:off x="5029200" y="2362200"/>
            <a:ext cx="2514600" cy="369332"/>
          </a:xfrm>
          <a:prstGeom prst="rect">
            <a:avLst/>
          </a:prstGeom>
          <a:noFill/>
        </p:spPr>
        <p:txBody>
          <a:bodyPr wrap="square" rtlCol="0">
            <a:spAutoFit/>
          </a:bodyPr>
          <a:lstStyle/>
          <a:p>
            <a:pPr algn="ctr"/>
            <a:r>
              <a:rPr lang="en-US" dirty="0"/>
              <a:t>Example</a:t>
            </a:r>
          </a:p>
        </p:txBody>
      </p:sp>
    </p:spTree>
    <p:extLst>
      <p:ext uri="{BB962C8B-B14F-4D97-AF65-F5344CB8AC3E}">
        <p14:creationId xmlns:p14="http://schemas.microsoft.com/office/powerpoint/2010/main" val="347832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7543800" cy="1143000"/>
          </a:xfrm>
        </p:spPr>
        <p:txBody>
          <a:bodyPr/>
          <a:lstStyle/>
          <a:p>
            <a:r>
              <a:rPr lang="en-US" sz="2800" dirty="0"/>
              <a:t>Conditional Statements: If..else if ..else</a:t>
            </a:r>
          </a:p>
        </p:txBody>
      </p:sp>
      <p:sp>
        <p:nvSpPr>
          <p:cNvPr id="4" name="Slide Number Placeholder 3"/>
          <p:cNvSpPr>
            <a:spLocks noGrp="1"/>
          </p:cNvSpPr>
          <p:nvPr>
            <p:ph type="sldNum" sz="quarter" idx="4294967295"/>
          </p:nvPr>
        </p:nvSpPr>
        <p:spPr/>
        <p:txBody>
          <a:bodyPr/>
          <a:lstStyle/>
          <a:p>
            <a:pPr>
              <a:defRPr/>
            </a:pPr>
            <a:fld id="{50EC62AF-8A58-47DB-8277-FFD1CE2A98DE}" type="slidenum">
              <a:rPr lang="en-US" b="0" smtClean="0"/>
              <a:pPr>
                <a:defRPr/>
              </a:pPr>
              <a:t>112</a:t>
            </a:fld>
            <a:endParaRPr lang="en-US" b="0"/>
          </a:p>
        </p:txBody>
      </p:sp>
      <p:sp>
        <p:nvSpPr>
          <p:cNvPr id="5" name="Rectangle 4"/>
          <p:cNvSpPr/>
          <p:nvPr/>
        </p:nvSpPr>
        <p:spPr>
          <a:xfrm>
            <a:off x="228600" y="2126748"/>
            <a:ext cx="3657600" cy="3512052"/>
          </a:xfrm>
          <a:prstGeom prst="rect">
            <a:avLst/>
          </a:prstGeom>
          <a:solidFill>
            <a:srgbClr val="FFCCCC"/>
          </a:solidFill>
        </p:spPr>
        <p:txBody>
          <a:bodyPr wrap="square">
            <a:spAutoFit/>
          </a:bodyPr>
          <a:lstStyle/>
          <a:p>
            <a:pPr>
              <a:lnSpc>
                <a:spcPct val="150000"/>
              </a:lnSpc>
            </a:pPr>
            <a:r>
              <a:rPr lang="en-US" sz="1500" dirty="0">
                <a:solidFill>
                  <a:srgbClr val="0070C0"/>
                </a:solidFill>
              </a:rPr>
              <a:t>if (condition){</a:t>
            </a:r>
          </a:p>
          <a:p>
            <a:pPr>
              <a:lnSpc>
                <a:spcPct val="150000"/>
              </a:lnSpc>
            </a:pPr>
            <a:r>
              <a:rPr lang="en-US" sz="1500" dirty="0">
                <a:solidFill>
                  <a:srgbClr val="00B050"/>
                </a:solidFill>
              </a:rPr>
              <a:t>//code to be executed if condition is true</a:t>
            </a:r>
          </a:p>
          <a:p>
            <a:pPr>
              <a:lnSpc>
                <a:spcPct val="150000"/>
              </a:lnSpc>
            </a:pPr>
            <a:r>
              <a:rPr lang="en-US" sz="1500" dirty="0">
                <a:solidFill>
                  <a:srgbClr val="0070C0"/>
                </a:solidFill>
              </a:rPr>
              <a:t>}</a:t>
            </a:r>
          </a:p>
          <a:p>
            <a:pPr>
              <a:lnSpc>
                <a:spcPct val="150000"/>
              </a:lnSpc>
            </a:pPr>
            <a:r>
              <a:rPr lang="en-US" sz="1500" dirty="0">
                <a:solidFill>
                  <a:srgbClr val="0070C0"/>
                </a:solidFill>
              </a:rPr>
              <a:t>else if (</a:t>
            </a:r>
            <a:r>
              <a:rPr lang="en-US" sz="1500" i="1" dirty="0">
                <a:solidFill>
                  <a:srgbClr val="0070C0"/>
                </a:solidFill>
              </a:rPr>
              <a:t>condition2) { </a:t>
            </a:r>
          </a:p>
          <a:p>
            <a:pPr>
              <a:lnSpc>
                <a:spcPct val="150000"/>
              </a:lnSpc>
            </a:pPr>
            <a:r>
              <a:rPr lang="en-US" sz="1500" dirty="0">
                <a:solidFill>
                  <a:srgbClr val="00B050"/>
                </a:solidFill>
              </a:rPr>
              <a:t>//code to be executed </a:t>
            </a:r>
          </a:p>
          <a:p>
            <a:pPr>
              <a:lnSpc>
                <a:spcPct val="150000"/>
              </a:lnSpc>
            </a:pPr>
            <a:r>
              <a:rPr lang="en-US" sz="1500" dirty="0">
                <a:solidFill>
                  <a:srgbClr val="0070C0"/>
                </a:solidFill>
              </a:rPr>
              <a:t>} </a:t>
            </a:r>
          </a:p>
          <a:p>
            <a:pPr>
              <a:lnSpc>
                <a:spcPct val="150000"/>
              </a:lnSpc>
            </a:pPr>
            <a:r>
              <a:rPr lang="en-US" sz="1500" dirty="0">
                <a:solidFill>
                  <a:srgbClr val="0070C0"/>
                </a:solidFill>
              </a:rPr>
              <a:t>else { </a:t>
            </a:r>
          </a:p>
          <a:p>
            <a:pPr>
              <a:lnSpc>
                <a:spcPct val="150000"/>
              </a:lnSpc>
            </a:pPr>
            <a:r>
              <a:rPr lang="en-US" sz="1500" dirty="0">
                <a:solidFill>
                  <a:srgbClr val="00B050"/>
                </a:solidFill>
              </a:rPr>
              <a:t>//code to be executed </a:t>
            </a:r>
          </a:p>
          <a:p>
            <a:pPr>
              <a:lnSpc>
                <a:spcPct val="150000"/>
              </a:lnSpc>
            </a:pPr>
            <a:r>
              <a:rPr lang="en-US" sz="1500" dirty="0">
                <a:solidFill>
                  <a:srgbClr val="0070C0"/>
                </a:solidFill>
              </a:rPr>
              <a:t>} </a:t>
            </a:r>
          </a:p>
        </p:txBody>
      </p:sp>
      <p:sp>
        <p:nvSpPr>
          <p:cNvPr id="7" name="TextBox 6"/>
          <p:cNvSpPr txBox="1"/>
          <p:nvPr/>
        </p:nvSpPr>
        <p:spPr>
          <a:xfrm>
            <a:off x="1143000" y="1752600"/>
            <a:ext cx="1981200" cy="369332"/>
          </a:xfrm>
          <a:prstGeom prst="rect">
            <a:avLst/>
          </a:prstGeom>
          <a:noFill/>
        </p:spPr>
        <p:txBody>
          <a:bodyPr wrap="square" rtlCol="0">
            <a:spAutoFit/>
          </a:bodyPr>
          <a:lstStyle/>
          <a:p>
            <a:r>
              <a:rPr lang="en-US" dirty="0"/>
              <a:t>Syntax</a:t>
            </a:r>
          </a:p>
        </p:txBody>
      </p:sp>
      <p:sp>
        <p:nvSpPr>
          <p:cNvPr id="8" name="Rectangle 7"/>
          <p:cNvSpPr/>
          <p:nvPr/>
        </p:nvSpPr>
        <p:spPr>
          <a:xfrm>
            <a:off x="4343400" y="2160181"/>
            <a:ext cx="3657600" cy="3554819"/>
          </a:xfrm>
          <a:prstGeom prst="rect">
            <a:avLst/>
          </a:prstGeom>
          <a:solidFill>
            <a:srgbClr val="FFCCCC"/>
          </a:solidFill>
        </p:spPr>
        <p:txBody>
          <a:bodyPr wrap="square">
            <a:spAutoFit/>
          </a:bodyPr>
          <a:lstStyle/>
          <a:p>
            <a:pPr>
              <a:lnSpc>
                <a:spcPct val="150000"/>
              </a:lnSpc>
            </a:pPr>
            <a:r>
              <a:rPr lang="en-US" sz="1500" dirty="0" err="1">
                <a:solidFill>
                  <a:srgbClr val="0070C0"/>
                </a:solidFill>
              </a:rPr>
              <a:t>var</a:t>
            </a:r>
            <a:r>
              <a:rPr lang="en-US" sz="1500" dirty="0">
                <a:solidFill>
                  <a:srgbClr val="0070C0"/>
                </a:solidFill>
              </a:rPr>
              <a:t> time=16;</a:t>
            </a:r>
          </a:p>
          <a:p>
            <a:pPr>
              <a:lnSpc>
                <a:spcPct val="150000"/>
              </a:lnSpc>
            </a:pPr>
            <a:r>
              <a:rPr lang="en-US" sz="1500" dirty="0">
                <a:solidFill>
                  <a:srgbClr val="0070C0"/>
                </a:solidFill>
              </a:rPr>
              <a:t>if (time&lt;11){</a:t>
            </a:r>
          </a:p>
          <a:p>
            <a:pPr>
              <a:lnSpc>
                <a:spcPct val="150000"/>
              </a:lnSpc>
            </a:pPr>
            <a:r>
              <a:rPr lang="en-US" sz="1500" dirty="0" err="1">
                <a:solidFill>
                  <a:srgbClr val="00B050"/>
                </a:solidFill>
              </a:rPr>
              <a:t>document.write</a:t>
            </a:r>
            <a:r>
              <a:rPr lang="en-US" sz="1500" dirty="0">
                <a:solidFill>
                  <a:srgbClr val="00B050"/>
                </a:solidFill>
              </a:rPr>
              <a:t>(“Good Morning”);</a:t>
            </a:r>
          </a:p>
          <a:p>
            <a:pPr>
              <a:lnSpc>
                <a:spcPct val="150000"/>
              </a:lnSpc>
            </a:pPr>
            <a:r>
              <a:rPr lang="en-US" sz="1500" dirty="0">
                <a:solidFill>
                  <a:srgbClr val="0070C0"/>
                </a:solidFill>
              </a:rPr>
              <a:t>}</a:t>
            </a:r>
          </a:p>
          <a:p>
            <a:pPr>
              <a:lnSpc>
                <a:spcPct val="150000"/>
              </a:lnSpc>
            </a:pPr>
            <a:r>
              <a:rPr lang="en-US" sz="1500" dirty="0">
                <a:solidFill>
                  <a:srgbClr val="0070C0"/>
                </a:solidFill>
              </a:rPr>
              <a:t>else if (</a:t>
            </a:r>
            <a:r>
              <a:rPr lang="en-US" sz="1500" i="1" dirty="0">
                <a:solidFill>
                  <a:srgbClr val="0070C0"/>
                </a:solidFill>
              </a:rPr>
              <a:t>time&lt;15) { </a:t>
            </a:r>
          </a:p>
          <a:p>
            <a:pPr>
              <a:lnSpc>
                <a:spcPct val="150000"/>
              </a:lnSpc>
            </a:pPr>
            <a:r>
              <a:rPr lang="en-US" sz="1500" dirty="0" err="1">
                <a:solidFill>
                  <a:srgbClr val="00B050"/>
                </a:solidFill>
              </a:rPr>
              <a:t>document.write</a:t>
            </a:r>
            <a:r>
              <a:rPr lang="en-US" sz="1500" dirty="0">
                <a:solidFill>
                  <a:srgbClr val="00B050"/>
                </a:solidFill>
              </a:rPr>
              <a:t>(“Good Noon”);</a:t>
            </a:r>
          </a:p>
          <a:p>
            <a:pPr>
              <a:lnSpc>
                <a:spcPct val="150000"/>
              </a:lnSpc>
            </a:pPr>
            <a:r>
              <a:rPr lang="en-US" sz="1500" dirty="0">
                <a:solidFill>
                  <a:srgbClr val="0070C0"/>
                </a:solidFill>
              </a:rPr>
              <a:t>} </a:t>
            </a:r>
          </a:p>
          <a:p>
            <a:pPr>
              <a:lnSpc>
                <a:spcPct val="150000"/>
              </a:lnSpc>
            </a:pPr>
            <a:r>
              <a:rPr lang="en-US" sz="1500" dirty="0">
                <a:solidFill>
                  <a:srgbClr val="0070C0"/>
                </a:solidFill>
              </a:rPr>
              <a:t>else { </a:t>
            </a:r>
          </a:p>
          <a:p>
            <a:pPr>
              <a:lnSpc>
                <a:spcPct val="150000"/>
              </a:lnSpc>
            </a:pPr>
            <a:r>
              <a:rPr lang="en-US" sz="1500" dirty="0" err="1">
                <a:solidFill>
                  <a:srgbClr val="00B050"/>
                </a:solidFill>
              </a:rPr>
              <a:t>document.write</a:t>
            </a:r>
            <a:r>
              <a:rPr lang="en-US" sz="1500" dirty="0">
                <a:solidFill>
                  <a:srgbClr val="00B050"/>
                </a:solidFill>
              </a:rPr>
              <a:t>(“Good Evening”);</a:t>
            </a:r>
          </a:p>
          <a:p>
            <a:pPr>
              <a:lnSpc>
                <a:spcPct val="150000"/>
              </a:lnSpc>
            </a:pPr>
            <a:r>
              <a:rPr lang="en-US" sz="1500" dirty="0">
                <a:solidFill>
                  <a:srgbClr val="0070C0"/>
                </a:solidFill>
              </a:rPr>
              <a:t>} </a:t>
            </a:r>
          </a:p>
        </p:txBody>
      </p:sp>
      <p:sp>
        <p:nvSpPr>
          <p:cNvPr id="9" name="TextBox 8"/>
          <p:cNvSpPr txBox="1"/>
          <p:nvPr/>
        </p:nvSpPr>
        <p:spPr>
          <a:xfrm>
            <a:off x="5257800" y="1764268"/>
            <a:ext cx="1981200"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61774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pPr>
              <a:lnSpc>
                <a:spcPct val="150000"/>
              </a:lnSpc>
            </a:pPr>
            <a:r>
              <a:rPr lang="en-US" sz="3200" dirty="0">
                <a:latin typeface="Arial" pitchFamily="34" charset="0"/>
                <a:cs typeface="Arial" pitchFamily="34" charset="0"/>
              </a:rPr>
              <a:t>Conditional Statements: Switch</a:t>
            </a:r>
          </a:p>
        </p:txBody>
      </p:sp>
      <p:sp>
        <p:nvSpPr>
          <p:cNvPr id="4" name="Slide Number Placeholder 3"/>
          <p:cNvSpPr>
            <a:spLocks noGrp="1"/>
          </p:cNvSpPr>
          <p:nvPr>
            <p:ph type="sldNum" sz="quarter" idx="4294967295"/>
          </p:nvPr>
        </p:nvSpPr>
        <p:spPr/>
        <p:txBody>
          <a:bodyPr/>
          <a:lstStyle/>
          <a:p>
            <a:pPr>
              <a:lnSpc>
                <a:spcPct val="150000"/>
              </a:lnSpc>
              <a:defRPr/>
            </a:pPr>
            <a:fld id="{50EC62AF-8A58-47DB-8277-FFD1CE2A98DE}" type="slidenum">
              <a:rPr lang="en-US" b="0" smtClean="0"/>
              <a:pPr>
                <a:lnSpc>
                  <a:spcPct val="150000"/>
                </a:lnSpc>
                <a:defRPr/>
              </a:pPr>
              <a:t>113</a:t>
            </a:fld>
            <a:endParaRPr lang="en-US" b="0"/>
          </a:p>
        </p:txBody>
      </p:sp>
      <p:sp>
        <p:nvSpPr>
          <p:cNvPr id="5" name="Rectangle 4"/>
          <p:cNvSpPr/>
          <p:nvPr/>
        </p:nvSpPr>
        <p:spPr>
          <a:xfrm>
            <a:off x="304800" y="2514600"/>
            <a:ext cx="3810000" cy="3858300"/>
          </a:xfrm>
          <a:prstGeom prst="rect">
            <a:avLst/>
          </a:prstGeom>
          <a:solidFill>
            <a:srgbClr val="FFCCCC"/>
          </a:solidFill>
        </p:spPr>
        <p:txBody>
          <a:bodyPr wrap="square">
            <a:spAutoFit/>
          </a:bodyPr>
          <a:lstStyle/>
          <a:p>
            <a:pPr>
              <a:lnSpc>
                <a:spcPct val="150000"/>
              </a:lnSpc>
            </a:pPr>
            <a:r>
              <a:rPr lang="en-US" sz="1500" dirty="0">
                <a:solidFill>
                  <a:srgbClr val="0070C0"/>
                </a:solidFill>
              </a:rPr>
              <a:t>switch(n) {</a:t>
            </a:r>
          </a:p>
          <a:p>
            <a:pPr>
              <a:lnSpc>
                <a:spcPct val="150000"/>
              </a:lnSpc>
            </a:pPr>
            <a:r>
              <a:rPr lang="en-US" sz="1500" dirty="0">
                <a:solidFill>
                  <a:srgbClr val="0070C0"/>
                </a:solidFill>
              </a:rPr>
              <a:t>case 1: </a:t>
            </a:r>
          </a:p>
          <a:p>
            <a:pPr>
              <a:lnSpc>
                <a:spcPct val="150000"/>
              </a:lnSpc>
            </a:pPr>
            <a:r>
              <a:rPr lang="en-US" sz="1500" dirty="0">
                <a:solidFill>
                  <a:srgbClr val="00B050"/>
                </a:solidFill>
              </a:rPr>
              <a:t>           //execute code block 1</a:t>
            </a:r>
          </a:p>
          <a:p>
            <a:pPr>
              <a:lnSpc>
                <a:spcPct val="150000"/>
              </a:lnSpc>
            </a:pPr>
            <a:r>
              <a:rPr lang="en-US" sz="1500" dirty="0">
                <a:solidFill>
                  <a:srgbClr val="0070C0"/>
                </a:solidFill>
              </a:rPr>
              <a:t>           break ;</a:t>
            </a:r>
          </a:p>
          <a:p>
            <a:pPr>
              <a:lnSpc>
                <a:spcPct val="150000"/>
              </a:lnSpc>
            </a:pPr>
            <a:r>
              <a:rPr lang="en-US" sz="1500" dirty="0">
                <a:solidFill>
                  <a:srgbClr val="0070C0"/>
                </a:solidFill>
              </a:rPr>
              <a:t>case 2:</a:t>
            </a:r>
          </a:p>
          <a:p>
            <a:pPr>
              <a:lnSpc>
                <a:spcPct val="150000"/>
              </a:lnSpc>
            </a:pPr>
            <a:r>
              <a:rPr lang="en-US" sz="1500" dirty="0">
                <a:solidFill>
                  <a:srgbClr val="00B050"/>
                </a:solidFill>
              </a:rPr>
              <a:t>          //execute code block 2</a:t>
            </a:r>
          </a:p>
          <a:p>
            <a:pPr>
              <a:lnSpc>
                <a:spcPct val="150000"/>
              </a:lnSpc>
            </a:pPr>
            <a:r>
              <a:rPr lang="en-US" sz="1500" dirty="0">
                <a:solidFill>
                  <a:srgbClr val="0070C0"/>
                </a:solidFill>
              </a:rPr>
              <a:t>          break ;</a:t>
            </a:r>
          </a:p>
          <a:p>
            <a:pPr>
              <a:lnSpc>
                <a:spcPct val="150000"/>
              </a:lnSpc>
            </a:pPr>
            <a:r>
              <a:rPr lang="en-US" sz="1500" dirty="0">
                <a:solidFill>
                  <a:srgbClr val="0070C0"/>
                </a:solidFill>
              </a:rPr>
              <a:t>default:</a:t>
            </a:r>
          </a:p>
          <a:p>
            <a:pPr>
              <a:lnSpc>
                <a:spcPct val="150000"/>
              </a:lnSpc>
            </a:pPr>
            <a:r>
              <a:rPr lang="en-US" sz="1500" dirty="0">
                <a:solidFill>
                  <a:srgbClr val="00B050"/>
                </a:solidFill>
              </a:rPr>
              <a:t>          //code to be executed if n is different from case 1 and 2 </a:t>
            </a:r>
          </a:p>
          <a:p>
            <a:pPr>
              <a:lnSpc>
                <a:spcPct val="150000"/>
              </a:lnSpc>
            </a:pPr>
            <a:r>
              <a:rPr lang="en-US" sz="1500" dirty="0">
                <a:solidFill>
                  <a:srgbClr val="0070C0"/>
                </a:solidFill>
              </a:rPr>
              <a:t>} </a:t>
            </a:r>
          </a:p>
        </p:txBody>
      </p:sp>
      <p:sp>
        <p:nvSpPr>
          <p:cNvPr id="6" name="TextBox 5"/>
          <p:cNvSpPr txBox="1"/>
          <p:nvPr/>
        </p:nvSpPr>
        <p:spPr>
          <a:xfrm>
            <a:off x="228600" y="1600200"/>
            <a:ext cx="8915400" cy="381000"/>
          </a:xfrm>
          <a:prstGeom prst="rect">
            <a:avLst/>
          </a:prstGeom>
          <a:noFill/>
        </p:spPr>
        <p:txBody>
          <a:bodyPr wrap="square" rtlCol="0">
            <a:noAutofit/>
          </a:bodyPr>
          <a:lstStyle/>
          <a:p>
            <a:r>
              <a:rPr lang="en-US" sz="2000" dirty="0">
                <a:solidFill>
                  <a:schemeClr val="bg1"/>
                </a:solidFill>
              </a:rPr>
              <a:t>Definition : </a:t>
            </a:r>
            <a:r>
              <a:rPr lang="en-US" sz="2000" b="0" dirty="0">
                <a:solidFill>
                  <a:schemeClr val="bg1"/>
                </a:solidFill>
              </a:rPr>
              <a:t>Used to select a particular block of statements based on the user choice. Similar to if..Else..If Statement.</a:t>
            </a:r>
            <a:r>
              <a:rPr lang="en-US" b="0" dirty="0"/>
              <a:t> </a:t>
            </a:r>
          </a:p>
        </p:txBody>
      </p:sp>
      <p:sp>
        <p:nvSpPr>
          <p:cNvPr id="7" name="Rectangle 6"/>
          <p:cNvSpPr/>
          <p:nvPr/>
        </p:nvSpPr>
        <p:spPr>
          <a:xfrm>
            <a:off x="4419600" y="2514600"/>
            <a:ext cx="3810000" cy="3901068"/>
          </a:xfrm>
          <a:prstGeom prst="rect">
            <a:avLst/>
          </a:prstGeom>
          <a:solidFill>
            <a:srgbClr val="FFCCCC"/>
          </a:solidFill>
        </p:spPr>
        <p:txBody>
          <a:bodyPr wrap="square">
            <a:spAutoFit/>
          </a:bodyPr>
          <a:lstStyle/>
          <a:p>
            <a:pPr>
              <a:lnSpc>
                <a:spcPct val="150000"/>
              </a:lnSpc>
            </a:pPr>
            <a:r>
              <a:rPr lang="en-US" sz="1500" dirty="0" err="1">
                <a:solidFill>
                  <a:srgbClr val="0070C0"/>
                </a:solidFill>
              </a:rPr>
              <a:t>Var</a:t>
            </a:r>
            <a:r>
              <a:rPr lang="en-US" sz="1500" dirty="0">
                <a:solidFill>
                  <a:srgbClr val="0070C0"/>
                </a:solidFill>
              </a:rPr>
              <a:t> n=2;</a:t>
            </a:r>
          </a:p>
          <a:p>
            <a:pPr>
              <a:lnSpc>
                <a:spcPct val="150000"/>
              </a:lnSpc>
            </a:pPr>
            <a:r>
              <a:rPr lang="en-US" sz="1500" dirty="0">
                <a:solidFill>
                  <a:srgbClr val="0070C0"/>
                </a:solidFill>
              </a:rPr>
              <a:t>switch(n) {</a:t>
            </a:r>
          </a:p>
          <a:p>
            <a:pPr>
              <a:lnSpc>
                <a:spcPct val="150000"/>
              </a:lnSpc>
            </a:pPr>
            <a:r>
              <a:rPr lang="en-US" sz="1500" dirty="0">
                <a:solidFill>
                  <a:srgbClr val="0070C0"/>
                </a:solidFill>
              </a:rPr>
              <a:t>case 1: </a:t>
            </a:r>
          </a:p>
          <a:p>
            <a:pPr>
              <a:lnSpc>
                <a:spcPct val="150000"/>
              </a:lnSpc>
            </a:pPr>
            <a:r>
              <a:rPr lang="en-US" sz="1500" dirty="0">
                <a:solidFill>
                  <a:srgbClr val="00B050"/>
                </a:solidFill>
              </a:rPr>
              <a:t>           </a:t>
            </a:r>
            <a:r>
              <a:rPr lang="en-US" sz="1500" dirty="0" err="1">
                <a:solidFill>
                  <a:srgbClr val="00B050"/>
                </a:solidFill>
              </a:rPr>
              <a:t>document.write</a:t>
            </a:r>
            <a:r>
              <a:rPr lang="en-US" sz="1500" dirty="0">
                <a:solidFill>
                  <a:srgbClr val="00B050"/>
                </a:solidFill>
              </a:rPr>
              <a:t>(“one”);</a:t>
            </a:r>
          </a:p>
          <a:p>
            <a:pPr>
              <a:lnSpc>
                <a:spcPct val="150000"/>
              </a:lnSpc>
            </a:pPr>
            <a:r>
              <a:rPr lang="en-US" sz="1500" dirty="0">
                <a:solidFill>
                  <a:srgbClr val="0070C0"/>
                </a:solidFill>
              </a:rPr>
              <a:t>           break ;</a:t>
            </a:r>
          </a:p>
          <a:p>
            <a:pPr>
              <a:lnSpc>
                <a:spcPct val="150000"/>
              </a:lnSpc>
            </a:pPr>
            <a:r>
              <a:rPr lang="en-US" sz="1500" dirty="0">
                <a:solidFill>
                  <a:srgbClr val="0070C0"/>
                </a:solidFill>
              </a:rPr>
              <a:t>case 2:</a:t>
            </a:r>
          </a:p>
          <a:p>
            <a:pPr>
              <a:lnSpc>
                <a:spcPct val="150000"/>
              </a:lnSpc>
            </a:pPr>
            <a:r>
              <a:rPr lang="en-US" sz="1500" dirty="0">
                <a:solidFill>
                  <a:srgbClr val="00B050"/>
                </a:solidFill>
              </a:rPr>
              <a:t>          </a:t>
            </a:r>
            <a:r>
              <a:rPr lang="en-US" sz="1500" dirty="0" err="1">
                <a:solidFill>
                  <a:srgbClr val="00B050"/>
                </a:solidFill>
              </a:rPr>
              <a:t>document.write</a:t>
            </a:r>
            <a:r>
              <a:rPr lang="en-US" sz="1500" dirty="0">
                <a:solidFill>
                  <a:srgbClr val="00B050"/>
                </a:solidFill>
              </a:rPr>
              <a:t>(“Two”);</a:t>
            </a:r>
          </a:p>
          <a:p>
            <a:pPr>
              <a:lnSpc>
                <a:spcPct val="150000"/>
              </a:lnSpc>
            </a:pPr>
            <a:r>
              <a:rPr lang="en-US" sz="1500" dirty="0">
                <a:solidFill>
                  <a:srgbClr val="0070C0"/>
                </a:solidFill>
              </a:rPr>
              <a:t>          break ;</a:t>
            </a:r>
          </a:p>
          <a:p>
            <a:pPr>
              <a:lnSpc>
                <a:spcPct val="150000"/>
              </a:lnSpc>
            </a:pPr>
            <a:r>
              <a:rPr lang="en-US" sz="1500" dirty="0">
                <a:solidFill>
                  <a:srgbClr val="0070C0"/>
                </a:solidFill>
              </a:rPr>
              <a:t>default:</a:t>
            </a:r>
          </a:p>
          <a:p>
            <a:pPr>
              <a:lnSpc>
                <a:spcPct val="150000"/>
              </a:lnSpc>
            </a:pPr>
            <a:r>
              <a:rPr lang="en-US" sz="1500" dirty="0">
                <a:solidFill>
                  <a:srgbClr val="00B050"/>
                </a:solidFill>
              </a:rPr>
              <a:t>           </a:t>
            </a:r>
            <a:r>
              <a:rPr lang="en-US" sz="1500" dirty="0" err="1">
                <a:solidFill>
                  <a:srgbClr val="00B050"/>
                </a:solidFill>
              </a:rPr>
              <a:t>document.write</a:t>
            </a:r>
            <a:r>
              <a:rPr lang="en-US" sz="1500" dirty="0">
                <a:solidFill>
                  <a:srgbClr val="00B050"/>
                </a:solidFill>
              </a:rPr>
              <a:t>(“invalid choice”);</a:t>
            </a:r>
          </a:p>
          <a:p>
            <a:pPr>
              <a:lnSpc>
                <a:spcPct val="150000"/>
              </a:lnSpc>
            </a:pPr>
            <a:r>
              <a:rPr lang="en-US" sz="1500" dirty="0">
                <a:solidFill>
                  <a:srgbClr val="0070C0"/>
                </a:solidFill>
              </a:rPr>
              <a:t>} </a:t>
            </a:r>
          </a:p>
        </p:txBody>
      </p:sp>
      <p:sp>
        <p:nvSpPr>
          <p:cNvPr id="8" name="TextBox 7"/>
          <p:cNvSpPr txBox="1"/>
          <p:nvPr/>
        </p:nvSpPr>
        <p:spPr>
          <a:xfrm>
            <a:off x="533400" y="2209800"/>
            <a:ext cx="1828800" cy="369332"/>
          </a:xfrm>
          <a:prstGeom prst="rect">
            <a:avLst/>
          </a:prstGeom>
          <a:noFill/>
        </p:spPr>
        <p:txBody>
          <a:bodyPr wrap="square" rtlCol="0">
            <a:spAutoFit/>
          </a:bodyPr>
          <a:lstStyle/>
          <a:p>
            <a:pPr algn="ctr"/>
            <a:r>
              <a:rPr lang="en-US" dirty="0"/>
              <a:t>Syntax</a:t>
            </a:r>
          </a:p>
        </p:txBody>
      </p:sp>
      <p:sp>
        <p:nvSpPr>
          <p:cNvPr id="9" name="TextBox 8"/>
          <p:cNvSpPr txBox="1"/>
          <p:nvPr/>
        </p:nvSpPr>
        <p:spPr>
          <a:xfrm>
            <a:off x="4800600" y="2133600"/>
            <a:ext cx="1828800" cy="369332"/>
          </a:xfrm>
          <a:prstGeom prst="rect">
            <a:avLst/>
          </a:prstGeom>
          <a:noFill/>
        </p:spPr>
        <p:txBody>
          <a:bodyPr wrap="square" rtlCol="0">
            <a:spAutoFit/>
          </a:bodyPr>
          <a:lstStyle/>
          <a:p>
            <a:pPr algn="ctr"/>
            <a:r>
              <a:rPr lang="en-US" dirty="0"/>
              <a:t>Example</a:t>
            </a:r>
          </a:p>
        </p:txBody>
      </p:sp>
    </p:spTree>
    <p:extLst>
      <p:ext uri="{BB962C8B-B14F-4D97-AF65-F5344CB8AC3E}">
        <p14:creationId xmlns:p14="http://schemas.microsoft.com/office/powerpoint/2010/main" val="151661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696200" cy="1143000"/>
          </a:xfrm>
        </p:spPr>
        <p:txBody>
          <a:bodyPr/>
          <a:lstStyle/>
          <a:p>
            <a:pPr>
              <a:lnSpc>
                <a:spcPct val="150000"/>
              </a:lnSpc>
            </a:pPr>
            <a:r>
              <a:rPr lang="en-US" sz="3000" dirty="0">
                <a:latin typeface="Arial" pitchFamily="34" charset="0"/>
                <a:cs typeface="Arial" pitchFamily="34" charset="0"/>
              </a:rPr>
              <a:t>Conditional Statements: </a:t>
            </a:r>
            <a:r>
              <a:rPr lang="en-US" sz="3000">
                <a:latin typeface="Arial" pitchFamily="34" charset="0"/>
                <a:cs typeface="Arial" pitchFamily="34" charset="0"/>
              </a:rPr>
              <a:t>For Loop</a:t>
            </a:r>
            <a:endParaRPr lang="en-US" sz="3000" dirty="0">
              <a:latin typeface="Arial" pitchFamily="34" charset="0"/>
              <a:cs typeface="Arial" pitchFamily="34" charset="0"/>
            </a:endParaRPr>
          </a:p>
        </p:txBody>
      </p:sp>
      <p:sp>
        <p:nvSpPr>
          <p:cNvPr id="4" name="Slide Number Placeholder 3"/>
          <p:cNvSpPr>
            <a:spLocks noGrp="1"/>
          </p:cNvSpPr>
          <p:nvPr>
            <p:ph type="sldNum" sz="quarter" idx="4294967295"/>
          </p:nvPr>
        </p:nvSpPr>
        <p:spPr/>
        <p:txBody>
          <a:bodyPr/>
          <a:lstStyle/>
          <a:p>
            <a:pPr>
              <a:lnSpc>
                <a:spcPct val="150000"/>
              </a:lnSpc>
              <a:defRPr/>
            </a:pPr>
            <a:fld id="{50EC62AF-8A58-47DB-8277-FFD1CE2A98DE}" type="slidenum">
              <a:rPr lang="en-US" b="0" smtClean="0"/>
              <a:pPr>
                <a:lnSpc>
                  <a:spcPct val="150000"/>
                </a:lnSpc>
                <a:defRPr/>
              </a:pPr>
              <a:t>114</a:t>
            </a:fld>
            <a:endParaRPr lang="en-US" b="0"/>
          </a:p>
        </p:txBody>
      </p:sp>
      <p:sp>
        <p:nvSpPr>
          <p:cNvPr id="5" name="Rectangle 4"/>
          <p:cNvSpPr/>
          <p:nvPr/>
        </p:nvSpPr>
        <p:spPr>
          <a:xfrm>
            <a:off x="304800" y="2209800"/>
            <a:ext cx="7620000" cy="1780809"/>
          </a:xfrm>
          <a:prstGeom prst="rect">
            <a:avLst/>
          </a:prstGeom>
          <a:solidFill>
            <a:srgbClr val="FFCCCC"/>
          </a:solidFill>
        </p:spPr>
        <p:txBody>
          <a:bodyPr wrap="square">
            <a:spAutoFit/>
          </a:bodyPr>
          <a:lstStyle/>
          <a:p>
            <a:pPr>
              <a:lnSpc>
                <a:spcPct val="150000"/>
              </a:lnSpc>
            </a:pPr>
            <a:r>
              <a:rPr lang="en-US" sz="1500" dirty="0" err="1">
                <a:solidFill>
                  <a:srgbClr val="0070C0"/>
                </a:solidFill>
              </a:rPr>
              <a:t>var</a:t>
            </a:r>
            <a:r>
              <a:rPr lang="en-US" sz="1500" dirty="0">
                <a:solidFill>
                  <a:srgbClr val="0070C0"/>
                </a:solidFill>
              </a:rPr>
              <a:t> </a:t>
            </a:r>
            <a:r>
              <a:rPr lang="en-US" sz="1500" dirty="0" err="1">
                <a:solidFill>
                  <a:srgbClr val="0070C0"/>
                </a:solidFill>
              </a:rPr>
              <a:t>initval</a:t>
            </a:r>
            <a:r>
              <a:rPr lang="en-US" sz="1500" dirty="0">
                <a:solidFill>
                  <a:srgbClr val="0070C0"/>
                </a:solidFill>
              </a:rPr>
              <a:t>;</a:t>
            </a:r>
          </a:p>
          <a:p>
            <a:pPr>
              <a:lnSpc>
                <a:spcPct val="150000"/>
              </a:lnSpc>
            </a:pPr>
            <a:r>
              <a:rPr lang="en-US" sz="1500" dirty="0">
                <a:solidFill>
                  <a:srgbClr val="0070C0"/>
                </a:solidFill>
              </a:rPr>
              <a:t>for(</a:t>
            </a:r>
            <a:r>
              <a:rPr lang="en-US" sz="1500" dirty="0" err="1">
                <a:solidFill>
                  <a:srgbClr val="0070C0"/>
                </a:solidFill>
              </a:rPr>
              <a:t>initval</a:t>
            </a:r>
            <a:r>
              <a:rPr lang="en-US" sz="1500" dirty="0">
                <a:solidFill>
                  <a:srgbClr val="0070C0"/>
                </a:solidFill>
              </a:rPr>
              <a:t>=</a:t>
            </a:r>
            <a:r>
              <a:rPr lang="en-US" sz="1500" dirty="0" err="1">
                <a:solidFill>
                  <a:srgbClr val="0070C0"/>
                </a:solidFill>
              </a:rPr>
              <a:t>startvalue;initval</a:t>
            </a:r>
            <a:r>
              <a:rPr lang="en-US" sz="1500" dirty="0">
                <a:solidFill>
                  <a:srgbClr val="0070C0"/>
                </a:solidFill>
              </a:rPr>
              <a:t>&lt;=</a:t>
            </a:r>
            <a:r>
              <a:rPr lang="en-US" sz="1500" dirty="0" err="1">
                <a:solidFill>
                  <a:srgbClr val="0070C0"/>
                </a:solidFill>
              </a:rPr>
              <a:t>endalue;initval</a:t>
            </a:r>
            <a:r>
              <a:rPr lang="en-US" sz="1500" dirty="0">
                <a:solidFill>
                  <a:srgbClr val="0070C0"/>
                </a:solidFill>
              </a:rPr>
              <a:t>=</a:t>
            </a:r>
            <a:r>
              <a:rPr lang="en-US" sz="1500" dirty="0" err="1">
                <a:solidFill>
                  <a:srgbClr val="0070C0"/>
                </a:solidFill>
              </a:rPr>
              <a:t>initval+incrval</a:t>
            </a:r>
            <a:r>
              <a:rPr lang="en-US" sz="1500" dirty="0">
                <a:solidFill>
                  <a:srgbClr val="0070C0"/>
                </a:solidFill>
              </a:rPr>
              <a:t>) </a:t>
            </a:r>
          </a:p>
          <a:p>
            <a:pPr>
              <a:lnSpc>
                <a:spcPct val="150000"/>
              </a:lnSpc>
            </a:pPr>
            <a:r>
              <a:rPr lang="en-US" sz="1500" dirty="0">
                <a:solidFill>
                  <a:srgbClr val="0070C0"/>
                </a:solidFill>
              </a:rPr>
              <a:t>{ </a:t>
            </a:r>
          </a:p>
          <a:p>
            <a:pPr>
              <a:lnSpc>
                <a:spcPct val="150000"/>
              </a:lnSpc>
            </a:pPr>
            <a:r>
              <a:rPr lang="en-US" sz="1500" dirty="0">
                <a:solidFill>
                  <a:srgbClr val="00B050"/>
                </a:solidFill>
              </a:rPr>
              <a:t>//code to be executed in loop</a:t>
            </a:r>
          </a:p>
          <a:p>
            <a:pPr>
              <a:lnSpc>
                <a:spcPct val="150000"/>
              </a:lnSpc>
            </a:pPr>
            <a:r>
              <a:rPr lang="en-US" sz="1500" dirty="0">
                <a:solidFill>
                  <a:srgbClr val="0070C0"/>
                </a:solidFill>
              </a:rPr>
              <a:t>} </a:t>
            </a:r>
          </a:p>
        </p:txBody>
      </p:sp>
      <p:sp>
        <p:nvSpPr>
          <p:cNvPr id="6" name="TextBox 5"/>
          <p:cNvSpPr txBox="1"/>
          <p:nvPr/>
        </p:nvSpPr>
        <p:spPr>
          <a:xfrm>
            <a:off x="304800" y="1478187"/>
            <a:ext cx="8686800" cy="707886"/>
          </a:xfrm>
          <a:prstGeom prst="rect">
            <a:avLst/>
          </a:prstGeom>
          <a:noFill/>
        </p:spPr>
        <p:txBody>
          <a:bodyPr wrap="square" rtlCol="0">
            <a:spAutoFit/>
          </a:bodyPr>
          <a:lstStyle/>
          <a:p>
            <a:r>
              <a:rPr lang="en-US" sz="2000" dirty="0">
                <a:solidFill>
                  <a:schemeClr val="bg1"/>
                </a:solidFill>
              </a:rPr>
              <a:t>Definition : </a:t>
            </a:r>
            <a:r>
              <a:rPr lang="en-US" sz="2000" b="0" dirty="0">
                <a:solidFill>
                  <a:schemeClr val="bg1"/>
                </a:solidFill>
              </a:rPr>
              <a:t>Used for iterating through a block for the specified number of times.</a:t>
            </a:r>
          </a:p>
        </p:txBody>
      </p:sp>
      <p:sp>
        <p:nvSpPr>
          <p:cNvPr id="7" name="Rectangle 6"/>
          <p:cNvSpPr/>
          <p:nvPr/>
        </p:nvSpPr>
        <p:spPr>
          <a:xfrm>
            <a:off x="304800" y="4419600"/>
            <a:ext cx="7620000" cy="1823576"/>
          </a:xfrm>
          <a:prstGeom prst="rect">
            <a:avLst/>
          </a:prstGeom>
          <a:solidFill>
            <a:srgbClr val="FFCCCC"/>
          </a:solidFill>
        </p:spPr>
        <p:txBody>
          <a:bodyPr wrap="square">
            <a:spAutoFit/>
          </a:bodyPr>
          <a:lstStyle/>
          <a:p>
            <a:pPr>
              <a:lnSpc>
                <a:spcPct val="150000"/>
              </a:lnSpc>
            </a:pPr>
            <a:r>
              <a:rPr lang="en-US" sz="1500" dirty="0" err="1">
                <a:solidFill>
                  <a:srgbClr val="0070C0"/>
                </a:solidFill>
              </a:rPr>
              <a:t>var</a:t>
            </a:r>
            <a:r>
              <a:rPr lang="en-US" sz="1500" dirty="0">
                <a:solidFill>
                  <a:srgbClr val="0070C0"/>
                </a:solidFill>
              </a:rPr>
              <a:t> </a:t>
            </a:r>
            <a:r>
              <a:rPr lang="en-US" sz="1500" dirty="0" err="1">
                <a:solidFill>
                  <a:srgbClr val="0070C0"/>
                </a:solidFill>
              </a:rPr>
              <a:t>i</a:t>
            </a:r>
            <a:r>
              <a:rPr lang="en-US" sz="1500" dirty="0">
                <a:solidFill>
                  <a:srgbClr val="0070C0"/>
                </a:solidFill>
              </a:rPr>
              <a:t>;</a:t>
            </a:r>
          </a:p>
          <a:p>
            <a:pPr>
              <a:lnSpc>
                <a:spcPct val="150000"/>
              </a:lnSpc>
            </a:pPr>
            <a:r>
              <a:rPr lang="en-US" sz="1500" dirty="0">
                <a:solidFill>
                  <a:srgbClr val="0070C0"/>
                </a:solidFill>
              </a:rPr>
              <a:t>for(</a:t>
            </a:r>
            <a:r>
              <a:rPr lang="en-US" sz="1500" dirty="0" err="1">
                <a:solidFill>
                  <a:srgbClr val="0070C0"/>
                </a:solidFill>
              </a:rPr>
              <a:t>i</a:t>
            </a:r>
            <a:r>
              <a:rPr lang="en-US" sz="1500" dirty="0">
                <a:solidFill>
                  <a:srgbClr val="0070C0"/>
                </a:solidFill>
              </a:rPr>
              <a:t>=1;i&lt;=10;initval=initval+1) </a:t>
            </a:r>
          </a:p>
          <a:p>
            <a:pPr>
              <a:lnSpc>
                <a:spcPct val="150000"/>
              </a:lnSpc>
            </a:pPr>
            <a:r>
              <a:rPr lang="en-US" sz="1500" dirty="0">
                <a:solidFill>
                  <a:srgbClr val="0070C0"/>
                </a:solidFill>
              </a:rPr>
              <a:t>{ </a:t>
            </a:r>
          </a:p>
          <a:p>
            <a:pPr>
              <a:lnSpc>
                <a:spcPct val="150000"/>
              </a:lnSpc>
            </a:pPr>
            <a:r>
              <a:rPr lang="en-US" sz="1500" dirty="0" err="1">
                <a:solidFill>
                  <a:srgbClr val="00B050"/>
                </a:solidFill>
              </a:rPr>
              <a:t>document.write</a:t>
            </a:r>
            <a:r>
              <a:rPr lang="en-US" sz="1500" dirty="0">
                <a:solidFill>
                  <a:srgbClr val="00B050"/>
                </a:solidFill>
              </a:rPr>
              <a:t>(</a:t>
            </a:r>
            <a:r>
              <a:rPr lang="en-US" sz="1500" dirty="0" err="1">
                <a:solidFill>
                  <a:srgbClr val="0070C0"/>
                </a:solidFill>
              </a:rPr>
              <a:t>i</a:t>
            </a:r>
            <a:r>
              <a:rPr lang="en-US" sz="1500" dirty="0">
                <a:solidFill>
                  <a:srgbClr val="00B050"/>
                </a:solidFill>
              </a:rPr>
              <a:t>);</a:t>
            </a:r>
          </a:p>
          <a:p>
            <a:pPr>
              <a:lnSpc>
                <a:spcPct val="150000"/>
              </a:lnSpc>
            </a:pPr>
            <a:r>
              <a:rPr lang="en-US" sz="1500" dirty="0">
                <a:solidFill>
                  <a:srgbClr val="0070C0"/>
                </a:solidFill>
              </a:rPr>
              <a:t>} </a:t>
            </a:r>
          </a:p>
        </p:txBody>
      </p:sp>
    </p:spTree>
    <p:extLst>
      <p:ext uri="{BB962C8B-B14F-4D97-AF65-F5344CB8AC3E}">
        <p14:creationId xmlns:p14="http://schemas.microsoft.com/office/powerpoint/2010/main" val="406243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696200" cy="1143000"/>
          </a:xfrm>
        </p:spPr>
        <p:txBody>
          <a:bodyPr/>
          <a:lstStyle/>
          <a:p>
            <a:pPr>
              <a:lnSpc>
                <a:spcPct val="150000"/>
              </a:lnSpc>
            </a:pPr>
            <a:r>
              <a:rPr lang="en-US" sz="2600" dirty="0">
                <a:latin typeface="Arial" pitchFamily="34" charset="0"/>
                <a:cs typeface="Arial" pitchFamily="34" charset="0"/>
              </a:rPr>
              <a:t>Conditional Statements:  while and do while Loop</a:t>
            </a:r>
          </a:p>
        </p:txBody>
      </p:sp>
      <p:sp>
        <p:nvSpPr>
          <p:cNvPr id="4" name="Slide Number Placeholder 3"/>
          <p:cNvSpPr>
            <a:spLocks noGrp="1"/>
          </p:cNvSpPr>
          <p:nvPr>
            <p:ph type="sldNum" sz="quarter" idx="4294967295"/>
          </p:nvPr>
        </p:nvSpPr>
        <p:spPr/>
        <p:txBody>
          <a:bodyPr/>
          <a:lstStyle/>
          <a:p>
            <a:pPr>
              <a:lnSpc>
                <a:spcPct val="150000"/>
              </a:lnSpc>
              <a:defRPr/>
            </a:pPr>
            <a:fld id="{50EC62AF-8A58-47DB-8277-FFD1CE2A98DE}" type="slidenum">
              <a:rPr lang="en-US" b="0" smtClean="0"/>
              <a:pPr>
                <a:lnSpc>
                  <a:spcPct val="150000"/>
                </a:lnSpc>
                <a:defRPr/>
              </a:pPr>
              <a:t>115</a:t>
            </a:fld>
            <a:endParaRPr lang="en-US" b="0"/>
          </a:p>
        </p:txBody>
      </p:sp>
      <p:sp>
        <p:nvSpPr>
          <p:cNvPr id="5" name="Rectangle 4"/>
          <p:cNvSpPr/>
          <p:nvPr/>
        </p:nvSpPr>
        <p:spPr>
          <a:xfrm>
            <a:off x="533400" y="5193521"/>
            <a:ext cx="2971800" cy="1131079"/>
          </a:xfrm>
          <a:prstGeom prst="rect">
            <a:avLst/>
          </a:prstGeom>
          <a:solidFill>
            <a:srgbClr val="FFCCCC"/>
          </a:solidFill>
        </p:spPr>
        <p:txBody>
          <a:bodyPr wrap="square">
            <a:spAutoFit/>
          </a:bodyPr>
          <a:lstStyle/>
          <a:p>
            <a:pPr>
              <a:lnSpc>
                <a:spcPct val="150000"/>
              </a:lnSpc>
            </a:pPr>
            <a:r>
              <a:rPr lang="en-US" sz="1500" dirty="0">
                <a:solidFill>
                  <a:srgbClr val="0070C0"/>
                </a:solidFill>
              </a:rPr>
              <a:t>do { </a:t>
            </a:r>
          </a:p>
          <a:p>
            <a:pPr>
              <a:lnSpc>
                <a:spcPct val="150000"/>
              </a:lnSpc>
            </a:pPr>
            <a:r>
              <a:rPr lang="en-US" sz="1500" i="1" dirty="0">
                <a:solidFill>
                  <a:srgbClr val="00B050"/>
                </a:solidFill>
              </a:rPr>
              <a:t>//code to be executed  in loop</a:t>
            </a:r>
          </a:p>
          <a:p>
            <a:pPr>
              <a:lnSpc>
                <a:spcPct val="150000"/>
              </a:lnSpc>
            </a:pPr>
            <a:r>
              <a:rPr lang="en-US" sz="1500" dirty="0">
                <a:solidFill>
                  <a:srgbClr val="0070C0"/>
                </a:solidFill>
              </a:rPr>
              <a:t>} while (</a:t>
            </a:r>
            <a:r>
              <a:rPr lang="en-US" sz="1500" dirty="0" err="1">
                <a:solidFill>
                  <a:srgbClr val="0070C0"/>
                </a:solidFill>
              </a:rPr>
              <a:t>var</a:t>
            </a:r>
            <a:r>
              <a:rPr lang="en-US" sz="1500" dirty="0">
                <a:solidFill>
                  <a:srgbClr val="0070C0"/>
                </a:solidFill>
              </a:rPr>
              <a:t>&lt;=</a:t>
            </a:r>
            <a:r>
              <a:rPr lang="en-US" sz="1500" dirty="0" err="1">
                <a:solidFill>
                  <a:srgbClr val="0070C0"/>
                </a:solidFill>
              </a:rPr>
              <a:t>endvalue</a:t>
            </a:r>
            <a:r>
              <a:rPr lang="en-US" sz="1500" dirty="0">
                <a:solidFill>
                  <a:srgbClr val="0070C0"/>
                </a:solidFill>
              </a:rPr>
              <a:t>);</a:t>
            </a:r>
          </a:p>
        </p:txBody>
      </p:sp>
      <p:sp>
        <p:nvSpPr>
          <p:cNvPr id="6" name="Rectangle 5"/>
          <p:cNvSpPr/>
          <p:nvPr/>
        </p:nvSpPr>
        <p:spPr>
          <a:xfrm>
            <a:off x="0" y="1468727"/>
            <a:ext cx="9144000" cy="553998"/>
          </a:xfrm>
          <a:prstGeom prst="rect">
            <a:avLst/>
          </a:prstGeom>
        </p:spPr>
        <p:txBody>
          <a:bodyPr wrap="square">
            <a:spAutoFit/>
          </a:bodyPr>
          <a:lstStyle/>
          <a:p>
            <a:pPr>
              <a:lnSpc>
                <a:spcPct val="150000"/>
              </a:lnSpc>
            </a:pPr>
            <a:r>
              <a:rPr lang="en-US" sz="1700" dirty="0">
                <a:solidFill>
                  <a:schemeClr val="bg1"/>
                </a:solidFill>
              </a:rPr>
              <a:t>While Loop:</a:t>
            </a:r>
            <a:r>
              <a:rPr lang="en-US" sz="1700" b="0" dirty="0">
                <a:solidFill>
                  <a:schemeClr val="bg1"/>
                </a:solidFill>
              </a:rPr>
              <a:t> The while loop </a:t>
            </a:r>
            <a:r>
              <a:rPr lang="en-US" sz="2000" b="0" dirty="0">
                <a:solidFill>
                  <a:schemeClr val="bg1"/>
                </a:solidFill>
              </a:rPr>
              <a:t>iterates</a:t>
            </a:r>
            <a:r>
              <a:rPr lang="en-US" sz="1700" b="0" dirty="0">
                <a:solidFill>
                  <a:schemeClr val="bg1"/>
                </a:solidFill>
              </a:rPr>
              <a:t> through a block of code till a specified condition is true</a:t>
            </a:r>
            <a:r>
              <a:rPr lang="en-US" sz="1700" b="0" dirty="0"/>
              <a:t>.</a:t>
            </a:r>
          </a:p>
        </p:txBody>
      </p:sp>
      <p:sp>
        <p:nvSpPr>
          <p:cNvPr id="7" name="Rectangle 6"/>
          <p:cNvSpPr/>
          <p:nvPr/>
        </p:nvSpPr>
        <p:spPr>
          <a:xfrm>
            <a:off x="228600" y="2057400"/>
            <a:ext cx="3048000" cy="1477328"/>
          </a:xfrm>
          <a:prstGeom prst="rect">
            <a:avLst/>
          </a:prstGeom>
          <a:solidFill>
            <a:srgbClr val="FFCCCC"/>
          </a:solidFill>
        </p:spPr>
        <p:txBody>
          <a:bodyPr wrap="square">
            <a:spAutoFit/>
          </a:bodyPr>
          <a:lstStyle/>
          <a:p>
            <a:pPr>
              <a:lnSpc>
                <a:spcPct val="150000"/>
              </a:lnSpc>
            </a:pPr>
            <a:r>
              <a:rPr lang="en-US" sz="1500" dirty="0">
                <a:solidFill>
                  <a:srgbClr val="0070C0"/>
                </a:solidFill>
              </a:rPr>
              <a:t>while (</a:t>
            </a:r>
            <a:r>
              <a:rPr lang="en-US" sz="1500" dirty="0" err="1">
                <a:solidFill>
                  <a:srgbClr val="0070C0"/>
                </a:solidFill>
              </a:rPr>
              <a:t>initval</a:t>
            </a:r>
            <a:r>
              <a:rPr lang="en-US" sz="1500" dirty="0">
                <a:solidFill>
                  <a:srgbClr val="0070C0"/>
                </a:solidFill>
              </a:rPr>
              <a:t>&lt;=</a:t>
            </a:r>
            <a:r>
              <a:rPr lang="en-US" sz="1500" dirty="0" err="1">
                <a:solidFill>
                  <a:srgbClr val="0070C0"/>
                </a:solidFill>
              </a:rPr>
              <a:t>endvalue</a:t>
            </a:r>
            <a:r>
              <a:rPr lang="en-US" sz="1500" dirty="0">
                <a:solidFill>
                  <a:srgbClr val="0070C0"/>
                </a:solidFill>
              </a:rPr>
              <a:t>) </a:t>
            </a:r>
          </a:p>
          <a:p>
            <a:pPr>
              <a:lnSpc>
                <a:spcPct val="150000"/>
              </a:lnSpc>
            </a:pPr>
            <a:r>
              <a:rPr lang="en-US" sz="1500" dirty="0">
                <a:solidFill>
                  <a:srgbClr val="0070C0"/>
                </a:solidFill>
              </a:rPr>
              <a:t>{ </a:t>
            </a:r>
          </a:p>
          <a:p>
            <a:pPr>
              <a:lnSpc>
                <a:spcPct val="150000"/>
              </a:lnSpc>
            </a:pPr>
            <a:r>
              <a:rPr lang="en-US" sz="1500" i="1" dirty="0">
                <a:solidFill>
                  <a:srgbClr val="00B050"/>
                </a:solidFill>
              </a:rPr>
              <a:t>//code to be executed in loop</a:t>
            </a:r>
          </a:p>
          <a:p>
            <a:pPr>
              <a:lnSpc>
                <a:spcPct val="150000"/>
              </a:lnSpc>
            </a:pPr>
            <a:r>
              <a:rPr lang="en-US" sz="1500" dirty="0">
                <a:solidFill>
                  <a:srgbClr val="0070C0"/>
                </a:solidFill>
              </a:rPr>
              <a:t>}</a:t>
            </a:r>
          </a:p>
        </p:txBody>
      </p:sp>
      <p:sp>
        <p:nvSpPr>
          <p:cNvPr id="8" name="Rectangle 7"/>
          <p:cNvSpPr/>
          <p:nvPr/>
        </p:nvSpPr>
        <p:spPr>
          <a:xfrm>
            <a:off x="76200" y="3657600"/>
            <a:ext cx="8915400" cy="1420325"/>
          </a:xfrm>
          <a:prstGeom prst="rect">
            <a:avLst/>
          </a:prstGeom>
        </p:spPr>
        <p:txBody>
          <a:bodyPr wrap="square">
            <a:spAutoFit/>
          </a:bodyPr>
          <a:lstStyle/>
          <a:p>
            <a:pPr>
              <a:lnSpc>
                <a:spcPct val="150000"/>
              </a:lnSpc>
            </a:pPr>
            <a:r>
              <a:rPr lang="en-US" sz="2000" dirty="0">
                <a:solidFill>
                  <a:schemeClr val="bg1"/>
                </a:solidFill>
              </a:rPr>
              <a:t>Do..While  : </a:t>
            </a:r>
            <a:r>
              <a:rPr lang="en-US" sz="2000" b="0" dirty="0">
                <a:solidFill>
                  <a:schemeClr val="bg1"/>
                </a:solidFill>
              </a:rPr>
              <a:t>The do...while loop is a variant of the while loop. This loop will execute the block of code </a:t>
            </a:r>
            <a:r>
              <a:rPr lang="en-US" sz="2000" i="1" dirty="0" err="1">
                <a:solidFill>
                  <a:schemeClr val="bg1"/>
                </a:solidFill>
              </a:rPr>
              <a:t>atleast</a:t>
            </a:r>
            <a:r>
              <a:rPr lang="en-US" sz="2000" b="0" dirty="0">
                <a:solidFill>
                  <a:schemeClr val="bg1"/>
                </a:solidFill>
              </a:rPr>
              <a:t> ONCE, and then it will repeat the loop as long as the specified condition is true.</a:t>
            </a:r>
          </a:p>
        </p:txBody>
      </p:sp>
      <p:sp>
        <p:nvSpPr>
          <p:cNvPr id="9" name="Rectangle 8"/>
          <p:cNvSpPr/>
          <p:nvPr/>
        </p:nvSpPr>
        <p:spPr>
          <a:xfrm>
            <a:off x="4495800" y="1986424"/>
            <a:ext cx="3048000" cy="1823576"/>
          </a:xfrm>
          <a:prstGeom prst="rect">
            <a:avLst/>
          </a:prstGeom>
          <a:solidFill>
            <a:srgbClr val="FFCCCC"/>
          </a:solidFill>
        </p:spPr>
        <p:txBody>
          <a:bodyPr wrap="square">
            <a:spAutoFit/>
          </a:bodyPr>
          <a:lstStyle/>
          <a:p>
            <a:pPr>
              <a:lnSpc>
                <a:spcPct val="150000"/>
              </a:lnSpc>
            </a:pPr>
            <a:r>
              <a:rPr lang="en-US" sz="1500" dirty="0" err="1">
                <a:solidFill>
                  <a:srgbClr val="0070C0"/>
                </a:solidFill>
              </a:rPr>
              <a:t>var</a:t>
            </a:r>
            <a:r>
              <a:rPr lang="en-US" sz="1500" dirty="0">
                <a:solidFill>
                  <a:srgbClr val="0070C0"/>
                </a:solidFill>
              </a:rPr>
              <a:t> </a:t>
            </a:r>
            <a:r>
              <a:rPr lang="en-US" sz="1500" dirty="0" err="1">
                <a:solidFill>
                  <a:srgbClr val="0070C0"/>
                </a:solidFill>
              </a:rPr>
              <a:t>i</a:t>
            </a:r>
            <a:r>
              <a:rPr lang="en-US" sz="1500" dirty="0">
                <a:solidFill>
                  <a:srgbClr val="0070C0"/>
                </a:solidFill>
              </a:rPr>
              <a:t>=1;</a:t>
            </a:r>
          </a:p>
          <a:p>
            <a:pPr>
              <a:lnSpc>
                <a:spcPct val="150000"/>
              </a:lnSpc>
            </a:pPr>
            <a:r>
              <a:rPr lang="en-US" sz="1500" dirty="0">
                <a:solidFill>
                  <a:srgbClr val="0070C0"/>
                </a:solidFill>
              </a:rPr>
              <a:t>while (</a:t>
            </a:r>
            <a:r>
              <a:rPr lang="en-US" sz="1500" dirty="0" err="1">
                <a:solidFill>
                  <a:srgbClr val="0070C0"/>
                </a:solidFill>
              </a:rPr>
              <a:t>i</a:t>
            </a:r>
            <a:r>
              <a:rPr lang="en-US" sz="1500" dirty="0">
                <a:solidFill>
                  <a:srgbClr val="0070C0"/>
                </a:solidFill>
              </a:rPr>
              <a:t>&lt;=10) </a:t>
            </a:r>
          </a:p>
          <a:p>
            <a:pPr>
              <a:lnSpc>
                <a:spcPct val="150000"/>
              </a:lnSpc>
            </a:pPr>
            <a:r>
              <a:rPr lang="en-US" sz="1500" dirty="0">
                <a:solidFill>
                  <a:srgbClr val="0070C0"/>
                </a:solidFill>
              </a:rPr>
              <a:t>{ </a:t>
            </a:r>
          </a:p>
          <a:p>
            <a:pPr>
              <a:lnSpc>
                <a:spcPct val="150000"/>
              </a:lnSpc>
            </a:pPr>
            <a:r>
              <a:rPr lang="en-US" sz="1500" dirty="0" err="1">
                <a:solidFill>
                  <a:srgbClr val="00B050"/>
                </a:solidFill>
              </a:rPr>
              <a:t>document.write</a:t>
            </a:r>
            <a:r>
              <a:rPr lang="en-US" sz="1500" dirty="0">
                <a:solidFill>
                  <a:srgbClr val="00B050"/>
                </a:solidFill>
              </a:rPr>
              <a:t>(</a:t>
            </a:r>
            <a:r>
              <a:rPr lang="en-US" sz="1500" dirty="0" err="1">
                <a:solidFill>
                  <a:srgbClr val="0070C0"/>
                </a:solidFill>
              </a:rPr>
              <a:t>i</a:t>
            </a:r>
            <a:r>
              <a:rPr lang="en-US" sz="1500" dirty="0">
                <a:solidFill>
                  <a:srgbClr val="00B050"/>
                </a:solidFill>
              </a:rPr>
              <a:t>);</a:t>
            </a:r>
          </a:p>
          <a:p>
            <a:pPr>
              <a:lnSpc>
                <a:spcPct val="150000"/>
              </a:lnSpc>
            </a:pPr>
            <a:r>
              <a:rPr lang="en-US" sz="1500" dirty="0">
                <a:solidFill>
                  <a:srgbClr val="0070C0"/>
                </a:solidFill>
              </a:rPr>
              <a:t>}</a:t>
            </a:r>
          </a:p>
        </p:txBody>
      </p:sp>
      <p:sp>
        <p:nvSpPr>
          <p:cNvPr id="10" name="Rectangle 9"/>
          <p:cNvSpPr/>
          <p:nvPr/>
        </p:nvSpPr>
        <p:spPr>
          <a:xfrm>
            <a:off x="4495800" y="4800600"/>
            <a:ext cx="2971800" cy="1477328"/>
          </a:xfrm>
          <a:prstGeom prst="rect">
            <a:avLst/>
          </a:prstGeom>
          <a:solidFill>
            <a:srgbClr val="FFCCCC"/>
          </a:solidFill>
        </p:spPr>
        <p:txBody>
          <a:bodyPr wrap="square">
            <a:spAutoFit/>
          </a:bodyPr>
          <a:lstStyle/>
          <a:p>
            <a:pPr>
              <a:lnSpc>
                <a:spcPct val="150000"/>
              </a:lnSpc>
            </a:pPr>
            <a:r>
              <a:rPr lang="en-US" sz="1500" dirty="0" err="1">
                <a:solidFill>
                  <a:srgbClr val="0070C0"/>
                </a:solidFill>
              </a:rPr>
              <a:t>var</a:t>
            </a:r>
            <a:r>
              <a:rPr lang="en-US" sz="1500" dirty="0">
                <a:solidFill>
                  <a:srgbClr val="0070C0"/>
                </a:solidFill>
              </a:rPr>
              <a:t> </a:t>
            </a:r>
            <a:r>
              <a:rPr lang="en-US" sz="1500" dirty="0" err="1">
                <a:solidFill>
                  <a:srgbClr val="0070C0"/>
                </a:solidFill>
              </a:rPr>
              <a:t>i</a:t>
            </a:r>
            <a:r>
              <a:rPr lang="en-US" sz="1500" dirty="0">
                <a:solidFill>
                  <a:srgbClr val="0070C0"/>
                </a:solidFill>
              </a:rPr>
              <a:t>=1;</a:t>
            </a:r>
          </a:p>
          <a:p>
            <a:pPr>
              <a:lnSpc>
                <a:spcPct val="150000"/>
              </a:lnSpc>
            </a:pPr>
            <a:r>
              <a:rPr lang="en-US" sz="1500" dirty="0">
                <a:solidFill>
                  <a:srgbClr val="0070C0"/>
                </a:solidFill>
              </a:rPr>
              <a:t>do { </a:t>
            </a:r>
          </a:p>
          <a:p>
            <a:pPr>
              <a:lnSpc>
                <a:spcPct val="150000"/>
              </a:lnSpc>
            </a:pPr>
            <a:r>
              <a:rPr lang="en-US" sz="1500" dirty="0" err="1">
                <a:solidFill>
                  <a:srgbClr val="00B050"/>
                </a:solidFill>
              </a:rPr>
              <a:t>document.write</a:t>
            </a:r>
            <a:r>
              <a:rPr lang="en-US" sz="1500" dirty="0">
                <a:solidFill>
                  <a:srgbClr val="00B050"/>
                </a:solidFill>
              </a:rPr>
              <a:t>(</a:t>
            </a:r>
            <a:r>
              <a:rPr lang="en-US" sz="1500" dirty="0" err="1">
                <a:solidFill>
                  <a:srgbClr val="0070C0"/>
                </a:solidFill>
              </a:rPr>
              <a:t>i</a:t>
            </a:r>
            <a:r>
              <a:rPr lang="en-US" sz="1500" dirty="0">
                <a:solidFill>
                  <a:srgbClr val="00B050"/>
                </a:solidFill>
              </a:rPr>
              <a:t>);</a:t>
            </a:r>
          </a:p>
          <a:p>
            <a:pPr>
              <a:lnSpc>
                <a:spcPct val="150000"/>
              </a:lnSpc>
            </a:pPr>
            <a:r>
              <a:rPr lang="en-US" sz="1500" dirty="0">
                <a:solidFill>
                  <a:srgbClr val="0070C0"/>
                </a:solidFill>
              </a:rPr>
              <a:t>} while (</a:t>
            </a:r>
            <a:r>
              <a:rPr lang="en-US" sz="1500" dirty="0" err="1">
                <a:solidFill>
                  <a:srgbClr val="0070C0"/>
                </a:solidFill>
              </a:rPr>
              <a:t>i</a:t>
            </a:r>
            <a:r>
              <a:rPr lang="en-US" sz="1500" dirty="0">
                <a:solidFill>
                  <a:srgbClr val="0070C0"/>
                </a:solidFill>
              </a:rPr>
              <a:t>&lt;=10);</a:t>
            </a:r>
          </a:p>
        </p:txBody>
      </p:sp>
    </p:spTree>
    <p:extLst>
      <p:ext uri="{BB962C8B-B14F-4D97-AF65-F5344CB8AC3E}">
        <p14:creationId xmlns:p14="http://schemas.microsoft.com/office/powerpoint/2010/main" val="240964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0"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4" name="Slide Number Placeholder 3"/>
          <p:cNvSpPr>
            <a:spLocks noGrp="1"/>
          </p:cNvSpPr>
          <p:nvPr>
            <p:ph type="sldNum" sz="quarter" idx="4294967295"/>
          </p:nvPr>
        </p:nvSpPr>
        <p:spPr/>
        <p:txBody>
          <a:bodyPr/>
          <a:lstStyle/>
          <a:p>
            <a:pPr>
              <a:defRPr/>
            </a:pPr>
            <a:fld id="{50EC62AF-8A58-47DB-8277-FFD1CE2A98DE}" type="slidenum">
              <a:rPr lang="en-US" smtClean="0"/>
              <a:pPr>
                <a:defRPr/>
              </a:pPr>
              <a:t>116</a:t>
            </a:fld>
            <a:endParaRPr lang="en-US"/>
          </a:p>
        </p:txBody>
      </p:sp>
      <p:sp>
        <p:nvSpPr>
          <p:cNvPr id="5" name="TextBox 4"/>
          <p:cNvSpPr txBox="1"/>
          <p:nvPr/>
        </p:nvSpPr>
        <p:spPr>
          <a:xfrm>
            <a:off x="0" y="457200"/>
            <a:ext cx="9144000" cy="6498639"/>
          </a:xfrm>
          <a:prstGeom prst="rect">
            <a:avLst/>
          </a:prstGeom>
          <a:noFill/>
        </p:spPr>
        <p:txBody>
          <a:bodyPr wrap="square" rtlCol="0">
            <a:spAutoFit/>
          </a:bodyPr>
          <a:lstStyle/>
          <a:p>
            <a:pPr>
              <a:lnSpc>
                <a:spcPct val="150000"/>
              </a:lnSpc>
              <a:spcBef>
                <a:spcPts val="0"/>
              </a:spcBef>
            </a:pPr>
            <a:r>
              <a:rPr lang="en-US" sz="2000" b="0" dirty="0">
                <a:solidFill>
                  <a:schemeClr val="bg1"/>
                </a:solidFill>
              </a:rPr>
              <a:t>JavaScript </a:t>
            </a:r>
            <a:r>
              <a:rPr lang="en-US" sz="2000" i="1" dirty="0">
                <a:solidFill>
                  <a:schemeClr val="bg1"/>
                </a:solidFill>
              </a:rPr>
              <a:t>expressions</a:t>
            </a:r>
            <a:r>
              <a:rPr lang="en-US" sz="2000" b="0" dirty="0">
                <a:solidFill>
                  <a:schemeClr val="bg1"/>
                </a:solidFill>
              </a:rPr>
              <a:t> are similar to expressions in any other programming language.</a:t>
            </a:r>
          </a:p>
          <a:p>
            <a:pPr>
              <a:lnSpc>
                <a:spcPct val="150000"/>
              </a:lnSpc>
              <a:spcBef>
                <a:spcPts val="0"/>
              </a:spcBef>
            </a:pPr>
            <a:r>
              <a:rPr lang="en-US" sz="2000" dirty="0">
                <a:solidFill>
                  <a:schemeClr val="bg1"/>
                </a:solidFill>
              </a:rPr>
              <a:t>Three types of expressions: </a:t>
            </a:r>
          </a:p>
          <a:p>
            <a:pPr marL="847725" indent="-563563">
              <a:lnSpc>
                <a:spcPct val="150000"/>
              </a:lnSpc>
              <a:spcBef>
                <a:spcPts val="0"/>
              </a:spcBef>
              <a:buFont typeface="+mj-lt"/>
              <a:buAutoNum type="arabicPeriod"/>
            </a:pPr>
            <a:r>
              <a:rPr lang="en-US" sz="2000" dirty="0">
                <a:solidFill>
                  <a:schemeClr val="bg1"/>
                </a:solidFill>
              </a:rPr>
              <a:t>Arithmetic</a:t>
            </a:r>
            <a:r>
              <a:rPr lang="en-US" sz="2000" b="0" dirty="0">
                <a:solidFill>
                  <a:schemeClr val="bg1"/>
                </a:solidFill>
              </a:rPr>
              <a:t>: evaluates to a number. </a:t>
            </a:r>
            <a:r>
              <a:rPr lang="en-US" sz="2000" i="1" dirty="0">
                <a:solidFill>
                  <a:schemeClr val="bg1"/>
                </a:solidFill>
              </a:rPr>
              <a:t>Example : </a:t>
            </a:r>
            <a:r>
              <a:rPr lang="en-US" sz="2000" b="0" dirty="0">
                <a:solidFill>
                  <a:schemeClr val="bg1"/>
                </a:solidFill>
              </a:rPr>
              <a:t> </a:t>
            </a:r>
            <a:r>
              <a:rPr lang="en-US" sz="2000" b="0" dirty="0" err="1">
                <a:solidFill>
                  <a:schemeClr val="bg1"/>
                </a:solidFill>
              </a:rPr>
              <a:t>var</a:t>
            </a:r>
            <a:r>
              <a:rPr lang="en-US" sz="2000" b="0" dirty="0">
                <a:solidFill>
                  <a:schemeClr val="bg1"/>
                </a:solidFill>
              </a:rPr>
              <a:t> sum = a + b;</a:t>
            </a:r>
            <a:endParaRPr lang="en-US" sz="2000" i="1" dirty="0">
              <a:solidFill>
                <a:schemeClr val="bg1"/>
              </a:solidFill>
            </a:endParaRPr>
          </a:p>
          <a:p>
            <a:pPr marL="847725" indent="-563563">
              <a:lnSpc>
                <a:spcPct val="150000"/>
              </a:lnSpc>
              <a:spcBef>
                <a:spcPts val="0"/>
              </a:spcBef>
              <a:buFont typeface="+mj-lt"/>
              <a:buAutoNum type="arabicPeriod"/>
            </a:pPr>
            <a:r>
              <a:rPr lang="en-US" sz="2000" dirty="0">
                <a:solidFill>
                  <a:schemeClr val="bg1"/>
                </a:solidFill>
              </a:rPr>
              <a:t>String: </a:t>
            </a:r>
            <a:r>
              <a:rPr lang="en-US" sz="2000" b="0" dirty="0">
                <a:solidFill>
                  <a:schemeClr val="bg1"/>
                </a:solidFill>
              </a:rPr>
              <a:t>evaluates to a character string. </a:t>
            </a:r>
            <a:r>
              <a:rPr lang="en-US" sz="2000" i="1" dirty="0">
                <a:solidFill>
                  <a:schemeClr val="bg1"/>
                </a:solidFill>
              </a:rPr>
              <a:t>Example :</a:t>
            </a:r>
            <a:r>
              <a:rPr lang="en-US" sz="2000" b="0" dirty="0">
                <a:solidFill>
                  <a:schemeClr val="bg1"/>
                </a:solidFill>
              </a:rPr>
              <a:t> </a:t>
            </a:r>
            <a:r>
              <a:rPr lang="en-US" sz="2000" b="0" dirty="0" err="1">
                <a:solidFill>
                  <a:schemeClr val="bg1"/>
                </a:solidFill>
              </a:rPr>
              <a:t>var</a:t>
            </a:r>
            <a:r>
              <a:rPr lang="en-US" sz="2000" b="0" dirty="0">
                <a:solidFill>
                  <a:schemeClr val="bg1"/>
                </a:solidFill>
              </a:rPr>
              <a:t> name ="Fred“;</a:t>
            </a:r>
          </a:p>
          <a:p>
            <a:pPr marL="847725" indent="-563563">
              <a:lnSpc>
                <a:spcPct val="150000"/>
              </a:lnSpc>
              <a:spcBef>
                <a:spcPts val="0"/>
              </a:spcBef>
              <a:buFont typeface="+mj-lt"/>
              <a:buAutoNum type="arabicPeriod"/>
            </a:pPr>
            <a:r>
              <a:rPr lang="en-US" sz="2000" dirty="0">
                <a:solidFill>
                  <a:schemeClr val="bg1"/>
                </a:solidFill>
              </a:rPr>
              <a:t>Logical: </a:t>
            </a:r>
            <a:r>
              <a:rPr lang="en-US" sz="2000" b="0" dirty="0">
                <a:solidFill>
                  <a:schemeClr val="bg1"/>
                </a:solidFill>
              </a:rPr>
              <a:t>evaluates to true or false. </a:t>
            </a:r>
            <a:r>
              <a:rPr lang="en-US" sz="2000" i="1" dirty="0">
                <a:solidFill>
                  <a:schemeClr val="bg1"/>
                </a:solidFill>
              </a:rPr>
              <a:t>Example :  </a:t>
            </a:r>
            <a:r>
              <a:rPr lang="en-US" sz="2000" b="0" dirty="0" err="1">
                <a:solidFill>
                  <a:schemeClr val="bg1"/>
                </a:solidFill>
              </a:rPr>
              <a:t>var</a:t>
            </a:r>
            <a:r>
              <a:rPr lang="en-US" sz="2000" b="0" dirty="0">
                <a:solidFill>
                  <a:schemeClr val="bg1"/>
                </a:solidFill>
              </a:rPr>
              <a:t> flag = </a:t>
            </a:r>
            <a:r>
              <a:rPr lang="en-US" sz="2000" b="0" i="1" dirty="0">
                <a:solidFill>
                  <a:schemeClr val="bg1"/>
                </a:solidFill>
              </a:rPr>
              <a:t>a&gt;b;</a:t>
            </a:r>
            <a:endParaRPr lang="en-US" sz="2000" b="0" dirty="0">
              <a:solidFill>
                <a:schemeClr val="bg1"/>
              </a:solidFill>
            </a:endParaRPr>
          </a:p>
          <a:p>
            <a:pPr marL="847725" indent="-563563">
              <a:lnSpc>
                <a:spcPct val="150000"/>
              </a:lnSpc>
              <a:spcBef>
                <a:spcPts val="0"/>
              </a:spcBef>
              <a:buFont typeface="+mj-lt"/>
              <a:buAutoNum type="arabicPeriod"/>
            </a:pPr>
            <a:r>
              <a:rPr lang="en-US" sz="2000" dirty="0">
                <a:solidFill>
                  <a:schemeClr val="bg1"/>
                </a:solidFill>
              </a:rPr>
              <a:t>Conditional Expression: </a:t>
            </a:r>
            <a:r>
              <a:rPr lang="en-US" sz="2000" b="0" dirty="0">
                <a:solidFill>
                  <a:schemeClr val="bg1"/>
                </a:solidFill>
              </a:rPr>
              <a:t>A conditional expression can have one of the two values based on a condition. </a:t>
            </a:r>
          </a:p>
          <a:p>
            <a:pPr marL="914400">
              <a:lnSpc>
                <a:spcPct val="150000"/>
              </a:lnSpc>
              <a:spcBef>
                <a:spcPts val="0"/>
              </a:spcBef>
            </a:pPr>
            <a:r>
              <a:rPr lang="en-US" sz="2000" dirty="0">
                <a:solidFill>
                  <a:schemeClr val="bg1"/>
                </a:solidFill>
              </a:rPr>
              <a:t>Syntax: </a:t>
            </a:r>
            <a:r>
              <a:rPr lang="en-US" sz="2000" b="0" dirty="0">
                <a:solidFill>
                  <a:schemeClr val="bg1"/>
                </a:solidFill>
              </a:rPr>
              <a:t> </a:t>
            </a:r>
            <a:r>
              <a:rPr lang="en-US" sz="2000" b="0" dirty="0" err="1">
                <a:solidFill>
                  <a:schemeClr val="bg1"/>
                </a:solidFill>
              </a:rPr>
              <a:t>var</a:t>
            </a:r>
            <a:r>
              <a:rPr lang="en-US" sz="2000" b="0" dirty="0">
                <a:solidFill>
                  <a:schemeClr val="bg1"/>
                </a:solidFill>
              </a:rPr>
              <a:t> value=(condition) ? val1 : val2 </a:t>
            </a:r>
          </a:p>
          <a:p>
            <a:pPr marL="803275">
              <a:lnSpc>
                <a:spcPct val="150000"/>
              </a:lnSpc>
              <a:spcBef>
                <a:spcPts val="0"/>
              </a:spcBef>
            </a:pPr>
            <a:r>
              <a:rPr lang="en-US" sz="2000" b="0" dirty="0">
                <a:solidFill>
                  <a:schemeClr val="bg1"/>
                </a:solidFill>
              </a:rPr>
              <a:t> If condition is true, the expression has the value of val1, Otherwise it has the value of val2.</a:t>
            </a:r>
          </a:p>
          <a:p>
            <a:pPr marL="914400">
              <a:lnSpc>
                <a:spcPct val="150000"/>
              </a:lnSpc>
              <a:spcBef>
                <a:spcPts val="0"/>
              </a:spcBef>
            </a:pPr>
            <a:r>
              <a:rPr lang="en-US" sz="2000" dirty="0">
                <a:solidFill>
                  <a:schemeClr val="bg1"/>
                </a:solidFill>
              </a:rPr>
              <a:t>Example: </a:t>
            </a:r>
            <a:r>
              <a:rPr lang="en-US" sz="2000" b="0" dirty="0">
                <a:solidFill>
                  <a:schemeClr val="bg1"/>
                </a:solidFill>
              </a:rPr>
              <a:t>status = (age &gt;= 18) ? "adult" : "minor”  </a:t>
            </a:r>
          </a:p>
          <a:p>
            <a:pPr marL="914400">
              <a:lnSpc>
                <a:spcPct val="150000"/>
              </a:lnSpc>
              <a:spcBef>
                <a:spcPts val="0"/>
              </a:spcBef>
            </a:pPr>
            <a:r>
              <a:rPr lang="en-US" sz="2000" b="0" dirty="0">
                <a:solidFill>
                  <a:schemeClr val="bg1"/>
                </a:solidFill>
              </a:rPr>
              <a:t>Assigns the value "adult" to the variable status if age is eighteen or greater. Otherwise, it assigns the value "minor" to status.</a:t>
            </a:r>
          </a:p>
        </p:txBody>
      </p:sp>
    </p:spTree>
    <p:extLst>
      <p:ext uri="{BB962C8B-B14F-4D97-AF65-F5344CB8AC3E}">
        <p14:creationId xmlns:p14="http://schemas.microsoft.com/office/powerpoint/2010/main" val="362149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ox(i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ox(in)">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ox(i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ox(in)">
                                      <p:cBhvr>
                                        <p:cTn id="22" dur="500"/>
                                        <p:tgtEl>
                                          <p:spTgt spid="5">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ox(in)">
                                      <p:cBhvr>
                                        <p:cTn id="25" dur="500"/>
                                        <p:tgtEl>
                                          <p:spTgt spid="5">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ox(in)">
                                      <p:cBhvr>
                                        <p:cTn id="28" dur="500"/>
                                        <p:tgtEl>
                                          <p:spTgt spid="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box(in)">
                                      <p:cBhvr>
                                        <p:cTn id="33" dur="500"/>
                                        <p:tgtEl>
                                          <p:spTgt spid="5">
                                            <p:txEl>
                                              <p:pRg st="8" end="8"/>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box(in)">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4" name="Slide Number Placeholder 3"/>
          <p:cNvSpPr>
            <a:spLocks noGrp="1"/>
          </p:cNvSpPr>
          <p:nvPr>
            <p:ph type="sldNum" sz="quarter" idx="4294967295"/>
          </p:nvPr>
        </p:nvSpPr>
        <p:spPr/>
        <p:txBody>
          <a:bodyPr/>
          <a:lstStyle/>
          <a:p>
            <a:pPr>
              <a:defRPr/>
            </a:pPr>
            <a:fld id="{50EC62AF-8A58-47DB-8277-FFD1CE2A98DE}" type="slidenum">
              <a:rPr lang="en-US" smtClean="0"/>
              <a:pPr>
                <a:defRPr/>
              </a:pPr>
              <a:t>117</a:t>
            </a:fld>
            <a:endParaRPr lang="en-US"/>
          </a:p>
        </p:txBody>
      </p:sp>
      <p:sp>
        <p:nvSpPr>
          <p:cNvPr id="5" name="Rectangle 4"/>
          <p:cNvSpPr/>
          <p:nvPr/>
        </p:nvSpPr>
        <p:spPr>
          <a:xfrm>
            <a:off x="152400" y="1676400"/>
            <a:ext cx="8991600" cy="4247317"/>
          </a:xfrm>
          <a:prstGeom prst="rect">
            <a:avLst/>
          </a:prstGeom>
        </p:spPr>
        <p:txBody>
          <a:bodyPr wrap="square">
            <a:spAutoFit/>
          </a:bodyPr>
          <a:lstStyle/>
          <a:p>
            <a:pPr>
              <a:lnSpc>
                <a:spcPct val="150000"/>
              </a:lnSpc>
            </a:pPr>
            <a:r>
              <a:rPr lang="en-US" sz="2000" b="0" dirty="0">
                <a:solidFill>
                  <a:schemeClr val="bg1"/>
                </a:solidFill>
              </a:rPr>
              <a:t>JavaScript </a:t>
            </a:r>
            <a:r>
              <a:rPr lang="en-US" sz="2000" i="1" dirty="0">
                <a:solidFill>
                  <a:schemeClr val="bg1"/>
                </a:solidFill>
              </a:rPr>
              <a:t>operators</a:t>
            </a:r>
            <a:r>
              <a:rPr lang="en-US" sz="2000" b="0" dirty="0">
                <a:solidFill>
                  <a:schemeClr val="bg1"/>
                </a:solidFill>
              </a:rPr>
              <a:t> are similar to the operators in any other programming language.</a:t>
            </a:r>
          </a:p>
          <a:p>
            <a:pPr>
              <a:lnSpc>
                <a:spcPct val="150000"/>
              </a:lnSpc>
            </a:pPr>
            <a:r>
              <a:rPr lang="en-US" sz="2000" b="0" dirty="0">
                <a:solidFill>
                  <a:schemeClr val="bg1"/>
                </a:solidFill>
              </a:rPr>
              <a:t>JavaScript supports the following types of operators</a:t>
            </a:r>
          </a:p>
          <a:p>
            <a:pPr>
              <a:lnSpc>
                <a:spcPct val="150000"/>
              </a:lnSpc>
            </a:pPr>
            <a:endParaRPr lang="en-US" sz="2000" b="0" dirty="0">
              <a:solidFill>
                <a:schemeClr val="bg1"/>
              </a:solidFill>
            </a:endParaRPr>
          </a:p>
          <a:p>
            <a:pPr marL="627063" indent="-280988">
              <a:lnSpc>
                <a:spcPct val="150000"/>
              </a:lnSpc>
              <a:buFont typeface="+mj-lt"/>
              <a:buAutoNum type="arabicPeriod"/>
            </a:pPr>
            <a:r>
              <a:rPr lang="en-US" sz="2000" b="0" dirty="0">
                <a:solidFill>
                  <a:schemeClr val="bg1"/>
                </a:solidFill>
              </a:rPr>
              <a:t>Arithmetic – </a:t>
            </a:r>
            <a:r>
              <a:rPr lang="en-US" sz="2000" i="1" dirty="0">
                <a:solidFill>
                  <a:schemeClr val="bg1"/>
                </a:solidFill>
              </a:rPr>
              <a:t>Example: </a:t>
            </a:r>
            <a:r>
              <a:rPr lang="en-US" sz="2000" b="0" dirty="0">
                <a:solidFill>
                  <a:schemeClr val="bg1"/>
                </a:solidFill>
              </a:rPr>
              <a:t>+, *</a:t>
            </a:r>
            <a:endParaRPr lang="en-US" sz="2000" i="1" dirty="0">
              <a:solidFill>
                <a:schemeClr val="bg1"/>
              </a:solidFill>
            </a:endParaRPr>
          </a:p>
          <a:p>
            <a:pPr marL="627063" indent="-280988">
              <a:lnSpc>
                <a:spcPct val="150000"/>
              </a:lnSpc>
              <a:buFont typeface="+mj-lt"/>
              <a:buAutoNum type="arabicPeriod"/>
            </a:pPr>
            <a:r>
              <a:rPr lang="en-US" sz="2000" b="0" dirty="0">
                <a:solidFill>
                  <a:schemeClr val="bg1"/>
                </a:solidFill>
              </a:rPr>
              <a:t>Bitwise – </a:t>
            </a:r>
            <a:r>
              <a:rPr lang="en-US" sz="2000" i="1" dirty="0">
                <a:solidFill>
                  <a:schemeClr val="bg1"/>
                </a:solidFill>
              </a:rPr>
              <a:t>Example: </a:t>
            </a:r>
            <a:r>
              <a:rPr lang="en-US" sz="2000" b="0" dirty="0">
                <a:solidFill>
                  <a:schemeClr val="bg1"/>
                </a:solidFill>
              </a:rPr>
              <a:t>^, &amp;</a:t>
            </a:r>
            <a:endParaRPr lang="en-US" sz="2000" i="1" dirty="0">
              <a:solidFill>
                <a:schemeClr val="bg1"/>
              </a:solidFill>
            </a:endParaRPr>
          </a:p>
          <a:p>
            <a:pPr marL="627063" indent="-280988">
              <a:lnSpc>
                <a:spcPct val="150000"/>
              </a:lnSpc>
              <a:buFont typeface="+mj-lt"/>
              <a:buAutoNum type="arabicPeriod"/>
            </a:pPr>
            <a:r>
              <a:rPr lang="en-US" sz="2000" b="0" dirty="0">
                <a:solidFill>
                  <a:schemeClr val="bg1"/>
                </a:solidFill>
              </a:rPr>
              <a:t>Comparison – </a:t>
            </a:r>
            <a:r>
              <a:rPr lang="en-US" sz="2000" i="1" dirty="0">
                <a:solidFill>
                  <a:schemeClr val="bg1"/>
                </a:solidFill>
              </a:rPr>
              <a:t>Example: </a:t>
            </a:r>
            <a:r>
              <a:rPr lang="en-US" sz="2000" b="0" dirty="0">
                <a:solidFill>
                  <a:schemeClr val="bg1"/>
                </a:solidFill>
              </a:rPr>
              <a:t>&gt;, &lt; and !=</a:t>
            </a:r>
            <a:endParaRPr lang="en-US" sz="2000" i="1" dirty="0">
              <a:solidFill>
                <a:schemeClr val="bg1"/>
              </a:solidFill>
            </a:endParaRPr>
          </a:p>
          <a:p>
            <a:pPr marL="627063" indent="-280988">
              <a:lnSpc>
                <a:spcPct val="150000"/>
              </a:lnSpc>
              <a:buFont typeface="+mj-lt"/>
              <a:buAutoNum type="arabicPeriod"/>
            </a:pPr>
            <a:r>
              <a:rPr lang="en-US" sz="2000" b="0" dirty="0">
                <a:solidFill>
                  <a:schemeClr val="bg1"/>
                </a:solidFill>
              </a:rPr>
              <a:t>Assignment - </a:t>
            </a:r>
            <a:r>
              <a:rPr lang="en-US" sz="2000" i="1" dirty="0">
                <a:solidFill>
                  <a:schemeClr val="bg1"/>
                </a:solidFill>
              </a:rPr>
              <a:t>Example:  </a:t>
            </a:r>
            <a:r>
              <a:rPr lang="en-US" sz="2000" b="0" dirty="0">
                <a:solidFill>
                  <a:schemeClr val="bg1"/>
                </a:solidFill>
              </a:rPr>
              <a:t>=</a:t>
            </a:r>
          </a:p>
          <a:p>
            <a:pPr marL="627063" indent="-280988">
              <a:lnSpc>
                <a:spcPct val="150000"/>
              </a:lnSpc>
              <a:buFont typeface="+mj-lt"/>
              <a:buAutoNum type="arabicPeriod"/>
            </a:pPr>
            <a:r>
              <a:rPr lang="en-US" sz="2000" b="0" dirty="0">
                <a:solidFill>
                  <a:schemeClr val="bg1"/>
                </a:solidFill>
              </a:rPr>
              <a:t>Logical - </a:t>
            </a:r>
            <a:r>
              <a:rPr lang="en-US" sz="2000" i="1" dirty="0">
                <a:solidFill>
                  <a:schemeClr val="bg1"/>
                </a:solidFill>
              </a:rPr>
              <a:t>Example:  </a:t>
            </a:r>
            <a:r>
              <a:rPr lang="en-US" sz="2000" b="0" dirty="0">
                <a:solidFill>
                  <a:schemeClr val="bg1"/>
                </a:solidFill>
              </a:rPr>
              <a:t>&amp;&amp;, ||</a:t>
            </a:r>
            <a:endParaRPr lang="en-US" sz="2000" dirty="0">
              <a:solidFill>
                <a:schemeClr val="bg1"/>
              </a:solidFill>
            </a:endParaRPr>
          </a:p>
        </p:txBody>
      </p:sp>
    </p:spTree>
    <p:extLst>
      <p:ext uri="{BB962C8B-B14F-4D97-AF65-F5344CB8AC3E}">
        <p14:creationId xmlns:p14="http://schemas.microsoft.com/office/powerpoint/2010/main" val="17966469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Pop up windows</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118</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118</a:t>
            </a:fld>
            <a:endParaRPr lang="en-US"/>
          </a:p>
        </p:txBody>
      </p:sp>
      <p:sp>
        <p:nvSpPr>
          <p:cNvPr id="7" name="TextBox 6"/>
          <p:cNvSpPr txBox="1"/>
          <p:nvPr/>
        </p:nvSpPr>
        <p:spPr>
          <a:xfrm>
            <a:off x="76200" y="1066800"/>
            <a:ext cx="8763000" cy="5170646"/>
          </a:xfrm>
          <a:prstGeom prst="rect">
            <a:avLst/>
          </a:prstGeom>
          <a:noFill/>
        </p:spPr>
        <p:txBody>
          <a:bodyPr wrap="square" rtlCol="0">
            <a:spAutoFit/>
          </a:bodyPr>
          <a:lstStyle/>
          <a:p>
            <a:pPr>
              <a:lnSpc>
                <a:spcPct val="150000"/>
              </a:lnSpc>
            </a:pPr>
            <a:r>
              <a:rPr lang="en-US" sz="2000" b="0" dirty="0">
                <a:solidFill>
                  <a:schemeClr val="bg1"/>
                </a:solidFill>
              </a:rPr>
              <a:t>Pop ups are small windows used for either getting user input (or) displaying alert messages. There are three types of popup  boxes</a:t>
            </a:r>
          </a:p>
          <a:p>
            <a:pPr marL="284163" indent="-234950">
              <a:lnSpc>
                <a:spcPct val="150000"/>
              </a:lnSpc>
            </a:pPr>
            <a:r>
              <a:rPr lang="en-US" sz="2000" dirty="0">
                <a:solidFill>
                  <a:schemeClr val="bg1"/>
                </a:solidFill>
              </a:rPr>
              <a:t>1</a:t>
            </a:r>
            <a:r>
              <a:rPr lang="en-US" sz="2000" b="0" dirty="0">
                <a:solidFill>
                  <a:schemeClr val="bg1"/>
                </a:solidFill>
              </a:rPr>
              <a:t>. </a:t>
            </a:r>
            <a:r>
              <a:rPr lang="en-US" sz="2000" dirty="0">
                <a:solidFill>
                  <a:schemeClr val="bg1"/>
                </a:solidFill>
              </a:rPr>
              <a:t>Alert Box</a:t>
            </a:r>
          </a:p>
          <a:p>
            <a:pPr>
              <a:lnSpc>
                <a:spcPct val="150000"/>
              </a:lnSpc>
            </a:pPr>
            <a:r>
              <a:rPr lang="en-US" sz="2000" b="0" dirty="0">
                <a:solidFill>
                  <a:schemeClr val="bg1"/>
                </a:solidFill>
              </a:rPr>
              <a:t>Generally, the alert() method is used to warn the user on something. </a:t>
            </a:r>
          </a:p>
          <a:p>
            <a:pPr>
              <a:lnSpc>
                <a:spcPct val="150000"/>
              </a:lnSpc>
            </a:pPr>
            <a:r>
              <a:rPr lang="en-US" sz="2000" dirty="0">
                <a:solidFill>
                  <a:schemeClr val="bg1"/>
                </a:solidFill>
              </a:rPr>
              <a:t>Example of usage:</a:t>
            </a:r>
          </a:p>
          <a:p>
            <a:pPr marL="457200" indent="-220663">
              <a:lnSpc>
                <a:spcPct val="150000"/>
              </a:lnSpc>
              <a:buFont typeface="Wingdings" pitchFamily="2" charset="2"/>
              <a:buChar char="§"/>
            </a:pPr>
            <a:r>
              <a:rPr lang="en-US" sz="2000" b="0" dirty="0">
                <a:solidFill>
                  <a:schemeClr val="bg1"/>
                </a:solidFill>
              </a:rPr>
              <a:t>Displayed when incorrect information input in a form.</a:t>
            </a:r>
          </a:p>
          <a:p>
            <a:pPr marL="457200" indent="-220663">
              <a:lnSpc>
                <a:spcPct val="150000"/>
              </a:lnSpc>
              <a:buFont typeface="Wingdings" pitchFamily="2" charset="2"/>
              <a:buChar char="§"/>
            </a:pPr>
            <a:r>
              <a:rPr lang="en-US" sz="2000" b="0" dirty="0">
                <a:solidFill>
                  <a:schemeClr val="bg1"/>
                </a:solidFill>
              </a:rPr>
              <a:t>An invalid result from a calculation. </a:t>
            </a:r>
          </a:p>
          <a:p>
            <a:pPr marL="457200" indent="-220663">
              <a:lnSpc>
                <a:spcPct val="150000"/>
              </a:lnSpc>
              <a:buFont typeface="Wingdings" pitchFamily="2" charset="2"/>
              <a:buChar char="§"/>
            </a:pPr>
            <a:r>
              <a:rPr lang="en-US" sz="2000" b="0" dirty="0">
                <a:solidFill>
                  <a:schemeClr val="bg1"/>
                </a:solidFill>
              </a:rPr>
              <a:t>A warning that a service is not available on a given date. </a:t>
            </a:r>
          </a:p>
          <a:p>
            <a:pPr marL="284163" indent="-234950">
              <a:lnSpc>
                <a:spcPct val="150000"/>
              </a:lnSpc>
            </a:pPr>
            <a:r>
              <a:rPr lang="en-US" sz="2000" dirty="0">
                <a:solidFill>
                  <a:schemeClr val="bg1"/>
                </a:solidFill>
              </a:rPr>
              <a:t>Syntax:</a:t>
            </a:r>
          </a:p>
          <a:p>
            <a:pPr marL="630238">
              <a:lnSpc>
                <a:spcPct val="150000"/>
              </a:lnSpc>
            </a:pPr>
            <a:r>
              <a:rPr lang="en-US" sz="2000" dirty="0">
                <a:solidFill>
                  <a:schemeClr val="bg1"/>
                </a:solidFill>
              </a:rPr>
              <a:t>alert(“Hello ! I am an alert box!”)</a:t>
            </a:r>
          </a:p>
          <a:p>
            <a:pPr marL="284163" indent="-234950">
              <a:lnSpc>
                <a:spcPct val="150000"/>
              </a:lnSpc>
            </a:pPr>
            <a:r>
              <a:rPr lang="en-US" sz="2000" b="0" dirty="0">
                <a:solidFill>
                  <a:schemeClr val="bg1"/>
                </a:solidFill>
              </a:rPr>
              <a:t>When an alert box pops up, the user will have to click "OK" to proceed.</a:t>
            </a:r>
          </a:p>
        </p:txBody>
      </p:sp>
      <p:pic>
        <p:nvPicPr>
          <p:cNvPr id="8" name="Picture 2"/>
          <p:cNvPicPr>
            <a:picLocks noChangeAspect="1" noChangeArrowheads="1"/>
          </p:cNvPicPr>
          <p:nvPr/>
        </p:nvPicPr>
        <p:blipFill>
          <a:blip r:embed="rId2" cstate="print"/>
          <a:srcRect/>
          <a:stretch>
            <a:fillRect/>
          </a:stretch>
        </p:blipFill>
        <p:spPr bwMode="auto">
          <a:xfrm>
            <a:off x="6553200" y="3200400"/>
            <a:ext cx="2538413" cy="1092928"/>
          </a:xfrm>
          <a:prstGeom prst="rect">
            <a:avLst/>
          </a:prstGeom>
          <a:noFill/>
          <a:ln w="9525">
            <a:noFill/>
            <a:miter lim="800000"/>
            <a:headEnd/>
            <a:tailEnd/>
          </a:ln>
          <a:effectLst/>
        </p:spPr>
      </p:pic>
    </p:spTree>
    <p:extLst>
      <p:ext uri="{BB962C8B-B14F-4D97-AF65-F5344CB8AC3E}">
        <p14:creationId xmlns:p14="http://schemas.microsoft.com/office/powerpoint/2010/main" val="14447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ox(in)">
                                      <p:cBhvr>
                                        <p:cTn id="7" dur="500"/>
                                        <p:tgtEl>
                                          <p:spTgt spid="7">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ox(in)">
                                      <p:cBhvr>
                                        <p:cTn id="10" dur="500"/>
                                        <p:tgtEl>
                                          <p:spTgt spid="7">
                                            <p:txEl>
                                              <p:pRg st="2" end="2"/>
                                            </p:txEl>
                                          </p:spTgt>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ox(i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box(in)">
                                      <p:cBhvr>
                                        <p:cTn id="19" dur="500"/>
                                        <p:tgtEl>
                                          <p:spTgt spid="7">
                                            <p:txEl>
                                              <p:pRg st="3" end="3"/>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ox(in)">
                                      <p:cBhvr>
                                        <p:cTn id="22" dur="500"/>
                                        <p:tgtEl>
                                          <p:spTgt spid="7">
                                            <p:txEl>
                                              <p:pRg st="4" end="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box(in)">
                                      <p:cBhvr>
                                        <p:cTn id="25" dur="500"/>
                                        <p:tgtEl>
                                          <p:spTgt spid="7">
                                            <p:txEl>
                                              <p:pRg st="5" end="5"/>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box(in)">
                                      <p:cBhvr>
                                        <p:cTn id="28" dur="500"/>
                                        <p:tgtEl>
                                          <p:spTgt spid="7">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box(in)">
                                      <p:cBhvr>
                                        <p:cTn id="31" dur="500"/>
                                        <p:tgtEl>
                                          <p:spTgt spid="7">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box(in)">
                                      <p:cBhvr>
                                        <p:cTn id="34" dur="500"/>
                                        <p:tgtEl>
                                          <p:spTgt spid="7">
                                            <p:txEl>
                                              <p:pRg st="8" end="8"/>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Effect transition="in" filter="box(in)">
                                      <p:cBhvr>
                                        <p:cTn id="3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Pop Up Window – Confirm Box</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119</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119</a:t>
            </a:fld>
            <a:endParaRPr lang="en-US"/>
          </a:p>
        </p:txBody>
      </p:sp>
      <p:pic>
        <p:nvPicPr>
          <p:cNvPr id="7" name="Picture 3"/>
          <p:cNvPicPr>
            <a:picLocks noChangeAspect="1" noChangeArrowheads="1"/>
          </p:cNvPicPr>
          <p:nvPr/>
        </p:nvPicPr>
        <p:blipFill>
          <a:blip r:embed="rId2" cstate="print"/>
          <a:stretch>
            <a:fillRect/>
          </a:stretch>
        </p:blipFill>
        <p:spPr bwMode="auto">
          <a:xfrm>
            <a:off x="2819400" y="1522201"/>
            <a:ext cx="2819400" cy="1713753"/>
          </a:xfrm>
          <a:prstGeom prst="rect">
            <a:avLst/>
          </a:prstGeom>
          <a:noFill/>
          <a:ln>
            <a:noFill/>
          </a:ln>
        </p:spPr>
      </p:pic>
      <p:sp>
        <p:nvSpPr>
          <p:cNvPr id="8" name="Rectangle 7"/>
          <p:cNvSpPr/>
          <p:nvPr/>
        </p:nvSpPr>
        <p:spPr>
          <a:xfrm>
            <a:off x="63500" y="3272643"/>
            <a:ext cx="9144000" cy="3631763"/>
          </a:xfrm>
          <a:prstGeom prst="rect">
            <a:avLst/>
          </a:prstGeom>
        </p:spPr>
        <p:txBody>
          <a:bodyPr wrap="square">
            <a:spAutoFit/>
          </a:bodyPr>
          <a:lstStyle/>
          <a:p>
            <a:pPr marL="173038" indent="-173038">
              <a:spcBef>
                <a:spcPts val="1200"/>
              </a:spcBef>
              <a:buFont typeface="Wingdings" pitchFamily="2" charset="2"/>
              <a:buChar char="§"/>
            </a:pPr>
            <a:r>
              <a:rPr lang="en-US" sz="2000" b="0" dirty="0">
                <a:solidFill>
                  <a:schemeClr val="bg1"/>
                </a:solidFill>
              </a:rPr>
              <a:t>When a confirm box pops up, the user will have to click either "</a:t>
            </a:r>
            <a:r>
              <a:rPr lang="en-US" sz="2000" i="1" dirty="0">
                <a:solidFill>
                  <a:schemeClr val="bg1"/>
                </a:solidFill>
              </a:rPr>
              <a:t>OK</a:t>
            </a:r>
            <a:r>
              <a:rPr lang="en-US" sz="2000" b="0" dirty="0">
                <a:solidFill>
                  <a:schemeClr val="bg1"/>
                </a:solidFill>
              </a:rPr>
              <a:t>" or "</a:t>
            </a:r>
            <a:r>
              <a:rPr lang="en-US" sz="2000" i="1" dirty="0">
                <a:solidFill>
                  <a:schemeClr val="bg1"/>
                </a:solidFill>
              </a:rPr>
              <a:t>Cancel</a:t>
            </a:r>
            <a:r>
              <a:rPr lang="en-US" sz="2000" b="0" dirty="0">
                <a:solidFill>
                  <a:schemeClr val="bg1"/>
                </a:solidFill>
              </a:rPr>
              <a:t>" to proceed. </a:t>
            </a:r>
          </a:p>
          <a:p>
            <a:pPr marL="173038" indent="-173038">
              <a:spcBef>
                <a:spcPts val="600"/>
              </a:spcBef>
              <a:buFont typeface="Wingdings" pitchFamily="2" charset="2"/>
              <a:buChar char="§"/>
            </a:pPr>
            <a:r>
              <a:rPr lang="en-US" sz="2000" b="0" dirty="0">
                <a:solidFill>
                  <a:schemeClr val="bg1"/>
                </a:solidFill>
              </a:rPr>
              <a:t>If the user clicks "</a:t>
            </a:r>
            <a:r>
              <a:rPr lang="en-US" sz="2000" i="1" dirty="0">
                <a:solidFill>
                  <a:schemeClr val="bg1"/>
                </a:solidFill>
              </a:rPr>
              <a:t>OK</a:t>
            </a:r>
            <a:r>
              <a:rPr lang="en-US" sz="2000" b="0" dirty="0">
                <a:solidFill>
                  <a:schemeClr val="bg1"/>
                </a:solidFill>
              </a:rPr>
              <a:t>", the box returns true. If the user clicks "</a:t>
            </a:r>
            <a:r>
              <a:rPr lang="en-US" sz="2000" i="1" dirty="0">
                <a:solidFill>
                  <a:schemeClr val="bg1"/>
                </a:solidFill>
              </a:rPr>
              <a:t>Cancel</a:t>
            </a:r>
            <a:r>
              <a:rPr lang="en-US" sz="2000" b="0" dirty="0">
                <a:solidFill>
                  <a:schemeClr val="bg1"/>
                </a:solidFill>
              </a:rPr>
              <a:t>", the box returns false.</a:t>
            </a:r>
          </a:p>
          <a:p>
            <a:pPr marL="173038" indent="-173038">
              <a:spcBef>
                <a:spcPts val="600"/>
              </a:spcBef>
            </a:pPr>
            <a:r>
              <a:rPr lang="en-US" sz="2000" dirty="0">
                <a:solidFill>
                  <a:schemeClr val="bg1"/>
                </a:solidFill>
              </a:rPr>
              <a:t>Syntax:</a:t>
            </a:r>
          </a:p>
          <a:p>
            <a:pPr marL="284163" indent="-234950">
              <a:lnSpc>
                <a:spcPct val="150000"/>
              </a:lnSpc>
            </a:pPr>
            <a:r>
              <a:rPr lang="en-US" sz="2000" dirty="0">
                <a:solidFill>
                  <a:srgbClr val="7030A0"/>
                </a:solidFill>
              </a:rPr>
              <a:t>      </a:t>
            </a:r>
            <a:r>
              <a:rPr lang="en-US" sz="2000" dirty="0" err="1">
                <a:solidFill>
                  <a:schemeClr val="accent6">
                    <a:lumMod val="20000"/>
                    <a:lumOff val="80000"/>
                  </a:schemeClr>
                </a:solidFill>
              </a:rPr>
              <a:t>var</a:t>
            </a:r>
            <a:r>
              <a:rPr lang="en-US" sz="2000" dirty="0">
                <a:solidFill>
                  <a:schemeClr val="accent6">
                    <a:lumMod val="20000"/>
                    <a:lumOff val="80000"/>
                  </a:schemeClr>
                </a:solidFill>
              </a:rPr>
              <a:t> value=confirm(“Confirm Text ?”) </a:t>
            </a:r>
          </a:p>
          <a:p>
            <a:pPr marL="284163" indent="-234950">
              <a:lnSpc>
                <a:spcPct val="150000"/>
              </a:lnSpc>
            </a:pPr>
            <a:r>
              <a:rPr lang="en-US" sz="2000" dirty="0">
                <a:solidFill>
                  <a:schemeClr val="bg1"/>
                </a:solidFill>
              </a:rPr>
              <a:t>Example:</a:t>
            </a:r>
          </a:p>
          <a:p>
            <a:pPr marL="284163" indent="-234950">
              <a:lnSpc>
                <a:spcPct val="150000"/>
              </a:lnSpc>
            </a:pPr>
            <a:r>
              <a:rPr lang="en-US" sz="2000" dirty="0"/>
              <a:t>     </a:t>
            </a:r>
            <a:r>
              <a:rPr lang="en-US" sz="2000" dirty="0" err="1">
                <a:solidFill>
                  <a:schemeClr val="accent6">
                    <a:lumMod val="20000"/>
                    <a:lumOff val="80000"/>
                  </a:schemeClr>
                </a:solidFill>
              </a:rPr>
              <a:t>var</a:t>
            </a:r>
            <a:r>
              <a:rPr lang="en-US" sz="2000" dirty="0">
                <a:solidFill>
                  <a:schemeClr val="accent6">
                    <a:lumMod val="20000"/>
                    <a:lumOff val="80000"/>
                  </a:schemeClr>
                </a:solidFill>
              </a:rPr>
              <a:t> value=confirm(“Do you wish to continue ?”) </a:t>
            </a:r>
          </a:p>
          <a:p>
            <a:pPr marL="284163" indent="-234950">
              <a:lnSpc>
                <a:spcPct val="150000"/>
              </a:lnSpc>
            </a:pPr>
            <a:r>
              <a:rPr lang="en-US" sz="2000" dirty="0"/>
              <a:t>  </a:t>
            </a:r>
          </a:p>
        </p:txBody>
      </p:sp>
      <p:sp>
        <p:nvSpPr>
          <p:cNvPr id="9" name="Rectangle 8"/>
          <p:cNvSpPr/>
          <p:nvPr/>
        </p:nvSpPr>
        <p:spPr>
          <a:xfrm>
            <a:off x="112713" y="937520"/>
            <a:ext cx="8534400" cy="707886"/>
          </a:xfrm>
          <a:prstGeom prst="rect">
            <a:avLst/>
          </a:prstGeom>
        </p:spPr>
        <p:txBody>
          <a:bodyPr wrap="square">
            <a:spAutoFit/>
          </a:bodyPr>
          <a:lstStyle/>
          <a:p>
            <a:pPr marL="173038" indent="-173038"/>
            <a:r>
              <a:rPr lang="en-US" sz="2000" b="0" dirty="0">
                <a:solidFill>
                  <a:schemeClr val="bg1"/>
                </a:solidFill>
              </a:rPr>
              <a:t>A </a:t>
            </a:r>
            <a:r>
              <a:rPr lang="en-US" sz="2000" i="1" dirty="0">
                <a:solidFill>
                  <a:schemeClr val="bg1"/>
                </a:solidFill>
              </a:rPr>
              <a:t>confirm box</a:t>
            </a:r>
            <a:r>
              <a:rPr lang="en-US" sz="2000" b="0" dirty="0">
                <a:solidFill>
                  <a:schemeClr val="bg1"/>
                </a:solidFill>
              </a:rPr>
              <a:t> is often used if you want the user to verify or accept something.</a:t>
            </a:r>
          </a:p>
        </p:txBody>
      </p:sp>
    </p:spTree>
    <p:extLst>
      <p:ext uri="{BB962C8B-B14F-4D97-AF65-F5344CB8AC3E}">
        <p14:creationId xmlns:p14="http://schemas.microsoft.com/office/powerpoint/2010/main" val="410658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ox(in)">
                                      <p:cBhvr>
                                        <p:cTn id="7" dur="500"/>
                                        <p:tgtEl>
                                          <p:spTgt spid="8">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box(in)">
                                      <p:cBhvr>
                                        <p:cTn id="10" dur="500"/>
                                        <p:tgtEl>
                                          <p:spTgt spid="8">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box(in)">
                                      <p:cBhvr>
                                        <p:cTn id="13" dur="500"/>
                                        <p:tgtEl>
                                          <p:spTgt spid="8">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8">
                                            <p:txEl>
                                              <p:pRg st="5" end="5"/>
                                            </p:txEl>
                                          </p:spTgt>
                                        </p:tgtEl>
                                        <p:attrNameLst>
                                          <p:attrName>style.visibility</p:attrName>
                                        </p:attrNameLst>
                                      </p:cBhvr>
                                      <p:to>
                                        <p:strVal val="visible"/>
                                      </p:to>
                                    </p:set>
                                    <p:animEffect transition="in" filter="box(in)">
                                      <p:cBhvr>
                                        <p:cTn id="16" dur="500"/>
                                        <p:tgtEl>
                                          <p:spTgt spid="8">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Effect transition="in" filter="box(in)">
                                      <p:cBhvr>
                                        <p:cTn id="19"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Root, Head and Body Tags</a:t>
            </a:r>
          </a:p>
        </p:txBody>
      </p:sp>
      <p:sp>
        <p:nvSpPr>
          <p:cNvPr id="3" name="Text Placeholder 2"/>
          <p:cNvSpPr>
            <a:spLocks noGrp="1"/>
          </p:cNvSpPr>
          <p:nvPr>
            <p:ph type="body" sz="quarter" idx="13"/>
          </p:nvPr>
        </p:nvSpPr>
        <p:spPr/>
        <p:txBody>
          <a:bodyPr>
            <a:normAutofit fontScale="25000" lnSpcReduction="20000"/>
          </a:bodyPr>
          <a:lstStyle/>
          <a:p>
            <a:r>
              <a:rPr lang="en-US" sz="8000" dirty="0"/>
              <a:t>HTML Root Tag : Encloses the entire HTML document, this is the root element.</a:t>
            </a:r>
          </a:p>
          <a:p>
            <a:r>
              <a:rPr lang="en-US" sz="8000" dirty="0"/>
              <a:t>  		</a:t>
            </a:r>
            <a:r>
              <a:rPr lang="en-US" sz="8000" dirty="0">
                <a:solidFill>
                  <a:srgbClr val="FF0000"/>
                </a:solidFill>
              </a:rPr>
              <a:t>&lt;html&gt;</a:t>
            </a:r>
          </a:p>
          <a:p>
            <a:endParaRPr lang="en-US" sz="8000" dirty="0">
              <a:solidFill>
                <a:srgbClr val="FF0000"/>
              </a:solidFill>
            </a:endParaRPr>
          </a:p>
          <a:p>
            <a:r>
              <a:rPr lang="en-US" sz="8000" dirty="0">
                <a:solidFill>
                  <a:srgbClr val="FF0000"/>
                </a:solidFill>
              </a:rPr>
              <a:t>               	&lt;/html&gt;</a:t>
            </a:r>
          </a:p>
          <a:p>
            <a:r>
              <a:rPr lang="en-US" sz="8000" dirty="0"/>
              <a:t>Head Tag         : Container for all head elements like title, scripts, meta information </a:t>
            </a:r>
            <a:r>
              <a:rPr lang="en-US" sz="8000" dirty="0" err="1"/>
              <a:t>etc</a:t>
            </a:r>
            <a:endParaRPr lang="en-US" sz="8000" dirty="0"/>
          </a:p>
          <a:p>
            <a:r>
              <a:rPr lang="en-US" sz="8000" dirty="0">
                <a:solidFill>
                  <a:srgbClr val="00B050"/>
                </a:solidFill>
              </a:rPr>
              <a:t>                           &lt;head&gt;</a:t>
            </a:r>
          </a:p>
          <a:p>
            <a:r>
              <a:rPr lang="en-US" sz="8000" dirty="0">
                <a:solidFill>
                  <a:srgbClr val="00B050"/>
                </a:solidFill>
              </a:rPr>
              <a:t>		………</a:t>
            </a:r>
          </a:p>
          <a:p>
            <a:r>
              <a:rPr lang="en-US" sz="8000" dirty="0">
                <a:solidFill>
                  <a:srgbClr val="00B050"/>
                </a:solidFill>
              </a:rPr>
              <a:t>                            &lt;/head&gt;</a:t>
            </a:r>
          </a:p>
          <a:p>
            <a:r>
              <a:rPr lang="en-US" sz="8000" dirty="0"/>
              <a:t>Body Tag         : This holds the other tags and the content which needs to be rendered </a:t>
            </a:r>
          </a:p>
          <a:p>
            <a:r>
              <a:rPr lang="en-US" sz="8000" dirty="0"/>
              <a:t>		  on the  browser.</a:t>
            </a:r>
          </a:p>
          <a:p>
            <a:r>
              <a:rPr lang="en-US" sz="8000" dirty="0">
                <a:solidFill>
                  <a:srgbClr val="FFFF00"/>
                </a:solidFill>
              </a:rPr>
              <a:t>                           &lt;body&gt;</a:t>
            </a:r>
          </a:p>
          <a:p>
            <a:endParaRPr lang="en-US" sz="8000" dirty="0">
              <a:solidFill>
                <a:srgbClr val="FFFF00"/>
              </a:solidFill>
            </a:endParaRPr>
          </a:p>
          <a:p>
            <a:r>
              <a:rPr lang="en-US" sz="8000" dirty="0">
                <a:solidFill>
                  <a:srgbClr val="FFFF00"/>
                </a:solidFill>
              </a:rPr>
              <a:t>                           &lt;/body&gt;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8272518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Pop Up Window- Prompt Box</a:t>
            </a:r>
          </a:p>
        </p:txBody>
      </p:sp>
      <p:sp>
        <p:nvSpPr>
          <p:cNvPr id="4" name="Slide Number Placeholder 3"/>
          <p:cNvSpPr>
            <a:spLocks noGrp="1"/>
          </p:cNvSpPr>
          <p:nvPr>
            <p:ph type="sldNum" sz="quarter" idx="4294967295"/>
          </p:nvPr>
        </p:nvSpPr>
        <p:spPr/>
        <p:txBody>
          <a:bodyPr/>
          <a:lstStyle/>
          <a:p>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120</a:t>
            </a:fld>
            <a:endParaRPr lang="en-US"/>
          </a:p>
        </p:txBody>
      </p:sp>
      <p:pic>
        <p:nvPicPr>
          <p:cNvPr id="7" name="Picture 6"/>
          <p:cNvPicPr>
            <a:picLocks noChangeAspect="1" noChangeArrowheads="1"/>
          </p:cNvPicPr>
          <p:nvPr/>
        </p:nvPicPr>
        <p:blipFill>
          <a:blip r:embed="rId2" cstate="print"/>
          <a:srcRect/>
          <a:stretch>
            <a:fillRect/>
          </a:stretch>
        </p:blipFill>
        <p:spPr bwMode="auto">
          <a:xfrm>
            <a:off x="4270022" y="1085091"/>
            <a:ext cx="4648200" cy="1219200"/>
          </a:xfrm>
          <a:prstGeom prst="rect">
            <a:avLst/>
          </a:prstGeom>
          <a:noFill/>
          <a:ln w="9525">
            <a:noFill/>
            <a:miter lim="800000"/>
            <a:headEnd/>
            <a:tailEnd/>
          </a:ln>
          <a:effectLst/>
        </p:spPr>
      </p:pic>
      <p:sp>
        <p:nvSpPr>
          <p:cNvPr id="8" name="Rectangle 7"/>
          <p:cNvSpPr/>
          <p:nvPr/>
        </p:nvSpPr>
        <p:spPr>
          <a:xfrm>
            <a:off x="127000" y="2590800"/>
            <a:ext cx="9372600" cy="3728649"/>
          </a:xfrm>
          <a:prstGeom prst="rect">
            <a:avLst/>
          </a:prstGeom>
        </p:spPr>
        <p:txBody>
          <a:bodyPr wrap="square">
            <a:spAutoFit/>
          </a:bodyPr>
          <a:lstStyle/>
          <a:p>
            <a:pPr marL="173038" indent="-173038">
              <a:lnSpc>
                <a:spcPct val="150000"/>
              </a:lnSpc>
              <a:buFont typeface="Wingdings" pitchFamily="2" charset="2"/>
              <a:buChar char="§"/>
            </a:pPr>
            <a:r>
              <a:rPr lang="en-US" sz="2000" b="0" dirty="0">
                <a:solidFill>
                  <a:schemeClr val="bg1"/>
                </a:solidFill>
              </a:rPr>
              <a:t>When a prompt box pops up, the user will have to click either "</a:t>
            </a:r>
            <a:r>
              <a:rPr lang="en-US" sz="2000" dirty="0">
                <a:solidFill>
                  <a:schemeClr val="bg1"/>
                </a:solidFill>
              </a:rPr>
              <a:t>OK</a:t>
            </a:r>
            <a:r>
              <a:rPr lang="en-US" sz="2000" b="0" dirty="0">
                <a:solidFill>
                  <a:schemeClr val="bg1"/>
                </a:solidFill>
              </a:rPr>
              <a:t>" or "</a:t>
            </a:r>
            <a:r>
              <a:rPr lang="en-US" sz="2000" dirty="0">
                <a:solidFill>
                  <a:schemeClr val="bg1"/>
                </a:solidFill>
              </a:rPr>
              <a:t>Cancel</a:t>
            </a:r>
            <a:r>
              <a:rPr lang="en-US" sz="2000" b="0" dirty="0">
                <a:solidFill>
                  <a:schemeClr val="bg1"/>
                </a:solidFill>
              </a:rPr>
              <a:t>" to proceed after entering an input value. </a:t>
            </a:r>
          </a:p>
          <a:p>
            <a:pPr marL="173038" indent="-173038">
              <a:lnSpc>
                <a:spcPct val="150000"/>
              </a:lnSpc>
              <a:buFont typeface="Wingdings" pitchFamily="2" charset="2"/>
              <a:buChar char="§"/>
            </a:pPr>
            <a:r>
              <a:rPr lang="en-US" sz="2000" b="0" dirty="0">
                <a:solidFill>
                  <a:schemeClr val="bg1"/>
                </a:solidFill>
              </a:rPr>
              <a:t>If the user clicks "</a:t>
            </a:r>
            <a:r>
              <a:rPr lang="en-US" sz="2000" dirty="0">
                <a:solidFill>
                  <a:schemeClr val="bg1"/>
                </a:solidFill>
              </a:rPr>
              <a:t>OK</a:t>
            </a:r>
            <a:r>
              <a:rPr lang="en-US" sz="2000" b="0" dirty="0">
                <a:solidFill>
                  <a:schemeClr val="bg1"/>
                </a:solidFill>
              </a:rPr>
              <a:t>" the box returns the input value. If the user clicks "</a:t>
            </a:r>
            <a:r>
              <a:rPr lang="en-US" sz="2000" dirty="0">
                <a:solidFill>
                  <a:schemeClr val="bg1"/>
                </a:solidFill>
              </a:rPr>
              <a:t>Cancel</a:t>
            </a:r>
            <a:r>
              <a:rPr lang="en-US" sz="2000" b="0" dirty="0">
                <a:solidFill>
                  <a:schemeClr val="bg1"/>
                </a:solidFill>
              </a:rPr>
              <a:t>" the box returns null.</a:t>
            </a:r>
            <a:endParaRPr lang="en-US" sz="2000" dirty="0">
              <a:solidFill>
                <a:schemeClr val="bg1"/>
              </a:solidFill>
            </a:endParaRPr>
          </a:p>
          <a:p>
            <a:pPr marL="284163" indent="-234950">
              <a:lnSpc>
                <a:spcPct val="150000"/>
              </a:lnSpc>
            </a:pPr>
            <a:r>
              <a:rPr lang="en-US" sz="2000" dirty="0">
                <a:solidFill>
                  <a:schemeClr val="bg1"/>
                </a:solidFill>
              </a:rPr>
              <a:t>Syntax:</a:t>
            </a:r>
          </a:p>
          <a:p>
            <a:pPr marL="284163" indent="-234950">
              <a:lnSpc>
                <a:spcPct val="150000"/>
              </a:lnSpc>
            </a:pPr>
            <a:r>
              <a:rPr lang="en-US" sz="2000" dirty="0" err="1">
                <a:solidFill>
                  <a:schemeClr val="accent6">
                    <a:lumMod val="40000"/>
                    <a:lumOff val="60000"/>
                  </a:schemeClr>
                </a:solidFill>
              </a:rPr>
              <a:t>var</a:t>
            </a:r>
            <a:r>
              <a:rPr lang="en-US" sz="2000" dirty="0">
                <a:solidFill>
                  <a:schemeClr val="accent6">
                    <a:lumMod val="40000"/>
                    <a:lumOff val="60000"/>
                  </a:schemeClr>
                </a:solidFill>
              </a:rPr>
              <a:t> variable= prompt(“Prompt Text", “Default Value") ;</a:t>
            </a:r>
          </a:p>
          <a:p>
            <a:pPr marL="284163" indent="-234950">
              <a:lnSpc>
                <a:spcPct val="150000"/>
              </a:lnSpc>
            </a:pPr>
            <a:r>
              <a:rPr lang="en-US" sz="2000" dirty="0">
                <a:solidFill>
                  <a:schemeClr val="bg1"/>
                </a:solidFill>
              </a:rPr>
              <a:t>Example:</a:t>
            </a:r>
          </a:p>
          <a:p>
            <a:pPr marL="284163" indent="-234950">
              <a:lnSpc>
                <a:spcPct val="150000"/>
              </a:lnSpc>
            </a:pPr>
            <a:r>
              <a:rPr lang="en-US" sz="2000" dirty="0">
                <a:solidFill>
                  <a:schemeClr val="accent6">
                    <a:lumMod val="40000"/>
                    <a:lumOff val="60000"/>
                  </a:schemeClr>
                </a:solidFill>
              </a:rPr>
              <a:t> </a:t>
            </a:r>
            <a:r>
              <a:rPr lang="en-US" sz="2000" dirty="0" err="1">
                <a:solidFill>
                  <a:schemeClr val="accent6">
                    <a:lumMod val="40000"/>
                    <a:lumOff val="60000"/>
                  </a:schemeClr>
                </a:solidFill>
              </a:rPr>
              <a:t>var</a:t>
            </a:r>
            <a:r>
              <a:rPr lang="en-US" sz="2000" dirty="0">
                <a:solidFill>
                  <a:schemeClr val="accent6">
                    <a:lumMod val="40000"/>
                    <a:lumOff val="60000"/>
                  </a:schemeClr>
                </a:solidFill>
              </a:rPr>
              <a:t> name=prompt("Please Enter your name", "Enter Your Name Here") ;</a:t>
            </a:r>
          </a:p>
        </p:txBody>
      </p:sp>
      <p:sp>
        <p:nvSpPr>
          <p:cNvPr id="9" name="Rectangle 8"/>
          <p:cNvSpPr/>
          <p:nvPr/>
        </p:nvSpPr>
        <p:spPr>
          <a:xfrm>
            <a:off x="231422" y="922176"/>
            <a:ext cx="4038600" cy="1420325"/>
          </a:xfrm>
          <a:prstGeom prst="rect">
            <a:avLst/>
          </a:prstGeom>
        </p:spPr>
        <p:txBody>
          <a:bodyPr wrap="square">
            <a:spAutoFit/>
          </a:bodyPr>
          <a:lstStyle/>
          <a:p>
            <a:pPr marL="173038" indent="-173038">
              <a:lnSpc>
                <a:spcPct val="150000"/>
              </a:lnSpc>
            </a:pPr>
            <a:r>
              <a:rPr lang="en-US" sz="2000" b="0" dirty="0">
                <a:solidFill>
                  <a:schemeClr val="bg1"/>
                </a:solidFill>
              </a:rPr>
              <a:t>A </a:t>
            </a:r>
            <a:r>
              <a:rPr lang="en-US" sz="2000" i="1" dirty="0">
                <a:solidFill>
                  <a:schemeClr val="bg1"/>
                </a:solidFill>
              </a:rPr>
              <a:t>prompt box </a:t>
            </a:r>
            <a:r>
              <a:rPr lang="en-US" sz="2000" b="0" dirty="0">
                <a:solidFill>
                  <a:schemeClr val="bg1"/>
                </a:solidFill>
              </a:rPr>
              <a:t>is often used if you want the user to input a value before entering a page.</a:t>
            </a:r>
          </a:p>
        </p:txBody>
      </p:sp>
    </p:spTree>
    <p:extLst>
      <p:ext uri="{BB962C8B-B14F-4D97-AF65-F5344CB8AC3E}">
        <p14:creationId xmlns:p14="http://schemas.microsoft.com/office/powerpoint/2010/main" val="402917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box(in)">
                                      <p:cBhvr>
                                        <p:cTn id="14" dur="500"/>
                                        <p:tgtEl>
                                          <p:spTgt spid="8">
                                            <p:txEl>
                                              <p:pRg st="0" end="0"/>
                                            </p:txEl>
                                          </p:spTgt>
                                        </p:tgtEl>
                                      </p:cBhvr>
                                    </p:animEffect>
                                  </p:childTnLst>
                                </p:cTn>
                              </p:par>
                            </p:childTnLst>
                          </p:cTn>
                        </p:par>
                        <p:par>
                          <p:cTn id="15" fill="hold">
                            <p:stCondLst>
                              <p:cond delay="1000"/>
                            </p:stCondLst>
                            <p:childTnLst>
                              <p:par>
                                <p:cTn id="16" presetID="4" presetClass="entr" presetSubtype="16" fill="hold" nodeType="after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ox(in)">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box(in)">
                                      <p:cBhvr>
                                        <p:cTn id="23" dur="500"/>
                                        <p:tgtEl>
                                          <p:spTgt spid="8">
                                            <p:txEl>
                                              <p:pRg st="2" end="2"/>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box(in)">
                                      <p:cBhvr>
                                        <p:cTn id="26" dur="500"/>
                                        <p:tgtEl>
                                          <p:spTgt spid="8">
                                            <p:txEl>
                                              <p:pRg st="3" end="3"/>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box(in)">
                                      <p:cBhvr>
                                        <p:cTn id="29" dur="500"/>
                                        <p:tgtEl>
                                          <p:spTgt spid="8">
                                            <p:txEl>
                                              <p:pRg st="4" end="4"/>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ox(i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form object to submit the form</a:t>
            </a:r>
          </a:p>
        </p:txBody>
      </p:sp>
      <p:sp>
        <p:nvSpPr>
          <p:cNvPr id="3" name="Text Placeholder 2"/>
          <p:cNvSpPr>
            <a:spLocks noGrp="1"/>
          </p:cNvSpPr>
          <p:nvPr>
            <p:ph type="body" sz="quarter" idx="13"/>
          </p:nvPr>
        </p:nvSpPr>
        <p:spPr/>
        <p:txBody>
          <a:bodyPr/>
          <a:lstStyle/>
          <a:p>
            <a:r>
              <a:rPr lang="en-US" u="sng" dirty="0">
                <a:hlinkClick r:id="rId2"/>
              </a:rPr>
              <a:t>https://www.w3schools.com/jsref/dom_obj_form.asp</a:t>
            </a:r>
            <a:r>
              <a:rPr lang="en-US" dirty="0"/>
              <a:t>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121</a:t>
            </a:fld>
            <a:endParaRPr lang="en-US" dirty="0"/>
          </a:p>
        </p:txBody>
      </p:sp>
    </p:spTree>
    <p:extLst>
      <p:ext uri="{BB962C8B-B14F-4D97-AF65-F5344CB8AC3E}">
        <p14:creationId xmlns:p14="http://schemas.microsoft.com/office/powerpoint/2010/main" val="23123143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Recap</a:t>
            </a:r>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a:solidFill>
                  <a:schemeClr val="tx1"/>
                </a:solidFill>
              </a:rPr>
              <a:t> </a:t>
            </a:r>
            <a:endParaRPr lang="en-US" sz="1800" dirty="0">
              <a:solidFill>
                <a:schemeClr val="tx1"/>
              </a:solidFill>
            </a:endParaRPr>
          </a:p>
        </p:txBody>
      </p:sp>
      <p:sp>
        <p:nvSpPr>
          <p:cNvPr id="4" name="Slide Number Placeholder 3"/>
          <p:cNvSpPr>
            <a:spLocks noGrp="1"/>
          </p:cNvSpPr>
          <p:nvPr>
            <p:ph type="sldNum" sz="quarter" idx="4294967295"/>
          </p:nvPr>
        </p:nvSpPr>
        <p:spPr/>
        <p:txBody>
          <a:bodyPr/>
          <a:lstStyle/>
          <a:p>
            <a:fld id="{CC02088F-ACB3-4364-A9F4-9A26DC80E75E}" type="slidenum">
              <a:rPr lang="en-US" smtClean="0"/>
              <a:t>122</a:t>
            </a:fld>
            <a:endParaRPr lang="en-US" dirty="0"/>
          </a:p>
        </p:txBody>
      </p:sp>
      <p:sp>
        <p:nvSpPr>
          <p:cNvPr id="3" name="Rectangle 2"/>
          <p:cNvSpPr/>
          <p:nvPr/>
        </p:nvSpPr>
        <p:spPr>
          <a:xfrm>
            <a:off x="228600" y="947591"/>
            <a:ext cx="8915400" cy="4462760"/>
          </a:xfrm>
          <a:prstGeom prst="rect">
            <a:avLst/>
          </a:prstGeom>
        </p:spPr>
        <p:txBody>
          <a:bodyPr wrap="square">
            <a:spAutoFit/>
          </a:bodyPr>
          <a:lstStyle/>
          <a:p>
            <a:r>
              <a:rPr lang="en-US" dirty="0">
                <a:solidFill>
                  <a:schemeClr val="bg1"/>
                </a:solidFill>
              </a:rPr>
              <a:t>In this chapter, we have learnt about: </a:t>
            </a: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altLang="en-US" sz="2000" dirty="0">
                <a:solidFill>
                  <a:schemeClr val="bg1"/>
                </a:solidFill>
              </a:rPr>
              <a:t>HTML</a:t>
            </a:r>
          </a:p>
          <a:p>
            <a:pPr marL="342900" lvl="0" indent="-342900" eaLnBrk="0" fontAlgn="base" hangingPunct="0">
              <a:spcBef>
                <a:spcPct val="0"/>
              </a:spcBef>
              <a:spcAft>
                <a:spcPct val="0"/>
              </a:spcAft>
              <a:buFont typeface="Arial" panose="020B0604020202020204" pitchFamily="34" charset="0"/>
              <a:buChar char="•"/>
            </a:pPr>
            <a:endParaRPr 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a:solidFill>
                  <a:schemeClr val="bg1"/>
                </a:solidFill>
              </a:rPr>
              <a:t>CSS</a:t>
            </a:r>
          </a:p>
          <a:p>
            <a:pPr marL="342900" lvl="0" indent="-342900" eaLnBrk="0" fontAlgn="base" hangingPunct="0">
              <a:spcBef>
                <a:spcPct val="0"/>
              </a:spcBef>
              <a:spcAft>
                <a:spcPct val="0"/>
              </a:spcAft>
              <a:buFont typeface="Arial" panose="020B0604020202020204" pitchFamily="34" charset="0"/>
              <a:buChar char="•"/>
            </a:pPr>
            <a:endParaRPr lang="en-US" sz="20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r>
              <a:rPr lang="en-US" sz="2000" dirty="0" err="1">
                <a:solidFill>
                  <a:schemeClr val="bg1"/>
                </a:solidFill>
              </a:rPr>
              <a:t>Javascript</a:t>
            </a: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lvl="1"/>
            <a:endParaRPr lang="en-US" dirty="0"/>
          </a:p>
        </p:txBody>
      </p:sp>
    </p:spTree>
    <p:extLst>
      <p:ext uri="{BB962C8B-B14F-4D97-AF65-F5344CB8AC3E}">
        <p14:creationId xmlns:p14="http://schemas.microsoft.com/office/powerpoint/2010/main" val="42602235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1066800"/>
            <a:ext cx="81534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dirty="0">
                <a:solidFill>
                  <a:schemeClr val="bg1"/>
                </a:solidFill>
                <a:latin typeface="Arial Rounded MT Bold"/>
                <a:ea typeface="+mj-ea"/>
                <a:cs typeface="+mj-cs"/>
              </a:rPr>
              <a:t>You have successfully completed – </a:t>
            </a:r>
          </a:p>
          <a:p>
            <a:pPr lvl="1">
              <a:defRPr/>
            </a:pPr>
            <a:endParaRPr lang="en-US" sz="2200" dirty="0">
              <a:solidFill>
                <a:schemeClr val="bg1"/>
              </a:solidFill>
              <a:latin typeface="Arial Rounded MT Bold"/>
              <a:ea typeface="+mj-ea"/>
              <a:cs typeface="+mj-cs"/>
            </a:endParaRPr>
          </a:p>
          <a:p>
            <a:pPr lvl="1" fontAlgn="auto">
              <a:spcBef>
                <a:spcPts val="0"/>
              </a:spcBef>
              <a:spcAft>
                <a:spcPts val="0"/>
              </a:spcAft>
              <a:defRPr/>
            </a:pPr>
            <a:r>
              <a:rPr lang="en-US" sz="2200" b="1" dirty="0">
                <a:solidFill>
                  <a:schemeClr val="bg1"/>
                </a:solidFill>
                <a:ea typeface="+mj-ea"/>
                <a:cs typeface="+mj-cs"/>
              </a:rPr>
              <a:t>Learning on basics of Web User Interface</a:t>
            </a:r>
          </a:p>
        </p:txBody>
      </p:sp>
    </p:spTree>
    <p:extLst>
      <p:ext uri="{BB962C8B-B14F-4D97-AF65-F5344CB8AC3E}">
        <p14:creationId xmlns:p14="http://schemas.microsoft.com/office/powerpoint/2010/main" val="157916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Heading Tag</a:t>
            </a:r>
          </a:p>
        </p:txBody>
      </p:sp>
      <p:sp>
        <p:nvSpPr>
          <p:cNvPr id="3" name="Text Placeholder 2"/>
          <p:cNvSpPr>
            <a:spLocks noGrp="1"/>
          </p:cNvSpPr>
          <p:nvPr>
            <p:ph type="body" sz="quarter" idx="13"/>
          </p:nvPr>
        </p:nvSpPr>
        <p:spPr>
          <a:xfrm>
            <a:off x="381000" y="1137831"/>
            <a:ext cx="8382000" cy="4348569"/>
          </a:xfrm>
        </p:spPr>
        <p:txBody>
          <a:bodyPr>
            <a:normAutofit fontScale="77500" lnSpcReduction="20000"/>
          </a:bodyPr>
          <a:lstStyle/>
          <a:p>
            <a:pPr marL="457200" indent="-220663">
              <a:spcBef>
                <a:spcPts val="1200"/>
              </a:spcBef>
            </a:pPr>
            <a:r>
              <a:rPr lang="en-US" sz="2600" dirty="0"/>
              <a:t>Heading tags are used to define headings in HTML pages, </a:t>
            </a:r>
          </a:p>
          <a:p>
            <a:pPr marL="457200" indent="-220663">
              <a:spcBef>
                <a:spcPts val="1200"/>
              </a:spcBef>
            </a:pPr>
            <a:r>
              <a:rPr lang="en-US" sz="2600" dirty="0"/>
              <a:t>There six heading tags</a:t>
            </a:r>
            <a:r>
              <a:rPr lang="en-US" sz="2600" dirty="0">
                <a:solidFill>
                  <a:srgbClr val="00B050"/>
                </a:solidFill>
              </a:rPr>
              <a:t> &lt;h1&gt; </a:t>
            </a:r>
            <a:r>
              <a:rPr lang="en-US" sz="2600" dirty="0"/>
              <a:t>to </a:t>
            </a:r>
            <a:r>
              <a:rPr lang="en-US" sz="2600" dirty="0">
                <a:solidFill>
                  <a:srgbClr val="00B050"/>
                </a:solidFill>
              </a:rPr>
              <a:t>&lt;h6&gt;</a:t>
            </a:r>
            <a:r>
              <a:rPr lang="en-US" sz="2600" dirty="0"/>
              <a:t> </a:t>
            </a:r>
          </a:p>
          <a:p>
            <a:pPr marL="693738" indent="-236538"/>
            <a:endParaRPr lang="en-US" sz="2600" dirty="0"/>
          </a:p>
          <a:p>
            <a:pPr marL="693738" indent="-236538"/>
            <a:r>
              <a:rPr lang="en-US" sz="2600" dirty="0"/>
              <a:t>	</a:t>
            </a:r>
            <a:r>
              <a:rPr lang="en-US" sz="2600" dirty="0">
                <a:solidFill>
                  <a:srgbClr val="00B050"/>
                </a:solidFill>
              </a:rPr>
              <a:t>&lt;h1&gt; </a:t>
            </a:r>
            <a:r>
              <a:rPr lang="en-US" sz="2600" dirty="0"/>
              <a:t>Denotes the most important heading </a:t>
            </a:r>
          </a:p>
          <a:p>
            <a:pPr marL="693738" indent="-236538"/>
            <a:r>
              <a:rPr lang="en-US" sz="2600" dirty="0"/>
              <a:t>	</a:t>
            </a:r>
            <a:r>
              <a:rPr lang="en-US" sz="2600" dirty="0">
                <a:solidFill>
                  <a:srgbClr val="00B050"/>
                </a:solidFill>
              </a:rPr>
              <a:t> &lt;h6&gt; </a:t>
            </a:r>
            <a:r>
              <a:rPr lang="en-US" sz="2600" dirty="0"/>
              <a:t>Denotes the least important heading.</a:t>
            </a:r>
          </a:p>
          <a:p>
            <a:endParaRPr lang="en-US" sz="2600" dirty="0"/>
          </a:p>
          <a:p>
            <a:pPr marL="520700"/>
            <a:endParaRPr lang="en-US" sz="2600" dirty="0"/>
          </a:p>
          <a:p>
            <a:pPr marL="520700"/>
            <a:endParaRPr lang="en-US" sz="2600" dirty="0"/>
          </a:p>
          <a:p>
            <a:pPr marL="520700"/>
            <a:r>
              <a:rPr lang="en-US" sz="2600" dirty="0"/>
              <a:t> Syntax:</a:t>
            </a:r>
          </a:p>
          <a:p>
            <a:r>
              <a:rPr lang="en-US" sz="2600" dirty="0"/>
              <a:t> </a:t>
            </a:r>
          </a:p>
          <a:p>
            <a:r>
              <a:rPr lang="en-US" sz="2600" i="1" dirty="0">
                <a:solidFill>
                  <a:srgbClr val="00B050"/>
                </a:solidFill>
              </a:rPr>
              <a:t>	</a:t>
            </a:r>
            <a:r>
              <a:rPr lang="en-US" sz="2600" dirty="0">
                <a:solidFill>
                  <a:srgbClr val="00B050"/>
                </a:solidFill>
              </a:rPr>
              <a:t> &lt;h1 </a:t>
            </a:r>
            <a:r>
              <a:rPr lang="en-US" sz="2600" dirty="0">
                <a:solidFill>
                  <a:srgbClr val="C00000"/>
                </a:solidFill>
              </a:rPr>
              <a:t>id</a:t>
            </a:r>
            <a:r>
              <a:rPr lang="en-US" sz="2600" dirty="0">
                <a:solidFill>
                  <a:srgbClr val="002060"/>
                </a:solidFill>
              </a:rPr>
              <a:t>=</a:t>
            </a:r>
            <a:r>
              <a:rPr lang="en-US" sz="2600" dirty="0">
                <a:solidFill>
                  <a:srgbClr val="FF0000"/>
                </a:solidFill>
              </a:rPr>
              <a:t>“</a:t>
            </a:r>
            <a:r>
              <a:rPr lang="en-US" sz="2600" dirty="0"/>
              <a:t>heading1</a:t>
            </a:r>
            <a:r>
              <a:rPr lang="en-US" sz="2600" dirty="0">
                <a:solidFill>
                  <a:srgbClr val="FF0000"/>
                </a:solidFill>
              </a:rPr>
              <a:t>”</a:t>
            </a:r>
            <a:r>
              <a:rPr lang="en-US" sz="2600" dirty="0">
                <a:solidFill>
                  <a:srgbClr val="00B050"/>
                </a:solidFill>
              </a:rPr>
              <a:t>&gt;</a:t>
            </a:r>
            <a:r>
              <a:rPr lang="en-US" sz="2600" dirty="0">
                <a:solidFill>
                  <a:srgbClr val="0070C0"/>
                </a:solidFill>
              </a:rPr>
              <a:t> </a:t>
            </a:r>
            <a:r>
              <a:rPr lang="en-US" sz="2600" dirty="0"/>
              <a:t>This is heading 1</a:t>
            </a:r>
            <a:r>
              <a:rPr lang="en-US" sz="2600" dirty="0">
                <a:solidFill>
                  <a:srgbClr val="00B050"/>
                </a:solidFill>
              </a:rPr>
              <a:t>&lt;h1&gt;</a:t>
            </a:r>
          </a:p>
          <a:p>
            <a:endParaRPr lang="en-US" sz="2600" dirty="0"/>
          </a:p>
          <a:p>
            <a:r>
              <a:rPr lang="en-US" sz="2600" dirty="0"/>
              <a:t>	Where “</a:t>
            </a:r>
            <a:r>
              <a:rPr lang="en-US" sz="2600" dirty="0">
                <a:solidFill>
                  <a:srgbClr val="C00000"/>
                </a:solidFill>
              </a:rPr>
              <a:t>id</a:t>
            </a:r>
            <a:r>
              <a:rPr lang="en-US" sz="2600" dirty="0"/>
              <a:t>” is the attribute used for accessing the element.</a:t>
            </a:r>
          </a:p>
          <a:p>
            <a:endParaRPr lang="en-US" sz="2600" dirty="0"/>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1286712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Try It out – Lets play With Headings</a:t>
            </a:r>
          </a:p>
        </p:txBody>
      </p:sp>
      <p:sp>
        <p:nvSpPr>
          <p:cNvPr id="3" name="Text Placeholder 2"/>
          <p:cNvSpPr>
            <a:spLocks noGrp="1"/>
          </p:cNvSpPr>
          <p:nvPr>
            <p:ph type="body" sz="quarter" idx="13"/>
          </p:nvPr>
        </p:nvSpPr>
        <p:spPr>
          <a:xfrm flipH="1">
            <a:off x="8762999" y="5714911"/>
            <a:ext cx="45719" cy="45719"/>
          </a:xfrm>
        </p:spPr>
        <p:txBody>
          <a:bodyPr>
            <a:normAutofit fontScale="25000" lnSpcReduction="20000"/>
          </a:bodyPr>
          <a:lstStyle/>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14</a:t>
            </a:fld>
            <a:endParaRPr lang="en-US" dirty="0"/>
          </a:p>
        </p:txBody>
      </p:sp>
      <p:pic>
        <p:nvPicPr>
          <p:cNvPr id="5" name="Picture 4" descr="monito.jpg"/>
          <p:cNvPicPr>
            <a:picLocks noChangeAspect="1"/>
          </p:cNvPicPr>
          <p:nvPr/>
        </p:nvPicPr>
        <p:blipFill>
          <a:blip r:embed="rId2" cstate="print"/>
          <a:stretch>
            <a:fillRect/>
          </a:stretch>
        </p:blipFill>
        <p:spPr>
          <a:xfrm>
            <a:off x="3429000" y="1676400"/>
            <a:ext cx="1962861" cy="2438400"/>
          </a:xfrm>
          <a:prstGeom prst="rect">
            <a:avLst/>
          </a:prstGeom>
        </p:spPr>
      </p:pic>
      <p:sp>
        <p:nvSpPr>
          <p:cNvPr id="6" name="Rectangle 5"/>
          <p:cNvSpPr/>
          <p:nvPr/>
        </p:nvSpPr>
        <p:spPr>
          <a:xfrm>
            <a:off x="533400" y="4526703"/>
            <a:ext cx="4572000" cy="1631216"/>
          </a:xfrm>
          <a:prstGeom prst="rect">
            <a:avLst/>
          </a:prstGeom>
        </p:spPr>
        <p:txBody>
          <a:bodyPr>
            <a:spAutoFit/>
          </a:bodyPr>
          <a:lstStyle/>
          <a:p>
            <a:pPr>
              <a:spcBef>
                <a:spcPts val="1200"/>
              </a:spcBef>
            </a:pPr>
            <a:r>
              <a:rPr lang="en-US" sz="2000" dirty="0">
                <a:solidFill>
                  <a:schemeClr val="bg1"/>
                </a:solidFill>
              </a:rPr>
              <a:t>Add the following headings to first.html</a:t>
            </a:r>
          </a:p>
          <a:p>
            <a:pPr marL="342900" indent="350838">
              <a:spcBef>
                <a:spcPts val="1200"/>
              </a:spcBef>
              <a:buFont typeface="+mj-lt"/>
              <a:buAutoNum type="arabicPeriod"/>
            </a:pPr>
            <a:r>
              <a:rPr lang="en-US" sz="2000" dirty="0">
                <a:solidFill>
                  <a:schemeClr val="bg1"/>
                </a:solidFill>
              </a:rPr>
              <a:t>Main Heading  – Google</a:t>
            </a:r>
          </a:p>
          <a:p>
            <a:pPr marL="342900" indent="350838">
              <a:spcBef>
                <a:spcPts val="1200"/>
              </a:spcBef>
              <a:buFont typeface="+mj-lt"/>
              <a:buAutoNum type="arabicPeriod"/>
            </a:pPr>
            <a:r>
              <a:rPr lang="en-US" sz="2000" dirty="0">
                <a:solidFill>
                  <a:schemeClr val="bg1"/>
                </a:solidFill>
              </a:rPr>
              <a:t>Sub Heading   – History of Google</a:t>
            </a:r>
          </a:p>
        </p:txBody>
      </p:sp>
      <p:pic>
        <p:nvPicPr>
          <p:cNvPr id="7" name="Picture 2"/>
          <p:cNvPicPr>
            <a:picLocks noChangeAspect="1" noChangeArrowheads="1"/>
          </p:cNvPicPr>
          <p:nvPr/>
        </p:nvPicPr>
        <p:blipFill>
          <a:blip r:embed="rId3" cstate="print"/>
          <a:srcRect/>
          <a:stretch>
            <a:fillRect/>
          </a:stretch>
        </p:blipFill>
        <p:spPr bwMode="auto">
          <a:xfrm>
            <a:off x="5288844" y="4526703"/>
            <a:ext cx="2257425" cy="1238250"/>
          </a:xfrm>
          <a:prstGeom prst="rect">
            <a:avLst/>
          </a:prstGeom>
          <a:noFill/>
          <a:ln w="25400">
            <a:solidFill>
              <a:srgbClr val="7D0D50"/>
            </a:solidFill>
            <a:miter lim="800000"/>
            <a:headEnd/>
            <a:tailEnd/>
          </a:ln>
        </p:spPr>
      </p:pic>
    </p:spTree>
    <p:extLst>
      <p:ext uri="{BB962C8B-B14F-4D97-AF65-F5344CB8AC3E}">
        <p14:creationId xmlns:p14="http://schemas.microsoft.com/office/powerpoint/2010/main" val="38502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Paragraph tag </a:t>
            </a:r>
          </a:p>
        </p:txBody>
      </p:sp>
      <p:sp>
        <p:nvSpPr>
          <p:cNvPr id="3" name="Text Placeholder 2"/>
          <p:cNvSpPr>
            <a:spLocks noGrp="1"/>
          </p:cNvSpPr>
          <p:nvPr>
            <p:ph type="body" sz="quarter" idx="13"/>
          </p:nvPr>
        </p:nvSpPr>
        <p:spPr/>
        <p:txBody>
          <a:bodyPr>
            <a:normAutofit fontScale="92500" lnSpcReduction="20000"/>
          </a:bodyPr>
          <a:lstStyle/>
          <a:p>
            <a:pPr>
              <a:spcBef>
                <a:spcPts val="1200"/>
              </a:spcBef>
            </a:pPr>
            <a:r>
              <a:rPr lang="en-US" sz="2200" dirty="0"/>
              <a:t>This tag is used to format texts as paragraph</a:t>
            </a:r>
          </a:p>
          <a:p>
            <a:pPr>
              <a:spcBef>
                <a:spcPts val="1200"/>
              </a:spcBef>
            </a:pPr>
            <a:r>
              <a:rPr lang="en-US" sz="2200" dirty="0"/>
              <a:t>Inserts a line before and after each paragraph tag</a:t>
            </a:r>
          </a:p>
          <a:p>
            <a:pPr>
              <a:spcBef>
                <a:spcPts val="1200"/>
              </a:spcBef>
            </a:pPr>
            <a:endParaRPr lang="en-US" sz="2400" dirty="0"/>
          </a:p>
          <a:p>
            <a:pPr>
              <a:spcBef>
                <a:spcPts val="1200"/>
              </a:spcBef>
            </a:pPr>
            <a:endParaRPr lang="en-US" dirty="0"/>
          </a:p>
          <a:p>
            <a:pPr>
              <a:spcBef>
                <a:spcPts val="1200"/>
              </a:spcBef>
            </a:pPr>
            <a:endParaRPr lang="en-US" dirty="0"/>
          </a:p>
          <a:p>
            <a:pPr>
              <a:spcBef>
                <a:spcPts val="1200"/>
              </a:spcBef>
            </a:pPr>
            <a:endParaRPr lang="en-US" dirty="0"/>
          </a:p>
          <a:p>
            <a:pPr>
              <a:spcBef>
                <a:spcPts val="1200"/>
              </a:spcBef>
            </a:pPr>
            <a:endParaRPr lang="en-US" dirty="0"/>
          </a:p>
          <a:p>
            <a:pPr>
              <a:spcBef>
                <a:spcPts val="1200"/>
              </a:spcBef>
            </a:pPr>
            <a:endParaRPr lang="en-US" dirty="0"/>
          </a:p>
          <a:p>
            <a:pPr>
              <a:spcBef>
                <a:spcPts val="1200"/>
              </a:spcBef>
            </a:pPr>
            <a:r>
              <a:rPr lang="en-US" dirty="0"/>
              <a:t> </a:t>
            </a:r>
            <a:r>
              <a:rPr lang="en-US" sz="2200" dirty="0"/>
              <a:t>Syntax :</a:t>
            </a:r>
          </a:p>
          <a:p>
            <a:pPr>
              <a:spcBef>
                <a:spcPts val="1200"/>
              </a:spcBef>
            </a:pPr>
            <a:r>
              <a:rPr lang="en-US" sz="2200" dirty="0">
                <a:solidFill>
                  <a:srgbClr val="00B050"/>
                </a:solidFill>
              </a:rPr>
              <a:t> &lt;p </a:t>
            </a:r>
            <a:r>
              <a:rPr lang="en-US" sz="2200" dirty="0">
                <a:solidFill>
                  <a:srgbClr val="C00000"/>
                </a:solidFill>
              </a:rPr>
              <a:t>id</a:t>
            </a:r>
            <a:r>
              <a:rPr lang="en-US" sz="2200" dirty="0">
                <a:solidFill>
                  <a:srgbClr val="002060"/>
                </a:solidFill>
              </a:rPr>
              <a:t>=</a:t>
            </a:r>
            <a:r>
              <a:rPr lang="en-US" sz="2200" dirty="0">
                <a:solidFill>
                  <a:srgbClr val="00B050"/>
                </a:solidFill>
              </a:rPr>
              <a:t>“</a:t>
            </a:r>
            <a:r>
              <a:rPr lang="en-US" sz="2200" dirty="0"/>
              <a:t>ID</a:t>
            </a:r>
            <a:r>
              <a:rPr lang="en-US" sz="2200" dirty="0">
                <a:solidFill>
                  <a:srgbClr val="00B050"/>
                </a:solidFill>
              </a:rPr>
              <a:t>”&gt;</a:t>
            </a:r>
            <a:r>
              <a:rPr lang="en-US" sz="2200" dirty="0"/>
              <a:t>Paragraph</a:t>
            </a:r>
            <a:r>
              <a:rPr lang="en-US" sz="2200" dirty="0">
                <a:solidFill>
                  <a:srgbClr val="0070C0"/>
                </a:solidFill>
              </a:rPr>
              <a:t> </a:t>
            </a:r>
            <a:r>
              <a:rPr lang="en-US" sz="2200" dirty="0"/>
              <a:t>Content goes in here </a:t>
            </a:r>
            <a:r>
              <a:rPr lang="en-US" sz="2200" dirty="0">
                <a:solidFill>
                  <a:srgbClr val="00B050"/>
                </a:solidFill>
              </a:rPr>
              <a:t>&lt;/p&gt;</a:t>
            </a:r>
            <a:endParaRPr lang="en-US" sz="2200" dirty="0">
              <a:solidFill>
                <a:srgbClr val="002060"/>
              </a:solidFill>
            </a:endParaRP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15</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428625" y="2447925"/>
            <a:ext cx="6505575" cy="2200275"/>
          </a:xfrm>
          <a:prstGeom prst="rect">
            <a:avLst/>
          </a:prstGeom>
          <a:noFill/>
          <a:ln w="9525">
            <a:noFill/>
            <a:miter lim="800000"/>
            <a:headEnd/>
            <a:tailEnd/>
          </a:ln>
        </p:spPr>
      </p:pic>
      <p:sp>
        <p:nvSpPr>
          <p:cNvPr id="8" name="Title 1"/>
          <p:cNvSpPr txBox="1">
            <a:spLocks/>
          </p:cNvSpPr>
          <p:nvPr/>
        </p:nvSpPr>
        <p:spPr>
          <a:xfrm>
            <a:off x="1600200" y="0"/>
            <a:ext cx="7543800" cy="11430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endParaRPr lang="en-US" dirty="0"/>
          </a:p>
        </p:txBody>
      </p:sp>
      <p:sp>
        <p:nvSpPr>
          <p:cNvPr id="9"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15</a:t>
            </a:fld>
            <a:endParaRPr lang="en-US"/>
          </a:p>
        </p:txBody>
      </p:sp>
      <p:sp>
        <p:nvSpPr>
          <p:cNvPr id="10" name="TextBox 9"/>
          <p:cNvSpPr txBox="1"/>
          <p:nvPr/>
        </p:nvSpPr>
        <p:spPr>
          <a:xfrm>
            <a:off x="408986" y="1456253"/>
            <a:ext cx="8305800" cy="2708434"/>
          </a:xfrm>
          <a:prstGeom prst="rect">
            <a:avLst/>
          </a:prstGeom>
          <a:noFill/>
        </p:spPr>
        <p:txBody>
          <a:bodyPr wrap="square" rtlCol="0">
            <a:spAutoFit/>
          </a:bodyPr>
          <a:lstStyle/>
          <a:p>
            <a:pPr>
              <a:spcBef>
                <a:spcPts val="1200"/>
              </a:spcBef>
            </a:pPr>
            <a:endParaRPr lang="en-US" sz="2000" b="0" dirty="0"/>
          </a:p>
          <a:p>
            <a:pPr>
              <a:spcBef>
                <a:spcPts val="1200"/>
              </a:spcBef>
            </a:pPr>
            <a:endParaRPr lang="en-US" sz="2000" b="0" dirty="0"/>
          </a:p>
          <a:p>
            <a:pPr>
              <a:spcBef>
                <a:spcPts val="1200"/>
              </a:spcBef>
            </a:pPr>
            <a:endParaRPr lang="en-US" sz="2000" b="0" dirty="0"/>
          </a:p>
          <a:p>
            <a:pPr>
              <a:spcBef>
                <a:spcPts val="1200"/>
              </a:spcBef>
            </a:pPr>
            <a:endParaRPr lang="en-US" sz="2000" b="0" dirty="0"/>
          </a:p>
          <a:p>
            <a:pPr>
              <a:spcBef>
                <a:spcPts val="1200"/>
              </a:spcBef>
            </a:pPr>
            <a:endParaRPr lang="en-US" sz="2000" b="0" dirty="0"/>
          </a:p>
          <a:p>
            <a:pPr>
              <a:spcBef>
                <a:spcPts val="1200"/>
              </a:spcBef>
            </a:pPr>
            <a:r>
              <a:rPr lang="en-US" sz="2000" dirty="0"/>
              <a:t> </a:t>
            </a:r>
            <a:endParaRPr lang="en-US" sz="2000" dirty="0">
              <a:solidFill>
                <a:srgbClr val="002060"/>
              </a:solidFill>
            </a:endParaRPr>
          </a:p>
        </p:txBody>
      </p:sp>
      <p:sp>
        <p:nvSpPr>
          <p:cNvPr id="12" name="Right Brace 11"/>
          <p:cNvSpPr/>
          <p:nvPr/>
        </p:nvSpPr>
        <p:spPr bwMode="auto">
          <a:xfrm>
            <a:off x="6553200" y="3048000"/>
            <a:ext cx="533400" cy="685800"/>
          </a:xfrm>
          <a:prstGeom prst="rightBrac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 name="Flowchart: Process 12"/>
          <p:cNvSpPr/>
          <p:nvPr/>
        </p:nvSpPr>
        <p:spPr bwMode="auto">
          <a:xfrm>
            <a:off x="7086600" y="2819400"/>
            <a:ext cx="1981200" cy="990600"/>
          </a:xfrm>
          <a:prstGeom prst="flowChartProcess">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2">
                    <a:lumMod val="75000"/>
                    <a:lumOff val="25000"/>
                  </a:schemeClr>
                </a:solidFill>
                <a:effectLst/>
                <a:latin typeface="Arial" charset="0"/>
              </a:rPr>
              <a:t>Paragraph</a:t>
            </a:r>
            <a:r>
              <a:rPr kumimoji="0" lang="en-US" sz="1400" b="1" i="0" u="none" strike="noStrike" cap="none" normalizeH="0" dirty="0">
                <a:ln>
                  <a:noFill/>
                </a:ln>
                <a:solidFill>
                  <a:schemeClr val="tx2">
                    <a:lumMod val="75000"/>
                    <a:lumOff val="25000"/>
                  </a:schemeClr>
                </a:solidFill>
                <a:effectLst/>
                <a:latin typeface="Arial" charset="0"/>
              </a:rPr>
              <a:t> 1:</a:t>
            </a:r>
          </a:p>
          <a:p>
            <a:pPr marL="0" marR="0" indent="0" defTabSz="914400" rtl="0" eaLnBrk="1" fontAlgn="base" latinLnBrk="0" hangingPunct="1">
              <a:lnSpc>
                <a:spcPct val="100000"/>
              </a:lnSpc>
              <a:spcBef>
                <a:spcPct val="0"/>
              </a:spcBef>
              <a:spcAft>
                <a:spcPct val="0"/>
              </a:spcAft>
              <a:buClrTx/>
              <a:buSzTx/>
              <a:buFontTx/>
              <a:buNone/>
              <a:tabLst/>
            </a:pPr>
            <a:r>
              <a:rPr lang="en-US" sz="1400" b="0" baseline="0" dirty="0">
                <a:solidFill>
                  <a:schemeClr val="tx2">
                    <a:lumMod val="75000"/>
                    <a:lumOff val="25000"/>
                  </a:schemeClr>
                </a:solidFill>
                <a:latin typeface="Arial" charset="0"/>
              </a:rPr>
              <a:t>One line appears</a:t>
            </a:r>
            <a:r>
              <a:rPr lang="en-US" sz="1400" b="0" dirty="0">
                <a:solidFill>
                  <a:schemeClr val="tx2">
                    <a:lumMod val="75000"/>
                    <a:lumOff val="25000"/>
                  </a:schemeClr>
                </a:solidFill>
                <a:latin typeface="Arial" charset="0"/>
              </a:rPr>
              <a:t> between the heading and paragraph 2</a:t>
            </a:r>
            <a:endParaRPr kumimoji="0" lang="en-US" sz="1400" b="0" i="0" u="none" strike="noStrike" cap="none" normalizeH="0" baseline="0" dirty="0">
              <a:ln>
                <a:noFill/>
              </a:ln>
              <a:solidFill>
                <a:schemeClr val="tx2">
                  <a:lumMod val="75000"/>
                  <a:lumOff val="25000"/>
                </a:schemeClr>
              </a:solidFill>
              <a:effectLst/>
              <a:latin typeface="Arial" charset="0"/>
            </a:endParaRPr>
          </a:p>
        </p:txBody>
      </p:sp>
      <p:sp>
        <p:nvSpPr>
          <p:cNvPr id="14" name="Right Brace 13"/>
          <p:cNvSpPr/>
          <p:nvPr/>
        </p:nvSpPr>
        <p:spPr bwMode="auto">
          <a:xfrm>
            <a:off x="6553200" y="3886200"/>
            <a:ext cx="533400" cy="685800"/>
          </a:xfrm>
          <a:prstGeom prst="rightBrac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Flowchart: Process 14"/>
          <p:cNvSpPr/>
          <p:nvPr/>
        </p:nvSpPr>
        <p:spPr bwMode="auto">
          <a:xfrm>
            <a:off x="7173913" y="4098595"/>
            <a:ext cx="1447800" cy="307848"/>
          </a:xfrm>
          <a:prstGeom prst="flowChartProcess">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2">
                    <a:lumMod val="75000"/>
                    <a:lumOff val="25000"/>
                  </a:schemeClr>
                </a:solidFill>
                <a:effectLst/>
                <a:latin typeface="Arial" charset="0"/>
              </a:rPr>
              <a:t>Paragraph</a:t>
            </a:r>
            <a:r>
              <a:rPr kumimoji="0" lang="en-US" sz="1400" b="1" i="0" u="none" strike="noStrike" cap="none" normalizeH="0" dirty="0">
                <a:ln>
                  <a:noFill/>
                </a:ln>
                <a:solidFill>
                  <a:schemeClr val="tx2">
                    <a:lumMod val="75000"/>
                    <a:lumOff val="25000"/>
                  </a:schemeClr>
                </a:solidFill>
                <a:effectLst/>
                <a:latin typeface="Arial" charset="0"/>
              </a:rPr>
              <a:t> 2</a:t>
            </a:r>
            <a:endParaRPr kumimoji="0" lang="en-US" sz="1400" b="1" i="0" u="none" strike="noStrike" cap="none" normalizeH="0" baseline="0" dirty="0">
              <a:ln>
                <a:noFill/>
              </a:ln>
              <a:solidFill>
                <a:schemeClr val="tx2">
                  <a:lumMod val="75000"/>
                  <a:lumOff val="25000"/>
                </a:schemeClr>
              </a:solidFill>
              <a:effectLst/>
              <a:latin typeface="Arial" charset="0"/>
            </a:endParaRPr>
          </a:p>
        </p:txBody>
      </p:sp>
    </p:spTree>
    <p:extLst>
      <p:ext uri="{BB962C8B-B14F-4D97-AF65-F5344CB8AC3E}">
        <p14:creationId xmlns:p14="http://schemas.microsoft.com/office/powerpoint/2010/main" val="362506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Effect transition="in" filter="blinds(horizontal)">
                                      <p:cBhvr>
                                        <p:cTn id="7"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Adding Paragraph</a:t>
            </a:r>
          </a:p>
        </p:txBody>
      </p:sp>
      <p:sp>
        <p:nvSpPr>
          <p:cNvPr id="3" name="Text Placeholder 2"/>
          <p:cNvSpPr>
            <a:spLocks noGrp="1"/>
          </p:cNvSpPr>
          <p:nvPr>
            <p:ph type="body" sz="quarter" idx="13"/>
          </p:nvPr>
        </p:nvSpPr>
        <p:spPr>
          <a:xfrm flipV="1">
            <a:off x="8647112" y="5760630"/>
            <a:ext cx="115887" cy="45719"/>
          </a:xfrm>
        </p:spPr>
        <p:txBody>
          <a:bodyPr>
            <a:normAutofit fontScale="25000" lnSpcReduction="20000"/>
          </a:bodyPr>
          <a:lstStyle/>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16</a:t>
            </a:fld>
            <a:endParaRPr lang="en-US" dirty="0"/>
          </a:p>
        </p:txBody>
      </p:sp>
      <p:sp>
        <p:nvSpPr>
          <p:cNvPr id="5" name="Title 1"/>
          <p:cNvSpPr txBox="1">
            <a:spLocks/>
          </p:cNvSpPr>
          <p:nvPr/>
        </p:nvSpPr>
        <p:spPr>
          <a:xfrm>
            <a:off x="1600200" y="0"/>
            <a:ext cx="7543800" cy="11430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16</a:t>
            </a:fld>
            <a:endParaRPr lang="en-US"/>
          </a:p>
        </p:txBody>
      </p:sp>
      <p:sp>
        <p:nvSpPr>
          <p:cNvPr id="7" name="TextBox 6"/>
          <p:cNvSpPr txBox="1"/>
          <p:nvPr/>
        </p:nvSpPr>
        <p:spPr>
          <a:xfrm>
            <a:off x="457201" y="1743670"/>
            <a:ext cx="8610599" cy="923330"/>
          </a:xfrm>
          <a:prstGeom prst="rect">
            <a:avLst/>
          </a:prstGeom>
          <a:solidFill>
            <a:schemeClr val="accent5">
              <a:lumMod val="60000"/>
              <a:lumOff val="40000"/>
            </a:schemeClr>
          </a:solidFill>
        </p:spPr>
        <p:txBody>
          <a:bodyPr wrap="square" rtlCol="0">
            <a:spAutoFit/>
          </a:bodyPr>
          <a:lstStyle/>
          <a:p>
            <a:pPr>
              <a:spcBef>
                <a:spcPts val="1200"/>
              </a:spcBef>
            </a:pPr>
            <a:r>
              <a:rPr lang="en-US" sz="2200" b="0" dirty="0">
                <a:solidFill>
                  <a:schemeClr val="bg1"/>
                </a:solidFill>
              </a:rPr>
              <a:t>Add two paragraphs below the sub heading “History Of Google”.</a:t>
            </a:r>
          </a:p>
          <a:p>
            <a:pPr>
              <a:spcBef>
                <a:spcPts val="1200"/>
              </a:spcBef>
            </a:pPr>
            <a:r>
              <a:rPr lang="en-US" sz="2200" b="0" dirty="0">
                <a:solidFill>
                  <a:schemeClr val="bg1"/>
                </a:solidFill>
              </a:rPr>
              <a:t>The content can be anything about Google.</a:t>
            </a:r>
          </a:p>
        </p:txBody>
      </p:sp>
      <p:pic>
        <p:nvPicPr>
          <p:cNvPr id="8" name="Picture 2"/>
          <p:cNvPicPr>
            <a:picLocks noChangeAspect="1" noChangeArrowheads="1"/>
          </p:cNvPicPr>
          <p:nvPr/>
        </p:nvPicPr>
        <p:blipFill>
          <a:blip r:embed="rId2" cstate="print"/>
          <a:srcRect/>
          <a:stretch>
            <a:fillRect/>
          </a:stretch>
        </p:blipFill>
        <p:spPr bwMode="auto">
          <a:xfrm>
            <a:off x="474134" y="3048000"/>
            <a:ext cx="8593666" cy="2590800"/>
          </a:xfrm>
          <a:prstGeom prst="rect">
            <a:avLst/>
          </a:prstGeom>
          <a:noFill/>
          <a:ln w="38100">
            <a:solidFill>
              <a:srgbClr val="C00000"/>
            </a:solidFill>
            <a:miter lim="800000"/>
            <a:headEnd/>
            <a:tailEnd/>
          </a:ln>
        </p:spPr>
      </p:pic>
    </p:spTree>
    <p:extLst>
      <p:ext uri="{BB962C8B-B14F-4D97-AF65-F5344CB8AC3E}">
        <p14:creationId xmlns:p14="http://schemas.microsoft.com/office/powerpoint/2010/main" val="91602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Text Placeholder 2"/>
          <p:cNvSpPr>
            <a:spLocks noGrp="1"/>
          </p:cNvSpPr>
          <p:nvPr>
            <p:ph type="body" sz="quarter" idx="13"/>
          </p:nvPr>
        </p:nvSpPr>
        <p:spPr/>
        <p:txBody>
          <a:bodyPr/>
          <a:lstStyle/>
          <a:p>
            <a:r>
              <a:rPr lang="en-US" sz="2000" dirty="0">
                <a:latin typeface="Arial" pitchFamily="34" charset="0"/>
                <a:cs typeface="Arial" pitchFamily="34" charset="0"/>
              </a:rPr>
              <a:t>Lists are used to list items in an HTML page.</a:t>
            </a:r>
          </a:p>
          <a:p>
            <a:endParaRPr lang="en-US" sz="2000" dirty="0">
              <a:latin typeface="Arial" pitchFamily="34" charset="0"/>
              <a:cs typeface="Arial" pitchFamily="34" charset="0"/>
            </a:endParaRPr>
          </a:p>
          <a:p>
            <a:r>
              <a:rPr lang="en-US" sz="2000" dirty="0">
                <a:latin typeface="Arial" pitchFamily="34" charset="0"/>
                <a:cs typeface="Arial" pitchFamily="34" charset="0"/>
              </a:rPr>
              <a:t>Two flavors Of List,</a:t>
            </a:r>
          </a:p>
          <a:p>
            <a:pPr marL="1371600" indent="409575">
              <a:buFont typeface="+mj-lt"/>
              <a:buAutoNum type="arabicPeriod"/>
            </a:pPr>
            <a:r>
              <a:rPr lang="en-US" sz="2000" dirty="0">
                <a:latin typeface="Arial" pitchFamily="34" charset="0"/>
                <a:cs typeface="Arial" pitchFamily="34" charset="0"/>
              </a:rPr>
              <a:t>Ordered Lists</a:t>
            </a:r>
          </a:p>
          <a:p>
            <a:pPr marL="1371600" indent="409575">
              <a:buFont typeface="+mj-lt"/>
              <a:buAutoNum type="arabicPeriod"/>
            </a:pPr>
            <a:r>
              <a:rPr lang="en-US" sz="2000" dirty="0">
                <a:latin typeface="Arial" pitchFamily="34" charset="0"/>
                <a:cs typeface="Arial" pitchFamily="34" charset="0"/>
              </a:rPr>
              <a:t>Unordered Lists</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17</a:t>
            </a:fld>
            <a:endParaRPr lang="en-US" dirty="0"/>
          </a:p>
        </p:txBody>
      </p:sp>
      <p:sp>
        <p:nvSpPr>
          <p:cNvPr id="5" name="Rectangle 4"/>
          <p:cNvSpPr/>
          <p:nvPr/>
        </p:nvSpPr>
        <p:spPr>
          <a:xfrm>
            <a:off x="8720227" y="6463784"/>
            <a:ext cx="441146" cy="369332"/>
          </a:xfrm>
          <a:prstGeom prst="rect">
            <a:avLst/>
          </a:prstGeom>
        </p:spPr>
        <p:txBody>
          <a:bodyPr wrap="none">
            <a:spAutoFit/>
          </a:bodyPr>
          <a:lstStyle/>
          <a:p>
            <a:fld id="{47ED8886-DB3B-44F4-9A80-E6A224679F20}" type="slidenum">
              <a:rPr lang="en-US"/>
              <a:pPr/>
              <a:t>17</a:t>
            </a:fld>
            <a:endParaRPr lang="en-US" dirty="0"/>
          </a:p>
        </p:txBody>
      </p:sp>
    </p:spTree>
    <p:extLst>
      <p:ext uri="{BB962C8B-B14F-4D97-AF65-F5344CB8AC3E}">
        <p14:creationId xmlns:p14="http://schemas.microsoft.com/office/powerpoint/2010/main" val="1394375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Ordered Lists</a:t>
            </a:r>
          </a:p>
        </p:txBody>
      </p:sp>
      <p:sp>
        <p:nvSpPr>
          <p:cNvPr id="3" name="Text Placeholder 2"/>
          <p:cNvSpPr>
            <a:spLocks noGrp="1"/>
          </p:cNvSpPr>
          <p:nvPr>
            <p:ph type="body" sz="quarter" idx="13"/>
          </p:nvPr>
        </p:nvSpPr>
        <p:spPr/>
        <p:txBody>
          <a:bodyPr vert="horz" anchor="t">
            <a:normAutofit/>
          </a:bodyPr>
          <a:lstStyle/>
          <a:p>
            <a:r>
              <a:rPr lang="en-US" sz="2000" dirty="0"/>
              <a:t>Definition: Delineates a list, where the items are in sequential, numerical order</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18</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3216499" y="1905000"/>
            <a:ext cx="1888901" cy="1473758"/>
          </a:xfrm>
          <a:prstGeom prst="rect">
            <a:avLst/>
          </a:prstGeom>
          <a:noFill/>
          <a:ln w="9525">
            <a:noFill/>
            <a:miter lim="800000"/>
            <a:headEnd/>
            <a:tailEnd/>
          </a:ln>
          <a:effectLst/>
        </p:spPr>
      </p:pic>
      <p:sp>
        <p:nvSpPr>
          <p:cNvPr id="7" name="TextBox 6"/>
          <p:cNvSpPr txBox="1"/>
          <p:nvPr/>
        </p:nvSpPr>
        <p:spPr>
          <a:xfrm>
            <a:off x="685800" y="3581400"/>
            <a:ext cx="3352800" cy="2031325"/>
          </a:xfrm>
          <a:prstGeom prst="rect">
            <a:avLst/>
          </a:prstGeom>
          <a:solidFill>
            <a:srgbClr val="FFFF00">
              <a:alpha val="29000"/>
            </a:srgbClr>
          </a:solidFill>
        </p:spPr>
        <p:txBody>
          <a:bodyPr wrap="square" rtlCol="0">
            <a:spAutoFit/>
          </a:bodyPr>
          <a:lstStyle/>
          <a:p>
            <a:r>
              <a:rPr lang="en-US" dirty="0"/>
              <a:t>Syntax :</a:t>
            </a:r>
          </a:p>
          <a:p>
            <a:endParaRPr lang="en-US" dirty="0"/>
          </a:p>
          <a:p>
            <a:pPr indent="741363"/>
            <a:r>
              <a:rPr lang="en-US" dirty="0">
                <a:solidFill>
                  <a:srgbClr val="C00000"/>
                </a:solidFill>
              </a:rPr>
              <a:t>&lt;</a:t>
            </a:r>
            <a:r>
              <a:rPr lang="en-US" dirty="0" err="1">
                <a:solidFill>
                  <a:srgbClr val="C00000"/>
                </a:solidFill>
              </a:rPr>
              <a:t>ol</a:t>
            </a:r>
            <a:r>
              <a:rPr lang="en-US" dirty="0">
                <a:solidFill>
                  <a:srgbClr val="C0000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List Item1</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List Item2</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List Item3</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dirty="0">
                <a:solidFill>
                  <a:srgbClr val="C00000"/>
                </a:solidFill>
              </a:rPr>
              <a:t>&lt;/</a:t>
            </a:r>
            <a:r>
              <a:rPr lang="en-US" dirty="0" err="1">
                <a:solidFill>
                  <a:srgbClr val="C00000"/>
                </a:solidFill>
              </a:rPr>
              <a:t>ol</a:t>
            </a:r>
            <a:r>
              <a:rPr lang="en-US" dirty="0">
                <a:solidFill>
                  <a:srgbClr val="C00000"/>
                </a:solidFill>
              </a:rPr>
              <a:t>&gt;</a:t>
            </a:r>
          </a:p>
        </p:txBody>
      </p:sp>
      <p:sp>
        <p:nvSpPr>
          <p:cNvPr id="9" name="TextBox 8"/>
          <p:cNvSpPr txBox="1"/>
          <p:nvPr/>
        </p:nvSpPr>
        <p:spPr>
          <a:xfrm>
            <a:off x="5029200" y="3531275"/>
            <a:ext cx="3352800" cy="2031325"/>
          </a:xfrm>
          <a:prstGeom prst="rect">
            <a:avLst/>
          </a:prstGeom>
          <a:solidFill>
            <a:srgbClr val="FFFF00">
              <a:alpha val="29000"/>
            </a:srgbClr>
          </a:solidFill>
        </p:spPr>
        <p:txBody>
          <a:bodyPr wrap="square" rtlCol="0">
            <a:spAutoFit/>
          </a:bodyPr>
          <a:lstStyle/>
          <a:p>
            <a:r>
              <a:rPr lang="en-US" dirty="0"/>
              <a:t>Example :</a:t>
            </a:r>
          </a:p>
          <a:p>
            <a:endParaRPr lang="en-US" dirty="0"/>
          </a:p>
          <a:p>
            <a:pPr indent="741363"/>
            <a:r>
              <a:rPr lang="en-US" dirty="0">
                <a:solidFill>
                  <a:srgbClr val="C00000"/>
                </a:solidFill>
              </a:rPr>
              <a:t>&lt;</a:t>
            </a:r>
            <a:r>
              <a:rPr lang="en-US" dirty="0" err="1">
                <a:solidFill>
                  <a:srgbClr val="C00000"/>
                </a:solidFill>
              </a:rPr>
              <a:t>ol</a:t>
            </a:r>
            <a:r>
              <a:rPr lang="en-US" dirty="0">
                <a:solidFill>
                  <a:srgbClr val="C0000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Apple</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Orange</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Mango</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dirty="0">
                <a:solidFill>
                  <a:srgbClr val="C00000"/>
                </a:solidFill>
              </a:rPr>
              <a:t>&lt;/</a:t>
            </a:r>
            <a:r>
              <a:rPr lang="en-US" dirty="0" err="1">
                <a:solidFill>
                  <a:srgbClr val="C00000"/>
                </a:solidFill>
              </a:rPr>
              <a:t>ol</a:t>
            </a:r>
            <a:r>
              <a:rPr lang="en-US" dirty="0">
                <a:solidFill>
                  <a:srgbClr val="C00000"/>
                </a:solidFill>
              </a:rPr>
              <a:t>&gt;</a:t>
            </a:r>
          </a:p>
        </p:txBody>
      </p:sp>
    </p:spTree>
    <p:extLst>
      <p:ext uri="{BB962C8B-B14F-4D97-AF65-F5344CB8AC3E}">
        <p14:creationId xmlns:p14="http://schemas.microsoft.com/office/powerpoint/2010/main" val="167436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Un Ordered Lists</a:t>
            </a:r>
          </a:p>
        </p:txBody>
      </p:sp>
      <p:sp>
        <p:nvSpPr>
          <p:cNvPr id="3" name="Text Placeholder 2"/>
          <p:cNvSpPr>
            <a:spLocks noGrp="1"/>
          </p:cNvSpPr>
          <p:nvPr>
            <p:ph type="body" sz="quarter" idx="13"/>
          </p:nvPr>
        </p:nvSpPr>
        <p:spPr/>
        <p:txBody>
          <a:bodyPr/>
          <a:lstStyle/>
          <a:p>
            <a:r>
              <a:rPr lang="en-US" sz="2000" dirty="0"/>
              <a:t>Definition: delineates a list, where the items are generally of equal importance and they are listed in bullets.</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19</a:t>
            </a:fld>
            <a:endParaRPr lang="en-US" dirty="0"/>
          </a:p>
        </p:txBody>
      </p:sp>
      <p:pic>
        <p:nvPicPr>
          <p:cNvPr id="5" name="Picture 2"/>
          <p:cNvPicPr>
            <a:picLocks noChangeAspect="1" noChangeArrowheads="1"/>
          </p:cNvPicPr>
          <p:nvPr/>
        </p:nvPicPr>
        <p:blipFill>
          <a:blip r:embed="rId2" cstate="print"/>
          <a:stretch>
            <a:fillRect/>
          </a:stretch>
        </p:blipFill>
        <p:spPr bwMode="auto">
          <a:xfrm>
            <a:off x="3200400" y="1905000"/>
            <a:ext cx="1676400" cy="1836057"/>
          </a:xfrm>
          <a:prstGeom prst="rect">
            <a:avLst/>
          </a:prstGeom>
          <a:noFill/>
          <a:ln>
            <a:noFill/>
          </a:ln>
        </p:spPr>
      </p:pic>
      <p:sp>
        <p:nvSpPr>
          <p:cNvPr id="7" name="TextBox 6"/>
          <p:cNvSpPr txBox="1"/>
          <p:nvPr/>
        </p:nvSpPr>
        <p:spPr>
          <a:xfrm>
            <a:off x="685800" y="3836075"/>
            <a:ext cx="3352800" cy="2031325"/>
          </a:xfrm>
          <a:prstGeom prst="rect">
            <a:avLst/>
          </a:prstGeom>
          <a:solidFill>
            <a:srgbClr val="FFFF00">
              <a:alpha val="29000"/>
            </a:srgbClr>
          </a:solidFill>
        </p:spPr>
        <p:txBody>
          <a:bodyPr wrap="square" rtlCol="0">
            <a:spAutoFit/>
          </a:bodyPr>
          <a:lstStyle/>
          <a:p>
            <a:r>
              <a:rPr lang="en-US" dirty="0"/>
              <a:t>Syntax :</a:t>
            </a:r>
          </a:p>
          <a:p>
            <a:endParaRPr lang="en-US" dirty="0"/>
          </a:p>
          <a:p>
            <a:pPr indent="741363"/>
            <a:r>
              <a:rPr lang="en-US" dirty="0">
                <a:solidFill>
                  <a:srgbClr val="C00000"/>
                </a:solidFill>
              </a:rPr>
              <a:t>&lt;</a:t>
            </a:r>
            <a:r>
              <a:rPr lang="en-US" dirty="0" err="1">
                <a:solidFill>
                  <a:srgbClr val="C00000"/>
                </a:solidFill>
              </a:rPr>
              <a:t>ul</a:t>
            </a:r>
            <a:r>
              <a:rPr lang="en-US" dirty="0">
                <a:solidFill>
                  <a:srgbClr val="C0000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List Item1</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List Item2</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List Item3</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dirty="0">
                <a:solidFill>
                  <a:srgbClr val="C00000"/>
                </a:solidFill>
              </a:rPr>
              <a:t>&lt;/</a:t>
            </a:r>
            <a:r>
              <a:rPr lang="en-US" dirty="0" err="1">
                <a:solidFill>
                  <a:srgbClr val="C00000"/>
                </a:solidFill>
              </a:rPr>
              <a:t>ul</a:t>
            </a:r>
            <a:r>
              <a:rPr lang="en-US" dirty="0">
                <a:solidFill>
                  <a:srgbClr val="C00000"/>
                </a:solidFill>
              </a:rPr>
              <a:t>&gt;</a:t>
            </a:r>
          </a:p>
        </p:txBody>
      </p:sp>
      <p:sp>
        <p:nvSpPr>
          <p:cNvPr id="8" name="TextBox 7"/>
          <p:cNvSpPr txBox="1"/>
          <p:nvPr/>
        </p:nvSpPr>
        <p:spPr>
          <a:xfrm>
            <a:off x="5029200" y="3886200"/>
            <a:ext cx="3352800" cy="2031325"/>
          </a:xfrm>
          <a:prstGeom prst="rect">
            <a:avLst/>
          </a:prstGeom>
          <a:solidFill>
            <a:srgbClr val="FFFF00">
              <a:alpha val="29000"/>
            </a:srgbClr>
          </a:solidFill>
        </p:spPr>
        <p:txBody>
          <a:bodyPr wrap="square" rtlCol="0">
            <a:spAutoFit/>
          </a:bodyPr>
          <a:lstStyle/>
          <a:p>
            <a:r>
              <a:rPr lang="en-US" dirty="0"/>
              <a:t>Example :</a:t>
            </a:r>
          </a:p>
          <a:p>
            <a:endParaRPr lang="en-US" dirty="0"/>
          </a:p>
          <a:p>
            <a:pPr indent="741363"/>
            <a:r>
              <a:rPr lang="en-US" dirty="0">
                <a:solidFill>
                  <a:srgbClr val="C00000"/>
                </a:solidFill>
              </a:rPr>
              <a:t>&lt;</a:t>
            </a:r>
            <a:r>
              <a:rPr lang="en-US" dirty="0" err="1">
                <a:solidFill>
                  <a:srgbClr val="C00000"/>
                </a:solidFill>
              </a:rPr>
              <a:t>ul</a:t>
            </a:r>
            <a:r>
              <a:rPr lang="en-US" dirty="0">
                <a:solidFill>
                  <a:srgbClr val="C0000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Apple</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Orange</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b="0" dirty="0">
                <a:solidFill>
                  <a:srgbClr val="00B050"/>
                </a:solidFill>
              </a:rPr>
              <a:t>&lt;</a:t>
            </a:r>
            <a:r>
              <a:rPr lang="en-US" b="0" dirty="0" err="1">
                <a:solidFill>
                  <a:srgbClr val="00B050"/>
                </a:solidFill>
              </a:rPr>
              <a:t>li</a:t>
            </a:r>
            <a:r>
              <a:rPr lang="en-US" b="0" dirty="0">
                <a:solidFill>
                  <a:srgbClr val="00B050"/>
                </a:solidFill>
              </a:rPr>
              <a:t>&gt;</a:t>
            </a:r>
            <a:r>
              <a:rPr lang="en-US" b="0" dirty="0">
                <a:solidFill>
                  <a:srgbClr val="00B0F0"/>
                </a:solidFill>
              </a:rPr>
              <a:t>Mango</a:t>
            </a:r>
            <a:r>
              <a:rPr lang="en-US" b="0" dirty="0">
                <a:solidFill>
                  <a:srgbClr val="00B050"/>
                </a:solidFill>
              </a:rPr>
              <a:t>&lt;/</a:t>
            </a:r>
            <a:r>
              <a:rPr lang="en-US" b="0" dirty="0" err="1">
                <a:solidFill>
                  <a:srgbClr val="00B050"/>
                </a:solidFill>
              </a:rPr>
              <a:t>li</a:t>
            </a:r>
            <a:r>
              <a:rPr lang="en-US" b="0" dirty="0">
                <a:solidFill>
                  <a:srgbClr val="00B050"/>
                </a:solidFill>
              </a:rPr>
              <a:t>&gt;</a:t>
            </a:r>
          </a:p>
          <a:p>
            <a:pPr indent="741363"/>
            <a:r>
              <a:rPr lang="en-US" dirty="0">
                <a:solidFill>
                  <a:srgbClr val="C00000"/>
                </a:solidFill>
              </a:rPr>
              <a:t>&lt;/</a:t>
            </a:r>
            <a:r>
              <a:rPr lang="en-US" dirty="0" err="1">
                <a:solidFill>
                  <a:srgbClr val="C00000"/>
                </a:solidFill>
              </a:rPr>
              <a:t>ul</a:t>
            </a:r>
            <a:r>
              <a:rPr lang="en-US" dirty="0">
                <a:solidFill>
                  <a:srgbClr val="C00000"/>
                </a:solidFill>
              </a:rPr>
              <a:t>&gt;</a:t>
            </a:r>
          </a:p>
        </p:txBody>
      </p:sp>
    </p:spTree>
    <p:extLst>
      <p:ext uri="{BB962C8B-B14F-4D97-AF65-F5344CB8AC3E}">
        <p14:creationId xmlns:p14="http://schemas.microsoft.com/office/powerpoint/2010/main" val="173872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Enabling Objectives</a:t>
            </a:r>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a:solidFill>
                  <a:schemeClr val="tx1"/>
                </a:solidFill>
              </a:rPr>
              <a:t> </a:t>
            </a:r>
            <a:endParaRPr lang="en-US" sz="1800" dirty="0">
              <a:solidFill>
                <a:schemeClr val="tx1"/>
              </a:solidFill>
            </a:endParaRPr>
          </a:p>
        </p:txBody>
      </p:sp>
      <p:sp>
        <p:nvSpPr>
          <p:cNvPr id="4" name="Slide Number Placeholder 3"/>
          <p:cNvSpPr>
            <a:spLocks noGrp="1"/>
          </p:cNvSpPr>
          <p:nvPr>
            <p:ph type="sldNum" sz="quarter" idx="4294967295"/>
          </p:nvPr>
        </p:nvSpPr>
        <p:spPr/>
        <p:txBody>
          <a:bodyPr/>
          <a:lstStyle/>
          <a:p>
            <a:fld id="{CC02088F-ACB3-4364-A9F4-9A26DC80E75E}" type="slidenum">
              <a:rPr lang="en-US" smtClean="0"/>
              <a:t>2</a:t>
            </a:fld>
            <a:endParaRPr lang="en-US" dirty="0"/>
          </a:p>
        </p:txBody>
      </p:sp>
      <p:sp>
        <p:nvSpPr>
          <p:cNvPr id="3" name="Rectangle 2"/>
          <p:cNvSpPr/>
          <p:nvPr/>
        </p:nvSpPr>
        <p:spPr>
          <a:xfrm>
            <a:off x="228600" y="947591"/>
            <a:ext cx="8915400" cy="3139321"/>
          </a:xfrm>
          <a:prstGeom prst="rect">
            <a:avLst/>
          </a:prstGeom>
        </p:spPr>
        <p:txBody>
          <a:bodyPr wrap="square">
            <a:spAutoFit/>
          </a:bodyPr>
          <a:lstStyle/>
          <a:p>
            <a:r>
              <a:rPr lang="en-US" dirty="0">
                <a:solidFill>
                  <a:schemeClr val="bg1"/>
                </a:solidFill>
              </a:rPr>
              <a:t>After completing this chapter, you will be able to explain about the basics of Web User Interface</a:t>
            </a: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sz="2400" dirty="0">
              <a:solidFill>
                <a:schemeClr val="bg1"/>
              </a:solidFill>
            </a:endParaRPr>
          </a:p>
          <a:p>
            <a:pPr marL="342900" lvl="0" indent="-342900" eaLnBrk="0" fontAlgn="base" hangingPunct="0">
              <a:spcBef>
                <a:spcPct val="0"/>
              </a:spcBef>
              <a:spcAft>
                <a:spcPct val="0"/>
              </a:spcAft>
              <a:buFont typeface="Arial" panose="020B0604020202020204" pitchFamily="34" charset="0"/>
              <a:buChar char="•"/>
            </a:pPr>
            <a:endParaRPr lang="en-US" altLang="en-US" sz="2400" dirty="0">
              <a:solidFill>
                <a:schemeClr val="bg1"/>
              </a:solidFill>
            </a:endParaRPr>
          </a:p>
          <a:p>
            <a:pPr lvl="1"/>
            <a:endParaRPr lang="en-US" dirty="0"/>
          </a:p>
        </p:txBody>
      </p:sp>
    </p:spTree>
    <p:extLst>
      <p:ext uri="{BB962C8B-B14F-4D97-AF65-F5344CB8AC3E}">
        <p14:creationId xmlns:p14="http://schemas.microsoft.com/office/powerpoint/2010/main" val="1056999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Lists</a:t>
            </a:r>
          </a:p>
        </p:txBody>
      </p:sp>
      <p:sp>
        <p:nvSpPr>
          <p:cNvPr id="3" name="Text Placeholder 2"/>
          <p:cNvSpPr>
            <a:spLocks noGrp="1"/>
          </p:cNvSpPr>
          <p:nvPr>
            <p:ph type="body" sz="quarter" idx="13"/>
          </p:nvPr>
        </p:nvSpPr>
        <p:spPr/>
        <p:txBody>
          <a:bodyPr/>
          <a:lstStyle/>
          <a:p>
            <a:r>
              <a:rPr lang="en-US" sz="2000" dirty="0"/>
              <a:t>Create a set of Ordered and Unordered lists  as illustrated below</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20</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20</a:t>
            </a:fld>
            <a:endParaRPr lang="en-US"/>
          </a:p>
        </p:txBody>
      </p:sp>
      <p:pic>
        <p:nvPicPr>
          <p:cNvPr id="8" name="Picture 3"/>
          <p:cNvPicPr>
            <a:picLocks noChangeAspect="1" noChangeArrowheads="1"/>
          </p:cNvPicPr>
          <p:nvPr/>
        </p:nvPicPr>
        <p:blipFill>
          <a:blip r:embed="rId2" cstate="print"/>
          <a:srcRect/>
          <a:stretch>
            <a:fillRect/>
          </a:stretch>
        </p:blipFill>
        <p:spPr bwMode="auto">
          <a:xfrm>
            <a:off x="1600200" y="1632466"/>
            <a:ext cx="5086350" cy="4066839"/>
          </a:xfrm>
          <a:prstGeom prst="rect">
            <a:avLst/>
          </a:prstGeom>
          <a:noFill/>
          <a:ln w="9525">
            <a:noFill/>
            <a:miter lim="800000"/>
            <a:headEnd/>
            <a:tailEnd/>
          </a:ln>
        </p:spPr>
      </p:pic>
    </p:spTree>
    <p:extLst>
      <p:ext uri="{BB962C8B-B14F-4D97-AF65-F5344CB8AC3E}">
        <p14:creationId xmlns:p14="http://schemas.microsoft.com/office/powerpoint/2010/main" val="696924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Solution</a:t>
            </a:r>
          </a:p>
        </p:txBody>
      </p:sp>
      <p:sp>
        <p:nvSpPr>
          <p:cNvPr id="3" name="Text Placeholder 2"/>
          <p:cNvSpPr>
            <a:spLocks noGrp="1"/>
          </p:cNvSpPr>
          <p:nvPr>
            <p:ph type="body" sz="quarter" idx="13"/>
          </p:nvPr>
        </p:nvSpPr>
        <p:spPr>
          <a:xfrm>
            <a:off x="3429000" y="1904999"/>
            <a:ext cx="1828800" cy="2057401"/>
          </a:xfrm>
        </p:spPr>
        <p:txBody>
          <a:bodyPr/>
          <a:lstStyle/>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21</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057400" y="1219200"/>
            <a:ext cx="4648200" cy="4583998"/>
          </a:xfrm>
          <a:prstGeom prst="rect">
            <a:avLst/>
          </a:prstGeom>
          <a:noFill/>
          <a:ln w="9525">
            <a:noFill/>
            <a:miter lim="800000"/>
            <a:headEnd/>
            <a:tailEnd/>
          </a:ln>
        </p:spPr>
      </p:pic>
    </p:spTree>
    <p:extLst>
      <p:ext uri="{BB962C8B-B14F-4D97-AF65-F5344CB8AC3E}">
        <p14:creationId xmlns:p14="http://schemas.microsoft.com/office/powerpoint/2010/main" val="1723793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Anchor Tag</a:t>
            </a:r>
          </a:p>
        </p:txBody>
      </p:sp>
      <p:sp>
        <p:nvSpPr>
          <p:cNvPr id="3" name="Text Placeholder 2"/>
          <p:cNvSpPr>
            <a:spLocks noGrp="1"/>
          </p:cNvSpPr>
          <p:nvPr>
            <p:ph type="body" sz="quarter" idx="13"/>
          </p:nvPr>
        </p:nvSpPr>
        <p:spPr/>
        <p:txBody>
          <a:bodyPr>
            <a:normAutofit/>
          </a:bodyPr>
          <a:lstStyle/>
          <a:p>
            <a:pPr marL="236538" indent="-125413">
              <a:spcBef>
                <a:spcPts val="1800"/>
              </a:spcBef>
            </a:pPr>
            <a:r>
              <a:rPr lang="en-US" sz="2000" dirty="0"/>
              <a:t>Anchor tag(</a:t>
            </a:r>
            <a:r>
              <a:rPr lang="en-US" sz="2000" dirty="0">
                <a:solidFill>
                  <a:srgbClr val="00B050"/>
                </a:solidFill>
              </a:rPr>
              <a:t>&lt;a&gt;</a:t>
            </a:r>
            <a:r>
              <a:rPr lang="en-US" sz="2000" dirty="0"/>
              <a:t>) is used for creating hyperlinks which is a word or group of words. Hyperlink when clicked opens a new web page or web site or move to a section within the same document.</a:t>
            </a:r>
          </a:p>
          <a:p>
            <a:pPr>
              <a:spcBef>
                <a:spcPts val="1200"/>
              </a:spcBef>
            </a:pPr>
            <a:r>
              <a:rPr lang="en-US" sz="2000" dirty="0"/>
              <a:t>     Anchor tag can be used for two purposes:</a:t>
            </a:r>
          </a:p>
          <a:p>
            <a:pPr marL="1828800" lvl="3" indent="-457200">
              <a:spcBef>
                <a:spcPts val="1200"/>
              </a:spcBef>
              <a:buFont typeface="+mj-lt"/>
              <a:buAutoNum type="arabicPeriod"/>
            </a:pPr>
            <a:r>
              <a:rPr lang="en-US" sz="2000" dirty="0"/>
              <a:t>To create a link to another document</a:t>
            </a:r>
          </a:p>
          <a:p>
            <a:pPr marL="1828800" lvl="3" indent="-457200">
              <a:spcBef>
                <a:spcPts val="1200"/>
              </a:spcBef>
              <a:buFont typeface="+mj-lt"/>
              <a:buAutoNum type="arabicPeriod"/>
            </a:pPr>
            <a:r>
              <a:rPr lang="en-US" sz="2000" dirty="0"/>
              <a:t>To create a bookmark inside a document</a:t>
            </a:r>
          </a:p>
          <a:p>
            <a:pPr marL="568325">
              <a:spcBef>
                <a:spcPts val="1200"/>
              </a:spcBef>
            </a:pPr>
            <a:r>
              <a:rPr lang="en-US" sz="2000" dirty="0"/>
              <a:t>Syntax :</a:t>
            </a:r>
          </a:p>
          <a:p>
            <a:pPr marL="568325">
              <a:spcBef>
                <a:spcPts val="1200"/>
              </a:spcBef>
            </a:pPr>
            <a:r>
              <a:rPr lang="en-US" sz="2000" i="1" dirty="0">
                <a:solidFill>
                  <a:srgbClr val="00B050"/>
                </a:solidFill>
              </a:rPr>
              <a:t>	</a:t>
            </a:r>
            <a:r>
              <a:rPr lang="en-US" sz="2000" dirty="0">
                <a:solidFill>
                  <a:srgbClr val="00B050"/>
                </a:solidFill>
              </a:rPr>
              <a:t>&lt;a </a:t>
            </a:r>
            <a:r>
              <a:rPr lang="en-US" sz="2000" dirty="0" err="1">
                <a:solidFill>
                  <a:srgbClr val="C00000"/>
                </a:solidFill>
              </a:rPr>
              <a:t>href</a:t>
            </a:r>
            <a:r>
              <a:rPr lang="en-US" sz="2000" dirty="0"/>
              <a:t>=“</a:t>
            </a:r>
            <a:r>
              <a:rPr lang="en-US" sz="2000" dirty="0" err="1"/>
              <a:t>url</a:t>
            </a:r>
            <a:r>
              <a:rPr lang="en-US" sz="2000" dirty="0"/>
              <a:t>” </a:t>
            </a:r>
            <a:r>
              <a:rPr lang="en-US" sz="2000" dirty="0">
                <a:solidFill>
                  <a:srgbClr val="00B050"/>
                </a:solidFill>
              </a:rPr>
              <a:t>&gt;</a:t>
            </a:r>
            <a:r>
              <a:rPr lang="en-US" sz="2000" dirty="0">
                <a:solidFill>
                  <a:srgbClr val="00B0F0"/>
                </a:solidFill>
              </a:rPr>
              <a:t>Click</a:t>
            </a:r>
            <a:r>
              <a:rPr lang="en-US" sz="2000" dirty="0"/>
              <a:t> </a:t>
            </a:r>
            <a:r>
              <a:rPr lang="en-US" sz="2000" dirty="0">
                <a:solidFill>
                  <a:srgbClr val="00B0F0"/>
                </a:solidFill>
              </a:rPr>
              <a:t>me</a:t>
            </a:r>
            <a:r>
              <a:rPr lang="en-US" sz="2000" dirty="0">
                <a:solidFill>
                  <a:srgbClr val="00B050"/>
                </a:solidFill>
              </a:rPr>
              <a:t>&lt;/a&gt;  </a:t>
            </a:r>
            <a:r>
              <a:rPr lang="en-US" sz="2000" dirty="0" err="1">
                <a:solidFill>
                  <a:srgbClr val="00B050"/>
                </a:solidFill>
              </a:rPr>
              <a:t>url</a:t>
            </a:r>
            <a:r>
              <a:rPr lang="en-US" sz="2000" dirty="0">
                <a:solidFill>
                  <a:srgbClr val="00B050"/>
                </a:solidFill>
              </a:rPr>
              <a:t> </a:t>
            </a:r>
            <a:r>
              <a:rPr lang="en-US" sz="2000" dirty="0"/>
              <a:t>– refers to the page which needs to open when the text ”</a:t>
            </a:r>
            <a:r>
              <a:rPr lang="en-US" sz="2000" dirty="0">
                <a:solidFill>
                  <a:srgbClr val="00B0F0"/>
                </a:solidFill>
              </a:rPr>
              <a:t>Click</a:t>
            </a:r>
            <a:r>
              <a:rPr lang="en-US" sz="2000" dirty="0"/>
              <a:t> </a:t>
            </a:r>
            <a:r>
              <a:rPr lang="en-US" sz="2000" dirty="0">
                <a:solidFill>
                  <a:srgbClr val="00B0F0"/>
                </a:solidFill>
              </a:rPr>
              <a:t>Me</a:t>
            </a:r>
            <a:r>
              <a:rPr lang="en-US" sz="2000" dirty="0"/>
              <a:t>” is clicked.</a:t>
            </a:r>
          </a:p>
          <a:p>
            <a:pPr marL="568325">
              <a:spcBef>
                <a:spcPts val="1200"/>
              </a:spcBef>
            </a:pPr>
            <a:r>
              <a:rPr lang="en-US" sz="2000" dirty="0"/>
              <a:t>Example :</a:t>
            </a:r>
          </a:p>
          <a:p>
            <a:pPr marL="803275" indent="111125">
              <a:spcBef>
                <a:spcPts val="1200"/>
              </a:spcBef>
            </a:pPr>
            <a:r>
              <a:rPr lang="en-US" sz="2000" dirty="0">
                <a:solidFill>
                  <a:srgbClr val="00B050"/>
                </a:solidFill>
              </a:rPr>
              <a:t>&lt;a </a:t>
            </a:r>
            <a:r>
              <a:rPr lang="en-US" sz="2000" dirty="0" err="1">
                <a:solidFill>
                  <a:srgbClr val="C00000"/>
                </a:solidFill>
              </a:rPr>
              <a:t>href</a:t>
            </a:r>
            <a:r>
              <a:rPr lang="en-US" sz="2000" dirty="0"/>
              <a:t>=“</a:t>
            </a:r>
            <a:r>
              <a:rPr lang="en-US" sz="2000" dirty="0">
                <a:solidFill>
                  <a:srgbClr val="00B0F0"/>
                </a:solidFill>
              </a:rPr>
              <a:t>http://www.google.com</a:t>
            </a:r>
            <a:r>
              <a:rPr lang="en-US" sz="2000" dirty="0"/>
              <a:t>”</a:t>
            </a:r>
            <a:r>
              <a:rPr lang="en-US" sz="2000" dirty="0">
                <a:solidFill>
                  <a:srgbClr val="00B050"/>
                </a:solidFill>
              </a:rPr>
              <a:t>&gt;</a:t>
            </a:r>
            <a:r>
              <a:rPr lang="en-US" sz="2000" dirty="0"/>
              <a:t>Link</a:t>
            </a:r>
            <a:r>
              <a:rPr lang="en-US" sz="2000" dirty="0">
                <a:solidFill>
                  <a:srgbClr val="00B050"/>
                </a:solidFill>
              </a:rPr>
              <a:t> </a:t>
            </a:r>
            <a:r>
              <a:rPr lang="en-US" sz="2000" dirty="0"/>
              <a:t>to Google Site </a:t>
            </a:r>
            <a:r>
              <a:rPr lang="en-US" sz="2000" dirty="0">
                <a:solidFill>
                  <a:srgbClr val="00B050"/>
                </a:solidFill>
              </a:rPr>
              <a:t>&lt;/a&gt;</a:t>
            </a:r>
          </a:p>
          <a:p>
            <a:endParaRPr lang="en-US" sz="20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22</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971800" y="5730081"/>
            <a:ext cx="2674471" cy="76200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val="332076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Try It Out: Lets add a Anchor and a Image tag</a:t>
            </a:r>
          </a:p>
        </p:txBody>
      </p:sp>
      <p:sp>
        <p:nvSpPr>
          <p:cNvPr id="3" name="Text Placeholder 2"/>
          <p:cNvSpPr>
            <a:spLocks noGrp="1"/>
          </p:cNvSpPr>
          <p:nvPr>
            <p:ph type="body" sz="quarter" idx="13"/>
          </p:nvPr>
        </p:nvSpPr>
        <p:spPr/>
        <p:txBody>
          <a:bodyPr>
            <a:normAutofit/>
          </a:bodyPr>
          <a:lstStyle/>
          <a:p>
            <a:pPr>
              <a:spcBef>
                <a:spcPts val="1200"/>
              </a:spcBef>
            </a:pPr>
            <a:r>
              <a:rPr lang="en-US" sz="2000" dirty="0"/>
              <a:t>Add the following to the </a:t>
            </a:r>
          </a:p>
          <a:p>
            <a:pPr marL="693738" indent="-457200">
              <a:spcBef>
                <a:spcPts val="1200"/>
              </a:spcBef>
              <a:buFont typeface="+mj-lt"/>
              <a:buAutoNum type="arabicPeriod"/>
            </a:pPr>
            <a:r>
              <a:rPr lang="en-US" sz="2000" dirty="0"/>
              <a:t>Add a link </a:t>
            </a:r>
            <a:r>
              <a:rPr lang="en-US" sz="2000" dirty="0">
                <a:solidFill>
                  <a:srgbClr val="C00000"/>
                </a:solidFill>
              </a:rPr>
              <a:t>Google</a:t>
            </a:r>
            <a:r>
              <a:rPr lang="en-US" sz="2000" dirty="0"/>
              <a:t> below the main heading.</a:t>
            </a:r>
          </a:p>
          <a:p>
            <a:pPr marL="693738" indent="-457200">
              <a:spcBef>
                <a:spcPts val="1200"/>
              </a:spcBef>
              <a:buFont typeface="+mj-lt"/>
              <a:buAutoNum type="arabicPeriod"/>
            </a:pPr>
            <a:r>
              <a:rPr lang="en-US" sz="2000" dirty="0"/>
              <a:t>Add an image below the paragraph.</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23</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422540" y="2667000"/>
            <a:ext cx="6291262" cy="2955105"/>
          </a:xfrm>
          <a:prstGeom prst="rect">
            <a:avLst/>
          </a:prstGeom>
          <a:noFill/>
          <a:ln w="38100">
            <a:solidFill>
              <a:srgbClr val="C00000"/>
            </a:solidFill>
            <a:miter lim="800000"/>
            <a:headEnd/>
            <a:tailEnd/>
          </a:ln>
        </p:spPr>
      </p:pic>
    </p:spTree>
    <p:extLst>
      <p:ext uri="{BB962C8B-B14F-4D97-AF65-F5344CB8AC3E}">
        <p14:creationId xmlns:p14="http://schemas.microsoft.com/office/powerpoint/2010/main" val="2596954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Table tag</a:t>
            </a:r>
          </a:p>
        </p:txBody>
      </p:sp>
      <p:sp>
        <p:nvSpPr>
          <p:cNvPr id="3" name="Text Placeholder 2"/>
          <p:cNvSpPr>
            <a:spLocks noGrp="1"/>
          </p:cNvSpPr>
          <p:nvPr>
            <p:ph type="body" sz="quarter" idx="13"/>
          </p:nvPr>
        </p:nvSpPr>
        <p:spPr/>
        <p:txBody>
          <a:bodyPr>
            <a:normAutofit/>
          </a:bodyPr>
          <a:lstStyle/>
          <a:p>
            <a:r>
              <a:rPr lang="en-US" sz="2000" dirty="0"/>
              <a:t>Table tag is used to represent data in rows and columns in an HTML page.    </a:t>
            </a:r>
          </a:p>
          <a:p>
            <a:r>
              <a:rPr lang="en-US" sz="2000" dirty="0"/>
              <a:t>The </a:t>
            </a:r>
            <a:r>
              <a:rPr lang="en-US" sz="2000" dirty="0">
                <a:solidFill>
                  <a:srgbClr val="00B050"/>
                </a:solidFill>
              </a:rPr>
              <a:t>&lt;table&gt; &lt;/table&gt;</a:t>
            </a:r>
            <a:r>
              <a:rPr lang="en-US" sz="2000" dirty="0"/>
              <a:t> is used for creating a table.</a:t>
            </a:r>
          </a:p>
          <a:p>
            <a:r>
              <a:rPr lang="en-US" sz="2000" dirty="0"/>
              <a:t>The following are the table tag elements that are used for creating the grid.</a:t>
            </a:r>
          </a:p>
          <a:p>
            <a:pPr lvl="1">
              <a:buFont typeface="Arial" pitchFamily="34" charset="0"/>
              <a:buChar char="•"/>
            </a:pPr>
            <a:r>
              <a:rPr lang="en-US" sz="2000" dirty="0"/>
              <a:t>&lt;TR&gt; - This is used for creating the row of he HTML table.</a:t>
            </a:r>
          </a:p>
          <a:p>
            <a:pPr lvl="1">
              <a:buFont typeface="Arial" pitchFamily="34" charset="0"/>
              <a:buChar char="•"/>
            </a:pPr>
            <a:r>
              <a:rPr lang="en-US" sz="2000" dirty="0"/>
              <a:t> &lt;TD&gt; - This is used for creating the columns of the HTML tables.</a:t>
            </a:r>
          </a:p>
          <a:p>
            <a:pPr lvl="1">
              <a:buFont typeface="Arial" pitchFamily="34" charset="0"/>
              <a:buChar char="•"/>
            </a:pPr>
            <a:r>
              <a:rPr lang="en-US" sz="2000" dirty="0"/>
              <a:t> &lt;TH&gt; - This is used to create the header row of the table.</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548886"/>
              </p:ext>
            </p:extLst>
          </p:nvPr>
        </p:nvGraphicFramePr>
        <p:xfrm>
          <a:off x="2345267" y="4966952"/>
          <a:ext cx="6477000" cy="1402080"/>
        </p:xfrm>
        <a:graphic>
          <a:graphicData uri="http://schemas.openxmlformats.org/drawingml/2006/table">
            <a:tbl>
              <a:tblPr firstRow="1" bandRow="1">
                <a:tableStyleId>{5C22544A-7EE6-4342-B048-85BDC9FD1C3A}</a:tableStyleId>
              </a:tblPr>
              <a:tblGrid>
                <a:gridCol w="2159000">
                  <a:extLst>
                    <a:ext uri="{9D8B030D-6E8A-4147-A177-3AD203B41FA5}">
                      <a16:colId xmlns:a16="http://schemas.microsoft.com/office/drawing/2014/main" xmlns="" val="20000"/>
                    </a:ext>
                  </a:extLst>
                </a:gridCol>
                <a:gridCol w="2159000">
                  <a:extLst>
                    <a:ext uri="{9D8B030D-6E8A-4147-A177-3AD203B41FA5}">
                      <a16:colId xmlns:a16="http://schemas.microsoft.com/office/drawing/2014/main" xmlns="" val="20001"/>
                    </a:ext>
                  </a:extLst>
                </a:gridCol>
                <a:gridCol w="2159000">
                  <a:extLst>
                    <a:ext uri="{9D8B030D-6E8A-4147-A177-3AD203B41FA5}">
                      <a16:colId xmlns:a16="http://schemas.microsoft.com/office/drawing/2014/main" xmlns="" val="20002"/>
                    </a:ext>
                  </a:extLst>
                </a:gridCol>
              </a:tblGrid>
              <a:tr h="381000">
                <a:tc>
                  <a:txBody>
                    <a:bodyPr/>
                    <a:lstStyle/>
                    <a:p>
                      <a:r>
                        <a:rPr lang="en-US" dirty="0"/>
                        <a:t>User Name</a:t>
                      </a:r>
                    </a:p>
                  </a:txBody>
                  <a:tcPr/>
                </a:tc>
                <a:tc>
                  <a:txBody>
                    <a:bodyPr/>
                    <a:lstStyle/>
                    <a:p>
                      <a:r>
                        <a:rPr lang="en-US" dirty="0"/>
                        <a:t>Contact #</a:t>
                      </a:r>
                    </a:p>
                  </a:txBody>
                  <a:tcPr/>
                </a:tc>
                <a:tc>
                  <a:txBody>
                    <a:bodyPr/>
                    <a:lstStyle/>
                    <a:p>
                      <a:r>
                        <a:rPr lang="en-US" dirty="0"/>
                        <a:t>Column Heading  3</a:t>
                      </a:r>
                    </a:p>
                  </a:txBody>
                  <a:tcPr/>
                </a:tc>
                <a:extLst>
                  <a:ext uri="{0D108BD9-81ED-4DB2-BD59-A6C34878D82A}">
                    <a16:rowId xmlns:a16="http://schemas.microsoft.com/office/drawing/2014/main" xmlns="" val="10000"/>
                  </a:ext>
                </a:extLst>
              </a:tr>
              <a:tr h="381000">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xmlns="" val="10001"/>
                  </a:ext>
                </a:extLst>
              </a:tr>
              <a:tr h="3810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2"/>
                  </a:ext>
                </a:extLst>
              </a:tr>
            </a:tbl>
          </a:graphicData>
        </a:graphic>
      </p:graphicFrame>
      <p:sp>
        <p:nvSpPr>
          <p:cNvPr id="6" name="Rounded Rectangle 5"/>
          <p:cNvSpPr/>
          <p:nvPr/>
        </p:nvSpPr>
        <p:spPr bwMode="auto">
          <a:xfrm>
            <a:off x="0" y="5082540"/>
            <a:ext cx="2133600" cy="838200"/>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b="0" dirty="0">
                <a:solidFill>
                  <a:schemeClr val="tx2">
                    <a:lumMod val="75000"/>
                    <a:lumOff val="25000"/>
                  </a:schemeClr>
                </a:solidFill>
                <a:latin typeface="Arial" charset="0"/>
              </a:rPr>
              <a:t>All the three rows will be created using the &lt;TR&gt; tag.</a:t>
            </a:r>
            <a:endParaRPr kumimoji="0" lang="en-US" sz="1400" b="0" i="0" u="none" strike="noStrike" cap="none" normalizeH="0" baseline="0" dirty="0">
              <a:ln>
                <a:noFill/>
              </a:ln>
              <a:solidFill>
                <a:schemeClr val="tx2">
                  <a:lumMod val="75000"/>
                  <a:lumOff val="25000"/>
                </a:schemeClr>
              </a:solidFill>
              <a:effectLst/>
              <a:latin typeface="Arial" charset="0"/>
            </a:endParaRPr>
          </a:p>
        </p:txBody>
      </p:sp>
      <p:sp>
        <p:nvSpPr>
          <p:cNvPr id="7" name="Line Callout 1 6"/>
          <p:cNvSpPr/>
          <p:nvPr/>
        </p:nvSpPr>
        <p:spPr bwMode="auto">
          <a:xfrm>
            <a:off x="3526367" y="4225817"/>
            <a:ext cx="1981200" cy="457200"/>
          </a:xfrm>
          <a:prstGeom prst="borderCallout1">
            <a:avLst>
              <a:gd name="adj1" fmla="val 18750"/>
              <a:gd name="adj2" fmla="val -8333"/>
              <a:gd name="adj3" fmla="val 160777"/>
              <a:gd name="adj4" fmla="val -22418"/>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0" dirty="0">
                <a:solidFill>
                  <a:schemeClr val="tx2">
                    <a:lumMod val="75000"/>
                    <a:lumOff val="25000"/>
                  </a:schemeClr>
                </a:solidFill>
                <a:latin typeface="Arial" charset="0"/>
              </a:rPr>
              <a:t>The heading column is created using TH. </a:t>
            </a:r>
          </a:p>
        </p:txBody>
      </p:sp>
      <p:sp>
        <p:nvSpPr>
          <p:cNvPr id="8" name="Line Callout 1 7"/>
          <p:cNvSpPr/>
          <p:nvPr/>
        </p:nvSpPr>
        <p:spPr bwMode="auto">
          <a:xfrm>
            <a:off x="6858000" y="4183291"/>
            <a:ext cx="1981200" cy="457200"/>
          </a:xfrm>
          <a:prstGeom prst="borderCallout1">
            <a:avLst>
              <a:gd name="adj1" fmla="val 18750"/>
              <a:gd name="adj2" fmla="val -8333"/>
              <a:gd name="adj3" fmla="val 271122"/>
              <a:gd name="adj4" fmla="val -50269"/>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0" dirty="0">
                <a:solidFill>
                  <a:schemeClr val="tx2">
                    <a:lumMod val="75000"/>
                    <a:lumOff val="25000"/>
                  </a:schemeClr>
                </a:solidFill>
                <a:latin typeface="Arial" charset="0"/>
              </a:rPr>
              <a:t>The data cells created using TD</a:t>
            </a:r>
          </a:p>
        </p:txBody>
      </p:sp>
      <p:sp>
        <p:nvSpPr>
          <p:cNvPr id="9" name="Left Brace 8"/>
          <p:cNvSpPr/>
          <p:nvPr/>
        </p:nvSpPr>
        <p:spPr bwMode="auto">
          <a:xfrm>
            <a:off x="2000956" y="5020292"/>
            <a:ext cx="381000" cy="1295400"/>
          </a:xfrm>
          <a:prstGeom prst="leftBrac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8573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Syntax: Table tag</a:t>
            </a:r>
          </a:p>
        </p:txBody>
      </p:sp>
      <p:sp>
        <p:nvSpPr>
          <p:cNvPr id="3" name="Text Placeholder 2"/>
          <p:cNvSpPr>
            <a:spLocks noGrp="1"/>
          </p:cNvSpPr>
          <p:nvPr>
            <p:ph type="body" sz="quarter" idx="13"/>
          </p:nvPr>
        </p:nvSpPr>
        <p:spPr>
          <a:xfrm flipH="1" flipV="1">
            <a:off x="7620000" y="4800600"/>
            <a:ext cx="152400" cy="76199"/>
          </a:xfrm>
        </p:spPr>
        <p:txBody>
          <a:bodyPr>
            <a:normAutofit fontScale="25000" lnSpcReduction="20000"/>
          </a:bodyPr>
          <a:lstStyle/>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25</a:t>
            </a:fld>
            <a:endParaRPr lang="en-US" dirty="0"/>
          </a:p>
        </p:txBody>
      </p:sp>
      <p:sp>
        <p:nvSpPr>
          <p:cNvPr id="6" name="Title 1"/>
          <p:cNvSpPr txBox="1">
            <a:spLocks/>
          </p:cNvSpPr>
          <p:nvPr/>
        </p:nvSpPr>
        <p:spPr>
          <a:xfrm>
            <a:off x="1600200" y="0"/>
            <a:ext cx="7543800" cy="11430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endParaRPr lang="en-US" dirty="0"/>
          </a:p>
        </p:txBody>
      </p:sp>
      <p:sp>
        <p:nvSpPr>
          <p:cNvPr id="7"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25</a:t>
            </a:fld>
            <a:endParaRPr lang="en-US"/>
          </a:p>
        </p:txBody>
      </p:sp>
      <p:sp>
        <p:nvSpPr>
          <p:cNvPr id="8" name="TextBox 7"/>
          <p:cNvSpPr txBox="1"/>
          <p:nvPr/>
        </p:nvSpPr>
        <p:spPr>
          <a:xfrm>
            <a:off x="373339" y="1415904"/>
            <a:ext cx="4419600" cy="4585871"/>
          </a:xfrm>
          <a:prstGeom prst="rect">
            <a:avLst/>
          </a:prstGeom>
          <a:solidFill>
            <a:srgbClr val="FFC000">
              <a:alpha val="9000"/>
            </a:srgbClr>
          </a:solidFill>
          <a:ln>
            <a:solidFill>
              <a:srgbClr val="FFC000"/>
            </a:solidFill>
          </a:ln>
          <a:scene3d>
            <a:camera prst="orthographicFront"/>
            <a:lightRig rig="threePt" dir="t"/>
          </a:scene3d>
          <a:sp3d>
            <a:bevelT prst="relaxedInset"/>
          </a:sp3d>
        </p:spPr>
        <p:txBody>
          <a:bodyPr wrap="square" rtlCol="0">
            <a:spAutoFit/>
          </a:bodyPr>
          <a:lstStyle/>
          <a:p>
            <a:r>
              <a:rPr lang="en-US" sz="2000" dirty="0"/>
              <a:t>Syntax</a:t>
            </a:r>
            <a:r>
              <a:rPr lang="en-US" sz="2000" b="0" dirty="0"/>
              <a:t> </a:t>
            </a:r>
          </a:p>
          <a:p>
            <a:r>
              <a:rPr lang="en-US" sz="2000" b="0" dirty="0">
                <a:solidFill>
                  <a:srgbClr val="00B050"/>
                </a:solidFill>
              </a:rPr>
              <a:t>      </a:t>
            </a:r>
            <a:r>
              <a:rPr lang="en-US" b="0" dirty="0">
                <a:solidFill>
                  <a:srgbClr val="00B050"/>
                </a:solidFill>
              </a:rPr>
              <a:t>&lt;table</a:t>
            </a:r>
            <a:r>
              <a:rPr lang="en-US" b="0" dirty="0">
                <a:solidFill>
                  <a:srgbClr val="C00000"/>
                </a:solidFill>
              </a:rPr>
              <a:t> id</a:t>
            </a:r>
            <a:r>
              <a:rPr lang="en-US" b="0" dirty="0">
                <a:solidFill>
                  <a:srgbClr val="00B050"/>
                </a:solidFill>
              </a:rPr>
              <a:t>=“</a:t>
            </a:r>
            <a:r>
              <a:rPr lang="en-US" b="0" dirty="0">
                <a:solidFill>
                  <a:srgbClr val="00B0F0"/>
                </a:solidFill>
              </a:rPr>
              <a:t>id</a:t>
            </a:r>
            <a:r>
              <a:rPr lang="en-US" b="0" dirty="0">
                <a:solidFill>
                  <a:srgbClr val="00B050"/>
                </a:solidFill>
              </a:rPr>
              <a:t>”&gt;</a:t>
            </a:r>
          </a:p>
          <a:p>
            <a:r>
              <a:rPr lang="en-US" b="0" dirty="0">
                <a:solidFill>
                  <a:srgbClr val="00B050"/>
                </a:solidFill>
              </a:rPr>
              <a:t>        &lt;caption&gt;</a:t>
            </a:r>
            <a:r>
              <a:rPr lang="en-US" b="0" dirty="0" err="1">
                <a:solidFill>
                  <a:srgbClr val="00B0F0"/>
                </a:solidFill>
              </a:rPr>
              <a:t>TableName</a:t>
            </a:r>
            <a:r>
              <a:rPr lang="en-US" b="0" dirty="0">
                <a:solidFill>
                  <a:srgbClr val="00B050"/>
                </a:solidFill>
              </a:rPr>
              <a:t>&lt;/caption&gt;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a:t>
            </a:r>
          </a:p>
          <a:p>
            <a:r>
              <a:rPr lang="en-US" b="0" dirty="0"/>
              <a:t>       	</a:t>
            </a:r>
            <a:r>
              <a:rPr lang="en-US" b="0" dirty="0">
                <a:solidFill>
                  <a:srgbClr val="00B050"/>
                </a:solidFill>
              </a:rPr>
              <a:t>&lt;</a:t>
            </a:r>
            <a:r>
              <a:rPr lang="en-US" b="0" dirty="0" err="1">
                <a:solidFill>
                  <a:srgbClr val="00B050"/>
                </a:solidFill>
              </a:rPr>
              <a:t>th</a:t>
            </a:r>
            <a:r>
              <a:rPr lang="en-US" b="0" dirty="0">
                <a:solidFill>
                  <a:srgbClr val="00B050"/>
                </a:solidFill>
              </a:rPr>
              <a:t>&gt;</a:t>
            </a:r>
            <a:r>
              <a:rPr lang="en-US" b="0" dirty="0"/>
              <a:t>ColumnName1</a:t>
            </a:r>
            <a:r>
              <a:rPr lang="en-US" b="0" dirty="0">
                <a:solidFill>
                  <a:srgbClr val="00B050"/>
                </a:solidFill>
              </a:rPr>
              <a:t>&lt;/</a:t>
            </a:r>
            <a:r>
              <a:rPr lang="en-US" b="0" dirty="0" err="1">
                <a:solidFill>
                  <a:srgbClr val="00B050"/>
                </a:solidFill>
              </a:rPr>
              <a:t>th</a:t>
            </a:r>
            <a:r>
              <a:rPr lang="en-US" b="0" dirty="0">
                <a:solidFill>
                  <a:srgbClr val="00B050"/>
                </a:solidFill>
              </a:rPr>
              <a:t>&gt;</a:t>
            </a:r>
          </a:p>
          <a:p>
            <a:r>
              <a:rPr lang="en-US" b="0" dirty="0"/>
              <a:t> 	</a:t>
            </a:r>
            <a:r>
              <a:rPr lang="en-US" b="0" dirty="0">
                <a:solidFill>
                  <a:srgbClr val="00B050"/>
                </a:solidFill>
              </a:rPr>
              <a:t>&lt;</a:t>
            </a:r>
            <a:r>
              <a:rPr lang="en-US" b="0" dirty="0" err="1">
                <a:solidFill>
                  <a:srgbClr val="00B050"/>
                </a:solidFill>
              </a:rPr>
              <a:t>th</a:t>
            </a:r>
            <a:r>
              <a:rPr lang="en-US" b="0" dirty="0">
                <a:solidFill>
                  <a:srgbClr val="00B050"/>
                </a:solidFill>
              </a:rPr>
              <a:t>&gt;</a:t>
            </a:r>
            <a:r>
              <a:rPr lang="en-US" b="0" dirty="0"/>
              <a:t>ColumnName2</a:t>
            </a:r>
            <a:r>
              <a:rPr lang="en-US" b="0" dirty="0">
                <a:solidFill>
                  <a:srgbClr val="00B050"/>
                </a:solidFill>
              </a:rPr>
              <a:t>&lt;/</a:t>
            </a:r>
            <a:r>
              <a:rPr lang="en-US" b="0" dirty="0" err="1">
                <a:solidFill>
                  <a:srgbClr val="00B050"/>
                </a:solidFill>
              </a:rPr>
              <a:t>th</a:t>
            </a:r>
            <a:r>
              <a:rPr lang="en-US" b="0" dirty="0">
                <a:solidFill>
                  <a:srgbClr val="00B050"/>
                </a:solidFill>
              </a:rPr>
              <a:t>&gt;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a:t>
            </a:r>
          </a:p>
          <a:p>
            <a:r>
              <a:rPr lang="en-US" b="0" dirty="0"/>
              <a:t>       	</a:t>
            </a:r>
            <a:r>
              <a:rPr lang="en-US" b="0" dirty="0">
                <a:solidFill>
                  <a:srgbClr val="00B050"/>
                </a:solidFill>
              </a:rPr>
              <a:t>&lt;td&gt;</a:t>
            </a:r>
            <a:r>
              <a:rPr lang="en-US" b="0" dirty="0"/>
              <a:t>Data1</a:t>
            </a:r>
            <a:r>
              <a:rPr lang="en-US" b="0" dirty="0">
                <a:solidFill>
                  <a:srgbClr val="00B050"/>
                </a:solidFill>
              </a:rPr>
              <a:t>&lt;/td&gt;</a:t>
            </a:r>
          </a:p>
          <a:p>
            <a:r>
              <a:rPr lang="en-US" b="0" dirty="0"/>
              <a:t> 	</a:t>
            </a:r>
            <a:r>
              <a:rPr lang="en-US" b="0" dirty="0">
                <a:solidFill>
                  <a:srgbClr val="00B050"/>
                </a:solidFill>
              </a:rPr>
              <a:t>&lt;td&gt;</a:t>
            </a:r>
            <a:r>
              <a:rPr lang="en-US" b="0" dirty="0"/>
              <a:t>Data2</a:t>
            </a:r>
            <a:r>
              <a:rPr lang="en-US" b="0" dirty="0">
                <a:solidFill>
                  <a:srgbClr val="00B050"/>
                </a:solidFill>
              </a:rPr>
              <a:t>&lt;/td&gt;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 </a:t>
            </a:r>
          </a:p>
          <a:p>
            <a:r>
              <a:rPr lang="en-US" b="0" dirty="0">
                <a:solidFill>
                  <a:srgbClr val="00B050"/>
                </a:solidFill>
              </a:rPr>
              <a:t>       &lt;</a:t>
            </a:r>
            <a:r>
              <a:rPr lang="en-US" b="0" dirty="0" err="1">
                <a:solidFill>
                  <a:srgbClr val="00B050"/>
                </a:solidFill>
              </a:rPr>
              <a:t>tr</a:t>
            </a:r>
            <a:r>
              <a:rPr lang="en-US" b="0" dirty="0">
                <a:solidFill>
                  <a:srgbClr val="00B050"/>
                </a:solidFill>
              </a:rPr>
              <a:t>&gt;</a:t>
            </a:r>
          </a:p>
          <a:p>
            <a:r>
              <a:rPr lang="en-US" b="0" dirty="0"/>
              <a:t>       	</a:t>
            </a:r>
            <a:r>
              <a:rPr lang="en-US" b="0" dirty="0">
                <a:solidFill>
                  <a:srgbClr val="00B050"/>
                </a:solidFill>
              </a:rPr>
              <a:t>&lt;td&gt;</a:t>
            </a:r>
            <a:r>
              <a:rPr lang="en-US" b="0" dirty="0"/>
              <a:t>Data1</a:t>
            </a:r>
            <a:r>
              <a:rPr lang="en-US" b="0" dirty="0">
                <a:solidFill>
                  <a:srgbClr val="00B050"/>
                </a:solidFill>
              </a:rPr>
              <a:t>&lt;/td&gt;</a:t>
            </a:r>
          </a:p>
          <a:p>
            <a:r>
              <a:rPr lang="en-US" b="0" dirty="0"/>
              <a:t> 	</a:t>
            </a:r>
            <a:r>
              <a:rPr lang="en-US" b="0" dirty="0">
                <a:solidFill>
                  <a:srgbClr val="00B050"/>
                </a:solidFill>
              </a:rPr>
              <a:t>&lt;td&gt;</a:t>
            </a:r>
            <a:r>
              <a:rPr lang="en-US" b="0" dirty="0"/>
              <a:t>Data2</a:t>
            </a:r>
            <a:r>
              <a:rPr lang="en-US" b="0" dirty="0">
                <a:solidFill>
                  <a:srgbClr val="00B050"/>
                </a:solidFill>
              </a:rPr>
              <a:t>&lt;/td&gt;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 </a:t>
            </a:r>
            <a:endParaRPr lang="en-US" b="0" dirty="0"/>
          </a:p>
          <a:p>
            <a:r>
              <a:rPr lang="en-US" b="0" dirty="0"/>
              <a:t>     </a:t>
            </a:r>
            <a:r>
              <a:rPr lang="en-US" b="0" dirty="0">
                <a:solidFill>
                  <a:srgbClr val="00B050"/>
                </a:solidFill>
              </a:rPr>
              <a:t>&lt;/table&gt;</a:t>
            </a:r>
            <a:endParaRPr lang="en-US" dirty="0">
              <a:solidFill>
                <a:srgbClr val="00B050"/>
              </a:solidFill>
            </a:endParaRPr>
          </a:p>
        </p:txBody>
      </p:sp>
      <p:sp>
        <p:nvSpPr>
          <p:cNvPr id="9" name="TextBox 8"/>
          <p:cNvSpPr txBox="1"/>
          <p:nvPr/>
        </p:nvSpPr>
        <p:spPr>
          <a:xfrm>
            <a:off x="4810691" y="1415903"/>
            <a:ext cx="4067139" cy="4585871"/>
          </a:xfrm>
          <a:prstGeom prst="rect">
            <a:avLst/>
          </a:prstGeom>
          <a:solidFill>
            <a:schemeClr val="bg2">
              <a:lumMod val="40000"/>
              <a:lumOff val="60000"/>
            </a:schemeClr>
          </a:solidFill>
          <a:ln>
            <a:solidFill>
              <a:srgbClr val="FF0000"/>
            </a:solidFill>
          </a:ln>
        </p:spPr>
        <p:txBody>
          <a:bodyPr wrap="square" rtlCol="0">
            <a:spAutoFit/>
          </a:bodyPr>
          <a:lstStyle/>
          <a:p>
            <a:r>
              <a:rPr lang="en-US" sz="2000" dirty="0"/>
              <a:t>Example</a:t>
            </a:r>
            <a:r>
              <a:rPr lang="en-US" sz="2000" b="0" dirty="0">
                <a:solidFill>
                  <a:srgbClr val="00B050"/>
                </a:solidFill>
              </a:rPr>
              <a:t> </a:t>
            </a:r>
          </a:p>
          <a:p>
            <a:r>
              <a:rPr lang="en-US" sz="2000" b="0" dirty="0">
                <a:solidFill>
                  <a:srgbClr val="00B050"/>
                </a:solidFill>
              </a:rPr>
              <a:t>  </a:t>
            </a:r>
            <a:r>
              <a:rPr lang="en-US" b="0" dirty="0">
                <a:solidFill>
                  <a:srgbClr val="00B050"/>
                </a:solidFill>
              </a:rPr>
              <a:t>&lt;table </a:t>
            </a:r>
            <a:r>
              <a:rPr lang="en-US" b="0" dirty="0">
                <a:solidFill>
                  <a:srgbClr val="C00000"/>
                </a:solidFill>
              </a:rPr>
              <a:t>id</a:t>
            </a:r>
            <a:r>
              <a:rPr lang="en-US" b="0" dirty="0">
                <a:solidFill>
                  <a:srgbClr val="00B050"/>
                </a:solidFill>
              </a:rPr>
              <a:t>=“</a:t>
            </a:r>
            <a:r>
              <a:rPr lang="en-US" b="0" dirty="0">
                <a:solidFill>
                  <a:srgbClr val="00B0F0"/>
                </a:solidFill>
              </a:rPr>
              <a:t>users</a:t>
            </a:r>
            <a:r>
              <a:rPr lang="en-US" b="0" dirty="0">
                <a:solidFill>
                  <a:srgbClr val="00B050"/>
                </a:solidFill>
              </a:rPr>
              <a:t>”&gt;</a:t>
            </a:r>
          </a:p>
          <a:p>
            <a:r>
              <a:rPr lang="en-US" b="0" dirty="0">
                <a:solidFill>
                  <a:srgbClr val="00B050"/>
                </a:solidFill>
              </a:rPr>
              <a:t>       &lt;caption&gt;</a:t>
            </a:r>
            <a:r>
              <a:rPr lang="en-US" b="0" dirty="0">
                <a:solidFill>
                  <a:srgbClr val="00B0F0"/>
                </a:solidFill>
              </a:rPr>
              <a:t>User Details</a:t>
            </a:r>
            <a:r>
              <a:rPr lang="en-US" b="0" dirty="0">
                <a:solidFill>
                  <a:srgbClr val="00B050"/>
                </a:solidFill>
              </a:rPr>
              <a:t>&lt;/caption&gt;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a:t>
            </a:r>
          </a:p>
          <a:p>
            <a:r>
              <a:rPr lang="en-US" b="0" dirty="0"/>
              <a:t>       	</a:t>
            </a:r>
            <a:r>
              <a:rPr lang="en-US" b="0" dirty="0">
                <a:solidFill>
                  <a:srgbClr val="00B050"/>
                </a:solidFill>
              </a:rPr>
              <a:t>&lt;</a:t>
            </a:r>
            <a:r>
              <a:rPr lang="en-US" b="0" dirty="0" err="1">
                <a:solidFill>
                  <a:srgbClr val="00B050"/>
                </a:solidFill>
              </a:rPr>
              <a:t>th</a:t>
            </a:r>
            <a:r>
              <a:rPr lang="en-US" b="0" dirty="0">
                <a:solidFill>
                  <a:srgbClr val="00B050"/>
                </a:solidFill>
              </a:rPr>
              <a:t>&gt;</a:t>
            </a:r>
            <a:r>
              <a:rPr lang="en-US" b="0" dirty="0"/>
              <a:t>Username</a:t>
            </a:r>
            <a:r>
              <a:rPr lang="en-US" b="0" dirty="0">
                <a:solidFill>
                  <a:srgbClr val="00B050"/>
                </a:solidFill>
              </a:rPr>
              <a:t>&lt;/</a:t>
            </a:r>
            <a:r>
              <a:rPr lang="en-US" b="0" dirty="0" err="1">
                <a:solidFill>
                  <a:srgbClr val="00B050"/>
                </a:solidFill>
              </a:rPr>
              <a:t>th</a:t>
            </a:r>
            <a:r>
              <a:rPr lang="en-US" b="0" dirty="0">
                <a:solidFill>
                  <a:srgbClr val="00B050"/>
                </a:solidFill>
              </a:rPr>
              <a:t>&gt;</a:t>
            </a:r>
          </a:p>
          <a:p>
            <a:r>
              <a:rPr lang="en-US" b="0" dirty="0"/>
              <a:t> 	</a:t>
            </a:r>
            <a:r>
              <a:rPr lang="en-US" b="0" dirty="0">
                <a:solidFill>
                  <a:srgbClr val="00B050"/>
                </a:solidFill>
              </a:rPr>
              <a:t>&lt;</a:t>
            </a:r>
            <a:r>
              <a:rPr lang="en-US" b="0" dirty="0" err="1">
                <a:solidFill>
                  <a:srgbClr val="00B050"/>
                </a:solidFill>
              </a:rPr>
              <a:t>th</a:t>
            </a:r>
            <a:r>
              <a:rPr lang="en-US" b="0" dirty="0">
                <a:solidFill>
                  <a:srgbClr val="00B050"/>
                </a:solidFill>
              </a:rPr>
              <a:t>&gt;</a:t>
            </a:r>
            <a:r>
              <a:rPr lang="en-US" b="0" dirty="0">
                <a:solidFill>
                  <a:srgbClr val="002060"/>
                </a:solidFill>
              </a:rPr>
              <a:t>Contact Number</a:t>
            </a:r>
            <a:r>
              <a:rPr lang="en-US" b="0" dirty="0">
                <a:solidFill>
                  <a:srgbClr val="00B050"/>
                </a:solidFill>
              </a:rPr>
              <a:t>&lt;/</a:t>
            </a:r>
            <a:r>
              <a:rPr lang="en-US" b="0" dirty="0" err="1">
                <a:solidFill>
                  <a:srgbClr val="00B050"/>
                </a:solidFill>
              </a:rPr>
              <a:t>th</a:t>
            </a:r>
            <a:r>
              <a:rPr lang="en-US" b="0" dirty="0">
                <a:solidFill>
                  <a:srgbClr val="00B050"/>
                </a:solidFill>
              </a:rPr>
              <a:t>&gt;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a:t>
            </a:r>
          </a:p>
          <a:p>
            <a:r>
              <a:rPr lang="en-US" b="0" dirty="0"/>
              <a:t>       	</a:t>
            </a:r>
            <a:r>
              <a:rPr lang="en-US" b="0" dirty="0">
                <a:solidFill>
                  <a:srgbClr val="00B050"/>
                </a:solidFill>
              </a:rPr>
              <a:t>&lt;td&gt;</a:t>
            </a:r>
            <a:r>
              <a:rPr lang="en-US" b="0" dirty="0" err="1"/>
              <a:t>Arun</a:t>
            </a:r>
            <a:r>
              <a:rPr lang="en-US" b="0" dirty="0">
                <a:solidFill>
                  <a:srgbClr val="00B050"/>
                </a:solidFill>
              </a:rPr>
              <a:t>&lt;/td&gt;</a:t>
            </a:r>
          </a:p>
          <a:p>
            <a:r>
              <a:rPr lang="en-US" b="0" dirty="0"/>
              <a:t> 	</a:t>
            </a:r>
            <a:r>
              <a:rPr lang="en-US" b="0" dirty="0">
                <a:solidFill>
                  <a:srgbClr val="00B050"/>
                </a:solidFill>
              </a:rPr>
              <a:t>&lt;td&gt;</a:t>
            </a:r>
            <a:r>
              <a:rPr lang="en-US" b="0" dirty="0">
                <a:solidFill>
                  <a:srgbClr val="002060"/>
                </a:solidFill>
              </a:rPr>
              <a:t>9568748756</a:t>
            </a:r>
            <a:r>
              <a:rPr lang="en-US" b="0" dirty="0">
                <a:solidFill>
                  <a:srgbClr val="00B050"/>
                </a:solidFill>
              </a:rPr>
              <a:t>&lt;/td&gt;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 </a:t>
            </a:r>
          </a:p>
          <a:p>
            <a:r>
              <a:rPr lang="en-US" b="0" dirty="0">
                <a:solidFill>
                  <a:srgbClr val="00B050"/>
                </a:solidFill>
              </a:rPr>
              <a:t>       &lt;</a:t>
            </a:r>
            <a:r>
              <a:rPr lang="en-US" b="0" dirty="0" err="1">
                <a:solidFill>
                  <a:srgbClr val="00B050"/>
                </a:solidFill>
              </a:rPr>
              <a:t>tr</a:t>
            </a:r>
            <a:r>
              <a:rPr lang="en-US" b="0" dirty="0">
                <a:solidFill>
                  <a:srgbClr val="00B050"/>
                </a:solidFill>
              </a:rPr>
              <a:t>&gt;</a:t>
            </a:r>
          </a:p>
          <a:p>
            <a:r>
              <a:rPr lang="en-US" b="0" dirty="0"/>
              <a:t>       	</a:t>
            </a:r>
            <a:r>
              <a:rPr lang="en-US" b="0" dirty="0">
                <a:solidFill>
                  <a:srgbClr val="00B050"/>
                </a:solidFill>
              </a:rPr>
              <a:t>&lt;td&gt;</a:t>
            </a:r>
            <a:r>
              <a:rPr lang="en-US" b="0" dirty="0">
                <a:solidFill>
                  <a:srgbClr val="002060"/>
                </a:solidFill>
              </a:rPr>
              <a:t>Rose</a:t>
            </a:r>
            <a:r>
              <a:rPr lang="en-US" b="0" dirty="0">
                <a:solidFill>
                  <a:srgbClr val="00B050"/>
                </a:solidFill>
              </a:rPr>
              <a:t>&lt;/td&gt;</a:t>
            </a:r>
          </a:p>
          <a:p>
            <a:r>
              <a:rPr lang="en-US" b="0" dirty="0"/>
              <a:t> 	</a:t>
            </a:r>
            <a:r>
              <a:rPr lang="en-US" b="0" dirty="0">
                <a:solidFill>
                  <a:srgbClr val="00B050"/>
                </a:solidFill>
              </a:rPr>
              <a:t>&lt;td&gt;</a:t>
            </a:r>
            <a:r>
              <a:rPr lang="en-US" b="0" dirty="0">
                <a:solidFill>
                  <a:srgbClr val="002060"/>
                </a:solidFill>
              </a:rPr>
              <a:t>9254796541</a:t>
            </a:r>
            <a:r>
              <a:rPr lang="en-US" b="0" dirty="0">
                <a:solidFill>
                  <a:srgbClr val="00B050"/>
                </a:solidFill>
              </a:rPr>
              <a:t>&lt;/td&gt;</a:t>
            </a:r>
          </a:p>
          <a:p>
            <a:r>
              <a:rPr lang="en-US" b="0" dirty="0"/>
              <a:t>       </a:t>
            </a:r>
            <a:r>
              <a:rPr lang="en-US" b="0" dirty="0">
                <a:solidFill>
                  <a:srgbClr val="00B050"/>
                </a:solidFill>
              </a:rPr>
              <a:t>&lt;</a:t>
            </a:r>
            <a:r>
              <a:rPr lang="en-US" b="0" dirty="0" err="1">
                <a:solidFill>
                  <a:srgbClr val="00B050"/>
                </a:solidFill>
              </a:rPr>
              <a:t>tr</a:t>
            </a:r>
            <a:r>
              <a:rPr lang="en-US" b="0" dirty="0">
                <a:solidFill>
                  <a:srgbClr val="00B050"/>
                </a:solidFill>
              </a:rPr>
              <a:t>&gt; </a:t>
            </a:r>
            <a:endParaRPr lang="en-US" b="0" dirty="0"/>
          </a:p>
          <a:p>
            <a:r>
              <a:rPr lang="en-US" b="0" dirty="0"/>
              <a:t>     </a:t>
            </a:r>
            <a:r>
              <a:rPr lang="en-US" b="0" dirty="0">
                <a:solidFill>
                  <a:srgbClr val="00B050"/>
                </a:solidFill>
              </a:rPr>
              <a:t>&lt;/table&gt;</a:t>
            </a:r>
            <a:endParaRPr lang="en-US" dirty="0"/>
          </a:p>
        </p:txBody>
      </p:sp>
    </p:spTree>
    <p:extLst>
      <p:ext uri="{BB962C8B-B14F-4D97-AF65-F5344CB8AC3E}">
        <p14:creationId xmlns:p14="http://schemas.microsoft.com/office/powerpoint/2010/main" val="34680426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 usage of Blocks and Inline to align content within the document</a:t>
            </a:r>
          </a:p>
        </p:txBody>
      </p:sp>
      <p:sp>
        <p:nvSpPr>
          <p:cNvPr id="3" name="Text Placeholder 2"/>
          <p:cNvSpPr>
            <a:spLocks noGrp="1"/>
          </p:cNvSpPr>
          <p:nvPr>
            <p:ph type="body" sz="quarter" idx="13"/>
          </p:nvPr>
        </p:nvSpPr>
        <p:spPr/>
        <p:txBody>
          <a:bodyPr/>
          <a:lstStyle/>
          <a:p>
            <a:r>
              <a:rPr lang="en-US" u="sng" dirty="0">
                <a:hlinkClick r:id="rId2"/>
              </a:rPr>
              <a:t>https://www.w3schools.com/html/html_blocks.asp</a:t>
            </a:r>
            <a:r>
              <a:rPr lang="en-US" dirty="0"/>
              <a:t>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26</a:t>
            </a:fld>
            <a:endParaRPr lang="en-US" dirty="0"/>
          </a:p>
        </p:txBody>
      </p:sp>
    </p:spTree>
    <p:extLst>
      <p:ext uri="{BB962C8B-B14F-4D97-AF65-F5344CB8AC3E}">
        <p14:creationId xmlns:p14="http://schemas.microsoft.com/office/powerpoint/2010/main" val="689283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HTML Forms</a:t>
            </a:r>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47ED8886-DB3B-44F4-9A80-E6A224679F20}" type="slidenum">
              <a:rPr lang="en-US" smtClean="0"/>
              <a:pPr/>
              <a:t>27</a:t>
            </a:fld>
            <a:endParaRPr lang="en-US" dirty="0"/>
          </a:p>
        </p:txBody>
      </p:sp>
    </p:spTree>
    <p:extLst>
      <p:ext uri="{BB962C8B-B14F-4D97-AF65-F5344CB8AC3E}">
        <p14:creationId xmlns:p14="http://schemas.microsoft.com/office/powerpoint/2010/main" val="674372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are HTML Forms?</a:t>
            </a:r>
          </a:p>
        </p:txBody>
      </p:sp>
      <p:sp>
        <p:nvSpPr>
          <p:cNvPr id="3" name="Text Placeholder 2"/>
          <p:cNvSpPr>
            <a:spLocks noGrp="1"/>
          </p:cNvSpPr>
          <p:nvPr>
            <p:ph type="body" sz="quarter" idx="13"/>
          </p:nvPr>
        </p:nvSpPr>
        <p:spPr/>
        <p:txBody>
          <a:bodyPr/>
          <a:lstStyle/>
          <a:p>
            <a:r>
              <a:rPr lang="en-US" sz="2000" dirty="0"/>
              <a:t>HTML Forms are user interface through which users inputs data and communicates with the web applications.</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28</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3429000" y="2282030"/>
            <a:ext cx="3962400" cy="4210051"/>
          </a:xfrm>
          <a:prstGeom prst="rect">
            <a:avLst/>
          </a:prstGeom>
          <a:noFill/>
          <a:ln w="15875">
            <a:solidFill>
              <a:srgbClr val="C00000"/>
            </a:solidFill>
            <a:miter lim="800000"/>
            <a:headEnd/>
            <a:tailEnd/>
          </a:ln>
          <a:effectLst/>
        </p:spPr>
      </p:pic>
      <p:sp>
        <p:nvSpPr>
          <p:cNvPr id="6" name="Rectangle 5"/>
          <p:cNvSpPr/>
          <p:nvPr/>
        </p:nvSpPr>
        <p:spPr>
          <a:xfrm>
            <a:off x="-1126067" y="3581400"/>
            <a:ext cx="4572000" cy="646331"/>
          </a:xfrm>
          <a:prstGeom prst="rect">
            <a:avLst/>
          </a:prstGeom>
        </p:spPr>
        <p:txBody>
          <a:bodyPr>
            <a:spAutoFit/>
          </a:bodyPr>
          <a:lstStyle/>
          <a:p>
            <a:pPr algn="ctr"/>
            <a:r>
              <a:rPr lang="en-US" dirty="0">
                <a:solidFill>
                  <a:schemeClr val="bg1"/>
                </a:solidFill>
              </a:rPr>
              <a:t>HTML Form</a:t>
            </a:r>
          </a:p>
          <a:p>
            <a:pPr algn="ctr"/>
            <a:r>
              <a:rPr lang="en-US" dirty="0">
                <a:solidFill>
                  <a:schemeClr val="bg1"/>
                </a:solidFill>
              </a:rPr>
              <a:t> Sample</a:t>
            </a:r>
          </a:p>
        </p:txBody>
      </p:sp>
      <p:sp>
        <p:nvSpPr>
          <p:cNvPr id="7" name="Right Arrow 6"/>
          <p:cNvSpPr/>
          <p:nvPr/>
        </p:nvSpPr>
        <p:spPr bwMode="auto">
          <a:xfrm>
            <a:off x="2362200" y="3790265"/>
            <a:ext cx="457200" cy="228600"/>
          </a:xfrm>
          <a:prstGeom prst="rightArrow">
            <a:avLst/>
          </a:prstGeom>
          <a:solidFill>
            <a:srgbClr val="FFCCCC"/>
          </a:solidFill>
          <a:ln w="9525" cap="flat" cmpd="sng" algn="ctr">
            <a:solidFill>
              <a:srgbClr val="EA38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4646120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Need for HTML form</a:t>
            </a:r>
          </a:p>
        </p:txBody>
      </p:sp>
      <p:sp>
        <p:nvSpPr>
          <p:cNvPr id="3" name="Text Placeholder 2"/>
          <p:cNvSpPr>
            <a:spLocks noGrp="1"/>
          </p:cNvSpPr>
          <p:nvPr>
            <p:ph type="body" sz="quarter" idx="13"/>
          </p:nvPr>
        </p:nvSpPr>
        <p:spPr/>
        <p:txBody>
          <a:bodyPr>
            <a:normAutofit/>
          </a:bodyPr>
          <a:lstStyle/>
          <a:p>
            <a:pPr marL="393700" indent="-157163">
              <a:lnSpc>
                <a:spcPct val="90000"/>
              </a:lnSpc>
              <a:spcBef>
                <a:spcPts val="1200"/>
              </a:spcBef>
            </a:pPr>
            <a:r>
              <a:rPr lang="en-US" sz="2000" dirty="0"/>
              <a:t>Why do you need a HTML Form?</a:t>
            </a:r>
          </a:p>
          <a:p>
            <a:pPr marL="393700" indent="-157163">
              <a:lnSpc>
                <a:spcPct val="90000"/>
              </a:lnSpc>
              <a:spcBef>
                <a:spcPts val="1200"/>
              </a:spcBef>
            </a:pPr>
            <a:endParaRPr lang="en-US" sz="2000" dirty="0"/>
          </a:p>
          <a:p>
            <a:pPr marL="520700" lvl="1" indent="-284163">
              <a:spcBef>
                <a:spcPts val="1200"/>
              </a:spcBef>
              <a:buFont typeface="Wingdings" pitchFamily="2" charset="2"/>
              <a:buChar char="§"/>
            </a:pPr>
            <a:r>
              <a:rPr lang="en-US" sz="2000" dirty="0"/>
              <a:t>Forms contain form fields (or) elements which are components used to accept inputs from the user. </a:t>
            </a:r>
          </a:p>
          <a:p>
            <a:pPr marL="977900" lvl="2" indent="-284163">
              <a:spcBef>
                <a:spcPts val="1200"/>
              </a:spcBef>
              <a:buFont typeface="Wingdings" pitchFamily="2" charset="2"/>
              <a:buChar char="§"/>
            </a:pPr>
            <a:r>
              <a:rPr lang="en-US" dirty="0"/>
              <a:t>Form elements example: Textbox, Label, Button etc.</a:t>
            </a:r>
          </a:p>
          <a:p>
            <a:pPr marL="520700" indent="-284163">
              <a:spcBef>
                <a:spcPts val="1200"/>
              </a:spcBef>
              <a:buFont typeface="Wingdings" pitchFamily="2" charset="2"/>
              <a:buChar char="§"/>
            </a:pPr>
            <a:r>
              <a:rPr lang="en-US" sz="2000" dirty="0"/>
              <a:t>A form is simply an area where form fields can be placed.</a:t>
            </a:r>
          </a:p>
          <a:p>
            <a:pPr marL="520700" lvl="1" indent="-284163">
              <a:lnSpc>
                <a:spcPct val="90000"/>
              </a:lnSpc>
              <a:spcBef>
                <a:spcPts val="1200"/>
              </a:spcBef>
              <a:buFont typeface="Wingdings" pitchFamily="2" charset="2"/>
              <a:buChar char="§"/>
            </a:pPr>
            <a:r>
              <a:rPr lang="en-US" sz="2000" dirty="0"/>
              <a:t>The data from the forms are sent to the server where it is read by the server using server side scripts/ CGI scripts Common Gateway interface.</a:t>
            </a:r>
          </a:p>
          <a:p>
            <a:endParaRPr lang="en-US" sz="20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29</a:t>
            </a:fld>
            <a:endParaRPr lang="en-US" dirty="0"/>
          </a:p>
        </p:txBody>
      </p:sp>
    </p:spTree>
    <p:extLst>
      <p:ext uri="{BB962C8B-B14F-4D97-AF65-F5344CB8AC3E}">
        <p14:creationId xmlns:p14="http://schemas.microsoft.com/office/powerpoint/2010/main" val="3734906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2800" dirty="0"/>
              <a:t>Key Topics</a:t>
            </a:r>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a:solidFill>
                  <a:schemeClr val="tx1"/>
                </a:solidFill>
              </a:rPr>
              <a:t> </a:t>
            </a:r>
            <a:endParaRPr lang="en-US" sz="1800" dirty="0">
              <a:solidFill>
                <a:schemeClr val="tx1"/>
              </a:solidFill>
            </a:endParaRPr>
          </a:p>
        </p:txBody>
      </p:sp>
      <p:sp>
        <p:nvSpPr>
          <p:cNvPr id="4" name="Slide Number Placeholder 3"/>
          <p:cNvSpPr>
            <a:spLocks noGrp="1"/>
          </p:cNvSpPr>
          <p:nvPr>
            <p:ph type="sldNum" sz="quarter" idx="4294967295"/>
          </p:nvPr>
        </p:nvSpPr>
        <p:spPr>
          <a:prstGeom prst="rect">
            <a:avLst/>
          </a:prstGeom>
        </p:spPr>
        <p:txBody>
          <a:bodyPr/>
          <a:lstStyle/>
          <a:p>
            <a:fld id="{CC02088F-ACB3-4364-A9F4-9A26DC80E75E}" type="slidenum">
              <a:rPr lang="en-US" smtClean="0"/>
              <a:t>3</a:t>
            </a:fld>
            <a:endParaRPr lang="en-US" dirty="0"/>
          </a:p>
        </p:txBody>
      </p:sp>
      <p:sp>
        <p:nvSpPr>
          <p:cNvPr id="3" name="Rectangle 2"/>
          <p:cNvSpPr/>
          <p:nvPr/>
        </p:nvSpPr>
        <p:spPr>
          <a:xfrm>
            <a:off x="381000" y="1137831"/>
            <a:ext cx="6781800" cy="1477328"/>
          </a:xfrm>
          <a:prstGeom prst="rect">
            <a:avLst/>
          </a:prstGeom>
        </p:spPr>
        <p:txBody>
          <a:bodyPr wrap="square">
            <a:spAutoFit/>
          </a:bodyPr>
          <a:lstStyle/>
          <a:p>
            <a:pPr marL="800100" lvl="1" indent="-342900">
              <a:lnSpc>
                <a:spcPct val="150000"/>
              </a:lnSpc>
              <a:buFont typeface="Arial" pitchFamily="34" charset="0"/>
              <a:buChar char="•"/>
            </a:pPr>
            <a:r>
              <a:rPr lang="en-US" sz="2000" dirty="0">
                <a:solidFill>
                  <a:schemeClr val="bg2"/>
                </a:solidFill>
                <a:latin typeface="Arial" panose="020B0604020202020204" pitchFamily="34" charset="0"/>
                <a:cs typeface="Arial" panose="020B0604020202020204" pitchFamily="34" charset="0"/>
              </a:rPr>
              <a:t>HTML</a:t>
            </a:r>
          </a:p>
          <a:p>
            <a:pPr marL="800100" lvl="1" indent="-342900">
              <a:lnSpc>
                <a:spcPct val="150000"/>
              </a:lnSpc>
              <a:buFont typeface="Arial" pitchFamily="34" charset="0"/>
              <a:buChar char="•"/>
            </a:pPr>
            <a:r>
              <a:rPr lang="en-US" sz="2000" dirty="0">
                <a:solidFill>
                  <a:schemeClr val="bg2"/>
                </a:solidFill>
                <a:latin typeface="Arial" panose="020B0604020202020204" pitchFamily="34" charset="0"/>
                <a:cs typeface="Arial" panose="020B0604020202020204" pitchFamily="34" charset="0"/>
              </a:rPr>
              <a:t>CSS</a:t>
            </a:r>
          </a:p>
          <a:p>
            <a:pPr marL="800100" lvl="1" indent="-342900">
              <a:lnSpc>
                <a:spcPct val="150000"/>
              </a:lnSpc>
              <a:buFont typeface="Arial" pitchFamily="34" charset="0"/>
              <a:buChar char="•"/>
            </a:pPr>
            <a:r>
              <a:rPr lang="en-US" sz="2000" dirty="0">
                <a:solidFill>
                  <a:schemeClr val="bg2"/>
                </a:solidFill>
                <a:latin typeface="Arial" panose="020B0604020202020204" pitchFamily="34" charset="0"/>
                <a:cs typeface="Arial" panose="020B0604020202020204" pitchFamily="34" charset="0"/>
              </a:rPr>
              <a:t>JavaScript</a:t>
            </a:r>
          </a:p>
        </p:txBody>
      </p:sp>
    </p:spTree>
    <p:extLst>
      <p:ext uri="{BB962C8B-B14F-4D97-AF65-F5344CB8AC3E}">
        <p14:creationId xmlns:p14="http://schemas.microsoft.com/office/powerpoint/2010/main" val="4227301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Form Tag</a:t>
            </a:r>
          </a:p>
        </p:txBody>
      </p:sp>
      <p:sp>
        <p:nvSpPr>
          <p:cNvPr id="3" name="Text Placeholder 2"/>
          <p:cNvSpPr>
            <a:spLocks noGrp="1"/>
          </p:cNvSpPr>
          <p:nvPr>
            <p:ph type="body" sz="quarter" idx="13"/>
          </p:nvPr>
        </p:nvSpPr>
        <p:spPr/>
        <p:txBody>
          <a:bodyPr/>
          <a:lstStyle/>
          <a:p>
            <a:pPr marL="393700" indent="-157163">
              <a:lnSpc>
                <a:spcPct val="90000"/>
              </a:lnSpc>
              <a:spcBef>
                <a:spcPts val="1200"/>
              </a:spcBef>
            </a:pPr>
            <a:r>
              <a:rPr lang="en-US" sz="2000" dirty="0"/>
              <a:t>Forms are created  using form tags  </a:t>
            </a:r>
            <a:r>
              <a:rPr lang="en-US" sz="2000" dirty="0">
                <a:solidFill>
                  <a:srgbClr val="00B050"/>
                </a:solidFill>
              </a:rPr>
              <a:t>&lt;form&gt;&lt;/form&gt;</a:t>
            </a:r>
            <a:r>
              <a:rPr lang="en-US" sz="2000" dirty="0"/>
              <a:t>.</a:t>
            </a:r>
          </a:p>
          <a:p>
            <a:pPr marL="393700" indent="-157163">
              <a:lnSpc>
                <a:spcPct val="90000"/>
              </a:lnSpc>
              <a:spcBef>
                <a:spcPts val="1200"/>
              </a:spcBef>
            </a:pPr>
            <a:r>
              <a:rPr lang="en-US" sz="2000" dirty="0"/>
              <a:t>Syntax:</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30</a:t>
            </a:fld>
            <a:endParaRPr lang="en-US" dirty="0"/>
          </a:p>
        </p:txBody>
      </p:sp>
      <p:sp>
        <p:nvSpPr>
          <p:cNvPr id="5" name="TextBox 4"/>
          <p:cNvSpPr txBox="1"/>
          <p:nvPr/>
        </p:nvSpPr>
        <p:spPr>
          <a:xfrm>
            <a:off x="264388" y="2638455"/>
            <a:ext cx="6170279" cy="1446550"/>
          </a:xfrm>
          <a:prstGeom prst="rect">
            <a:avLst/>
          </a:prstGeom>
          <a:solidFill>
            <a:srgbClr val="FFFF00">
              <a:alpha val="15000"/>
            </a:srgbClr>
          </a:solidFill>
        </p:spPr>
        <p:txBody>
          <a:bodyPr wrap="none" rtlCol="0">
            <a:spAutoFit/>
          </a:bodyPr>
          <a:lstStyle/>
          <a:p>
            <a:r>
              <a:rPr lang="en-US" sz="2200" b="0" dirty="0">
                <a:solidFill>
                  <a:srgbClr val="00B050"/>
                </a:solidFill>
              </a:rPr>
              <a:t>&lt;form </a:t>
            </a:r>
            <a:r>
              <a:rPr lang="en-US" sz="2200" b="0" dirty="0">
                <a:solidFill>
                  <a:srgbClr val="C00000"/>
                </a:solidFill>
              </a:rPr>
              <a:t>method</a:t>
            </a:r>
            <a:r>
              <a:rPr lang="en-US" sz="2200" b="0" dirty="0"/>
              <a:t>=“</a:t>
            </a:r>
            <a:r>
              <a:rPr lang="en-US" sz="2200" b="0" dirty="0">
                <a:solidFill>
                  <a:srgbClr val="00B0F0"/>
                </a:solidFill>
              </a:rPr>
              <a:t>method</a:t>
            </a:r>
            <a:r>
              <a:rPr lang="en-US" sz="2200" b="0" dirty="0"/>
              <a:t>” </a:t>
            </a:r>
            <a:r>
              <a:rPr lang="en-US" sz="2200" b="0" dirty="0">
                <a:solidFill>
                  <a:srgbClr val="C00000"/>
                </a:solidFill>
              </a:rPr>
              <a:t>action</a:t>
            </a:r>
            <a:r>
              <a:rPr lang="en-US" sz="2200" b="0" dirty="0"/>
              <a:t>=“</a:t>
            </a:r>
            <a:r>
              <a:rPr lang="en-US" sz="2200" b="0" dirty="0">
                <a:solidFill>
                  <a:srgbClr val="00B0F0"/>
                </a:solidFill>
              </a:rPr>
              <a:t>action Name</a:t>
            </a:r>
            <a:r>
              <a:rPr lang="en-US" sz="2200" b="0" dirty="0"/>
              <a:t>”</a:t>
            </a:r>
            <a:r>
              <a:rPr lang="en-US" sz="2200" b="0" dirty="0">
                <a:solidFill>
                  <a:srgbClr val="00B050"/>
                </a:solidFill>
              </a:rPr>
              <a:t>&gt;</a:t>
            </a:r>
            <a:endParaRPr lang="en-US" sz="2200" b="0" dirty="0">
              <a:solidFill>
                <a:srgbClr val="00B0F0"/>
              </a:solidFill>
            </a:endParaRPr>
          </a:p>
          <a:p>
            <a:endParaRPr lang="en-US" sz="2200" b="0" dirty="0">
              <a:solidFill>
                <a:srgbClr val="00B0F0"/>
              </a:solidFill>
            </a:endParaRPr>
          </a:p>
          <a:p>
            <a:r>
              <a:rPr lang="en-US" sz="2200" b="0" dirty="0">
                <a:solidFill>
                  <a:srgbClr val="00B0F0"/>
                </a:solidFill>
              </a:rPr>
              <a:t>      //Form Elements</a:t>
            </a:r>
            <a:endParaRPr lang="en-US" sz="2200" b="0" dirty="0"/>
          </a:p>
          <a:p>
            <a:r>
              <a:rPr lang="en-US" sz="2200" b="0" dirty="0">
                <a:solidFill>
                  <a:srgbClr val="00B050"/>
                </a:solidFill>
              </a:rPr>
              <a:t>&lt;/form&gt;</a:t>
            </a:r>
          </a:p>
        </p:txBody>
      </p:sp>
      <p:sp>
        <p:nvSpPr>
          <p:cNvPr id="7" name="TextBox 6"/>
          <p:cNvSpPr txBox="1"/>
          <p:nvPr/>
        </p:nvSpPr>
        <p:spPr>
          <a:xfrm>
            <a:off x="6763456" y="2900065"/>
            <a:ext cx="2362200" cy="923330"/>
          </a:xfrm>
          <a:prstGeom prst="rect">
            <a:avLst/>
          </a:prstGeom>
          <a:solidFill>
            <a:schemeClr val="tx2">
              <a:lumMod val="40000"/>
              <a:lumOff val="60000"/>
            </a:schemeClr>
          </a:solidFill>
        </p:spPr>
        <p:txBody>
          <a:bodyPr wrap="square" rtlCol="0">
            <a:spAutoFit/>
          </a:bodyPr>
          <a:lstStyle/>
          <a:p>
            <a:pPr algn="ctr"/>
            <a:r>
              <a:rPr lang="en-US" dirty="0">
                <a:solidFill>
                  <a:schemeClr val="bg1"/>
                </a:solidFill>
              </a:rPr>
              <a:t>The Form elements are defined </a:t>
            </a:r>
          </a:p>
          <a:p>
            <a:pPr algn="ctr"/>
            <a:r>
              <a:rPr lang="en-US" dirty="0">
                <a:solidFill>
                  <a:schemeClr val="bg1"/>
                </a:solidFill>
              </a:rPr>
              <a:t>between these tags.</a:t>
            </a:r>
          </a:p>
        </p:txBody>
      </p:sp>
      <p:sp>
        <p:nvSpPr>
          <p:cNvPr id="8" name="Right Brace 7"/>
          <p:cNvSpPr/>
          <p:nvPr/>
        </p:nvSpPr>
        <p:spPr bwMode="auto">
          <a:xfrm>
            <a:off x="6395352" y="2705932"/>
            <a:ext cx="381000" cy="1295400"/>
          </a:xfrm>
          <a:prstGeom prst="righ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 name="TextBox 8"/>
          <p:cNvSpPr txBox="1"/>
          <p:nvPr/>
        </p:nvSpPr>
        <p:spPr>
          <a:xfrm>
            <a:off x="1219200" y="4876800"/>
            <a:ext cx="6400800" cy="646331"/>
          </a:xfrm>
          <a:prstGeom prst="rect">
            <a:avLst/>
          </a:prstGeom>
          <a:solidFill>
            <a:srgbClr val="FFCCCC"/>
          </a:solidFill>
        </p:spPr>
        <p:txBody>
          <a:bodyPr wrap="square" rtlCol="0">
            <a:spAutoFit/>
          </a:bodyPr>
          <a:lstStyle/>
          <a:p>
            <a:pPr algn="ctr"/>
            <a:r>
              <a:rPr lang="en-US" dirty="0"/>
              <a:t>You will learn more about “</a:t>
            </a:r>
            <a:r>
              <a:rPr lang="en-US" dirty="0">
                <a:solidFill>
                  <a:srgbClr val="C00000"/>
                </a:solidFill>
              </a:rPr>
              <a:t>method</a:t>
            </a:r>
            <a:r>
              <a:rPr lang="en-US" dirty="0"/>
              <a:t>” and “</a:t>
            </a:r>
            <a:r>
              <a:rPr lang="en-US" dirty="0">
                <a:solidFill>
                  <a:srgbClr val="C00000"/>
                </a:solidFill>
              </a:rPr>
              <a:t>action</a:t>
            </a:r>
            <a:r>
              <a:rPr lang="en-US" dirty="0"/>
              <a:t>” attribute in the next slides.</a:t>
            </a:r>
          </a:p>
        </p:txBody>
      </p:sp>
    </p:spTree>
    <p:extLst>
      <p:ext uri="{BB962C8B-B14F-4D97-AF65-F5344CB8AC3E}">
        <p14:creationId xmlns:p14="http://schemas.microsoft.com/office/powerpoint/2010/main" val="152076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action attribute ?</a:t>
            </a:r>
          </a:p>
        </p:txBody>
      </p:sp>
      <p:sp>
        <p:nvSpPr>
          <p:cNvPr id="3" name="Text Placeholder 2"/>
          <p:cNvSpPr>
            <a:spLocks noGrp="1"/>
          </p:cNvSpPr>
          <p:nvPr>
            <p:ph type="body" sz="quarter" idx="13"/>
          </p:nvPr>
        </p:nvSpPr>
        <p:spPr>
          <a:xfrm>
            <a:off x="8153400" y="5512166"/>
            <a:ext cx="609600" cy="248464"/>
          </a:xfrm>
        </p:spPr>
        <p:txBody>
          <a:bodyPr>
            <a:normAutofit fontScale="40000" lnSpcReduction="20000"/>
          </a:bodyPr>
          <a:lstStyle/>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31</a:t>
            </a:fld>
            <a:endParaRPr lang="en-US" dirty="0"/>
          </a:p>
        </p:txBody>
      </p:sp>
      <p:sp>
        <p:nvSpPr>
          <p:cNvPr id="5" name="Title 1"/>
          <p:cNvSpPr txBox="1">
            <a:spLocks/>
          </p:cNvSpPr>
          <p:nvPr/>
        </p:nvSpPr>
        <p:spPr>
          <a:xfrm>
            <a:off x="1447800" y="206375"/>
            <a:ext cx="6858000" cy="5334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31</a:t>
            </a:fld>
            <a:endParaRPr lang="en-US"/>
          </a:p>
        </p:txBody>
      </p:sp>
      <p:sp>
        <p:nvSpPr>
          <p:cNvPr id="7" name="TextBox 6"/>
          <p:cNvSpPr txBox="1"/>
          <p:nvPr/>
        </p:nvSpPr>
        <p:spPr>
          <a:xfrm>
            <a:off x="337885" y="1141739"/>
            <a:ext cx="8686800" cy="4370427"/>
          </a:xfrm>
          <a:prstGeom prst="rect">
            <a:avLst/>
          </a:prstGeom>
          <a:noFill/>
        </p:spPr>
        <p:txBody>
          <a:bodyPr wrap="square" rtlCol="0">
            <a:noAutofit/>
          </a:bodyPr>
          <a:lstStyle/>
          <a:p>
            <a:pPr indent="173038">
              <a:spcBef>
                <a:spcPts val="1200"/>
              </a:spcBef>
            </a:pPr>
            <a:r>
              <a:rPr lang="en-US" sz="2000" dirty="0">
                <a:solidFill>
                  <a:schemeClr val="bg1"/>
                </a:solidFill>
              </a:rPr>
              <a:t>Action Attribute </a:t>
            </a:r>
            <a:r>
              <a:rPr lang="en-US" sz="2000" b="0" dirty="0">
                <a:solidFill>
                  <a:schemeClr val="bg1"/>
                </a:solidFill>
              </a:rPr>
              <a:t>specifies “</a:t>
            </a:r>
            <a:r>
              <a:rPr lang="en-US" sz="2000" dirty="0">
                <a:solidFill>
                  <a:schemeClr val="bg1"/>
                </a:solidFill>
              </a:rPr>
              <a:t>where”</a:t>
            </a:r>
            <a:r>
              <a:rPr lang="en-US" sz="2000" b="0" dirty="0">
                <a:solidFill>
                  <a:schemeClr val="bg1"/>
                </a:solidFill>
              </a:rPr>
              <a:t> to send the data when the user submits the form.</a:t>
            </a:r>
          </a:p>
          <a:p>
            <a:pPr indent="173038">
              <a:spcBef>
                <a:spcPts val="1200"/>
              </a:spcBef>
              <a:buFont typeface="Wingdings" pitchFamily="2" charset="2"/>
              <a:buChar char="§"/>
            </a:pPr>
            <a:r>
              <a:rPr lang="en-US" sz="2000" b="0" dirty="0">
                <a:solidFill>
                  <a:schemeClr val="bg1"/>
                </a:solidFill>
              </a:rPr>
              <a:t>Specifies which component is going to handle the form at the server</a:t>
            </a:r>
          </a:p>
          <a:p>
            <a:pPr indent="173038">
              <a:spcBef>
                <a:spcPts val="1200"/>
              </a:spcBef>
              <a:buFont typeface="Wingdings" pitchFamily="2" charset="2"/>
              <a:buChar char="§"/>
            </a:pPr>
            <a:r>
              <a:rPr lang="en-US" sz="2000" b="0" dirty="0">
                <a:solidFill>
                  <a:schemeClr val="bg1"/>
                </a:solidFill>
              </a:rPr>
              <a:t>This specifies the server side component which is going to process the request. </a:t>
            </a:r>
          </a:p>
          <a:p>
            <a:pPr indent="173038">
              <a:spcBef>
                <a:spcPts val="1200"/>
              </a:spcBef>
              <a:buFont typeface="Wingdings" pitchFamily="2" charset="2"/>
              <a:buChar char="§"/>
            </a:pPr>
            <a:endParaRPr lang="en-US" sz="2000" b="0" dirty="0">
              <a:solidFill>
                <a:schemeClr val="bg1"/>
              </a:solidFill>
            </a:endParaRPr>
          </a:p>
          <a:p>
            <a:pPr indent="173038">
              <a:spcBef>
                <a:spcPts val="1200"/>
              </a:spcBef>
            </a:pPr>
            <a:r>
              <a:rPr lang="en-US" sz="2000" dirty="0">
                <a:solidFill>
                  <a:schemeClr val="bg1"/>
                </a:solidFill>
              </a:rPr>
              <a:t>Server Side component  Example :  </a:t>
            </a:r>
            <a:r>
              <a:rPr lang="en-US" sz="2000" b="0" dirty="0" err="1">
                <a:solidFill>
                  <a:schemeClr val="bg1"/>
                </a:solidFill>
              </a:rPr>
              <a:t>Servlets</a:t>
            </a:r>
            <a:r>
              <a:rPr lang="en-US" sz="2000" b="0" dirty="0">
                <a:solidFill>
                  <a:schemeClr val="bg1"/>
                </a:solidFill>
              </a:rPr>
              <a:t>, Struts , JSF.</a:t>
            </a:r>
          </a:p>
          <a:p>
            <a:pPr indent="173038">
              <a:spcBef>
                <a:spcPts val="1200"/>
              </a:spcBef>
            </a:pPr>
            <a:r>
              <a:rPr lang="en-US" sz="2000" dirty="0">
                <a:solidFill>
                  <a:schemeClr val="bg1"/>
                </a:solidFill>
              </a:rPr>
              <a:t>Example :</a:t>
            </a:r>
          </a:p>
          <a:p>
            <a:pPr indent="173038">
              <a:spcBef>
                <a:spcPts val="1200"/>
              </a:spcBef>
            </a:pPr>
            <a:r>
              <a:rPr lang="en-US" sz="2000" b="0" dirty="0">
                <a:solidFill>
                  <a:srgbClr val="00B050"/>
                </a:solidFill>
              </a:rPr>
              <a:t>&lt;form </a:t>
            </a:r>
            <a:r>
              <a:rPr lang="en-US" sz="2000" dirty="0">
                <a:solidFill>
                  <a:srgbClr val="00B0F0"/>
                </a:solidFill>
              </a:rPr>
              <a:t>action</a:t>
            </a:r>
            <a:r>
              <a:rPr lang="en-US" sz="2000" b="0" dirty="0"/>
              <a:t>=“</a:t>
            </a:r>
            <a:r>
              <a:rPr lang="en-US" sz="2000" dirty="0" err="1">
                <a:solidFill>
                  <a:srgbClr val="C00000"/>
                </a:solidFill>
              </a:rPr>
              <a:t>LoginServlet</a:t>
            </a:r>
            <a:r>
              <a:rPr lang="en-US" sz="2000" b="0" dirty="0"/>
              <a:t>”</a:t>
            </a:r>
            <a:r>
              <a:rPr lang="en-US" sz="2000" b="0" dirty="0">
                <a:solidFill>
                  <a:srgbClr val="00B050"/>
                </a:solidFill>
              </a:rPr>
              <a:t>&gt;</a:t>
            </a:r>
            <a:endParaRPr lang="en-US" sz="2000" b="0" dirty="0">
              <a:solidFill>
                <a:srgbClr val="00B0F0"/>
              </a:solidFill>
            </a:endParaRPr>
          </a:p>
          <a:p>
            <a:pPr indent="173038">
              <a:spcBef>
                <a:spcPts val="1200"/>
              </a:spcBef>
            </a:pPr>
            <a:r>
              <a:rPr lang="en-US" sz="2000" b="0" dirty="0">
                <a:solidFill>
                  <a:schemeClr val="bg1"/>
                </a:solidFill>
              </a:rPr>
              <a:t>//Form Controls goes in here</a:t>
            </a:r>
          </a:p>
          <a:p>
            <a:pPr indent="173038">
              <a:spcBef>
                <a:spcPts val="1200"/>
              </a:spcBef>
            </a:pPr>
            <a:r>
              <a:rPr lang="en-US" sz="2000" b="0" dirty="0">
                <a:solidFill>
                  <a:srgbClr val="00B050"/>
                </a:solidFill>
              </a:rPr>
              <a:t>&lt;/form&gt;</a:t>
            </a:r>
          </a:p>
          <a:p>
            <a:pPr indent="173038">
              <a:spcBef>
                <a:spcPts val="1200"/>
              </a:spcBef>
            </a:pPr>
            <a:endParaRPr lang="en-US" sz="2000" b="0" dirty="0"/>
          </a:p>
        </p:txBody>
      </p:sp>
      <p:sp>
        <p:nvSpPr>
          <p:cNvPr id="8" name="TextBox 7"/>
          <p:cNvSpPr txBox="1"/>
          <p:nvPr/>
        </p:nvSpPr>
        <p:spPr>
          <a:xfrm>
            <a:off x="4876800" y="5020270"/>
            <a:ext cx="3886200" cy="923330"/>
          </a:xfrm>
          <a:prstGeom prst="rect">
            <a:avLst/>
          </a:prstGeom>
          <a:solidFill>
            <a:schemeClr val="tx2">
              <a:lumMod val="40000"/>
              <a:lumOff val="60000"/>
            </a:schemeClr>
          </a:solidFill>
        </p:spPr>
        <p:txBody>
          <a:bodyPr wrap="square" rtlCol="0">
            <a:spAutoFit/>
          </a:bodyPr>
          <a:lstStyle/>
          <a:p>
            <a:pPr algn="ctr"/>
            <a:r>
              <a:rPr lang="en-US" b="0" dirty="0"/>
              <a:t>Here when the user submits the form it will be handled by a </a:t>
            </a:r>
            <a:r>
              <a:rPr lang="en-US" dirty="0">
                <a:solidFill>
                  <a:srgbClr val="C00000"/>
                </a:solidFill>
              </a:rPr>
              <a:t>Login servlet </a:t>
            </a:r>
            <a:r>
              <a:rPr lang="en-US" b="0" dirty="0"/>
              <a:t>running inside a web server</a:t>
            </a:r>
          </a:p>
        </p:txBody>
      </p:sp>
      <p:sp>
        <p:nvSpPr>
          <p:cNvPr id="9" name="Right Arrow 8"/>
          <p:cNvSpPr/>
          <p:nvPr/>
        </p:nvSpPr>
        <p:spPr bwMode="auto">
          <a:xfrm>
            <a:off x="4038600" y="5257800"/>
            <a:ext cx="533400" cy="381000"/>
          </a:xfrm>
          <a:prstGeom prst="rightArrow">
            <a:avLst/>
          </a:prstGeom>
          <a:solidFill>
            <a:srgbClr val="FFCCCC"/>
          </a:solidFill>
          <a:ln w="9525" cap="flat" cmpd="sng" algn="ctr">
            <a:solidFill>
              <a:srgbClr val="EA38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0290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box(in)">
                                      <p:cBhvr>
                                        <p:cTn id="7" dur="500"/>
                                        <p:tgtEl>
                                          <p:spTgt spid="7">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6" end="6"/>
                                            </p:txEl>
                                          </p:spTgt>
                                        </p:tgtEl>
                                        <p:attrNameLst>
                                          <p:attrName>style.visibility</p:attrName>
                                        </p:attrNameLst>
                                      </p:cBhvr>
                                      <p:to>
                                        <p:strVal val="visible"/>
                                      </p:to>
                                    </p:set>
                                    <p:animEffect transition="in" filter="box(in)">
                                      <p:cBhvr>
                                        <p:cTn id="10" dur="500"/>
                                        <p:tgtEl>
                                          <p:spTgt spid="7">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animEffect transition="in" filter="box(in)">
                                      <p:cBhvr>
                                        <p:cTn id="13" dur="500"/>
                                        <p:tgtEl>
                                          <p:spTgt spid="7">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7">
                                            <p:txEl>
                                              <p:pRg st="8" end="8"/>
                                            </p:txEl>
                                          </p:spTgt>
                                        </p:tgtEl>
                                        <p:attrNameLst>
                                          <p:attrName>style.visibility</p:attrName>
                                        </p:attrNameLst>
                                      </p:cBhvr>
                                      <p:to>
                                        <p:strVal val="visible"/>
                                      </p:to>
                                    </p:set>
                                    <p:animEffect transition="in" filter="box(in)">
                                      <p:cBhvr>
                                        <p:cTn id="16" dur="500"/>
                                        <p:tgtEl>
                                          <p:spTgt spid="7">
                                            <p:txEl>
                                              <p:pRg st="8" end="8"/>
                                            </p:txEl>
                                          </p:spTgt>
                                        </p:tgtEl>
                                      </p:cBhvr>
                                    </p:animEffect>
                                  </p:childTnLst>
                                </p:cTn>
                              </p:par>
                              <p:par>
                                <p:cTn id="17" presetID="23"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Form Tag</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32</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32</a:t>
            </a:fld>
            <a:endParaRPr lang="en-US"/>
          </a:p>
        </p:txBody>
      </p:sp>
      <p:sp>
        <p:nvSpPr>
          <p:cNvPr id="7" name="TextBox 6"/>
          <p:cNvSpPr txBox="1"/>
          <p:nvPr/>
        </p:nvSpPr>
        <p:spPr>
          <a:xfrm>
            <a:off x="385268" y="2133600"/>
            <a:ext cx="6170279" cy="1446550"/>
          </a:xfrm>
          <a:prstGeom prst="rect">
            <a:avLst/>
          </a:prstGeom>
          <a:solidFill>
            <a:srgbClr val="FFFF00">
              <a:alpha val="15000"/>
            </a:srgbClr>
          </a:solidFill>
        </p:spPr>
        <p:txBody>
          <a:bodyPr wrap="none" rtlCol="0">
            <a:spAutoFit/>
          </a:bodyPr>
          <a:lstStyle/>
          <a:p>
            <a:r>
              <a:rPr lang="en-US" sz="2200" b="0" dirty="0">
                <a:solidFill>
                  <a:srgbClr val="00B050"/>
                </a:solidFill>
              </a:rPr>
              <a:t>&lt;form </a:t>
            </a:r>
            <a:r>
              <a:rPr lang="en-US" sz="2200" b="0" dirty="0">
                <a:solidFill>
                  <a:srgbClr val="C00000"/>
                </a:solidFill>
              </a:rPr>
              <a:t>method</a:t>
            </a:r>
            <a:r>
              <a:rPr lang="en-US" sz="2200" b="0" dirty="0"/>
              <a:t>=“</a:t>
            </a:r>
            <a:r>
              <a:rPr lang="en-US" sz="2200" b="0" dirty="0">
                <a:solidFill>
                  <a:srgbClr val="00B0F0"/>
                </a:solidFill>
              </a:rPr>
              <a:t>method</a:t>
            </a:r>
            <a:r>
              <a:rPr lang="en-US" sz="2200" b="0" dirty="0"/>
              <a:t>” </a:t>
            </a:r>
            <a:r>
              <a:rPr lang="en-US" sz="2200" b="0" dirty="0">
                <a:solidFill>
                  <a:srgbClr val="C00000"/>
                </a:solidFill>
              </a:rPr>
              <a:t>action</a:t>
            </a:r>
            <a:r>
              <a:rPr lang="en-US" sz="2200" b="0" dirty="0"/>
              <a:t>=“</a:t>
            </a:r>
            <a:r>
              <a:rPr lang="en-US" sz="2200" b="0" dirty="0">
                <a:solidFill>
                  <a:srgbClr val="00B0F0"/>
                </a:solidFill>
              </a:rPr>
              <a:t>action Name</a:t>
            </a:r>
            <a:r>
              <a:rPr lang="en-US" sz="2200" b="0" dirty="0"/>
              <a:t>”</a:t>
            </a:r>
            <a:r>
              <a:rPr lang="en-US" sz="2200" b="0" dirty="0">
                <a:solidFill>
                  <a:srgbClr val="00B050"/>
                </a:solidFill>
              </a:rPr>
              <a:t>&gt;</a:t>
            </a:r>
            <a:endParaRPr lang="en-US" sz="2200" b="0" dirty="0">
              <a:solidFill>
                <a:srgbClr val="00B0F0"/>
              </a:solidFill>
            </a:endParaRPr>
          </a:p>
          <a:p>
            <a:endParaRPr lang="en-US" sz="2200" b="0" dirty="0">
              <a:solidFill>
                <a:srgbClr val="00B0F0"/>
              </a:solidFill>
            </a:endParaRPr>
          </a:p>
          <a:p>
            <a:r>
              <a:rPr lang="en-US" sz="2200" b="0" dirty="0">
                <a:solidFill>
                  <a:srgbClr val="00B0F0"/>
                </a:solidFill>
              </a:rPr>
              <a:t>      //Form Elements</a:t>
            </a:r>
            <a:endParaRPr lang="en-US" sz="2200" b="0" dirty="0"/>
          </a:p>
          <a:p>
            <a:r>
              <a:rPr lang="en-US" sz="2200" b="0" dirty="0">
                <a:solidFill>
                  <a:srgbClr val="00B050"/>
                </a:solidFill>
              </a:rPr>
              <a:t>&lt;/form&gt;</a:t>
            </a:r>
          </a:p>
        </p:txBody>
      </p:sp>
      <p:sp>
        <p:nvSpPr>
          <p:cNvPr id="8" name="TextBox 7"/>
          <p:cNvSpPr txBox="1"/>
          <p:nvPr/>
        </p:nvSpPr>
        <p:spPr>
          <a:xfrm>
            <a:off x="67557" y="1078020"/>
            <a:ext cx="8610600" cy="1292662"/>
          </a:xfrm>
          <a:prstGeom prst="rect">
            <a:avLst/>
          </a:prstGeom>
          <a:noFill/>
        </p:spPr>
        <p:txBody>
          <a:bodyPr wrap="square" rtlCol="0">
            <a:spAutoFit/>
          </a:bodyPr>
          <a:lstStyle/>
          <a:p>
            <a:pPr marL="393700" indent="-157163">
              <a:lnSpc>
                <a:spcPct val="90000"/>
              </a:lnSpc>
              <a:spcBef>
                <a:spcPts val="1200"/>
              </a:spcBef>
            </a:pPr>
            <a:r>
              <a:rPr lang="en-US" sz="2000" b="0" dirty="0">
                <a:solidFill>
                  <a:schemeClr val="bg1"/>
                </a:solidFill>
              </a:rPr>
              <a:t>Forms are created  using form tags  &lt;form&gt;&lt;/form&gt;.</a:t>
            </a:r>
          </a:p>
          <a:p>
            <a:pPr marL="393700" indent="-157163">
              <a:lnSpc>
                <a:spcPct val="90000"/>
              </a:lnSpc>
              <a:spcBef>
                <a:spcPts val="1200"/>
              </a:spcBef>
            </a:pPr>
            <a:r>
              <a:rPr lang="en-US" sz="2000" dirty="0">
                <a:solidFill>
                  <a:schemeClr val="bg1"/>
                </a:solidFill>
              </a:rPr>
              <a:t>Syntax:</a:t>
            </a:r>
          </a:p>
          <a:p>
            <a:pPr marL="393700" indent="-157163">
              <a:spcBef>
                <a:spcPts val="1200"/>
              </a:spcBef>
            </a:pPr>
            <a:endParaRPr lang="en-US" sz="2200" b="0" dirty="0"/>
          </a:p>
        </p:txBody>
      </p:sp>
      <p:sp>
        <p:nvSpPr>
          <p:cNvPr id="9" name="Right Brace 8"/>
          <p:cNvSpPr/>
          <p:nvPr/>
        </p:nvSpPr>
        <p:spPr bwMode="auto">
          <a:xfrm>
            <a:off x="6248400" y="2133600"/>
            <a:ext cx="381000" cy="1295400"/>
          </a:xfrm>
          <a:prstGeom prst="righ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TextBox 9"/>
          <p:cNvSpPr txBox="1"/>
          <p:nvPr/>
        </p:nvSpPr>
        <p:spPr>
          <a:xfrm>
            <a:off x="6629400" y="2438400"/>
            <a:ext cx="2362200" cy="923330"/>
          </a:xfrm>
          <a:prstGeom prst="rect">
            <a:avLst/>
          </a:prstGeom>
          <a:solidFill>
            <a:schemeClr val="tx2">
              <a:lumMod val="40000"/>
              <a:lumOff val="60000"/>
            </a:schemeClr>
          </a:solidFill>
        </p:spPr>
        <p:txBody>
          <a:bodyPr wrap="square" rtlCol="0">
            <a:spAutoFit/>
          </a:bodyPr>
          <a:lstStyle/>
          <a:p>
            <a:pPr algn="ctr"/>
            <a:r>
              <a:rPr lang="en-US" dirty="0">
                <a:solidFill>
                  <a:schemeClr val="bg1"/>
                </a:solidFill>
              </a:rPr>
              <a:t>The Form elements are defined </a:t>
            </a:r>
          </a:p>
          <a:p>
            <a:pPr algn="ctr"/>
            <a:r>
              <a:rPr lang="en-US" dirty="0">
                <a:solidFill>
                  <a:schemeClr val="bg1"/>
                </a:solidFill>
              </a:rPr>
              <a:t>between these tags</a:t>
            </a:r>
            <a:r>
              <a:rPr lang="en-US" dirty="0"/>
              <a:t>.</a:t>
            </a:r>
          </a:p>
        </p:txBody>
      </p:sp>
      <p:sp>
        <p:nvSpPr>
          <p:cNvPr id="11" name="TextBox 10"/>
          <p:cNvSpPr txBox="1"/>
          <p:nvPr/>
        </p:nvSpPr>
        <p:spPr>
          <a:xfrm>
            <a:off x="1219200" y="4876800"/>
            <a:ext cx="6400800" cy="646331"/>
          </a:xfrm>
          <a:prstGeom prst="rect">
            <a:avLst/>
          </a:prstGeom>
          <a:solidFill>
            <a:srgbClr val="FFCCCC"/>
          </a:solidFill>
        </p:spPr>
        <p:txBody>
          <a:bodyPr wrap="square" rtlCol="0">
            <a:spAutoFit/>
          </a:bodyPr>
          <a:lstStyle/>
          <a:p>
            <a:pPr algn="ctr"/>
            <a:r>
              <a:rPr lang="en-US" dirty="0"/>
              <a:t>You will learn more about “</a:t>
            </a:r>
            <a:r>
              <a:rPr lang="en-US" dirty="0">
                <a:solidFill>
                  <a:srgbClr val="C00000"/>
                </a:solidFill>
              </a:rPr>
              <a:t>method</a:t>
            </a:r>
            <a:r>
              <a:rPr lang="en-US" dirty="0"/>
              <a:t>” and “</a:t>
            </a:r>
            <a:r>
              <a:rPr lang="en-US" dirty="0">
                <a:solidFill>
                  <a:srgbClr val="C00000"/>
                </a:solidFill>
              </a:rPr>
              <a:t>action</a:t>
            </a:r>
            <a:r>
              <a:rPr lang="en-US" dirty="0"/>
              <a:t>” attribute in the next slides.</a:t>
            </a:r>
          </a:p>
        </p:txBody>
      </p:sp>
    </p:spTree>
    <p:extLst>
      <p:ext uri="{BB962C8B-B14F-4D97-AF65-F5344CB8AC3E}">
        <p14:creationId xmlns:p14="http://schemas.microsoft.com/office/powerpoint/2010/main" val="187192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action attribute ?</a:t>
            </a:r>
          </a:p>
        </p:txBody>
      </p:sp>
      <p:sp>
        <p:nvSpPr>
          <p:cNvPr id="3" name="Text Placeholder 2"/>
          <p:cNvSpPr>
            <a:spLocks noGrp="1"/>
          </p:cNvSpPr>
          <p:nvPr>
            <p:ph type="body" sz="quarter" idx="13"/>
          </p:nvPr>
        </p:nvSpPr>
        <p:spPr/>
        <p:txBody>
          <a:bodyPr>
            <a:normAutofit fontScale="77500" lnSpcReduction="20000"/>
          </a:bodyPr>
          <a:lstStyle/>
          <a:p>
            <a:pPr indent="173038">
              <a:spcBef>
                <a:spcPts val="1200"/>
              </a:spcBef>
            </a:pPr>
            <a:r>
              <a:rPr lang="en-US" dirty="0"/>
              <a:t>Action Attribute specifies “where” to send the data when the user submits the form.</a:t>
            </a:r>
          </a:p>
          <a:p>
            <a:pPr indent="173038">
              <a:spcBef>
                <a:spcPts val="1200"/>
              </a:spcBef>
              <a:buFont typeface="Wingdings" pitchFamily="2" charset="2"/>
              <a:buChar char="§"/>
            </a:pPr>
            <a:r>
              <a:rPr lang="en-US" dirty="0"/>
              <a:t>Specifies which component is going to handle the form at the server</a:t>
            </a:r>
          </a:p>
          <a:p>
            <a:pPr indent="173038">
              <a:spcBef>
                <a:spcPts val="1200"/>
              </a:spcBef>
              <a:buFont typeface="Wingdings" pitchFamily="2" charset="2"/>
              <a:buChar char="§"/>
            </a:pPr>
            <a:r>
              <a:rPr lang="en-US" dirty="0"/>
              <a:t>This specifies the server side component which is going to process the request. </a:t>
            </a:r>
          </a:p>
          <a:p>
            <a:pPr indent="173038">
              <a:spcBef>
                <a:spcPts val="1200"/>
              </a:spcBef>
              <a:buFont typeface="Wingdings" pitchFamily="2" charset="2"/>
              <a:buChar char="§"/>
            </a:pPr>
            <a:endParaRPr lang="en-US" dirty="0"/>
          </a:p>
          <a:p>
            <a:pPr indent="173038">
              <a:spcBef>
                <a:spcPts val="1200"/>
              </a:spcBef>
            </a:pPr>
            <a:r>
              <a:rPr lang="en-US" dirty="0"/>
              <a:t>Server Side component  Example :  Servlets, Struts , JSF.</a:t>
            </a:r>
          </a:p>
          <a:p>
            <a:pPr indent="173038">
              <a:spcBef>
                <a:spcPts val="1200"/>
              </a:spcBef>
            </a:pPr>
            <a:r>
              <a:rPr lang="en-US" dirty="0"/>
              <a:t>Example :</a:t>
            </a:r>
          </a:p>
          <a:p>
            <a:pPr indent="173038">
              <a:spcBef>
                <a:spcPts val="1200"/>
              </a:spcBef>
            </a:pPr>
            <a:r>
              <a:rPr lang="en-US" dirty="0">
                <a:solidFill>
                  <a:srgbClr val="00B050"/>
                </a:solidFill>
              </a:rPr>
              <a:t>&lt;form </a:t>
            </a:r>
            <a:r>
              <a:rPr lang="en-US" dirty="0">
                <a:solidFill>
                  <a:srgbClr val="00B0F0"/>
                </a:solidFill>
              </a:rPr>
              <a:t>action</a:t>
            </a:r>
            <a:r>
              <a:rPr lang="en-US" dirty="0"/>
              <a:t>=“</a:t>
            </a:r>
            <a:r>
              <a:rPr lang="en-US" dirty="0" err="1">
                <a:solidFill>
                  <a:srgbClr val="C00000"/>
                </a:solidFill>
              </a:rPr>
              <a:t>LoginServlet</a:t>
            </a:r>
            <a:r>
              <a:rPr lang="en-US" dirty="0"/>
              <a:t>”</a:t>
            </a:r>
            <a:r>
              <a:rPr lang="en-US" dirty="0">
                <a:solidFill>
                  <a:srgbClr val="00B050"/>
                </a:solidFill>
              </a:rPr>
              <a:t>&gt;</a:t>
            </a:r>
            <a:endParaRPr lang="en-US" dirty="0">
              <a:solidFill>
                <a:srgbClr val="00B0F0"/>
              </a:solidFill>
            </a:endParaRPr>
          </a:p>
          <a:p>
            <a:pPr indent="173038">
              <a:spcBef>
                <a:spcPts val="1200"/>
              </a:spcBef>
            </a:pPr>
            <a:r>
              <a:rPr lang="en-US" dirty="0">
                <a:solidFill>
                  <a:srgbClr val="00B0F0"/>
                </a:solidFill>
              </a:rPr>
              <a:t>//Form Controls goes in here</a:t>
            </a:r>
          </a:p>
          <a:p>
            <a:pPr indent="173038">
              <a:spcBef>
                <a:spcPts val="1200"/>
              </a:spcBef>
            </a:pPr>
            <a:r>
              <a:rPr lang="en-US" dirty="0">
                <a:solidFill>
                  <a:srgbClr val="00B050"/>
                </a:solidFill>
              </a:rPr>
              <a:t>&lt;/form&gt;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33</a:t>
            </a:fld>
            <a:endParaRPr lang="en-US" dirty="0"/>
          </a:p>
        </p:txBody>
      </p:sp>
      <p:sp>
        <p:nvSpPr>
          <p:cNvPr id="5" name="Right Arrow 4"/>
          <p:cNvSpPr/>
          <p:nvPr/>
        </p:nvSpPr>
        <p:spPr bwMode="auto">
          <a:xfrm>
            <a:off x="4038600" y="5257800"/>
            <a:ext cx="533400" cy="381000"/>
          </a:xfrm>
          <a:prstGeom prst="rightArrow">
            <a:avLst/>
          </a:prstGeom>
          <a:solidFill>
            <a:srgbClr val="FFCCCC"/>
          </a:solidFill>
          <a:ln w="9525" cap="flat" cmpd="sng" algn="ctr">
            <a:solidFill>
              <a:srgbClr val="EA38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TextBox 6"/>
          <p:cNvSpPr txBox="1"/>
          <p:nvPr/>
        </p:nvSpPr>
        <p:spPr>
          <a:xfrm>
            <a:off x="4876800" y="5020270"/>
            <a:ext cx="3886200" cy="923330"/>
          </a:xfrm>
          <a:prstGeom prst="rect">
            <a:avLst/>
          </a:prstGeom>
          <a:solidFill>
            <a:schemeClr val="tx2">
              <a:lumMod val="40000"/>
              <a:lumOff val="60000"/>
            </a:schemeClr>
          </a:solidFill>
        </p:spPr>
        <p:txBody>
          <a:bodyPr wrap="square" rtlCol="0">
            <a:spAutoFit/>
          </a:bodyPr>
          <a:lstStyle/>
          <a:p>
            <a:pPr algn="ctr"/>
            <a:r>
              <a:rPr lang="en-US" b="0" dirty="0">
                <a:solidFill>
                  <a:schemeClr val="bg1"/>
                </a:solidFill>
              </a:rPr>
              <a:t>Here when the user submits the form it will be handled by a </a:t>
            </a:r>
            <a:r>
              <a:rPr lang="en-US" dirty="0">
                <a:solidFill>
                  <a:srgbClr val="C00000"/>
                </a:solidFill>
              </a:rPr>
              <a:t>Login servlet </a:t>
            </a:r>
            <a:r>
              <a:rPr lang="en-US" b="0" dirty="0">
                <a:solidFill>
                  <a:schemeClr val="bg1"/>
                </a:solidFill>
              </a:rPr>
              <a:t>running inside a web server</a:t>
            </a:r>
          </a:p>
        </p:txBody>
      </p:sp>
    </p:spTree>
    <p:extLst>
      <p:ext uri="{BB962C8B-B14F-4D97-AF65-F5344CB8AC3E}">
        <p14:creationId xmlns:p14="http://schemas.microsoft.com/office/powerpoint/2010/main" val="227857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method attribute ?</a:t>
            </a:r>
          </a:p>
        </p:txBody>
      </p:sp>
      <p:sp>
        <p:nvSpPr>
          <p:cNvPr id="3" name="Text Placeholder 2"/>
          <p:cNvSpPr>
            <a:spLocks noGrp="1"/>
          </p:cNvSpPr>
          <p:nvPr>
            <p:ph type="body" sz="quarter" idx="13"/>
          </p:nvPr>
        </p:nvSpPr>
        <p:spPr/>
        <p:txBody>
          <a:bodyPr>
            <a:normAutofit fontScale="92500" lnSpcReduction="20000"/>
          </a:bodyPr>
          <a:lstStyle/>
          <a:p>
            <a:pPr>
              <a:spcBef>
                <a:spcPts val="1200"/>
              </a:spcBef>
            </a:pPr>
            <a:r>
              <a:rPr lang="en-US" sz="2200" dirty="0"/>
              <a:t>Method attribute are used to specify “how” to send the form data to the server.</a:t>
            </a:r>
          </a:p>
          <a:p>
            <a:pPr>
              <a:spcBef>
                <a:spcPts val="1200"/>
              </a:spcBef>
            </a:pPr>
            <a:r>
              <a:rPr lang="en-US" sz="2200" dirty="0"/>
              <a:t>The methods are,</a:t>
            </a:r>
          </a:p>
          <a:p>
            <a:pPr marL="457200" lvl="3" indent="0">
              <a:spcBef>
                <a:spcPts val="1200"/>
              </a:spcBef>
              <a:buNone/>
            </a:pPr>
            <a:r>
              <a:rPr lang="en-US" sz="2200" dirty="0"/>
              <a:t>Get :  Form data is sent via the URL with</a:t>
            </a:r>
            <a:r>
              <a:rPr lang="en-US" sz="2200" dirty="0">
                <a:solidFill>
                  <a:schemeClr val="accent2"/>
                </a:solidFill>
              </a:rPr>
              <a:t> </a:t>
            </a:r>
            <a:r>
              <a:rPr lang="en-US" sz="2200" dirty="0"/>
              <a:t>appended to the URL. </a:t>
            </a:r>
          </a:p>
          <a:p>
            <a:pPr marL="457200" lvl="3" indent="0">
              <a:spcBef>
                <a:spcPts val="1200"/>
              </a:spcBef>
              <a:buNone/>
            </a:pPr>
            <a:r>
              <a:rPr lang="en-US" sz="2200" dirty="0"/>
              <a:t>	   URL data is referred to as query String.</a:t>
            </a:r>
          </a:p>
          <a:p>
            <a:pPr marL="280987" lvl="3" indent="0">
              <a:spcBef>
                <a:spcPts val="1200"/>
              </a:spcBef>
              <a:buNone/>
            </a:pPr>
            <a:r>
              <a:rPr lang="en-US" sz="2200" dirty="0"/>
              <a:t>   Post : Form data is sent in the body of the </a:t>
            </a:r>
            <a:r>
              <a:rPr lang="en-US" sz="2200" dirty="0" err="1"/>
              <a:t>HTTPrequest</a:t>
            </a:r>
            <a:r>
              <a:rPr lang="en-US" sz="2200" dirty="0"/>
              <a:t>.</a:t>
            </a:r>
          </a:p>
          <a:p>
            <a:pPr marL="280987" lvl="3" indent="0">
              <a:spcBef>
                <a:spcPts val="1200"/>
              </a:spcBef>
              <a:buNone/>
            </a:pPr>
            <a:endParaRPr lang="en-US" sz="2200" dirty="0"/>
          </a:p>
          <a:p>
            <a:pPr marL="280987" lvl="3" indent="0">
              <a:spcBef>
                <a:spcPts val="1200"/>
              </a:spcBef>
              <a:buNone/>
            </a:pPr>
            <a:r>
              <a:rPr lang="en-US" sz="2200" dirty="0"/>
              <a:t>  The default  method value is “Get”</a:t>
            </a:r>
          </a:p>
          <a:p>
            <a:pPr marL="280987" lvl="3" indent="0">
              <a:spcBef>
                <a:spcPts val="1200"/>
              </a:spcBef>
              <a:buNone/>
            </a:pPr>
            <a:r>
              <a:rPr lang="en-US" sz="2200" dirty="0"/>
              <a:t>Example:</a:t>
            </a:r>
          </a:p>
          <a:p>
            <a:pPr indent="173038">
              <a:spcBef>
                <a:spcPts val="1200"/>
              </a:spcBef>
            </a:pPr>
            <a:r>
              <a:rPr lang="en-US" sz="2000" dirty="0">
                <a:solidFill>
                  <a:srgbClr val="00B050"/>
                </a:solidFill>
              </a:rPr>
              <a:t>&lt;form action</a:t>
            </a:r>
            <a:r>
              <a:rPr lang="en-US" sz="2000" dirty="0"/>
              <a:t>=“</a:t>
            </a:r>
            <a:r>
              <a:rPr lang="en-US" sz="2000" dirty="0" err="1">
                <a:solidFill>
                  <a:srgbClr val="0070C0"/>
                </a:solidFill>
              </a:rPr>
              <a:t>LoginServlet</a:t>
            </a:r>
            <a:r>
              <a:rPr lang="en-US" sz="2000" dirty="0"/>
              <a:t>” </a:t>
            </a:r>
            <a:r>
              <a:rPr lang="en-US" sz="2000" dirty="0">
                <a:solidFill>
                  <a:srgbClr val="C00000"/>
                </a:solidFill>
              </a:rPr>
              <a:t>method</a:t>
            </a:r>
            <a:r>
              <a:rPr lang="en-US" sz="2000" dirty="0"/>
              <a:t>=“</a:t>
            </a:r>
            <a:r>
              <a:rPr lang="en-US" sz="2000" dirty="0">
                <a:solidFill>
                  <a:srgbClr val="00B0F0"/>
                </a:solidFill>
              </a:rPr>
              <a:t>post</a:t>
            </a:r>
            <a:r>
              <a:rPr lang="en-US" sz="2000" dirty="0"/>
              <a:t>”</a:t>
            </a:r>
            <a:r>
              <a:rPr lang="en-US" sz="2000" dirty="0">
                <a:solidFill>
                  <a:srgbClr val="00B050"/>
                </a:solidFill>
              </a:rPr>
              <a:t>&gt;</a:t>
            </a:r>
            <a:endParaRPr lang="en-US" sz="2000" dirty="0">
              <a:solidFill>
                <a:srgbClr val="00B0F0"/>
              </a:solidFill>
            </a:endParaRPr>
          </a:p>
          <a:p>
            <a:pPr indent="173038">
              <a:spcBef>
                <a:spcPts val="1200"/>
              </a:spcBef>
            </a:pPr>
            <a:r>
              <a:rPr lang="en-US" sz="2000" dirty="0">
                <a:solidFill>
                  <a:srgbClr val="00B0F0"/>
                </a:solidFill>
              </a:rPr>
              <a:t>//Form controls are implemented here.</a:t>
            </a:r>
          </a:p>
          <a:p>
            <a:pPr indent="173038">
              <a:spcBef>
                <a:spcPts val="1200"/>
              </a:spcBef>
            </a:pPr>
            <a:r>
              <a:rPr lang="en-US" sz="2000" dirty="0">
                <a:solidFill>
                  <a:srgbClr val="00B050"/>
                </a:solidFill>
              </a:rPr>
              <a:t>&lt;/form&gt;</a:t>
            </a:r>
            <a:endParaRPr lang="en-US" sz="2000" dirty="0"/>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34</a:t>
            </a:fld>
            <a:endParaRPr lang="en-US" dirty="0"/>
          </a:p>
        </p:txBody>
      </p:sp>
    </p:spTree>
    <p:extLst>
      <p:ext uri="{BB962C8B-B14F-4D97-AF65-F5344CB8AC3E}">
        <p14:creationId xmlns:p14="http://schemas.microsoft.com/office/powerpoint/2010/main" val="23024421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GET Vs POST</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35</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35</a:t>
            </a:fld>
            <a:endParaRPr lang="en-US"/>
          </a:p>
        </p:txBody>
      </p:sp>
      <p:sp>
        <p:nvSpPr>
          <p:cNvPr id="7" name="TextBox 6"/>
          <p:cNvSpPr txBox="1"/>
          <p:nvPr/>
        </p:nvSpPr>
        <p:spPr>
          <a:xfrm>
            <a:off x="685800" y="4259320"/>
            <a:ext cx="8153400" cy="990600"/>
          </a:xfrm>
          <a:prstGeom prst="rect">
            <a:avLst/>
          </a:prstGeom>
          <a:noFill/>
        </p:spPr>
        <p:txBody>
          <a:bodyPr wrap="square" rtlCol="0">
            <a:noAutofit/>
          </a:bodyPr>
          <a:lstStyle/>
          <a:p>
            <a:pPr>
              <a:spcBef>
                <a:spcPts val="1200"/>
              </a:spcBef>
            </a:pPr>
            <a:r>
              <a:rPr lang="en-US" sz="1600" dirty="0"/>
              <a:t>GET URL Example:</a:t>
            </a:r>
          </a:p>
          <a:p>
            <a:pPr>
              <a:spcBef>
                <a:spcPts val="1200"/>
              </a:spcBef>
            </a:pPr>
            <a:r>
              <a:rPr lang="en-US" dirty="0">
                <a:solidFill>
                  <a:srgbClr val="00B0F0"/>
                </a:solidFill>
              </a:rPr>
              <a:t>http://www.domain.com/forms.html?</a:t>
            </a:r>
            <a:r>
              <a:rPr lang="en-US" dirty="0">
                <a:solidFill>
                  <a:srgbClr val="00B050"/>
                </a:solidFill>
              </a:rPr>
              <a:t>username=</a:t>
            </a:r>
            <a:r>
              <a:rPr lang="en-US" dirty="0">
                <a:solidFill>
                  <a:srgbClr val="EA3800"/>
                </a:solidFill>
              </a:rPr>
              <a:t>admin</a:t>
            </a:r>
            <a:r>
              <a:rPr lang="en-US" dirty="0">
                <a:solidFill>
                  <a:srgbClr val="00B0F0"/>
                </a:solidFill>
              </a:rPr>
              <a:t>&amp;</a:t>
            </a:r>
            <a:r>
              <a:rPr lang="en-US" dirty="0">
                <a:solidFill>
                  <a:srgbClr val="00B050"/>
                </a:solidFill>
              </a:rPr>
              <a:t>password=</a:t>
            </a:r>
            <a:r>
              <a:rPr lang="en-US" dirty="0">
                <a:solidFill>
                  <a:srgbClr val="EA3800"/>
                </a:solidFill>
              </a:rPr>
              <a:t>admin</a:t>
            </a:r>
            <a:endParaRPr lang="en-US" dirty="0">
              <a:solidFill>
                <a:srgbClr val="00B0F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90732503"/>
              </p:ext>
            </p:extLst>
          </p:nvPr>
        </p:nvGraphicFramePr>
        <p:xfrm>
          <a:off x="1066800" y="1066800"/>
          <a:ext cx="7391400" cy="3063240"/>
        </p:xfrm>
        <a:graphic>
          <a:graphicData uri="http://schemas.openxmlformats.org/drawingml/2006/table">
            <a:tbl>
              <a:tblPr firstRow="1" bandRow="1">
                <a:tableStyleId>{5C22544A-7EE6-4342-B048-85BDC9FD1C3A}</a:tableStyleId>
              </a:tblPr>
              <a:tblGrid>
                <a:gridCol w="3695700">
                  <a:extLst>
                    <a:ext uri="{9D8B030D-6E8A-4147-A177-3AD203B41FA5}">
                      <a16:colId xmlns:a16="http://schemas.microsoft.com/office/drawing/2014/main" xmlns="" val="20000"/>
                    </a:ext>
                  </a:extLst>
                </a:gridCol>
                <a:gridCol w="3695700">
                  <a:extLst>
                    <a:ext uri="{9D8B030D-6E8A-4147-A177-3AD203B41FA5}">
                      <a16:colId xmlns:a16="http://schemas.microsoft.com/office/drawing/2014/main" xmlns="" val="20001"/>
                    </a:ext>
                  </a:extLst>
                </a:gridCol>
              </a:tblGrid>
              <a:tr h="402244">
                <a:tc>
                  <a:txBody>
                    <a:bodyPr/>
                    <a:lstStyle/>
                    <a:p>
                      <a:pPr algn="ctr"/>
                      <a:r>
                        <a:rPr lang="en-US" sz="2000" dirty="0">
                          <a:latin typeface="Arial" pitchFamily="34" charset="0"/>
                          <a:cs typeface="Arial" pitchFamily="34" charset="0"/>
                        </a:rPr>
                        <a:t>GET</a:t>
                      </a:r>
                    </a:p>
                  </a:txBody>
                  <a:tcPr/>
                </a:tc>
                <a:tc>
                  <a:txBody>
                    <a:bodyPr/>
                    <a:lstStyle/>
                    <a:p>
                      <a:pPr algn="ctr"/>
                      <a:r>
                        <a:rPr lang="en-US" sz="2000" dirty="0">
                          <a:latin typeface="Arial" pitchFamily="34" charset="0"/>
                          <a:cs typeface="Arial" pitchFamily="34" charset="0"/>
                        </a:rPr>
                        <a:t>POST</a:t>
                      </a:r>
                    </a:p>
                  </a:txBody>
                  <a:tcPr/>
                </a:tc>
                <a:extLst>
                  <a:ext uri="{0D108BD9-81ED-4DB2-BD59-A6C34878D82A}">
                    <a16:rowId xmlns:a16="http://schemas.microsoft.com/office/drawing/2014/main" xmlns="" val="10000"/>
                  </a:ext>
                </a:extLst>
              </a:tr>
              <a:tr h="1330498">
                <a:tc>
                  <a:txBody>
                    <a:bodyPr/>
                    <a:lstStyle/>
                    <a:p>
                      <a:r>
                        <a:rPr lang="en-US" sz="2000" dirty="0">
                          <a:solidFill>
                            <a:schemeClr val="accent2">
                              <a:lumMod val="75000"/>
                            </a:schemeClr>
                          </a:solidFill>
                          <a:latin typeface="Arial" pitchFamily="34" charset="0"/>
                          <a:cs typeface="Arial" pitchFamily="34" charset="0"/>
                        </a:rPr>
                        <a:t>As the data is</a:t>
                      </a:r>
                      <a:r>
                        <a:rPr lang="en-US" sz="2000" baseline="0" dirty="0">
                          <a:solidFill>
                            <a:schemeClr val="accent2">
                              <a:lumMod val="75000"/>
                            </a:schemeClr>
                          </a:solidFill>
                          <a:latin typeface="Arial" pitchFamily="34" charset="0"/>
                          <a:cs typeface="Arial" pitchFamily="34" charset="0"/>
                        </a:rPr>
                        <a:t> sent through the URL, there are limitation in the size of data sent.</a:t>
                      </a:r>
                      <a:endParaRPr lang="en-US" sz="2000" dirty="0">
                        <a:solidFill>
                          <a:schemeClr val="accent2">
                            <a:lumMod val="75000"/>
                          </a:schemeClr>
                        </a:solidFill>
                        <a:latin typeface="Arial" pitchFamily="34" charset="0"/>
                        <a:cs typeface="Arial" pitchFamily="34" charset="0"/>
                      </a:endParaRPr>
                    </a:p>
                  </a:txBody>
                  <a:tcPr/>
                </a:tc>
                <a:tc>
                  <a:txBody>
                    <a:bodyPr/>
                    <a:lstStyle/>
                    <a:p>
                      <a:r>
                        <a:rPr lang="en-US" sz="2000" dirty="0">
                          <a:solidFill>
                            <a:schemeClr val="accent2">
                              <a:lumMod val="75000"/>
                            </a:schemeClr>
                          </a:solidFill>
                          <a:latin typeface="Arial" pitchFamily="34" charset="0"/>
                          <a:cs typeface="Arial" pitchFamily="34" charset="0"/>
                        </a:rPr>
                        <a:t>There is no</a:t>
                      </a:r>
                      <a:r>
                        <a:rPr lang="en-US" sz="2000" baseline="0" dirty="0">
                          <a:solidFill>
                            <a:schemeClr val="accent2">
                              <a:lumMod val="75000"/>
                            </a:schemeClr>
                          </a:solidFill>
                          <a:latin typeface="Arial" pitchFamily="34" charset="0"/>
                          <a:cs typeface="Arial" pitchFamily="34" charset="0"/>
                        </a:rPr>
                        <a:t> limitation in the data size sent.</a:t>
                      </a:r>
                      <a:endParaRPr lang="en-US" sz="2000" dirty="0">
                        <a:solidFill>
                          <a:schemeClr val="accent2">
                            <a:lumMod val="75000"/>
                          </a:schemeClr>
                        </a:solidFill>
                        <a:latin typeface="Arial" pitchFamily="34" charset="0"/>
                        <a:cs typeface="Arial" pitchFamily="34" charset="0"/>
                      </a:endParaRPr>
                    </a:p>
                  </a:txBody>
                  <a:tcPr/>
                </a:tc>
                <a:extLst>
                  <a:ext uri="{0D108BD9-81ED-4DB2-BD59-A6C34878D82A}">
                    <a16:rowId xmlns:a16="http://schemas.microsoft.com/office/drawing/2014/main" xmlns="" val="10001"/>
                  </a:ext>
                </a:extLst>
              </a:tr>
              <a:tr h="1330498">
                <a:tc>
                  <a:txBody>
                    <a:bodyPr/>
                    <a:lstStyle/>
                    <a:p>
                      <a:r>
                        <a:rPr lang="en-US" sz="2000" dirty="0">
                          <a:solidFill>
                            <a:schemeClr val="accent2">
                              <a:lumMod val="75000"/>
                            </a:schemeClr>
                          </a:solidFill>
                          <a:latin typeface="Arial" pitchFamily="34" charset="0"/>
                          <a:cs typeface="Arial" pitchFamily="34" charset="0"/>
                        </a:rPr>
                        <a:t>Since</a:t>
                      </a:r>
                      <a:r>
                        <a:rPr lang="en-US" sz="2000" baseline="0" dirty="0">
                          <a:solidFill>
                            <a:schemeClr val="accent2">
                              <a:lumMod val="75000"/>
                            </a:schemeClr>
                          </a:solidFill>
                          <a:latin typeface="Arial" pitchFamily="34" charset="0"/>
                          <a:cs typeface="Arial" pitchFamily="34" charset="0"/>
                        </a:rPr>
                        <a:t> the data is sent in URL it is visible to the user, this cannot be used for sending secured data.</a:t>
                      </a:r>
                      <a:endParaRPr lang="en-US" sz="2000" dirty="0">
                        <a:solidFill>
                          <a:schemeClr val="accent2">
                            <a:lumMod val="75000"/>
                          </a:schemeClr>
                        </a:solidFill>
                        <a:latin typeface="Arial" pitchFamily="34" charset="0"/>
                        <a:cs typeface="Arial" pitchFamily="34" charset="0"/>
                      </a:endParaRPr>
                    </a:p>
                  </a:txBody>
                  <a:tcPr/>
                </a:tc>
                <a:tc>
                  <a:txBody>
                    <a:bodyPr/>
                    <a:lstStyle/>
                    <a:p>
                      <a:r>
                        <a:rPr lang="en-US" sz="2000" dirty="0">
                          <a:solidFill>
                            <a:schemeClr val="accent2">
                              <a:lumMod val="75000"/>
                            </a:schemeClr>
                          </a:solidFill>
                          <a:latin typeface="Arial" pitchFamily="34" charset="0"/>
                          <a:cs typeface="Arial" pitchFamily="34" charset="0"/>
                        </a:rPr>
                        <a:t>The data</a:t>
                      </a:r>
                      <a:r>
                        <a:rPr lang="en-US" sz="2000" baseline="0" dirty="0">
                          <a:solidFill>
                            <a:schemeClr val="accent2">
                              <a:lumMod val="75000"/>
                            </a:schemeClr>
                          </a:solidFill>
                          <a:latin typeface="Arial" pitchFamily="34" charset="0"/>
                          <a:cs typeface="Arial" pitchFamily="34" charset="0"/>
                        </a:rPr>
                        <a:t> is sent along with the HTTP request body so this method is secured.</a:t>
                      </a:r>
                      <a:endParaRPr lang="en-US" sz="2000" dirty="0">
                        <a:solidFill>
                          <a:schemeClr val="accent2">
                            <a:lumMod val="75000"/>
                          </a:schemeClr>
                        </a:solidFill>
                        <a:latin typeface="Arial" pitchFamily="34" charset="0"/>
                        <a:cs typeface="Arial" pitchFamily="34" charset="0"/>
                      </a:endParaRPr>
                    </a:p>
                  </a:txBody>
                  <a:tcPr/>
                </a:tc>
                <a:extLst>
                  <a:ext uri="{0D108BD9-81ED-4DB2-BD59-A6C34878D82A}">
                    <a16:rowId xmlns:a16="http://schemas.microsoft.com/office/drawing/2014/main" xmlns="" val="10002"/>
                  </a:ext>
                </a:extLst>
              </a:tr>
            </a:tbl>
          </a:graphicData>
        </a:graphic>
      </p:graphicFrame>
      <p:sp>
        <p:nvSpPr>
          <p:cNvPr id="9" name="TextBox 8"/>
          <p:cNvSpPr txBox="1"/>
          <p:nvPr/>
        </p:nvSpPr>
        <p:spPr>
          <a:xfrm>
            <a:off x="762000" y="5096470"/>
            <a:ext cx="7772400" cy="1323439"/>
          </a:xfrm>
          <a:prstGeom prst="rect">
            <a:avLst/>
          </a:prstGeom>
          <a:solidFill>
            <a:schemeClr val="tx2">
              <a:lumMod val="40000"/>
              <a:lumOff val="60000"/>
            </a:schemeClr>
          </a:solidFill>
        </p:spPr>
        <p:txBody>
          <a:bodyPr wrap="square" rtlCol="0">
            <a:spAutoFit/>
          </a:bodyPr>
          <a:lstStyle/>
          <a:p>
            <a:pPr algn="ctr"/>
            <a:r>
              <a:rPr lang="en-US" sz="2000" b="0" dirty="0">
                <a:solidFill>
                  <a:schemeClr val="bg1"/>
                </a:solidFill>
              </a:rPr>
              <a:t>The form field values are sent as key/value pairs </a:t>
            </a:r>
            <a:r>
              <a:rPr lang="en-US" sz="2000" dirty="0">
                <a:solidFill>
                  <a:schemeClr val="bg1"/>
                </a:solidFill>
              </a:rPr>
              <a:t>key=value</a:t>
            </a:r>
            <a:r>
              <a:rPr lang="en-US" sz="2000" b="0" dirty="0">
                <a:solidFill>
                  <a:schemeClr val="bg1"/>
                </a:solidFill>
              </a:rPr>
              <a:t>.</a:t>
            </a:r>
          </a:p>
          <a:p>
            <a:pPr algn="ctr"/>
            <a:r>
              <a:rPr lang="en-US" sz="2000" b="0" dirty="0">
                <a:solidFill>
                  <a:schemeClr val="bg1"/>
                </a:solidFill>
              </a:rPr>
              <a:t>Where the </a:t>
            </a:r>
            <a:r>
              <a:rPr lang="en-US" sz="2000" dirty="0" err="1">
                <a:solidFill>
                  <a:schemeClr val="bg1"/>
                </a:solidFill>
              </a:rPr>
              <a:t>userName</a:t>
            </a:r>
            <a:r>
              <a:rPr lang="en-US" sz="2000" b="0" dirty="0">
                <a:solidFill>
                  <a:schemeClr val="bg1"/>
                </a:solidFill>
              </a:rPr>
              <a:t>  &amp; </a:t>
            </a:r>
            <a:r>
              <a:rPr lang="en-US" sz="2000" dirty="0">
                <a:solidFill>
                  <a:schemeClr val="bg1"/>
                </a:solidFill>
              </a:rPr>
              <a:t>password </a:t>
            </a:r>
            <a:r>
              <a:rPr lang="en-US" sz="2000" b="0" dirty="0">
                <a:solidFill>
                  <a:schemeClr val="bg1"/>
                </a:solidFill>
              </a:rPr>
              <a:t>are the HTML form element attributes are sent as key and the values are depicted in brown color font.</a:t>
            </a:r>
          </a:p>
        </p:txBody>
      </p:sp>
    </p:spTree>
    <p:extLst>
      <p:ext uri="{BB962C8B-B14F-4D97-AF65-F5344CB8AC3E}">
        <p14:creationId xmlns:p14="http://schemas.microsoft.com/office/powerpoint/2010/main" val="408514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par>
                                <p:cTn id="9" presetID="3"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Form Controls</a:t>
            </a:r>
          </a:p>
        </p:txBody>
      </p:sp>
      <p:sp>
        <p:nvSpPr>
          <p:cNvPr id="3" name="Text Placeholder 2"/>
          <p:cNvSpPr>
            <a:spLocks noGrp="1"/>
          </p:cNvSpPr>
          <p:nvPr>
            <p:ph type="body" sz="quarter" idx="13"/>
          </p:nvPr>
        </p:nvSpPr>
        <p:spPr>
          <a:xfrm>
            <a:off x="381000" y="1137831"/>
            <a:ext cx="8382000" cy="4272369"/>
          </a:xfrm>
        </p:spPr>
        <p:txBody>
          <a:bodyPr>
            <a:normAutofit fontScale="85000" lnSpcReduction="10000"/>
          </a:bodyPr>
          <a:lstStyle/>
          <a:p>
            <a:pPr>
              <a:spcBef>
                <a:spcPts val="1200"/>
              </a:spcBef>
            </a:pPr>
            <a:r>
              <a:rPr lang="en-US" sz="2400" dirty="0"/>
              <a:t>Form Controls or form elements are used to accept input from the user. </a:t>
            </a:r>
          </a:p>
          <a:p>
            <a:pPr>
              <a:spcBef>
                <a:spcPts val="1200"/>
              </a:spcBef>
            </a:pPr>
            <a:r>
              <a:rPr lang="en-US" sz="2400" dirty="0"/>
              <a:t>They are the basic building blocks of forms in HTML pages.</a:t>
            </a:r>
          </a:p>
          <a:p>
            <a:pPr indent="568325">
              <a:spcBef>
                <a:spcPts val="1200"/>
              </a:spcBef>
            </a:pPr>
            <a:r>
              <a:rPr lang="en-US" sz="2400" dirty="0"/>
              <a:t>The basic form controls are</a:t>
            </a:r>
          </a:p>
          <a:p>
            <a:pPr marL="1482725" indent="282575">
              <a:spcBef>
                <a:spcPts val="1200"/>
              </a:spcBef>
              <a:buFont typeface="Wingdings" pitchFamily="2" charset="2"/>
              <a:buChar char="§"/>
            </a:pPr>
            <a:r>
              <a:rPr lang="en-US" sz="2400" dirty="0"/>
              <a:t>Text box</a:t>
            </a:r>
          </a:p>
          <a:p>
            <a:pPr marL="1482725" indent="282575">
              <a:spcBef>
                <a:spcPts val="1200"/>
              </a:spcBef>
              <a:buFont typeface="Wingdings" pitchFamily="2" charset="2"/>
              <a:buChar char="§"/>
            </a:pPr>
            <a:r>
              <a:rPr lang="en-US" sz="2400" dirty="0"/>
              <a:t>Password field</a:t>
            </a:r>
          </a:p>
          <a:p>
            <a:pPr marL="1482725" indent="282575">
              <a:spcBef>
                <a:spcPts val="1200"/>
              </a:spcBef>
              <a:buFont typeface="Wingdings" pitchFamily="2" charset="2"/>
              <a:buChar char="§"/>
            </a:pPr>
            <a:r>
              <a:rPr lang="en-US" sz="2400" dirty="0"/>
              <a:t>Text Area</a:t>
            </a:r>
          </a:p>
          <a:p>
            <a:pPr marL="1482725" indent="282575">
              <a:spcBef>
                <a:spcPts val="1200"/>
              </a:spcBef>
              <a:buFont typeface="Wingdings" pitchFamily="2" charset="2"/>
              <a:buChar char="§"/>
            </a:pPr>
            <a:r>
              <a:rPr lang="en-US" sz="2400" dirty="0"/>
              <a:t>Drop Down Menu</a:t>
            </a:r>
          </a:p>
          <a:p>
            <a:pPr marL="1482725" indent="282575">
              <a:spcBef>
                <a:spcPts val="1200"/>
              </a:spcBef>
              <a:buFont typeface="Wingdings" pitchFamily="2" charset="2"/>
              <a:buChar char="§"/>
            </a:pPr>
            <a:r>
              <a:rPr lang="en-US" sz="2400" dirty="0"/>
              <a:t>Radio Button</a:t>
            </a:r>
          </a:p>
          <a:p>
            <a:pPr marL="1482725" indent="282575">
              <a:spcBef>
                <a:spcPts val="1200"/>
              </a:spcBef>
              <a:buFont typeface="Wingdings" pitchFamily="2" charset="2"/>
              <a:buChar char="§"/>
            </a:pPr>
            <a:r>
              <a:rPr lang="en-US" sz="2400" dirty="0"/>
              <a:t>Check Box</a:t>
            </a:r>
          </a:p>
          <a:p>
            <a:pPr marL="1482725" indent="282575">
              <a:spcBef>
                <a:spcPts val="1200"/>
              </a:spcBef>
              <a:buFont typeface="Wingdings" pitchFamily="2" charset="2"/>
              <a:buChar char="§"/>
            </a:pPr>
            <a:r>
              <a:rPr lang="en-US" sz="2400" dirty="0"/>
              <a:t>Buttons</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36</a:t>
            </a:fld>
            <a:endParaRPr lang="en-US" dirty="0"/>
          </a:p>
        </p:txBody>
      </p:sp>
    </p:spTree>
    <p:extLst>
      <p:ext uri="{BB962C8B-B14F-4D97-AF65-F5344CB8AC3E}">
        <p14:creationId xmlns:p14="http://schemas.microsoft.com/office/powerpoint/2010/main" val="11242574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Create a HTML</a:t>
            </a:r>
          </a:p>
        </p:txBody>
      </p:sp>
      <p:sp>
        <p:nvSpPr>
          <p:cNvPr id="3" name="Text Placeholder 2"/>
          <p:cNvSpPr>
            <a:spLocks noGrp="1"/>
          </p:cNvSpPr>
          <p:nvPr>
            <p:ph type="body" sz="quarter" idx="13"/>
          </p:nvPr>
        </p:nvSpPr>
        <p:spPr/>
        <p:txBody>
          <a:bodyPr/>
          <a:lstStyle/>
          <a:p>
            <a:pPr>
              <a:spcBef>
                <a:spcPts val="1200"/>
              </a:spcBef>
            </a:pPr>
            <a:r>
              <a:rPr lang="en-US" sz="2000" dirty="0"/>
              <a:t>Lets create an user registration form with controls.</a:t>
            </a:r>
          </a:p>
          <a:p>
            <a:pPr>
              <a:spcBef>
                <a:spcPts val="1200"/>
              </a:spcBef>
            </a:pPr>
            <a:endParaRPr lang="en-US" sz="2000" dirty="0"/>
          </a:p>
          <a:p>
            <a:pPr marL="342900" indent="-342900">
              <a:spcBef>
                <a:spcPts val="1200"/>
              </a:spcBef>
            </a:pPr>
            <a:r>
              <a:rPr lang="en-US" sz="2000" dirty="0"/>
              <a:t>To start with lets all create a empty registration.html</a:t>
            </a:r>
          </a:p>
          <a:p>
            <a:pPr marL="342900" indent="-342900">
              <a:spcBef>
                <a:spcPts val="1200"/>
              </a:spcBef>
            </a:pPr>
            <a:endParaRPr lang="en-US" sz="2000" dirty="0"/>
          </a:p>
          <a:p>
            <a:pPr marL="342900" indent="-342900">
              <a:spcBef>
                <a:spcPts val="1200"/>
              </a:spcBef>
            </a:pPr>
            <a:r>
              <a:rPr lang="en-US" sz="2000" dirty="0"/>
              <a:t>NOTE: On completion of each form control we will add the control to registration.html. Use table for aligning the controls, add additional columns and rows to the table wherever required</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37</a:t>
            </a:fld>
            <a:endParaRPr lang="en-US" dirty="0"/>
          </a:p>
        </p:txBody>
      </p:sp>
    </p:spTree>
    <p:extLst>
      <p:ext uri="{BB962C8B-B14F-4D97-AF65-F5344CB8AC3E}">
        <p14:creationId xmlns:p14="http://schemas.microsoft.com/office/powerpoint/2010/main" val="16883503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Name and ID attribute for a form Control</a:t>
            </a:r>
          </a:p>
        </p:txBody>
      </p:sp>
      <p:sp>
        <p:nvSpPr>
          <p:cNvPr id="3" name="Text Placeholder 2"/>
          <p:cNvSpPr>
            <a:spLocks noGrp="1"/>
          </p:cNvSpPr>
          <p:nvPr>
            <p:ph type="body" sz="quarter" idx="13"/>
          </p:nvPr>
        </p:nvSpPr>
        <p:spPr/>
        <p:txBody>
          <a:bodyPr>
            <a:normAutofit/>
          </a:bodyPr>
          <a:lstStyle/>
          <a:p>
            <a:pPr>
              <a:spcBef>
                <a:spcPts val="1200"/>
              </a:spcBef>
            </a:pPr>
            <a:r>
              <a:rPr lang="en-US" sz="2000" dirty="0"/>
              <a:t>A form control can have a name and id attribute.</a:t>
            </a:r>
          </a:p>
          <a:p>
            <a:pPr>
              <a:spcBef>
                <a:spcPts val="1200"/>
              </a:spcBef>
            </a:pPr>
            <a:endParaRPr lang="en-US" sz="2000" dirty="0"/>
          </a:p>
          <a:p>
            <a:pPr>
              <a:spcBef>
                <a:spcPts val="1200"/>
              </a:spcBef>
            </a:pPr>
            <a:r>
              <a:rPr lang="en-US" sz="2000" dirty="0">
                <a:solidFill>
                  <a:srgbClr val="00B050"/>
                </a:solidFill>
              </a:rPr>
              <a:t>	&lt;</a:t>
            </a:r>
            <a:r>
              <a:rPr lang="en-US" sz="2000" dirty="0" err="1">
                <a:solidFill>
                  <a:srgbClr val="00B050"/>
                </a:solidFill>
              </a:rPr>
              <a:t>formcontrol</a:t>
            </a:r>
            <a:r>
              <a:rPr lang="en-US" sz="2000" dirty="0">
                <a:solidFill>
                  <a:srgbClr val="C00000"/>
                </a:solidFill>
              </a:rPr>
              <a:t> name</a:t>
            </a:r>
            <a:r>
              <a:rPr lang="en-US" sz="2000" dirty="0"/>
              <a:t>=“</a:t>
            </a:r>
            <a:r>
              <a:rPr lang="en-US" sz="2000" dirty="0">
                <a:solidFill>
                  <a:srgbClr val="00B0F0"/>
                </a:solidFill>
              </a:rPr>
              <a:t>name</a:t>
            </a:r>
            <a:r>
              <a:rPr lang="en-US" sz="2000" dirty="0"/>
              <a:t>” </a:t>
            </a:r>
            <a:r>
              <a:rPr lang="en-US" sz="2000" dirty="0">
                <a:solidFill>
                  <a:srgbClr val="C00000"/>
                </a:solidFill>
              </a:rPr>
              <a:t>id</a:t>
            </a:r>
            <a:r>
              <a:rPr lang="en-US" sz="2000" dirty="0"/>
              <a:t>=“</a:t>
            </a:r>
            <a:r>
              <a:rPr lang="en-US" sz="2000" dirty="0">
                <a:solidFill>
                  <a:srgbClr val="00B0F0"/>
                </a:solidFill>
              </a:rPr>
              <a:t>id</a:t>
            </a:r>
            <a:r>
              <a:rPr lang="en-US" sz="2000" dirty="0"/>
              <a:t>”</a:t>
            </a:r>
            <a:r>
              <a:rPr lang="en-US" sz="2000" dirty="0">
                <a:solidFill>
                  <a:srgbClr val="00B050"/>
                </a:solidFill>
              </a:rPr>
              <a:t>&gt;&lt;</a:t>
            </a:r>
            <a:r>
              <a:rPr lang="en-US" sz="2000" dirty="0" err="1">
                <a:solidFill>
                  <a:srgbClr val="00B050"/>
                </a:solidFill>
              </a:rPr>
              <a:t>formcontrol</a:t>
            </a:r>
            <a:r>
              <a:rPr lang="en-US" sz="2000" dirty="0">
                <a:solidFill>
                  <a:srgbClr val="00B050"/>
                </a:solidFill>
              </a:rPr>
              <a:t>&gt;</a:t>
            </a:r>
          </a:p>
          <a:p>
            <a:pPr>
              <a:spcBef>
                <a:spcPts val="1200"/>
              </a:spcBef>
            </a:pPr>
            <a:endParaRPr lang="en-US" sz="2000" dirty="0">
              <a:solidFill>
                <a:srgbClr val="00B0F0"/>
              </a:solidFill>
            </a:endParaRPr>
          </a:p>
          <a:p>
            <a:pPr>
              <a:spcBef>
                <a:spcPts val="1200"/>
              </a:spcBef>
            </a:pPr>
            <a:r>
              <a:rPr lang="en-US" sz="2000" dirty="0">
                <a:solidFill>
                  <a:srgbClr val="00B0F0"/>
                </a:solidFill>
              </a:rPr>
              <a:t>- name</a:t>
            </a:r>
            <a:r>
              <a:rPr lang="en-US" sz="2000" dirty="0"/>
              <a:t> attribute is used to refer the control at the server side using </a:t>
            </a:r>
          </a:p>
          <a:p>
            <a:pPr>
              <a:spcBef>
                <a:spcPts val="1200"/>
              </a:spcBef>
            </a:pPr>
            <a:r>
              <a:rPr lang="en-US" sz="2000" dirty="0"/>
              <a:t>Server side script.</a:t>
            </a:r>
          </a:p>
          <a:p>
            <a:pPr>
              <a:spcBef>
                <a:spcPts val="1200"/>
              </a:spcBef>
            </a:pPr>
            <a:r>
              <a:rPr lang="en-US" sz="2000" dirty="0">
                <a:solidFill>
                  <a:srgbClr val="00B0F0"/>
                </a:solidFill>
              </a:rPr>
              <a:t>- id</a:t>
            </a:r>
            <a:r>
              <a:rPr lang="en-US" sz="2000" dirty="0"/>
              <a:t> attribute is used to refer the control at the client side using </a:t>
            </a:r>
          </a:p>
          <a:p>
            <a:pPr>
              <a:spcBef>
                <a:spcPts val="1200"/>
              </a:spcBef>
            </a:pPr>
            <a:r>
              <a:rPr lang="en-US" sz="2000" dirty="0"/>
              <a:t>Client side scripts and CSS </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38</a:t>
            </a:fld>
            <a:endParaRPr lang="en-US" dirty="0"/>
          </a:p>
        </p:txBody>
      </p:sp>
    </p:spTree>
    <p:extLst>
      <p:ext uri="{BB962C8B-B14F-4D97-AF65-F5344CB8AC3E}">
        <p14:creationId xmlns:p14="http://schemas.microsoft.com/office/powerpoint/2010/main" val="1024566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Label Tag</a:t>
            </a:r>
          </a:p>
        </p:txBody>
      </p:sp>
      <p:sp>
        <p:nvSpPr>
          <p:cNvPr id="3" name="Text Placeholder 2"/>
          <p:cNvSpPr>
            <a:spLocks noGrp="1"/>
          </p:cNvSpPr>
          <p:nvPr>
            <p:ph type="body" sz="quarter" idx="13"/>
          </p:nvPr>
        </p:nvSpPr>
        <p:spPr/>
        <p:txBody>
          <a:bodyPr/>
          <a:lstStyle/>
          <a:p>
            <a:pPr indent="346075">
              <a:spcBef>
                <a:spcPts val="1200"/>
              </a:spcBef>
              <a:buFont typeface="Wingdings" pitchFamily="2" charset="2"/>
              <a:buChar char="§"/>
            </a:pPr>
            <a:r>
              <a:rPr lang="en-US" sz="2000" dirty="0"/>
              <a:t>A label tag is used to label a form control.</a:t>
            </a:r>
          </a:p>
          <a:p>
            <a:pPr indent="346075">
              <a:spcBef>
                <a:spcPts val="1200"/>
              </a:spcBef>
              <a:buFont typeface="Wingdings" pitchFamily="2" charset="2"/>
              <a:buChar char="§"/>
            </a:pPr>
            <a:r>
              <a:rPr lang="en-US" sz="2000" dirty="0"/>
              <a:t>Binds text to the form control.</a:t>
            </a:r>
          </a:p>
          <a:p>
            <a:pPr marL="346075" indent="-346075">
              <a:spcBef>
                <a:spcPts val="1200"/>
              </a:spcBef>
              <a:buFont typeface="Wingdings" pitchFamily="2" charset="2"/>
              <a:buChar char="§"/>
            </a:pPr>
            <a:r>
              <a:rPr lang="en-US" sz="2000" dirty="0"/>
              <a:t>Uses </a:t>
            </a:r>
            <a:r>
              <a:rPr lang="en-US" sz="2000" dirty="0">
                <a:solidFill>
                  <a:srgbClr val="00B0F0"/>
                </a:solidFill>
              </a:rPr>
              <a:t>for</a:t>
            </a:r>
            <a:r>
              <a:rPr lang="en-US" sz="2000" dirty="0"/>
              <a:t> attribute to bind to a particular form control, where the value  is the </a:t>
            </a:r>
            <a:r>
              <a:rPr lang="en-US" sz="2000" dirty="0">
                <a:solidFill>
                  <a:srgbClr val="00B0F0"/>
                </a:solidFill>
              </a:rPr>
              <a:t>id</a:t>
            </a:r>
            <a:r>
              <a:rPr lang="en-US" sz="2000" dirty="0"/>
              <a:t> of the form control.</a:t>
            </a:r>
          </a:p>
          <a:p>
            <a:pPr marL="346075" indent="-346075">
              <a:spcBef>
                <a:spcPts val="1200"/>
              </a:spcBef>
              <a:buFont typeface="Wingdings" pitchFamily="2" charset="2"/>
              <a:buChar char="§"/>
            </a:pPr>
            <a:r>
              <a:rPr lang="en-US" sz="2000" dirty="0"/>
              <a:t>Clicking the label text activates the appropriate form control.</a:t>
            </a:r>
          </a:p>
          <a:p>
            <a:endParaRPr lang="en-US" sz="2000" dirty="0"/>
          </a:p>
          <a:p>
            <a:r>
              <a:rPr lang="en-US" sz="2000" dirty="0"/>
              <a:t>Usage :</a:t>
            </a:r>
          </a:p>
          <a:p>
            <a:endParaRPr lang="en-US" sz="2000" dirty="0"/>
          </a:p>
          <a:p>
            <a:pPr lvl="2"/>
            <a:r>
              <a:rPr lang="en-US" dirty="0">
                <a:solidFill>
                  <a:srgbClr val="00B050"/>
                </a:solidFill>
              </a:rPr>
              <a:t>&lt;label </a:t>
            </a:r>
            <a:r>
              <a:rPr lang="en-US" dirty="0">
                <a:solidFill>
                  <a:srgbClr val="C00000"/>
                </a:solidFill>
              </a:rPr>
              <a:t>for</a:t>
            </a:r>
            <a:r>
              <a:rPr lang="en-US" dirty="0"/>
              <a:t>=“</a:t>
            </a:r>
            <a:r>
              <a:rPr lang="en-US" dirty="0" err="1">
                <a:solidFill>
                  <a:srgbClr val="00B0F0"/>
                </a:solidFill>
              </a:rPr>
              <a:t>elementID</a:t>
            </a:r>
            <a:r>
              <a:rPr lang="en-US" dirty="0"/>
              <a:t>”</a:t>
            </a:r>
            <a:r>
              <a:rPr lang="en-US" dirty="0">
                <a:solidFill>
                  <a:srgbClr val="00B050"/>
                </a:solidFill>
              </a:rPr>
              <a:t>&gt;</a:t>
            </a:r>
            <a:r>
              <a:rPr lang="en-US" dirty="0"/>
              <a:t>Text</a:t>
            </a:r>
            <a:r>
              <a:rPr lang="en-US" dirty="0">
                <a:solidFill>
                  <a:srgbClr val="00B050"/>
                </a:solidFill>
              </a:rPr>
              <a:t>&lt;/label&gt;</a:t>
            </a:r>
          </a:p>
          <a:p>
            <a:pPr lvl="2"/>
            <a:r>
              <a:rPr lang="en-US" dirty="0">
                <a:solidFill>
                  <a:srgbClr val="00B050"/>
                </a:solidFill>
              </a:rPr>
              <a:t>&lt;</a:t>
            </a:r>
            <a:r>
              <a:rPr lang="en-US" dirty="0" err="1">
                <a:solidFill>
                  <a:srgbClr val="00B050"/>
                </a:solidFill>
              </a:rPr>
              <a:t>formcontrol</a:t>
            </a:r>
            <a:r>
              <a:rPr lang="en-US" dirty="0"/>
              <a:t> </a:t>
            </a:r>
            <a:r>
              <a:rPr lang="en-US" dirty="0">
                <a:solidFill>
                  <a:srgbClr val="C00000"/>
                </a:solidFill>
              </a:rPr>
              <a:t>id</a:t>
            </a:r>
            <a:r>
              <a:rPr lang="en-US" dirty="0"/>
              <a:t>=“</a:t>
            </a:r>
            <a:r>
              <a:rPr lang="en-US" dirty="0" err="1">
                <a:solidFill>
                  <a:srgbClr val="00B0F0"/>
                </a:solidFill>
              </a:rPr>
              <a:t>elementID</a:t>
            </a:r>
            <a:r>
              <a:rPr lang="en-US" dirty="0"/>
              <a:t>” </a:t>
            </a:r>
            <a:r>
              <a:rPr lang="en-US" dirty="0">
                <a:solidFill>
                  <a:srgbClr val="00B050"/>
                </a:solidFill>
              </a:rPr>
              <a:t>/&gt;</a:t>
            </a:r>
            <a:endParaRPr lang="en-US" dirty="0"/>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39</a:t>
            </a:fld>
            <a:endParaRPr lang="en-US" dirty="0"/>
          </a:p>
        </p:txBody>
      </p:sp>
    </p:spTree>
    <p:extLst>
      <p:ext uri="{BB962C8B-B14F-4D97-AF65-F5344CB8AC3E}">
        <p14:creationId xmlns:p14="http://schemas.microsoft.com/office/powerpoint/2010/main" val="178230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HTML</a:t>
            </a:r>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47ED8886-DB3B-44F4-9A80-E6A224679F20}" type="slidenum">
              <a:rPr lang="en-US" smtClean="0"/>
              <a:pPr/>
              <a:t>4</a:t>
            </a:fld>
            <a:endParaRPr lang="en-US" dirty="0"/>
          </a:p>
        </p:txBody>
      </p:sp>
    </p:spTree>
    <p:extLst>
      <p:ext uri="{BB962C8B-B14F-4D97-AF65-F5344CB8AC3E}">
        <p14:creationId xmlns:p14="http://schemas.microsoft.com/office/powerpoint/2010/main" val="3288384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Text Box</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40</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40</a:t>
            </a:fld>
            <a:endParaRPr lang="en-US"/>
          </a:p>
        </p:txBody>
      </p:sp>
      <p:sp>
        <p:nvSpPr>
          <p:cNvPr id="7" name="TextBox 6"/>
          <p:cNvSpPr txBox="1"/>
          <p:nvPr/>
        </p:nvSpPr>
        <p:spPr>
          <a:xfrm>
            <a:off x="1066800" y="1447800"/>
            <a:ext cx="6324600" cy="400110"/>
          </a:xfrm>
          <a:prstGeom prst="rect">
            <a:avLst/>
          </a:prstGeom>
          <a:noFill/>
        </p:spPr>
        <p:txBody>
          <a:bodyPr wrap="square" rtlCol="0">
            <a:spAutoFit/>
          </a:bodyPr>
          <a:lstStyle/>
          <a:p>
            <a:r>
              <a:rPr lang="en-US" sz="2000" b="0" dirty="0">
                <a:solidFill>
                  <a:schemeClr val="bg1"/>
                </a:solidFill>
              </a:rPr>
              <a:t>Used to accept single line of text from the user.</a:t>
            </a:r>
          </a:p>
        </p:txBody>
      </p:sp>
      <p:pic>
        <p:nvPicPr>
          <p:cNvPr id="8" name="Picture 3"/>
          <p:cNvPicPr>
            <a:picLocks noChangeAspect="1" noChangeArrowheads="1"/>
          </p:cNvPicPr>
          <p:nvPr/>
        </p:nvPicPr>
        <p:blipFill>
          <a:blip r:embed="rId2" cstate="print"/>
          <a:srcRect/>
          <a:stretch>
            <a:fillRect/>
          </a:stretch>
        </p:blipFill>
        <p:spPr bwMode="auto">
          <a:xfrm>
            <a:off x="1193800" y="2667000"/>
            <a:ext cx="5588000" cy="838200"/>
          </a:xfrm>
          <a:prstGeom prst="rect">
            <a:avLst/>
          </a:prstGeom>
          <a:noFill/>
          <a:ln w="9525">
            <a:noFill/>
            <a:miter lim="800000"/>
            <a:headEnd/>
            <a:tailEnd/>
          </a:ln>
          <a:effectLst/>
        </p:spPr>
      </p:pic>
      <p:sp>
        <p:nvSpPr>
          <p:cNvPr id="9" name="TextBox 8"/>
          <p:cNvSpPr txBox="1"/>
          <p:nvPr/>
        </p:nvSpPr>
        <p:spPr>
          <a:xfrm>
            <a:off x="783688" y="4412159"/>
            <a:ext cx="7544566" cy="738664"/>
          </a:xfrm>
          <a:prstGeom prst="rect">
            <a:avLst/>
          </a:prstGeom>
          <a:noFill/>
        </p:spPr>
        <p:txBody>
          <a:bodyPr wrap="none" rtlCol="0">
            <a:spAutoFit/>
          </a:bodyPr>
          <a:lstStyle/>
          <a:p>
            <a:pPr marL="111125" indent="-47625"/>
            <a:r>
              <a:rPr lang="en-US" sz="2200" dirty="0">
                <a:solidFill>
                  <a:schemeClr val="bg1"/>
                </a:solidFill>
              </a:rPr>
              <a:t>Example of Text Fields</a:t>
            </a:r>
            <a:r>
              <a:rPr lang="en-US" sz="2200" b="0" dirty="0">
                <a:solidFill>
                  <a:schemeClr val="bg1"/>
                </a:solidFill>
              </a:rPr>
              <a:t>: Name , Username, Phone number</a:t>
            </a:r>
          </a:p>
          <a:p>
            <a:endParaRPr lang="en-US" sz="2000" dirty="0"/>
          </a:p>
        </p:txBody>
      </p:sp>
    </p:spTree>
    <p:extLst>
      <p:ext uri="{BB962C8B-B14F-4D97-AF65-F5344CB8AC3E}">
        <p14:creationId xmlns:p14="http://schemas.microsoft.com/office/powerpoint/2010/main" val="11156144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To Create a Text Box ?</a:t>
            </a:r>
          </a:p>
        </p:txBody>
      </p:sp>
      <p:sp>
        <p:nvSpPr>
          <p:cNvPr id="3" name="Text Placeholder 2"/>
          <p:cNvSpPr>
            <a:spLocks noGrp="1"/>
          </p:cNvSpPr>
          <p:nvPr>
            <p:ph type="body" sz="quarter" idx="13"/>
          </p:nvPr>
        </p:nvSpPr>
        <p:spPr/>
        <p:txBody>
          <a:bodyPr>
            <a:normAutofit/>
          </a:bodyPr>
          <a:lstStyle/>
          <a:p>
            <a:pPr>
              <a:spcBef>
                <a:spcPts val="1200"/>
              </a:spcBef>
            </a:pPr>
            <a:r>
              <a:rPr lang="en-US" sz="2000" dirty="0"/>
              <a:t>To create a text box we use </a:t>
            </a:r>
            <a:r>
              <a:rPr lang="en-US" sz="2000" dirty="0">
                <a:solidFill>
                  <a:srgbClr val="00B050"/>
                </a:solidFill>
              </a:rPr>
              <a:t>&lt;input&gt; </a:t>
            </a:r>
            <a:r>
              <a:rPr lang="en-US" sz="2000" dirty="0"/>
              <a:t>tag</a:t>
            </a:r>
          </a:p>
          <a:p>
            <a:pPr>
              <a:spcBef>
                <a:spcPts val="1200"/>
              </a:spcBef>
            </a:pPr>
            <a:endParaRPr lang="en-US" sz="2000" dirty="0"/>
          </a:p>
          <a:p>
            <a:pPr indent="346075">
              <a:spcBef>
                <a:spcPts val="1200"/>
              </a:spcBef>
            </a:pPr>
            <a:r>
              <a:rPr lang="en-US" sz="2000" dirty="0"/>
              <a:t>Syntax :</a:t>
            </a:r>
          </a:p>
          <a:p>
            <a:pPr indent="346075">
              <a:spcBef>
                <a:spcPts val="1200"/>
              </a:spcBef>
            </a:pPr>
            <a:r>
              <a:rPr lang="en-US" sz="2000" dirty="0">
                <a:solidFill>
                  <a:srgbClr val="00B050"/>
                </a:solidFill>
              </a:rPr>
              <a:t>&lt;input </a:t>
            </a:r>
            <a:r>
              <a:rPr lang="en-US" sz="2000" dirty="0">
                <a:solidFill>
                  <a:srgbClr val="C00000"/>
                </a:solidFill>
              </a:rPr>
              <a:t>type</a:t>
            </a:r>
            <a:r>
              <a:rPr lang="en-US" sz="2000" dirty="0"/>
              <a:t> =“</a:t>
            </a:r>
            <a:r>
              <a:rPr lang="en-US" sz="2000" dirty="0">
                <a:solidFill>
                  <a:srgbClr val="00B0F0"/>
                </a:solidFill>
              </a:rPr>
              <a:t>text</a:t>
            </a:r>
            <a:r>
              <a:rPr lang="en-US" sz="2000" dirty="0"/>
              <a:t>” </a:t>
            </a:r>
            <a:r>
              <a:rPr lang="en-US" sz="2000" dirty="0">
                <a:solidFill>
                  <a:srgbClr val="C00000"/>
                </a:solidFill>
              </a:rPr>
              <a:t>name</a:t>
            </a:r>
            <a:r>
              <a:rPr lang="en-US" sz="2000" dirty="0"/>
              <a:t>=“</a:t>
            </a:r>
            <a:r>
              <a:rPr lang="en-US" sz="2000" dirty="0" err="1">
                <a:solidFill>
                  <a:srgbClr val="00B0F0"/>
                </a:solidFill>
              </a:rPr>
              <a:t>textName</a:t>
            </a:r>
            <a:r>
              <a:rPr lang="en-US" sz="2000" dirty="0"/>
              <a:t>” </a:t>
            </a:r>
            <a:r>
              <a:rPr lang="en-US" sz="2000" dirty="0">
                <a:solidFill>
                  <a:srgbClr val="C00000"/>
                </a:solidFill>
              </a:rPr>
              <a:t>id</a:t>
            </a:r>
            <a:r>
              <a:rPr lang="en-US" sz="2000" dirty="0"/>
              <a:t>=“</a:t>
            </a:r>
            <a:r>
              <a:rPr lang="en-US" sz="2000" dirty="0">
                <a:solidFill>
                  <a:srgbClr val="00B0F0"/>
                </a:solidFill>
              </a:rPr>
              <a:t>id</a:t>
            </a:r>
            <a:r>
              <a:rPr lang="en-US" sz="2000" dirty="0"/>
              <a:t>” </a:t>
            </a:r>
            <a:r>
              <a:rPr lang="en-US" sz="2000" dirty="0">
                <a:solidFill>
                  <a:srgbClr val="C00000"/>
                </a:solidFill>
              </a:rPr>
              <a:t>value</a:t>
            </a:r>
            <a:r>
              <a:rPr lang="en-US" sz="2000" dirty="0"/>
              <a:t>=“</a:t>
            </a:r>
            <a:r>
              <a:rPr lang="en-US" sz="2000" dirty="0" err="1">
                <a:solidFill>
                  <a:srgbClr val="00B0F0"/>
                </a:solidFill>
              </a:rPr>
              <a:t>defaultValue</a:t>
            </a:r>
            <a:r>
              <a:rPr lang="en-US" sz="2000" dirty="0"/>
              <a:t>”</a:t>
            </a:r>
            <a:r>
              <a:rPr lang="en-US" sz="2000" dirty="0">
                <a:solidFill>
                  <a:srgbClr val="00B050"/>
                </a:solidFill>
              </a:rPr>
              <a:t>/&gt;</a:t>
            </a:r>
          </a:p>
          <a:p>
            <a:pPr indent="346075">
              <a:spcBef>
                <a:spcPts val="1200"/>
              </a:spcBef>
            </a:pPr>
            <a:endParaRPr lang="en-US" sz="2000" dirty="0"/>
          </a:p>
          <a:p>
            <a:pPr indent="346075">
              <a:spcBef>
                <a:spcPts val="1200"/>
              </a:spcBef>
            </a:pPr>
            <a:r>
              <a:rPr lang="en-US" sz="2000" dirty="0"/>
              <a:t>Example :</a:t>
            </a:r>
          </a:p>
          <a:p>
            <a:pPr indent="346075">
              <a:spcBef>
                <a:spcPts val="1200"/>
              </a:spcBef>
            </a:pPr>
            <a:r>
              <a:rPr lang="en-US" sz="2000" dirty="0">
                <a:solidFill>
                  <a:srgbClr val="00B050"/>
                </a:solidFill>
              </a:rPr>
              <a:t>&lt;input </a:t>
            </a:r>
            <a:r>
              <a:rPr lang="en-US" sz="2000" dirty="0">
                <a:solidFill>
                  <a:srgbClr val="C00000"/>
                </a:solidFill>
              </a:rPr>
              <a:t>type</a:t>
            </a:r>
            <a:r>
              <a:rPr lang="en-US" sz="2000" dirty="0"/>
              <a:t> =“</a:t>
            </a:r>
            <a:r>
              <a:rPr lang="en-US" sz="2000" dirty="0">
                <a:solidFill>
                  <a:srgbClr val="00B0F0"/>
                </a:solidFill>
              </a:rPr>
              <a:t>text</a:t>
            </a:r>
            <a:r>
              <a:rPr lang="en-US" sz="2000" dirty="0"/>
              <a:t>” </a:t>
            </a:r>
            <a:r>
              <a:rPr lang="en-US" sz="2000" dirty="0">
                <a:solidFill>
                  <a:srgbClr val="C00000"/>
                </a:solidFill>
              </a:rPr>
              <a:t>name</a:t>
            </a:r>
            <a:r>
              <a:rPr lang="en-US" sz="2000" dirty="0"/>
              <a:t>=“</a:t>
            </a:r>
            <a:r>
              <a:rPr lang="en-US" sz="2000" dirty="0" err="1">
                <a:solidFill>
                  <a:srgbClr val="00B0F0"/>
                </a:solidFill>
              </a:rPr>
              <a:t>userName</a:t>
            </a:r>
            <a:r>
              <a:rPr lang="en-US" sz="2000" dirty="0"/>
              <a:t>” </a:t>
            </a:r>
            <a:r>
              <a:rPr lang="en-US" sz="2000" dirty="0">
                <a:solidFill>
                  <a:srgbClr val="C00000"/>
                </a:solidFill>
              </a:rPr>
              <a:t>id</a:t>
            </a:r>
            <a:r>
              <a:rPr lang="en-US" sz="2000" dirty="0"/>
              <a:t>=“</a:t>
            </a:r>
            <a:r>
              <a:rPr lang="en-US" sz="2000" dirty="0" err="1">
                <a:solidFill>
                  <a:srgbClr val="00B0F0"/>
                </a:solidFill>
              </a:rPr>
              <a:t>userName</a:t>
            </a:r>
            <a:r>
              <a:rPr lang="en-US" sz="2000" dirty="0"/>
              <a:t>” </a:t>
            </a:r>
          </a:p>
          <a:p>
            <a:pPr indent="346075">
              <a:spcBef>
                <a:spcPts val="1200"/>
              </a:spcBef>
            </a:pPr>
            <a:r>
              <a:rPr lang="en-US" sz="2000" dirty="0">
                <a:solidFill>
                  <a:srgbClr val="C00000"/>
                </a:solidFill>
              </a:rPr>
              <a:t>value</a:t>
            </a:r>
            <a:r>
              <a:rPr lang="en-US" sz="2000" dirty="0"/>
              <a:t>=“</a:t>
            </a:r>
            <a:r>
              <a:rPr lang="en-US" sz="2000" dirty="0">
                <a:solidFill>
                  <a:srgbClr val="00B0F0"/>
                </a:solidFill>
              </a:rPr>
              <a:t>Enter user Name</a:t>
            </a:r>
            <a:r>
              <a:rPr lang="en-US" sz="2000" dirty="0"/>
              <a:t>”</a:t>
            </a:r>
            <a:r>
              <a:rPr lang="en-US" sz="2000" dirty="0">
                <a:solidFill>
                  <a:srgbClr val="00B050"/>
                </a:solidFill>
              </a:rPr>
              <a:t>/&gt;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41</a:t>
            </a:fld>
            <a:endParaRPr lang="en-US" dirty="0"/>
          </a:p>
        </p:txBody>
      </p:sp>
    </p:spTree>
    <p:extLst>
      <p:ext uri="{BB962C8B-B14F-4D97-AF65-F5344CB8AC3E}">
        <p14:creationId xmlns:p14="http://schemas.microsoft.com/office/powerpoint/2010/main" val="33026902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Optional Attributes for Textbox</a:t>
            </a:r>
          </a:p>
        </p:txBody>
      </p:sp>
      <p:sp>
        <p:nvSpPr>
          <p:cNvPr id="3" name="Text Placeholder 2"/>
          <p:cNvSpPr>
            <a:spLocks noGrp="1"/>
          </p:cNvSpPr>
          <p:nvPr>
            <p:ph type="body" sz="quarter" idx="13"/>
          </p:nvPr>
        </p:nvSpPr>
        <p:spPr/>
        <p:txBody>
          <a:bodyPr/>
          <a:lstStyle/>
          <a:p>
            <a:pPr>
              <a:spcBef>
                <a:spcPts val="1800"/>
              </a:spcBef>
              <a:spcAft>
                <a:spcPts val="1200"/>
              </a:spcAft>
              <a:buFont typeface="Wingdings" pitchFamily="2" charset="2"/>
              <a:buChar char="§"/>
            </a:pPr>
            <a:r>
              <a:rPr lang="en-US" sz="2000" dirty="0"/>
              <a:t> Size -  Specifies the visible width, characters displayed.</a:t>
            </a:r>
          </a:p>
          <a:p>
            <a:pPr>
              <a:spcBef>
                <a:spcPts val="1800"/>
              </a:spcBef>
              <a:spcAft>
                <a:spcPts val="1200"/>
              </a:spcAft>
              <a:buFont typeface="Wingdings" pitchFamily="2" charset="2"/>
              <a:buChar char="§"/>
            </a:pPr>
            <a:r>
              <a:rPr lang="en-US" sz="2000" dirty="0"/>
              <a:t> </a:t>
            </a:r>
            <a:r>
              <a:rPr lang="en-US" sz="2000" dirty="0" err="1"/>
              <a:t>Maxlength</a:t>
            </a:r>
            <a:r>
              <a:rPr lang="en-US" sz="2000" dirty="0"/>
              <a:t> - Specifies the maximum number of characters allowed. </a:t>
            </a:r>
          </a:p>
          <a:p>
            <a:pPr>
              <a:spcBef>
                <a:spcPts val="1800"/>
              </a:spcBef>
              <a:spcAft>
                <a:spcPts val="1200"/>
              </a:spcAft>
              <a:buFont typeface="Wingdings" pitchFamily="2" charset="2"/>
              <a:buChar char="§"/>
            </a:pPr>
            <a:r>
              <a:rPr lang="en-US" sz="2000" dirty="0"/>
              <a:t> </a:t>
            </a:r>
            <a:r>
              <a:rPr lang="en-US" sz="2000" dirty="0" err="1"/>
              <a:t>Tabindex</a:t>
            </a:r>
            <a:r>
              <a:rPr lang="en-US" sz="2000" dirty="0"/>
              <a:t> - Sets the tab order for the control.</a:t>
            </a:r>
          </a:p>
          <a:p>
            <a:pPr>
              <a:spcBef>
                <a:spcPts val="1800"/>
              </a:spcBef>
              <a:spcAft>
                <a:spcPts val="1200"/>
              </a:spcAft>
              <a:buFont typeface="Wingdings" pitchFamily="2" charset="2"/>
              <a:buChar char="§"/>
            </a:pPr>
            <a:r>
              <a:rPr lang="en-US" sz="2000" dirty="0"/>
              <a:t> Value - Default value for the textbox.</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42</a:t>
            </a:fld>
            <a:endParaRPr lang="en-US" dirty="0"/>
          </a:p>
        </p:txBody>
      </p:sp>
    </p:spTree>
    <p:extLst>
      <p:ext uri="{BB962C8B-B14F-4D97-AF65-F5344CB8AC3E}">
        <p14:creationId xmlns:p14="http://schemas.microsoft.com/office/powerpoint/2010/main" val="7561168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Text Fields</a:t>
            </a:r>
          </a:p>
        </p:txBody>
      </p:sp>
      <p:sp>
        <p:nvSpPr>
          <p:cNvPr id="3" name="Text Placeholder 2"/>
          <p:cNvSpPr>
            <a:spLocks noGrp="1"/>
          </p:cNvSpPr>
          <p:nvPr>
            <p:ph type="body" sz="quarter" idx="13"/>
          </p:nvPr>
        </p:nvSpPr>
        <p:spPr/>
        <p:txBody>
          <a:bodyPr>
            <a:normAutofit fontScale="70000" lnSpcReduction="20000"/>
          </a:bodyPr>
          <a:lstStyle/>
          <a:p>
            <a:pPr marL="342900" indent="-342900">
              <a:spcBef>
                <a:spcPts val="1200"/>
              </a:spcBef>
            </a:pPr>
            <a:r>
              <a:rPr lang="en-US" dirty="0"/>
              <a:t>Lets all add a user name field to the registration form,</a:t>
            </a:r>
          </a:p>
          <a:p>
            <a:pPr marL="342900" indent="-342900">
              <a:spcBef>
                <a:spcPts val="1200"/>
              </a:spcBef>
              <a:buFont typeface="+mj-lt"/>
              <a:buAutoNum type="arabicPeriod"/>
            </a:pPr>
            <a:r>
              <a:rPr lang="en-US" dirty="0"/>
              <a:t>Create a label username in registration.html</a:t>
            </a:r>
          </a:p>
          <a:p>
            <a:pPr marL="342900" indent="-342900">
              <a:spcBef>
                <a:spcPts val="1200"/>
              </a:spcBef>
            </a:pPr>
            <a:r>
              <a:rPr lang="en-US" dirty="0"/>
              <a:t>  </a:t>
            </a:r>
            <a:r>
              <a:rPr lang="en-US" dirty="0">
                <a:solidFill>
                  <a:srgbClr val="00B050"/>
                </a:solidFill>
              </a:rPr>
              <a:t> 	&lt;label&gt;</a:t>
            </a:r>
            <a:r>
              <a:rPr lang="en-US" dirty="0">
                <a:solidFill>
                  <a:srgbClr val="0070C0"/>
                </a:solidFill>
              </a:rPr>
              <a:t>Name</a:t>
            </a:r>
            <a:r>
              <a:rPr lang="en-US" dirty="0">
                <a:solidFill>
                  <a:srgbClr val="00B050"/>
                </a:solidFill>
              </a:rPr>
              <a:t>&lt;/label&gt;</a:t>
            </a:r>
          </a:p>
          <a:p>
            <a:pPr marL="342900" indent="-342900">
              <a:spcBef>
                <a:spcPts val="1200"/>
              </a:spcBef>
              <a:buAutoNum type="arabicPeriod" startAt="2"/>
            </a:pPr>
            <a:r>
              <a:rPr lang="en-US" dirty="0"/>
              <a:t>Create a textbox in registration.html</a:t>
            </a:r>
          </a:p>
          <a:p>
            <a:pPr marL="342900" indent="-342900">
              <a:spcBef>
                <a:spcPts val="1200"/>
              </a:spcBef>
            </a:pPr>
            <a:r>
              <a:rPr lang="en-US" dirty="0"/>
              <a:t>    	 </a:t>
            </a:r>
            <a:r>
              <a:rPr lang="en-US" dirty="0">
                <a:solidFill>
                  <a:srgbClr val="00B050"/>
                </a:solidFill>
              </a:rPr>
              <a:t>&lt;input </a:t>
            </a:r>
            <a:r>
              <a:rPr lang="en-US" dirty="0">
                <a:solidFill>
                  <a:srgbClr val="C00000"/>
                </a:solidFill>
              </a:rPr>
              <a:t>type</a:t>
            </a:r>
            <a:r>
              <a:rPr lang="en-US" dirty="0"/>
              <a:t> =“</a:t>
            </a:r>
            <a:r>
              <a:rPr lang="en-US" dirty="0">
                <a:solidFill>
                  <a:srgbClr val="00B0F0"/>
                </a:solidFill>
              </a:rPr>
              <a:t>text</a:t>
            </a:r>
            <a:r>
              <a:rPr lang="en-US" dirty="0"/>
              <a:t>”</a:t>
            </a:r>
            <a:r>
              <a:rPr lang="en-US" dirty="0">
                <a:solidFill>
                  <a:srgbClr val="C00000"/>
                </a:solidFill>
              </a:rPr>
              <a:t> name</a:t>
            </a:r>
            <a:r>
              <a:rPr lang="en-US" dirty="0"/>
              <a:t>=“</a:t>
            </a:r>
            <a:r>
              <a:rPr lang="en-US" dirty="0" err="1">
                <a:solidFill>
                  <a:srgbClr val="00B0F0"/>
                </a:solidFill>
              </a:rPr>
              <a:t>userName</a:t>
            </a:r>
            <a:r>
              <a:rPr lang="en-US" dirty="0"/>
              <a:t>” </a:t>
            </a:r>
            <a:r>
              <a:rPr lang="en-US" dirty="0">
                <a:solidFill>
                  <a:srgbClr val="C00000"/>
                </a:solidFill>
              </a:rPr>
              <a:t>id</a:t>
            </a:r>
            <a:r>
              <a:rPr lang="en-US" dirty="0"/>
              <a:t>=“</a:t>
            </a:r>
            <a:r>
              <a:rPr lang="en-US" dirty="0" err="1">
                <a:solidFill>
                  <a:srgbClr val="00B0F0"/>
                </a:solidFill>
              </a:rPr>
              <a:t>userName</a:t>
            </a:r>
            <a:r>
              <a:rPr lang="en-US" dirty="0"/>
              <a:t>”</a:t>
            </a:r>
            <a:r>
              <a:rPr lang="en-US" dirty="0">
                <a:solidFill>
                  <a:srgbClr val="00B050"/>
                </a:solidFill>
              </a:rPr>
              <a:t> /&gt;</a:t>
            </a:r>
          </a:p>
          <a:p>
            <a:pPr marL="342900" indent="-342900">
              <a:spcBef>
                <a:spcPts val="1200"/>
              </a:spcBef>
              <a:buAutoNum type="arabicPeriod" startAt="3"/>
            </a:pPr>
            <a:r>
              <a:rPr lang="en-US" dirty="0"/>
              <a:t>Set the </a:t>
            </a:r>
            <a:r>
              <a:rPr lang="en-US" dirty="0">
                <a:solidFill>
                  <a:srgbClr val="C00000"/>
                </a:solidFill>
              </a:rPr>
              <a:t>for </a:t>
            </a:r>
            <a:r>
              <a:rPr lang="en-US" dirty="0"/>
              <a:t>attribute of the label . The value should be the text box’s ID</a:t>
            </a:r>
          </a:p>
          <a:p>
            <a:pPr marL="342900" indent="-342900">
              <a:spcBef>
                <a:spcPts val="1200"/>
              </a:spcBef>
            </a:pPr>
            <a:r>
              <a:rPr lang="en-US" dirty="0"/>
              <a:t>    	 </a:t>
            </a:r>
            <a:r>
              <a:rPr lang="en-US" dirty="0">
                <a:solidFill>
                  <a:srgbClr val="00B050"/>
                </a:solidFill>
              </a:rPr>
              <a:t>&lt;label</a:t>
            </a:r>
            <a:r>
              <a:rPr lang="en-US" dirty="0"/>
              <a:t> </a:t>
            </a:r>
            <a:r>
              <a:rPr lang="en-US" dirty="0">
                <a:solidFill>
                  <a:srgbClr val="C00000"/>
                </a:solidFill>
              </a:rPr>
              <a:t>for</a:t>
            </a:r>
            <a:r>
              <a:rPr lang="en-US" dirty="0"/>
              <a:t>=“</a:t>
            </a:r>
            <a:r>
              <a:rPr lang="en-US" dirty="0" err="1">
                <a:solidFill>
                  <a:srgbClr val="00B0F0"/>
                </a:solidFill>
              </a:rPr>
              <a:t>userName</a:t>
            </a:r>
            <a:r>
              <a:rPr lang="en-US" dirty="0"/>
              <a:t>”</a:t>
            </a:r>
            <a:r>
              <a:rPr lang="en-US" dirty="0">
                <a:solidFill>
                  <a:srgbClr val="00B050"/>
                </a:solidFill>
              </a:rPr>
              <a:t>&gt;</a:t>
            </a:r>
            <a:r>
              <a:rPr lang="en-US" dirty="0">
                <a:solidFill>
                  <a:srgbClr val="0070C0"/>
                </a:solidFill>
              </a:rPr>
              <a:t>Name</a:t>
            </a:r>
            <a:r>
              <a:rPr lang="en-US" dirty="0">
                <a:solidFill>
                  <a:srgbClr val="00B050"/>
                </a:solidFill>
              </a:rPr>
              <a:t>&lt;/label&gt;</a:t>
            </a:r>
          </a:p>
          <a:p>
            <a:pPr marL="457200" indent="-457200">
              <a:spcBef>
                <a:spcPts val="1200"/>
              </a:spcBef>
              <a:buFont typeface="+mj-lt"/>
              <a:buAutoNum type="arabicPeriod" startAt="4"/>
            </a:pPr>
            <a:r>
              <a:rPr lang="en-US" dirty="0"/>
              <a:t>Place the form fields inside a table tag, like</a:t>
            </a:r>
          </a:p>
          <a:p>
            <a:pPr marL="457200" indent="-457200">
              <a:spcBef>
                <a:spcPts val="0"/>
              </a:spcBef>
            </a:pPr>
            <a:endParaRPr lang="en-US" dirty="0"/>
          </a:p>
          <a:p>
            <a:pPr marL="457200" indent="-457200">
              <a:spcBef>
                <a:spcPts val="0"/>
              </a:spcBef>
            </a:pPr>
            <a:r>
              <a:rPr lang="en-US" dirty="0"/>
              <a:t>	&lt;table&gt;&lt;</a:t>
            </a:r>
            <a:r>
              <a:rPr lang="en-US" dirty="0" err="1"/>
              <a:t>tr</a:t>
            </a:r>
            <a:r>
              <a:rPr lang="en-US" dirty="0"/>
              <a:t>&gt;</a:t>
            </a:r>
          </a:p>
          <a:p>
            <a:pPr marL="457200" indent="-457200">
              <a:spcBef>
                <a:spcPts val="0"/>
              </a:spcBef>
            </a:pPr>
            <a:r>
              <a:rPr lang="en-US" dirty="0"/>
              <a:t>		&lt;td&gt;  </a:t>
            </a:r>
            <a:r>
              <a:rPr lang="en-US" dirty="0">
                <a:solidFill>
                  <a:srgbClr val="00B050"/>
                </a:solidFill>
              </a:rPr>
              <a:t>&lt;label</a:t>
            </a:r>
            <a:r>
              <a:rPr lang="en-US" dirty="0"/>
              <a:t> </a:t>
            </a:r>
            <a:r>
              <a:rPr lang="en-US" dirty="0">
                <a:solidFill>
                  <a:srgbClr val="C00000"/>
                </a:solidFill>
              </a:rPr>
              <a:t>for</a:t>
            </a:r>
            <a:r>
              <a:rPr lang="en-US" dirty="0"/>
              <a:t>=“</a:t>
            </a:r>
            <a:r>
              <a:rPr lang="en-US" dirty="0" err="1">
                <a:solidFill>
                  <a:srgbClr val="00B0F0"/>
                </a:solidFill>
              </a:rPr>
              <a:t>userName</a:t>
            </a:r>
            <a:r>
              <a:rPr lang="en-US" dirty="0"/>
              <a:t>”</a:t>
            </a:r>
            <a:r>
              <a:rPr lang="en-US" dirty="0">
                <a:solidFill>
                  <a:srgbClr val="00B050"/>
                </a:solidFill>
              </a:rPr>
              <a:t>&gt;</a:t>
            </a:r>
            <a:r>
              <a:rPr lang="en-US" dirty="0">
                <a:solidFill>
                  <a:srgbClr val="0070C0"/>
                </a:solidFill>
              </a:rPr>
              <a:t>Name</a:t>
            </a:r>
            <a:r>
              <a:rPr lang="en-US" dirty="0">
                <a:solidFill>
                  <a:srgbClr val="00B050"/>
                </a:solidFill>
              </a:rPr>
              <a:t>&lt;/label&gt;</a:t>
            </a:r>
            <a:r>
              <a:rPr lang="en-US" dirty="0"/>
              <a:t>&lt;/td&gt;</a:t>
            </a:r>
          </a:p>
          <a:p>
            <a:pPr marL="342900" indent="-342900">
              <a:spcBef>
                <a:spcPts val="0"/>
              </a:spcBef>
            </a:pPr>
            <a:r>
              <a:rPr lang="en-US" dirty="0"/>
              <a:t>		&lt;td&gt;  </a:t>
            </a:r>
            <a:r>
              <a:rPr lang="en-US" dirty="0">
                <a:solidFill>
                  <a:srgbClr val="00B050"/>
                </a:solidFill>
              </a:rPr>
              <a:t>&lt;input </a:t>
            </a:r>
            <a:r>
              <a:rPr lang="en-US" dirty="0">
                <a:solidFill>
                  <a:srgbClr val="C00000"/>
                </a:solidFill>
              </a:rPr>
              <a:t>type</a:t>
            </a:r>
            <a:r>
              <a:rPr lang="en-US" dirty="0"/>
              <a:t> =“</a:t>
            </a:r>
            <a:r>
              <a:rPr lang="en-US" dirty="0">
                <a:solidFill>
                  <a:srgbClr val="00B0F0"/>
                </a:solidFill>
              </a:rPr>
              <a:t>text</a:t>
            </a:r>
            <a:r>
              <a:rPr lang="en-US" dirty="0"/>
              <a:t>”</a:t>
            </a:r>
            <a:r>
              <a:rPr lang="en-US" dirty="0">
                <a:solidFill>
                  <a:srgbClr val="C00000"/>
                </a:solidFill>
              </a:rPr>
              <a:t> name</a:t>
            </a:r>
            <a:r>
              <a:rPr lang="en-US" dirty="0"/>
              <a:t>=“</a:t>
            </a:r>
            <a:r>
              <a:rPr lang="en-US" dirty="0" err="1">
                <a:solidFill>
                  <a:srgbClr val="00B0F0"/>
                </a:solidFill>
              </a:rPr>
              <a:t>userName</a:t>
            </a:r>
            <a:r>
              <a:rPr lang="en-US" dirty="0"/>
              <a:t>” </a:t>
            </a:r>
            <a:r>
              <a:rPr lang="en-US" dirty="0">
                <a:solidFill>
                  <a:srgbClr val="C00000"/>
                </a:solidFill>
              </a:rPr>
              <a:t>id</a:t>
            </a:r>
            <a:r>
              <a:rPr lang="en-US" dirty="0"/>
              <a:t>=“</a:t>
            </a:r>
            <a:r>
              <a:rPr lang="en-US" dirty="0" err="1">
                <a:solidFill>
                  <a:srgbClr val="00B0F0"/>
                </a:solidFill>
              </a:rPr>
              <a:t>userName</a:t>
            </a:r>
            <a:r>
              <a:rPr lang="en-US" dirty="0"/>
              <a:t>”</a:t>
            </a:r>
            <a:r>
              <a:rPr lang="en-US" dirty="0">
                <a:solidFill>
                  <a:srgbClr val="00B050"/>
                </a:solidFill>
              </a:rPr>
              <a:t> /&gt; </a:t>
            </a:r>
            <a:r>
              <a:rPr lang="en-US" dirty="0"/>
              <a:t>&lt;/td&gt;</a:t>
            </a:r>
          </a:p>
          <a:p>
            <a:pPr marL="342900" indent="-342900">
              <a:spcBef>
                <a:spcPts val="0"/>
              </a:spcBef>
            </a:pPr>
            <a:r>
              <a:rPr lang="en-US" dirty="0"/>
              <a:t>	&lt;/</a:t>
            </a:r>
            <a:r>
              <a:rPr lang="en-US" dirty="0" err="1"/>
              <a:t>tr</a:t>
            </a:r>
            <a:r>
              <a:rPr lang="en-US" dirty="0"/>
              <a:t>&gt; &lt;/table&gt;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43</a:t>
            </a:fld>
            <a:endParaRPr lang="en-US" dirty="0"/>
          </a:p>
        </p:txBody>
      </p:sp>
    </p:spTree>
    <p:extLst>
      <p:ext uri="{BB962C8B-B14F-4D97-AF65-F5344CB8AC3E}">
        <p14:creationId xmlns:p14="http://schemas.microsoft.com/office/powerpoint/2010/main" val="18992610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Password Field</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44</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44</a:t>
            </a:fld>
            <a:endParaRPr lang="en-US"/>
          </a:p>
        </p:txBody>
      </p:sp>
      <p:sp>
        <p:nvSpPr>
          <p:cNvPr id="7" name="TextBox 6"/>
          <p:cNvSpPr txBox="1"/>
          <p:nvPr/>
        </p:nvSpPr>
        <p:spPr>
          <a:xfrm>
            <a:off x="402504" y="1371600"/>
            <a:ext cx="7946406" cy="707886"/>
          </a:xfrm>
          <a:prstGeom prst="rect">
            <a:avLst/>
          </a:prstGeom>
          <a:noFill/>
        </p:spPr>
        <p:txBody>
          <a:bodyPr wrap="none" rtlCol="0">
            <a:spAutoFit/>
          </a:bodyPr>
          <a:lstStyle/>
          <a:p>
            <a:r>
              <a:rPr lang="en-US" sz="2000" b="0" dirty="0">
                <a:solidFill>
                  <a:schemeClr val="bg1"/>
                </a:solidFill>
              </a:rPr>
              <a:t>Used to accept secure data from the user which should be displayed</a:t>
            </a:r>
          </a:p>
          <a:p>
            <a:r>
              <a:rPr lang="en-US" sz="2000" b="0" dirty="0">
                <a:solidFill>
                  <a:schemeClr val="bg1"/>
                </a:solidFill>
              </a:rPr>
              <a:t>on  the screen.</a:t>
            </a:r>
          </a:p>
        </p:txBody>
      </p:sp>
      <p:pic>
        <p:nvPicPr>
          <p:cNvPr id="8" name="Picture 3"/>
          <p:cNvPicPr>
            <a:picLocks noChangeAspect="1" noChangeArrowheads="1"/>
          </p:cNvPicPr>
          <p:nvPr/>
        </p:nvPicPr>
        <p:blipFill>
          <a:blip r:embed="rId2" cstate="print"/>
          <a:srcRect/>
          <a:stretch>
            <a:fillRect/>
          </a:stretch>
        </p:blipFill>
        <p:spPr bwMode="auto">
          <a:xfrm>
            <a:off x="2209800" y="2819400"/>
            <a:ext cx="4343400" cy="671512"/>
          </a:xfrm>
          <a:prstGeom prst="rect">
            <a:avLst/>
          </a:prstGeom>
          <a:noFill/>
          <a:ln w="9525">
            <a:noFill/>
            <a:miter lim="800000"/>
            <a:headEnd/>
            <a:tailEnd/>
          </a:ln>
          <a:effectLst/>
        </p:spPr>
      </p:pic>
      <p:sp>
        <p:nvSpPr>
          <p:cNvPr id="9" name="TextBox 8"/>
          <p:cNvSpPr txBox="1"/>
          <p:nvPr/>
        </p:nvSpPr>
        <p:spPr>
          <a:xfrm>
            <a:off x="609600" y="4495800"/>
            <a:ext cx="4651081" cy="738664"/>
          </a:xfrm>
          <a:prstGeom prst="rect">
            <a:avLst/>
          </a:prstGeom>
          <a:noFill/>
        </p:spPr>
        <p:txBody>
          <a:bodyPr wrap="none" rtlCol="0">
            <a:spAutoFit/>
          </a:bodyPr>
          <a:lstStyle/>
          <a:p>
            <a:r>
              <a:rPr lang="en-US" sz="2000" dirty="0">
                <a:solidFill>
                  <a:schemeClr val="bg1"/>
                </a:solidFill>
              </a:rPr>
              <a:t>Uses</a:t>
            </a:r>
            <a:r>
              <a:rPr lang="en-US" sz="2000" b="0" dirty="0">
                <a:solidFill>
                  <a:schemeClr val="bg1"/>
                </a:solidFill>
              </a:rPr>
              <a:t> : Passwords, ATM pin number etc</a:t>
            </a:r>
          </a:p>
          <a:p>
            <a:endParaRPr lang="en-US" sz="2200" dirty="0"/>
          </a:p>
        </p:txBody>
      </p:sp>
    </p:spTree>
    <p:extLst>
      <p:ext uri="{BB962C8B-B14F-4D97-AF65-F5344CB8AC3E}">
        <p14:creationId xmlns:p14="http://schemas.microsoft.com/office/powerpoint/2010/main" val="28267658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To Create a password field?</a:t>
            </a:r>
          </a:p>
        </p:txBody>
      </p:sp>
      <p:sp>
        <p:nvSpPr>
          <p:cNvPr id="3" name="Text Placeholder 2"/>
          <p:cNvSpPr>
            <a:spLocks noGrp="1"/>
          </p:cNvSpPr>
          <p:nvPr>
            <p:ph type="body" sz="quarter" idx="13"/>
          </p:nvPr>
        </p:nvSpPr>
        <p:spPr/>
        <p:txBody>
          <a:bodyPr>
            <a:normAutofit/>
          </a:bodyPr>
          <a:lstStyle/>
          <a:p>
            <a:pPr>
              <a:spcBef>
                <a:spcPts val="1200"/>
              </a:spcBef>
            </a:pPr>
            <a:r>
              <a:rPr lang="en-US" sz="2000" dirty="0"/>
              <a:t>To create a text box we use </a:t>
            </a:r>
            <a:r>
              <a:rPr lang="en-US" sz="2000" dirty="0">
                <a:solidFill>
                  <a:srgbClr val="00B050"/>
                </a:solidFill>
              </a:rPr>
              <a:t>&lt;input&gt; </a:t>
            </a:r>
            <a:r>
              <a:rPr lang="en-US" sz="2000" dirty="0"/>
              <a:t>tag</a:t>
            </a:r>
          </a:p>
          <a:p>
            <a:pPr>
              <a:spcBef>
                <a:spcPts val="1200"/>
              </a:spcBef>
            </a:pPr>
            <a:endParaRPr lang="en-US" sz="2000" dirty="0"/>
          </a:p>
          <a:p>
            <a:pPr indent="346075">
              <a:spcBef>
                <a:spcPts val="1200"/>
              </a:spcBef>
            </a:pPr>
            <a:r>
              <a:rPr lang="en-US" sz="2000" dirty="0"/>
              <a:t>Syntax :</a:t>
            </a:r>
          </a:p>
          <a:p>
            <a:pPr indent="346075">
              <a:spcBef>
                <a:spcPts val="1200"/>
              </a:spcBef>
            </a:pPr>
            <a:r>
              <a:rPr lang="en-US" sz="2000" dirty="0">
                <a:solidFill>
                  <a:srgbClr val="00B050"/>
                </a:solidFill>
              </a:rPr>
              <a:t>&lt;input </a:t>
            </a:r>
            <a:r>
              <a:rPr lang="en-US" sz="2000" dirty="0">
                <a:solidFill>
                  <a:srgbClr val="C00000"/>
                </a:solidFill>
              </a:rPr>
              <a:t>type</a:t>
            </a:r>
            <a:r>
              <a:rPr lang="en-US" sz="2000" dirty="0"/>
              <a:t> =“</a:t>
            </a:r>
            <a:r>
              <a:rPr lang="en-US" sz="2000" dirty="0">
                <a:solidFill>
                  <a:srgbClr val="00B0F0"/>
                </a:solidFill>
              </a:rPr>
              <a:t>password</a:t>
            </a:r>
            <a:r>
              <a:rPr lang="en-US" sz="2000" dirty="0"/>
              <a:t>” </a:t>
            </a:r>
            <a:r>
              <a:rPr lang="en-US" sz="2000" dirty="0">
                <a:solidFill>
                  <a:srgbClr val="C00000"/>
                </a:solidFill>
              </a:rPr>
              <a:t>name</a:t>
            </a:r>
            <a:r>
              <a:rPr lang="en-US" sz="2000" dirty="0"/>
              <a:t>=“</a:t>
            </a:r>
            <a:r>
              <a:rPr lang="en-US" sz="2000" dirty="0">
                <a:solidFill>
                  <a:srgbClr val="00B0F0"/>
                </a:solidFill>
              </a:rPr>
              <a:t>Name</a:t>
            </a:r>
            <a:r>
              <a:rPr lang="en-US" sz="2000" dirty="0"/>
              <a:t>” </a:t>
            </a:r>
            <a:r>
              <a:rPr lang="en-US" sz="2000" dirty="0">
                <a:solidFill>
                  <a:srgbClr val="C00000"/>
                </a:solidFill>
              </a:rPr>
              <a:t>id</a:t>
            </a:r>
            <a:r>
              <a:rPr lang="en-US" sz="2000" dirty="0"/>
              <a:t>=“</a:t>
            </a:r>
            <a:r>
              <a:rPr lang="en-US" sz="2000" dirty="0">
                <a:solidFill>
                  <a:srgbClr val="00B0F0"/>
                </a:solidFill>
              </a:rPr>
              <a:t>id</a:t>
            </a:r>
            <a:r>
              <a:rPr lang="en-US" sz="2000" dirty="0"/>
              <a:t>” </a:t>
            </a:r>
            <a:r>
              <a:rPr lang="en-US" sz="2000" dirty="0">
                <a:solidFill>
                  <a:srgbClr val="00B050"/>
                </a:solidFill>
              </a:rPr>
              <a:t>/&gt;</a:t>
            </a:r>
          </a:p>
          <a:p>
            <a:pPr indent="346075">
              <a:spcBef>
                <a:spcPts val="1200"/>
              </a:spcBef>
            </a:pPr>
            <a:endParaRPr lang="en-US" sz="2000" dirty="0">
              <a:solidFill>
                <a:srgbClr val="00B050"/>
              </a:solidFill>
            </a:endParaRPr>
          </a:p>
          <a:p>
            <a:pPr indent="346075">
              <a:spcBef>
                <a:spcPts val="1200"/>
              </a:spcBef>
            </a:pPr>
            <a:r>
              <a:rPr lang="en-US" sz="2000" dirty="0"/>
              <a:t>Example :</a:t>
            </a:r>
          </a:p>
          <a:p>
            <a:pPr indent="346075">
              <a:spcBef>
                <a:spcPts val="1200"/>
              </a:spcBef>
            </a:pPr>
            <a:r>
              <a:rPr lang="en-US" sz="2000" dirty="0">
                <a:solidFill>
                  <a:srgbClr val="00B050"/>
                </a:solidFill>
              </a:rPr>
              <a:t>&lt;input </a:t>
            </a:r>
            <a:r>
              <a:rPr lang="en-US" sz="2000" dirty="0">
                <a:solidFill>
                  <a:srgbClr val="C00000"/>
                </a:solidFill>
              </a:rPr>
              <a:t>type</a:t>
            </a:r>
            <a:r>
              <a:rPr lang="en-US" sz="2000" dirty="0"/>
              <a:t> =“</a:t>
            </a:r>
            <a:r>
              <a:rPr lang="en-US" sz="2000" dirty="0">
                <a:solidFill>
                  <a:srgbClr val="00B0F0"/>
                </a:solidFill>
              </a:rPr>
              <a:t>password</a:t>
            </a:r>
            <a:r>
              <a:rPr lang="en-US" sz="2000" dirty="0"/>
              <a:t>” </a:t>
            </a:r>
            <a:r>
              <a:rPr lang="en-US" sz="2000" dirty="0">
                <a:solidFill>
                  <a:srgbClr val="C00000"/>
                </a:solidFill>
              </a:rPr>
              <a:t>name</a:t>
            </a:r>
            <a:r>
              <a:rPr lang="en-US" sz="2000" dirty="0"/>
              <a:t>=“</a:t>
            </a:r>
            <a:r>
              <a:rPr lang="en-US" sz="2000" dirty="0">
                <a:solidFill>
                  <a:srgbClr val="00B0F0"/>
                </a:solidFill>
              </a:rPr>
              <a:t>password</a:t>
            </a:r>
            <a:r>
              <a:rPr lang="en-US" sz="2000" dirty="0"/>
              <a:t>” </a:t>
            </a:r>
            <a:r>
              <a:rPr lang="en-US" sz="2000" dirty="0">
                <a:solidFill>
                  <a:srgbClr val="C00000"/>
                </a:solidFill>
              </a:rPr>
              <a:t>id</a:t>
            </a:r>
            <a:r>
              <a:rPr lang="en-US" sz="2000" dirty="0"/>
              <a:t>=“</a:t>
            </a:r>
            <a:r>
              <a:rPr lang="en-US" sz="2000" dirty="0">
                <a:solidFill>
                  <a:srgbClr val="00B0F0"/>
                </a:solidFill>
              </a:rPr>
              <a:t>password</a:t>
            </a:r>
            <a:r>
              <a:rPr lang="en-US" sz="2000" dirty="0"/>
              <a:t>” </a:t>
            </a:r>
          </a:p>
          <a:p>
            <a:pPr indent="346075">
              <a:spcBef>
                <a:spcPts val="1200"/>
              </a:spcBef>
            </a:pPr>
            <a:r>
              <a:rPr lang="en-US" sz="2000" dirty="0">
                <a:solidFill>
                  <a:srgbClr val="C00000"/>
                </a:solidFill>
              </a:rPr>
              <a:t>value</a:t>
            </a:r>
            <a:r>
              <a:rPr lang="en-US" sz="2000" dirty="0"/>
              <a:t>=“</a:t>
            </a:r>
            <a:r>
              <a:rPr lang="en-US" sz="2000" dirty="0">
                <a:solidFill>
                  <a:srgbClr val="00B0F0"/>
                </a:solidFill>
              </a:rPr>
              <a:t>Enter user Name</a:t>
            </a:r>
            <a:r>
              <a:rPr lang="en-US" sz="2000" dirty="0"/>
              <a:t>”</a:t>
            </a:r>
            <a:r>
              <a:rPr lang="en-US" sz="2000" dirty="0">
                <a:solidFill>
                  <a:srgbClr val="00B050"/>
                </a:solidFill>
              </a:rPr>
              <a:t>/&gt;</a:t>
            </a:r>
          </a:p>
          <a:p>
            <a:endParaRPr lang="en-US" sz="20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45</a:t>
            </a:fld>
            <a:endParaRPr lang="en-US" dirty="0"/>
          </a:p>
        </p:txBody>
      </p:sp>
    </p:spTree>
    <p:extLst>
      <p:ext uri="{BB962C8B-B14F-4D97-AF65-F5344CB8AC3E}">
        <p14:creationId xmlns:p14="http://schemas.microsoft.com/office/powerpoint/2010/main" val="13562267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Optional Attributes for password field</a:t>
            </a:r>
          </a:p>
        </p:txBody>
      </p:sp>
      <p:sp>
        <p:nvSpPr>
          <p:cNvPr id="3" name="Text Placeholder 2"/>
          <p:cNvSpPr>
            <a:spLocks noGrp="1"/>
          </p:cNvSpPr>
          <p:nvPr>
            <p:ph type="body" sz="quarter" idx="13"/>
          </p:nvPr>
        </p:nvSpPr>
        <p:spPr/>
        <p:txBody>
          <a:bodyPr/>
          <a:lstStyle/>
          <a:p>
            <a:pPr>
              <a:spcBef>
                <a:spcPts val="1800"/>
              </a:spcBef>
              <a:spcAft>
                <a:spcPts val="1200"/>
              </a:spcAft>
              <a:buFont typeface="Wingdings" pitchFamily="2" charset="2"/>
              <a:buChar char="§"/>
            </a:pPr>
            <a:r>
              <a:rPr lang="en-US" sz="2000" dirty="0"/>
              <a:t> Size -  Specifies the visible width, characters displayed.</a:t>
            </a:r>
          </a:p>
          <a:p>
            <a:pPr>
              <a:spcBef>
                <a:spcPts val="1800"/>
              </a:spcBef>
              <a:spcAft>
                <a:spcPts val="1200"/>
              </a:spcAft>
              <a:buFont typeface="Wingdings" pitchFamily="2" charset="2"/>
              <a:buChar char="§"/>
            </a:pPr>
            <a:r>
              <a:rPr lang="en-US" sz="2000" dirty="0"/>
              <a:t> </a:t>
            </a:r>
            <a:r>
              <a:rPr lang="en-US" sz="2000" dirty="0" err="1"/>
              <a:t>Maxlength</a:t>
            </a:r>
            <a:r>
              <a:rPr lang="en-US" sz="2000" dirty="0"/>
              <a:t> - Specifies the maximum number of characters allowed. </a:t>
            </a:r>
          </a:p>
          <a:p>
            <a:pPr>
              <a:spcBef>
                <a:spcPts val="1800"/>
              </a:spcBef>
              <a:spcAft>
                <a:spcPts val="1200"/>
              </a:spcAft>
              <a:buFont typeface="Wingdings" pitchFamily="2" charset="2"/>
              <a:buChar char="§"/>
            </a:pPr>
            <a:r>
              <a:rPr lang="en-US" sz="2000" dirty="0"/>
              <a:t> </a:t>
            </a:r>
            <a:r>
              <a:rPr lang="en-US" sz="2000" dirty="0" err="1"/>
              <a:t>Tabindex</a:t>
            </a:r>
            <a:r>
              <a:rPr lang="en-US" sz="2000" dirty="0"/>
              <a:t> - Sets the tab order for the control.</a:t>
            </a:r>
          </a:p>
          <a:p>
            <a:pPr>
              <a:spcBef>
                <a:spcPts val="1800"/>
              </a:spcBef>
              <a:spcAft>
                <a:spcPts val="1200"/>
              </a:spcAft>
              <a:buFont typeface="Wingdings" pitchFamily="2" charset="2"/>
              <a:buChar char="§"/>
            </a:pPr>
            <a:r>
              <a:rPr lang="en-US" sz="2000" dirty="0"/>
              <a:t> Value - Default value for the textbox.</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46</a:t>
            </a:fld>
            <a:endParaRPr lang="en-US" dirty="0"/>
          </a:p>
        </p:txBody>
      </p:sp>
    </p:spTree>
    <p:extLst>
      <p:ext uri="{BB962C8B-B14F-4D97-AF65-F5344CB8AC3E}">
        <p14:creationId xmlns:p14="http://schemas.microsoft.com/office/powerpoint/2010/main" val="22067189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Password Fields</a:t>
            </a:r>
          </a:p>
        </p:txBody>
      </p:sp>
      <p:sp>
        <p:nvSpPr>
          <p:cNvPr id="3" name="Text Placeholder 2"/>
          <p:cNvSpPr>
            <a:spLocks noGrp="1"/>
          </p:cNvSpPr>
          <p:nvPr>
            <p:ph type="body" sz="quarter" idx="13"/>
          </p:nvPr>
        </p:nvSpPr>
        <p:spPr>
          <a:xfrm>
            <a:off x="381000" y="1137831"/>
            <a:ext cx="8382000" cy="5582850"/>
          </a:xfrm>
        </p:spPr>
        <p:txBody>
          <a:bodyPr>
            <a:normAutofit fontScale="47500" lnSpcReduction="20000"/>
          </a:bodyPr>
          <a:lstStyle/>
          <a:p>
            <a:pPr marL="342900" indent="-342900">
              <a:spcBef>
                <a:spcPts val="1200"/>
              </a:spcBef>
            </a:pPr>
            <a:r>
              <a:rPr lang="en-US" sz="4200" dirty="0"/>
              <a:t>Add the Password field to the registration form,</a:t>
            </a:r>
          </a:p>
          <a:p>
            <a:pPr marL="342900" indent="-342900">
              <a:spcBef>
                <a:spcPts val="1200"/>
              </a:spcBef>
              <a:buFont typeface="+mj-lt"/>
              <a:buAutoNum type="arabicPeriod"/>
            </a:pPr>
            <a:r>
              <a:rPr lang="en-US" sz="4200" dirty="0"/>
              <a:t>Create a label username in registration.html</a:t>
            </a:r>
          </a:p>
          <a:p>
            <a:pPr marL="342900" indent="-342900">
              <a:spcBef>
                <a:spcPts val="1200"/>
              </a:spcBef>
            </a:pPr>
            <a:r>
              <a:rPr lang="en-US" sz="4200" dirty="0"/>
              <a:t>	  </a:t>
            </a:r>
            <a:r>
              <a:rPr lang="en-US" sz="4200" dirty="0">
                <a:solidFill>
                  <a:srgbClr val="00B050"/>
                </a:solidFill>
              </a:rPr>
              <a:t> &lt;label&gt;</a:t>
            </a:r>
            <a:r>
              <a:rPr lang="en-US" sz="4200" dirty="0">
                <a:solidFill>
                  <a:srgbClr val="0070C0"/>
                </a:solidFill>
              </a:rPr>
              <a:t>Password</a:t>
            </a:r>
            <a:r>
              <a:rPr lang="en-US" sz="4200" dirty="0">
                <a:solidFill>
                  <a:srgbClr val="00B050"/>
                </a:solidFill>
              </a:rPr>
              <a:t>&lt;/label&gt;</a:t>
            </a:r>
          </a:p>
          <a:p>
            <a:pPr marL="342900" indent="-342900">
              <a:spcBef>
                <a:spcPts val="1200"/>
              </a:spcBef>
              <a:buAutoNum type="arabicPeriod" startAt="2"/>
            </a:pPr>
            <a:r>
              <a:rPr lang="en-US" sz="4200" dirty="0"/>
              <a:t>Create a password field in registration.html</a:t>
            </a:r>
          </a:p>
          <a:p>
            <a:pPr marL="342900" indent="-342900">
              <a:spcBef>
                <a:spcPts val="1200"/>
              </a:spcBef>
            </a:pPr>
            <a:r>
              <a:rPr lang="en-US" sz="4200" dirty="0"/>
              <a:t>      </a:t>
            </a:r>
            <a:r>
              <a:rPr lang="en-US" sz="4200" dirty="0">
                <a:solidFill>
                  <a:srgbClr val="00B050"/>
                </a:solidFill>
              </a:rPr>
              <a:t>&lt;input </a:t>
            </a:r>
            <a:r>
              <a:rPr lang="en-US" sz="4200" dirty="0">
                <a:solidFill>
                  <a:srgbClr val="C00000"/>
                </a:solidFill>
              </a:rPr>
              <a:t>type</a:t>
            </a:r>
            <a:r>
              <a:rPr lang="en-US" sz="4200" dirty="0"/>
              <a:t> =“</a:t>
            </a:r>
            <a:r>
              <a:rPr lang="en-US" sz="4200" dirty="0">
                <a:solidFill>
                  <a:srgbClr val="00B0F0"/>
                </a:solidFill>
              </a:rPr>
              <a:t>password</a:t>
            </a:r>
            <a:r>
              <a:rPr lang="en-US" sz="4200" dirty="0"/>
              <a:t>”</a:t>
            </a:r>
            <a:r>
              <a:rPr lang="en-US" sz="4200" dirty="0">
                <a:solidFill>
                  <a:srgbClr val="C00000"/>
                </a:solidFill>
              </a:rPr>
              <a:t> name</a:t>
            </a:r>
            <a:r>
              <a:rPr lang="en-US" sz="4200" dirty="0"/>
              <a:t>=“</a:t>
            </a:r>
            <a:r>
              <a:rPr lang="en-US" sz="4200" dirty="0">
                <a:solidFill>
                  <a:srgbClr val="00B0F0"/>
                </a:solidFill>
              </a:rPr>
              <a:t>password</a:t>
            </a:r>
            <a:r>
              <a:rPr lang="en-US" sz="4200" dirty="0"/>
              <a:t>” </a:t>
            </a:r>
            <a:r>
              <a:rPr lang="en-US" sz="4200" dirty="0">
                <a:solidFill>
                  <a:srgbClr val="C00000"/>
                </a:solidFill>
              </a:rPr>
              <a:t>id</a:t>
            </a:r>
            <a:r>
              <a:rPr lang="en-US" sz="4200" dirty="0"/>
              <a:t>=“</a:t>
            </a:r>
            <a:r>
              <a:rPr lang="en-US" sz="4200" dirty="0">
                <a:solidFill>
                  <a:srgbClr val="00B0F0"/>
                </a:solidFill>
              </a:rPr>
              <a:t>password</a:t>
            </a:r>
            <a:r>
              <a:rPr lang="en-US" sz="4200" dirty="0"/>
              <a:t>”</a:t>
            </a:r>
            <a:r>
              <a:rPr lang="en-US" sz="4200" dirty="0">
                <a:solidFill>
                  <a:srgbClr val="00B050"/>
                </a:solidFill>
              </a:rPr>
              <a:t> /&gt;</a:t>
            </a:r>
          </a:p>
          <a:p>
            <a:pPr marL="342900" indent="-342900">
              <a:spcBef>
                <a:spcPts val="1200"/>
              </a:spcBef>
              <a:buAutoNum type="arabicPeriod" startAt="3"/>
            </a:pPr>
            <a:r>
              <a:rPr lang="en-US" sz="4200" dirty="0"/>
              <a:t>Set the </a:t>
            </a:r>
            <a:r>
              <a:rPr lang="en-US" sz="4200" dirty="0">
                <a:solidFill>
                  <a:srgbClr val="C00000"/>
                </a:solidFill>
              </a:rPr>
              <a:t>for </a:t>
            </a:r>
            <a:r>
              <a:rPr lang="en-US" sz="4200" dirty="0"/>
              <a:t>attribute of the label . The value should be the password field’s ID.</a:t>
            </a:r>
          </a:p>
          <a:p>
            <a:pPr marL="342900" indent="-342900">
              <a:spcBef>
                <a:spcPts val="1200"/>
              </a:spcBef>
            </a:pPr>
            <a:r>
              <a:rPr lang="en-US" sz="4200" dirty="0"/>
              <a:t>	     </a:t>
            </a:r>
            <a:r>
              <a:rPr lang="en-US" sz="4200" dirty="0">
                <a:solidFill>
                  <a:srgbClr val="00B050"/>
                </a:solidFill>
              </a:rPr>
              <a:t>&lt;label</a:t>
            </a:r>
            <a:r>
              <a:rPr lang="en-US" sz="4200" dirty="0"/>
              <a:t> </a:t>
            </a:r>
            <a:r>
              <a:rPr lang="en-US" sz="4200" dirty="0">
                <a:solidFill>
                  <a:srgbClr val="C00000"/>
                </a:solidFill>
              </a:rPr>
              <a:t>for</a:t>
            </a:r>
            <a:r>
              <a:rPr lang="en-US" sz="4200" dirty="0"/>
              <a:t>=“</a:t>
            </a:r>
            <a:r>
              <a:rPr lang="en-US" sz="4200" dirty="0">
                <a:solidFill>
                  <a:srgbClr val="00B0F0"/>
                </a:solidFill>
              </a:rPr>
              <a:t>password</a:t>
            </a:r>
            <a:r>
              <a:rPr lang="en-US" sz="4200" dirty="0"/>
              <a:t>”</a:t>
            </a:r>
            <a:r>
              <a:rPr lang="en-US" sz="4200" dirty="0">
                <a:solidFill>
                  <a:srgbClr val="00B050"/>
                </a:solidFill>
              </a:rPr>
              <a:t>&gt;</a:t>
            </a:r>
            <a:r>
              <a:rPr lang="en-US" sz="4200" dirty="0">
                <a:solidFill>
                  <a:srgbClr val="0070C0"/>
                </a:solidFill>
              </a:rPr>
              <a:t>Password</a:t>
            </a:r>
            <a:r>
              <a:rPr lang="en-US" sz="4200" dirty="0">
                <a:solidFill>
                  <a:srgbClr val="00B050"/>
                </a:solidFill>
              </a:rPr>
              <a:t>&lt;/label&gt;</a:t>
            </a:r>
          </a:p>
          <a:p>
            <a:pPr marL="457200" indent="-457200">
              <a:spcBef>
                <a:spcPts val="1200"/>
              </a:spcBef>
              <a:buFont typeface="+mj-lt"/>
              <a:buAutoNum type="arabicPeriod" startAt="4"/>
            </a:pPr>
            <a:r>
              <a:rPr lang="en-US" sz="4200" dirty="0"/>
              <a:t>Place the form fields inside a table tag, like</a:t>
            </a:r>
          </a:p>
          <a:p>
            <a:pPr marL="457200" indent="-457200">
              <a:spcBef>
                <a:spcPts val="0"/>
              </a:spcBef>
            </a:pPr>
            <a:endParaRPr lang="en-US" sz="4200" dirty="0"/>
          </a:p>
          <a:p>
            <a:pPr marL="457200" indent="-457200">
              <a:spcBef>
                <a:spcPts val="0"/>
              </a:spcBef>
            </a:pPr>
            <a:r>
              <a:rPr lang="en-US" sz="4200" dirty="0"/>
              <a:t>	&lt;</a:t>
            </a:r>
            <a:r>
              <a:rPr lang="en-US" sz="4200" dirty="0" err="1"/>
              <a:t>tr</a:t>
            </a:r>
            <a:r>
              <a:rPr lang="en-US" sz="4200" dirty="0"/>
              <a:t>&gt;</a:t>
            </a:r>
          </a:p>
          <a:p>
            <a:pPr marL="457200" indent="-457200">
              <a:spcBef>
                <a:spcPts val="0"/>
              </a:spcBef>
            </a:pPr>
            <a:r>
              <a:rPr lang="en-US" sz="4200" dirty="0"/>
              <a:t>		&lt;td&gt;   </a:t>
            </a:r>
            <a:r>
              <a:rPr lang="en-US" sz="4200" dirty="0">
                <a:solidFill>
                  <a:srgbClr val="00B050"/>
                </a:solidFill>
              </a:rPr>
              <a:t>&lt;label</a:t>
            </a:r>
            <a:r>
              <a:rPr lang="en-US" sz="4200" dirty="0"/>
              <a:t> </a:t>
            </a:r>
            <a:r>
              <a:rPr lang="en-US" sz="4200" dirty="0">
                <a:solidFill>
                  <a:srgbClr val="C00000"/>
                </a:solidFill>
              </a:rPr>
              <a:t>for</a:t>
            </a:r>
            <a:r>
              <a:rPr lang="en-US" sz="4200" dirty="0"/>
              <a:t>=“</a:t>
            </a:r>
            <a:r>
              <a:rPr lang="en-US" sz="4200" dirty="0">
                <a:solidFill>
                  <a:srgbClr val="00B0F0"/>
                </a:solidFill>
              </a:rPr>
              <a:t>password</a:t>
            </a:r>
            <a:r>
              <a:rPr lang="en-US" sz="4200" dirty="0"/>
              <a:t>”</a:t>
            </a:r>
            <a:r>
              <a:rPr lang="en-US" sz="4200" dirty="0">
                <a:solidFill>
                  <a:srgbClr val="00B050"/>
                </a:solidFill>
              </a:rPr>
              <a:t>&gt;</a:t>
            </a:r>
            <a:r>
              <a:rPr lang="en-US" sz="4200" dirty="0">
                <a:solidFill>
                  <a:srgbClr val="0070C0"/>
                </a:solidFill>
              </a:rPr>
              <a:t>Password</a:t>
            </a:r>
            <a:r>
              <a:rPr lang="en-US" sz="4200" dirty="0">
                <a:solidFill>
                  <a:srgbClr val="00B050"/>
                </a:solidFill>
              </a:rPr>
              <a:t>&lt;/label&gt;</a:t>
            </a:r>
            <a:r>
              <a:rPr lang="en-US" sz="4200" dirty="0"/>
              <a:t>&lt;/td&gt;</a:t>
            </a:r>
          </a:p>
          <a:p>
            <a:pPr marL="342900" indent="-342900">
              <a:spcBef>
                <a:spcPts val="0"/>
              </a:spcBef>
            </a:pPr>
            <a:r>
              <a:rPr lang="en-US" sz="4200" dirty="0"/>
              <a:t>		&lt;td&gt;  </a:t>
            </a:r>
            <a:r>
              <a:rPr lang="en-US" sz="4200" dirty="0">
                <a:solidFill>
                  <a:srgbClr val="00B050"/>
                </a:solidFill>
              </a:rPr>
              <a:t>&lt;input </a:t>
            </a:r>
            <a:r>
              <a:rPr lang="en-US" sz="4200" dirty="0">
                <a:solidFill>
                  <a:srgbClr val="C00000"/>
                </a:solidFill>
              </a:rPr>
              <a:t>type</a:t>
            </a:r>
            <a:r>
              <a:rPr lang="en-US" sz="4200" dirty="0"/>
              <a:t> =“</a:t>
            </a:r>
            <a:r>
              <a:rPr lang="en-US" sz="4200" dirty="0">
                <a:solidFill>
                  <a:srgbClr val="00B0F0"/>
                </a:solidFill>
              </a:rPr>
              <a:t>password</a:t>
            </a:r>
            <a:r>
              <a:rPr lang="en-US" sz="4200" dirty="0"/>
              <a:t>”</a:t>
            </a:r>
            <a:r>
              <a:rPr lang="en-US" sz="4200" dirty="0">
                <a:solidFill>
                  <a:srgbClr val="C00000"/>
                </a:solidFill>
              </a:rPr>
              <a:t> name</a:t>
            </a:r>
            <a:r>
              <a:rPr lang="en-US" sz="4200" dirty="0"/>
              <a:t>=“</a:t>
            </a:r>
            <a:r>
              <a:rPr lang="en-US" sz="4200" dirty="0">
                <a:solidFill>
                  <a:srgbClr val="00B0F0"/>
                </a:solidFill>
              </a:rPr>
              <a:t>password</a:t>
            </a:r>
            <a:r>
              <a:rPr lang="en-US" sz="4200" dirty="0"/>
              <a:t>” </a:t>
            </a:r>
            <a:r>
              <a:rPr lang="en-US" sz="4200" dirty="0">
                <a:solidFill>
                  <a:srgbClr val="C00000"/>
                </a:solidFill>
              </a:rPr>
              <a:t>id</a:t>
            </a:r>
            <a:r>
              <a:rPr lang="en-US" sz="4200" dirty="0"/>
              <a:t>=“</a:t>
            </a:r>
            <a:r>
              <a:rPr lang="en-US" sz="4200" dirty="0">
                <a:solidFill>
                  <a:srgbClr val="00B0F0"/>
                </a:solidFill>
              </a:rPr>
              <a:t>password</a:t>
            </a:r>
            <a:r>
              <a:rPr lang="en-US" sz="4200" dirty="0"/>
              <a:t>”</a:t>
            </a:r>
            <a:r>
              <a:rPr lang="en-US" sz="4200" dirty="0">
                <a:solidFill>
                  <a:srgbClr val="00B050"/>
                </a:solidFill>
              </a:rPr>
              <a:t> /&gt;</a:t>
            </a:r>
            <a:r>
              <a:rPr lang="en-US" sz="4200" dirty="0"/>
              <a:t>&lt;/td&gt;</a:t>
            </a:r>
          </a:p>
          <a:p>
            <a:pPr marL="342900" indent="-342900">
              <a:spcBef>
                <a:spcPts val="0"/>
              </a:spcBef>
            </a:pPr>
            <a:r>
              <a:rPr lang="en-US" sz="4200" dirty="0"/>
              <a:t>	&lt;/</a:t>
            </a:r>
            <a:r>
              <a:rPr lang="en-US" sz="4200" dirty="0" err="1"/>
              <a:t>tr</a:t>
            </a:r>
            <a:r>
              <a:rPr lang="en-US" sz="4200" dirty="0"/>
              <a:t>&gt;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959343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Hidden Fields</a:t>
            </a:r>
          </a:p>
        </p:txBody>
      </p:sp>
      <p:sp>
        <p:nvSpPr>
          <p:cNvPr id="3" name="Text Placeholder 2"/>
          <p:cNvSpPr>
            <a:spLocks noGrp="1"/>
          </p:cNvSpPr>
          <p:nvPr>
            <p:ph type="body" sz="quarter" idx="13"/>
          </p:nvPr>
        </p:nvSpPr>
        <p:spPr/>
        <p:txBody>
          <a:bodyPr/>
          <a:lstStyle/>
          <a:p>
            <a:pPr marL="346075" indent="-234950">
              <a:spcBef>
                <a:spcPts val="1200"/>
              </a:spcBef>
            </a:pPr>
            <a:r>
              <a:rPr lang="en-US" sz="2000" dirty="0"/>
              <a:t>Hidden fields are similar to text field but does not show on the page. Therefore, the visitor cannot type anything into a hidden field.</a:t>
            </a:r>
          </a:p>
          <a:p>
            <a:pPr marL="457200" indent="346075">
              <a:spcBef>
                <a:spcPts val="1200"/>
              </a:spcBef>
            </a:pPr>
            <a:endParaRPr lang="en-US" sz="2200" dirty="0"/>
          </a:p>
          <a:p>
            <a:pPr marL="284163" indent="-173038">
              <a:spcBef>
                <a:spcPts val="1200"/>
              </a:spcBef>
            </a:pPr>
            <a:r>
              <a:rPr lang="en-US" sz="2000" dirty="0"/>
              <a:t>When used?</a:t>
            </a:r>
          </a:p>
          <a:p>
            <a:pPr lvl="1" indent="346075">
              <a:spcBef>
                <a:spcPts val="1200"/>
              </a:spcBef>
              <a:buFont typeface="Wingdings" pitchFamily="2" charset="2"/>
              <a:buChar char="§"/>
            </a:pPr>
            <a:r>
              <a:rPr lang="en-US" sz="2000" dirty="0"/>
              <a:t>Used to submit information that is not entered by the visitor.</a:t>
            </a:r>
          </a:p>
          <a:p>
            <a:pPr lvl="1" indent="346075">
              <a:spcBef>
                <a:spcPts val="1200"/>
              </a:spcBef>
              <a:buFont typeface="Wingdings" pitchFamily="2" charset="2"/>
              <a:buChar char="§"/>
            </a:pPr>
            <a:r>
              <a:rPr lang="en-US" sz="2000" dirty="0"/>
              <a:t>Used as mechanism for carrying information between pages.</a:t>
            </a:r>
          </a:p>
          <a:p>
            <a:pPr lvl="1" indent="346075">
              <a:spcBef>
                <a:spcPts val="1200"/>
              </a:spcBef>
            </a:pPr>
            <a:endParaRPr lang="en-US" sz="2000" dirty="0"/>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48</a:t>
            </a:fld>
            <a:endParaRPr lang="en-US" dirty="0"/>
          </a:p>
        </p:txBody>
      </p:sp>
    </p:spTree>
    <p:extLst>
      <p:ext uri="{BB962C8B-B14F-4D97-AF65-F5344CB8AC3E}">
        <p14:creationId xmlns:p14="http://schemas.microsoft.com/office/powerpoint/2010/main" val="9558223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to create a Hidden field ?</a:t>
            </a:r>
          </a:p>
        </p:txBody>
      </p:sp>
      <p:sp>
        <p:nvSpPr>
          <p:cNvPr id="3" name="Text Placeholder 2"/>
          <p:cNvSpPr>
            <a:spLocks noGrp="1"/>
          </p:cNvSpPr>
          <p:nvPr>
            <p:ph type="body" sz="quarter" idx="13"/>
          </p:nvPr>
        </p:nvSpPr>
        <p:spPr/>
        <p:txBody>
          <a:bodyPr>
            <a:normAutofit lnSpcReduction="10000"/>
          </a:bodyPr>
          <a:lstStyle/>
          <a:p>
            <a:pPr>
              <a:spcBef>
                <a:spcPts val="1200"/>
              </a:spcBef>
            </a:pPr>
            <a:r>
              <a:rPr lang="en-US" sz="2000" dirty="0"/>
              <a:t>To create a hidden field we use </a:t>
            </a:r>
            <a:r>
              <a:rPr lang="en-US" sz="2000" dirty="0">
                <a:solidFill>
                  <a:srgbClr val="00B050"/>
                </a:solidFill>
              </a:rPr>
              <a:t>&lt;input&gt; </a:t>
            </a:r>
            <a:r>
              <a:rPr lang="en-US" sz="2000" dirty="0"/>
              <a:t>tag</a:t>
            </a:r>
          </a:p>
          <a:p>
            <a:pPr indent="346075">
              <a:spcBef>
                <a:spcPts val="1200"/>
              </a:spcBef>
            </a:pPr>
            <a:r>
              <a:rPr lang="en-US" sz="2000" dirty="0"/>
              <a:t>Syntax :</a:t>
            </a:r>
          </a:p>
          <a:p>
            <a:pPr indent="346075">
              <a:spcBef>
                <a:spcPts val="1200"/>
              </a:spcBef>
            </a:pPr>
            <a:r>
              <a:rPr lang="en-US" sz="2000" dirty="0">
                <a:solidFill>
                  <a:srgbClr val="00B050"/>
                </a:solidFill>
              </a:rPr>
              <a:t>&lt;input </a:t>
            </a:r>
            <a:r>
              <a:rPr lang="en-US" sz="2000" dirty="0">
                <a:solidFill>
                  <a:srgbClr val="C00000"/>
                </a:solidFill>
              </a:rPr>
              <a:t>type</a:t>
            </a:r>
            <a:r>
              <a:rPr lang="en-US" sz="2000" dirty="0"/>
              <a:t> =“</a:t>
            </a:r>
            <a:r>
              <a:rPr lang="en-US" sz="2000" dirty="0">
                <a:solidFill>
                  <a:srgbClr val="00B0F0"/>
                </a:solidFill>
              </a:rPr>
              <a:t>hidden</a:t>
            </a:r>
            <a:r>
              <a:rPr lang="en-US" sz="2000" dirty="0"/>
              <a:t>” </a:t>
            </a:r>
            <a:r>
              <a:rPr lang="en-US" sz="2000" dirty="0">
                <a:solidFill>
                  <a:srgbClr val="C00000"/>
                </a:solidFill>
              </a:rPr>
              <a:t>name</a:t>
            </a:r>
            <a:r>
              <a:rPr lang="en-US" sz="2000" dirty="0"/>
              <a:t>=“</a:t>
            </a:r>
            <a:r>
              <a:rPr lang="en-US" sz="2000" dirty="0">
                <a:solidFill>
                  <a:srgbClr val="00B0F0"/>
                </a:solidFill>
              </a:rPr>
              <a:t>Name</a:t>
            </a:r>
            <a:r>
              <a:rPr lang="en-US" sz="2000" dirty="0"/>
              <a:t>” </a:t>
            </a:r>
            <a:r>
              <a:rPr lang="en-US" sz="2000" dirty="0">
                <a:solidFill>
                  <a:srgbClr val="C00000"/>
                </a:solidFill>
              </a:rPr>
              <a:t>id</a:t>
            </a:r>
            <a:r>
              <a:rPr lang="en-US" sz="2000" dirty="0"/>
              <a:t>=“</a:t>
            </a:r>
            <a:r>
              <a:rPr lang="en-US" sz="2000" dirty="0">
                <a:solidFill>
                  <a:srgbClr val="00B0F0"/>
                </a:solidFill>
              </a:rPr>
              <a:t>id</a:t>
            </a:r>
            <a:r>
              <a:rPr lang="en-US" sz="2000" dirty="0"/>
              <a:t>” </a:t>
            </a:r>
            <a:r>
              <a:rPr lang="en-US" sz="2000" dirty="0">
                <a:solidFill>
                  <a:srgbClr val="00B050"/>
                </a:solidFill>
              </a:rPr>
              <a:t>/&gt;</a:t>
            </a:r>
          </a:p>
          <a:p>
            <a:pPr indent="346075">
              <a:spcBef>
                <a:spcPts val="1200"/>
              </a:spcBef>
            </a:pPr>
            <a:endParaRPr lang="en-US" sz="2000" dirty="0">
              <a:solidFill>
                <a:srgbClr val="00B050"/>
              </a:solidFill>
            </a:endParaRPr>
          </a:p>
          <a:p>
            <a:pPr indent="346075">
              <a:spcBef>
                <a:spcPts val="1200"/>
              </a:spcBef>
            </a:pPr>
            <a:r>
              <a:rPr lang="en-US" sz="2000" dirty="0"/>
              <a:t>Example :</a:t>
            </a:r>
          </a:p>
          <a:p>
            <a:pPr indent="346075">
              <a:spcBef>
                <a:spcPts val="1200"/>
              </a:spcBef>
            </a:pPr>
            <a:r>
              <a:rPr lang="en-US" sz="2000" dirty="0">
                <a:solidFill>
                  <a:srgbClr val="00B050"/>
                </a:solidFill>
              </a:rPr>
              <a:t>&lt;input </a:t>
            </a:r>
            <a:r>
              <a:rPr lang="en-US" sz="2000" dirty="0">
                <a:solidFill>
                  <a:srgbClr val="C00000"/>
                </a:solidFill>
              </a:rPr>
              <a:t>type</a:t>
            </a:r>
            <a:r>
              <a:rPr lang="en-US" sz="2000" dirty="0"/>
              <a:t> =“</a:t>
            </a:r>
            <a:r>
              <a:rPr lang="en-US" sz="2000" dirty="0">
                <a:solidFill>
                  <a:srgbClr val="00B0F0"/>
                </a:solidFill>
              </a:rPr>
              <a:t>hidden</a:t>
            </a:r>
            <a:r>
              <a:rPr lang="en-US" sz="2000" dirty="0"/>
              <a:t>” </a:t>
            </a:r>
            <a:r>
              <a:rPr lang="en-US" sz="2000" dirty="0">
                <a:solidFill>
                  <a:srgbClr val="C00000"/>
                </a:solidFill>
              </a:rPr>
              <a:t>name</a:t>
            </a:r>
            <a:r>
              <a:rPr lang="en-US" sz="2000" dirty="0"/>
              <a:t>=“</a:t>
            </a:r>
            <a:r>
              <a:rPr lang="en-US" sz="2000" dirty="0" err="1">
                <a:solidFill>
                  <a:srgbClr val="00B0F0"/>
                </a:solidFill>
              </a:rPr>
              <a:t>userType</a:t>
            </a:r>
            <a:r>
              <a:rPr lang="en-US" sz="2000" dirty="0"/>
              <a:t>” </a:t>
            </a:r>
            <a:r>
              <a:rPr lang="en-US" sz="2000" dirty="0">
                <a:solidFill>
                  <a:srgbClr val="C00000"/>
                </a:solidFill>
              </a:rPr>
              <a:t>id</a:t>
            </a:r>
            <a:r>
              <a:rPr lang="en-US" sz="2000" dirty="0"/>
              <a:t>=“</a:t>
            </a:r>
            <a:r>
              <a:rPr lang="en-US" sz="2000" dirty="0" err="1">
                <a:solidFill>
                  <a:srgbClr val="00B0F0"/>
                </a:solidFill>
              </a:rPr>
              <a:t>userType</a:t>
            </a:r>
            <a:r>
              <a:rPr lang="en-US" sz="2000" dirty="0"/>
              <a:t>” </a:t>
            </a:r>
          </a:p>
          <a:p>
            <a:pPr indent="346075">
              <a:spcBef>
                <a:spcPts val="1200"/>
              </a:spcBef>
            </a:pPr>
            <a:r>
              <a:rPr lang="en-US" sz="2000" dirty="0">
                <a:solidFill>
                  <a:srgbClr val="C00000"/>
                </a:solidFill>
              </a:rPr>
              <a:t>value</a:t>
            </a:r>
            <a:r>
              <a:rPr lang="en-US" sz="2000" dirty="0"/>
              <a:t>=“</a:t>
            </a:r>
            <a:r>
              <a:rPr lang="en-US" sz="2000" dirty="0">
                <a:solidFill>
                  <a:srgbClr val="00B0F0"/>
                </a:solidFill>
              </a:rPr>
              <a:t>Administrator</a:t>
            </a:r>
            <a:r>
              <a:rPr lang="en-US" sz="2000" dirty="0"/>
              <a:t>”</a:t>
            </a:r>
            <a:r>
              <a:rPr lang="en-US" sz="2000" dirty="0">
                <a:solidFill>
                  <a:srgbClr val="00B050"/>
                </a:solidFill>
              </a:rPr>
              <a:t>/&gt;</a:t>
            </a:r>
            <a:endParaRPr lang="en-US" sz="2000" dirty="0"/>
          </a:p>
          <a:p>
            <a:pPr marL="693738" lvl="1" indent="-236538">
              <a:spcBef>
                <a:spcPts val="1200"/>
              </a:spcBef>
              <a:buFont typeface="Arial" pitchFamily="34" charset="0"/>
              <a:buChar char="•"/>
            </a:pPr>
            <a:r>
              <a:rPr lang="en-US" sz="2000" dirty="0"/>
              <a:t>The </a:t>
            </a:r>
            <a:r>
              <a:rPr lang="en-US" sz="2000" dirty="0">
                <a:solidFill>
                  <a:srgbClr val="C00000"/>
                </a:solidFill>
              </a:rPr>
              <a:t>name</a:t>
            </a:r>
            <a:r>
              <a:rPr lang="en-US" sz="2000" dirty="0"/>
              <a:t> setting adds an internal name to the field so the program that handles the form can identify the fields.</a:t>
            </a:r>
          </a:p>
          <a:p>
            <a:pPr marL="693738" lvl="1" indent="-236538">
              <a:spcBef>
                <a:spcPts val="1200"/>
              </a:spcBef>
              <a:buFont typeface="Arial" pitchFamily="34" charset="0"/>
              <a:buChar char="•"/>
            </a:pPr>
            <a:r>
              <a:rPr lang="en-US" sz="2000" dirty="0"/>
              <a:t>The </a:t>
            </a:r>
            <a:r>
              <a:rPr lang="en-US" sz="2000" dirty="0">
                <a:solidFill>
                  <a:srgbClr val="C00000"/>
                </a:solidFill>
              </a:rPr>
              <a:t>value</a:t>
            </a:r>
            <a:r>
              <a:rPr lang="en-US" sz="2000" dirty="0"/>
              <a:t> setting defines what will be sent once the form is submitted.</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49</a:t>
            </a:fld>
            <a:endParaRPr lang="en-US" dirty="0"/>
          </a:p>
        </p:txBody>
      </p:sp>
    </p:spTree>
    <p:extLst>
      <p:ext uri="{BB962C8B-B14F-4D97-AF65-F5344CB8AC3E}">
        <p14:creationId xmlns:p14="http://schemas.microsoft.com/office/powerpoint/2010/main" val="3692100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2800" dirty="0"/>
              <a:t>HTML</a:t>
            </a:r>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a:solidFill>
                  <a:schemeClr val="tx1"/>
                </a:solidFill>
              </a:rPr>
              <a:t> </a:t>
            </a:r>
            <a:endParaRPr lang="en-US" sz="1800" dirty="0">
              <a:solidFill>
                <a:schemeClr val="tx1"/>
              </a:solidFill>
            </a:endParaRPr>
          </a:p>
        </p:txBody>
      </p:sp>
      <p:sp>
        <p:nvSpPr>
          <p:cNvPr id="4" name="Slide Number Placeholder 3"/>
          <p:cNvSpPr>
            <a:spLocks noGrp="1"/>
          </p:cNvSpPr>
          <p:nvPr>
            <p:ph type="sldNum" sz="quarter" idx="4294967295"/>
          </p:nvPr>
        </p:nvSpPr>
        <p:spPr>
          <a:prstGeom prst="rect">
            <a:avLst/>
          </a:prstGeom>
        </p:spPr>
        <p:txBody>
          <a:bodyPr/>
          <a:lstStyle/>
          <a:p>
            <a:fld id="{CC02088F-ACB3-4364-A9F4-9A26DC80E75E}" type="slidenum">
              <a:rPr lang="en-US" smtClean="0"/>
              <a:t>5</a:t>
            </a:fld>
            <a:endParaRPr lang="en-US" dirty="0"/>
          </a:p>
        </p:txBody>
      </p:sp>
      <p:sp>
        <p:nvSpPr>
          <p:cNvPr id="3" name="Rectangle 2"/>
          <p:cNvSpPr/>
          <p:nvPr/>
        </p:nvSpPr>
        <p:spPr>
          <a:xfrm>
            <a:off x="406400" y="838200"/>
            <a:ext cx="6781800" cy="5632311"/>
          </a:xfrm>
          <a:prstGeom prst="rect">
            <a:avLst/>
          </a:prstGeom>
        </p:spPr>
        <p:txBody>
          <a:bodyPr wrap="square">
            <a:spAutoFit/>
          </a:bodyPr>
          <a:lstStyle/>
          <a:p>
            <a:pPr marL="393700">
              <a:spcBef>
                <a:spcPts val="1800"/>
              </a:spcBef>
            </a:pPr>
            <a:r>
              <a:rPr lang="en-US" sz="2000" dirty="0">
                <a:solidFill>
                  <a:schemeClr val="bg1"/>
                </a:solidFill>
              </a:rPr>
              <a:t>Stands for Hyper Text Mark Up Language</a:t>
            </a:r>
          </a:p>
          <a:p>
            <a:pPr marL="850900" lvl="1" indent="-220663">
              <a:spcBef>
                <a:spcPts val="1800"/>
              </a:spcBef>
              <a:buFont typeface="Wingdings" pitchFamily="2" charset="2"/>
              <a:buChar char="§"/>
            </a:pPr>
            <a:r>
              <a:rPr lang="en-US" sz="2000" dirty="0">
                <a:solidFill>
                  <a:schemeClr val="bg1"/>
                </a:solidFill>
              </a:rPr>
              <a:t> It is a mark up language for designing web pages.</a:t>
            </a:r>
          </a:p>
          <a:p>
            <a:pPr marL="850900" lvl="1" indent="-220663">
              <a:spcBef>
                <a:spcPts val="1800"/>
              </a:spcBef>
              <a:buFont typeface="Wingdings" pitchFamily="2" charset="2"/>
              <a:buChar char="§"/>
            </a:pPr>
            <a:r>
              <a:rPr lang="en-US" sz="2000" dirty="0">
                <a:solidFill>
                  <a:schemeClr val="bg1"/>
                </a:solidFill>
              </a:rPr>
              <a:t>HTML pages can be viewed using any web browsers. </a:t>
            </a:r>
          </a:p>
          <a:p>
            <a:pPr marL="850900" lvl="1" indent="-220663">
              <a:spcBef>
                <a:spcPts val="1800"/>
              </a:spcBef>
              <a:buFont typeface="Wingdings" pitchFamily="2" charset="2"/>
              <a:buChar char="§"/>
            </a:pPr>
            <a:r>
              <a:rPr lang="en-US" sz="2000" dirty="0">
                <a:solidFill>
                  <a:schemeClr val="bg1"/>
                </a:solidFill>
              </a:rPr>
              <a:t> Cannot perform any programming logic.</a:t>
            </a:r>
          </a:p>
          <a:p>
            <a:pPr marL="850900" lvl="1" indent="-220663">
              <a:spcBef>
                <a:spcPts val="1800"/>
              </a:spcBef>
              <a:buFont typeface="Wingdings" pitchFamily="2" charset="2"/>
              <a:buChar char="§"/>
            </a:pPr>
            <a:r>
              <a:rPr lang="en-US" sz="2000" dirty="0">
                <a:solidFill>
                  <a:schemeClr val="bg1"/>
                </a:solidFill>
              </a:rPr>
              <a:t> HTML pages developed using mark up tags enclosed in angular </a:t>
            </a:r>
          </a:p>
          <a:p>
            <a:pPr marL="1308100" lvl="2" indent="-220663">
              <a:spcBef>
                <a:spcPts val="1800"/>
              </a:spcBef>
            </a:pPr>
            <a:r>
              <a:rPr lang="en-US" sz="2000" dirty="0">
                <a:solidFill>
                  <a:schemeClr val="bg1"/>
                </a:solidFill>
              </a:rPr>
              <a:t>brackets(&lt;tag&gt;)</a:t>
            </a:r>
          </a:p>
          <a:p>
            <a:pPr marL="850900" lvl="1" indent="-220663">
              <a:spcBef>
                <a:spcPts val="1800"/>
              </a:spcBef>
              <a:buFont typeface="Wingdings" pitchFamily="2" charset="2"/>
              <a:buChar char="§"/>
            </a:pPr>
            <a:r>
              <a:rPr lang="en-US" sz="2000" dirty="0">
                <a:solidFill>
                  <a:schemeClr val="bg1"/>
                </a:solidFill>
              </a:rPr>
              <a:t>Can be developed using normal text editors like notepad/</a:t>
            </a:r>
            <a:r>
              <a:rPr lang="en-US" sz="2000" dirty="0" err="1">
                <a:solidFill>
                  <a:schemeClr val="bg1"/>
                </a:solidFill>
              </a:rPr>
              <a:t>wordpad</a:t>
            </a:r>
            <a:r>
              <a:rPr lang="en-US" sz="2000" dirty="0">
                <a:solidFill>
                  <a:schemeClr val="bg1"/>
                </a:solidFill>
              </a:rPr>
              <a:t> or </a:t>
            </a:r>
          </a:p>
          <a:p>
            <a:pPr marL="850900" lvl="1" indent="-220663">
              <a:spcBef>
                <a:spcPts val="1800"/>
              </a:spcBef>
            </a:pPr>
            <a:r>
              <a:rPr lang="en-US" sz="2000" dirty="0">
                <a:solidFill>
                  <a:schemeClr val="bg1"/>
                </a:solidFill>
              </a:rPr>
              <a:t>		tools like </a:t>
            </a:r>
            <a:r>
              <a:rPr lang="en-US" sz="2000" dirty="0" err="1">
                <a:solidFill>
                  <a:schemeClr val="bg1"/>
                </a:solidFill>
              </a:rPr>
              <a:t>dreamweaver</a:t>
            </a:r>
            <a:r>
              <a:rPr lang="en-US" sz="2000" dirty="0">
                <a:solidFill>
                  <a:schemeClr val="bg1"/>
                </a:solidFill>
              </a:rPr>
              <a:t>, front page.</a:t>
            </a:r>
          </a:p>
          <a:p>
            <a:pPr marL="850900" lvl="1" indent="-220663">
              <a:spcBef>
                <a:spcPts val="1800"/>
              </a:spcBef>
              <a:buFont typeface="Wingdings" pitchFamily="2" charset="2"/>
              <a:buChar char="§"/>
            </a:pPr>
            <a:r>
              <a:rPr lang="en-US" sz="2000" dirty="0">
                <a:solidFill>
                  <a:schemeClr val="bg1"/>
                </a:solidFill>
              </a:rPr>
              <a:t> File extension is “.html” (or) “.</a:t>
            </a:r>
            <a:r>
              <a:rPr lang="en-US" sz="2000" dirty="0" err="1">
                <a:solidFill>
                  <a:schemeClr val="bg1"/>
                </a:solidFill>
              </a:rPr>
              <a:t>htm</a:t>
            </a:r>
            <a:r>
              <a:rPr lang="en-US" sz="2000" dirty="0">
                <a:solidFill>
                  <a:schemeClr val="bg1"/>
                </a:solidFill>
              </a:rPr>
              <a:t>” </a:t>
            </a:r>
          </a:p>
        </p:txBody>
      </p:sp>
    </p:spTree>
    <p:extLst>
      <p:ext uri="{BB962C8B-B14F-4D97-AF65-F5344CB8AC3E}">
        <p14:creationId xmlns:p14="http://schemas.microsoft.com/office/powerpoint/2010/main" val="895635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Hidden Field</a:t>
            </a:r>
          </a:p>
        </p:txBody>
      </p:sp>
      <p:sp>
        <p:nvSpPr>
          <p:cNvPr id="3" name="Text Placeholder 2"/>
          <p:cNvSpPr>
            <a:spLocks noGrp="1"/>
          </p:cNvSpPr>
          <p:nvPr>
            <p:ph type="body" sz="quarter" idx="13"/>
          </p:nvPr>
        </p:nvSpPr>
        <p:spPr/>
        <p:txBody>
          <a:bodyPr>
            <a:normAutofit/>
          </a:bodyPr>
          <a:lstStyle/>
          <a:p>
            <a:pPr marL="457200" indent="-457200">
              <a:spcBef>
                <a:spcPts val="1200"/>
              </a:spcBef>
            </a:pPr>
            <a:r>
              <a:rPr lang="en-US" sz="2000" dirty="0"/>
              <a:t>Add the Hidden field to the registration form,</a:t>
            </a:r>
          </a:p>
          <a:p>
            <a:pPr marL="457200" indent="-457200">
              <a:spcBef>
                <a:spcPts val="1200"/>
              </a:spcBef>
            </a:pPr>
            <a:endParaRPr lang="en-US" sz="2000" dirty="0"/>
          </a:p>
          <a:p>
            <a:pPr marL="457200" indent="-457200">
              <a:spcBef>
                <a:spcPts val="1200"/>
              </a:spcBef>
              <a:buFont typeface="+mj-lt"/>
              <a:buAutoNum type="arabicPeriod"/>
            </a:pPr>
            <a:r>
              <a:rPr lang="en-US" sz="2000" dirty="0"/>
              <a:t>Create a password field in registration.html</a:t>
            </a:r>
          </a:p>
          <a:p>
            <a:pPr marL="457200" indent="-457200">
              <a:spcBef>
                <a:spcPts val="1200"/>
              </a:spcBef>
            </a:pPr>
            <a:r>
              <a:rPr lang="en-US" sz="2000" dirty="0"/>
              <a:t>	     </a:t>
            </a:r>
            <a:r>
              <a:rPr lang="en-US" sz="2000" dirty="0">
                <a:solidFill>
                  <a:srgbClr val="00B050"/>
                </a:solidFill>
              </a:rPr>
              <a:t>&lt;input </a:t>
            </a:r>
            <a:r>
              <a:rPr lang="en-US" sz="2000" dirty="0">
                <a:solidFill>
                  <a:srgbClr val="C00000"/>
                </a:solidFill>
              </a:rPr>
              <a:t>type</a:t>
            </a:r>
            <a:r>
              <a:rPr lang="en-US" sz="2000" dirty="0"/>
              <a:t> =“</a:t>
            </a:r>
            <a:r>
              <a:rPr lang="en-US" sz="2000" dirty="0">
                <a:solidFill>
                  <a:srgbClr val="00B0F0"/>
                </a:solidFill>
              </a:rPr>
              <a:t>hidden</a:t>
            </a:r>
            <a:r>
              <a:rPr lang="en-US" sz="2000" dirty="0"/>
              <a:t>”</a:t>
            </a:r>
            <a:r>
              <a:rPr lang="en-US" sz="2000" dirty="0">
                <a:solidFill>
                  <a:srgbClr val="C00000"/>
                </a:solidFill>
              </a:rPr>
              <a:t> name</a:t>
            </a:r>
            <a:r>
              <a:rPr lang="en-US" sz="2000" dirty="0"/>
              <a:t>=“</a:t>
            </a:r>
            <a:r>
              <a:rPr lang="en-US" sz="2000" dirty="0" err="1">
                <a:solidFill>
                  <a:srgbClr val="00B0F0"/>
                </a:solidFill>
              </a:rPr>
              <a:t>userType</a:t>
            </a:r>
            <a:r>
              <a:rPr lang="en-US" sz="2000" dirty="0"/>
              <a:t>” </a:t>
            </a:r>
            <a:r>
              <a:rPr lang="en-US" sz="2000" dirty="0">
                <a:solidFill>
                  <a:srgbClr val="C00000"/>
                </a:solidFill>
              </a:rPr>
              <a:t>id</a:t>
            </a:r>
            <a:r>
              <a:rPr lang="en-US" sz="2000" dirty="0"/>
              <a:t>=“</a:t>
            </a:r>
            <a:r>
              <a:rPr lang="en-US" sz="2000" dirty="0" err="1">
                <a:solidFill>
                  <a:srgbClr val="00B0F0"/>
                </a:solidFill>
              </a:rPr>
              <a:t>userType</a:t>
            </a:r>
            <a:r>
              <a:rPr lang="en-US" sz="2000" dirty="0"/>
              <a:t>” </a:t>
            </a:r>
          </a:p>
          <a:p>
            <a:pPr marL="457200" indent="-457200">
              <a:spcBef>
                <a:spcPts val="1200"/>
              </a:spcBef>
            </a:pPr>
            <a:r>
              <a:rPr lang="en-US" dirty="0">
                <a:solidFill>
                  <a:srgbClr val="C00000"/>
                </a:solidFill>
              </a:rPr>
              <a:t>			value</a:t>
            </a:r>
            <a:r>
              <a:rPr lang="en-US" dirty="0"/>
              <a:t>=“</a:t>
            </a:r>
            <a:r>
              <a:rPr lang="en-US" dirty="0">
                <a:solidFill>
                  <a:srgbClr val="00B0F0"/>
                </a:solidFill>
              </a:rPr>
              <a:t>administrator</a:t>
            </a:r>
            <a:r>
              <a:rPr lang="en-US" dirty="0"/>
              <a:t>”</a:t>
            </a:r>
            <a:r>
              <a:rPr lang="en-US" dirty="0">
                <a:solidFill>
                  <a:srgbClr val="00B050"/>
                </a:solidFill>
              </a:rPr>
              <a:t>  /&gt;</a:t>
            </a:r>
          </a:p>
          <a:p>
            <a:pPr marL="457200" indent="-457200">
              <a:spcBef>
                <a:spcPts val="1200"/>
              </a:spcBef>
              <a:buAutoNum type="arabicPeriod" startAt="2"/>
            </a:pPr>
            <a:r>
              <a:rPr lang="en-US" sz="2000" dirty="0">
                <a:solidFill>
                  <a:schemeClr val="bg1"/>
                </a:solidFill>
              </a:rPr>
              <a:t>View the page in the browser.</a:t>
            </a:r>
          </a:p>
          <a:p>
            <a:pPr marL="457200" indent="-457200">
              <a:spcBef>
                <a:spcPts val="1200"/>
              </a:spcBef>
              <a:buAutoNum type="arabicPeriod" startAt="2"/>
            </a:pPr>
            <a:r>
              <a:rPr lang="en-US" sz="2000" dirty="0">
                <a:solidFill>
                  <a:schemeClr val="bg1"/>
                </a:solidFill>
              </a:rPr>
              <a:t>The hidden field will not be seen in the page.</a:t>
            </a:r>
          </a:p>
          <a:p>
            <a:pPr marL="457200" indent="-457200">
              <a:spcBef>
                <a:spcPts val="1200"/>
              </a:spcBef>
              <a:buAutoNum type="arabicPeriod" startAt="2"/>
            </a:pPr>
            <a:endParaRPr lang="en-US" sz="2000" dirty="0">
              <a:solidFill>
                <a:schemeClr val="bg1"/>
              </a:solidFill>
            </a:endParaRPr>
          </a:p>
          <a:p>
            <a:pPr marL="457200" indent="-457200">
              <a:spcBef>
                <a:spcPts val="1200"/>
              </a:spcBef>
            </a:pPr>
            <a:r>
              <a:rPr lang="en-US" sz="2000" dirty="0">
                <a:solidFill>
                  <a:schemeClr val="bg1"/>
                </a:solidFill>
              </a:rPr>
              <a:t>NOTE:  This need not be included in the table tag.</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50</a:t>
            </a:fld>
            <a:endParaRPr lang="en-US" dirty="0"/>
          </a:p>
        </p:txBody>
      </p:sp>
    </p:spTree>
    <p:extLst>
      <p:ext uri="{BB962C8B-B14F-4D97-AF65-F5344CB8AC3E}">
        <p14:creationId xmlns:p14="http://schemas.microsoft.com/office/powerpoint/2010/main" val="13664889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Text Area</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51</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51</a:t>
            </a:fld>
            <a:endParaRPr lang="en-US"/>
          </a:p>
        </p:txBody>
      </p:sp>
      <p:sp>
        <p:nvSpPr>
          <p:cNvPr id="7" name="TextBox 6"/>
          <p:cNvSpPr txBox="1"/>
          <p:nvPr/>
        </p:nvSpPr>
        <p:spPr>
          <a:xfrm>
            <a:off x="1219200" y="1550313"/>
            <a:ext cx="6151043" cy="400110"/>
          </a:xfrm>
          <a:prstGeom prst="rect">
            <a:avLst/>
          </a:prstGeom>
          <a:noFill/>
        </p:spPr>
        <p:txBody>
          <a:bodyPr wrap="square" rtlCol="0">
            <a:spAutoFit/>
          </a:bodyPr>
          <a:lstStyle/>
          <a:p>
            <a:r>
              <a:rPr lang="en-US" sz="2000" b="0" dirty="0">
                <a:solidFill>
                  <a:schemeClr val="bg1"/>
                </a:solidFill>
              </a:rPr>
              <a:t>Used to accept multiline text input from the user</a:t>
            </a:r>
          </a:p>
        </p:txBody>
      </p:sp>
      <p:sp>
        <p:nvSpPr>
          <p:cNvPr id="8" name="TextBox 7"/>
          <p:cNvSpPr txBox="1"/>
          <p:nvPr/>
        </p:nvSpPr>
        <p:spPr>
          <a:xfrm>
            <a:off x="1066800" y="4876800"/>
            <a:ext cx="5124095" cy="400110"/>
          </a:xfrm>
          <a:prstGeom prst="rect">
            <a:avLst/>
          </a:prstGeom>
          <a:noFill/>
        </p:spPr>
        <p:txBody>
          <a:bodyPr wrap="none" rtlCol="0">
            <a:spAutoFit/>
          </a:bodyPr>
          <a:lstStyle/>
          <a:p>
            <a:pPr indent="236538"/>
            <a:r>
              <a:rPr lang="en-US" sz="2000" dirty="0">
                <a:solidFill>
                  <a:schemeClr val="bg1"/>
                </a:solidFill>
              </a:rPr>
              <a:t>Used for Fields</a:t>
            </a:r>
            <a:r>
              <a:rPr lang="en-US" sz="2000" b="0" dirty="0">
                <a:solidFill>
                  <a:schemeClr val="bg1"/>
                </a:solidFill>
              </a:rPr>
              <a:t>: Address , Description etc</a:t>
            </a:r>
            <a:endParaRPr lang="en-US" sz="2000" dirty="0">
              <a:solidFill>
                <a:schemeClr val="bg1"/>
              </a:solidFill>
            </a:endParaRPr>
          </a:p>
        </p:txBody>
      </p:sp>
      <p:pic>
        <p:nvPicPr>
          <p:cNvPr id="9" name="Picture 2"/>
          <p:cNvPicPr>
            <a:picLocks noChangeAspect="1" noChangeArrowheads="1"/>
          </p:cNvPicPr>
          <p:nvPr/>
        </p:nvPicPr>
        <p:blipFill>
          <a:blip r:embed="rId2" cstate="print"/>
          <a:srcRect/>
          <a:stretch>
            <a:fillRect/>
          </a:stretch>
        </p:blipFill>
        <p:spPr bwMode="auto">
          <a:xfrm>
            <a:off x="1600200" y="2667000"/>
            <a:ext cx="4617720" cy="1141262"/>
          </a:xfrm>
          <a:prstGeom prst="rect">
            <a:avLst/>
          </a:prstGeom>
          <a:noFill/>
          <a:ln w="9525">
            <a:noFill/>
            <a:miter lim="800000"/>
            <a:headEnd/>
            <a:tailEnd/>
          </a:ln>
          <a:effectLst/>
        </p:spPr>
      </p:pic>
    </p:spTree>
    <p:extLst>
      <p:ext uri="{BB962C8B-B14F-4D97-AF65-F5344CB8AC3E}">
        <p14:creationId xmlns:p14="http://schemas.microsoft.com/office/powerpoint/2010/main" val="30447988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to create a Text Area ?</a:t>
            </a:r>
          </a:p>
        </p:txBody>
      </p:sp>
      <p:sp>
        <p:nvSpPr>
          <p:cNvPr id="3" name="Text Placeholder 2"/>
          <p:cNvSpPr>
            <a:spLocks noGrp="1"/>
          </p:cNvSpPr>
          <p:nvPr>
            <p:ph type="body" sz="quarter" idx="13"/>
          </p:nvPr>
        </p:nvSpPr>
        <p:spPr>
          <a:xfrm>
            <a:off x="381004" y="937521"/>
            <a:ext cx="8382000" cy="3786879"/>
          </a:xfrm>
        </p:spPr>
        <p:txBody>
          <a:bodyPr>
            <a:normAutofit fontScale="92500" lnSpcReduction="10000"/>
          </a:bodyPr>
          <a:lstStyle/>
          <a:p>
            <a:pPr indent="236538">
              <a:spcBef>
                <a:spcPts val="1200"/>
              </a:spcBef>
            </a:pPr>
            <a:r>
              <a:rPr lang="en-US" sz="2200" dirty="0"/>
              <a:t>To create a text area we use the </a:t>
            </a:r>
            <a:r>
              <a:rPr lang="en-US" sz="2200" dirty="0">
                <a:solidFill>
                  <a:srgbClr val="00B050"/>
                </a:solidFill>
              </a:rPr>
              <a:t>&lt;</a:t>
            </a:r>
            <a:r>
              <a:rPr lang="en-US" sz="2200" dirty="0" err="1">
                <a:solidFill>
                  <a:srgbClr val="00B050"/>
                </a:solidFill>
              </a:rPr>
              <a:t>textarea</a:t>
            </a:r>
            <a:r>
              <a:rPr lang="en-US" sz="2200" dirty="0">
                <a:solidFill>
                  <a:srgbClr val="00B050"/>
                </a:solidFill>
              </a:rPr>
              <a:t>&gt;</a:t>
            </a:r>
            <a:r>
              <a:rPr lang="en-US" sz="2200" dirty="0"/>
              <a:t> tag</a:t>
            </a:r>
          </a:p>
          <a:p>
            <a:pPr indent="236538">
              <a:spcBef>
                <a:spcPts val="1200"/>
              </a:spcBef>
            </a:pPr>
            <a:endParaRPr lang="en-US" sz="2200" dirty="0"/>
          </a:p>
          <a:p>
            <a:pPr indent="236538">
              <a:spcBef>
                <a:spcPts val="1200"/>
              </a:spcBef>
            </a:pPr>
            <a:r>
              <a:rPr lang="en-US" sz="2200" dirty="0"/>
              <a:t>Syntax:</a:t>
            </a:r>
          </a:p>
          <a:p>
            <a:pPr indent="520700">
              <a:spcBef>
                <a:spcPts val="1200"/>
              </a:spcBef>
            </a:pPr>
            <a:r>
              <a:rPr lang="en-US" sz="2200" dirty="0">
                <a:solidFill>
                  <a:srgbClr val="00B050"/>
                </a:solidFill>
              </a:rPr>
              <a:t>&lt;</a:t>
            </a:r>
            <a:r>
              <a:rPr lang="en-US" sz="2200" dirty="0" err="1">
                <a:solidFill>
                  <a:srgbClr val="00B050"/>
                </a:solidFill>
              </a:rPr>
              <a:t>textarea</a:t>
            </a:r>
            <a:r>
              <a:rPr lang="en-US" sz="2200" dirty="0">
                <a:solidFill>
                  <a:srgbClr val="00B050"/>
                </a:solidFill>
              </a:rPr>
              <a:t> </a:t>
            </a:r>
            <a:r>
              <a:rPr lang="en-US" sz="2200" dirty="0">
                <a:solidFill>
                  <a:srgbClr val="C00000"/>
                </a:solidFill>
              </a:rPr>
              <a:t>name</a:t>
            </a:r>
            <a:r>
              <a:rPr lang="en-US" sz="2200" dirty="0"/>
              <a:t>=“</a:t>
            </a:r>
            <a:r>
              <a:rPr lang="en-US" sz="2200" dirty="0">
                <a:solidFill>
                  <a:srgbClr val="00B0F0"/>
                </a:solidFill>
              </a:rPr>
              <a:t>name</a:t>
            </a:r>
            <a:r>
              <a:rPr lang="en-US" sz="2200" dirty="0"/>
              <a:t>” </a:t>
            </a:r>
            <a:r>
              <a:rPr lang="en-US" sz="2200" dirty="0">
                <a:solidFill>
                  <a:srgbClr val="C00000"/>
                </a:solidFill>
              </a:rPr>
              <a:t>id</a:t>
            </a:r>
            <a:r>
              <a:rPr lang="en-US" sz="2200" dirty="0"/>
              <a:t>=“</a:t>
            </a:r>
            <a:r>
              <a:rPr lang="en-US" sz="2200" dirty="0">
                <a:solidFill>
                  <a:srgbClr val="00B0F0"/>
                </a:solidFill>
              </a:rPr>
              <a:t>id</a:t>
            </a:r>
            <a:r>
              <a:rPr lang="en-US" sz="2200" dirty="0"/>
              <a:t>” </a:t>
            </a:r>
            <a:r>
              <a:rPr lang="en-US" sz="2200" dirty="0">
                <a:solidFill>
                  <a:srgbClr val="C00000"/>
                </a:solidFill>
              </a:rPr>
              <a:t>cols</a:t>
            </a:r>
            <a:r>
              <a:rPr lang="en-US" sz="2200" dirty="0"/>
              <a:t>=“</a:t>
            </a:r>
            <a:r>
              <a:rPr lang="en-US" sz="2200" dirty="0" err="1">
                <a:solidFill>
                  <a:srgbClr val="00B0F0"/>
                </a:solidFill>
              </a:rPr>
              <a:t>columnCount</a:t>
            </a:r>
            <a:r>
              <a:rPr lang="en-US" sz="2200" dirty="0"/>
              <a:t>” </a:t>
            </a:r>
          </a:p>
          <a:p>
            <a:pPr indent="520700">
              <a:spcBef>
                <a:spcPts val="1200"/>
              </a:spcBef>
            </a:pPr>
            <a:r>
              <a:rPr lang="en-US" sz="2200" dirty="0">
                <a:solidFill>
                  <a:srgbClr val="C00000"/>
                </a:solidFill>
              </a:rPr>
              <a:t> rows</a:t>
            </a:r>
            <a:r>
              <a:rPr lang="en-US" sz="2200" dirty="0"/>
              <a:t>=“</a:t>
            </a:r>
            <a:r>
              <a:rPr lang="en-US" sz="2200" dirty="0" err="1">
                <a:solidFill>
                  <a:srgbClr val="00B0F0"/>
                </a:solidFill>
              </a:rPr>
              <a:t>rowCount</a:t>
            </a:r>
            <a:r>
              <a:rPr lang="en-US" sz="2200" dirty="0"/>
              <a:t>”</a:t>
            </a:r>
            <a:r>
              <a:rPr lang="en-US" sz="2200" dirty="0">
                <a:solidFill>
                  <a:srgbClr val="00B050"/>
                </a:solidFill>
              </a:rPr>
              <a:t>&gt;&lt;/</a:t>
            </a:r>
            <a:r>
              <a:rPr lang="en-US" sz="2200" dirty="0" err="1">
                <a:solidFill>
                  <a:srgbClr val="00B050"/>
                </a:solidFill>
              </a:rPr>
              <a:t>textarea</a:t>
            </a:r>
            <a:r>
              <a:rPr lang="en-US" sz="2200" dirty="0">
                <a:solidFill>
                  <a:srgbClr val="00B050"/>
                </a:solidFill>
              </a:rPr>
              <a:t>&gt;</a:t>
            </a:r>
          </a:p>
          <a:p>
            <a:pPr indent="520700">
              <a:spcBef>
                <a:spcPts val="1200"/>
              </a:spcBef>
            </a:pPr>
            <a:endParaRPr lang="en-US" sz="2200" dirty="0">
              <a:solidFill>
                <a:srgbClr val="00B050"/>
              </a:solidFill>
            </a:endParaRPr>
          </a:p>
          <a:p>
            <a:pPr indent="284163">
              <a:spcBef>
                <a:spcPts val="1200"/>
              </a:spcBef>
            </a:pPr>
            <a:r>
              <a:rPr lang="en-US" sz="2200" dirty="0">
                <a:solidFill>
                  <a:schemeClr val="bg1"/>
                </a:solidFill>
              </a:rPr>
              <a:t>Example :</a:t>
            </a:r>
          </a:p>
          <a:p>
            <a:pPr indent="568325">
              <a:spcBef>
                <a:spcPts val="1200"/>
              </a:spcBef>
            </a:pPr>
            <a:r>
              <a:rPr lang="en-US" sz="2200" dirty="0">
                <a:solidFill>
                  <a:srgbClr val="00B050"/>
                </a:solidFill>
              </a:rPr>
              <a:t>&lt;</a:t>
            </a:r>
            <a:r>
              <a:rPr lang="en-US" sz="2200" dirty="0" err="1">
                <a:solidFill>
                  <a:srgbClr val="00B050"/>
                </a:solidFill>
              </a:rPr>
              <a:t>textarea</a:t>
            </a:r>
            <a:r>
              <a:rPr lang="en-US" sz="2200" dirty="0">
                <a:solidFill>
                  <a:srgbClr val="00B050"/>
                </a:solidFill>
              </a:rPr>
              <a:t> </a:t>
            </a:r>
            <a:r>
              <a:rPr lang="en-US" sz="2200" dirty="0">
                <a:solidFill>
                  <a:srgbClr val="C00000"/>
                </a:solidFill>
              </a:rPr>
              <a:t>name</a:t>
            </a:r>
            <a:r>
              <a:rPr lang="en-US" sz="2200" dirty="0"/>
              <a:t>=“</a:t>
            </a:r>
            <a:r>
              <a:rPr lang="en-US" sz="2200" dirty="0">
                <a:solidFill>
                  <a:srgbClr val="00B0F0"/>
                </a:solidFill>
              </a:rPr>
              <a:t>address</a:t>
            </a:r>
            <a:r>
              <a:rPr lang="en-US" sz="2200" dirty="0"/>
              <a:t>” </a:t>
            </a:r>
            <a:r>
              <a:rPr lang="en-US" sz="2200" dirty="0">
                <a:solidFill>
                  <a:srgbClr val="C00000"/>
                </a:solidFill>
              </a:rPr>
              <a:t>id</a:t>
            </a:r>
            <a:r>
              <a:rPr lang="en-US" sz="2200" dirty="0"/>
              <a:t>=“</a:t>
            </a:r>
            <a:r>
              <a:rPr lang="en-US" sz="2200" dirty="0">
                <a:solidFill>
                  <a:srgbClr val="00B0F0"/>
                </a:solidFill>
              </a:rPr>
              <a:t>address</a:t>
            </a:r>
            <a:r>
              <a:rPr lang="en-US" sz="2200" dirty="0"/>
              <a:t>” </a:t>
            </a:r>
            <a:r>
              <a:rPr lang="en-US" sz="2200" dirty="0">
                <a:solidFill>
                  <a:srgbClr val="C00000"/>
                </a:solidFill>
              </a:rPr>
              <a:t>cols</a:t>
            </a:r>
            <a:r>
              <a:rPr lang="en-US" sz="2200" dirty="0"/>
              <a:t>=“</a:t>
            </a:r>
            <a:r>
              <a:rPr lang="en-US" sz="2200" dirty="0">
                <a:solidFill>
                  <a:srgbClr val="00B0F0"/>
                </a:solidFill>
              </a:rPr>
              <a:t>10</a:t>
            </a:r>
            <a:r>
              <a:rPr lang="en-US" sz="2200" dirty="0"/>
              <a:t>” </a:t>
            </a:r>
            <a:r>
              <a:rPr lang="en-US" sz="2200" dirty="0">
                <a:solidFill>
                  <a:srgbClr val="C00000"/>
                </a:solidFill>
              </a:rPr>
              <a:t>rows</a:t>
            </a:r>
            <a:r>
              <a:rPr lang="en-US" sz="2200" dirty="0"/>
              <a:t>=“</a:t>
            </a:r>
            <a:r>
              <a:rPr lang="en-US" sz="2200" dirty="0">
                <a:solidFill>
                  <a:srgbClr val="00B0F0"/>
                </a:solidFill>
              </a:rPr>
              <a:t>4</a:t>
            </a:r>
            <a:r>
              <a:rPr lang="en-US" sz="2200" dirty="0"/>
              <a:t>”</a:t>
            </a:r>
            <a:r>
              <a:rPr lang="en-US" sz="2200" dirty="0">
                <a:solidFill>
                  <a:srgbClr val="00B050"/>
                </a:solidFill>
              </a:rPr>
              <a:t>&gt;</a:t>
            </a:r>
          </a:p>
          <a:p>
            <a:pPr indent="520700">
              <a:spcBef>
                <a:spcPts val="1200"/>
              </a:spcBef>
            </a:pPr>
            <a:r>
              <a:rPr lang="en-US" sz="2200" dirty="0">
                <a:solidFill>
                  <a:srgbClr val="00B050"/>
                </a:solidFill>
              </a:rPr>
              <a:t>&lt;/</a:t>
            </a:r>
            <a:r>
              <a:rPr lang="en-US" sz="2200" dirty="0" err="1">
                <a:solidFill>
                  <a:srgbClr val="00B050"/>
                </a:solidFill>
              </a:rPr>
              <a:t>textarea</a:t>
            </a:r>
            <a:r>
              <a:rPr lang="en-US" sz="2200" dirty="0">
                <a:solidFill>
                  <a:srgbClr val="00B050"/>
                </a:solidFill>
              </a:rPr>
              <a:t>&gt;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52</a:t>
            </a:fld>
            <a:endParaRPr lang="en-US" dirty="0"/>
          </a:p>
        </p:txBody>
      </p:sp>
    </p:spTree>
    <p:extLst>
      <p:ext uri="{BB962C8B-B14F-4D97-AF65-F5344CB8AC3E}">
        <p14:creationId xmlns:p14="http://schemas.microsoft.com/office/powerpoint/2010/main" val="35614399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Optional Attributes for text area</a:t>
            </a:r>
          </a:p>
        </p:txBody>
      </p:sp>
      <p:sp>
        <p:nvSpPr>
          <p:cNvPr id="3" name="Text Placeholder 2"/>
          <p:cNvSpPr>
            <a:spLocks noGrp="1"/>
          </p:cNvSpPr>
          <p:nvPr>
            <p:ph type="body" sz="quarter" idx="13"/>
          </p:nvPr>
        </p:nvSpPr>
        <p:spPr/>
        <p:txBody>
          <a:bodyPr>
            <a:normAutofit/>
          </a:bodyPr>
          <a:lstStyle/>
          <a:p>
            <a:pPr indent="173038">
              <a:spcBef>
                <a:spcPts val="1800"/>
              </a:spcBef>
              <a:spcAft>
                <a:spcPts val="1200"/>
              </a:spcAft>
              <a:buFont typeface="Wingdings" pitchFamily="2" charset="2"/>
              <a:buChar char="§"/>
            </a:pPr>
            <a:r>
              <a:rPr lang="en-US" dirty="0"/>
              <a:t> </a:t>
            </a:r>
            <a:r>
              <a:rPr lang="en-US" sz="2000" dirty="0"/>
              <a:t>Rows - Specifies the number of rows.</a:t>
            </a:r>
          </a:p>
          <a:p>
            <a:pPr indent="173038">
              <a:spcBef>
                <a:spcPts val="1800"/>
              </a:spcBef>
              <a:spcAft>
                <a:spcPts val="1200"/>
              </a:spcAft>
              <a:buFont typeface="Wingdings" pitchFamily="2" charset="2"/>
              <a:buChar char="§"/>
            </a:pPr>
            <a:r>
              <a:rPr lang="en-US" sz="2000" dirty="0"/>
              <a:t> Cols -  Specifies the number of columns.</a:t>
            </a:r>
          </a:p>
          <a:p>
            <a:pPr indent="173038">
              <a:spcBef>
                <a:spcPts val="1800"/>
              </a:spcBef>
              <a:spcAft>
                <a:spcPts val="1200"/>
              </a:spcAft>
              <a:buFont typeface="Wingdings" pitchFamily="2" charset="2"/>
              <a:buChar char="§"/>
            </a:pPr>
            <a:r>
              <a:rPr lang="en-US" sz="2000" dirty="0"/>
              <a:t> </a:t>
            </a:r>
            <a:r>
              <a:rPr lang="en-US" sz="2000" dirty="0" err="1"/>
              <a:t>Wrapoff</a:t>
            </a:r>
            <a:r>
              <a:rPr lang="en-US" sz="2000" dirty="0"/>
              <a:t>  - Turns off line breaking.</a:t>
            </a:r>
          </a:p>
          <a:p>
            <a:pPr indent="173038">
              <a:spcBef>
                <a:spcPts val="1800"/>
              </a:spcBef>
              <a:spcAft>
                <a:spcPts val="1200"/>
              </a:spcAft>
              <a:buFont typeface="Wingdings" pitchFamily="2" charset="2"/>
              <a:buChar char="§"/>
            </a:pPr>
            <a:r>
              <a:rPr lang="en-US" sz="2000" dirty="0"/>
              <a:t> </a:t>
            </a:r>
            <a:r>
              <a:rPr lang="en-US" sz="2000" dirty="0" err="1"/>
              <a:t>Tabindex</a:t>
            </a:r>
            <a:r>
              <a:rPr lang="en-US" sz="2000" dirty="0"/>
              <a:t> - sets the tab order for the control.</a:t>
            </a:r>
          </a:p>
          <a:p>
            <a:pPr indent="173038">
              <a:spcBef>
                <a:spcPts val="1800"/>
              </a:spcBef>
              <a:spcAft>
                <a:spcPts val="1200"/>
              </a:spcAft>
              <a:buFont typeface="Wingdings" pitchFamily="2" charset="2"/>
              <a:buChar char="§"/>
            </a:pPr>
            <a:r>
              <a:rPr lang="en-US" sz="2000" dirty="0"/>
              <a:t> Virtual - Shows line breaking, but sends text as entered.</a:t>
            </a:r>
          </a:p>
          <a:p>
            <a:pPr indent="173038">
              <a:spcBef>
                <a:spcPts val="1800"/>
              </a:spcBef>
              <a:spcAft>
                <a:spcPts val="1200"/>
              </a:spcAft>
              <a:buFont typeface="Wingdings" pitchFamily="2" charset="2"/>
              <a:buChar char="§"/>
            </a:pPr>
            <a:r>
              <a:rPr lang="en-US" sz="2000" dirty="0"/>
              <a:t> Physical - Inserts line breaks when needed and even sends it.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53</a:t>
            </a:fld>
            <a:endParaRPr lang="en-US" dirty="0"/>
          </a:p>
        </p:txBody>
      </p:sp>
    </p:spTree>
    <p:extLst>
      <p:ext uri="{BB962C8B-B14F-4D97-AF65-F5344CB8AC3E}">
        <p14:creationId xmlns:p14="http://schemas.microsoft.com/office/powerpoint/2010/main" val="7184592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Text Area</a:t>
            </a:r>
          </a:p>
        </p:txBody>
      </p:sp>
      <p:sp>
        <p:nvSpPr>
          <p:cNvPr id="3" name="Text Placeholder 2"/>
          <p:cNvSpPr>
            <a:spLocks noGrp="1"/>
          </p:cNvSpPr>
          <p:nvPr>
            <p:ph type="body" sz="quarter" idx="13"/>
          </p:nvPr>
        </p:nvSpPr>
        <p:spPr>
          <a:xfrm>
            <a:off x="381004" y="937520"/>
            <a:ext cx="8382000" cy="5720170"/>
          </a:xfrm>
        </p:spPr>
        <p:txBody>
          <a:bodyPr>
            <a:normAutofit fontScale="92500" lnSpcReduction="20000"/>
          </a:bodyPr>
          <a:lstStyle/>
          <a:p>
            <a:pPr marL="342900" indent="-342900">
              <a:spcBef>
                <a:spcPts val="1200"/>
              </a:spcBef>
            </a:pPr>
            <a:r>
              <a:rPr lang="en-US" sz="2200" dirty="0"/>
              <a:t>Add the Address field to the registration form,</a:t>
            </a:r>
          </a:p>
          <a:p>
            <a:pPr marL="342900" indent="-342900">
              <a:spcBef>
                <a:spcPts val="1200"/>
              </a:spcBef>
              <a:buFont typeface="+mj-lt"/>
              <a:buAutoNum type="arabicPeriod"/>
            </a:pPr>
            <a:r>
              <a:rPr lang="en-US" sz="2200" dirty="0"/>
              <a:t>Create a label username in registration.html</a:t>
            </a:r>
          </a:p>
          <a:p>
            <a:pPr marL="342900" indent="-106363">
              <a:spcBef>
                <a:spcPts val="1200"/>
              </a:spcBef>
            </a:pPr>
            <a:r>
              <a:rPr lang="en-US" sz="2200" dirty="0"/>
              <a:t>  </a:t>
            </a:r>
            <a:r>
              <a:rPr lang="en-US" sz="2200" dirty="0">
                <a:solidFill>
                  <a:srgbClr val="00B050"/>
                </a:solidFill>
              </a:rPr>
              <a:t> &lt;label&gt;</a:t>
            </a:r>
            <a:r>
              <a:rPr lang="en-US" sz="2200" dirty="0">
                <a:solidFill>
                  <a:srgbClr val="0070C0"/>
                </a:solidFill>
              </a:rPr>
              <a:t>Address</a:t>
            </a:r>
            <a:r>
              <a:rPr lang="en-US" sz="2200" dirty="0">
                <a:solidFill>
                  <a:srgbClr val="00B050"/>
                </a:solidFill>
              </a:rPr>
              <a:t>&lt;/label&gt;</a:t>
            </a:r>
          </a:p>
          <a:p>
            <a:pPr marL="342900" indent="-342900">
              <a:spcBef>
                <a:spcPts val="1200"/>
              </a:spcBef>
              <a:buAutoNum type="arabicPeriod" startAt="2"/>
            </a:pPr>
            <a:r>
              <a:rPr lang="en-US" sz="2200" dirty="0"/>
              <a:t>Create a text area in registration.html</a:t>
            </a:r>
          </a:p>
          <a:p>
            <a:pPr indent="346075">
              <a:spcBef>
                <a:spcPts val="1200"/>
              </a:spcBef>
            </a:pPr>
            <a:r>
              <a:rPr lang="en-US" sz="2200" dirty="0">
                <a:solidFill>
                  <a:srgbClr val="00B050"/>
                </a:solidFill>
              </a:rPr>
              <a:t>&lt;</a:t>
            </a:r>
            <a:r>
              <a:rPr lang="en-US" sz="2200" dirty="0" err="1">
                <a:solidFill>
                  <a:srgbClr val="00B050"/>
                </a:solidFill>
              </a:rPr>
              <a:t>textarea</a:t>
            </a:r>
            <a:r>
              <a:rPr lang="en-US" sz="2200" dirty="0">
                <a:solidFill>
                  <a:srgbClr val="00B050"/>
                </a:solidFill>
              </a:rPr>
              <a:t> </a:t>
            </a:r>
            <a:r>
              <a:rPr lang="en-US" sz="2200" dirty="0">
                <a:solidFill>
                  <a:srgbClr val="C00000"/>
                </a:solidFill>
              </a:rPr>
              <a:t>name</a:t>
            </a:r>
            <a:r>
              <a:rPr lang="en-US" sz="2200" dirty="0"/>
              <a:t>=“</a:t>
            </a:r>
            <a:r>
              <a:rPr lang="en-US" sz="2200" dirty="0">
                <a:solidFill>
                  <a:srgbClr val="00B0F0"/>
                </a:solidFill>
              </a:rPr>
              <a:t>address</a:t>
            </a:r>
            <a:r>
              <a:rPr lang="en-US" sz="2200" dirty="0"/>
              <a:t>” </a:t>
            </a:r>
            <a:r>
              <a:rPr lang="en-US" sz="2200" dirty="0">
                <a:solidFill>
                  <a:srgbClr val="C00000"/>
                </a:solidFill>
              </a:rPr>
              <a:t>id</a:t>
            </a:r>
            <a:r>
              <a:rPr lang="en-US" sz="2200" dirty="0"/>
              <a:t>=“</a:t>
            </a:r>
            <a:r>
              <a:rPr lang="en-US" sz="2200" dirty="0">
                <a:solidFill>
                  <a:srgbClr val="00B0F0"/>
                </a:solidFill>
              </a:rPr>
              <a:t>address</a:t>
            </a:r>
            <a:r>
              <a:rPr lang="en-US" sz="2200" dirty="0"/>
              <a:t>” </a:t>
            </a:r>
            <a:r>
              <a:rPr lang="en-US" sz="2200" dirty="0">
                <a:solidFill>
                  <a:srgbClr val="C00000"/>
                </a:solidFill>
              </a:rPr>
              <a:t>cols</a:t>
            </a:r>
            <a:r>
              <a:rPr lang="en-US" sz="2200" dirty="0"/>
              <a:t>=“</a:t>
            </a:r>
            <a:r>
              <a:rPr lang="en-US" sz="2200" dirty="0">
                <a:solidFill>
                  <a:srgbClr val="00B0F0"/>
                </a:solidFill>
              </a:rPr>
              <a:t>10</a:t>
            </a:r>
            <a:r>
              <a:rPr lang="en-US" sz="2200" dirty="0"/>
              <a:t>” </a:t>
            </a:r>
            <a:r>
              <a:rPr lang="en-US" sz="2200" dirty="0">
                <a:solidFill>
                  <a:srgbClr val="C00000"/>
                </a:solidFill>
              </a:rPr>
              <a:t>rows</a:t>
            </a:r>
            <a:r>
              <a:rPr lang="en-US" sz="2200" dirty="0"/>
              <a:t>=“</a:t>
            </a:r>
            <a:r>
              <a:rPr lang="en-US" sz="2200" dirty="0">
                <a:solidFill>
                  <a:srgbClr val="00B0F0"/>
                </a:solidFill>
              </a:rPr>
              <a:t>4</a:t>
            </a:r>
            <a:r>
              <a:rPr lang="en-US" sz="2200" dirty="0"/>
              <a:t>”</a:t>
            </a:r>
            <a:r>
              <a:rPr lang="en-US" sz="2200" dirty="0">
                <a:solidFill>
                  <a:srgbClr val="00B050"/>
                </a:solidFill>
              </a:rPr>
              <a:t>&gt;</a:t>
            </a:r>
          </a:p>
          <a:p>
            <a:pPr indent="346075">
              <a:spcBef>
                <a:spcPts val="1200"/>
              </a:spcBef>
            </a:pPr>
            <a:r>
              <a:rPr lang="en-US" sz="2200" dirty="0">
                <a:solidFill>
                  <a:srgbClr val="00B050"/>
                </a:solidFill>
              </a:rPr>
              <a:t>&lt;/</a:t>
            </a:r>
            <a:r>
              <a:rPr lang="en-US" sz="2200" dirty="0" err="1">
                <a:solidFill>
                  <a:srgbClr val="00B050"/>
                </a:solidFill>
              </a:rPr>
              <a:t>textarea</a:t>
            </a:r>
            <a:r>
              <a:rPr lang="en-US" sz="2200" dirty="0">
                <a:solidFill>
                  <a:srgbClr val="00B050"/>
                </a:solidFill>
              </a:rPr>
              <a:t>&gt;</a:t>
            </a:r>
          </a:p>
          <a:p>
            <a:pPr marL="342900" indent="-342900">
              <a:spcBef>
                <a:spcPts val="1200"/>
              </a:spcBef>
              <a:buAutoNum type="arabicPeriod" startAt="3"/>
            </a:pPr>
            <a:r>
              <a:rPr lang="en-US" sz="2200" dirty="0"/>
              <a:t>Set the </a:t>
            </a:r>
            <a:r>
              <a:rPr lang="en-US" sz="2200" dirty="0">
                <a:solidFill>
                  <a:srgbClr val="C00000"/>
                </a:solidFill>
              </a:rPr>
              <a:t>for </a:t>
            </a:r>
            <a:r>
              <a:rPr lang="en-US" sz="2200" dirty="0"/>
              <a:t>attribute of the label . The value should be the text area’s ID.</a:t>
            </a:r>
          </a:p>
          <a:p>
            <a:pPr marL="342900" indent="-342900">
              <a:spcBef>
                <a:spcPts val="1200"/>
              </a:spcBef>
            </a:pPr>
            <a:r>
              <a:rPr lang="en-US" sz="2200" dirty="0">
                <a:solidFill>
                  <a:srgbClr val="00B050"/>
                </a:solidFill>
              </a:rPr>
              <a:t>	&lt;label</a:t>
            </a:r>
            <a:r>
              <a:rPr lang="en-US" sz="2200" dirty="0"/>
              <a:t> </a:t>
            </a:r>
            <a:r>
              <a:rPr lang="en-US" sz="2200" dirty="0">
                <a:solidFill>
                  <a:srgbClr val="C00000"/>
                </a:solidFill>
              </a:rPr>
              <a:t>for</a:t>
            </a:r>
            <a:r>
              <a:rPr lang="en-US" sz="2200" dirty="0"/>
              <a:t>=“</a:t>
            </a:r>
            <a:r>
              <a:rPr lang="en-US" sz="2200" dirty="0">
                <a:solidFill>
                  <a:srgbClr val="00B0F0"/>
                </a:solidFill>
              </a:rPr>
              <a:t>address</a:t>
            </a:r>
            <a:r>
              <a:rPr lang="en-US" sz="2200" dirty="0"/>
              <a:t>”</a:t>
            </a:r>
            <a:r>
              <a:rPr lang="en-US" sz="2200" dirty="0">
                <a:solidFill>
                  <a:srgbClr val="00B050"/>
                </a:solidFill>
              </a:rPr>
              <a:t>&gt;</a:t>
            </a:r>
            <a:r>
              <a:rPr lang="en-US" sz="2200" dirty="0">
                <a:solidFill>
                  <a:srgbClr val="0070C0"/>
                </a:solidFill>
              </a:rPr>
              <a:t>Address</a:t>
            </a:r>
            <a:r>
              <a:rPr lang="en-US" sz="2200" dirty="0">
                <a:solidFill>
                  <a:srgbClr val="00B050"/>
                </a:solidFill>
              </a:rPr>
              <a:t>&lt;/label&gt;</a:t>
            </a:r>
            <a:endParaRPr lang="en-US" sz="2200" dirty="0"/>
          </a:p>
          <a:p>
            <a:pPr marL="342900" indent="-342900">
              <a:spcBef>
                <a:spcPts val="1200"/>
              </a:spcBef>
              <a:buFontTx/>
              <a:buAutoNum type="arabicPeriod" startAt="3"/>
            </a:pPr>
            <a:r>
              <a:rPr lang="en-US" sz="2200" dirty="0"/>
              <a:t>Place the form fields inside a table tag, like</a:t>
            </a:r>
          </a:p>
          <a:p>
            <a:pPr marL="914400" lvl="1" indent="-457200">
              <a:spcBef>
                <a:spcPts val="0"/>
              </a:spcBef>
            </a:pPr>
            <a:r>
              <a:rPr lang="en-US" sz="2200" dirty="0"/>
              <a:t>&lt;</a:t>
            </a:r>
            <a:r>
              <a:rPr lang="en-US" sz="2200" dirty="0" err="1"/>
              <a:t>tr</a:t>
            </a:r>
            <a:r>
              <a:rPr lang="en-US" sz="2200" dirty="0"/>
              <a:t>&gt;</a:t>
            </a:r>
          </a:p>
          <a:p>
            <a:pPr marL="914400" lvl="1" indent="-457200">
              <a:spcBef>
                <a:spcPts val="0"/>
              </a:spcBef>
            </a:pPr>
            <a:r>
              <a:rPr lang="en-US" sz="2200" dirty="0"/>
              <a:t>		&lt;td&gt;   </a:t>
            </a:r>
            <a:r>
              <a:rPr lang="en-US" sz="2200" dirty="0">
                <a:solidFill>
                  <a:srgbClr val="00B050"/>
                </a:solidFill>
              </a:rPr>
              <a:t>&lt;label</a:t>
            </a:r>
            <a:r>
              <a:rPr lang="en-US" sz="2200" dirty="0"/>
              <a:t> </a:t>
            </a:r>
            <a:r>
              <a:rPr lang="en-US" sz="2200" dirty="0">
                <a:solidFill>
                  <a:srgbClr val="C00000"/>
                </a:solidFill>
              </a:rPr>
              <a:t>for</a:t>
            </a:r>
            <a:r>
              <a:rPr lang="en-US" sz="2200" dirty="0"/>
              <a:t>=“</a:t>
            </a:r>
            <a:r>
              <a:rPr lang="en-US" sz="2200" dirty="0">
                <a:solidFill>
                  <a:srgbClr val="00B0F0"/>
                </a:solidFill>
              </a:rPr>
              <a:t>address</a:t>
            </a:r>
            <a:r>
              <a:rPr lang="en-US" sz="2200" dirty="0"/>
              <a:t>”</a:t>
            </a:r>
            <a:r>
              <a:rPr lang="en-US" sz="2200" dirty="0">
                <a:solidFill>
                  <a:srgbClr val="00B050"/>
                </a:solidFill>
              </a:rPr>
              <a:t>&gt;</a:t>
            </a:r>
            <a:r>
              <a:rPr lang="en-US" sz="2200" dirty="0">
                <a:solidFill>
                  <a:srgbClr val="0070C0"/>
                </a:solidFill>
              </a:rPr>
              <a:t>Address</a:t>
            </a:r>
            <a:r>
              <a:rPr lang="en-US" sz="2200" dirty="0">
                <a:solidFill>
                  <a:srgbClr val="00B050"/>
                </a:solidFill>
              </a:rPr>
              <a:t>&lt;/label&gt;</a:t>
            </a:r>
            <a:r>
              <a:rPr lang="en-US" sz="2200" dirty="0"/>
              <a:t>&lt;/td&gt;</a:t>
            </a:r>
          </a:p>
          <a:p>
            <a:pPr lvl="1" indent="346075">
              <a:spcBef>
                <a:spcPts val="1200"/>
              </a:spcBef>
            </a:pPr>
            <a:r>
              <a:rPr lang="en-US" sz="2200" dirty="0"/>
              <a:t>		&lt;td&gt;  </a:t>
            </a:r>
            <a:r>
              <a:rPr lang="en-US" sz="2200" dirty="0">
                <a:solidFill>
                  <a:srgbClr val="00B050"/>
                </a:solidFill>
              </a:rPr>
              <a:t>&lt;</a:t>
            </a:r>
            <a:r>
              <a:rPr lang="en-US" sz="2200" dirty="0" err="1">
                <a:solidFill>
                  <a:srgbClr val="00B050"/>
                </a:solidFill>
              </a:rPr>
              <a:t>textarea</a:t>
            </a:r>
            <a:r>
              <a:rPr lang="en-US" sz="2200" dirty="0">
                <a:solidFill>
                  <a:srgbClr val="00B050"/>
                </a:solidFill>
              </a:rPr>
              <a:t> </a:t>
            </a:r>
            <a:r>
              <a:rPr lang="en-US" sz="2200" dirty="0">
                <a:solidFill>
                  <a:srgbClr val="C00000"/>
                </a:solidFill>
              </a:rPr>
              <a:t>name</a:t>
            </a:r>
            <a:r>
              <a:rPr lang="en-US" sz="2200" dirty="0"/>
              <a:t>=“</a:t>
            </a:r>
            <a:r>
              <a:rPr lang="en-US" sz="2200" dirty="0">
                <a:solidFill>
                  <a:srgbClr val="00B0F0"/>
                </a:solidFill>
              </a:rPr>
              <a:t>address</a:t>
            </a:r>
            <a:r>
              <a:rPr lang="en-US" sz="2200" dirty="0"/>
              <a:t>” </a:t>
            </a:r>
            <a:r>
              <a:rPr lang="en-US" sz="2200" dirty="0">
                <a:solidFill>
                  <a:srgbClr val="C00000"/>
                </a:solidFill>
              </a:rPr>
              <a:t>id</a:t>
            </a:r>
            <a:r>
              <a:rPr lang="en-US" sz="2200" dirty="0"/>
              <a:t>=“</a:t>
            </a:r>
            <a:r>
              <a:rPr lang="en-US" sz="2200" dirty="0">
                <a:solidFill>
                  <a:srgbClr val="00B0F0"/>
                </a:solidFill>
              </a:rPr>
              <a:t>address</a:t>
            </a:r>
            <a:r>
              <a:rPr lang="en-US" sz="2200" dirty="0"/>
              <a:t>” </a:t>
            </a:r>
            <a:r>
              <a:rPr lang="en-US" sz="2200" dirty="0">
                <a:solidFill>
                  <a:srgbClr val="C00000"/>
                </a:solidFill>
              </a:rPr>
              <a:t>cols</a:t>
            </a:r>
            <a:r>
              <a:rPr lang="en-US" sz="2200" dirty="0"/>
              <a:t>=“</a:t>
            </a:r>
            <a:r>
              <a:rPr lang="en-US" sz="2200" dirty="0">
                <a:solidFill>
                  <a:srgbClr val="00B0F0"/>
                </a:solidFill>
              </a:rPr>
              <a:t>10</a:t>
            </a:r>
            <a:r>
              <a:rPr lang="en-US" sz="2200" dirty="0"/>
              <a:t>” </a:t>
            </a:r>
            <a:r>
              <a:rPr lang="en-US" sz="2200" dirty="0">
                <a:solidFill>
                  <a:srgbClr val="C00000"/>
                </a:solidFill>
              </a:rPr>
              <a:t>rows</a:t>
            </a:r>
            <a:r>
              <a:rPr lang="en-US" sz="2200" dirty="0"/>
              <a:t>=“</a:t>
            </a:r>
            <a:r>
              <a:rPr lang="en-US" sz="2200" dirty="0">
                <a:solidFill>
                  <a:srgbClr val="00B0F0"/>
                </a:solidFill>
              </a:rPr>
              <a:t>4</a:t>
            </a:r>
            <a:r>
              <a:rPr lang="en-US" sz="2200" dirty="0"/>
              <a:t>”</a:t>
            </a:r>
            <a:r>
              <a:rPr lang="en-US" sz="2200" dirty="0">
                <a:solidFill>
                  <a:srgbClr val="00B050"/>
                </a:solidFill>
              </a:rPr>
              <a:t>&gt;</a:t>
            </a:r>
          </a:p>
          <a:p>
            <a:pPr lvl="1" indent="346075">
              <a:spcBef>
                <a:spcPts val="1200"/>
              </a:spcBef>
            </a:pPr>
            <a:r>
              <a:rPr lang="en-US" sz="2200" dirty="0">
                <a:solidFill>
                  <a:srgbClr val="00B050"/>
                </a:solidFill>
              </a:rPr>
              <a:t>&lt;/</a:t>
            </a:r>
            <a:r>
              <a:rPr lang="en-US" sz="2200" dirty="0" err="1">
                <a:solidFill>
                  <a:srgbClr val="00B050"/>
                </a:solidFill>
              </a:rPr>
              <a:t>textarea</a:t>
            </a:r>
            <a:r>
              <a:rPr lang="en-US" sz="2200" dirty="0">
                <a:solidFill>
                  <a:srgbClr val="00B050"/>
                </a:solidFill>
              </a:rPr>
              <a:t>&gt;</a:t>
            </a:r>
          </a:p>
          <a:p>
            <a:pPr marL="800100" lvl="1" indent="-342900">
              <a:spcBef>
                <a:spcPts val="0"/>
              </a:spcBef>
            </a:pPr>
            <a:r>
              <a:rPr lang="en-US" sz="2200" dirty="0"/>
              <a:t>&lt;/td&gt; &lt;/</a:t>
            </a:r>
            <a:r>
              <a:rPr lang="en-US" sz="2200" dirty="0" err="1"/>
              <a:t>tr</a:t>
            </a:r>
            <a:r>
              <a:rPr lang="en-US" sz="2200" dirty="0"/>
              <a:t>&gt;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54</a:t>
            </a:fld>
            <a:endParaRPr lang="en-US" dirty="0"/>
          </a:p>
        </p:txBody>
      </p:sp>
    </p:spTree>
    <p:extLst>
      <p:ext uri="{BB962C8B-B14F-4D97-AF65-F5344CB8AC3E}">
        <p14:creationId xmlns:p14="http://schemas.microsoft.com/office/powerpoint/2010/main" val="19165621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Check Box</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55</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55</a:t>
            </a:fld>
            <a:endParaRPr lang="en-US"/>
          </a:p>
        </p:txBody>
      </p:sp>
      <p:sp>
        <p:nvSpPr>
          <p:cNvPr id="7" name="TextBox 6"/>
          <p:cNvSpPr txBox="1"/>
          <p:nvPr/>
        </p:nvSpPr>
        <p:spPr>
          <a:xfrm>
            <a:off x="533400" y="1143000"/>
            <a:ext cx="8305800" cy="1354217"/>
          </a:xfrm>
          <a:prstGeom prst="rect">
            <a:avLst/>
          </a:prstGeom>
          <a:noFill/>
        </p:spPr>
        <p:txBody>
          <a:bodyPr wrap="square" rtlCol="0">
            <a:spAutoFit/>
          </a:bodyPr>
          <a:lstStyle/>
          <a:p>
            <a:endParaRPr lang="en-US" sz="2200" b="0" dirty="0"/>
          </a:p>
          <a:p>
            <a:r>
              <a:rPr lang="en-US" sz="2000" b="0" dirty="0">
                <a:solidFill>
                  <a:schemeClr val="bg1"/>
                </a:solidFill>
              </a:rPr>
              <a:t>Check boxes are used when you want to let the visitor select</a:t>
            </a:r>
          </a:p>
          <a:p>
            <a:r>
              <a:rPr lang="en-US" sz="2000" b="0" dirty="0">
                <a:solidFill>
                  <a:schemeClr val="bg1"/>
                </a:solidFill>
              </a:rPr>
              <a:t>one or more options from a set of alternatives. </a:t>
            </a:r>
          </a:p>
          <a:p>
            <a:endParaRPr lang="en-US" sz="2000" b="0" dirty="0">
              <a:solidFill>
                <a:schemeClr val="bg1"/>
              </a:solidFill>
            </a:endParaRPr>
          </a:p>
        </p:txBody>
      </p:sp>
      <p:pic>
        <p:nvPicPr>
          <p:cNvPr id="8" name="Picture 2"/>
          <p:cNvPicPr>
            <a:picLocks noChangeAspect="1" noChangeArrowheads="1"/>
          </p:cNvPicPr>
          <p:nvPr/>
        </p:nvPicPr>
        <p:blipFill>
          <a:blip r:embed="rId2" cstate="print"/>
          <a:srcRect/>
          <a:stretch>
            <a:fillRect/>
          </a:stretch>
        </p:blipFill>
        <p:spPr bwMode="auto">
          <a:xfrm>
            <a:off x="1633537" y="3124200"/>
            <a:ext cx="4614863" cy="1295400"/>
          </a:xfrm>
          <a:prstGeom prst="rect">
            <a:avLst/>
          </a:prstGeom>
          <a:noFill/>
          <a:ln w="9525">
            <a:noFill/>
            <a:miter lim="800000"/>
            <a:headEnd/>
            <a:tailEnd/>
          </a:ln>
          <a:effectLst/>
        </p:spPr>
      </p:pic>
    </p:spTree>
    <p:extLst>
      <p:ext uri="{BB962C8B-B14F-4D97-AF65-F5344CB8AC3E}">
        <p14:creationId xmlns:p14="http://schemas.microsoft.com/office/powerpoint/2010/main" val="35682774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To Create a Check box?</a:t>
            </a:r>
          </a:p>
        </p:txBody>
      </p:sp>
      <p:sp>
        <p:nvSpPr>
          <p:cNvPr id="3" name="Text Placeholder 2"/>
          <p:cNvSpPr>
            <a:spLocks noGrp="1"/>
          </p:cNvSpPr>
          <p:nvPr>
            <p:ph type="body" sz="quarter" idx="13"/>
          </p:nvPr>
        </p:nvSpPr>
        <p:spPr>
          <a:xfrm>
            <a:off x="381000" y="1137831"/>
            <a:ext cx="8382000" cy="3891369"/>
          </a:xfrm>
        </p:spPr>
        <p:txBody>
          <a:bodyPr>
            <a:normAutofit fontScale="92500" lnSpcReduction="10000"/>
          </a:bodyPr>
          <a:lstStyle/>
          <a:p>
            <a:pPr>
              <a:spcBef>
                <a:spcPts val="1200"/>
              </a:spcBef>
            </a:pPr>
            <a:r>
              <a:rPr lang="en-US" sz="2200" dirty="0"/>
              <a:t>To create a text box we use </a:t>
            </a:r>
            <a:r>
              <a:rPr lang="en-US" sz="2200" dirty="0">
                <a:solidFill>
                  <a:srgbClr val="00B050"/>
                </a:solidFill>
              </a:rPr>
              <a:t>&lt;input&gt; </a:t>
            </a:r>
            <a:r>
              <a:rPr lang="en-US" sz="2200" dirty="0"/>
              <a:t>tag</a:t>
            </a:r>
          </a:p>
          <a:p>
            <a:pPr indent="346075">
              <a:spcBef>
                <a:spcPts val="1200"/>
              </a:spcBef>
            </a:pPr>
            <a:r>
              <a:rPr lang="en-US" sz="2200" dirty="0"/>
              <a:t>Syntax :</a:t>
            </a:r>
          </a:p>
          <a:p>
            <a:pPr indent="346075">
              <a:spcBef>
                <a:spcPts val="1200"/>
              </a:spcBef>
            </a:pPr>
            <a:r>
              <a:rPr lang="en-US" sz="2200" dirty="0">
                <a:solidFill>
                  <a:srgbClr val="00B050"/>
                </a:solidFill>
              </a:rPr>
              <a:t>&lt;input </a:t>
            </a:r>
            <a:r>
              <a:rPr lang="en-US" sz="2200" dirty="0">
                <a:solidFill>
                  <a:srgbClr val="C00000"/>
                </a:solidFill>
              </a:rPr>
              <a:t>type</a:t>
            </a:r>
            <a:r>
              <a:rPr lang="en-US" sz="2200" dirty="0"/>
              <a:t> =“</a:t>
            </a:r>
            <a:r>
              <a:rPr lang="en-US" sz="2200" dirty="0" err="1">
                <a:solidFill>
                  <a:srgbClr val="00B0F0"/>
                </a:solidFill>
              </a:rPr>
              <a:t>checkBox</a:t>
            </a:r>
            <a:r>
              <a:rPr lang="en-US" sz="2200" dirty="0"/>
              <a:t>” </a:t>
            </a:r>
            <a:r>
              <a:rPr lang="en-US" sz="2200" dirty="0">
                <a:solidFill>
                  <a:srgbClr val="C00000"/>
                </a:solidFill>
              </a:rPr>
              <a:t>name</a:t>
            </a:r>
            <a:r>
              <a:rPr lang="en-US" sz="2200" dirty="0"/>
              <a:t>=“</a:t>
            </a:r>
            <a:r>
              <a:rPr lang="en-US" sz="2200" dirty="0">
                <a:solidFill>
                  <a:srgbClr val="00B0F0"/>
                </a:solidFill>
              </a:rPr>
              <a:t>Name</a:t>
            </a:r>
            <a:r>
              <a:rPr lang="en-US" sz="2200" dirty="0"/>
              <a:t>” </a:t>
            </a:r>
            <a:r>
              <a:rPr lang="en-US" sz="2200" dirty="0">
                <a:solidFill>
                  <a:srgbClr val="C00000"/>
                </a:solidFill>
              </a:rPr>
              <a:t>id</a:t>
            </a:r>
            <a:r>
              <a:rPr lang="en-US" sz="2200" dirty="0"/>
              <a:t>=“</a:t>
            </a:r>
            <a:r>
              <a:rPr lang="en-US" sz="2200" dirty="0">
                <a:solidFill>
                  <a:srgbClr val="00B0F0"/>
                </a:solidFill>
              </a:rPr>
              <a:t>id</a:t>
            </a:r>
            <a:r>
              <a:rPr lang="en-US" sz="2200" dirty="0"/>
              <a:t>” </a:t>
            </a:r>
            <a:r>
              <a:rPr lang="en-US" sz="2200" dirty="0">
                <a:solidFill>
                  <a:srgbClr val="C00000"/>
                </a:solidFill>
              </a:rPr>
              <a:t>value</a:t>
            </a:r>
            <a:r>
              <a:rPr lang="en-US" sz="2200" dirty="0"/>
              <a:t>=“</a:t>
            </a:r>
            <a:r>
              <a:rPr lang="en-US" sz="2200" dirty="0">
                <a:solidFill>
                  <a:srgbClr val="00B0F0"/>
                </a:solidFill>
              </a:rPr>
              <a:t>value</a:t>
            </a:r>
            <a:r>
              <a:rPr lang="en-US" sz="2200" dirty="0"/>
              <a:t>” </a:t>
            </a:r>
            <a:r>
              <a:rPr lang="en-US" sz="2200" dirty="0">
                <a:solidFill>
                  <a:srgbClr val="00B050"/>
                </a:solidFill>
              </a:rPr>
              <a:t>/&gt;</a:t>
            </a:r>
          </a:p>
          <a:p>
            <a:pPr indent="346075">
              <a:spcBef>
                <a:spcPts val="1200"/>
              </a:spcBef>
            </a:pPr>
            <a:endParaRPr lang="en-US" sz="2200" dirty="0">
              <a:solidFill>
                <a:srgbClr val="00B050"/>
              </a:solidFill>
            </a:endParaRPr>
          </a:p>
          <a:p>
            <a:pPr indent="346075">
              <a:spcBef>
                <a:spcPts val="1200"/>
              </a:spcBef>
            </a:pPr>
            <a:r>
              <a:rPr lang="en-US" sz="2200" dirty="0"/>
              <a:t>Example :</a:t>
            </a:r>
          </a:p>
          <a:p>
            <a:pPr indent="346075">
              <a:spcBef>
                <a:spcPts val="1200"/>
              </a:spcBef>
            </a:pPr>
            <a:r>
              <a:rPr lang="en-US" sz="2200" dirty="0">
                <a:solidFill>
                  <a:srgbClr val="00B050"/>
                </a:solidFill>
              </a:rPr>
              <a:t>	&lt;input </a:t>
            </a:r>
            <a:r>
              <a:rPr lang="en-US" sz="2200" dirty="0">
                <a:solidFill>
                  <a:srgbClr val="C00000"/>
                </a:solidFill>
              </a:rPr>
              <a:t>type</a:t>
            </a:r>
            <a:r>
              <a:rPr lang="en-US" sz="2200" dirty="0"/>
              <a:t> =“</a:t>
            </a:r>
            <a:r>
              <a:rPr lang="en-US" sz="2200" dirty="0">
                <a:solidFill>
                  <a:srgbClr val="00B0F0"/>
                </a:solidFill>
              </a:rPr>
              <a:t>checkbox</a:t>
            </a:r>
            <a:r>
              <a:rPr lang="en-US" sz="2200" dirty="0"/>
              <a:t>” </a:t>
            </a:r>
            <a:r>
              <a:rPr lang="en-US" sz="2200" dirty="0">
                <a:solidFill>
                  <a:srgbClr val="C00000"/>
                </a:solidFill>
              </a:rPr>
              <a:t>name</a:t>
            </a:r>
            <a:r>
              <a:rPr lang="en-US" sz="2200" dirty="0">
                <a:solidFill>
                  <a:srgbClr val="00B0F0"/>
                </a:solidFill>
              </a:rPr>
              <a:t>=“language”</a:t>
            </a:r>
            <a:r>
              <a:rPr lang="en-US" sz="2200" dirty="0"/>
              <a:t> </a:t>
            </a:r>
            <a:r>
              <a:rPr lang="en-US" sz="2200" dirty="0">
                <a:solidFill>
                  <a:srgbClr val="C00000"/>
                </a:solidFill>
              </a:rPr>
              <a:t>id</a:t>
            </a:r>
            <a:r>
              <a:rPr lang="en-US" sz="2200" dirty="0"/>
              <a:t>=“</a:t>
            </a:r>
            <a:r>
              <a:rPr lang="en-US" sz="2200" dirty="0">
                <a:solidFill>
                  <a:srgbClr val="00B0F0"/>
                </a:solidFill>
              </a:rPr>
              <a:t>language1</a:t>
            </a:r>
            <a:r>
              <a:rPr lang="en-US" sz="2200" dirty="0"/>
              <a:t>” </a:t>
            </a:r>
          </a:p>
          <a:p>
            <a:pPr indent="346075">
              <a:spcBef>
                <a:spcPts val="1200"/>
              </a:spcBef>
            </a:pPr>
            <a:r>
              <a:rPr lang="en-US" sz="2200" dirty="0">
                <a:solidFill>
                  <a:srgbClr val="C00000"/>
                </a:solidFill>
              </a:rPr>
              <a:t>value</a:t>
            </a:r>
            <a:r>
              <a:rPr lang="en-US" sz="2200" dirty="0"/>
              <a:t>=“</a:t>
            </a:r>
            <a:r>
              <a:rPr lang="en-US" sz="2200" dirty="0">
                <a:solidFill>
                  <a:srgbClr val="00B0F0"/>
                </a:solidFill>
              </a:rPr>
              <a:t>English</a:t>
            </a:r>
            <a:r>
              <a:rPr lang="en-US" sz="2200" dirty="0"/>
              <a:t>”</a:t>
            </a:r>
            <a:r>
              <a:rPr lang="en-US" sz="2200" dirty="0">
                <a:solidFill>
                  <a:srgbClr val="00B050"/>
                </a:solidFill>
              </a:rPr>
              <a:t>/&gt; </a:t>
            </a:r>
            <a:r>
              <a:rPr lang="en-US" sz="2200" dirty="0">
                <a:solidFill>
                  <a:srgbClr val="0070C0"/>
                </a:solidFill>
              </a:rPr>
              <a:t>English </a:t>
            </a:r>
          </a:p>
          <a:p>
            <a:pPr indent="346075">
              <a:spcBef>
                <a:spcPts val="1200"/>
              </a:spcBef>
            </a:pPr>
            <a:r>
              <a:rPr lang="en-US" sz="2200" dirty="0">
                <a:solidFill>
                  <a:srgbClr val="00B050"/>
                </a:solidFill>
              </a:rPr>
              <a:t>	&lt;input </a:t>
            </a:r>
            <a:r>
              <a:rPr lang="en-US" sz="2200" dirty="0">
                <a:solidFill>
                  <a:srgbClr val="C00000"/>
                </a:solidFill>
              </a:rPr>
              <a:t>type</a:t>
            </a:r>
            <a:r>
              <a:rPr lang="en-US" sz="2200" dirty="0"/>
              <a:t> =“</a:t>
            </a:r>
            <a:r>
              <a:rPr lang="en-US" sz="2200" dirty="0">
                <a:solidFill>
                  <a:srgbClr val="00B0F0"/>
                </a:solidFill>
              </a:rPr>
              <a:t>checkbox</a:t>
            </a:r>
            <a:r>
              <a:rPr lang="en-US" sz="2200" dirty="0"/>
              <a:t>” </a:t>
            </a:r>
            <a:r>
              <a:rPr lang="en-US" sz="2200" dirty="0">
                <a:solidFill>
                  <a:srgbClr val="C00000"/>
                </a:solidFill>
              </a:rPr>
              <a:t>name</a:t>
            </a:r>
            <a:r>
              <a:rPr lang="en-US" sz="2200" dirty="0">
                <a:solidFill>
                  <a:srgbClr val="00B0F0"/>
                </a:solidFill>
              </a:rPr>
              <a:t>=“language”</a:t>
            </a:r>
            <a:r>
              <a:rPr lang="en-US" sz="2200" dirty="0"/>
              <a:t> </a:t>
            </a:r>
            <a:r>
              <a:rPr lang="en-US" sz="2200" dirty="0">
                <a:solidFill>
                  <a:srgbClr val="C00000"/>
                </a:solidFill>
              </a:rPr>
              <a:t>id</a:t>
            </a:r>
            <a:r>
              <a:rPr lang="en-US" sz="2200" dirty="0"/>
              <a:t>=“</a:t>
            </a:r>
            <a:r>
              <a:rPr lang="en-US" sz="2200" dirty="0">
                <a:solidFill>
                  <a:srgbClr val="00B0F0"/>
                </a:solidFill>
              </a:rPr>
              <a:t>language2</a:t>
            </a:r>
            <a:r>
              <a:rPr lang="en-US" sz="2200" dirty="0"/>
              <a:t>” </a:t>
            </a:r>
          </a:p>
          <a:p>
            <a:pPr indent="346075">
              <a:spcBef>
                <a:spcPts val="1200"/>
              </a:spcBef>
            </a:pPr>
            <a:r>
              <a:rPr lang="en-US" sz="2200" dirty="0">
                <a:solidFill>
                  <a:srgbClr val="C00000"/>
                </a:solidFill>
              </a:rPr>
              <a:t>value</a:t>
            </a:r>
            <a:r>
              <a:rPr lang="en-US" sz="2200" dirty="0"/>
              <a:t>=“</a:t>
            </a:r>
            <a:r>
              <a:rPr lang="en-US" sz="2200" dirty="0">
                <a:solidFill>
                  <a:srgbClr val="00B0F0"/>
                </a:solidFill>
              </a:rPr>
              <a:t>Tamil</a:t>
            </a:r>
            <a:r>
              <a:rPr lang="en-US" sz="2200" dirty="0"/>
              <a:t>”</a:t>
            </a:r>
            <a:r>
              <a:rPr lang="en-US" sz="2200" dirty="0">
                <a:solidFill>
                  <a:srgbClr val="00B050"/>
                </a:solidFill>
              </a:rPr>
              <a:t>/&gt; </a:t>
            </a:r>
            <a:r>
              <a:rPr lang="en-US" sz="2200" dirty="0">
                <a:solidFill>
                  <a:srgbClr val="0070C0"/>
                </a:solidFill>
              </a:rPr>
              <a:t>Tamil</a:t>
            </a:r>
            <a:endParaRPr lang="en-US" sz="2200" dirty="0"/>
          </a:p>
          <a:p>
            <a:endParaRPr lang="en-US" sz="20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56</a:t>
            </a:fld>
            <a:endParaRPr lang="en-US" dirty="0"/>
          </a:p>
        </p:txBody>
      </p:sp>
      <p:sp>
        <p:nvSpPr>
          <p:cNvPr id="5" name="TextBox 4"/>
          <p:cNvSpPr txBox="1"/>
          <p:nvPr/>
        </p:nvSpPr>
        <p:spPr>
          <a:xfrm>
            <a:off x="533400" y="5638801"/>
            <a:ext cx="8458200" cy="646331"/>
          </a:xfrm>
          <a:prstGeom prst="rect">
            <a:avLst/>
          </a:prstGeom>
          <a:solidFill>
            <a:srgbClr val="FFCCCC"/>
          </a:solidFill>
        </p:spPr>
        <p:txBody>
          <a:bodyPr wrap="square" rtlCol="0">
            <a:spAutoFit/>
          </a:bodyPr>
          <a:lstStyle/>
          <a:p>
            <a:r>
              <a:rPr lang="en-US" dirty="0">
                <a:solidFill>
                  <a:srgbClr val="320019"/>
                </a:solidFill>
              </a:rPr>
              <a:t>NOTE: </a:t>
            </a:r>
            <a:r>
              <a:rPr lang="en-US" b="0" dirty="0">
                <a:solidFill>
                  <a:srgbClr val="320019"/>
                </a:solidFill>
              </a:rPr>
              <a:t> All the check boxes should belong to the same group this is done by specifying the same name. </a:t>
            </a:r>
            <a:r>
              <a:rPr lang="en-US" dirty="0">
                <a:solidFill>
                  <a:srgbClr val="320019"/>
                </a:solidFill>
              </a:rPr>
              <a:t>Example: </a:t>
            </a:r>
            <a:r>
              <a:rPr lang="en-US" b="0" dirty="0">
                <a:solidFill>
                  <a:srgbClr val="320019"/>
                </a:solidFill>
              </a:rPr>
              <a:t>“Language”.</a:t>
            </a:r>
            <a:endParaRPr lang="en-US" dirty="0">
              <a:solidFill>
                <a:srgbClr val="320019"/>
              </a:solidFill>
            </a:endParaRPr>
          </a:p>
        </p:txBody>
      </p:sp>
    </p:spTree>
    <p:extLst>
      <p:ext uri="{BB962C8B-B14F-4D97-AF65-F5344CB8AC3E}">
        <p14:creationId xmlns:p14="http://schemas.microsoft.com/office/powerpoint/2010/main" val="13698454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Optional Attributes for check box</a:t>
            </a:r>
          </a:p>
        </p:txBody>
      </p:sp>
      <p:sp>
        <p:nvSpPr>
          <p:cNvPr id="3" name="Text Placeholder 2"/>
          <p:cNvSpPr>
            <a:spLocks noGrp="1"/>
          </p:cNvSpPr>
          <p:nvPr>
            <p:ph type="body" sz="quarter" idx="13"/>
          </p:nvPr>
        </p:nvSpPr>
        <p:spPr/>
        <p:txBody>
          <a:bodyPr/>
          <a:lstStyle/>
          <a:p>
            <a:pPr>
              <a:spcBef>
                <a:spcPts val="1800"/>
              </a:spcBef>
              <a:spcAft>
                <a:spcPts val="1200"/>
              </a:spcAft>
              <a:buFont typeface="Wingdings" pitchFamily="2" charset="2"/>
              <a:buChar char="§"/>
            </a:pPr>
            <a:r>
              <a:rPr lang="en-US" sz="2000" dirty="0"/>
              <a:t>Checked - Default check this field </a:t>
            </a:r>
          </a:p>
          <a:p>
            <a:pPr>
              <a:spcBef>
                <a:spcPts val="1800"/>
              </a:spcBef>
              <a:spcAft>
                <a:spcPts val="1200"/>
              </a:spcAft>
              <a:buFont typeface="Wingdings" pitchFamily="2" charset="2"/>
              <a:buChar char="§"/>
            </a:pPr>
            <a:r>
              <a:rPr lang="en-US" sz="2000" dirty="0"/>
              <a:t> </a:t>
            </a:r>
            <a:r>
              <a:rPr lang="en-US" sz="2000" dirty="0" err="1"/>
              <a:t>Tabindex</a:t>
            </a:r>
            <a:r>
              <a:rPr lang="en-US" sz="2000" dirty="0"/>
              <a:t> - Sets the tab order for the control.</a:t>
            </a:r>
          </a:p>
          <a:p>
            <a:pPr>
              <a:spcBef>
                <a:spcPts val="1800"/>
              </a:spcBef>
              <a:spcAft>
                <a:spcPts val="1200"/>
              </a:spcAft>
              <a:buFont typeface="Wingdings" pitchFamily="2" charset="2"/>
              <a:buChar char="§"/>
            </a:pPr>
            <a:r>
              <a:rPr lang="en-US" sz="2000" dirty="0"/>
              <a:t> Value - Value that is submitted if checked</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57</a:t>
            </a:fld>
            <a:endParaRPr lang="en-US" dirty="0"/>
          </a:p>
        </p:txBody>
      </p:sp>
    </p:spTree>
    <p:extLst>
      <p:ext uri="{BB962C8B-B14F-4D97-AF65-F5344CB8AC3E}">
        <p14:creationId xmlns:p14="http://schemas.microsoft.com/office/powerpoint/2010/main" val="527345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Drop Down</a:t>
            </a:r>
          </a:p>
        </p:txBody>
      </p:sp>
      <p:sp>
        <p:nvSpPr>
          <p:cNvPr id="3" name="Text Placeholder 2"/>
          <p:cNvSpPr>
            <a:spLocks noGrp="1"/>
          </p:cNvSpPr>
          <p:nvPr>
            <p:ph type="body" sz="quarter" idx="13"/>
          </p:nvPr>
        </p:nvSpPr>
        <p:spPr/>
        <p:txBody>
          <a:bodyPr/>
          <a:lstStyle/>
          <a:p>
            <a:pPr>
              <a:spcBef>
                <a:spcPts val="1200"/>
              </a:spcBef>
            </a:pPr>
            <a:r>
              <a:rPr lang="en-US" sz="2000" dirty="0"/>
              <a:t>Drop-down menus can serve the same purpose as radio buttons (one selection only) or check boxes (multiple selections allowed).</a:t>
            </a:r>
          </a:p>
          <a:p>
            <a:pPr>
              <a:spcBef>
                <a:spcPts val="1200"/>
              </a:spcBef>
            </a:pPr>
            <a:r>
              <a:rPr lang="en-US" sz="2000" dirty="0"/>
              <a:t>The advantage of a drop-down menu, compared to radio buttons or check boxes, is that it takes up less space.</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58</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1981200" y="3200400"/>
            <a:ext cx="3934479" cy="1447800"/>
          </a:xfrm>
          <a:prstGeom prst="rect">
            <a:avLst/>
          </a:prstGeom>
          <a:noFill/>
          <a:ln w="9525">
            <a:noFill/>
            <a:miter lim="800000"/>
            <a:headEnd/>
            <a:tailEnd/>
          </a:ln>
          <a:effectLst/>
        </p:spPr>
      </p:pic>
    </p:spTree>
    <p:extLst>
      <p:ext uri="{BB962C8B-B14F-4D97-AF65-F5344CB8AC3E}">
        <p14:creationId xmlns:p14="http://schemas.microsoft.com/office/powerpoint/2010/main" val="1885145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to create a Drop Down Menu?</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59</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59</a:t>
            </a:fld>
            <a:endParaRPr lang="en-US"/>
          </a:p>
        </p:txBody>
      </p:sp>
      <p:sp>
        <p:nvSpPr>
          <p:cNvPr id="7" name="TextBox 6"/>
          <p:cNvSpPr txBox="1"/>
          <p:nvPr/>
        </p:nvSpPr>
        <p:spPr>
          <a:xfrm>
            <a:off x="53050" y="1371600"/>
            <a:ext cx="7283532" cy="861774"/>
          </a:xfrm>
          <a:prstGeom prst="rect">
            <a:avLst/>
          </a:prstGeom>
          <a:noFill/>
        </p:spPr>
        <p:txBody>
          <a:bodyPr wrap="none" rtlCol="0">
            <a:spAutoFit/>
          </a:bodyPr>
          <a:lstStyle/>
          <a:p>
            <a:pPr indent="236538">
              <a:spcBef>
                <a:spcPts val="1200"/>
              </a:spcBef>
            </a:pPr>
            <a:r>
              <a:rPr lang="en-US" sz="2000" b="0" dirty="0">
                <a:solidFill>
                  <a:schemeClr val="bg1"/>
                </a:solidFill>
              </a:rPr>
              <a:t>To create a text area we use the &lt;select&gt; tag. Each option is</a:t>
            </a:r>
          </a:p>
          <a:p>
            <a:pPr indent="236538">
              <a:spcBef>
                <a:spcPts val="1200"/>
              </a:spcBef>
            </a:pPr>
            <a:r>
              <a:rPr lang="en-US" sz="2000" b="0" dirty="0">
                <a:solidFill>
                  <a:schemeClr val="bg1"/>
                </a:solidFill>
              </a:rPr>
              <a:t>declared inside the &lt;option&gt; tag.</a:t>
            </a:r>
          </a:p>
        </p:txBody>
      </p:sp>
      <p:sp>
        <p:nvSpPr>
          <p:cNvPr id="8" name="TextBox 7"/>
          <p:cNvSpPr txBox="1"/>
          <p:nvPr/>
        </p:nvSpPr>
        <p:spPr>
          <a:xfrm>
            <a:off x="228600" y="2514600"/>
            <a:ext cx="3929281" cy="3816429"/>
          </a:xfrm>
          <a:prstGeom prst="rect">
            <a:avLst/>
          </a:prstGeom>
          <a:solidFill>
            <a:srgbClr val="FFFF00">
              <a:alpha val="16000"/>
            </a:srgbClr>
          </a:solidFill>
        </p:spPr>
        <p:txBody>
          <a:bodyPr wrap="none" rtlCol="0">
            <a:spAutoFit/>
          </a:bodyPr>
          <a:lstStyle/>
          <a:p>
            <a:pPr indent="236538">
              <a:spcBef>
                <a:spcPts val="1200"/>
              </a:spcBef>
            </a:pPr>
            <a:r>
              <a:rPr lang="en-US" dirty="0"/>
              <a:t>Syntax:</a:t>
            </a:r>
          </a:p>
          <a:p>
            <a:pPr indent="393700">
              <a:spcBef>
                <a:spcPts val="1200"/>
              </a:spcBef>
            </a:pPr>
            <a:r>
              <a:rPr lang="en-US" b="0" dirty="0">
                <a:solidFill>
                  <a:srgbClr val="00B050"/>
                </a:solidFill>
              </a:rPr>
              <a:t> &lt;select </a:t>
            </a:r>
            <a:r>
              <a:rPr lang="en-US" b="0" dirty="0">
                <a:solidFill>
                  <a:srgbClr val="C00000"/>
                </a:solidFill>
              </a:rPr>
              <a:t>name</a:t>
            </a:r>
            <a:r>
              <a:rPr lang="en-US" b="0" dirty="0">
                <a:solidFill>
                  <a:srgbClr val="00B050"/>
                </a:solidFill>
              </a:rPr>
              <a:t>=“</a:t>
            </a:r>
            <a:r>
              <a:rPr lang="en-US" b="0" dirty="0">
                <a:solidFill>
                  <a:srgbClr val="00B0F0"/>
                </a:solidFill>
              </a:rPr>
              <a:t>name</a:t>
            </a:r>
            <a:r>
              <a:rPr lang="en-US" b="0" dirty="0">
                <a:solidFill>
                  <a:srgbClr val="00B050"/>
                </a:solidFill>
              </a:rPr>
              <a:t>” </a:t>
            </a:r>
            <a:r>
              <a:rPr lang="en-US" b="0" dirty="0">
                <a:solidFill>
                  <a:srgbClr val="C00000"/>
                </a:solidFill>
              </a:rPr>
              <a:t>id</a:t>
            </a:r>
            <a:r>
              <a:rPr lang="en-US" b="0" dirty="0">
                <a:solidFill>
                  <a:srgbClr val="00B050"/>
                </a:solidFill>
              </a:rPr>
              <a:t>=“</a:t>
            </a:r>
            <a:r>
              <a:rPr lang="en-US" b="0" dirty="0">
                <a:solidFill>
                  <a:srgbClr val="00B0F0"/>
                </a:solidFill>
              </a:rPr>
              <a:t>id</a:t>
            </a:r>
            <a:r>
              <a:rPr lang="en-US" b="0" dirty="0">
                <a:solidFill>
                  <a:srgbClr val="00B050"/>
                </a:solidFill>
              </a:rPr>
              <a:t>” &gt;</a:t>
            </a:r>
          </a:p>
          <a:p>
            <a:pPr indent="741363">
              <a:spcBef>
                <a:spcPts val="1200"/>
              </a:spcBef>
            </a:pPr>
            <a:r>
              <a:rPr lang="en-US" b="0" dirty="0">
                <a:solidFill>
                  <a:srgbClr val="00B050"/>
                </a:solidFill>
              </a:rPr>
              <a:t>&lt;option </a:t>
            </a:r>
            <a:r>
              <a:rPr lang="en-US" b="0" dirty="0">
                <a:solidFill>
                  <a:srgbClr val="C00000"/>
                </a:solidFill>
              </a:rPr>
              <a:t>value</a:t>
            </a:r>
            <a:r>
              <a:rPr lang="en-US" b="0" dirty="0">
                <a:solidFill>
                  <a:srgbClr val="00B050"/>
                </a:solidFill>
              </a:rPr>
              <a:t>=“</a:t>
            </a:r>
            <a:r>
              <a:rPr lang="en-US" b="0" dirty="0">
                <a:solidFill>
                  <a:srgbClr val="00B0F0"/>
                </a:solidFill>
              </a:rPr>
              <a:t>value</a:t>
            </a:r>
            <a:r>
              <a:rPr lang="en-US" b="0" dirty="0">
                <a:solidFill>
                  <a:srgbClr val="00B050"/>
                </a:solidFill>
              </a:rPr>
              <a:t>”&gt;</a:t>
            </a:r>
          </a:p>
          <a:p>
            <a:pPr indent="914400">
              <a:spcBef>
                <a:spcPts val="1200"/>
              </a:spcBef>
            </a:pPr>
            <a:r>
              <a:rPr lang="en-US" b="0" dirty="0">
                <a:solidFill>
                  <a:srgbClr val="0070C0"/>
                </a:solidFill>
              </a:rPr>
              <a:t>Option1</a:t>
            </a:r>
          </a:p>
          <a:p>
            <a:pPr indent="741363">
              <a:spcBef>
                <a:spcPts val="1200"/>
              </a:spcBef>
            </a:pPr>
            <a:r>
              <a:rPr lang="en-US" b="0" dirty="0">
                <a:solidFill>
                  <a:srgbClr val="00B050"/>
                </a:solidFill>
              </a:rPr>
              <a:t>&lt;/option&gt;</a:t>
            </a:r>
          </a:p>
          <a:p>
            <a:pPr indent="741363">
              <a:spcBef>
                <a:spcPts val="1200"/>
              </a:spcBef>
            </a:pPr>
            <a:r>
              <a:rPr lang="en-US" b="0" dirty="0">
                <a:solidFill>
                  <a:srgbClr val="00B050"/>
                </a:solidFill>
              </a:rPr>
              <a:t>&lt;option </a:t>
            </a:r>
            <a:r>
              <a:rPr lang="en-US" b="0" dirty="0">
                <a:solidFill>
                  <a:srgbClr val="C00000"/>
                </a:solidFill>
              </a:rPr>
              <a:t>value</a:t>
            </a:r>
            <a:r>
              <a:rPr lang="en-US" b="0" dirty="0">
                <a:solidFill>
                  <a:srgbClr val="00B050"/>
                </a:solidFill>
              </a:rPr>
              <a:t>=“</a:t>
            </a:r>
            <a:r>
              <a:rPr lang="en-US" b="0" dirty="0">
                <a:solidFill>
                  <a:srgbClr val="00B0F0"/>
                </a:solidFill>
              </a:rPr>
              <a:t>value</a:t>
            </a:r>
            <a:r>
              <a:rPr lang="en-US" b="0" dirty="0">
                <a:solidFill>
                  <a:srgbClr val="00B050"/>
                </a:solidFill>
              </a:rPr>
              <a:t>”&gt;</a:t>
            </a:r>
          </a:p>
          <a:p>
            <a:pPr indent="914400">
              <a:spcBef>
                <a:spcPts val="1200"/>
              </a:spcBef>
            </a:pPr>
            <a:r>
              <a:rPr lang="en-US" b="0" dirty="0">
                <a:solidFill>
                  <a:srgbClr val="0070C0"/>
                </a:solidFill>
              </a:rPr>
              <a:t>Option2</a:t>
            </a:r>
          </a:p>
          <a:p>
            <a:pPr indent="741363">
              <a:spcBef>
                <a:spcPts val="1200"/>
              </a:spcBef>
            </a:pPr>
            <a:r>
              <a:rPr lang="en-US" b="0" dirty="0">
                <a:solidFill>
                  <a:srgbClr val="00B050"/>
                </a:solidFill>
              </a:rPr>
              <a:t>&lt;option&gt;</a:t>
            </a:r>
          </a:p>
          <a:p>
            <a:pPr indent="457200">
              <a:spcBef>
                <a:spcPts val="1200"/>
              </a:spcBef>
            </a:pPr>
            <a:r>
              <a:rPr lang="en-US" b="0" dirty="0">
                <a:solidFill>
                  <a:srgbClr val="00B050"/>
                </a:solidFill>
              </a:rPr>
              <a:t> &lt;/select&gt;</a:t>
            </a:r>
            <a:endParaRPr lang="en-US" dirty="0"/>
          </a:p>
        </p:txBody>
      </p:sp>
      <p:sp>
        <p:nvSpPr>
          <p:cNvPr id="9" name="TextBox 8"/>
          <p:cNvSpPr txBox="1"/>
          <p:nvPr/>
        </p:nvSpPr>
        <p:spPr>
          <a:xfrm>
            <a:off x="4495800" y="2438400"/>
            <a:ext cx="4557658" cy="3816429"/>
          </a:xfrm>
          <a:prstGeom prst="rect">
            <a:avLst/>
          </a:prstGeom>
          <a:solidFill>
            <a:srgbClr val="FFFF00">
              <a:alpha val="16000"/>
            </a:srgbClr>
          </a:solidFill>
        </p:spPr>
        <p:txBody>
          <a:bodyPr wrap="none" rtlCol="0">
            <a:spAutoFit/>
          </a:bodyPr>
          <a:lstStyle/>
          <a:p>
            <a:pPr indent="236538">
              <a:spcBef>
                <a:spcPts val="1200"/>
              </a:spcBef>
            </a:pPr>
            <a:r>
              <a:rPr lang="en-US" dirty="0"/>
              <a:t>Example :</a:t>
            </a:r>
          </a:p>
          <a:p>
            <a:pPr indent="393700">
              <a:spcBef>
                <a:spcPts val="1200"/>
              </a:spcBef>
            </a:pPr>
            <a:r>
              <a:rPr lang="en-US" b="0" dirty="0">
                <a:solidFill>
                  <a:srgbClr val="00B050"/>
                </a:solidFill>
              </a:rPr>
              <a:t> &lt;select </a:t>
            </a:r>
            <a:r>
              <a:rPr lang="en-US" b="0" dirty="0">
                <a:solidFill>
                  <a:srgbClr val="C00000"/>
                </a:solidFill>
              </a:rPr>
              <a:t>name</a:t>
            </a:r>
            <a:r>
              <a:rPr lang="en-US" b="0" dirty="0">
                <a:solidFill>
                  <a:srgbClr val="00B050"/>
                </a:solidFill>
              </a:rPr>
              <a:t>=“</a:t>
            </a:r>
            <a:r>
              <a:rPr lang="en-US" b="0" dirty="0">
                <a:solidFill>
                  <a:srgbClr val="00B0F0"/>
                </a:solidFill>
              </a:rPr>
              <a:t>country</a:t>
            </a:r>
            <a:r>
              <a:rPr lang="en-US" b="0" dirty="0">
                <a:solidFill>
                  <a:srgbClr val="00B050"/>
                </a:solidFill>
              </a:rPr>
              <a:t>” </a:t>
            </a:r>
            <a:r>
              <a:rPr lang="en-US" b="0" dirty="0">
                <a:solidFill>
                  <a:srgbClr val="C00000"/>
                </a:solidFill>
              </a:rPr>
              <a:t>id</a:t>
            </a:r>
            <a:r>
              <a:rPr lang="en-US" b="0" dirty="0">
                <a:solidFill>
                  <a:srgbClr val="00B050"/>
                </a:solidFill>
              </a:rPr>
              <a:t>=“</a:t>
            </a:r>
            <a:r>
              <a:rPr lang="en-US" b="0" dirty="0">
                <a:solidFill>
                  <a:srgbClr val="00B0F0"/>
                </a:solidFill>
              </a:rPr>
              <a:t>country</a:t>
            </a:r>
            <a:r>
              <a:rPr lang="en-US" b="0" dirty="0">
                <a:solidFill>
                  <a:srgbClr val="00B050"/>
                </a:solidFill>
              </a:rPr>
              <a:t>” &gt;</a:t>
            </a:r>
          </a:p>
          <a:p>
            <a:pPr indent="741363">
              <a:spcBef>
                <a:spcPts val="1200"/>
              </a:spcBef>
            </a:pPr>
            <a:r>
              <a:rPr lang="en-US" b="0" dirty="0">
                <a:solidFill>
                  <a:srgbClr val="00B050"/>
                </a:solidFill>
              </a:rPr>
              <a:t>&lt;option </a:t>
            </a:r>
            <a:r>
              <a:rPr lang="en-US" b="0" dirty="0">
                <a:solidFill>
                  <a:srgbClr val="C00000"/>
                </a:solidFill>
              </a:rPr>
              <a:t>value</a:t>
            </a:r>
            <a:r>
              <a:rPr lang="en-US" b="0" dirty="0">
                <a:solidFill>
                  <a:srgbClr val="00B050"/>
                </a:solidFill>
              </a:rPr>
              <a:t>=“</a:t>
            </a:r>
            <a:r>
              <a:rPr lang="en-US" b="0" dirty="0">
                <a:solidFill>
                  <a:srgbClr val="00B0F0"/>
                </a:solidFill>
              </a:rPr>
              <a:t>1</a:t>
            </a:r>
            <a:r>
              <a:rPr lang="en-US" b="0" dirty="0">
                <a:solidFill>
                  <a:srgbClr val="00B050"/>
                </a:solidFill>
              </a:rPr>
              <a:t>” &gt;</a:t>
            </a:r>
          </a:p>
          <a:p>
            <a:pPr indent="914400">
              <a:spcBef>
                <a:spcPts val="1200"/>
              </a:spcBef>
            </a:pPr>
            <a:r>
              <a:rPr lang="en-US" b="0" dirty="0">
                <a:solidFill>
                  <a:srgbClr val="0070C0"/>
                </a:solidFill>
              </a:rPr>
              <a:t>India</a:t>
            </a:r>
          </a:p>
          <a:p>
            <a:pPr indent="741363">
              <a:spcBef>
                <a:spcPts val="1200"/>
              </a:spcBef>
            </a:pPr>
            <a:r>
              <a:rPr lang="en-US" b="0" dirty="0">
                <a:solidFill>
                  <a:srgbClr val="00B050"/>
                </a:solidFill>
              </a:rPr>
              <a:t>&lt;/option&gt;</a:t>
            </a:r>
          </a:p>
          <a:p>
            <a:pPr indent="741363">
              <a:spcBef>
                <a:spcPts val="1200"/>
              </a:spcBef>
            </a:pPr>
            <a:r>
              <a:rPr lang="en-US" b="0" dirty="0">
                <a:solidFill>
                  <a:srgbClr val="00B050"/>
                </a:solidFill>
              </a:rPr>
              <a:t>&lt;option </a:t>
            </a:r>
            <a:r>
              <a:rPr lang="en-US" b="0" dirty="0">
                <a:solidFill>
                  <a:srgbClr val="C00000"/>
                </a:solidFill>
              </a:rPr>
              <a:t>value</a:t>
            </a:r>
            <a:r>
              <a:rPr lang="en-US" b="0" dirty="0">
                <a:solidFill>
                  <a:srgbClr val="00B050"/>
                </a:solidFill>
              </a:rPr>
              <a:t>=“</a:t>
            </a:r>
            <a:r>
              <a:rPr lang="en-US" b="0" dirty="0">
                <a:solidFill>
                  <a:srgbClr val="00B0F0"/>
                </a:solidFill>
              </a:rPr>
              <a:t>2</a:t>
            </a:r>
            <a:r>
              <a:rPr lang="en-US" b="0" dirty="0">
                <a:solidFill>
                  <a:srgbClr val="00B050"/>
                </a:solidFill>
              </a:rPr>
              <a:t>”&gt;</a:t>
            </a:r>
          </a:p>
          <a:p>
            <a:pPr indent="914400">
              <a:spcBef>
                <a:spcPts val="1200"/>
              </a:spcBef>
            </a:pPr>
            <a:r>
              <a:rPr lang="en-US" b="0" dirty="0">
                <a:solidFill>
                  <a:srgbClr val="0070C0"/>
                </a:solidFill>
              </a:rPr>
              <a:t>Australia</a:t>
            </a:r>
          </a:p>
          <a:p>
            <a:pPr indent="741363">
              <a:spcBef>
                <a:spcPts val="1200"/>
              </a:spcBef>
            </a:pPr>
            <a:r>
              <a:rPr lang="en-US" b="0" dirty="0">
                <a:solidFill>
                  <a:srgbClr val="00B050"/>
                </a:solidFill>
              </a:rPr>
              <a:t>&lt;option&gt;</a:t>
            </a:r>
          </a:p>
          <a:p>
            <a:pPr indent="457200">
              <a:spcBef>
                <a:spcPts val="1200"/>
              </a:spcBef>
            </a:pPr>
            <a:r>
              <a:rPr lang="en-US" b="0" dirty="0">
                <a:solidFill>
                  <a:srgbClr val="00B050"/>
                </a:solidFill>
              </a:rPr>
              <a:t> &lt;/select&gt;</a:t>
            </a:r>
            <a:endParaRPr lang="en-US" dirty="0"/>
          </a:p>
        </p:txBody>
      </p:sp>
    </p:spTree>
    <p:extLst>
      <p:ext uri="{BB962C8B-B14F-4D97-AF65-F5344CB8AC3E}">
        <p14:creationId xmlns:p14="http://schemas.microsoft.com/office/powerpoint/2010/main" val="2903367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b="0" dirty="0"/>
              <a:t>Identify the applications and benefits of HTML</a:t>
            </a:r>
            <a:r>
              <a:rPr lang="en-US" sz="2800" dirty="0"/>
              <a:t> </a:t>
            </a:r>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a:solidFill>
                  <a:schemeClr val="tx1"/>
                </a:solidFill>
              </a:rPr>
              <a:t> </a:t>
            </a:r>
            <a:endParaRPr lang="en-US" sz="1800" dirty="0">
              <a:solidFill>
                <a:schemeClr val="tx1"/>
              </a:solidFill>
            </a:endParaRPr>
          </a:p>
        </p:txBody>
      </p:sp>
      <p:sp>
        <p:nvSpPr>
          <p:cNvPr id="4" name="Slide Number Placeholder 3"/>
          <p:cNvSpPr>
            <a:spLocks noGrp="1"/>
          </p:cNvSpPr>
          <p:nvPr>
            <p:ph type="sldNum" sz="quarter" idx="4294967295"/>
          </p:nvPr>
        </p:nvSpPr>
        <p:spPr>
          <a:prstGeom prst="rect">
            <a:avLst/>
          </a:prstGeom>
        </p:spPr>
        <p:txBody>
          <a:bodyPr/>
          <a:lstStyle/>
          <a:p>
            <a:fld id="{CC02088F-ACB3-4364-A9F4-9A26DC80E75E}" type="slidenum">
              <a:rPr lang="en-US" smtClean="0"/>
              <a:t>6</a:t>
            </a:fld>
            <a:endParaRPr lang="en-US" dirty="0"/>
          </a:p>
        </p:txBody>
      </p:sp>
      <p:sp>
        <p:nvSpPr>
          <p:cNvPr id="3" name="Rectangle 2"/>
          <p:cNvSpPr/>
          <p:nvPr/>
        </p:nvSpPr>
        <p:spPr>
          <a:xfrm>
            <a:off x="393095" y="937520"/>
            <a:ext cx="6781800" cy="677108"/>
          </a:xfrm>
          <a:prstGeom prst="rect">
            <a:avLst/>
          </a:prstGeom>
        </p:spPr>
        <p:txBody>
          <a:bodyPr wrap="square">
            <a:spAutoFit/>
          </a:bodyPr>
          <a:lstStyle/>
          <a:p>
            <a:pPr marL="393700">
              <a:spcBef>
                <a:spcPts val="1800"/>
              </a:spcBef>
            </a:pPr>
            <a:r>
              <a:rPr lang="en-US" u="sng" dirty="0">
                <a:hlinkClick r:id="rId2"/>
              </a:rPr>
              <a:t>http://www.vtech-seo.com/web-design-articles/advantages-of-html.html</a:t>
            </a:r>
            <a:r>
              <a:rPr lang="en-US" sz="2000" dirty="0"/>
              <a:t> </a:t>
            </a:r>
            <a:endParaRPr lang="en-US" sz="2000" dirty="0">
              <a:solidFill>
                <a:schemeClr val="bg1"/>
              </a:solidFill>
            </a:endParaRPr>
          </a:p>
        </p:txBody>
      </p:sp>
    </p:spTree>
    <p:extLst>
      <p:ext uri="{BB962C8B-B14F-4D97-AF65-F5344CB8AC3E}">
        <p14:creationId xmlns:p14="http://schemas.microsoft.com/office/powerpoint/2010/main" val="1935572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Drop down</a:t>
            </a:r>
          </a:p>
        </p:txBody>
      </p:sp>
      <p:sp>
        <p:nvSpPr>
          <p:cNvPr id="3" name="Text Placeholder 2"/>
          <p:cNvSpPr>
            <a:spLocks noGrp="1"/>
          </p:cNvSpPr>
          <p:nvPr>
            <p:ph type="body" sz="quarter" idx="13"/>
          </p:nvPr>
        </p:nvSpPr>
        <p:spPr>
          <a:xfrm>
            <a:off x="381004" y="937520"/>
            <a:ext cx="8382000" cy="5643970"/>
          </a:xfrm>
        </p:spPr>
        <p:txBody>
          <a:bodyPr>
            <a:noAutofit/>
          </a:bodyPr>
          <a:lstStyle/>
          <a:p>
            <a:pPr marL="342900" indent="-342900">
              <a:spcBef>
                <a:spcPts val="1200"/>
              </a:spcBef>
            </a:pPr>
            <a:r>
              <a:rPr lang="en-US" sz="2000" dirty="0"/>
              <a:t>Add the Drop down menu to the registration form,</a:t>
            </a:r>
          </a:p>
          <a:p>
            <a:pPr marL="342900" indent="-342900">
              <a:spcBef>
                <a:spcPts val="1200"/>
              </a:spcBef>
              <a:buFont typeface="+mj-lt"/>
              <a:buAutoNum type="arabicPeriod"/>
            </a:pPr>
            <a:r>
              <a:rPr lang="en-US" sz="2000" dirty="0"/>
              <a:t>Create a label username in registration.html</a:t>
            </a:r>
          </a:p>
          <a:p>
            <a:pPr marL="342900" indent="-342900">
              <a:spcBef>
                <a:spcPts val="1200"/>
              </a:spcBef>
            </a:pPr>
            <a:r>
              <a:rPr lang="en-US" sz="2000" dirty="0"/>
              <a:t>  </a:t>
            </a:r>
            <a:r>
              <a:rPr lang="en-US" sz="2000" dirty="0">
                <a:solidFill>
                  <a:srgbClr val="00B050"/>
                </a:solidFill>
              </a:rPr>
              <a:t> &lt;label&gt;</a:t>
            </a:r>
            <a:r>
              <a:rPr lang="en-US" sz="2000" dirty="0">
                <a:solidFill>
                  <a:srgbClr val="0070C0"/>
                </a:solidFill>
              </a:rPr>
              <a:t>Country</a:t>
            </a:r>
            <a:r>
              <a:rPr lang="en-US" sz="2000" dirty="0">
                <a:solidFill>
                  <a:srgbClr val="00B050"/>
                </a:solidFill>
              </a:rPr>
              <a:t>&lt;/label&gt;</a:t>
            </a:r>
          </a:p>
          <a:p>
            <a:pPr marL="342900" indent="-342900">
              <a:spcBef>
                <a:spcPts val="1200"/>
              </a:spcBef>
              <a:buAutoNum type="arabicPeriod" startAt="2"/>
            </a:pPr>
            <a:r>
              <a:rPr lang="en-US" sz="2000" dirty="0"/>
              <a:t>Create a drop down menu in registration.html</a:t>
            </a:r>
          </a:p>
          <a:p>
            <a:pPr indent="393700">
              <a:spcBef>
                <a:spcPts val="1200"/>
              </a:spcBef>
            </a:pPr>
            <a:r>
              <a:rPr lang="en-US" sz="2000" dirty="0"/>
              <a:t> </a:t>
            </a:r>
            <a:r>
              <a:rPr lang="en-US" sz="2000" dirty="0">
                <a:solidFill>
                  <a:srgbClr val="00B050"/>
                </a:solidFill>
              </a:rPr>
              <a:t>&lt;select </a:t>
            </a:r>
            <a:r>
              <a:rPr lang="en-US" sz="2000" dirty="0">
                <a:solidFill>
                  <a:srgbClr val="C00000"/>
                </a:solidFill>
              </a:rPr>
              <a:t>name</a:t>
            </a:r>
            <a:r>
              <a:rPr lang="en-US" sz="2000" dirty="0">
                <a:solidFill>
                  <a:srgbClr val="00B050"/>
                </a:solidFill>
              </a:rPr>
              <a:t>=“</a:t>
            </a:r>
            <a:r>
              <a:rPr lang="en-US" sz="2000" dirty="0">
                <a:solidFill>
                  <a:srgbClr val="00B0F0"/>
                </a:solidFill>
              </a:rPr>
              <a:t>country</a:t>
            </a:r>
            <a:r>
              <a:rPr lang="en-US" sz="2000" dirty="0">
                <a:solidFill>
                  <a:srgbClr val="00B050"/>
                </a:solidFill>
              </a:rPr>
              <a:t>” </a:t>
            </a:r>
            <a:r>
              <a:rPr lang="en-US" sz="2000" dirty="0">
                <a:solidFill>
                  <a:srgbClr val="C00000"/>
                </a:solidFill>
              </a:rPr>
              <a:t>id</a:t>
            </a:r>
            <a:r>
              <a:rPr lang="en-US" sz="2000" dirty="0">
                <a:solidFill>
                  <a:srgbClr val="00B050"/>
                </a:solidFill>
              </a:rPr>
              <a:t>=“</a:t>
            </a:r>
            <a:r>
              <a:rPr lang="en-US" sz="2000" dirty="0">
                <a:solidFill>
                  <a:srgbClr val="00B0F0"/>
                </a:solidFill>
              </a:rPr>
              <a:t>country</a:t>
            </a:r>
            <a:r>
              <a:rPr lang="en-US" sz="2000" dirty="0">
                <a:solidFill>
                  <a:srgbClr val="00B050"/>
                </a:solidFill>
              </a:rPr>
              <a:t>” &gt;</a:t>
            </a:r>
          </a:p>
          <a:p>
            <a:pPr indent="741363">
              <a:spcBef>
                <a:spcPts val="1200"/>
              </a:spcBef>
            </a:pPr>
            <a:r>
              <a:rPr lang="en-US" sz="2000" dirty="0">
                <a:solidFill>
                  <a:srgbClr val="00B050"/>
                </a:solidFill>
              </a:rPr>
              <a:t>&lt;option </a:t>
            </a:r>
            <a:r>
              <a:rPr lang="en-US" sz="2000" dirty="0">
                <a:solidFill>
                  <a:srgbClr val="C00000"/>
                </a:solidFill>
              </a:rPr>
              <a:t>value</a:t>
            </a:r>
            <a:r>
              <a:rPr lang="en-US" sz="2000" dirty="0">
                <a:solidFill>
                  <a:srgbClr val="00B050"/>
                </a:solidFill>
              </a:rPr>
              <a:t>=“</a:t>
            </a:r>
            <a:r>
              <a:rPr lang="en-US" sz="2000" dirty="0">
                <a:solidFill>
                  <a:srgbClr val="00B0F0"/>
                </a:solidFill>
              </a:rPr>
              <a:t>1</a:t>
            </a:r>
            <a:r>
              <a:rPr lang="en-US" sz="2000" dirty="0">
                <a:solidFill>
                  <a:srgbClr val="00B050"/>
                </a:solidFill>
              </a:rPr>
              <a:t>” &gt;</a:t>
            </a:r>
            <a:r>
              <a:rPr lang="en-US" sz="2000" dirty="0">
                <a:solidFill>
                  <a:srgbClr val="0070C0"/>
                </a:solidFill>
              </a:rPr>
              <a:t>India</a:t>
            </a:r>
            <a:r>
              <a:rPr lang="en-US" sz="2000" dirty="0">
                <a:solidFill>
                  <a:srgbClr val="00B050"/>
                </a:solidFill>
              </a:rPr>
              <a:t>&lt;/option&gt;</a:t>
            </a:r>
          </a:p>
          <a:p>
            <a:pPr indent="741363">
              <a:spcBef>
                <a:spcPts val="1200"/>
              </a:spcBef>
            </a:pPr>
            <a:r>
              <a:rPr lang="en-US" sz="2000" dirty="0">
                <a:solidFill>
                  <a:srgbClr val="00B050"/>
                </a:solidFill>
              </a:rPr>
              <a:t>&lt;option </a:t>
            </a:r>
            <a:r>
              <a:rPr lang="en-US" sz="2000" dirty="0">
                <a:solidFill>
                  <a:srgbClr val="C00000"/>
                </a:solidFill>
              </a:rPr>
              <a:t>value</a:t>
            </a:r>
            <a:r>
              <a:rPr lang="en-US" sz="2000" dirty="0">
                <a:solidFill>
                  <a:srgbClr val="00B050"/>
                </a:solidFill>
              </a:rPr>
              <a:t>=“</a:t>
            </a:r>
            <a:r>
              <a:rPr lang="en-US" sz="2000" dirty="0">
                <a:solidFill>
                  <a:srgbClr val="00B0F0"/>
                </a:solidFill>
              </a:rPr>
              <a:t>2</a:t>
            </a:r>
            <a:r>
              <a:rPr lang="en-US" sz="2000" dirty="0">
                <a:solidFill>
                  <a:srgbClr val="00B050"/>
                </a:solidFill>
              </a:rPr>
              <a:t>”&gt;</a:t>
            </a:r>
            <a:r>
              <a:rPr lang="en-US" sz="2000" dirty="0">
                <a:solidFill>
                  <a:srgbClr val="0070C0"/>
                </a:solidFill>
              </a:rPr>
              <a:t>Australia</a:t>
            </a:r>
            <a:r>
              <a:rPr lang="en-US" sz="2000" dirty="0">
                <a:solidFill>
                  <a:srgbClr val="00B050"/>
                </a:solidFill>
              </a:rPr>
              <a:t>&lt;option&gt;</a:t>
            </a:r>
          </a:p>
          <a:p>
            <a:pPr marL="520700">
              <a:spcBef>
                <a:spcPts val="1200"/>
              </a:spcBef>
            </a:pPr>
            <a:r>
              <a:rPr lang="en-US" sz="2000" dirty="0">
                <a:solidFill>
                  <a:srgbClr val="00B050"/>
                </a:solidFill>
              </a:rPr>
              <a:t>&lt;option </a:t>
            </a:r>
            <a:r>
              <a:rPr lang="en-US" sz="2000" dirty="0">
                <a:solidFill>
                  <a:srgbClr val="C00000"/>
                </a:solidFill>
              </a:rPr>
              <a:t>value</a:t>
            </a:r>
            <a:r>
              <a:rPr lang="en-US" sz="2000" dirty="0">
                <a:solidFill>
                  <a:srgbClr val="00B050"/>
                </a:solidFill>
              </a:rPr>
              <a:t>=“</a:t>
            </a:r>
            <a:r>
              <a:rPr lang="en-US" sz="2000" dirty="0">
                <a:solidFill>
                  <a:srgbClr val="00B0F0"/>
                </a:solidFill>
              </a:rPr>
              <a:t>3” </a:t>
            </a:r>
            <a:r>
              <a:rPr lang="en-US" sz="2000" dirty="0">
                <a:solidFill>
                  <a:srgbClr val="C00000"/>
                </a:solidFill>
              </a:rPr>
              <a:t>selected</a:t>
            </a:r>
            <a:r>
              <a:rPr lang="en-US" sz="2000" dirty="0">
                <a:solidFill>
                  <a:srgbClr val="00B050"/>
                </a:solidFill>
              </a:rPr>
              <a:t>=“</a:t>
            </a:r>
            <a:r>
              <a:rPr lang="en-US" sz="2000" dirty="0">
                <a:solidFill>
                  <a:srgbClr val="00B0F0"/>
                </a:solidFill>
              </a:rPr>
              <a:t>selected” </a:t>
            </a:r>
            <a:r>
              <a:rPr lang="en-US" sz="2000" dirty="0">
                <a:solidFill>
                  <a:srgbClr val="00B050"/>
                </a:solidFill>
              </a:rPr>
              <a:t>&gt;</a:t>
            </a:r>
            <a:r>
              <a:rPr lang="en-US" sz="2000" dirty="0" err="1">
                <a:solidFill>
                  <a:srgbClr val="0070C0"/>
                </a:solidFill>
              </a:rPr>
              <a:t>SriLanka</a:t>
            </a:r>
            <a:r>
              <a:rPr lang="en-US" sz="2000" dirty="0">
                <a:solidFill>
                  <a:srgbClr val="00B050"/>
                </a:solidFill>
              </a:rPr>
              <a:t>&lt;option&gt;</a:t>
            </a:r>
          </a:p>
          <a:p>
            <a:pPr marL="520700">
              <a:spcBef>
                <a:spcPts val="1200"/>
              </a:spcBef>
            </a:pPr>
            <a:r>
              <a:rPr lang="en-US" sz="2000" dirty="0">
                <a:solidFill>
                  <a:srgbClr val="00B050"/>
                </a:solidFill>
              </a:rPr>
              <a:t> &lt;/select&gt;</a:t>
            </a:r>
          </a:p>
          <a:p>
            <a:pPr marL="346075" indent="-346075">
              <a:spcBef>
                <a:spcPts val="1200"/>
              </a:spcBef>
              <a:buFont typeface="+mj-lt"/>
              <a:buAutoNum type="arabicPeriod" startAt="3"/>
            </a:pPr>
            <a:r>
              <a:rPr lang="en-US" sz="2000" dirty="0"/>
              <a:t> Place the form fields inside a table tag, like</a:t>
            </a:r>
          </a:p>
          <a:p>
            <a:pPr marL="803275" lvl="1" indent="-346075">
              <a:spcBef>
                <a:spcPts val="1200"/>
              </a:spcBef>
            </a:pPr>
            <a:r>
              <a:rPr lang="en-US" sz="2000" dirty="0">
                <a:solidFill>
                  <a:srgbClr val="00B050"/>
                </a:solidFill>
              </a:rPr>
              <a:t>&lt;</a:t>
            </a:r>
            <a:r>
              <a:rPr lang="en-US" sz="2000" dirty="0" err="1">
                <a:solidFill>
                  <a:srgbClr val="00B050"/>
                </a:solidFill>
              </a:rPr>
              <a:t>tr</a:t>
            </a:r>
            <a:r>
              <a:rPr lang="en-US" sz="2000" dirty="0">
                <a:solidFill>
                  <a:srgbClr val="00B050"/>
                </a:solidFill>
              </a:rPr>
              <a:t>&gt;&lt;td &gt;</a:t>
            </a:r>
            <a:r>
              <a:rPr lang="en-US" sz="2000" dirty="0"/>
              <a:t> </a:t>
            </a:r>
            <a:r>
              <a:rPr lang="en-US" sz="2000" dirty="0">
                <a:solidFill>
                  <a:srgbClr val="00B050"/>
                </a:solidFill>
              </a:rPr>
              <a:t> &lt;label&gt;</a:t>
            </a:r>
            <a:r>
              <a:rPr lang="en-US" sz="2000" dirty="0">
                <a:solidFill>
                  <a:srgbClr val="0070C0"/>
                </a:solidFill>
              </a:rPr>
              <a:t>Country</a:t>
            </a:r>
            <a:r>
              <a:rPr lang="en-US" sz="2000" dirty="0">
                <a:solidFill>
                  <a:srgbClr val="00B050"/>
                </a:solidFill>
              </a:rPr>
              <a:t>&lt;/label&gt; &lt;/td&gt;</a:t>
            </a:r>
          </a:p>
          <a:p>
            <a:pPr marL="803275" lvl="1" indent="-346075">
              <a:spcBef>
                <a:spcPts val="1200"/>
              </a:spcBef>
            </a:pPr>
            <a:r>
              <a:rPr lang="en-US" sz="2000" dirty="0">
                <a:solidFill>
                  <a:srgbClr val="00B050"/>
                </a:solidFill>
              </a:rPr>
              <a:t>&lt;td &gt; </a:t>
            </a:r>
            <a:r>
              <a:rPr lang="en-US" sz="2000" dirty="0">
                <a:solidFill>
                  <a:schemeClr val="tx2"/>
                </a:solidFill>
              </a:rPr>
              <a:t>The drop down code snippet in point # 2  goes in here</a:t>
            </a:r>
            <a:r>
              <a:rPr lang="en-US" sz="2000" dirty="0">
                <a:solidFill>
                  <a:srgbClr val="00B050"/>
                </a:solidFill>
              </a:rPr>
              <a:t>&lt;/td&gt;</a:t>
            </a:r>
          </a:p>
          <a:p>
            <a:pPr marL="803275" lvl="1" indent="-346075">
              <a:spcBef>
                <a:spcPts val="1200"/>
              </a:spcBef>
            </a:pPr>
            <a:r>
              <a:rPr lang="en-US" sz="2000" dirty="0">
                <a:solidFill>
                  <a:srgbClr val="00B050"/>
                </a:solidFill>
              </a:rPr>
              <a:t>&lt;/</a:t>
            </a:r>
            <a:r>
              <a:rPr lang="en-US" sz="2000" dirty="0" err="1">
                <a:solidFill>
                  <a:srgbClr val="00B050"/>
                </a:solidFill>
              </a:rPr>
              <a:t>tr</a:t>
            </a:r>
            <a:r>
              <a:rPr lang="en-US" sz="2000" dirty="0">
                <a:solidFill>
                  <a:srgbClr val="00B050"/>
                </a:solidFill>
              </a:rPr>
              <a:t>&gt;</a:t>
            </a:r>
          </a:p>
          <a:p>
            <a:endParaRPr lang="en-US" sz="20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60</a:t>
            </a:fld>
            <a:endParaRPr lang="en-US" dirty="0"/>
          </a:p>
        </p:txBody>
      </p:sp>
    </p:spTree>
    <p:extLst>
      <p:ext uri="{BB962C8B-B14F-4D97-AF65-F5344CB8AC3E}">
        <p14:creationId xmlns:p14="http://schemas.microsoft.com/office/powerpoint/2010/main" val="24379853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Radio Button</a:t>
            </a:r>
          </a:p>
        </p:txBody>
      </p:sp>
      <p:sp>
        <p:nvSpPr>
          <p:cNvPr id="3" name="Text Placeholder 2"/>
          <p:cNvSpPr>
            <a:spLocks noGrp="1"/>
          </p:cNvSpPr>
          <p:nvPr>
            <p:ph type="body" sz="quarter" idx="13"/>
          </p:nvPr>
        </p:nvSpPr>
        <p:spPr/>
        <p:txBody>
          <a:bodyPr/>
          <a:lstStyle/>
          <a:p>
            <a:r>
              <a:rPr lang="en-US" sz="2000" dirty="0"/>
              <a:t>Radio buttons are used when you want to let the visitor select one </a:t>
            </a:r>
          </a:p>
          <a:p>
            <a:r>
              <a:rPr lang="en-US" sz="2000" dirty="0"/>
              <a:t>and just one option from a set of alternatives.</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61</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235200" y="2895600"/>
            <a:ext cx="3632200" cy="838200"/>
          </a:xfrm>
          <a:prstGeom prst="rect">
            <a:avLst/>
          </a:prstGeom>
          <a:noFill/>
          <a:ln w="9525">
            <a:noFill/>
            <a:miter lim="800000"/>
            <a:headEnd/>
            <a:tailEnd/>
          </a:ln>
          <a:effectLst/>
        </p:spPr>
      </p:pic>
    </p:spTree>
    <p:extLst>
      <p:ext uri="{BB962C8B-B14F-4D97-AF65-F5344CB8AC3E}">
        <p14:creationId xmlns:p14="http://schemas.microsoft.com/office/powerpoint/2010/main" val="40820418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To Create a radio button?</a:t>
            </a:r>
          </a:p>
        </p:txBody>
      </p:sp>
      <p:sp>
        <p:nvSpPr>
          <p:cNvPr id="3" name="Text Placeholder 2"/>
          <p:cNvSpPr>
            <a:spLocks noGrp="1"/>
          </p:cNvSpPr>
          <p:nvPr>
            <p:ph type="body" sz="quarter" idx="13"/>
          </p:nvPr>
        </p:nvSpPr>
        <p:spPr/>
        <p:txBody>
          <a:bodyPr>
            <a:normAutofit/>
          </a:bodyPr>
          <a:lstStyle/>
          <a:p>
            <a:pPr>
              <a:spcBef>
                <a:spcPts val="1200"/>
              </a:spcBef>
            </a:pPr>
            <a:r>
              <a:rPr lang="en-US" sz="2000" dirty="0"/>
              <a:t>To create a text box we use </a:t>
            </a:r>
            <a:r>
              <a:rPr lang="en-US" sz="2000" dirty="0">
                <a:solidFill>
                  <a:srgbClr val="00B050"/>
                </a:solidFill>
              </a:rPr>
              <a:t>&lt;input&gt; </a:t>
            </a:r>
            <a:r>
              <a:rPr lang="en-US" sz="2000" dirty="0"/>
              <a:t>tag</a:t>
            </a:r>
          </a:p>
          <a:p>
            <a:pPr>
              <a:spcBef>
                <a:spcPts val="1200"/>
              </a:spcBef>
            </a:pPr>
            <a:endParaRPr lang="en-US" sz="2000" dirty="0"/>
          </a:p>
          <a:p>
            <a:pPr indent="346075">
              <a:spcBef>
                <a:spcPts val="1200"/>
              </a:spcBef>
            </a:pPr>
            <a:r>
              <a:rPr lang="en-US" sz="2000" dirty="0"/>
              <a:t>Syntax :</a:t>
            </a:r>
          </a:p>
          <a:p>
            <a:pPr indent="346075">
              <a:spcBef>
                <a:spcPts val="1200"/>
              </a:spcBef>
            </a:pPr>
            <a:r>
              <a:rPr lang="en-US" sz="2000" dirty="0">
                <a:solidFill>
                  <a:srgbClr val="00B050"/>
                </a:solidFill>
              </a:rPr>
              <a:t>	&lt;input </a:t>
            </a:r>
            <a:r>
              <a:rPr lang="en-US" sz="2000" dirty="0">
                <a:solidFill>
                  <a:srgbClr val="C00000"/>
                </a:solidFill>
              </a:rPr>
              <a:t>type</a:t>
            </a:r>
            <a:r>
              <a:rPr lang="en-US" sz="2000" dirty="0"/>
              <a:t> =“</a:t>
            </a:r>
            <a:r>
              <a:rPr lang="en-US" sz="2000" dirty="0">
                <a:solidFill>
                  <a:srgbClr val="00B0F0"/>
                </a:solidFill>
              </a:rPr>
              <a:t>radio</a:t>
            </a:r>
            <a:r>
              <a:rPr lang="en-US" sz="2000" dirty="0"/>
              <a:t>” </a:t>
            </a:r>
            <a:r>
              <a:rPr lang="en-US" sz="2000" dirty="0">
                <a:solidFill>
                  <a:srgbClr val="C00000"/>
                </a:solidFill>
              </a:rPr>
              <a:t>name</a:t>
            </a:r>
            <a:r>
              <a:rPr lang="en-US" sz="2000" dirty="0"/>
              <a:t>=“</a:t>
            </a:r>
            <a:r>
              <a:rPr lang="en-US" sz="2000" dirty="0">
                <a:solidFill>
                  <a:srgbClr val="00B0F0"/>
                </a:solidFill>
              </a:rPr>
              <a:t>name</a:t>
            </a:r>
            <a:r>
              <a:rPr lang="en-US" sz="2000" dirty="0"/>
              <a:t>” </a:t>
            </a:r>
            <a:r>
              <a:rPr lang="en-US" sz="2000" dirty="0">
                <a:solidFill>
                  <a:srgbClr val="C00000"/>
                </a:solidFill>
              </a:rPr>
              <a:t>id</a:t>
            </a:r>
            <a:r>
              <a:rPr lang="en-US" sz="2000" dirty="0"/>
              <a:t>=“</a:t>
            </a:r>
            <a:r>
              <a:rPr lang="en-US" sz="2000" dirty="0">
                <a:solidFill>
                  <a:srgbClr val="00B0F0"/>
                </a:solidFill>
              </a:rPr>
              <a:t>id</a:t>
            </a:r>
            <a:r>
              <a:rPr lang="en-US" sz="2000" dirty="0"/>
              <a:t>” </a:t>
            </a:r>
            <a:r>
              <a:rPr lang="en-US" sz="2000" dirty="0">
                <a:solidFill>
                  <a:srgbClr val="00B050"/>
                </a:solidFill>
              </a:rPr>
              <a:t>/&gt;</a:t>
            </a:r>
          </a:p>
          <a:p>
            <a:pPr indent="346075">
              <a:spcBef>
                <a:spcPts val="1200"/>
              </a:spcBef>
            </a:pPr>
            <a:endParaRPr lang="en-US" sz="2000" dirty="0">
              <a:solidFill>
                <a:srgbClr val="00B050"/>
              </a:solidFill>
            </a:endParaRPr>
          </a:p>
          <a:p>
            <a:pPr indent="346075">
              <a:spcBef>
                <a:spcPts val="1200"/>
              </a:spcBef>
            </a:pPr>
            <a:r>
              <a:rPr lang="en-US" sz="2000" dirty="0"/>
              <a:t>Example :</a:t>
            </a:r>
          </a:p>
          <a:p>
            <a:pPr indent="346075">
              <a:spcBef>
                <a:spcPts val="1200"/>
              </a:spcBef>
            </a:pPr>
            <a:r>
              <a:rPr lang="en-US" sz="2000" dirty="0">
                <a:solidFill>
                  <a:srgbClr val="00B050"/>
                </a:solidFill>
              </a:rPr>
              <a:t>	&lt;input </a:t>
            </a:r>
            <a:r>
              <a:rPr lang="en-US" sz="2000" dirty="0">
                <a:solidFill>
                  <a:srgbClr val="C00000"/>
                </a:solidFill>
              </a:rPr>
              <a:t>type</a:t>
            </a:r>
            <a:r>
              <a:rPr lang="en-US" sz="2000" dirty="0"/>
              <a:t> =“</a:t>
            </a:r>
            <a:r>
              <a:rPr lang="en-US" sz="2000" dirty="0">
                <a:solidFill>
                  <a:srgbClr val="00B0F0"/>
                </a:solidFill>
              </a:rPr>
              <a:t>radio</a:t>
            </a:r>
            <a:r>
              <a:rPr lang="en-US" sz="2000" dirty="0"/>
              <a:t>” </a:t>
            </a:r>
            <a:r>
              <a:rPr lang="en-US" sz="2000" dirty="0">
                <a:solidFill>
                  <a:srgbClr val="C00000"/>
                </a:solidFill>
              </a:rPr>
              <a:t>name</a:t>
            </a:r>
            <a:r>
              <a:rPr lang="en-US" sz="2000" dirty="0"/>
              <a:t>=“</a:t>
            </a:r>
            <a:r>
              <a:rPr lang="en-US" sz="2000" dirty="0">
                <a:solidFill>
                  <a:srgbClr val="00B0F0"/>
                </a:solidFill>
              </a:rPr>
              <a:t>gender</a:t>
            </a:r>
            <a:r>
              <a:rPr lang="en-US" sz="2000" dirty="0"/>
              <a:t>” </a:t>
            </a:r>
            <a:r>
              <a:rPr lang="en-US" sz="2000" dirty="0">
                <a:solidFill>
                  <a:srgbClr val="C00000"/>
                </a:solidFill>
              </a:rPr>
              <a:t>id</a:t>
            </a:r>
            <a:r>
              <a:rPr lang="en-US" sz="2000" dirty="0"/>
              <a:t>=“</a:t>
            </a:r>
            <a:r>
              <a:rPr lang="en-US" sz="2000" dirty="0">
                <a:solidFill>
                  <a:srgbClr val="00B0F0"/>
                </a:solidFill>
              </a:rPr>
              <a:t>male</a:t>
            </a:r>
            <a:r>
              <a:rPr lang="en-US" sz="2000" dirty="0"/>
              <a:t>” </a:t>
            </a:r>
          </a:p>
          <a:p>
            <a:pPr indent="346075">
              <a:spcBef>
                <a:spcPts val="1200"/>
              </a:spcBef>
            </a:pPr>
            <a:r>
              <a:rPr lang="en-US" sz="2000" dirty="0">
                <a:solidFill>
                  <a:srgbClr val="C00000"/>
                </a:solidFill>
              </a:rPr>
              <a:t>		value</a:t>
            </a:r>
            <a:r>
              <a:rPr lang="en-US" sz="2000" dirty="0"/>
              <a:t>=“</a:t>
            </a:r>
            <a:r>
              <a:rPr lang="en-US" sz="2000" dirty="0">
                <a:solidFill>
                  <a:srgbClr val="00B0F0"/>
                </a:solidFill>
              </a:rPr>
              <a:t>Male</a:t>
            </a:r>
            <a:r>
              <a:rPr lang="en-US" sz="2000" dirty="0"/>
              <a:t>”</a:t>
            </a:r>
            <a:r>
              <a:rPr lang="en-US" sz="2000" dirty="0">
                <a:solidFill>
                  <a:srgbClr val="00B050"/>
                </a:solidFill>
              </a:rPr>
              <a:t>/&gt; </a:t>
            </a:r>
            <a:r>
              <a:rPr lang="en-US" sz="2000" dirty="0">
                <a:solidFill>
                  <a:srgbClr val="0070C0"/>
                </a:solidFill>
              </a:rPr>
              <a:t>Male</a:t>
            </a:r>
          </a:p>
          <a:p>
            <a:pPr indent="346075">
              <a:spcBef>
                <a:spcPts val="1200"/>
              </a:spcBef>
            </a:pPr>
            <a:r>
              <a:rPr lang="en-US" sz="2000" dirty="0">
                <a:solidFill>
                  <a:srgbClr val="00B050"/>
                </a:solidFill>
              </a:rPr>
              <a:t>	&lt;input </a:t>
            </a:r>
            <a:r>
              <a:rPr lang="en-US" sz="2000" dirty="0">
                <a:solidFill>
                  <a:srgbClr val="C00000"/>
                </a:solidFill>
              </a:rPr>
              <a:t>type</a:t>
            </a:r>
            <a:r>
              <a:rPr lang="en-US" sz="2000" dirty="0"/>
              <a:t> =“</a:t>
            </a:r>
            <a:r>
              <a:rPr lang="en-US" sz="2000" dirty="0">
                <a:solidFill>
                  <a:srgbClr val="00B0F0"/>
                </a:solidFill>
              </a:rPr>
              <a:t>radio</a:t>
            </a:r>
            <a:r>
              <a:rPr lang="en-US" sz="2000" dirty="0"/>
              <a:t>” </a:t>
            </a:r>
            <a:r>
              <a:rPr lang="en-US" sz="2000" dirty="0">
                <a:solidFill>
                  <a:srgbClr val="C00000"/>
                </a:solidFill>
              </a:rPr>
              <a:t>name</a:t>
            </a:r>
            <a:r>
              <a:rPr lang="en-US" sz="2000" dirty="0"/>
              <a:t>=“</a:t>
            </a:r>
            <a:r>
              <a:rPr lang="en-US" sz="2000" dirty="0">
                <a:solidFill>
                  <a:srgbClr val="00B0F0"/>
                </a:solidFill>
              </a:rPr>
              <a:t>gender</a:t>
            </a:r>
            <a:r>
              <a:rPr lang="en-US" sz="2000" dirty="0"/>
              <a:t>” </a:t>
            </a:r>
            <a:r>
              <a:rPr lang="en-US" sz="2000" dirty="0">
                <a:solidFill>
                  <a:srgbClr val="C00000"/>
                </a:solidFill>
              </a:rPr>
              <a:t>id</a:t>
            </a:r>
            <a:r>
              <a:rPr lang="en-US" sz="2000" dirty="0"/>
              <a:t>=“</a:t>
            </a:r>
            <a:r>
              <a:rPr lang="en-US" sz="2000" dirty="0">
                <a:solidFill>
                  <a:srgbClr val="00B0F0"/>
                </a:solidFill>
              </a:rPr>
              <a:t>female</a:t>
            </a:r>
            <a:r>
              <a:rPr lang="en-US" sz="2000" dirty="0"/>
              <a:t>” </a:t>
            </a:r>
          </a:p>
          <a:p>
            <a:pPr indent="346075">
              <a:spcBef>
                <a:spcPts val="1200"/>
              </a:spcBef>
            </a:pPr>
            <a:r>
              <a:rPr lang="en-US" sz="2000" dirty="0">
                <a:solidFill>
                  <a:srgbClr val="C00000"/>
                </a:solidFill>
              </a:rPr>
              <a:t>		value</a:t>
            </a:r>
            <a:r>
              <a:rPr lang="en-US" sz="2000" dirty="0"/>
              <a:t>=“</a:t>
            </a:r>
            <a:r>
              <a:rPr lang="en-US" sz="2000" dirty="0">
                <a:solidFill>
                  <a:srgbClr val="00B0F0"/>
                </a:solidFill>
              </a:rPr>
              <a:t>female</a:t>
            </a:r>
            <a:r>
              <a:rPr lang="en-US" sz="2000" dirty="0"/>
              <a:t>”</a:t>
            </a:r>
            <a:r>
              <a:rPr lang="en-US" sz="2000" dirty="0">
                <a:solidFill>
                  <a:srgbClr val="00B050"/>
                </a:solidFill>
              </a:rPr>
              <a:t>/&gt; </a:t>
            </a:r>
            <a:r>
              <a:rPr lang="en-US" sz="2000" dirty="0">
                <a:solidFill>
                  <a:srgbClr val="0070C0"/>
                </a:solidFill>
              </a:rPr>
              <a:t>Female</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62</a:t>
            </a:fld>
            <a:endParaRPr lang="en-US" dirty="0"/>
          </a:p>
        </p:txBody>
      </p:sp>
    </p:spTree>
    <p:extLst>
      <p:ext uri="{BB962C8B-B14F-4D97-AF65-F5344CB8AC3E}">
        <p14:creationId xmlns:p14="http://schemas.microsoft.com/office/powerpoint/2010/main" val="40801612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Tips in Using Radio Button</a:t>
            </a:r>
          </a:p>
        </p:txBody>
      </p:sp>
      <p:sp>
        <p:nvSpPr>
          <p:cNvPr id="3" name="Text Placeholder 2"/>
          <p:cNvSpPr>
            <a:spLocks noGrp="1"/>
          </p:cNvSpPr>
          <p:nvPr>
            <p:ph type="body" sz="quarter" idx="13"/>
          </p:nvPr>
        </p:nvSpPr>
        <p:spPr/>
        <p:txBody>
          <a:bodyPr>
            <a:normAutofit fontScale="25000" lnSpcReduction="20000"/>
          </a:bodyPr>
          <a:lstStyle/>
          <a:p>
            <a:pPr indent="236538">
              <a:spcBef>
                <a:spcPts val="1200"/>
              </a:spcBef>
              <a:buFont typeface="Wingdings" pitchFamily="2" charset="2"/>
              <a:buChar char="§"/>
            </a:pPr>
            <a:r>
              <a:rPr lang="en-US" sz="8000" dirty="0"/>
              <a:t>In a radio button group, all the buttons should be given the same name to make only one button in the group getting selected. Else all the buttons can be selected  which does not serve the purpose of using radio button.</a:t>
            </a:r>
          </a:p>
          <a:p>
            <a:pPr indent="236538">
              <a:spcBef>
                <a:spcPts val="1200"/>
              </a:spcBef>
            </a:pPr>
            <a:endParaRPr lang="en-US" sz="6200" dirty="0"/>
          </a:p>
          <a:p>
            <a:pPr indent="236538">
              <a:spcBef>
                <a:spcPts val="1200"/>
              </a:spcBef>
              <a:buFont typeface="Wingdings" pitchFamily="2" charset="2"/>
              <a:buChar char="§"/>
            </a:pPr>
            <a:r>
              <a:rPr lang="en-US" sz="8000" dirty="0"/>
              <a:t>The value attribute will be send to the server on page submit. It will not get printed in the html page. To display any text next to the radio button print it as normal text or using the label tag. </a:t>
            </a:r>
          </a:p>
          <a:p>
            <a:pPr indent="236538">
              <a:spcBef>
                <a:spcPts val="1200"/>
              </a:spcBef>
              <a:buFont typeface="Wingdings" pitchFamily="2" charset="2"/>
              <a:buChar char="§"/>
            </a:pPr>
            <a:endParaRPr lang="en-US" sz="8000" dirty="0"/>
          </a:p>
          <a:p>
            <a:pPr indent="236538">
              <a:spcBef>
                <a:spcPts val="1200"/>
              </a:spcBef>
              <a:buFont typeface="Wingdings" pitchFamily="2" charset="2"/>
              <a:buChar char="§"/>
            </a:pPr>
            <a:r>
              <a:rPr lang="en-US" sz="8000" dirty="0"/>
              <a:t>When a label tag is set for a radio button clicking the label enables the corresponding radio button.</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63</a:t>
            </a:fld>
            <a:endParaRPr lang="en-US" dirty="0"/>
          </a:p>
        </p:txBody>
      </p:sp>
    </p:spTree>
    <p:extLst>
      <p:ext uri="{BB962C8B-B14F-4D97-AF65-F5344CB8AC3E}">
        <p14:creationId xmlns:p14="http://schemas.microsoft.com/office/powerpoint/2010/main" val="14927350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Radio Button</a:t>
            </a:r>
          </a:p>
        </p:txBody>
      </p:sp>
      <p:sp>
        <p:nvSpPr>
          <p:cNvPr id="3" name="Text Placeholder 2"/>
          <p:cNvSpPr>
            <a:spLocks noGrp="1"/>
          </p:cNvSpPr>
          <p:nvPr>
            <p:ph type="body" sz="quarter" idx="13"/>
          </p:nvPr>
        </p:nvSpPr>
        <p:spPr/>
        <p:txBody>
          <a:bodyPr>
            <a:normAutofit fontScale="92500" lnSpcReduction="10000"/>
          </a:bodyPr>
          <a:lstStyle/>
          <a:p>
            <a:pPr marL="342900" indent="-342900">
              <a:spcBef>
                <a:spcPts val="1200"/>
              </a:spcBef>
            </a:pPr>
            <a:r>
              <a:rPr lang="en-US" sz="2200" dirty="0"/>
              <a:t>Add the radio button to the registration form,</a:t>
            </a:r>
          </a:p>
          <a:p>
            <a:pPr marL="342900" indent="-342900">
              <a:spcBef>
                <a:spcPts val="1200"/>
              </a:spcBef>
              <a:buFont typeface="+mj-lt"/>
              <a:buAutoNum type="arabicPeriod"/>
            </a:pPr>
            <a:r>
              <a:rPr lang="en-US" sz="2200" dirty="0"/>
              <a:t>Create a label username in registration.html</a:t>
            </a:r>
          </a:p>
          <a:p>
            <a:pPr marL="342900" indent="-342900">
              <a:spcBef>
                <a:spcPts val="1200"/>
              </a:spcBef>
            </a:pPr>
            <a:r>
              <a:rPr lang="en-US" sz="2200" dirty="0"/>
              <a:t>  </a:t>
            </a:r>
            <a:r>
              <a:rPr lang="en-US" sz="2200" dirty="0">
                <a:solidFill>
                  <a:srgbClr val="00B050"/>
                </a:solidFill>
              </a:rPr>
              <a:t> 	&lt;label&gt;</a:t>
            </a:r>
            <a:r>
              <a:rPr lang="en-US" sz="2200" dirty="0">
                <a:solidFill>
                  <a:srgbClr val="0070C0"/>
                </a:solidFill>
              </a:rPr>
              <a:t>Gender</a:t>
            </a:r>
            <a:r>
              <a:rPr lang="en-US" sz="2200" dirty="0">
                <a:solidFill>
                  <a:srgbClr val="00B050"/>
                </a:solidFill>
              </a:rPr>
              <a:t>&lt;/label&gt;</a:t>
            </a:r>
          </a:p>
          <a:p>
            <a:pPr marL="342900" indent="-342900">
              <a:spcBef>
                <a:spcPts val="1200"/>
              </a:spcBef>
              <a:buAutoNum type="arabicPeriod" startAt="2"/>
            </a:pPr>
            <a:r>
              <a:rPr lang="en-US" sz="2200" dirty="0"/>
              <a:t>Create a radio buttons in registration.html</a:t>
            </a:r>
          </a:p>
          <a:p>
            <a:pPr indent="346075">
              <a:spcBef>
                <a:spcPts val="1200"/>
              </a:spcBef>
            </a:pPr>
            <a:r>
              <a:rPr lang="en-US" sz="2200" dirty="0">
                <a:solidFill>
                  <a:srgbClr val="00B050"/>
                </a:solidFill>
              </a:rPr>
              <a:t>	&lt;input </a:t>
            </a:r>
            <a:r>
              <a:rPr lang="en-US" sz="2200" dirty="0">
                <a:solidFill>
                  <a:srgbClr val="C00000"/>
                </a:solidFill>
              </a:rPr>
              <a:t>type</a:t>
            </a:r>
            <a:r>
              <a:rPr lang="en-US" sz="2200" dirty="0"/>
              <a:t> =“</a:t>
            </a:r>
            <a:r>
              <a:rPr lang="en-US" sz="2200" dirty="0">
                <a:solidFill>
                  <a:srgbClr val="00B0F0"/>
                </a:solidFill>
              </a:rPr>
              <a:t>radio</a:t>
            </a:r>
            <a:r>
              <a:rPr lang="en-US" sz="2200" dirty="0"/>
              <a:t>” </a:t>
            </a:r>
            <a:r>
              <a:rPr lang="en-US" sz="2200" dirty="0">
                <a:solidFill>
                  <a:srgbClr val="C00000"/>
                </a:solidFill>
              </a:rPr>
              <a:t>name</a:t>
            </a:r>
            <a:r>
              <a:rPr lang="en-US" sz="2200" dirty="0"/>
              <a:t>=“</a:t>
            </a:r>
            <a:r>
              <a:rPr lang="en-US" sz="2200" dirty="0">
                <a:solidFill>
                  <a:srgbClr val="00B0F0"/>
                </a:solidFill>
              </a:rPr>
              <a:t>gender</a:t>
            </a:r>
            <a:r>
              <a:rPr lang="en-US" sz="2200" dirty="0"/>
              <a:t>” </a:t>
            </a:r>
            <a:r>
              <a:rPr lang="en-US" sz="2200" dirty="0">
                <a:solidFill>
                  <a:srgbClr val="C00000"/>
                </a:solidFill>
              </a:rPr>
              <a:t>id</a:t>
            </a:r>
            <a:r>
              <a:rPr lang="en-US" sz="2200" dirty="0"/>
              <a:t>=“</a:t>
            </a:r>
            <a:r>
              <a:rPr lang="en-US" sz="2200" dirty="0">
                <a:solidFill>
                  <a:srgbClr val="00B0F0"/>
                </a:solidFill>
              </a:rPr>
              <a:t>gender</a:t>
            </a:r>
            <a:r>
              <a:rPr lang="en-US" sz="2200" dirty="0"/>
              <a:t>” </a:t>
            </a:r>
          </a:p>
          <a:p>
            <a:pPr indent="346075">
              <a:spcBef>
                <a:spcPts val="1200"/>
              </a:spcBef>
            </a:pPr>
            <a:r>
              <a:rPr lang="en-US" sz="2200" dirty="0">
                <a:solidFill>
                  <a:srgbClr val="C00000"/>
                </a:solidFill>
              </a:rPr>
              <a:t>	value</a:t>
            </a:r>
            <a:r>
              <a:rPr lang="en-US" sz="2200" dirty="0"/>
              <a:t>=“</a:t>
            </a:r>
            <a:r>
              <a:rPr lang="en-US" sz="2200" dirty="0">
                <a:solidFill>
                  <a:srgbClr val="00B0F0"/>
                </a:solidFill>
              </a:rPr>
              <a:t>Male</a:t>
            </a:r>
            <a:r>
              <a:rPr lang="en-US" sz="2200" dirty="0"/>
              <a:t>”</a:t>
            </a:r>
            <a:r>
              <a:rPr lang="en-US" sz="2200" dirty="0">
                <a:solidFill>
                  <a:srgbClr val="00B050"/>
                </a:solidFill>
              </a:rPr>
              <a:t>/&gt; &lt;label </a:t>
            </a:r>
            <a:r>
              <a:rPr lang="en-US" sz="2200" dirty="0">
                <a:solidFill>
                  <a:srgbClr val="C00000"/>
                </a:solidFill>
              </a:rPr>
              <a:t>for</a:t>
            </a:r>
            <a:r>
              <a:rPr lang="en-US" sz="2200" dirty="0"/>
              <a:t>=“</a:t>
            </a:r>
            <a:r>
              <a:rPr lang="en-US" sz="2200" dirty="0">
                <a:solidFill>
                  <a:srgbClr val="00B0F0"/>
                </a:solidFill>
              </a:rPr>
              <a:t>male</a:t>
            </a:r>
            <a:r>
              <a:rPr lang="en-US" sz="2200" dirty="0"/>
              <a:t>” </a:t>
            </a:r>
            <a:r>
              <a:rPr lang="en-US" sz="2200" dirty="0">
                <a:solidFill>
                  <a:srgbClr val="00B050"/>
                </a:solidFill>
              </a:rPr>
              <a:t>&gt;</a:t>
            </a:r>
            <a:r>
              <a:rPr lang="en-US" sz="2200" dirty="0">
                <a:solidFill>
                  <a:srgbClr val="0070C0"/>
                </a:solidFill>
              </a:rPr>
              <a:t>Male</a:t>
            </a:r>
            <a:r>
              <a:rPr lang="en-US" sz="2200" dirty="0">
                <a:solidFill>
                  <a:srgbClr val="00B050"/>
                </a:solidFill>
              </a:rPr>
              <a:t>&lt;/label&gt;</a:t>
            </a:r>
          </a:p>
          <a:p>
            <a:pPr indent="346075">
              <a:spcBef>
                <a:spcPts val="1200"/>
              </a:spcBef>
            </a:pPr>
            <a:r>
              <a:rPr lang="en-US" sz="2200" dirty="0">
                <a:solidFill>
                  <a:srgbClr val="00B050"/>
                </a:solidFill>
              </a:rPr>
              <a:t>	&lt;input </a:t>
            </a:r>
            <a:r>
              <a:rPr lang="en-US" sz="2200" dirty="0">
                <a:solidFill>
                  <a:srgbClr val="C00000"/>
                </a:solidFill>
              </a:rPr>
              <a:t>type</a:t>
            </a:r>
            <a:r>
              <a:rPr lang="en-US" sz="2200" dirty="0"/>
              <a:t> =“</a:t>
            </a:r>
            <a:r>
              <a:rPr lang="en-US" sz="2200" dirty="0">
                <a:solidFill>
                  <a:srgbClr val="00B0F0"/>
                </a:solidFill>
              </a:rPr>
              <a:t>radio</a:t>
            </a:r>
            <a:r>
              <a:rPr lang="en-US" sz="2200" dirty="0"/>
              <a:t>” </a:t>
            </a:r>
            <a:r>
              <a:rPr lang="en-US" sz="2200" dirty="0">
                <a:solidFill>
                  <a:srgbClr val="C00000"/>
                </a:solidFill>
              </a:rPr>
              <a:t>name</a:t>
            </a:r>
            <a:r>
              <a:rPr lang="en-US" sz="2200" dirty="0"/>
              <a:t>=“</a:t>
            </a:r>
            <a:r>
              <a:rPr lang="en-US" sz="2200" dirty="0">
                <a:solidFill>
                  <a:srgbClr val="00B0F0"/>
                </a:solidFill>
              </a:rPr>
              <a:t>gender</a:t>
            </a:r>
            <a:r>
              <a:rPr lang="en-US" sz="2200" dirty="0"/>
              <a:t>” </a:t>
            </a:r>
            <a:r>
              <a:rPr lang="en-US" sz="2200" dirty="0">
                <a:solidFill>
                  <a:srgbClr val="C00000"/>
                </a:solidFill>
              </a:rPr>
              <a:t>id</a:t>
            </a:r>
            <a:r>
              <a:rPr lang="en-US" sz="2200" dirty="0"/>
              <a:t>=“</a:t>
            </a:r>
            <a:r>
              <a:rPr lang="en-US" sz="2200" dirty="0">
                <a:solidFill>
                  <a:srgbClr val="00B0F0"/>
                </a:solidFill>
              </a:rPr>
              <a:t>gender</a:t>
            </a:r>
            <a:r>
              <a:rPr lang="en-US" sz="2200" dirty="0"/>
              <a:t>” </a:t>
            </a:r>
          </a:p>
          <a:p>
            <a:pPr indent="346075">
              <a:spcBef>
                <a:spcPts val="1200"/>
              </a:spcBef>
            </a:pPr>
            <a:r>
              <a:rPr lang="en-US" sz="2200" dirty="0">
                <a:solidFill>
                  <a:srgbClr val="C00000"/>
                </a:solidFill>
              </a:rPr>
              <a:t>	value</a:t>
            </a:r>
            <a:r>
              <a:rPr lang="en-US" sz="2200" dirty="0"/>
              <a:t>=“</a:t>
            </a:r>
            <a:r>
              <a:rPr lang="en-US" sz="2200" dirty="0">
                <a:solidFill>
                  <a:srgbClr val="00B0F0"/>
                </a:solidFill>
              </a:rPr>
              <a:t>female</a:t>
            </a:r>
            <a:r>
              <a:rPr lang="en-US" sz="2200" dirty="0"/>
              <a:t>”</a:t>
            </a:r>
            <a:r>
              <a:rPr lang="en-US" sz="2200" dirty="0">
                <a:solidFill>
                  <a:srgbClr val="00B050"/>
                </a:solidFill>
              </a:rPr>
              <a:t>/&gt;&lt;label </a:t>
            </a:r>
            <a:r>
              <a:rPr lang="en-US" sz="2200" dirty="0">
                <a:solidFill>
                  <a:srgbClr val="C00000"/>
                </a:solidFill>
              </a:rPr>
              <a:t>for</a:t>
            </a:r>
            <a:r>
              <a:rPr lang="en-US" sz="2200" dirty="0"/>
              <a:t>=“</a:t>
            </a:r>
            <a:r>
              <a:rPr lang="en-US" sz="2200" dirty="0">
                <a:solidFill>
                  <a:srgbClr val="00B0F0"/>
                </a:solidFill>
              </a:rPr>
              <a:t>female</a:t>
            </a:r>
            <a:r>
              <a:rPr lang="en-US" sz="2200" dirty="0"/>
              <a:t>”&gt;</a:t>
            </a:r>
            <a:r>
              <a:rPr lang="en-US" sz="2200" dirty="0">
                <a:solidFill>
                  <a:srgbClr val="00B050"/>
                </a:solidFill>
              </a:rPr>
              <a:t> </a:t>
            </a:r>
            <a:r>
              <a:rPr lang="en-US" sz="2200" dirty="0">
                <a:solidFill>
                  <a:srgbClr val="0070C0"/>
                </a:solidFill>
              </a:rPr>
              <a:t>Female</a:t>
            </a:r>
            <a:r>
              <a:rPr lang="en-US" sz="2200" dirty="0">
                <a:solidFill>
                  <a:srgbClr val="00B050"/>
                </a:solidFill>
              </a:rPr>
              <a:t>&lt;/label&gt;</a:t>
            </a:r>
          </a:p>
          <a:p>
            <a:pPr marL="342900" indent="-342900">
              <a:spcBef>
                <a:spcPts val="1200"/>
              </a:spcBef>
            </a:pPr>
            <a:r>
              <a:rPr lang="en-US" sz="2200" dirty="0"/>
              <a:t>3. Clicking the label text will select the corresponding radio button. </a:t>
            </a:r>
          </a:p>
          <a:p>
            <a:pPr marL="342900" indent="-342900">
              <a:spcBef>
                <a:spcPts val="1200"/>
              </a:spcBef>
            </a:pPr>
            <a:r>
              <a:rPr lang="en-US" sz="2200" dirty="0"/>
              <a:t>4. Place the text and radio button in TD tags similar to the check box example.</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64</a:t>
            </a:fld>
            <a:endParaRPr lang="en-US" dirty="0"/>
          </a:p>
        </p:txBody>
      </p:sp>
    </p:spTree>
    <p:extLst>
      <p:ext uri="{BB962C8B-B14F-4D97-AF65-F5344CB8AC3E}">
        <p14:creationId xmlns:p14="http://schemas.microsoft.com/office/powerpoint/2010/main" val="37410835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Buttons</a:t>
            </a:r>
          </a:p>
        </p:txBody>
      </p:sp>
      <p:sp>
        <p:nvSpPr>
          <p:cNvPr id="3" name="Text Placeholder 2"/>
          <p:cNvSpPr>
            <a:spLocks noGrp="1"/>
          </p:cNvSpPr>
          <p:nvPr>
            <p:ph type="body" sz="quarter" idx="13"/>
          </p:nvPr>
        </p:nvSpPr>
        <p:spPr/>
        <p:txBody>
          <a:bodyPr/>
          <a:lstStyle/>
          <a:p>
            <a:pPr>
              <a:spcBef>
                <a:spcPts val="1200"/>
              </a:spcBef>
            </a:pPr>
            <a:r>
              <a:rPr lang="en-US" sz="2000" dirty="0"/>
              <a:t>Buttons are used to perform some actions in an HTML page.</a:t>
            </a:r>
          </a:p>
          <a:p>
            <a:pPr>
              <a:spcBef>
                <a:spcPts val="1200"/>
              </a:spcBef>
            </a:pPr>
            <a:r>
              <a:rPr lang="en-US" sz="2000" dirty="0"/>
              <a:t> There are four types of buttons in HTML,</a:t>
            </a:r>
          </a:p>
          <a:p>
            <a:pPr marL="803275" indent="-282575">
              <a:spcBef>
                <a:spcPts val="1200"/>
              </a:spcBef>
              <a:buFont typeface="+mj-lt"/>
              <a:buAutoNum type="arabicPeriod"/>
              <a:tabLst>
                <a:tab pos="520700" algn="l"/>
              </a:tabLst>
            </a:pPr>
            <a:r>
              <a:rPr lang="en-US" sz="2000" dirty="0"/>
              <a:t>Submit</a:t>
            </a:r>
          </a:p>
          <a:p>
            <a:pPr marL="803275" indent="-282575">
              <a:spcBef>
                <a:spcPts val="1200"/>
              </a:spcBef>
              <a:buFont typeface="+mj-lt"/>
              <a:buAutoNum type="arabicPeriod"/>
              <a:tabLst>
                <a:tab pos="520700" algn="l"/>
              </a:tabLst>
            </a:pPr>
            <a:r>
              <a:rPr lang="en-US" sz="2000" dirty="0"/>
              <a:t>Reset</a:t>
            </a:r>
          </a:p>
          <a:p>
            <a:pPr marL="803275" indent="-282575">
              <a:spcBef>
                <a:spcPts val="1200"/>
              </a:spcBef>
              <a:buFont typeface="+mj-lt"/>
              <a:buAutoNum type="arabicPeriod"/>
              <a:tabLst>
                <a:tab pos="520700" algn="l"/>
              </a:tabLst>
            </a:pPr>
            <a:r>
              <a:rPr lang="en-US" sz="2000" dirty="0"/>
              <a:t>Button</a:t>
            </a:r>
          </a:p>
          <a:p>
            <a:pPr marL="803275" indent="-282575">
              <a:spcBef>
                <a:spcPts val="1200"/>
              </a:spcBef>
              <a:buFont typeface="+mj-lt"/>
              <a:buAutoNum type="arabicPeriod"/>
              <a:tabLst>
                <a:tab pos="520700" algn="l"/>
              </a:tabLst>
            </a:pPr>
            <a:r>
              <a:rPr lang="en-US" sz="2000" dirty="0"/>
              <a:t>Image button</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65</a:t>
            </a:fld>
            <a:endParaRPr lang="en-US" dirty="0"/>
          </a:p>
        </p:txBody>
      </p:sp>
    </p:spTree>
    <p:extLst>
      <p:ext uri="{BB962C8B-B14F-4D97-AF65-F5344CB8AC3E}">
        <p14:creationId xmlns:p14="http://schemas.microsoft.com/office/powerpoint/2010/main" val="13119677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Submit Button</a:t>
            </a:r>
          </a:p>
        </p:txBody>
      </p:sp>
      <p:sp>
        <p:nvSpPr>
          <p:cNvPr id="3" name="Text Placeholder 2"/>
          <p:cNvSpPr>
            <a:spLocks noGrp="1"/>
          </p:cNvSpPr>
          <p:nvPr>
            <p:ph type="body" sz="quarter" idx="13"/>
          </p:nvPr>
        </p:nvSpPr>
        <p:spPr/>
        <p:txBody>
          <a:bodyPr>
            <a:normAutofit fontScale="70000" lnSpcReduction="20000"/>
          </a:bodyPr>
          <a:lstStyle/>
          <a:p>
            <a:pPr>
              <a:spcBef>
                <a:spcPts val="1200"/>
              </a:spcBef>
            </a:pPr>
            <a:r>
              <a:rPr lang="en-US" dirty="0"/>
              <a:t>A submit button is used  to submit a form to the server. </a:t>
            </a:r>
          </a:p>
          <a:p>
            <a:pPr>
              <a:spcBef>
                <a:spcPts val="1200"/>
              </a:spcBef>
            </a:pPr>
            <a:r>
              <a:rPr lang="en-US" dirty="0"/>
              <a:t>When a visitor clicks a submit button, the form data is sent to the address specified in the action setting of the &lt;form&gt; tag.</a:t>
            </a:r>
          </a:p>
          <a:p>
            <a:pPr>
              <a:spcBef>
                <a:spcPts val="1200"/>
              </a:spcBef>
            </a:pPr>
            <a:endParaRPr lang="en-US" dirty="0"/>
          </a:p>
          <a:p>
            <a:pPr>
              <a:spcBef>
                <a:spcPts val="1200"/>
              </a:spcBef>
            </a:pPr>
            <a:r>
              <a:rPr lang="en-US" dirty="0"/>
              <a:t>Syntax :</a:t>
            </a:r>
          </a:p>
          <a:p>
            <a:pPr>
              <a:spcBef>
                <a:spcPts val="1200"/>
              </a:spcBef>
            </a:pPr>
            <a:r>
              <a:rPr lang="en-US" dirty="0">
                <a:solidFill>
                  <a:srgbClr val="00B050"/>
                </a:solidFill>
              </a:rPr>
              <a:t>&lt;input </a:t>
            </a:r>
            <a:r>
              <a:rPr lang="en-US" dirty="0">
                <a:solidFill>
                  <a:srgbClr val="C00000"/>
                </a:solidFill>
              </a:rPr>
              <a:t>type</a:t>
            </a:r>
            <a:r>
              <a:rPr lang="en-US" dirty="0"/>
              <a:t>=“</a:t>
            </a:r>
            <a:r>
              <a:rPr lang="en-US" dirty="0">
                <a:solidFill>
                  <a:srgbClr val="00B0F0"/>
                </a:solidFill>
              </a:rPr>
              <a:t>submit</a:t>
            </a:r>
            <a:r>
              <a:rPr lang="en-US" dirty="0"/>
              <a:t>” </a:t>
            </a:r>
            <a:r>
              <a:rPr lang="en-US" dirty="0">
                <a:solidFill>
                  <a:srgbClr val="C00000"/>
                </a:solidFill>
              </a:rPr>
              <a:t>value</a:t>
            </a:r>
            <a:r>
              <a:rPr lang="en-US" dirty="0"/>
              <a:t>=“</a:t>
            </a:r>
            <a:r>
              <a:rPr lang="en-US" dirty="0">
                <a:solidFill>
                  <a:srgbClr val="00B0F0"/>
                </a:solidFill>
              </a:rPr>
              <a:t>value</a:t>
            </a:r>
            <a:r>
              <a:rPr lang="en-US" dirty="0"/>
              <a:t>” </a:t>
            </a:r>
            <a:r>
              <a:rPr lang="en-US" dirty="0">
                <a:solidFill>
                  <a:srgbClr val="C00000"/>
                </a:solidFill>
              </a:rPr>
              <a:t>name</a:t>
            </a:r>
            <a:r>
              <a:rPr lang="en-US" dirty="0"/>
              <a:t>=“</a:t>
            </a:r>
            <a:r>
              <a:rPr lang="en-US" dirty="0">
                <a:solidFill>
                  <a:srgbClr val="00B0F0"/>
                </a:solidFill>
              </a:rPr>
              <a:t>name</a:t>
            </a:r>
            <a:r>
              <a:rPr lang="en-US" dirty="0"/>
              <a:t>” </a:t>
            </a:r>
            <a:r>
              <a:rPr lang="en-US" dirty="0">
                <a:solidFill>
                  <a:srgbClr val="C00000"/>
                </a:solidFill>
              </a:rPr>
              <a:t>id</a:t>
            </a:r>
            <a:r>
              <a:rPr lang="en-US" dirty="0"/>
              <a:t>=“</a:t>
            </a:r>
            <a:r>
              <a:rPr lang="en-US" dirty="0">
                <a:solidFill>
                  <a:srgbClr val="00B0F0"/>
                </a:solidFill>
              </a:rPr>
              <a:t>id</a:t>
            </a:r>
            <a:r>
              <a:rPr lang="en-US" dirty="0"/>
              <a:t>” </a:t>
            </a:r>
            <a:r>
              <a:rPr lang="en-US" dirty="0">
                <a:solidFill>
                  <a:srgbClr val="00B050"/>
                </a:solidFill>
              </a:rPr>
              <a:t>/&gt;</a:t>
            </a:r>
          </a:p>
          <a:p>
            <a:endParaRPr lang="en-US" dirty="0">
              <a:solidFill>
                <a:schemeClr val="tx2"/>
              </a:solidFill>
            </a:endParaRPr>
          </a:p>
          <a:p>
            <a:r>
              <a:rPr lang="en-US" dirty="0">
                <a:solidFill>
                  <a:schemeClr val="tx2"/>
                </a:solidFill>
              </a:rPr>
              <a:t>Where, </a:t>
            </a:r>
            <a:r>
              <a:rPr lang="en-US" dirty="0"/>
              <a:t> </a:t>
            </a:r>
            <a:r>
              <a:rPr lang="en-US" dirty="0">
                <a:solidFill>
                  <a:srgbClr val="C00000"/>
                </a:solidFill>
              </a:rPr>
              <a:t>Value</a:t>
            </a:r>
            <a:r>
              <a:rPr lang="en-US" dirty="0"/>
              <a:t> defines what is written on the button, </a:t>
            </a:r>
            <a:r>
              <a:rPr lang="en-US" dirty="0">
                <a:solidFill>
                  <a:srgbClr val="C00000"/>
                </a:solidFill>
              </a:rPr>
              <a:t>Name</a:t>
            </a:r>
            <a:r>
              <a:rPr lang="en-US" dirty="0"/>
              <a:t> &amp; </a:t>
            </a:r>
            <a:r>
              <a:rPr lang="en-US" dirty="0">
                <a:solidFill>
                  <a:srgbClr val="C00000"/>
                </a:solidFill>
              </a:rPr>
              <a:t>Id</a:t>
            </a:r>
            <a:r>
              <a:rPr lang="en-US" dirty="0"/>
              <a:t>  for identifying the button among other form components.</a:t>
            </a:r>
            <a:endParaRPr lang="en-US" dirty="0">
              <a:solidFill>
                <a:schemeClr val="tx2"/>
              </a:solidFill>
            </a:endParaRPr>
          </a:p>
          <a:p>
            <a:pPr>
              <a:spcBef>
                <a:spcPts val="1200"/>
              </a:spcBef>
            </a:pPr>
            <a:endParaRPr lang="en-US" dirty="0">
              <a:solidFill>
                <a:srgbClr val="002060"/>
              </a:solidFill>
            </a:endParaRPr>
          </a:p>
          <a:p>
            <a:pPr>
              <a:spcBef>
                <a:spcPts val="1200"/>
              </a:spcBef>
            </a:pPr>
            <a:r>
              <a:rPr lang="en-US" dirty="0">
                <a:solidFill>
                  <a:srgbClr val="002060"/>
                </a:solidFill>
              </a:rPr>
              <a:t>Example :</a:t>
            </a:r>
          </a:p>
          <a:p>
            <a:pPr>
              <a:spcBef>
                <a:spcPts val="1200"/>
              </a:spcBef>
            </a:pPr>
            <a:r>
              <a:rPr lang="en-US" dirty="0">
                <a:solidFill>
                  <a:srgbClr val="00B050"/>
                </a:solidFill>
              </a:rPr>
              <a:t>&lt;input </a:t>
            </a:r>
            <a:r>
              <a:rPr lang="en-US" dirty="0">
                <a:solidFill>
                  <a:srgbClr val="C00000"/>
                </a:solidFill>
              </a:rPr>
              <a:t>type</a:t>
            </a:r>
            <a:r>
              <a:rPr lang="en-US" dirty="0"/>
              <a:t>=“</a:t>
            </a:r>
            <a:r>
              <a:rPr lang="en-US" dirty="0">
                <a:solidFill>
                  <a:srgbClr val="00B0F0"/>
                </a:solidFill>
              </a:rPr>
              <a:t>submit</a:t>
            </a:r>
            <a:r>
              <a:rPr lang="en-US" dirty="0"/>
              <a:t>” </a:t>
            </a:r>
            <a:r>
              <a:rPr lang="en-US" dirty="0">
                <a:solidFill>
                  <a:srgbClr val="C00000"/>
                </a:solidFill>
              </a:rPr>
              <a:t>value</a:t>
            </a:r>
            <a:r>
              <a:rPr lang="en-US" dirty="0"/>
              <a:t>=“</a:t>
            </a:r>
            <a:r>
              <a:rPr lang="en-US" dirty="0">
                <a:solidFill>
                  <a:srgbClr val="00B0F0"/>
                </a:solidFill>
              </a:rPr>
              <a:t>Register</a:t>
            </a:r>
            <a:r>
              <a:rPr lang="en-US" dirty="0"/>
              <a:t>” </a:t>
            </a:r>
            <a:r>
              <a:rPr lang="en-US" dirty="0">
                <a:solidFill>
                  <a:srgbClr val="C00000"/>
                </a:solidFill>
              </a:rPr>
              <a:t>name</a:t>
            </a:r>
            <a:r>
              <a:rPr lang="en-US" dirty="0"/>
              <a:t>=“</a:t>
            </a:r>
            <a:r>
              <a:rPr lang="en-US" dirty="0">
                <a:solidFill>
                  <a:srgbClr val="00B0F0"/>
                </a:solidFill>
              </a:rPr>
              <a:t>register</a:t>
            </a:r>
            <a:r>
              <a:rPr lang="en-US" dirty="0"/>
              <a:t>” </a:t>
            </a:r>
            <a:r>
              <a:rPr lang="en-US" dirty="0">
                <a:solidFill>
                  <a:srgbClr val="C00000"/>
                </a:solidFill>
              </a:rPr>
              <a:t>id</a:t>
            </a:r>
            <a:r>
              <a:rPr lang="en-US" dirty="0"/>
              <a:t>=“</a:t>
            </a:r>
            <a:r>
              <a:rPr lang="en-US" dirty="0">
                <a:solidFill>
                  <a:srgbClr val="00B0F0"/>
                </a:solidFill>
              </a:rPr>
              <a:t>register</a:t>
            </a:r>
            <a:r>
              <a:rPr lang="en-US" dirty="0"/>
              <a:t>” </a:t>
            </a:r>
            <a:r>
              <a:rPr lang="en-US" dirty="0">
                <a:solidFill>
                  <a:srgbClr val="00B050"/>
                </a:solidFill>
              </a:rPr>
              <a:t>/&gt;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66</a:t>
            </a:fld>
            <a:endParaRPr lang="en-US" dirty="0"/>
          </a:p>
        </p:txBody>
      </p:sp>
    </p:spTree>
    <p:extLst>
      <p:ext uri="{BB962C8B-B14F-4D97-AF65-F5344CB8AC3E}">
        <p14:creationId xmlns:p14="http://schemas.microsoft.com/office/powerpoint/2010/main" val="25620022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Reset Button</a:t>
            </a:r>
          </a:p>
        </p:txBody>
      </p:sp>
      <p:sp>
        <p:nvSpPr>
          <p:cNvPr id="3" name="Text Placeholder 2"/>
          <p:cNvSpPr>
            <a:spLocks noGrp="1"/>
          </p:cNvSpPr>
          <p:nvPr>
            <p:ph type="body" sz="quarter" idx="13"/>
          </p:nvPr>
        </p:nvSpPr>
        <p:spPr/>
        <p:txBody>
          <a:bodyPr>
            <a:normAutofit fontScale="92500" lnSpcReduction="10000"/>
          </a:bodyPr>
          <a:lstStyle/>
          <a:p>
            <a:pPr>
              <a:spcBef>
                <a:spcPts val="1200"/>
              </a:spcBef>
            </a:pPr>
            <a:r>
              <a:rPr lang="en-US" sz="2200" dirty="0"/>
              <a:t>Used to reset the values entered in the form by the user.</a:t>
            </a:r>
          </a:p>
          <a:p>
            <a:pPr>
              <a:spcBef>
                <a:spcPts val="1200"/>
              </a:spcBef>
            </a:pPr>
            <a:r>
              <a:rPr lang="en-US" sz="2200" dirty="0"/>
              <a:t>A reset button resets the form control to the default values of  the form components.</a:t>
            </a:r>
          </a:p>
          <a:p>
            <a:pPr>
              <a:spcBef>
                <a:spcPts val="1200"/>
              </a:spcBef>
            </a:pPr>
            <a:endParaRPr lang="en-US" sz="2200" dirty="0"/>
          </a:p>
          <a:p>
            <a:pPr>
              <a:spcBef>
                <a:spcPts val="1200"/>
              </a:spcBef>
            </a:pPr>
            <a:r>
              <a:rPr lang="en-US" sz="2200" dirty="0"/>
              <a:t>Syntax :</a:t>
            </a:r>
          </a:p>
          <a:p>
            <a:pPr>
              <a:spcBef>
                <a:spcPts val="1200"/>
              </a:spcBef>
            </a:pPr>
            <a:r>
              <a:rPr lang="en-US" sz="2200" dirty="0">
                <a:solidFill>
                  <a:srgbClr val="00B050"/>
                </a:solidFill>
              </a:rPr>
              <a:t>&lt;input </a:t>
            </a:r>
            <a:r>
              <a:rPr lang="en-US" sz="2200" dirty="0">
                <a:solidFill>
                  <a:srgbClr val="C00000"/>
                </a:solidFill>
              </a:rPr>
              <a:t>type</a:t>
            </a:r>
            <a:r>
              <a:rPr lang="en-US" sz="2200" dirty="0"/>
              <a:t>=“</a:t>
            </a:r>
            <a:r>
              <a:rPr lang="en-US" sz="2200" dirty="0">
                <a:solidFill>
                  <a:srgbClr val="00B0F0"/>
                </a:solidFill>
              </a:rPr>
              <a:t>reset</a:t>
            </a:r>
            <a:r>
              <a:rPr lang="en-US" sz="2200" dirty="0"/>
              <a:t>” </a:t>
            </a:r>
            <a:r>
              <a:rPr lang="en-US" sz="2200" dirty="0">
                <a:solidFill>
                  <a:srgbClr val="C00000"/>
                </a:solidFill>
              </a:rPr>
              <a:t>value</a:t>
            </a:r>
            <a:r>
              <a:rPr lang="en-US" sz="2200" dirty="0"/>
              <a:t>=“</a:t>
            </a:r>
            <a:r>
              <a:rPr lang="en-US" sz="2200" dirty="0">
                <a:solidFill>
                  <a:srgbClr val="00B0F0"/>
                </a:solidFill>
              </a:rPr>
              <a:t>value</a:t>
            </a:r>
            <a:r>
              <a:rPr lang="en-US" sz="2200" dirty="0"/>
              <a:t>” </a:t>
            </a:r>
            <a:r>
              <a:rPr lang="en-US" sz="2200" dirty="0">
                <a:solidFill>
                  <a:srgbClr val="C00000"/>
                </a:solidFill>
              </a:rPr>
              <a:t>name</a:t>
            </a:r>
            <a:r>
              <a:rPr lang="en-US" sz="2200" dirty="0"/>
              <a:t>=“</a:t>
            </a:r>
            <a:r>
              <a:rPr lang="en-US" sz="2200" dirty="0">
                <a:solidFill>
                  <a:srgbClr val="00B0F0"/>
                </a:solidFill>
              </a:rPr>
              <a:t>name</a:t>
            </a:r>
            <a:r>
              <a:rPr lang="en-US" sz="2200" dirty="0"/>
              <a:t>” </a:t>
            </a:r>
            <a:r>
              <a:rPr lang="en-US" sz="2200" dirty="0">
                <a:solidFill>
                  <a:srgbClr val="C00000"/>
                </a:solidFill>
              </a:rPr>
              <a:t>id</a:t>
            </a:r>
            <a:r>
              <a:rPr lang="en-US" sz="2200" dirty="0"/>
              <a:t>=“</a:t>
            </a:r>
            <a:r>
              <a:rPr lang="en-US" sz="2200" dirty="0">
                <a:solidFill>
                  <a:srgbClr val="00B0F0"/>
                </a:solidFill>
              </a:rPr>
              <a:t>id</a:t>
            </a:r>
            <a:r>
              <a:rPr lang="en-US" sz="2200" dirty="0"/>
              <a:t>” </a:t>
            </a:r>
            <a:r>
              <a:rPr lang="en-US" sz="2200" dirty="0">
                <a:solidFill>
                  <a:srgbClr val="00B050"/>
                </a:solidFill>
              </a:rPr>
              <a:t>/&gt;</a:t>
            </a:r>
          </a:p>
          <a:p>
            <a:pPr>
              <a:spcBef>
                <a:spcPts val="1200"/>
              </a:spcBef>
            </a:pPr>
            <a:r>
              <a:rPr lang="en-US" sz="2200" dirty="0">
                <a:solidFill>
                  <a:schemeClr val="tx2"/>
                </a:solidFill>
              </a:rPr>
              <a:t>Where, </a:t>
            </a:r>
            <a:r>
              <a:rPr lang="en-US" sz="2200" dirty="0"/>
              <a:t> </a:t>
            </a:r>
            <a:r>
              <a:rPr lang="en-US" sz="2200" dirty="0">
                <a:solidFill>
                  <a:srgbClr val="C00000"/>
                </a:solidFill>
              </a:rPr>
              <a:t>Value</a:t>
            </a:r>
            <a:r>
              <a:rPr lang="en-US" sz="2200" dirty="0"/>
              <a:t> defines what is written on the button, </a:t>
            </a:r>
            <a:r>
              <a:rPr lang="en-US" sz="2200" dirty="0">
                <a:solidFill>
                  <a:srgbClr val="C00000"/>
                </a:solidFill>
              </a:rPr>
              <a:t>Name</a:t>
            </a:r>
            <a:r>
              <a:rPr lang="en-US" sz="2200" dirty="0"/>
              <a:t> &amp; </a:t>
            </a:r>
            <a:r>
              <a:rPr lang="en-US" sz="2200" dirty="0">
                <a:solidFill>
                  <a:srgbClr val="C00000"/>
                </a:solidFill>
              </a:rPr>
              <a:t>Id</a:t>
            </a:r>
            <a:r>
              <a:rPr lang="en-US" sz="2200" dirty="0"/>
              <a:t>  for identifying the button among other form components.</a:t>
            </a:r>
            <a:endParaRPr lang="en-US" sz="2200" dirty="0">
              <a:solidFill>
                <a:schemeClr val="tx2"/>
              </a:solidFill>
            </a:endParaRPr>
          </a:p>
          <a:p>
            <a:pPr>
              <a:spcBef>
                <a:spcPts val="1200"/>
              </a:spcBef>
            </a:pPr>
            <a:endParaRPr lang="en-US" sz="2200" dirty="0">
              <a:solidFill>
                <a:srgbClr val="00B050"/>
              </a:solidFill>
            </a:endParaRPr>
          </a:p>
          <a:p>
            <a:pPr>
              <a:spcBef>
                <a:spcPts val="1200"/>
              </a:spcBef>
            </a:pPr>
            <a:r>
              <a:rPr lang="en-US" sz="2200" dirty="0">
                <a:solidFill>
                  <a:schemeClr val="bg1"/>
                </a:solidFill>
              </a:rPr>
              <a:t>Example :</a:t>
            </a:r>
          </a:p>
          <a:p>
            <a:pPr>
              <a:spcBef>
                <a:spcPts val="1200"/>
              </a:spcBef>
            </a:pPr>
            <a:r>
              <a:rPr lang="en-US" sz="2200" dirty="0">
                <a:solidFill>
                  <a:srgbClr val="00B050"/>
                </a:solidFill>
              </a:rPr>
              <a:t>&lt;input </a:t>
            </a:r>
            <a:r>
              <a:rPr lang="en-US" sz="2200" dirty="0">
                <a:solidFill>
                  <a:srgbClr val="C00000"/>
                </a:solidFill>
              </a:rPr>
              <a:t>type</a:t>
            </a:r>
            <a:r>
              <a:rPr lang="en-US" sz="2200" dirty="0"/>
              <a:t>=“</a:t>
            </a:r>
            <a:r>
              <a:rPr lang="en-US" sz="2200" dirty="0">
                <a:solidFill>
                  <a:srgbClr val="00B0F0"/>
                </a:solidFill>
              </a:rPr>
              <a:t>reset</a:t>
            </a:r>
            <a:r>
              <a:rPr lang="en-US" sz="2200" dirty="0"/>
              <a:t>” </a:t>
            </a:r>
            <a:r>
              <a:rPr lang="en-US" sz="2200" dirty="0">
                <a:solidFill>
                  <a:srgbClr val="C00000"/>
                </a:solidFill>
              </a:rPr>
              <a:t>value</a:t>
            </a:r>
            <a:r>
              <a:rPr lang="en-US" sz="2200" dirty="0"/>
              <a:t>=“</a:t>
            </a:r>
            <a:r>
              <a:rPr lang="en-US" sz="2200" dirty="0">
                <a:solidFill>
                  <a:srgbClr val="00B0F0"/>
                </a:solidFill>
              </a:rPr>
              <a:t>Clear</a:t>
            </a:r>
            <a:r>
              <a:rPr lang="en-US" sz="2200" dirty="0"/>
              <a:t>” </a:t>
            </a:r>
            <a:r>
              <a:rPr lang="en-US" sz="2200" dirty="0">
                <a:solidFill>
                  <a:srgbClr val="C00000"/>
                </a:solidFill>
              </a:rPr>
              <a:t>name</a:t>
            </a:r>
            <a:r>
              <a:rPr lang="en-US" sz="2200" dirty="0"/>
              <a:t>=“</a:t>
            </a:r>
            <a:r>
              <a:rPr lang="en-US" sz="2200" dirty="0">
                <a:solidFill>
                  <a:srgbClr val="00B0F0"/>
                </a:solidFill>
              </a:rPr>
              <a:t>Clear</a:t>
            </a:r>
            <a:r>
              <a:rPr lang="en-US" sz="2200" dirty="0"/>
              <a:t>” </a:t>
            </a:r>
            <a:r>
              <a:rPr lang="en-US" sz="2200" dirty="0">
                <a:solidFill>
                  <a:srgbClr val="C00000"/>
                </a:solidFill>
              </a:rPr>
              <a:t>id</a:t>
            </a:r>
            <a:r>
              <a:rPr lang="en-US" sz="2200" dirty="0"/>
              <a:t>=“</a:t>
            </a:r>
            <a:r>
              <a:rPr lang="en-US" sz="2200" dirty="0">
                <a:solidFill>
                  <a:srgbClr val="00B0F0"/>
                </a:solidFill>
              </a:rPr>
              <a:t>Clear</a:t>
            </a:r>
            <a:r>
              <a:rPr lang="en-US" sz="2200" dirty="0"/>
              <a:t>” </a:t>
            </a:r>
            <a:r>
              <a:rPr lang="en-US" sz="2200" dirty="0">
                <a:solidFill>
                  <a:srgbClr val="00B050"/>
                </a:solidFill>
              </a:rPr>
              <a:t>/&gt;</a:t>
            </a:r>
          </a:p>
          <a:p>
            <a:pPr>
              <a:spcBef>
                <a:spcPts val="1200"/>
              </a:spcBef>
            </a:pPr>
            <a:endParaRPr lang="en-US" dirty="0"/>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67</a:t>
            </a:fld>
            <a:endParaRPr lang="en-US" dirty="0"/>
          </a:p>
        </p:txBody>
      </p:sp>
    </p:spTree>
    <p:extLst>
      <p:ext uri="{BB962C8B-B14F-4D97-AF65-F5344CB8AC3E}">
        <p14:creationId xmlns:p14="http://schemas.microsoft.com/office/powerpoint/2010/main" val="15686586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Button</a:t>
            </a:r>
          </a:p>
        </p:txBody>
      </p:sp>
      <p:sp>
        <p:nvSpPr>
          <p:cNvPr id="3" name="Text Placeholder 2"/>
          <p:cNvSpPr>
            <a:spLocks noGrp="1"/>
          </p:cNvSpPr>
          <p:nvPr>
            <p:ph type="body" sz="quarter" idx="13"/>
          </p:nvPr>
        </p:nvSpPr>
        <p:spPr/>
        <p:txBody>
          <a:bodyPr>
            <a:noAutofit/>
          </a:bodyPr>
          <a:lstStyle/>
          <a:p>
            <a:pPr marL="457200" indent="-457200">
              <a:spcBef>
                <a:spcPts val="1200"/>
              </a:spcBef>
            </a:pPr>
            <a:r>
              <a:rPr lang="en-US" sz="2000" dirty="0"/>
              <a:t>They are used for adding normal buttons.</a:t>
            </a:r>
          </a:p>
          <a:p>
            <a:pPr marL="457200" indent="-457200">
              <a:spcBef>
                <a:spcPts val="1200"/>
              </a:spcBef>
            </a:pPr>
            <a:r>
              <a:rPr lang="en-US" sz="2000" dirty="0"/>
              <a:t>Used to perform action with help of client side scripts.</a:t>
            </a:r>
          </a:p>
          <a:p>
            <a:pPr>
              <a:spcBef>
                <a:spcPts val="1200"/>
              </a:spcBef>
            </a:pPr>
            <a:r>
              <a:rPr lang="en-US" sz="2000" dirty="0"/>
              <a:t>Syntax :</a:t>
            </a:r>
          </a:p>
          <a:p>
            <a:pPr>
              <a:spcBef>
                <a:spcPts val="1200"/>
              </a:spcBef>
            </a:pPr>
            <a:r>
              <a:rPr lang="en-US" sz="2000" dirty="0">
                <a:solidFill>
                  <a:srgbClr val="00B050"/>
                </a:solidFill>
              </a:rPr>
              <a:t>&lt;input </a:t>
            </a:r>
            <a:r>
              <a:rPr lang="en-US" sz="2000" dirty="0">
                <a:solidFill>
                  <a:srgbClr val="C00000"/>
                </a:solidFill>
              </a:rPr>
              <a:t>type</a:t>
            </a:r>
            <a:r>
              <a:rPr lang="en-US" sz="2000" dirty="0"/>
              <a:t>=“</a:t>
            </a:r>
            <a:r>
              <a:rPr lang="en-US" sz="2000" dirty="0">
                <a:solidFill>
                  <a:srgbClr val="00B0F0"/>
                </a:solidFill>
              </a:rPr>
              <a:t>button</a:t>
            </a:r>
            <a:r>
              <a:rPr lang="en-US" sz="2000" dirty="0"/>
              <a:t>” </a:t>
            </a:r>
            <a:r>
              <a:rPr lang="en-US" sz="2000" dirty="0">
                <a:solidFill>
                  <a:srgbClr val="C00000"/>
                </a:solidFill>
              </a:rPr>
              <a:t>value</a:t>
            </a:r>
            <a:r>
              <a:rPr lang="en-US" sz="2000" dirty="0"/>
              <a:t>=“</a:t>
            </a:r>
            <a:r>
              <a:rPr lang="en-US" sz="2000" dirty="0">
                <a:solidFill>
                  <a:srgbClr val="00B0F0"/>
                </a:solidFill>
              </a:rPr>
              <a:t>value</a:t>
            </a:r>
            <a:r>
              <a:rPr lang="en-US" sz="2000" dirty="0"/>
              <a:t>” </a:t>
            </a:r>
            <a:r>
              <a:rPr lang="en-US" sz="2000" dirty="0">
                <a:solidFill>
                  <a:srgbClr val="C00000"/>
                </a:solidFill>
              </a:rPr>
              <a:t>name</a:t>
            </a:r>
            <a:r>
              <a:rPr lang="en-US" sz="2000" dirty="0"/>
              <a:t>=“</a:t>
            </a:r>
            <a:r>
              <a:rPr lang="en-US" sz="2000" dirty="0">
                <a:solidFill>
                  <a:srgbClr val="00B0F0"/>
                </a:solidFill>
              </a:rPr>
              <a:t>name</a:t>
            </a:r>
            <a:r>
              <a:rPr lang="en-US" sz="2000" dirty="0"/>
              <a:t>” </a:t>
            </a:r>
            <a:r>
              <a:rPr lang="en-US" sz="2000" dirty="0">
                <a:solidFill>
                  <a:srgbClr val="C00000"/>
                </a:solidFill>
              </a:rPr>
              <a:t>id</a:t>
            </a:r>
            <a:r>
              <a:rPr lang="en-US" sz="2000" dirty="0"/>
              <a:t>=“</a:t>
            </a:r>
            <a:r>
              <a:rPr lang="en-US" sz="2000" dirty="0">
                <a:solidFill>
                  <a:srgbClr val="00B0F0"/>
                </a:solidFill>
              </a:rPr>
              <a:t>id</a:t>
            </a:r>
            <a:r>
              <a:rPr lang="en-US" sz="2000" dirty="0"/>
              <a:t>” </a:t>
            </a:r>
            <a:r>
              <a:rPr lang="en-US" sz="2000" dirty="0">
                <a:solidFill>
                  <a:srgbClr val="00B050"/>
                </a:solidFill>
              </a:rPr>
              <a:t>/&gt;</a:t>
            </a:r>
          </a:p>
          <a:p>
            <a:pPr>
              <a:spcBef>
                <a:spcPts val="1200"/>
              </a:spcBef>
            </a:pPr>
            <a:r>
              <a:rPr lang="en-US" sz="2000" dirty="0">
                <a:solidFill>
                  <a:schemeClr val="tx2"/>
                </a:solidFill>
              </a:rPr>
              <a:t>Where, </a:t>
            </a:r>
            <a:r>
              <a:rPr lang="en-US" sz="2000" dirty="0"/>
              <a:t> </a:t>
            </a:r>
            <a:r>
              <a:rPr lang="en-US" sz="2000" dirty="0">
                <a:solidFill>
                  <a:srgbClr val="C00000"/>
                </a:solidFill>
              </a:rPr>
              <a:t>Value</a:t>
            </a:r>
            <a:r>
              <a:rPr lang="en-US" sz="2000" dirty="0"/>
              <a:t> defines what is written on the button, </a:t>
            </a:r>
            <a:r>
              <a:rPr lang="en-US" sz="2000" dirty="0">
                <a:solidFill>
                  <a:srgbClr val="C00000"/>
                </a:solidFill>
              </a:rPr>
              <a:t>Name</a:t>
            </a:r>
            <a:r>
              <a:rPr lang="en-US" sz="2000" dirty="0"/>
              <a:t> &amp; </a:t>
            </a:r>
            <a:r>
              <a:rPr lang="en-US" sz="2000" dirty="0">
                <a:solidFill>
                  <a:srgbClr val="C00000"/>
                </a:solidFill>
              </a:rPr>
              <a:t>Id</a:t>
            </a:r>
            <a:r>
              <a:rPr lang="en-US" sz="2000" dirty="0"/>
              <a:t>  for identifying the button among other form components.</a:t>
            </a:r>
            <a:endParaRPr lang="en-US" sz="2000" dirty="0">
              <a:solidFill>
                <a:schemeClr val="tx2"/>
              </a:solidFill>
            </a:endParaRPr>
          </a:p>
          <a:p>
            <a:pPr>
              <a:spcBef>
                <a:spcPts val="1200"/>
              </a:spcBef>
            </a:pPr>
            <a:endParaRPr lang="en-US" sz="2000" dirty="0">
              <a:solidFill>
                <a:srgbClr val="00B050"/>
              </a:solidFill>
            </a:endParaRPr>
          </a:p>
          <a:p>
            <a:pPr>
              <a:spcBef>
                <a:spcPts val="1200"/>
              </a:spcBef>
            </a:pPr>
            <a:r>
              <a:rPr lang="en-US" sz="2000" dirty="0">
                <a:solidFill>
                  <a:schemeClr val="bg1"/>
                </a:solidFill>
              </a:rPr>
              <a:t>Example :</a:t>
            </a:r>
          </a:p>
          <a:p>
            <a:pPr>
              <a:spcBef>
                <a:spcPts val="1200"/>
              </a:spcBef>
            </a:pPr>
            <a:r>
              <a:rPr lang="en-US" sz="2000" dirty="0">
                <a:solidFill>
                  <a:srgbClr val="00B050"/>
                </a:solidFill>
              </a:rPr>
              <a:t>&lt;input </a:t>
            </a:r>
            <a:r>
              <a:rPr lang="en-US" sz="2000" dirty="0">
                <a:solidFill>
                  <a:srgbClr val="C00000"/>
                </a:solidFill>
              </a:rPr>
              <a:t>type</a:t>
            </a:r>
            <a:r>
              <a:rPr lang="en-US" sz="2000" dirty="0"/>
              <a:t>=“</a:t>
            </a:r>
            <a:r>
              <a:rPr lang="en-US" sz="2000" dirty="0">
                <a:solidFill>
                  <a:srgbClr val="00B0F0"/>
                </a:solidFill>
              </a:rPr>
              <a:t>button</a:t>
            </a:r>
            <a:r>
              <a:rPr lang="en-US" sz="2000" dirty="0"/>
              <a:t>” </a:t>
            </a:r>
            <a:r>
              <a:rPr lang="en-US" sz="2000" dirty="0">
                <a:solidFill>
                  <a:srgbClr val="C00000"/>
                </a:solidFill>
              </a:rPr>
              <a:t>value</a:t>
            </a:r>
            <a:r>
              <a:rPr lang="en-US" sz="2000" dirty="0"/>
              <a:t>=“</a:t>
            </a:r>
            <a:r>
              <a:rPr lang="en-US" sz="2000" dirty="0">
                <a:solidFill>
                  <a:srgbClr val="00B0F0"/>
                </a:solidFill>
              </a:rPr>
              <a:t>Home</a:t>
            </a:r>
            <a:r>
              <a:rPr lang="en-US" sz="2000" dirty="0"/>
              <a:t>” </a:t>
            </a:r>
            <a:r>
              <a:rPr lang="en-US" sz="2000" dirty="0">
                <a:solidFill>
                  <a:srgbClr val="C00000"/>
                </a:solidFill>
              </a:rPr>
              <a:t>name</a:t>
            </a:r>
            <a:r>
              <a:rPr lang="en-US" sz="2000" dirty="0"/>
              <a:t>=“</a:t>
            </a:r>
            <a:r>
              <a:rPr lang="en-US" sz="2000" dirty="0">
                <a:solidFill>
                  <a:srgbClr val="00B0F0"/>
                </a:solidFill>
              </a:rPr>
              <a:t>Clear</a:t>
            </a:r>
            <a:r>
              <a:rPr lang="en-US" sz="2000" dirty="0"/>
              <a:t>” </a:t>
            </a:r>
            <a:r>
              <a:rPr lang="en-US" sz="2000" dirty="0">
                <a:solidFill>
                  <a:srgbClr val="C00000"/>
                </a:solidFill>
              </a:rPr>
              <a:t>id</a:t>
            </a:r>
            <a:r>
              <a:rPr lang="en-US" sz="2000" dirty="0"/>
              <a:t>=“</a:t>
            </a:r>
            <a:r>
              <a:rPr lang="en-US" sz="2000" dirty="0">
                <a:solidFill>
                  <a:srgbClr val="00B0F0"/>
                </a:solidFill>
              </a:rPr>
              <a:t>Clear</a:t>
            </a:r>
            <a:r>
              <a:rPr lang="en-US" sz="2000" dirty="0"/>
              <a:t>” </a:t>
            </a:r>
            <a:r>
              <a:rPr lang="en-US" sz="2000" dirty="0">
                <a:solidFill>
                  <a:srgbClr val="00B050"/>
                </a:solidFill>
              </a:rPr>
              <a:t>/&gt;</a:t>
            </a:r>
            <a:endParaRPr lang="en-US" sz="2000" dirty="0"/>
          </a:p>
          <a:p>
            <a:endParaRPr lang="en-US" sz="20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68</a:t>
            </a:fld>
            <a:endParaRPr lang="en-US" dirty="0"/>
          </a:p>
        </p:txBody>
      </p:sp>
    </p:spTree>
    <p:extLst>
      <p:ext uri="{BB962C8B-B14F-4D97-AF65-F5344CB8AC3E}">
        <p14:creationId xmlns:p14="http://schemas.microsoft.com/office/powerpoint/2010/main" val="37941602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Submit &amp; Reset</a:t>
            </a:r>
          </a:p>
        </p:txBody>
      </p:sp>
      <p:sp>
        <p:nvSpPr>
          <p:cNvPr id="3" name="Text Placeholder 2"/>
          <p:cNvSpPr>
            <a:spLocks noGrp="1"/>
          </p:cNvSpPr>
          <p:nvPr>
            <p:ph type="body" sz="quarter" idx="13"/>
          </p:nvPr>
        </p:nvSpPr>
        <p:spPr/>
        <p:txBody>
          <a:bodyPr>
            <a:normAutofit fontScale="70000" lnSpcReduction="20000"/>
          </a:bodyPr>
          <a:lstStyle/>
          <a:p>
            <a:pPr marL="342900" indent="-342900">
              <a:spcBef>
                <a:spcPts val="1200"/>
              </a:spcBef>
              <a:buFont typeface="+mj-lt"/>
              <a:buAutoNum type="arabicPeriod"/>
            </a:pPr>
            <a:r>
              <a:rPr lang="en-US" dirty="0"/>
              <a:t>Add a submit button with value “Register” to register.html</a:t>
            </a:r>
          </a:p>
          <a:p>
            <a:pPr marL="342900" indent="-342900">
              <a:spcBef>
                <a:spcPts val="1200"/>
              </a:spcBef>
            </a:pPr>
            <a:r>
              <a:rPr lang="en-US" dirty="0">
                <a:solidFill>
                  <a:srgbClr val="00B050"/>
                </a:solidFill>
              </a:rPr>
              <a:t>&lt;input </a:t>
            </a:r>
            <a:r>
              <a:rPr lang="en-US" dirty="0">
                <a:solidFill>
                  <a:srgbClr val="C00000"/>
                </a:solidFill>
              </a:rPr>
              <a:t>type</a:t>
            </a:r>
            <a:r>
              <a:rPr lang="en-US" dirty="0"/>
              <a:t>=“</a:t>
            </a:r>
            <a:r>
              <a:rPr lang="en-US" dirty="0">
                <a:solidFill>
                  <a:srgbClr val="00B0F0"/>
                </a:solidFill>
              </a:rPr>
              <a:t>submit</a:t>
            </a:r>
            <a:r>
              <a:rPr lang="en-US" dirty="0"/>
              <a:t>” </a:t>
            </a:r>
            <a:r>
              <a:rPr lang="en-US" dirty="0">
                <a:solidFill>
                  <a:srgbClr val="C00000"/>
                </a:solidFill>
              </a:rPr>
              <a:t>value</a:t>
            </a:r>
            <a:r>
              <a:rPr lang="en-US" dirty="0"/>
              <a:t>=“</a:t>
            </a:r>
            <a:r>
              <a:rPr lang="en-US" dirty="0">
                <a:solidFill>
                  <a:srgbClr val="00B0F0"/>
                </a:solidFill>
              </a:rPr>
              <a:t>Register</a:t>
            </a:r>
            <a:r>
              <a:rPr lang="en-US" dirty="0"/>
              <a:t>” </a:t>
            </a:r>
            <a:r>
              <a:rPr lang="en-US" dirty="0">
                <a:solidFill>
                  <a:srgbClr val="C00000"/>
                </a:solidFill>
              </a:rPr>
              <a:t>name</a:t>
            </a:r>
            <a:r>
              <a:rPr lang="en-US" dirty="0"/>
              <a:t>=“</a:t>
            </a:r>
            <a:r>
              <a:rPr lang="en-US" dirty="0">
                <a:solidFill>
                  <a:srgbClr val="00B0F0"/>
                </a:solidFill>
              </a:rPr>
              <a:t>register</a:t>
            </a:r>
            <a:r>
              <a:rPr lang="en-US" dirty="0"/>
              <a:t>” </a:t>
            </a:r>
            <a:r>
              <a:rPr lang="en-US" dirty="0">
                <a:solidFill>
                  <a:srgbClr val="C00000"/>
                </a:solidFill>
              </a:rPr>
              <a:t>id</a:t>
            </a:r>
            <a:r>
              <a:rPr lang="en-US" dirty="0"/>
              <a:t>=“</a:t>
            </a:r>
            <a:r>
              <a:rPr lang="en-US" dirty="0">
                <a:solidFill>
                  <a:srgbClr val="00B0F0"/>
                </a:solidFill>
              </a:rPr>
              <a:t>register</a:t>
            </a:r>
            <a:r>
              <a:rPr lang="en-US" dirty="0"/>
              <a:t>” </a:t>
            </a:r>
            <a:r>
              <a:rPr lang="en-US" dirty="0">
                <a:solidFill>
                  <a:srgbClr val="00B050"/>
                </a:solidFill>
              </a:rPr>
              <a:t>/&gt;</a:t>
            </a:r>
          </a:p>
          <a:p>
            <a:pPr marL="342900" indent="-342900">
              <a:spcBef>
                <a:spcPts val="1200"/>
              </a:spcBef>
            </a:pPr>
            <a:r>
              <a:rPr lang="en-US" dirty="0"/>
              <a:t>2. Add a reset button with value “Clear” to register.html</a:t>
            </a:r>
          </a:p>
          <a:p>
            <a:pPr marL="342900" indent="-342900">
              <a:spcBef>
                <a:spcPts val="1200"/>
              </a:spcBef>
            </a:pPr>
            <a:r>
              <a:rPr lang="en-US" dirty="0">
                <a:solidFill>
                  <a:srgbClr val="00B050"/>
                </a:solidFill>
              </a:rPr>
              <a:t>&lt;input </a:t>
            </a:r>
            <a:r>
              <a:rPr lang="en-US" dirty="0">
                <a:solidFill>
                  <a:srgbClr val="C00000"/>
                </a:solidFill>
              </a:rPr>
              <a:t>type</a:t>
            </a:r>
            <a:r>
              <a:rPr lang="en-US" dirty="0"/>
              <a:t>=“</a:t>
            </a:r>
            <a:r>
              <a:rPr lang="en-US" dirty="0">
                <a:solidFill>
                  <a:srgbClr val="00B0F0"/>
                </a:solidFill>
              </a:rPr>
              <a:t>reset</a:t>
            </a:r>
            <a:r>
              <a:rPr lang="en-US" dirty="0"/>
              <a:t>” </a:t>
            </a:r>
            <a:r>
              <a:rPr lang="en-US" dirty="0">
                <a:solidFill>
                  <a:srgbClr val="C00000"/>
                </a:solidFill>
              </a:rPr>
              <a:t>value</a:t>
            </a:r>
            <a:r>
              <a:rPr lang="en-US" dirty="0"/>
              <a:t>=“</a:t>
            </a:r>
            <a:r>
              <a:rPr lang="en-US" dirty="0">
                <a:solidFill>
                  <a:srgbClr val="00B0F0"/>
                </a:solidFill>
              </a:rPr>
              <a:t>Clear</a:t>
            </a:r>
            <a:r>
              <a:rPr lang="en-US" dirty="0"/>
              <a:t>” </a:t>
            </a:r>
            <a:r>
              <a:rPr lang="en-US" dirty="0">
                <a:solidFill>
                  <a:srgbClr val="C00000"/>
                </a:solidFill>
              </a:rPr>
              <a:t>name</a:t>
            </a:r>
            <a:r>
              <a:rPr lang="en-US" dirty="0"/>
              <a:t>=“</a:t>
            </a:r>
            <a:r>
              <a:rPr lang="en-US" dirty="0">
                <a:solidFill>
                  <a:srgbClr val="00B0F0"/>
                </a:solidFill>
              </a:rPr>
              <a:t>clear</a:t>
            </a:r>
            <a:r>
              <a:rPr lang="en-US" dirty="0"/>
              <a:t>” </a:t>
            </a:r>
            <a:r>
              <a:rPr lang="en-US" dirty="0">
                <a:solidFill>
                  <a:srgbClr val="C00000"/>
                </a:solidFill>
              </a:rPr>
              <a:t>id</a:t>
            </a:r>
            <a:r>
              <a:rPr lang="en-US" dirty="0"/>
              <a:t>=“</a:t>
            </a:r>
            <a:r>
              <a:rPr lang="en-US" dirty="0">
                <a:solidFill>
                  <a:srgbClr val="00B0F0"/>
                </a:solidFill>
              </a:rPr>
              <a:t>id</a:t>
            </a:r>
            <a:r>
              <a:rPr lang="en-US" dirty="0"/>
              <a:t>” </a:t>
            </a:r>
            <a:r>
              <a:rPr lang="en-US" dirty="0">
                <a:solidFill>
                  <a:srgbClr val="00B050"/>
                </a:solidFill>
              </a:rPr>
              <a:t>/&gt;</a:t>
            </a:r>
          </a:p>
          <a:p>
            <a:pPr marL="342900" indent="-342900">
              <a:spcBef>
                <a:spcPts val="1200"/>
              </a:spcBef>
            </a:pPr>
            <a:r>
              <a:rPr lang="en-US" dirty="0">
                <a:solidFill>
                  <a:schemeClr val="bg1"/>
                </a:solidFill>
              </a:rPr>
              <a:t>3. Fill the form and check whether clicking the reset button clears the fields to the default value.</a:t>
            </a:r>
          </a:p>
          <a:p>
            <a:pPr marL="342900" indent="-342900">
              <a:spcBef>
                <a:spcPts val="1200"/>
              </a:spcBef>
            </a:pPr>
            <a:r>
              <a:rPr lang="en-US" dirty="0">
                <a:solidFill>
                  <a:schemeClr val="bg1"/>
                </a:solidFill>
              </a:rPr>
              <a:t>4. Fill the form and check whether the data and click submit . Check whether the fields entered by you has been appended in the URL as query string.</a:t>
            </a:r>
          </a:p>
          <a:p>
            <a:pPr marL="342900" indent="-342900">
              <a:spcBef>
                <a:spcPts val="1200"/>
              </a:spcBef>
            </a:pPr>
            <a:r>
              <a:rPr lang="en-US" dirty="0">
                <a:solidFill>
                  <a:schemeClr val="bg1"/>
                </a:solidFill>
              </a:rPr>
              <a:t>5. Use table tags as mentioned below</a:t>
            </a:r>
          </a:p>
          <a:p>
            <a:pPr marL="342900" indent="-342900">
              <a:spcBef>
                <a:spcPts val="1200"/>
              </a:spcBef>
            </a:pPr>
            <a:r>
              <a:rPr lang="en-US" dirty="0">
                <a:solidFill>
                  <a:srgbClr val="00B050"/>
                </a:solidFill>
              </a:rPr>
              <a:t>&lt;</a:t>
            </a:r>
            <a:r>
              <a:rPr lang="en-US" dirty="0" err="1">
                <a:solidFill>
                  <a:srgbClr val="00B050"/>
                </a:solidFill>
              </a:rPr>
              <a:t>tr</a:t>
            </a:r>
            <a:r>
              <a:rPr lang="en-US" dirty="0">
                <a:solidFill>
                  <a:srgbClr val="00B050"/>
                </a:solidFill>
              </a:rPr>
              <a:t>&gt;&lt;td&gt; </a:t>
            </a:r>
            <a:r>
              <a:rPr lang="en-US" dirty="0">
                <a:solidFill>
                  <a:schemeClr val="bg1"/>
                </a:solidFill>
              </a:rPr>
              <a:t>Submit button code mentioned in point # 1 goes in here</a:t>
            </a:r>
            <a:r>
              <a:rPr lang="en-US" dirty="0">
                <a:solidFill>
                  <a:srgbClr val="00B050"/>
                </a:solidFill>
              </a:rPr>
              <a:t>&lt;/td&gt;</a:t>
            </a:r>
          </a:p>
          <a:p>
            <a:pPr marL="342900" indent="-342900">
              <a:spcBef>
                <a:spcPts val="1200"/>
              </a:spcBef>
            </a:pPr>
            <a:r>
              <a:rPr lang="en-US" dirty="0">
                <a:solidFill>
                  <a:srgbClr val="00B050"/>
                </a:solidFill>
              </a:rPr>
              <a:t>&lt;td&gt; </a:t>
            </a:r>
            <a:r>
              <a:rPr lang="en-US" dirty="0">
                <a:solidFill>
                  <a:schemeClr val="bg1"/>
                </a:solidFill>
              </a:rPr>
              <a:t>reset button code mentioned in point # 2 goes in here</a:t>
            </a:r>
            <a:r>
              <a:rPr lang="en-US" dirty="0">
                <a:solidFill>
                  <a:srgbClr val="00B050"/>
                </a:solidFill>
              </a:rPr>
              <a:t>&lt;/td&gt;&lt;/</a:t>
            </a:r>
            <a:r>
              <a:rPr lang="en-US" dirty="0" err="1">
                <a:solidFill>
                  <a:srgbClr val="00B050"/>
                </a:solidFill>
              </a:rPr>
              <a:t>tr</a:t>
            </a:r>
            <a:r>
              <a:rPr lang="en-US" dirty="0">
                <a:solidFill>
                  <a:srgbClr val="00B050"/>
                </a:solidFill>
              </a:rPr>
              <a:t>&gt;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69</a:t>
            </a:fld>
            <a:endParaRPr lang="en-US" dirty="0"/>
          </a:p>
        </p:txBody>
      </p:sp>
    </p:spTree>
    <p:extLst>
      <p:ext uri="{BB962C8B-B14F-4D97-AF65-F5344CB8AC3E}">
        <p14:creationId xmlns:p14="http://schemas.microsoft.com/office/powerpoint/2010/main" val="3630441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2800" dirty="0"/>
              <a:t>What is an HTML mark up tag ?</a:t>
            </a:r>
          </a:p>
        </p:txBody>
      </p:sp>
      <p:sp>
        <p:nvSpPr>
          <p:cNvPr id="2" name="Content Placeholder 1"/>
          <p:cNvSpPr>
            <a:spLocks noGrp="1"/>
          </p:cNvSpPr>
          <p:nvPr>
            <p:ph type="body" sz="quarter" idx="13"/>
          </p:nvPr>
        </p:nvSpPr>
        <p:spPr>
          <a:prstGeom prst="rect">
            <a:avLst/>
          </a:prstGeom>
        </p:spPr>
        <p:txBody>
          <a:bodyPr/>
          <a:lstStyle/>
          <a:p>
            <a:pPr marL="57150" indent="0">
              <a:lnSpc>
                <a:spcPct val="150000"/>
              </a:lnSpc>
              <a:buNone/>
            </a:pPr>
            <a:r>
              <a:rPr lang="en-US" sz="2200" dirty="0">
                <a:solidFill>
                  <a:schemeClr val="tx1"/>
                </a:solidFill>
              </a:rPr>
              <a:t> </a:t>
            </a:r>
            <a:endParaRPr lang="en-US" sz="1800" dirty="0">
              <a:solidFill>
                <a:schemeClr val="tx1"/>
              </a:solidFill>
            </a:endParaRPr>
          </a:p>
        </p:txBody>
      </p:sp>
      <p:sp>
        <p:nvSpPr>
          <p:cNvPr id="4" name="Slide Number Placeholder 3"/>
          <p:cNvSpPr>
            <a:spLocks noGrp="1"/>
          </p:cNvSpPr>
          <p:nvPr>
            <p:ph type="sldNum" sz="quarter" idx="4294967295"/>
          </p:nvPr>
        </p:nvSpPr>
        <p:spPr>
          <a:prstGeom prst="rect">
            <a:avLst/>
          </a:prstGeom>
        </p:spPr>
        <p:txBody>
          <a:bodyPr/>
          <a:lstStyle/>
          <a:p>
            <a:fld id="{CC02088F-ACB3-4364-A9F4-9A26DC80E75E}" type="slidenum">
              <a:rPr lang="en-US" smtClean="0"/>
              <a:t>7</a:t>
            </a:fld>
            <a:endParaRPr lang="en-US" dirty="0"/>
          </a:p>
        </p:txBody>
      </p:sp>
      <p:sp>
        <p:nvSpPr>
          <p:cNvPr id="3" name="Rectangle 2"/>
          <p:cNvSpPr/>
          <p:nvPr/>
        </p:nvSpPr>
        <p:spPr>
          <a:xfrm>
            <a:off x="398739" y="937520"/>
            <a:ext cx="6781800" cy="4401205"/>
          </a:xfrm>
          <a:prstGeom prst="rect">
            <a:avLst/>
          </a:prstGeom>
        </p:spPr>
        <p:txBody>
          <a:bodyPr wrap="square">
            <a:spAutoFit/>
          </a:bodyPr>
          <a:lstStyle/>
          <a:p>
            <a:r>
              <a:rPr lang="en-US" sz="2000" dirty="0">
                <a:solidFill>
                  <a:schemeClr val="bg1"/>
                </a:solidFill>
              </a:rPr>
              <a:t>HTML mark up tags called as HTML elements are the  building blocks of any HTML document</a:t>
            </a:r>
          </a:p>
          <a:p>
            <a:endParaRPr lang="en-US" sz="2000" dirty="0">
              <a:solidFill>
                <a:schemeClr val="bg1"/>
              </a:solidFill>
            </a:endParaRPr>
          </a:p>
          <a:p>
            <a:r>
              <a:rPr lang="en-US" sz="2000" dirty="0">
                <a:solidFill>
                  <a:schemeClr val="bg1"/>
                </a:solidFill>
              </a:rPr>
              <a:t>HTML tags occurs in pairs called the opening and closing tag</a:t>
            </a:r>
          </a:p>
          <a:p>
            <a:endParaRPr lang="en-US" sz="2000" dirty="0">
              <a:solidFill>
                <a:schemeClr val="bg1"/>
              </a:solidFill>
            </a:endParaRPr>
          </a:p>
          <a:p>
            <a:r>
              <a:rPr lang="en-US" sz="2000" dirty="0">
                <a:solidFill>
                  <a:schemeClr val="bg1"/>
                </a:solidFill>
              </a:rPr>
              <a:t>Tag Syntax:</a:t>
            </a:r>
          </a:p>
          <a:p>
            <a:endParaRPr lang="en-US" sz="2000" dirty="0">
              <a:solidFill>
                <a:schemeClr val="bg1"/>
              </a:solidFill>
            </a:endParaRPr>
          </a:p>
          <a:p>
            <a:r>
              <a:rPr lang="en-US" sz="2000" dirty="0">
                <a:solidFill>
                  <a:schemeClr val="bg1"/>
                </a:solidFill>
              </a:rPr>
              <a:t>	&lt;tag attributes&gt;Content&lt;/tag&gt;</a:t>
            </a:r>
          </a:p>
          <a:p>
            <a:r>
              <a:rPr lang="en-US" sz="2000" dirty="0">
                <a:solidFill>
                  <a:schemeClr val="bg1"/>
                </a:solidFill>
              </a:rPr>
              <a:t> </a:t>
            </a:r>
          </a:p>
          <a:p>
            <a:endParaRPr lang="en-US" sz="2000" dirty="0">
              <a:solidFill>
                <a:schemeClr val="bg1"/>
              </a:solidFill>
            </a:endParaRPr>
          </a:p>
          <a:p>
            <a:pPr>
              <a:spcBef>
                <a:spcPts val="1200"/>
              </a:spcBef>
            </a:pPr>
            <a:r>
              <a:rPr lang="en-US" sz="2000" dirty="0">
                <a:solidFill>
                  <a:schemeClr val="bg1"/>
                </a:solidFill>
              </a:rPr>
              <a:t> Attributes : Provide additional behavior to the tags</a:t>
            </a:r>
          </a:p>
          <a:p>
            <a:pPr>
              <a:spcBef>
                <a:spcPts val="1200"/>
              </a:spcBef>
            </a:pPr>
            <a:r>
              <a:rPr lang="en-US" sz="2000" dirty="0">
                <a:solidFill>
                  <a:schemeClr val="bg1"/>
                </a:solidFill>
              </a:rPr>
              <a:t> Content   : The text content to be displayed in the page</a:t>
            </a:r>
          </a:p>
        </p:txBody>
      </p:sp>
    </p:spTree>
    <p:extLst>
      <p:ext uri="{BB962C8B-B14F-4D97-AF65-F5344CB8AC3E}">
        <p14:creationId xmlns:p14="http://schemas.microsoft.com/office/powerpoint/2010/main" val="30543220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Image Button</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70</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70</a:t>
            </a:fld>
            <a:endParaRPr lang="en-US"/>
          </a:p>
        </p:txBody>
      </p:sp>
      <p:sp>
        <p:nvSpPr>
          <p:cNvPr id="7" name="TextBox 6"/>
          <p:cNvSpPr txBox="1"/>
          <p:nvPr/>
        </p:nvSpPr>
        <p:spPr>
          <a:xfrm>
            <a:off x="304800" y="1447800"/>
            <a:ext cx="8610600" cy="1905000"/>
          </a:xfrm>
          <a:prstGeom prst="rect">
            <a:avLst/>
          </a:prstGeom>
          <a:noFill/>
        </p:spPr>
        <p:txBody>
          <a:bodyPr wrap="square" rtlCol="0">
            <a:noAutofit/>
          </a:bodyPr>
          <a:lstStyle/>
          <a:p>
            <a:pPr indent="236538">
              <a:spcBef>
                <a:spcPts val="1200"/>
              </a:spcBef>
              <a:buFont typeface="Wingdings" pitchFamily="2" charset="2"/>
              <a:buChar char="§"/>
            </a:pPr>
            <a:r>
              <a:rPr lang="en-US" sz="2000" b="0" dirty="0">
                <a:solidFill>
                  <a:schemeClr val="bg1"/>
                </a:solidFill>
              </a:rPr>
              <a:t>Image button are like the submit button are used to submit a form to the server.</a:t>
            </a:r>
          </a:p>
          <a:p>
            <a:pPr indent="236538">
              <a:spcBef>
                <a:spcPts val="1200"/>
              </a:spcBef>
              <a:buFont typeface="Wingdings" pitchFamily="2" charset="2"/>
              <a:buChar char="§"/>
            </a:pPr>
            <a:r>
              <a:rPr lang="en-US" sz="2000" b="0" dirty="0">
                <a:solidFill>
                  <a:schemeClr val="bg1"/>
                </a:solidFill>
              </a:rPr>
              <a:t>The difference is image button is shown as an image on the screen</a:t>
            </a:r>
          </a:p>
          <a:p>
            <a:pPr indent="236538">
              <a:spcBef>
                <a:spcPts val="1200"/>
              </a:spcBef>
            </a:pPr>
            <a:r>
              <a:rPr lang="en-US" sz="2000" b="0" dirty="0">
                <a:solidFill>
                  <a:schemeClr val="bg1"/>
                </a:solidFill>
              </a:rPr>
              <a:t>  whereas submit button is shown as a normal  button</a:t>
            </a:r>
            <a:r>
              <a:rPr lang="en-US" sz="2000" b="0" dirty="0"/>
              <a:t>.</a:t>
            </a:r>
          </a:p>
        </p:txBody>
      </p:sp>
      <p:pic>
        <p:nvPicPr>
          <p:cNvPr id="8" name="Picture 2" descr="http://www.dopsoo.com/staging/images/SubmitNowButton.png"/>
          <p:cNvPicPr>
            <a:picLocks noChangeAspect="1" noChangeArrowheads="1"/>
          </p:cNvPicPr>
          <p:nvPr/>
        </p:nvPicPr>
        <p:blipFill>
          <a:blip r:embed="rId2" cstate="print"/>
          <a:srcRect/>
          <a:stretch>
            <a:fillRect/>
          </a:stretch>
        </p:blipFill>
        <p:spPr bwMode="auto">
          <a:xfrm>
            <a:off x="914400" y="3581400"/>
            <a:ext cx="1771650" cy="561975"/>
          </a:xfrm>
          <a:prstGeom prst="rect">
            <a:avLst/>
          </a:prstGeom>
          <a:noFill/>
        </p:spPr>
      </p:pic>
      <p:sp>
        <p:nvSpPr>
          <p:cNvPr id="9" name="TextBox 8"/>
          <p:cNvSpPr txBox="1"/>
          <p:nvPr/>
        </p:nvSpPr>
        <p:spPr>
          <a:xfrm>
            <a:off x="533400" y="4416623"/>
            <a:ext cx="2667000" cy="584775"/>
          </a:xfrm>
          <a:prstGeom prst="rect">
            <a:avLst/>
          </a:prstGeom>
          <a:noFill/>
          <a:ln>
            <a:noFill/>
          </a:ln>
        </p:spPr>
        <p:txBody>
          <a:bodyPr wrap="square" rtlCol="0">
            <a:spAutoFit/>
          </a:bodyPr>
          <a:lstStyle/>
          <a:p>
            <a:pPr algn="ctr"/>
            <a:r>
              <a:rPr lang="en-US" sz="1600" dirty="0">
                <a:solidFill>
                  <a:schemeClr val="bg1"/>
                </a:solidFill>
              </a:rPr>
              <a:t>Submit Image </a:t>
            </a:r>
          </a:p>
          <a:p>
            <a:pPr algn="ctr"/>
            <a:r>
              <a:rPr lang="en-US" sz="1600" dirty="0">
                <a:solidFill>
                  <a:schemeClr val="bg1"/>
                </a:solidFill>
              </a:rPr>
              <a:t>displayed as buttons.</a:t>
            </a:r>
          </a:p>
        </p:txBody>
      </p:sp>
      <p:pic>
        <p:nvPicPr>
          <p:cNvPr id="10" name="Picture 3"/>
          <p:cNvPicPr>
            <a:picLocks noChangeAspect="1" noChangeArrowheads="1"/>
          </p:cNvPicPr>
          <p:nvPr/>
        </p:nvPicPr>
        <p:blipFill>
          <a:blip r:embed="rId3" cstate="print"/>
          <a:srcRect/>
          <a:stretch>
            <a:fillRect/>
          </a:stretch>
        </p:blipFill>
        <p:spPr bwMode="auto">
          <a:xfrm>
            <a:off x="4732020" y="3600450"/>
            <a:ext cx="2125980" cy="514350"/>
          </a:xfrm>
          <a:prstGeom prst="rect">
            <a:avLst/>
          </a:prstGeom>
          <a:noFill/>
          <a:ln w="9525">
            <a:noFill/>
            <a:miter lim="800000"/>
            <a:headEnd/>
            <a:tailEnd/>
          </a:ln>
        </p:spPr>
      </p:pic>
      <p:sp>
        <p:nvSpPr>
          <p:cNvPr id="11" name="TextBox 10"/>
          <p:cNvSpPr txBox="1"/>
          <p:nvPr/>
        </p:nvSpPr>
        <p:spPr>
          <a:xfrm>
            <a:off x="4648200" y="4419600"/>
            <a:ext cx="2667000" cy="338554"/>
          </a:xfrm>
          <a:prstGeom prst="rect">
            <a:avLst/>
          </a:prstGeom>
          <a:noFill/>
          <a:ln>
            <a:noFill/>
          </a:ln>
        </p:spPr>
        <p:txBody>
          <a:bodyPr wrap="square" rtlCol="0">
            <a:spAutoFit/>
          </a:bodyPr>
          <a:lstStyle/>
          <a:p>
            <a:pPr algn="ctr"/>
            <a:r>
              <a:rPr lang="en-US" sz="1600" dirty="0">
                <a:solidFill>
                  <a:schemeClr val="bg1"/>
                </a:solidFill>
              </a:rPr>
              <a:t>Submit button</a:t>
            </a:r>
          </a:p>
        </p:txBody>
      </p:sp>
      <p:cxnSp>
        <p:nvCxnSpPr>
          <p:cNvPr id="12" name="Straight Connector 11"/>
          <p:cNvCxnSpPr/>
          <p:nvPr/>
        </p:nvCxnSpPr>
        <p:spPr bwMode="auto">
          <a:xfrm>
            <a:off x="3962400" y="3352800"/>
            <a:ext cx="0" cy="1905000"/>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34600112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to Create image button ?</a:t>
            </a:r>
          </a:p>
        </p:txBody>
      </p:sp>
      <p:sp>
        <p:nvSpPr>
          <p:cNvPr id="3" name="Text Placeholder 2"/>
          <p:cNvSpPr>
            <a:spLocks noGrp="1"/>
          </p:cNvSpPr>
          <p:nvPr>
            <p:ph type="body" sz="quarter" idx="13"/>
          </p:nvPr>
        </p:nvSpPr>
        <p:spPr/>
        <p:txBody>
          <a:bodyPr/>
          <a:lstStyle/>
          <a:p>
            <a:pPr>
              <a:spcBef>
                <a:spcPts val="1200"/>
              </a:spcBef>
            </a:pPr>
            <a:r>
              <a:rPr lang="en-US" sz="2000" dirty="0"/>
              <a:t>Syntax :</a:t>
            </a:r>
          </a:p>
          <a:p>
            <a:pPr>
              <a:spcBef>
                <a:spcPts val="1200"/>
              </a:spcBef>
            </a:pPr>
            <a:r>
              <a:rPr lang="en-US" sz="2000" dirty="0">
                <a:solidFill>
                  <a:srgbClr val="00B050"/>
                </a:solidFill>
              </a:rPr>
              <a:t>&lt;input </a:t>
            </a:r>
            <a:r>
              <a:rPr lang="en-US" sz="2000" dirty="0">
                <a:solidFill>
                  <a:srgbClr val="C00000"/>
                </a:solidFill>
              </a:rPr>
              <a:t>type</a:t>
            </a:r>
            <a:r>
              <a:rPr lang="en-US" sz="2000" dirty="0"/>
              <a:t>=“</a:t>
            </a:r>
            <a:r>
              <a:rPr lang="en-US" sz="2000" dirty="0">
                <a:solidFill>
                  <a:srgbClr val="00B0F0"/>
                </a:solidFill>
              </a:rPr>
              <a:t>image</a:t>
            </a:r>
            <a:r>
              <a:rPr lang="en-US" sz="2000" dirty="0"/>
              <a:t>” </a:t>
            </a:r>
            <a:r>
              <a:rPr lang="en-US" sz="2000" dirty="0" err="1">
                <a:solidFill>
                  <a:srgbClr val="C00000"/>
                </a:solidFill>
              </a:rPr>
              <a:t>src</a:t>
            </a:r>
            <a:r>
              <a:rPr lang="en-US" sz="2000" dirty="0"/>
              <a:t>=“</a:t>
            </a:r>
            <a:r>
              <a:rPr lang="en-US" sz="2000" dirty="0">
                <a:solidFill>
                  <a:srgbClr val="00B0F0"/>
                </a:solidFill>
              </a:rPr>
              <a:t>source</a:t>
            </a:r>
            <a:r>
              <a:rPr lang="en-US" sz="2000" dirty="0"/>
              <a:t>” </a:t>
            </a:r>
            <a:r>
              <a:rPr lang="en-US" sz="2000" dirty="0">
                <a:solidFill>
                  <a:srgbClr val="C00000"/>
                </a:solidFill>
              </a:rPr>
              <a:t>name</a:t>
            </a:r>
            <a:r>
              <a:rPr lang="en-US" sz="2000" dirty="0"/>
              <a:t>=“</a:t>
            </a:r>
            <a:r>
              <a:rPr lang="en-US" sz="2000" dirty="0">
                <a:solidFill>
                  <a:srgbClr val="00B0F0"/>
                </a:solidFill>
              </a:rPr>
              <a:t>name</a:t>
            </a:r>
            <a:r>
              <a:rPr lang="en-US" sz="2000" dirty="0"/>
              <a:t>” </a:t>
            </a:r>
            <a:r>
              <a:rPr lang="en-US" sz="2000" dirty="0">
                <a:solidFill>
                  <a:srgbClr val="00B050"/>
                </a:solidFill>
              </a:rPr>
              <a:t>/&gt;</a:t>
            </a:r>
          </a:p>
          <a:p>
            <a:pPr>
              <a:spcBef>
                <a:spcPts val="1200"/>
              </a:spcBef>
            </a:pPr>
            <a:r>
              <a:rPr lang="en-US" sz="2000" dirty="0"/>
              <a:t>Where  “</a:t>
            </a:r>
            <a:r>
              <a:rPr lang="en-US" sz="2000" dirty="0" err="1">
                <a:solidFill>
                  <a:srgbClr val="C00000"/>
                </a:solidFill>
              </a:rPr>
              <a:t>src</a:t>
            </a:r>
            <a:r>
              <a:rPr lang="en-US" sz="2000" dirty="0"/>
              <a:t>” is the  path of the image GIF.</a:t>
            </a:r>
          </a:p>
          <a:p>
            <a:pPr>
              <a:spcBef>
                <a:spcPts val="1200"/>
              </a:spcBef>
            </a:pPr>
            <a:endParaRPr lang="en-US" sz="2000" dirty="0">
              <a:solidFill>
                <a:srgbClr val="00B050"/>
              </a:solidFill>
            </a:endParaRPr>
          </a:p>
          <a:p>
            <a:pPr>
              <a:spcBef>
                <a:spcPts val="1200"/>
              </a:spcBef>
            </a:pPr>
            <a:r>
              <a:rPr lang="en-US" sz="2000" dirty="0">
                <a:solidFill>
                  <a:schemeClr val="bg1"/>
                </a:solidFill>
              </a:rPr>
              <a:t>Example :</a:t>
            </a:r>
          </a:p>
          <a:p>
            <a:pPr>
              <a:spcBef>
                <a:spcPts val="1200"/>
              </a:spcBef>
            </a:pPr>
            <a:endParaRPr lang="en-US" sz="2000" dirty="0">
              <a:solidFill>
                <a:srgbClr val="002060"/>
              </a:solidFill>
            </a:endParaRPr>
          </a:p>
          <a:p>
            <a:pPr>
              <a:spcBef>
                <a:spcPts val="1200"/>
              </a:spcBef>
            </a:pPr>
            <a:r>
              <a:rPr lang="en-US" sz="2000" dirty="0">
                <a:solidFill>
                  <a:srgbClr val="00B050"/>
                </a:solidFill>
              </a:rPr>
              <a:t>&lt;input </a:t>
            </a:r>
            <a:r>
              <a:rPr lang="en-US" sz="2000" dirty="0">
                <a:solidFill>
                  <a:srgbClr val="C00000"/>
                </a:solidFill>
              </a:rPr>
              <a:t>type</a:t>
            </a:r>
            <a:r>
              <a:rPr lang="en-US" sz="2000" dirty="0"/>
              <a:t>=“</a:t>
            </a:r>
            <a:r>
              <a:rPr lang="en-US" sz="2000" dirty="0">
                <a:solidFill>
                  <a:srgbClr val="00B0F0"/>
                </a:solidFill>
              </a:rPr>
              <a:t>submit</a:t>
            </a:r>
            <a:r>
              <a:rPr lang="en-US" sz="2000" dirty="0"/>
              <a:t>” </a:t>
            </a:r>
            <a:r>
              <a:rPr lang="en-US" sz="2000" dirty="0" err="1">
                <a:solidFill>
                  <a:srgbClr val="C00000"/>
                </a:solidFill>
              </a:rPr>
              <a:t>src</a:t>
            </a:r>
            <a:r>
              <a:rPr lang="en-US" sz="2000" dirty="0"/>
              <a:t>=“</a:t>
            </a:r>
            <a:r>
              <a:rPr lang="en-US" sz="2000" dirty="0">
                <a:solidFill>
                  <a:srgbClr val="00B0F0"/>
                </a:solidFill>
              </a:rPr>
              <a:t>submit.gif</a:t>
            </a:r>
            <a:r>
              <a:rPr lang="en-US" sz="2000" dirty="0"/>
              <a:t>” </a:t>
            </a:r>
            <a:r>
              <a:rPr lang="en-US" sz="2000" dirty="0">
                <a:solidFill>
                  <a:srgbClr val="C00000"/>
                </a:solidFill>
              </a:rPr>
              <a:t>name</a:t>
            </a:r>
            <a:r>
              <a:rPr lang="en-US" sz="2000" dirty="0"/>
              <a:t>=“</a:t>
            </a:r>
            <a:r>
              <a:rPr lang="en-US" sz="2000" dirty="0">
                <a:solidFill>
                  <a:srgbClr val="00B0F0"/>
                </a:solidFill>
              </a:rPr>
              <a:t>search</a:t>
            </a:r>
            <a:r>
              <a:rPr lang="en-US" sz="2000" dirty="0"/>
              <a:t>” </a:t>
            </a:r>
            <a:r>
              <a:rPr lang="en-US" sz="2000" dirty="0">
                <a:solidFill>
                  <a:srgbClr val="00B050"/>
                </a:solidFill>
              </a:rPr>
              <a:t>/&gt;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71</a:t>
            </a:fld>
            <a:endParaRPr lang="en-US" dirty="0"/>
          </a:p>
        </p:txBody>
      </p:sp>
    </p:spTree>
    <p:extLst>
      <p:ext uri="{BB962C8B-B14F-4D97-AF65-F5344CB8AC3E}">
        <p14:creationId xmlns:p14="http://schemas.microsoft.com/office/powerpoint/2010/main" val="39202344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Hands On Exercise</a:t>
            </a:r>
          </a:p>
        </p:txBody>
      </p:sp>
      <p:sp>
        <p:nvSpPr>
          <p:cNvPr id="3" name="Text Placeholder 2"/>
          <p:cNvSpPr>
            <a:spLocks noGrp="1"/>
          </p:cNvSpPr>
          <p:nvPr>
            <p:ph type="body" sz="quarter" idx="13"/>
          </p:nvPr>
        </p:nvSpPr>
        <p:spPr>
          <a:xfrm>
            <a:off x="381000" y="937520"/>
            <a:ext cx="8382000" cy="4622800"/>
          </a:xfrm>
        </p:spPr>
        <p:txBody>
          <a:bodyPr>
            <a:noAutofit/>
          </a:bodyPr>
          <a:lstStyle/>
          <a:p>
            <a:pPr>
              <a:spcBef>
                <a:spcPts val="1200"/>
              </a:spcBef>
            </a:pPr>
            <a:r>
              <a:rPr lang="en-US" sz="1600" dirty="0"/>
              <a:t>Perform the following tasks,</a:t>
            </a:r>
          </a:p>
          <a:p>
            <a:pPr marL="342900" indent="-342900">
              <a:spcBef>
                <a:spcPts val="1200"/>
              </a:spcBef>
              <a:buFont typeface="+mj-lt"/>
              <a:buAutoNum type="arabicPeriod"/>
            </a:pPr>
            <a:r>
              <a:rPr lang="en-US" sz="1600" dirty="0"/>
              <a:t>Create a form as shown in the next slide alignment should be done proper using table tags.</a:t>
            </a:r>
          </a:p>
          <a:p>
            <a:pPr marL="342900" indent="-342900">
              <a:spcBef>
                <a:spcPts val="1200"/>
              </a:spcBef>
              <a:buFont typeface="+mj-lt"/>
              <a:buAutoNum type="arabicPeriod"/>
            </a:pPr>
            <a:r>
              <a:rPr lang="en-US" sz="1600" dirty="0"/>
              <a:t>Title should be “Apply for Credit Card”.</a:t>
            </a:r>
          </a:p>
          <a:p>
            <a:pPr marL="342900" indent="-342900">
              <a:spcBef>
                <a:spcPts val="1200"/>
              </a:spcBef>
              <a:buFont typeface="+mj-lt"/>
              <a:buAutoNum type="arabicPeriod"/>
            </a:pPr>
            <a:r>
              <a:rPr lang="en-US" sz="1600" dirty="0"/>
              <a:t>The labels should be properly bind to the controls.</a:t>
            </a:r>
          </a:p>
          <a:p>
            <a:pPr marL="342900" indent="-342900">
              <a:spcBef>
                <a:spcPts val="1200"/>
              </a:spcBef>
              <a:buFont typeface="+mj-lt"/>
              <a:buAutoNum type="arabicPeriod"/>
            </a:pPr>
            <a:r>
              <a:rPr lang="en-US" sz="1600" dirty="0"/>
              <a:t>The “First/Last name” text fields should display max of 12 characters and should not allow more than 10 characters.</a:t>
            </a:r>
          </a:p>
          <a:p>
            <a:pPr marL="342900" indent="-342900">
              <a:spcBef>
                <a:spcPts val="1200"/>
              </a:spcBef>
              <a:buFont typeface="+mj-lt"/>
              <a:buAutoNum type="arabicPeriod"/>
            </a:pPr>
            <a:r>
              <a:rPr lang="en-US" sz="1600" dirty="0"/>
              <a:t>Only one radio button option should be selected for sex.</a:t>
            </a:r>
          </a:p>
          <a:p>
            <a:pPr marL="342900" indent="-342900">
              <a:spcBef>
                <a:spcPts val="1200"/>
              </a:spcBef>
              <a:buFont typeface="+mj-lt"/>
              <a:buAutoNum type="arabicPeriod"/>
            </a:pPr>
            <a:r>
              <a:rPr lang="en-US" sz="1600" dirty="0"/>
              <a:t>Should be able to select multiple options in the “Language Known” drop drown.</a:t>
            </a:r>
          </a:p>
          <a:p>
            <a:pPr marL="342900" indent="-342900">
              <a:spcBef>
                <a:spcPts val="1200"/>
              </a:spcBef>
              <a:buFont typeface="+mj-lt"/>
              <a:buAutoNum type="arabicPeriod"/>
            </a:pPr>
            <a:r>
              <a:rPr lang="en-US" sz="1600" dirty="0"/>
              <a:t>The default value in dropdown should be “select”</a:t>
            </a:r>
          </a:p>
          <a:p>
            <a:pPr marL="342900" indent="-342900">
              <a:spcBef>
                <a:spcPts val="1200"/>
              </a:spcBef>
              <a:buFont typeface="+mj-lt"/>
              <a:buAutoNum type="arabicPeriod"/>
            </a:pPr>
            <a:r>
              <a:rPr lang="en-US" sz="1600" dirty="0"/>
              <a:t>The values in drop down are “English, Hindi, Tamil, Malayalam, Telugu”.</a:t>
            </a:r>
          </a:p>
          <a:p>
            <a:pPr marL="342900" indent="-342900">
              <a:spcBef>
                <a:spcPts val="1200"/>
              </a:spcBef>
              <a:buFont typeface="+mj-lt"/>
              <a:buAutoNum type="arabicPeriod"/>
            </a:pPr>
            <a:r>
              <a:rPr lang="en-US" sz="1600" dirty="0"/>
              <a:t>The address field should have 4 rows and 10 columns</a:t>
            </a:r>
          </a:p>
          <a:p>
            <a:pPr marL="342900" indent="-342900">
              <a:spcBef>
                <a:spcPts val="1200"/>
              </a:spcBef>
              <a:buFont typeface="+mj-lt"/>
              <a:buAutoNum type="arabicPeriod"/>
            </a:pPr>
            <a:r>
              <a:rPr lang="en-US" sz="1600" dirty="0"/>
              <a:t>The check box  group should have four hobbies Singing, Dancing, Sports and Others.</a:t>
            </a:r>
          </a:p>
          <a:p>
            <a:pPr marL="342900" indent="-342900">
              <a:spcBef>
                <a:spcPts val="1200"/>
              </a:spcBef>
              <a:buFont typeface="+mj-lt"/>
              <a:buAutoNum type="arabicPeriod"/>
            </a:pPr>
            <a:r>
              <a:rPr lang="en-US" sz="1600" dirty="0"/>
              <a:t>There should one submit button named “Apply Card” and one reset button named “Clear Fields”</a:t>
            </a:r>
          </a:p>
          <a:p>
            <a:endParaRPr lang="en-US" sz="600"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72</a:t>
            </a:fld>
            <a:endParaRPr lang="en-US" dirty="0"/>
          </a:p>
        </p:txBody>
      </p:sp>
    </p:spTree>
    <p:extLst>
      <p:ext uri="{BB962C8B-B14F-4D97-AF65-F5344CB8AC3E}">
        <p14:creationId xmlns:p14="http://schemas.microsoft.com/office/powerpoint/2010/main" val="636775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Required Screen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73</a:t>
            </a:fld>
            <a:endParaRPr lang="en-US" dirty="0"/>
          </a:p>
        </p:txBody>
      </p:sp>
      <p:pic>
        <p:nvPicPr>
          <p:cNvPr id="5" name="Picture 2"/>
          <p:cNvPicPr>
            <a:picLocks noChangeAspect="1" noChangeArrowheads="1"/>
          </p:cNvPicPr>
          <p:nvPr/>
        </p:nvPicPr>
        <p:blipFill>
          <a:blip r:embed="rId2"/>
          <a:srcRect/>
          <a:stretch>
            <a:fillRect/>
          </a:stretch>
        </p:blipFill>
        <p:spPr bwMode="auto">
          <a:xfrm>
            <a:off x="2286000" y="1600200"/>
            <a:ext cx="4686953" cy="3943350"/>
          </a:xfrm>
          <a:prstGeom prst="rect">
            <a:avLst/>
          </a:prstGeom>
          <a:noFill/>
          <a:ln w="15875">
            <a:solidFill>
              <a:srgbClr val="C00000"/>
            </a:solidFill>
            <a:miter lim="800000"/>
            <a:headEnd/>
            <a:tailEnd/>
          </a:ln>
          <a:effectLst/>
        </p:spPr>
      </p:pic>
    </p:spTree>
    <p:extLst>
      <p:ext uri="{BB962C8B-B14F-4D97-AF65-F5344CB8AC3E}">
        <p14:creationId xmlns:p14="http://schemas.microsoft.com/office/powerpoint/2010/main" val="39577626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the options available in HTML5 form fields</a:t>
            </a:r>
          </a:p>
        </p:txBody>
      </p:sp>
      <p:sp>
        <p:nvSpPr>
          <p:cNvPr id="3" name="Text Placeholder 2"/>
          <p:cNvSpPr>
            <a:spLocks noGrp="1"/>
          </p:cNvSpPr>
          <p:nvPr>
            <p:ph type="body" sz="quarter" idx="13"/>
          </p:nvPr>
        </p:nvSpPr>
        <p:spPr/>
        <p:txBody>
          <a:bodyPr/>
          <a:lstStyle/>
          <a:p>
            <a:r>
              <a:rPr lang="en-US" u="sng" dirty="0">
                <a:hlinkClick r:id="rId2"/>
              </a:rPr>
              <a:t>https://www.w3schools.com/html/html_form_input_types.asp</a:t>
            </a:r>
            <a:br>
              <a:rPr lang="en-US" u="sng" dirty="0">
                <a:hlinkClick r:id="rId2"/>
              </a:rPr>
            </a:br>
            <a:r>
              <a:rPr lang="en-US" u="sng" dirty="0">
                <a:hlinkClick r:id="rId2"/>
              </a:rPr>
              <a:t>https://www.w3schools.com/html/html5_new_elements.asp</a:t>
            </a:r>
            <a:r>
              <a:rPr lang="en-US" dirty="0"/>
              <a:t>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74</a:t>
            </a:fld>
            <a:endParaRPr lang="en-US" dirty="0"/>
          </a:p>
        </p:txBody>
      </p:sp>
    </p:spTree>
    <p:extLst>
      <p:ext uri="{BB962C8B-B14F-4D97-AF65-F5344CB8AC3E}">
        <p14:creationId xmlns:p14="http://schemas.microsoft.com/office/powerpoint/2010/main" val="17928370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CSS</a:t>
            </a:r>
          </a:p>
        </p:txBody>
      </p:sp>
    </p:spTree>
    <p:extLst>
      <p:ext uri="{BB962C8B-B14F-4D97-AF65-F5344CB8AC3E}">
        <p14:creationId xmlns:p14="http://schemas.microsoft.com/office/powerpoint/2010/main" val="486185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CSS?</a:t>
            </a:r>
          </a:p>
        </p:txBody>
      </p:sp>
      <p:sp>
        <p:nvSpPr>
          <p:cNvPr id="3" name="Text Placeholder 2"/>
          <p:cNvSpPr>
            <a:spLocks noGrp="1"/>
          </p:cNvSpPr>
          <p:nvPr>
            <p:ph type="body" sz="quarter" idx="13"/>
          </p:nvPr>
        </p:nvSpPr>
        <p:spPr/>
        <p:txBody>
          <a:bodyPr/>
          <a:lstStyle/>
          <a:p>
            <a:pPr>
              <a:spcBef>
                <a:spcPts val="1200"/>
              </a:spcBef>
            </a:pPr>
            <a:r>
              <a:rPr lang="en-US" sz="2000" dirty="0"/>
              <a:t>CSS Stands for </a:t>
            </a:r>
            <a:r>
              <a:rPr lang="en-US" sz="2000" dirty="0">
                <a:solidFill>
                  <a:srgbClr val="CC3300"/>
                </a:solidFill>
              </a:rPr>
              <a:t>C</a:t>
            </a:r>
            <a:r>
              <a:rPr lang="en-US" sz="2000" dirty="0"/>
              <a:t>ascading </a:t>
            </a:r>
            <a:r>
              <a:rPr lang="en-US" sz="2000" dirty="0">
                <a:solidFill>
                  <a:srgbClr val="CC3300"/>
                </a:solidFill>
              </a:rPr>
              <a:t>S</a:t>
            </a:r>
            <a:r>
              <a:rPr lang="en-US" sz="2000" dirty="0"/>
              <a:t>tyle </a:t>
            </a:r>
            <a:r>
              <a:rPr lang="en-US" sz="2000" dirty="0">
                <a:solidFill>
                  <a:srgbClr val="CC3300"/>
                </a:solidFill>
              </a:rPr>
              <a:t>S</a:t>
            </a:r>
            <a:r>
              <a:rPr lang="en-US" sz="2000" dirty="0"/>
              <a:t>heets.</a:t>
            </a:r>
          </a:p>
          <a:p>
            <a:pPr>
              <a:spcBef>
                <a:spcPts val="1200"/>
              </a:spcBef>
              <a:buFont typeface="Wingdings" pitchFamily="2" charset="2"/>
              <a:buChar char="§"/>
            </a:pPr>
            <a:r>
              <a:rPr lang="en-US" sz="2000" dirty="0"/>
              <a:t>  It is used for applying styles to HTML elements</a:t>
            </a:r>
          </a:p>
          <a:p>
            <a:pPr lvl="1">
              <a:spcBef>
                <a:spcPts val="1200"/>
              </a:spcBef>
              <a:buFont typeface="Wingdings" pitchFamily="2" charset="2"/>
              <a:buChar char="§"/>
            </a:pPr>
            <a:r>
              <a:rPr lang="en-US" sz="2000" dirty="0"/>
              <a:t> Example:  Font bold, Italics, Page back ground color.</a:t>
            </a:r>
          </a:p>
          <a:p>
            <a:pPr>
              <a:spcBef>
                <a:spcPts val="1200"/>
              </a:spcBef>
              <a:buFont typeface="Wingdings" pitchFamily="2" charset="2"/>
              <a:buChar char="§"/>
            </a:pPr>
            <a:r>
              <a:rPr lang="en-US" sz="2000" dirty="0"/>
              <a:t>  It also isolates the page content from the style, thus helps the developers</a:t>
            </a:r>
          </a:p>
          <a:p>
            <a:pPr marL="393700" lvl="1" indent="-234950">
              <a:spcBef>
                <a:spcPts val="1200"/>
              </a:spcBef>
            </a:pPr>
            <a:endParaRPr lang="en-US" sz="2000" dirty="0"/>
          </a:p>
          <a:p>
            <a:pPr marL="393700" lvl="1" indent="-234950">
              <a:spcBef>
                <a:spcPts val="1200"/>
              </a:spcBef>
            </a:pPr>
            <a:r>
              <a:rPr lang="en-US" sz="2000" dirty="0"/>
              <a:t>Advantages:</a:t>
            </a:r>
          </a:p>
          <a:p>
            <a:pPr marL="803275" lvl="1" indent="-234950">
              <a:spcBef>
                <a:spcPts val="1200"/>
              </a:spcBef>
              <a:buFont typeface="Wingdings" pitchFamily="2" charset="2"/>
              <a:buChar char="§"/>
            </a:pPr>
            <a:r>
              <a:rPr lang="en-US" sz="2000" dirty="0"/>
              <a:t>To easily maintain the HTML pages. </a:t>
            </a:r>
          </a:p>
          <a:p>
            <a:pPr marL="803275" lvl="1" indent="-234950">
              <a:spcBef>
                <a:spcPts val="1200"/>
              </a:spcBef>
              <a:buFont typeface="Wingdings" pitchFamily="2" charset="2"/>
              <a:buChar char="§"/>
            </a:pPr>
            <a:r>
              <a:rPr lang="en-US" sz="2000" dirty="0"/>
              <a:t> To reuse the same style in multiple pages thus reduces the      development effort.</a:t>
            </a:r>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p>
            <a:fld id="{47ED8886-DB3B-44F4-9A80-E6A224679F20}" type="slidenum">
              <a:rPr lang="en-US" smtClean="0"/>
              <a:pPr/>
              <a:t>76</a:t>
            </a:fld>
            <a:endParaRPr lang="en-US" dirty="0"/>
          </a:p>
        </p:txBody>
      </p:sp>
    </p:spTree>
    <p:extLst>
      <p:ext uri="{BB962C8B-B14F-4D97-AF65-F5344CB8AC3E}">
        <p14:creationId xmlns:p14="http://schemas.microsoft.com/office/powerpoint/2010/main" val="23260707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 the need and benefits of CSS</a:t>
            </a:r>
          </a:p>
        </p:txBody>
      </p:sp>
      <p:sp>
        <p:nvSpPr>
          <p:cNvPr id="3" name="Text Placeholder 2"/>
          <p:cNvSpPr>
            <a:spLocks noGrp="1"/>
          </p:cNvSpPr>
          <p:nvPr>
            <p:ph type="body" sz="quarter" idx="13"/>
          </p:nvPr>
        </p:nvSpPr>
        <p:spPr/>
        <p:txBody>
          <a:bodyPr/>
          <a:lstStyle/>
          <a:p>
            <a:r>
              <a:rPr lang="en-US" dirty="0"/>
              <a:t>https://www.w3schools.com/css/css_intro.asp</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77</a:t>
            </a:fld>
            <a:endParaRPr lang="en-US" dirty="0"/>
          </a:p>
        </p:txBody>
      </p:sp>
    </p:spTree>
    <p:extLst>
      <p:ext uri="{BB962C8B-B14F-4D97-AF65-F5344CB8AC3E}">
        <p14:creationId xmlns:p14="http://schemas.microsoft.com/office/powerpoint/2010/main" val="189220366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CSS is applied ?</a:t>
            </a:r>
          </a:p>
        </p:txBody>
      </p:sp>
      <p:sp>
        <p:nvSpPr>
          <p:cNvPr id="3" name="Text Placeholder 2"/>
          <p:cNvSpPr>
            <a:spLocks noGrp="1"/>
          </p:cNvSpPr>
          <p:nvPr>
            <p:ph type="body" sz="quarter" idx="13"/>
          </p:nvPr>
        </p:nvSpPr>
        <p:spPr>
          <a:xfrm>
            <a:off x="373339" y="1023531"/>
            <a:ext cx="8382000" cy="5582850"/>
          </a:xfrm>
        </p:spPr>
        <p:txBody>
          <a:bodyPr>
            <a:normAutofit fontScale="92500" lnSpcReduction="10000"/>
          </a:bodyPr>
          <a:lstStyle/>
          <a:p>
            <a:pPr>
              <a:spcBef>
                <a:spcPts val="1200"/>
              </a:spcBef>
            </a:pPr>
            <a:r>
              <a:rPr lang="en-US" sz="2000" dirty="0"/>
              <a:t>Syntax:</a:t>
            </a:r>
          </a:p>
          <a:p>
            <a:pPr>
              <a:spcBef>
                <a:spcPts val="1200"/>
              </a:spcBef>
            </a:pPr>
            <a:r>
              <a:rPr lang="en-US" sz="2000" dirty="0">
                <a:solidFill>
                  <a:srgbClr val="00B050"/>
                </a:solidFill>
              </a:rPr>
              <a:t>	selector</a:t>
            </a:r>
            <a:r>
              <a:rPr lang="en-US" sz="2000" dirty="0"/>
              <a:t> { </a:t>
            </a:r>
            <a:r>
              <a:rPr lang="en-US" sz="2000" dirty="0">
                <a:solidFill>
                  <a:srgbClr val="C00000"/>
                </a:solidFill>
              </a:rPr>
              <a:t>property</a:t>
            </a:r>
            <a:r>
              <a:rPr lang="en-US" sz="2000" dirty="0">
                <a:solidFill>
                  <a:srgbClr val="EA3800"/>
                </a:solidFill>
              </a:rPr>
              <a:t> </a:t>
            </a:r>
            <a:r>
              <a:rPr lang="en-US" sz="2000" dirty="0"/>
              <a:t>:</a:t>
            </a:r>
            <a:r>
              <a:rPr lang="en-US" sz="2000" dirty="0">
                <a:solidFill>
                  <a:srgbClr val="00B0F0"/>
                </a:solidFill>
              </a:rPr>
              <a:t>value</a:t>
            </a:r>
            <a:r>
              <a:rPr lang="en-US" sz="2000" dirty="0"/>
              <a:t> ;</a:t>
            </a:r>
            <a:r>
              <a:rPr lang="en-US" sz="2000" dirty="0">
                <a:solidFill>
                  <a:srgbClr val="C00000"/>
                </a:solidFill>
              </a:rPr>
              <a:t> property</a:t>
            </a:r>
            <a:r>
              <a:rPr lang="en-US" sz="2000" dirty="0">
                <a:solidFill>
                  <a:srgbClr val="EA3800"/>
                </a:solidFill>
              </a:rPr>
              <a:t> </a:t>
            </a:r>
            <a:r>
              <a:rPr lang="en-US" sz="2000" dirty="0"/>
              <a:t>:</a:t>
            </a:r>
            <a:r>
              <a:rPr lang="en-US" sz="2000" dirty="0">
                <a:solidFill>
                  <a:srgbClr val="00B0F0"/>
                </a:solidFill>
              </a:rPr>
              <a:t>value</a:t>
            </a:r>
            <a:r>
              <a:rPr lang="en-US" sz="2000" dirty="0"/>
              <a:t>; }</a:t>
            </a:r>
          </a:p>
          <a:p>
            <a:pPr>
              <a:spcBef>
                <a:spcPts val="1200"/>
              </a:spcBef>
            </a:pPr>
            <a:r>
              <a:rPr lang="en-US" sz="2000" dirty="0"/>
              <a:t> Where Selector can be a,</a:t>
            </a:r>
          </a:p>
          <a:p>
            <a:pPr marL="393700" lvl="1" indent="236538">
              <a:spcBef>
                <a:spcPts val="1200"/>
              </a:spcBef>
              <a:buFont typeface="Wingdings" pitchFamily="2" charset="2"/>
              <a:buChar char="§"/>
            </a:pPr>
            <a:r>
              <a:rPr lang="en-US" sz="2000" dirty="0"/>
              <a:t> Tag : Applies the style to all the tags of the specific type.</a:t>
            </a:r>
          </a:p>
          <a:p>
            <a:pPr marL="393700" indent="236538">
              <a:spcBef>
                <a:spcPts val="1200"/>
              </a:spcBef>
            </a:pPr>
            <a:r>
              <a:rPr lang="en-US" sz="2000" dirty="0"/>
              <a:t>	    </a:t>
            </a:r>
            <a:r>
              <a:rPr lang="en-US" sz="2000" dirty="0">
                <a:solidFill>
                  <a:srgbClr val="00B050"/>
                </a:solidFill>
              </a:rPr>
              <a:t>h1</a:t>
            </a:r>
            <a:r>
              <a:rPr lang="en-US" sz="2000" dirty="0"/>
              <a:t>{</a:t>
            </a:r>
            <a:r>
              <a:rPr lang="en-US" sz="2000" dirty="0" err="1">
                <a:solidFill>
                  <a:srgbClr val="C00000"/>
                </a:solidFill>
              </a:rPr>
              <a:t>color</a:t>
            </a:r>
            <a:r>
              <a:rPr lang="en-US" sz="2000" dirty="0" err="1"/>
              <a:t>:</a:t>
            </a:r>
            <a:r>
              <a:rPr lang="en-US" sz="2000" dirty="0" err="1">
                <a:solidFill>
                  <a:srgbClr val="00B0F0"/>
                </a:solidFill>
              </a:rPr>
              <a:t>red</a:t>
            </a:r>
            <a:r>
              <a:rPr lang="en-US" sz="2000" dirty="0">
                <a:solidFill>
                  <a:srgbClr val="00B0F0"/>
                </a:solidFill>
              </a:rPr>
              <a:t>;</a:t>
            </a:r>
            <a:r>
              <a:rPr lang="en-US" sz="2000" dirty="0"/>
              <a:t>}  -- makes all Level 1 headings red</a:t>
            </a:r>
          </a:p>
          <a:p>
            <a:pPr marL="393700" lvl="1" indent="236538">
              <a:spcBef>
                <a:spcPts val="1200"/>
              </a:spcBef>
              <a:buFont typeface="Wingdings" pitchFamily="2" charset="2"/>
              <a:buChar char="§"/>
            </a:pPr>
            <a:r>
              <a:rPr lang="en-US" sz="2000" dirty="0"/>
              <a:t> Tag id : For applying to a single/unique element. Starts with ‘</a:t>
            </a:r>
            <a:r>
              <a:rPr lang="en-US" sz="2000" dirty="0">
                <a:solidFill>
                  <a:srgbClr val="00B050"/>
                </a:solidFill>
              </a:rPr>
              <a:t>#</a:t>
            </a:r>
            <a:r>
              <a:rPr lang="en-US" sz="2000" dirty="0"/>
              <a:t>’.</a:t>
            </a:r>
          </a:p>
          <a:p>
            <a:pPr marL="393700" lvl="2" indent="236538">
              <a:spcBef>
                <a:spcPts val="1200"/>
              </a:spcBef>
            </a:pPr>
            <a:r>
              <a:rPr lang="en-US" dirty="0">
                <a:solidFill>
                  <a:srgbClr val="00B050"/>
                </a:solidFill>
              </a:rPr>
              <a:t>           #m1 </a:t>
            </a:r>
            <a:r>
              <a:rPr lang="en-US" dirty="0"/>
              <a:t>{</a:t>
            </a:r>
            <a:r>
              <a:rPr lang="en-US" dirty="0" err="1">
                <a:solidFill>
                  <a:srgbClr val="C00000"/>
                </a:solidFill>
              </a:rPr>
              <a:t>color</a:t>
            </a:r>
            <a:r>
              <a:rPr lang="en-US" dirty="0" err="1"/>
              <a:t>:</a:t>
            </a:r>
            <a:r>
              <a:rPr lang="en-US" dirty="0" err="1">
                <a:solidFill>
                  <a:srgbClr val="00B0F0"/>
                </a:solidFill>
              </a:rPr>
              <a:t>red</a:t>
            </a:r>
            <a:r>
              <a:rPr lang="en-US" dirty="0">
                <a:solidFill>
                  <a:srgbClr val="00B0F0"/>
                </a:solidFill>
              </a:rPr>
              <a:t>;</a:t>
            </a:r>
            <a:r>
              <a:rPr lang="en-US" dirty="0"/>
              <a:t>} -- makes color of element with id “</a:t>
            </a:r>
            <a:r>
              <a:rPr lang="en-US" dirty="0">
                <a:solidFill>
                  <a:srgbClr val="00B0F0"/>
                </a:solidFill>
              </a:rPr>
              <a:t>m1</a:t>
            </a:r>
            <a:r>
              <a:rPr lang="en-US" dirty="0"/>
              <a:t>” as red.</a:t>
            </a:r>
          </a:p>
          <a:p>
            <a:pPr marL="1892300" lvl="2">
              <a:spcBef>
                <a:spcPts val="1200"/>
              </a:spcBef>
            </a:pPr>
            <a:r>
              <a:rPr lang="en-US" dirty="0"/>
              <a:t>&lt;h1 id=“</a:t>
            </a:r>
            <a:r>
              <a:rPr lang="en-US" dirty="0">
                <a:solidFill>
                  <a:srgbClr val="00B050"/>
                </a:solidFill>
              </a:rPr>
              <a:t>m1</a:t>
            </a:r>
            <a:r>
              <a:rPr lang="en-US" dirty="0"/>
              <a:t>"&gt;Center-aligned heading&lt;/h1&gt;</a:t>
            </a:r>
          </a:p>
          <a:p>
            <a:pPr marL="393700" lvl="1" indent="236538">
              <a:spcBef>
                <a:spcPts val="1200"/>
              </a:spcBef>
              <a:buFont typeface="Wingdings" pitchFamily="2" charset="2"/>
              <a:buChar char="§"/>
            </a:pPr>
            <a:r>
              <a:rPr lang="en-US" sz="2000" dirty="0"/>
              <a:t>Tag class : For</a:t>
            </a:r>
            <a:r>
              <a:rPr lang="en-US" sz="2000" dirty="0">
                <a:solidFill>
                  <a:srgbClr val="002060"/>
                </a:solidFill>
              </a:rPr>
              <a:t> </a:t>
            </a:r>
            <a:r>
              <a:rPr lang="en-US" sz="2000" dirty="0">
                <a:solidFill>
                  <a:schemeClr val="accent6">
                    <a:lumMod val="40000"/>
                    <a:lumOff val="60000"/>
                  </a:schemeClr>
                </a:solidFill>
              </a:rPr>
              <a:t>applying styles to more than one element</a:t>
            </a:r>
            <a:r>
              <a:rPr lang="en-US" sz="2000" dirty="0">
                <a:solidFill>
                  <a:srgbClr val="002060"/>
                </a:solidFill>
              </a:rPr>
              <a:t>. </a:t>
            </a:r>
            <a:r>
              <a:rPr lang="en-US" sz="2000" dirty="0"/>
              <a:t>Starts with ‘</a:t>
            </a:r>
            <a:r>
              <a:rPr lang="en-US" sz="2000" dirty="0">
                <a:solidFill>
                  <a:srgbClr val="00B050"/>
                </a:solidFill>
              </a:rPr>
              <a:t>.</a:t>
            </a:r>
            <a:r>
              <a:rPr lang="en-US" sz="2000" dirty="0"/>
              <a:t>’   	   Element should be declared with the class attribute.</a:t>
            </a:r>
            <a:r>
              <a:rPr lang="en-US" sz="2000" dirty="0">
                <a:solidFill>
                  <a:srgbClr val="002060"/>
                </a:solidFill>
              </a:rPr>
              <a:t>      </a:t>
            </a:r>
          </a:p>
          <a:p>
            <a:pPr marL="393700" indent="236538">
              <a:spcBef>
                <a:spcPts val="1200"/>
              </a:spcBef>
            </a:pPr>
            <a:r>
              <a:rPr lang="en-US" sz="2000" dirty="0">
                <a:solidFill>
                  <a:srgbClr val="002060"/>
                </a:solidFill>
              </a:rPr>
              <a:t>      </a:t>
            </a:r>
            <a:r>
              <a:rPr lang="en-US" sz="2000" dirty="0">
                <a:solidFill>
                  <a:srgbClr val="00B050"/>
                </a:solidFill>
              </a:rPr>
              <a:t>.headings</a:t>
            </a:r>
            <a:r>
              <a:rPr lang="en-US" sz="2000" dirty="0"/>
              <a:t>{</a:t>
            </a:r>
            <a:r>
              <a:rPr lang="en-US" sz="2000" dirty="0" err="1">
                <a:solidFill>
                  <a:srgbClr val="C00000"/>
                </a:solidFill>
              </a:rPr>
              <a:t>color:</a:t>
            </a:r>
            <a:r>
              <a:rPr lang="en-US" sz="2000" dirty="0" err="1">
                <a:solidFill>
                  <a:srgbClr val="00B0F0"/>
                </a:solidFill>
              </a:rPr>
              <a:t>red</a:t>
            </a:r>
            <a:r>
              <a:rPr lang="en-US" sz="2000" dirty="0">
                <a:solidFill>
                  <a:srgbClr val="00B0F0"/>
                </a:solidFill>
              </a:rPr>
              <a:t>;}  --</a:t>
            </a:r>
            <a:r>
              <a:rPr lang="en-US" sz="2100" dirty="0">
                <a:solidFill>
                  <a:schemeClr val="accent6">
                    <a:lumMod val="40000"/>
                    <a:lumOff val="60000"/>
                  </a:schemeClr>
                </a:solidFill>
              </a:rPr>
              <a:t>makes the color of elements with class name </a:t>
            </a:r>
            <a:r>
              <a:rPr lang="en-US" sz="2000" dirty="0">
                <a:solidFill>
                  <a:srgbClr val="002060"/>
                </a:solidFill>
              </a:rPr>
              <a:t>“</a:t>
            </a:r>
            <a:r>
              <a:rPr lang="en-US" sz="2000" dirty="0">
                <a:solidFill>
                  <a:srgbClr val="00B050"/>
                </a:solidFill>
              </a:rPr>
              <a:t>headings</a:t>
            </a:r>
            <a:r>
              <a:rPr lang="en-US" sz="2000" dirty="0">
                <a:solidFill>
                  <a:srgbClr val="002060"/>
                </a:solidFill>
              </a:rPr>
              <a:t>” </a:t>
            </a:r>
            <a:r>
              <a:rPr lang="en-US" sz="2100" dirty="0">
                <a:solidFill>
                  <a:schemeClr val="accent6">
                    <a:lumMod val="40000"/>
                    <a:lumOff val="60000"/>
                  </a:schemeClr>
                </a:solidFill>
              </a:rPr>
              <a:t>as  red.</a:t>
            </a:r>
          </a:p>
          <a:p>
            <a:pPr marL="1892300">
              <a:spcBef>
                <a:spcPts val="1200"/>
              </a:spcBef>
            </a:pPr>
            <a:r>
              <a:rPr lang="en-US" sz="2000" dirty="0"/>
              <a:t>&lt;h1 class=“</a:t>
            </a:r>
            <a:r>
              <a:rPr lang="en-US" sz="2000" dirty="0">
                <a:solidFill>
                  <a:srgbClr val="00B050"/>
                </a:solidFill>
              </a:rPr>
              <a:t>headings</a:t>
            </a:r>
            <a:r>
              <a:rPr lang="en-US" sz="2000" dirty="0"/>
              <a:t>"&gt;Center-aligned heading&lt;/h1&gt;</a:t>
            </a:r>
          </a:p>
          <a:p>
            <a:pPr marL="1892300">
              <a:spcBef>
                <a:spcPts val="1200"/>
              </a:spcBef>
            </a:pPr>
            <a:r>
              <a:rPr lang="en-US" sz="2000" dirty="0"/>
              <a:t>&lt;p class="</a:t>
            </a:r>
            <a:r>
              <a:rPr lang="en-US" sz="2000" dirty="0">
                <a:solidFill>
                  <a:srgbClr val="00B050"/>
                </a:solidFill>
              </a:rPr>
              <a:t>headings</a:t>
            </a:r>
            <a:r>
              <a:rPr lang="en-US" sz="2000" dirty="0"/>
              <a:t>"&gt;Center-aligned paragraph.&lt;/p&gt;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78</a:t>
            </a:fld>
            <a:endParaRPr lang="en-US" dirty="0"/>
          </a:p>
        </p:txBody>
      </p:sp>
    </p:spTree>
    <p:extLst>
      <p:ext uri="{BB962C8B-B14F-4D97-AF65-F5344CB8AC3E}">
        <p14:creationId xmlns:p14="http://schemas.microsoft.com/office/powerpoint/2010/main" val="20910900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Three Ways to apply CSS</a:t>
            </a:r>
          </a:p>
        </p:txBody>
      </p:sp>
      <p:sp>
        <p:nvSpPr>
          <p:cNvPr id="3" name="Text Placeholder 2"/>
          <p:cNvSpPr>
            <a:spLocks noGrp="1"/>
          </p:cNvSpPr>
          <p:nvPr>
            <p:ph type="body" sz="quarter" idx="13"/>
          </p:nvPr>
        </p:nvSpPr>
        <p:spPr/>
        <p:txBody>
          <a:bodyPr>
            <a:normAutofit fontScale="92500"/>
          </a:bodyPr>
          <a:lstStyle/>
          <a:p>
            <a:pPr>
              <a:spcBef>
                <a:spcPts val="1200"/>
              </a:spcBef>
            </a:pPr>
            <a:r>
              <a:rPr lang="en-US" sz="2200" dirty="0"/>
              <a:t>Three ways to apply CSS</a:t>
            </a:r>
          </a:p>
          <a:p>
            <a:pPr marL="520700" indent="47625">
              <a:spcBef>
                <a:spcPts val="1200"/>
              </a:spcBef>
              <a:buFont typeface="Courier New" pitchFamily="49" charset="0"/>
              <a:buChar char="o"/>
            </a:pPr>
            <a:r>
              <a:rPr lang="en-US" sz="2200" dirty="0"/>
              <a:t> Inline Style</a:t>
            </a:r>
          </a:p>
          <a:p>
            <a:pPr marL="520700" indent="47625">
              <a:spcBef>
                <a:spcPts val="1200"/>
              </a:spcBef>
              <a:buFont typeface="Courier New" pitchFamily="49" charset="0"/>
              <a:buChar char="o"/>
            </a:pPr>
            <a:r>
              <a:rPr lang="en-US" sz="2200" dirty="0"/>
              <a:t> Internal Style</a:t>
            </a:r>
          </a:p>
          <a:p>
            <a:pPr marL="520700" indent="47625">
              <a:spcBef>
                <a:spcPts val="1200"/>
              </a:spcBef>
              <a:buFont typeface="Courier New" pitchFamily="49" charset="0"/>
              <a:buChar char="o"/>
            </a:pPr>
            <a:r>
              <a:rPr lang="en-US" sz="2200" dirty="0"/>
              <a:t> External Style</a:t>
            </a:r>
          </a:p>
          <a:p>
            <a:pPr>
              <a:spcBef>
                <a:spcPts val="1200"/>
              </a:spcBef>
              <a:buFont typeface="Wingdings" pitchFamily="2" charset="2"/>
              <a:buChar char="§"/>
            </a:pPr>
            <a:r>
              <a:rPr lang="en-US" sz="2200" dirty="0"/>
              <a:t> Inline Style: The Style is declared inline in the html tag.</a:t>
            </a:r>
          </a:p>
          <a:p>
            <a:pPr>
              <a:spcBef>
                <a:spcPts val="1200"/>
              </a:spcBef>
            </a:pPr>
            <a:r>
              <a:rPr lang="en-US" sz="2200" dirty="0"/>
              <a:t>        Example</a:t>
            </a:r>
          </a:p>
          <a:p>
            <a:pPr>
              <a:spcBef>
                <a:spcPts val="1200"/>
              </a:spcBef>
            </a:pPr>
            <a:r>
              <a:rPr lang="en-US" sz="2200" dirty="0"/>
              <a:t>            </a:t>
            </a:r>
            <a:r>
              <a:rPr lang="en-US" sz="2200" dirty="0">
                <a:solidFill>
                  <a:srgbClr val="00B050"/>
                </a:solidFill>
              </a:rPr>
              <a:t>&lt;h1</a:t>
            </a:r>
            <a:r>
              <a:rPr lang="en-US" sz="2200" dirty="0"/>
              <a:t> </a:t>
            </a:r>
            <a:r>
              <a:rPr lang="en-US" sz="2200" dirty="0">
                <a:solidFill>
                  <a:srgbClr val="C00000"/>
                </a:solidFill>
              </a:rPr>
              <a:t>style</a:t>
            </a:r>
            <a:r>
              <a:rPr lang="en-US" sz="2200" dirty="0"/>
              <a:t>=“</a:t>
            </a:r>
            <a:r>
              <a:rPr lang="en-US" sz="2200" dirty="0">
                <a:solidFill>
                  <a:srgbClr val="00B0F0"/>
                </a:solidFill>
              </a:rPr>
              <a:t>color: red;</a:t>
            </a:r>
            <a:r>
              <a:rPr lang="en-US" sz="2200" dirty="0"/>
              <a:t>”</a:t>
            </a:r>
            <a:r>
              <a:rPr lang="en-US" sz="2200" dirty="0">
                <a:solidFill>
                  <a:srgbClr val="00B050"/>
                </a:solidFill>
              </a:rPr>
              <a:t>&gt;</a:t>
            </a:r>
            <a:r>
              <a:rPr lang="en-US" sz="2200" dirty="0">
                <a:solidFill>
                  <a:srgbClr val="00B0F0"/>
                </a:solidFill>
              </a:rPr>
              <a:t>Red Heading</a:t>
            </a:r>
            <a:r>
              <a:rPr lang="en-US" sz="2200" dirty="0"/>
              <a:t> </a:t>
            </a:r>
            <a:r>
              <a:rPr lang="en-US" sz="2200" dirty="0">
                <a:solidFill>
                  <a:srgbClr val="00B050"/>
                </a:solidFill>
              </a:rPr>
              <a:t>&lt;/h1&gt;</a:t>
            </a:r>
          </a:p>
          <a:p>
            <a:pPr>
              <a:spcBef>
                <a:spcPts val="1200"/>
              </a:spcBef>
            </a:pPr>
            <a:r>
              <a:rPr lang="en-US" sz="2200" dirty="0">
                <a:solidFill>
                  <a:srgbClr val="00B050"/>
                </a:solidFill>
              </a:rPr>
              <a:t>            &lt;body</a:t>
            </a:r>
            <a:r>
              <a:rPr lang="en-US" sz="2200" dirty="0"/>
              <a:t> </a:t>
            </a:r>
            <a:r>
              <a:rPr lang="en-US" sz="2200" dirty="0">
                <a:solidFill>
                  <a:srgbClr val="C00000"/>
                </a:solidFill>
              </a:rPr>
              <a:t>style</a:t>
            </a:r>
            <a:r>
              <a:rPr lang="en-US" sz="2200" dirty="0"/>
              <a:t>=“</a:t>
            </a:r>
            <a:r>
              <a:rPr lang="en-US" sz="2200" dirty="0">
                <a:solidFill>
                  <a:srgbClr val="00B0F0"/>
                </a:solidFill>
              </a:rPr>
              <a:t>background-color: red;</a:t>
            </a:r>
            <a:r>
              <a:rPr lang="en-US" sz="2200" dirty="0"/>
              <a:t>”</a:t>
            </a:r>
            <a:r>
              <a:rPr lang="en-US" sz="2200" dirty="0">
                <a:solidFill>
                  <a:srgbClr val="00B050"/>
                </a:solidFill>
              </a:rPr>
              <a:t>&gt;</a:t>
            </a:r>
            <a:r>
              <a:rPr lang="en-US" sz="2200" dirty="0">
                <a:solidFill>
                  <a:srgbClr val="00B0F0"/>
                </a:solidFill>
              </a:rPr>
              <a:t>Red Heading</a:t>
            </a:r>
            <a:r>
              <a:rPr lang="en-US" sz="2200" dirty="0"/>
              <a:t> </a:t>
            </a:r>
            <a:r>
              <a:rPr lang="en-US" sz="2200" dirty="0">
                <a:solidFill>
                  <a:srgbClr val="00B050"/>
                </a:solidFill>
              </a:rPr>
              <a:t>&lt;/body&gt;          </a:t>
            </a:r>
            <a:r>
              <a:rPr lang="en-US" sz="2200" dirty="0"/>
              <a:t>     </a:t>
            </a:r>
          </a:p>
          <a:p>
            <a:pPr>
              <a:spcBef>
                <a:spcPts val="1200"/>
              </a:spcBef>
            </a:pPr>
            <a:r>
              <a:rPr lang="en-US" sz="2200" dirty="0"/>
              <a:t>Disadvantages:</a:t>
            </a:r>
          </a:p>
          <a:p>
            <a:pPr>
              <a:spcBef>
                <a:spcPts val="1200"/>
              </a:spcBef>
            </a:pPr>
            <a:r>
              <a:rPr lang="en-US" sz="2200" dirty="0"/>
              <a:t>	This mixes the content with the style , should be avoided</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79</a:t>
            </a:fld>
            <a:endParaRPr lang="en-US" dirty="0"/>
          </a:p>
        </p:txBody>
      </p:sp>
    </p:spTree>
    <p:extLst>
      <p:ext uri="{BB962C8B-B14F-4D97-AF65-F5344CB8AC3E}">
        <p14:creationId xmlns:p14="http://schemas.microsoft.com/office/powerpoint/2010/main" val="1149689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5843"/>
            <a:ext cx="6858000" cy="533400"/>
          </a:xfrm>
        </p:spPr>
        <p:txBody>
          <a:bodyPr/>
          <a:lstStyle/>
          <a:p>
            <a:r>
              <a:rPr lang="en-US" b="1" dirty="0"/>
              <a:t>Basic HTML Structure</a:t>
            </a:r>
          </a:p>
        </p:txBody>
      </p:sp>
      <p:sp>
        <p:nvSpPr>
          <p:cNvPr id="4" name="Slide Number Placeholder 3"/>
          <p:cNvSpPr>
            <a:spLocks noGrp="1"/>
          </p:cNvSpPr>
          <p:nvPr>
            <p:ph type="sldNum" sz="quarter" idx="4294967295"/>
          </p:nvPr>
        </p:nvSpPr>
        <p:spPr/>
        <p:txBody>
          <a:bodyPr/>
          <a:lstStyle/>
          <a:p>
            <a:pPr>
              <a:defRPr/>
            </a:pPr>
            <a:fld id="{50EC62AF-8A58-47DB-8277-FFD1CE2A98DE}" type="slidenum">
              <a:rPr lang="en-US" smtClean="0"/>
              <a:pPr>
                <a:defRPr/>
              </a:pPr>
              <a:t>8</a:t>
            </a:fld>
            <a:endParaRPr lang="en-US"/>
          </a:p>
        </p:txBody>
      </p:sp>
      <p:sp>
        <p:nvSpPr>
          <p:cNvPr id="5" name="TextBox 4"/>
          <p:cNvSpPr txBox="1"/>
          <p:nvPr/>
        </p:nvSpPr>
        <p:spPr>
          <a:xfrm>
            <a:off x="1905000" y="1066800"/>
            <a:ext cx="3505200" cy="5170646"/>
          </a:xfrm>
          <a:prstGeom prst="rect">
            <a:avLst/>
          </a:prstGeom>
          <a:gradFill flip="none" rotWithShape="1">
            <a:gsLst>
              <a:gs pos="0">
                <a:srgbClr val="FFD9D9"/>
              </a:gs>
              <a:gs pos="64999">
                <a:srgbClr val="F0EBD5"/>
              </a:gs>
              <a:gs pos="100000">
                <a:srgbClr val="D1C39F"/>
              </a:gs>
            </a:gsLst>
            <a:lin ang="2700000" scaled="1"/>
            <a:tileRect/>
          </a:gradFill>
        </p:spPr>
        <p:txBody>
          <a:bodyPr wrap="square" rtlCol="0">
            <a:spAutoFit/>
          </a:bodyPr>
          <a:lstStyle/>
          <a:p>
            <a:r>
              <a:rPr lang="en-US" sz="2200" b="0" dirty="0"/>
              <a:t>&lt;html&gt;       </a:t>
            </a:r>
          </a:p>
          <a:p>
            <a:endParaRPr lang="en-US" sz="2200" b="0" dirty="0">
              <a:solidFill>
                <a:srgbClr val="EA3800"/>
              </a:solidFill>
            </a:endParaRPr>
          </a:p>
          <a:p>
            <a:r>
              <a:rPr lang="en-US" sz="2200" b="0" dirty="0">
                <a:solidFill>
                  <a:srgbClr val="EA3800"/>
                </a:solidFill>
              </a:rPr>
              <a:t>	&lt;head&gt;</a:t>
            </a:r>
          </a:p>
          <a:p>
            <a:r>
              <a:rPr lang="en-US" sz="2200" b="0" dirty="0">
                <a:solidFill>
                  <a:srgbClr val="EA3800"/>
                </a:solidFill>
              </a:rPr>
              <a:t>            …………</a:t>
            </a:r>
          </a:p>
          <a:p>
            <a:r>
              <a:rPr lang="en-US" sz="2200" b="0" dirty="0">
                <a:solidFill>
                  <a:srgbClr val="EA3800"/>
                </a:solidFill>
              </a:rPr>
              <a:t>	…………</a:t>
            </a:r>
          </a:p>
          <a:p>
            <a:r>
              <a:rPr lang="en-US" sz="2200" b="0" dirty="0">
                <a:solidFill>
                  <a:srgbClr val="EA3800"/>
                </a:solidFill>
              </a:rPr>
              <a:t>	&lt;/head&gt;</a:t>
            </a:r>
          </a:p>
          <a:p>
            <a:endParaRPr lang="en-US" sz="2200" b="0" dirty="0"/>
          </a:p>
          <a:p>
            <a:r>
              <a:rPr lang="en-US" sz="2200" b="0" dirty="0">
                <a:solidFill>
                  <a:srgbClr val="00B050"/>
                </a:solidFill>
              </a:rPr>
              <a:t>    	&lt;body&gt;</a:t>
            </a:r>
          </a:p>
          <a:p>
            <a:r>
              <a:rPr lang="en-US" sz="2200" b="0" dirty="0">
                <a:solidFill>
                  <a:srgbClr val="00B050"/>
                </a:solidFill>
              </a:rPr>
              <a:t>	…………</a:t>
            </a:r>
          </a:p>
          <a:p>
            <a:r>
              <a:rPr lang="en-US" sz="2200" b="0" dirty="0">
                <a:solidFill>
                  <a:srgbClr val="00B050"/>
                </a:solidFill>
              </a:rPr>
              <a:t>	…………</a:t>
            </a:r>
          </a:p>
          <a:p>
            <a:r>
              <a:rPr lang="en-US" sz="2200" b="0" dirty="0">
                <a:solidFill>
                  <a:srgbClr val="00B050"/>
                </a:solidFill>
              </a:rPr>
              <a:t> 	&lt;/body&gt;</a:t>
            </a:r>
          </a:p>
          <a:p>
            <a:endParaRPr lang="en-US" sz="2200" b="0" dirty="0"/>
          </a:p>
          <a:p>
            <a:r>
              <a:rPr lang="en-US" sz="2200" b="0" dirty="0"/>
              <a:t>&lt;/html&gt;</a:t>
            </a:r>
          </a:p>
          <a:p>
            <a:endParaRPr lang="en-US" sz="2200" b="0" dirty="0"/>
          </a:p>
          <a:p>
            <a:endParaRPr lang="en-US" sz="2200" b="0" dirty="0"/>
          </a:p>
        </p:txBody>
      </p:sp>
      <p:sp>
        <p:nvSpPr>
          <p:cNvPr id="7" name="Right Brace 6"/>
          <p:cNvSpPr/>
          <p:nvPr/>
        </p:nvSpPr>
        <p:spPr bwMode="auto">
          <a:xfrm>
            <a:off x="5418667" y="1099423"/>
            <a:ext cx="1371600" cy="5105400"/>
          </a:xfrm>
          <a:prstGeom prst="rightBrace">
            <a:avLst/>
          </a:prstGeom>
          <a:noFill/>
          <a:ln w="9525" cap="flat" cmpd="sng" algn="ctr">
            <a:solidFill>
              <a:srgbClr val="EA38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 name="TextBox 7"/>
          <p:cNvSpPr txBox="1"/>
          <p:nvPr/>
        </p:nvSpPr>
        <p:spPr>
          <a:xfrm>
            <a:off x="6790267" y="3429000"/>
            <a:ext cx="2133599" cy="707886"/>
          </a:xfrm>
          <a:prstGeom prst="rect">
            <a:avLst/>
          </a:prstGeom>
          <a:noFill/>
        </p:spPr>
        <p:txBody>
          <a:bodyPr wrap="square" rtlCol="0">
            <a:spAutoFit/>
          </a:bodyPr>
          <a:lstStyle/>
          <a:p>
            <a:r>
              <a:rPr lang="en-US" sz="2000" dirty="0">
                <a:solidFill>
                  <a:srgbClr val="EA3800"/>
                </a:solidFill>
              </a:rPr>
              <a:t>Basic Structure of a HTML file.</a:t>
            </a:r>
          </a:p>
        </p:txBody>
      </p:sp>
    </p:spTree>
    <p:extLst>
      <p:ext uri="{BB962C8B-B14F-4D97-AF65-F5344CB8AC3E}">
        <p14:creationId xmlns:p14="http://schemas.microsoft.com/office/powerpoint/2010/main" val="14221970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Internal Style Sheet</a:t>
            </a:r>
          </a:p>
        </p:txBody>
      </p:sp>
      <p:sp>
        <p:nvSpPr>
          <p:cNvPr id="3" name="Text Placeholder 2"/>
          <p:cNvSpPr>
            <a:spLocks noGrp="1"/>
          </p:cNvSpPr>
          <p:nvPr>
            <p:ph type="body" sz="quarter" idx="13"/>
          </p:nvPr>
        </p:nvSpPr>
        <p:spPr/>
        <p:txBody>
          <a:bodyPr/>
          <a:lstStyle/>
          <a:p>
            <a:r>
              <a:rPr lang="en-US" sz="2000" dirty="0"/>
              <a:t>The styles are written inside the head tag.</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80</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80</a:t>
            </a:fld>
            <a:endParaRPr lang="en-US"/>
          </a:p>
        </p:txBody>
      </p:sp>
      <p:sp>
        <p:nvSpPr>
          <p:cNvPr id="7" name="TextBox 6"/>
          <p:cNvSpPr txBox="1"/>
          <p:nvPr/>
        </p:nvSpPr>
        <p:spPr>
          <a:xfrm>
            <a:off x="1295400" y="1600201"/>
            <a:ext cx="6705600" cy="5262979"/>
          </a:xfrm>
          <a:prstGeom prst="rect">
            <a:avLst/>
          </a:prstGeom>
          <a:noFill/>
        </p:spPr>
        <p:txBody>
          <a:bodyPr wrap="square" rtlCol="0">
            <a:spAutoFit/>
          </a:bodyPr>
          <a:lstStyle/>
          <a:p>
            <a:r>
              <a:rPr lang="en-US" sz="1600" dirty="0">
                <a:solidFill>
                  <a:srgbClr val="00B050"/>
                </a:solidFill>
              </a:rPr>
              <a:t>&lt;html&gt;</a:t>
            </a:r>
          </a:p>
          <a:p>
            <a:r>
              <a:rPr lang="en-US" sz="1600" dirty="0"/>
              <a:t>	</a:t>
            </a:r>
            <a:r>
              <a:rPr lang="en-US" sz="1600" dirty="0">
                <a:solidFill>
                  <a:srgbClr val="00B050"/>
                </a:solidFill>
              </a:rPr>
              <a:t>&lt;head&gt;</a:t>
            </a:r>
          </a:p>
          <a:p>
            <a:r>
              <a:rPr lang="en-US" sz="1600" dirty="0"/>
              <a:t>                 	</a:t>
            </a:r>
            <a:r>
              <a:rPr lang="en-US" sz="1600" dirty="0">
                <a:solidFill>
                  <a:srgbClr val="00B050"/>
                </a:solidFill>
              </a:rPr>
              <a:t>&lt;style</a:t>
            </a:r>
            <a:r>
              <a:rPr lang="en-US" sz="1600" dirty="0">
                <a:solidFill>
                  <a:srgbClr val="00B0F0"/>
                </a:solidFill>
              </a:rPr>
              <a:t> </a:t>
            </a:r>
            <a:r>
              <a:rPr lang="en-US" sz="1600" dirty="0">
                <a:solidFill>
                  <a:srgbClr val="C00000"/>
                </a:solidFill>
              </a:rPr>
              <a:t>type</a:t>
            </a:r>
            <a:r>
              <a:rPr lang="en-US" sz="1600" dirty="0">
                <a:solidFill>
                  <a:srgbClr val="00B0F0"/>
                </a:solidFill>
              </a:rPr>
              <a:t>="text/</a:t>
            </a:r>
            <a:r>
              <a:rPr lang="en-US" sz="1600" dirty="0" err="1">
                <a:solidFill>
                  <a:srgbClr val="00B0F0"/>
                </a:solidFill>
              </a:rPr>
              <a:t>css</a:t>
            </a:r>
            <a:r>
              <a:rPr lang="en-US" sz="1600" dirty="0">
                <a:solidFill>
                  <a:srgbClr val="00B0F0"/>
                </a:solidFill>
              </a:rPr>
              <a:t>"</a:t>
            </a:r>
            <a:r>
              <a:rPr lang="en-US" sz="1600" dirty="0">
                <a:solidFill>
                  <a:srgbClr val="00B050"/>
                </a:solidFill>
              </a:rPr>
              <a:t>&gt;</a:t>
            </a:r>
          </a:p>
          <a:p>
            <a:r>
              <a:rPr lang="en-US" sz="1600" dirty="0"/>
              <a:t>                   		</a:t>
            </a:r>
            <a:r>
              <a:rPr lang="en-US" sz="1600" dirty="0">
                <a:solidFill>
                  <a:srgbClr val="0070C0"/>
                </a:solidFill>
              </a:rPr>
              <a:t>    body{</a:t>
            </a:r>
          </a:p>
          <a:p>
            <a:r>
              <a:rPr lang="en-US" sz="1600" dirty="0">
                <a:solidFill>
                  <a:srgbClr val="0070C0"/>
                </a:solidFill>
              </a:rPr>
              <a:t>                                                     background-</a:t>
            </a:r>
            <a:r>
              <a:rPr lang="en-US" sz="1600" dirty="0" err="1">
                <a:solidFill>
                  <a:srgbClr val="0070C0"/>
                </a:solidFill>
              </a:rPr>
              <a:t>color:Gray</a:t>
            </a:r>
            <a:r>
              <a:rPr lang="en-US" sz="1600" dirty="0">
                <a:solidFill>
                  <a:srgbClr val="0070C0"/>
                </a:solidFill>
              </a:rPr>
              <a:t>;</a:t>
            </a:r>
          </a:p>
          <a:p>
            <a:r>
              <a:rPr lang="en-US" sz="1600" dirty="0">
                <a:solidFill>
                  <a:srgbClr val="0070C0"/>
                </a:solidFill>
              </a:rPr>
              <a:t>                                                     }</a:t>
            </a:r>
          </a:p>
          <a:p>
            <a:r>
              <a:rPr lang="en-US" sz="1600" dirty="0"/>
              <a:t>                                                </a:t>
            </a:r>
            <a:r>
              <a:rPr lang="en-US" sz="1600" dirty="0">
                <a:solidFill>
                  <a:srgbClr val="7030A0"/>
                </a:solidFill>
              </a:rPr>
              <a:t>    #main{</a:t>
            </a:r>
          </a:p>
          <a:p>
            <a:r>
              <a:rPr lang="en-US" sz="1600" dirty="0">
                <a:solidFill>
                  <a:srgbClr val="7030A0"/>
                </a:solidFill>
              </a:rPr>
              <a:t>                                                     </a:t>
            </a:r>
            <a:r>
              <a:rPr lang="en-US" sz="1600" dirty="0" err="1">
                <a:solidFill>
                  <a:srgbClr val="7030A0"/>
                </a:solidFill>
              </a:rPr>
              <a:t>color:green</a:t>
            </a:r>
            <a:r>
              <a:rPr lang="en-US" sz="1600" dirty="0">
                <a:solidFill>
                  <a:srgbClr val="7030A0"/>
                </a:solidFill>
              </a:rPr>
              <a:t>;                             </a:t>
            </a:r>
          </a:p>
          <a:p>
            <a:r>
              <a:rPr lang="en-US" sz="1600" dirty="0">
                <a:solidFill>
                  <a:srgbClr val="7030A0"/>
                </a:solidFill>
              </a:rPr>
              <a:t>                                                    }</a:t>
            </a:r>
          </a:p>
          <a:p>
            <a:r>
              <a:rPr lang="en-US" sz="1600" dirty="0"/>
              <a:t>                                                  </a:t>
            </a:r>
            <a:r>
              <a:rPr lang="en-US" sz="1600" dirty="0">
                <a:solidFill>
                  <a:srgbClr val="0070C0"/>
                </a:solidFill>
              </a:rPr>
              <a:t> </a:t>
            </a:r>
            <a:r>
              <a:rPr lang="en-US" sz="1600" dirty="0">
                <a:solidFill>
                  <a:srgbClr val="800000"/>
                </a:solidFill>
              </a:rPr>
              <a:t>.subheadings{</a:t>
            </a:r>
          </a:p>
          <a:p>
            <a:r>
              <a:rPr lang="en-US" sz="1600" dirty="0">
                <a:solidFill>
                  <a:srgbClr val="800000"/>
                </a:solidFill>
              </a:rPr>
              <a:t>                                                    </a:t>
            </a:r>
            <a:r>
              <a:rPr lang="en-US" sz="1600" dirty="0" err="1">
                <a:solidFill>
                  <a:srgbClr val="800000"/>
                </a:solidFill>
              </a:rPr>
              <a:t>color:brown</a:t>
            </a:r>
            <a:r>
              <a:rPr lang="en-US" sz="1600" dirty="0">
                <a:solidFill>
                  <a:srgbClr val="800000"/>
                </a:solidFill>
              </a:rPr>
              <a:t>;                            </a:t>
            </a:r>
          </a:p>
          <a:p>
            <a:r>
              <a:rPr lang="en-US" sz="1600" dirty="0">
                <a:solidFill>
                  <a:srgbClr val="800000"/>
                </a:solidFill>
              </a:rPr>
              <a:t>                                                    }</a:t>
            </a:r>
          </a:p>
          <a:p>
            <a:r>
              <a:rPr lang="en-US" sz="1600" dirty="0">
                <a:solidFill>
                  <a:srgbClr val="00B050"/>
                </a:solidFill>
              </a:rPr>
              <a:t>                                 &lt;/style&gt;</a:t>
            </a:r>
          </a:p>
          <a:p>
            <a:r>
              <a:rPr lang="en-US" sz="1600" dirty="0"/>
              <a:t>	</a:t>
            </a:r>
            <a:r>
              <a:rPr lang="en-US" sz="1600" dirty="0">
                <a:solidFill>
                  <a:srgbClr val="00B050"/>
                </a:solidFill>
              </a:rPr>
              <a:t>&lt;/head&gt;</a:t>
            </a:r>
          </a:p>
          <a:p>
            <a:r>
              <a:rPr lang="en-US" sz="1600" dirty="0"/>
              <a:t>	</a:t>
            </a:r>
            <a:r>
              <a:rPr lang="en-US" sz="1600" dirty="0">
                <a:solidFill>
                  <a:srgbClr val="00B050"/>
                </a:solidFill>
              </a:rPr>
              <a:t>&lt;body&gt;</a:t>
            </a:r>
          </a:p>
          <a:p>
            <a:r>
              <a:rPr lang="en-US" sz="1600" dirty="0"/>
              <a:t>                              </a:t>
            </a:r>
            <a:r>
              <a:rPr lang="en-US" sz="1600" dirty="0">
                <a:solidFill>
                  <a:srgbClr val="00B050"/>
                </a:solidFill>
              </a:rPr>
              <a:t>&lt;h1</a:t>
            </a:r>
            <a:r>
              <a:rPr lang="en-US" sz="1600" dirty="0">
                <a:solidFill>
                  <a:srgbClr val="FF0000"/>
                </a:solidFill>
              </a:rPr>
              <a:t> </a:t>
            </a:r>
            <a:r>
              <a:rPr lang="en-US" sz="1600" dirty="0">
                <a:solidFill>
                  <a:srgbClr val="C00000"/>
                </a:solidFill>
              </a:rPr>
              <a:t>id</a:t>
            </a:r>
            <a:r>
              <a:rPr lang="en-US" sz="1600" dirty="0"/>
              <a:t>="</a:t>
            </a:r>
            <a:r>
              <a:rPr lang="en-US" sz="1600" dirty="0">
                <a:solidFill>
                  <a:srgbClr val="00B0F0"/>
                </a:solidFill>
              </a:rPr>
              <a:t>main</a:t>
            </a:r>
            <a:r>
              <a:rPr lang="en-US" sz="1600" dirty="0"/>
              <a:t>"</a:t>
            </a:r>
            <a:r>
              <a:rPr lang="en-US" sz="1600" dirty="0">
                <a:solidFill>
                  <a:srgbClr val="00B050"/>
                </a:solidFill>
              </a:rPr>
              <a:t>&gt;</a:t>
            </a:r>
            <a:r>
              <a:rPr lang="en-US" sz="1600" dirty="0"/>
              <a:t>Main Heading</a:t>
            </a:r>
            <a:r>
              <a:rPr lang="en-US" sz="1600" dirty="0">
                <a:solidFill>
                  <a:srgbClr val="00B050"/>
                </a:solidFill>
              </a:rPr>
              <a:t>&lt;/h1&gt;</a:t>
            </a:r>
          </a:p>
          <a:p>
            <a:r>
              <a:rPr lang="en-US" sz="1600" dirty="0"/>
              <a:t>                             </a:t>
            </a:r>
            <a:r>
              <a:rPr lang="en-US" sz="1600" dirty="0">
                <a:solidFill>
                  <a:srgbClr val="00B050"/>
                </a:solidFill>
              </a:rPr>
              <a:t> &lt;h2</a:t>
            </a:r>
            <a:r>
              <a:rPr lang="en-US" sz="1600" dirty="0">
                <a:solidFill>
                  <a:srgbClr val="C00000"/>
                </a:solidFill>
              </a:rPr>
              <a:t> class</a:t>
            </a:r>
            <a:r>
              <a:rPr lang="en-US" sz="1600" dirty="0"/>
              <a:t>="</a:t>
            </a:r>
            <a:r>
              <a:rPr lang="en-US" sz="1600" dirty="0">
                <a:solidFill>
                  <a:srgbClr val="00B0F0"/>
                </a:solidFill>
              </a:rPr>
              <a:t>subheadings</a:t>
            </a:r>
            <a:r>
              <a:rPr lang="en-US" sz="1600" dirty="0"/>
              <a:t>"</a:t>
            </a:r>
            <a:r>
              <a:rPr lang="en-US" sz="1600" dirty="0">
                <a:solidFill>
                  <a:srgbClr val="00B050"/>
                </a:solidFill>
              </a:rPr>
              <a:t>&gt;</a:t>
            </a:r>
            <a:r>
              <a:rPr lang="en-US" sz="1600" dirty="0" err="1"/>
              <a:t>SubHeading</a:t>
            </a:r>
            <a:r>
              <a:rPr lang="en-US" sz="1600" dirty="0"/>
              <a:t> 1</a:t>
            </a:r>
            <a:r>
              <a:rPr lang="en-US" sz="1600" dirty="0">
                <a:solidFill>
                  <a:srgbClr val="00B050"/>
                </a:solidFill>
              </a:rPr>
              <a:t>&lt;/h2&gt;</a:t>
            </a:r>
          </a:p>
          <a:p>
            <a:r>
              <a:rPr lang="en-US" sz="1600" dirty="0"/>
              <a:t>	             </a:t>
            </a:r>
            <a:r>
              <a:rPr lang="en-US" sz="1600" dirty="0">
                <a:solidFill>
                  <a:srgbClr val="00B050"/>
                </a:solidFill>
              </a:rPr>
              <a:t> &lt;h3</a:t>
            </a:r>
            <a:r>
              <a:rPr lang="en-US" sz="1600" dirty="0"/>
              <a:t> </a:t>
            </a:r>
            <a:r>
              <a:rPr lang="en-US" sz="1600" dirty="0">
                <a:solidFill>
                  <a:srgbClr val="C00000"/>
                </a:solidFill>
              </a:rPr>
              <a:t>class</a:t>
            </a:r>
            <a:r>
              <a:rPr lang="en-US" sz="1600" dirty="0"/>
              <a:t>="</a:t>
            </a:r>
            <a:r>
              <a:rPr lang="en-US" sz="1600" dirty="0">
                <a:solidFill>
                  <a:srgbClr val="00B0F0"/>
                </a:solidFill>
              </a:rPr>
              <a:t> subheadings </a:t>
            </a:r>
            <a:r>
              <a:rPr lang="en-US" sz="1600" dirty="0"/>
              <a:t>"</a:t>
            </a:r>
            <a:r>
              <a:rPr lang="en-US" sz="1600" dirty="0">
                <a:solidFill>
                  <a:srgbClr val="00B050"/>
                </a:solidFill>
              </a:rPr>
              <a:t>&gt;</a:t>
            </a:r>
            <a:r>
              <a:rPr lang="en-US" sz="1600" dirty="0" err="1"/>
              <a:t>SubHeading</a:t>
            </a:r>
            <a:r>
              <a:rPr lang="en-US" sz="1600" dirty="0"/>
              <a:t> 2</a:t>
            </a:r>
            <a:r>
              <a:rPr lang="en-US" sz="1600" dirty="0">
                <a:solidFill>
                  <a:srgbClr val="00B050"/>
                </a:solidFill>
              </a:rPr>
              <a:t>&lt;/h3&gt;</a:t>
            </a:r>
          </a:p>
          <a:p>
            <a:r>
              <a:rPr lang="en-US" sz="1600" dirty="0"/>
              <a:t>	</a:t>
            </a:r>
            <a:r>
              <a:rPr lang="en-US" sz="1600" dirty="0">
                <a:solidFill>
                  <a:srgbClr val="00B050"/>
                </a:solidFill>
              </a:rPr>
              <a:t>&lt;/body&gt;</a:t>
            </a:r>
          </a:p>
          <a:p>
            <a:r>
              <a:rPr lang="en-US" sz="1600" dirty="0">
                <a:solidFill>
                  <a:srgbClr val="00B050"/>
                </a:solidFill>
              </a:rPr>
              <a:t>&lt;/html&gt;</a:t>
            </a:r>
          </a:p>
          <a:p>
            <a:endParaRPr lang="en-US" sz="1600" dirty="0"/>
          </a:p>
        </p:txBody>
      </p:sp>
      <p:sp>
        <p:nvSpPr>
          <p:cNvPr id="9" name="Left Brace 8"/>
          <p:cNvSpPr/>
          <p:nvPr/>
        </p:nvSpPr>
        <p:spPr bwMode="auto">
          <a:xfrm>
            <a:off x="3886200" y="2667000"/>
            <a:ext cx="457200" cy="609600"/>
          </a:xfrm>
          <a:prstGeom prst="leftBrace">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TextBox 9"/>
          <p:cNvSpPr txBox="1"/>
          <p:nvPr/>
        </p:nvSpPr>
        <p:spPr>
          <a:xfrm>
            <a:off x="1828800" y="2667000"/>
            <a:ext cx="1981200" cy="584775"/>
          </a:xfrm>
          <a:prstGeom prst="rect">
            <a:avLst/>
          </a:prstGeom>
          <a:solidFill>
            <a:srgbClr val="FFCCCC"/>
          </a:solidFill>
        </p:spPr>
        <p:txBody>
          <a:bodyPr wrap="square" rtlCol="0">
            <a:spAutoFit/>
          </a:bodyPr>
          <a:lstStyle/>
          <a:p>
            <a:r>
              <a:rPr lang="en-US" sz="1600" b="0" dirty="0"/>
              <a:t>Page Back ground changed to gray</a:t>
            </a:r>
          </a:p>
        </p:txBody>
      </p:sp>
      <p:sp>
        <p:nvSpPr>
          <p:cNvPr id="11" name="Left Brace 10"/>
          <p:cNvSpPr/>
          <p:nvPr/>
        </p:nvSpPr>
        <p:spPr bwMode="auto">
          <a:xfrm>
            <a:off x="3886200" y="3352800"/>
            <a:ext cx="457200" cy="1295400"/>
          </a:xfrm>
          <a:prstGeom prst="leftBrace">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 name="TextBox 11"/>
          <p:cNvSpPr txBox="1"/>
          <p:nvPr/>
        </p:nvSpPr>
        <p:spPr>
          <a:xfrm>
            <a:off x="228600" y="3505200"/>
            <a:ext cx="3657600" cy="1077218"/>
          </a:xfrm>
          <a:prstGeom prst="rect">
            <a:avLst/>
          </a:prstGeom>
          <a:solidFill>
            <a:srgbClr val="FFCCCC"/>
          </a:solidFill>
        </p:spPr>
        <p:txBody>
          <a:bodyPr wrap="square" rtlCol="0">
            <a:spAutoFit/>
          </a:bodyPr>
          <a:lstStyle/>
          <a:p>
            <a:r>
              <a:rPr lang="en-US" sz="1600" b="0" dirty="0"/>
              <a:t>Main Heading color changed to green</a:t>
            </a:r>
          </a:p>
          <a:p>
            <a:endParaRPr lang="en-US" sz="1600" b="0" dirty="0"/>
          </a:p>
          <a:p>
            <a:r>
              <a:rPr lang="en-US" sz="1600" b="0" dirty="0"/>
              <a:t>All sub headings color changed to brown</a:t>
            </a:r>
          </a:p>
        </p:txBody>
      </p:sp>
    </p:spTree>
    <p:extLst>
      <p:ext uri="{BB962C8B-B14F-4D97-AF65-F5344CB8AC3E}">
        <p14:creationId xmlns:p14="http://schemas.microsoft.com/office/powerpoint/2010/main" val="24809826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Internal Style Sheet</a:t>
            </a:r>
          </a:p>
        </p:txBody>
      </p:sp>
      <p:sp>
        <p:nvSpPr>
          <p:cNvPr id="3" name="Text Placeholder 2"/>
          <p:cNvSpPr>
            <a:spLocks noGrp="1"/>
          </p:cNvSpPr>
          <p:nvPr>
            <p:ph type="body" sz="quarter" idx="13"/>
          </p:nvPr>
        </p:nvSpPr>
        <p:spPr>
          <a:xfrm>
            <a:off x="373339" y="937520"/>
            <a:ext cx="8382000" cy="4622800"/>
          </a:xfrm>
        </p:spPr>
        <p:txBody>
          <a:bodyPr/>
          <a:lstStyle/>
          <a:p>
            <a:r>
              <a:rPr lang="en-US" sz="2000" dirty="0">
                <a:latin typeface="Arial" pitchFamily="34" charset="0"/>
                <a:cs typeface="Arial" pitchFamily="34" charset="0"/>
              </a:rPr>
              <a:t>Create an HTML file named CSSDemo.html and add the following code and run it.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81</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81</a:t>
            </a:fld>
            <a:endParaRPr lang="en-US"/>
          </a:p>
        </p:txBody>
      </p:sp>
      <p:sp>
        <p:nvSpPr>
          <p:cNvPr id="8" name="TextBox 7"/>
          <p:cNvSpPr txBox="1"/>
          <p:nvPr/>
        </p:nvSpPr>
        <p:spPr>
          <a:xfrm>
            <a:off x="1702859" y="1442047"/>
            <a:ext cx="6553200" cy="5247590"/>
          </a:xfrm>
          <a:prstGeom prst="rect">
            <a:avLst/>
          </a:prstGeom>
          <a:noFill/>
        </p:spPr>
        <p:txBody>
          <a:bodyPr wrap="square" rtlCol="0">
            <a:spAutoFit/>
          </a:bodyPr>
          <a:lstStyle/>
          <a:p>
            <a:r>
              <a:rPr lang="en-US" sz="1600" dirty="0">
                <a:solidFill>
                  <a:srgbClr val="00B050"/>
                </a:solidFill>
              </a:rPr>
              <a:t>&lt;html&gt;</a:t>
            </a:r>
          </a:p>
          <a:p>
            <a:r>
              <a:rPr lang="en-US" sz="1600" dirty="0"/>
              <a:t>	</a:t>
            </a:r>
            <a:r>
              <a:rPr lang="en-US" sz="1600" dirty="0">
                <a:solidFill>
                  <a:srgbClr val="00B050"/>
                </a:solidFill>
              </a:rPr>
              <a:t>&lt;head&gt;</a:t>
            </a:r>
          </a:p>
          <a:p>
            <a:r>
              <a:rPr lang="en-US" sz="1600" dirty="0"/>
              <a:t>                 	</a:t>
            </a:r>
            <a:r>
              <a:rPr lang="en-US" sz="1600" dirty="0">
                <a:solidFill>
                  <a:srgbClr val="00B050"/>
                </a:solidFill>
              </a:rPr>
              <a:t>&lt;style</a:t>
            </a:r>
            <a:r>
              <a:rPr lang="en-US" sz="1600" dirty="0">
                <a:solidFill>
                  <a:srgbClr val="00B0F0"/>
                </a:solidFill>
              </a:rPr>
              <a:t> </a:t>
            </a:r>
            <a:r>
              <a:rPr lang="en-US" sz="1600" dirty="0">
                <a:solidFill>
                  <a:srgbClr val="C00000"/>
                </a:solidFill>
              </a:rPr>
              <a:t>type</a:t>
            </a:r>
            <a:r>
              <a:rPr lang="en-US" sz="1600" dirty="0">
                <a:solidFill>
                  <a:srgbClr val="00B0F0"/>
                </a:solidFill>
              </a:rPr>
              <a:t>="text/</a:t>
            </a:r>
            <a:r>
              <a:rPr lang="en-US" sz="1600" dirty="0" err="1">
                <a:solidFill>
                  <a:srgbClr val="00B0F0"/>
                </a:solidFill>
              </a:rPr>
              <a:t>css</a:t>
            </a:r>
            <a:r>
              <a:rPr lang="en-US" sz="1600" dirty="0">
                <a:solidFill>
                  <a:srgbClr val="00B0F0"/>
                </a:solidFill>
              </a:rPr>
              <a:t>"</a:t>
            </a:r>
            <a:r>
              <a:rPr lang="en-US" sz="1600" dirty="0">
                <a:solidFill>
                  <a:srgbClr val="00B050"/>
                </a:solidFill>
              </a:rPr>
              <a:t>&gt;</a:t>
            </a:r>
          </a:p>
          <a:p>
            <a:r>
              <a:rPr lang="en-US" sz="1600" dirty="0"/>
              <a:t>                   		</a:t>
            </a:r>
            <a:r>
              <a:rPr lang="en-US" sz="1600" dirty="0">
                <a:solidFill>
                  <a:srgbClr val="0070C0"/>
                </a:solidFill>
              </a:rPr>
              <a:t>    body{</a:t>
            </a:r>
          </a:p>
          <a:p>
            <a:r>
              <a:rPr lang="en-US" sz="1600" dirty="0">
                <a:solidFill>
                  <a:srgbClr val="0070C0"/>
                </a:solidFill>
              </a:rPr>
              <a:t>                                                     background-</a:t>
            </a:r>
            <a:r>
              <a:rPr lang="en-US" sz="1600" dirty="0" err="1">
                <a:solidFill>
                  <a:srgbClr val="0070C0"/>
                </a:solidFill>
              </a:rPr>
              <a:t>color:Gray</a:t>
            </a:r>
            <a:r>
              <a:rPr lang="en-US" sz="1600" dirty="0">
                <a:solidFill>
                  <a:srgbClr val="0070C0"/>
                </a:solidFill>
              </a:rPr>
              <a:t>;</a:t>
            </a:r>
          </a:p>
          <a:p>
            <a:r>
              <a:rPr lang="en-US" sz="1600" dirty="0">
                <a:solidFill>
                  <a:srgbClr val="0070C0"/>
                </a:solidFill>
              </a:rPr>
              <a:t>                                                     }</a:t>
            </a:r>
          </a:p>
          <a:p>
            <a:r>
              <a:rPr lang="en-US" sz="1600" dirty="0"/>
              <a:t>                                                </a:t>
            </a:r>
            <a:r>
              <a:rPr lang="en-US" sz="1600" dirty="0">
                <a:solidFill>
                  <a:srgbClr val="7030A0"/>
                </a:solidFill>
              </a:rPr>
              <a:t>    #main{</a:t>
            </a:r>
          </a:p>
          <a:p>
            <a:r>
              <a:rPr lang="en-US" sz="1600" dirty="0">
                <a:solidFill>
                  <a:srgbClr val="7030A0"/>
                </a:solidFill>
              </a:rPr>
              <a:t>                                                     </a:t>
            </a:r>
            <a:r>
              <a:rPr lang="en-US" sz="1600" dirty="0" err="1">
                <a:solidFill>
                  <a:srgbClr val="7030A0"/>
                </a:solidFill>
              </a:rPr>
              <a:t>color:green</a:t>
            </a:r>
            <a:r>
              <a:rPr lang="en-US" sz="1600" dirty="0">
                <a:solidFill>
                  <a:srgbClr val="7030A0"/>
                </a:solidFill>
              </a:rPr>
              <a:t>;                             </a:t>
            </a:r>
          </a:p>
          <a:p>
            <a:r>
              <a:rPr lang="en-US" sz="1600" dirty="0">
                <a:solidFill>
                  <a:srgbClr val="7030A0"/>
                </a:solidFill>
              </a:rPr>
              <a:t>                                                    }</a:t>
            </a:r>
          </a:p>
          <a:p>
            <a:r>
              <a:rPr lang="en-US" sz="1600" dirty="0"/>
              <a:t>                                                  </a:t>
            </a:r>
            <a:r>
              <a:rPr lang="en-US" sz="1600" dirty="0">
                <a:solidFill>
                  <a:srgbClr val="0070C0"/>
                </a:solidFill>
              </a:rPr>
              <a:t> </a:t>
            </a:r>
            <a:r>
              <a:rPr lang="en-US" sz="1600" dirty="0">
                <a:solidFill>
                  <a:srgbClr val="800000"/>
                </a:solidFill>
              </a:rPr>
              <a:t>.subheadings{</a:t>
            </a:r>
          </a:p>
          <a:p>
            <a:r>
              <a:rPr lang="en-US" sz="1600" dirty="0">
                <a:solidFill>
                  <a:srgbClr val="800000"/>
                </a:solidFill>
              </a:rPr>
              <a:t>                                                    </a:t>
            </a:r>
            <a:r>
              <a:rPr lang="en-US" sz="1600" dirty="0" err="1">
                <a:solidFill>
                  <a:srgbClr val="800000"/>
                </a:solidFill>
              </a:rPr>
              <a:t>color:brown</a:t>
            </a:r>
            <a:r>
              <a:rPr lang="en-US" sz="1600" dirty="0">
                <a:solidFill>
                  <a:srgbClr val="800000"/>
                </a:solidFill>
              </a:rPr>
              <a:t>;                            </a:t>
            </a:r>
          </a:p>
          <a:p>
            <a:r>
              <a:rPr lang="en-US" sz="1600" dirty="0">
                <a:solidFill>
                  <a:srgbClr val="800000"/>
                </a:solidFill>
              </a:rPr>
              <a:t>                                                    }</a:t>
            </a:r>
          </a:p>
          <a:p>
            <a:r>
              <a:rPr lang="en-US" sz="1600" dirty="0">
                <a:solidFill>
                  <a:srgbClr val="00B050"/>
                </a:solidFill>
              </a:rPr>
              <a:t>                                 &lt;/style&gt;</a:t>
            </a:r>
          </a:p>
          <a:p>
            <a:r>
              <a:rPr lang="en-US" sz="1600" dirty="0"/>
              <a:t>	</a:t>
            </a:r>
            <a:r>
              <a:rPr lang="en-US" sz="1600" dirty="0">
                <a:solidFill>
                  <a:srgbClr val="00B050"/>
                </a:solidFill>
              </a:rPr>
              <a:t>&lt;/head&gt;</a:t>
            </a:r>
          </a:p>
          <a:p>
            <a:r>
              <a:rPr lang="en-US" sz="1600" dirty="0"/>
              <a:t>	</a:t>
            </a:r>
            <a:r>
              <a:rPr lang="en-US" sz="1600" dirty="0">
                <a:solidFill>
                  <a:srgbClr val="00B050"/>
                </a:solidFill>
              </a:rPr>
              <a:t>&lt;body&gt;</a:t>
            </a:r>
          </a:p>
          <a:p>
            <a:r>
              <a:rPr lang="en-US" sz="1600" dirty="0"/>
              <a:t>                              </a:t>
            </a:r>
            <a:r>
              <a:rPr lang="en-US" sz="1600" dirty="0">
                <a:solidFill>
                  <a:srgbClr val="00B050"/>
                </a:solidFill>
              </a:rPr>
              <a:t>&lt;h1</a:t>
            </a:r>
            <a:r>
              <a:rPr lang="en-US" sz="1600" dirty="0">
                <a:solidFill>
                  <a:srgbClr val="FF0000"/>
                </a:solidFill>
              </a:rPr>
              <a:t> </a:t>
            </a:r>
            <a:r>
              <a:rPr lang="en-US" sz="1600" dirty="0">
                <a:solidFill>
                  <a:srgbClr val="C00000"/>
                </a:solidFill>
              </a:rPr>
              <a:t>id</a:t>
            </a:r>
            <a:r>
              <a:rPr lang="en-US" sz="1600" dirty="0"/>
              <a:t>="</a:t>
            </a:r>
            <a:r>
              <a:rPr lang="en-US" sz="1600" dirty="0">
                <a:solidFill>
                  <a:srgbClr val="00B0F0"/>
                </a:solidFill>
              </a:rPr>
              <a:t>main</a:t>
            </a:r>
            <a:r>
              <a:rPr lang="en-US" sz="1600" dirty="0"/>
              <a:t>"</a:t>
            </a:r>
            <a:r>
              <a:rPr lang="en-US" sz="1600" dirty="0">
                <a:solidFill>
                  <a:srgbClr val="00B050"/>
                </a:solidFill>
              </a:rPr>
              <a:t>&gt;</a:t>
            </a:r>
            <a:r>
              <a:rPr lang="en-US" sz="1600" dirty="0"/>
              <a:t>Main Heading</a:t>
            </a:r>
            <a:r>
              <a:rPr lang="en-US" sz="1600" dirty="0">
                <a:solidFill>
                  <a:srgbClr val="00B050"/>
                </a:solidFill>
              </a:rPr>
              <a:t>&lt;/h1&gt;</a:t>
            </a:r>
          </a:p>
          <a:p>
            <a:r>
              <a:rPr lang="en-US" sz="1600" dirty="0"/>
              <a:t>                             </a:t>
            </a:r>
            <a:r>
              <a:rPr lang="en-US" sz="1600" dirty="0">
                <a:solidFill>
                  <a:srgbClr val="00B050"/>
                </a:solidFill>
              </a:rPr>
              <a:t> &lt;h2</a:t>
            </a:r>
            <a:r>
              <a:rPr lang="en-US" sz="1600" dirty="0">
                <a:solidFill>
                  <a:srgbClr val="C00000"/>
                </a:solidFill>
              </a:rPr>
              <a:t> class</a:t>
            </a:r>
            <a:r>
              <a:rPr lang="en-US" sz="1600" dirty="0"/>
              <a:t>="</a:t>
            </a:r>
            <a:r>
              <a:rPr lang="en-US" sz="1600" dirty="0">
                <a:solidFill>
                  <a:srgbClr val="00B0F0"/>
                </a:solidFill>
              </a:rPr>
              <a:t>subheadings</a:t>
            </a:r>
            <a:r>
              <a:rPr lang="en-US" sz="1600" dirty="0"/>
              <a:t>"</a:t>
            </a:r>
            <a:r>
              <a:rPr lang="en-US" sz="1600" dirty="0">
                <a:solidFill>
                  <a:srgbClr val="00B050"/>
                </a:solidFill>
              </a:rPr>
              <a:t>&gt;</a:t>
            </a:r>
            <a:r>
              <a:rPr lang="en-US" sz="1600" dirty="0" err="1"/>
              <a:t>SubHeading</a:t>
            </a:r>
            <a:r>
              <a:rPr lang="en-US" sz="1600" dirty="0"/>
              <a:t> 1</a:t>
            </a:r>
            <a:r>
              <a:rPr lang="en-US" sz="1600" dirty="0">
                <a:solidFill>
                  <a:srgbClr val="00B050"/>
                </a:solidFill>
              </a:rPr>
              <a:t>&lt;/h2&gt;</a:t>
            </a:r>
          </a:p>
          <a:p>
            <a:r>
              <a:rPr lang="en-US" sz="1600" dirty="0"/>
              <a:t>	             </a:t>
            </a:r>
            <a:r>
              <a:rPr lang="en-US" sz="1600" dirty="0">
                <a:solidFill>
                  <a:srgbClr val="00B050"/>
                </a:solidFill>
              </a:rPr>
              <a:t> &lt;h3</a:t>
            </a:r>
            <a:r>
              <a:rPr lang="en-US" sz="1600" dirty="0"/>
              <a:t> </a:t>
            </a:r>
            <a:r>
              <a:rPr lang="en-US" sz="1600" dirty="0">
                <a:solidFill>
                  <a:srgbClr val="C00000"/>
                </a:solidFill>
              </a:rPr>
              <a:t>class</a:t>
            </a:r>
            <a:r>
              <a:rPr lang="en-US" sz="1600" dirty="0"/>
              <a:t>="</a:t>
            </a:r>
            <a:r>
              <a:rPr lang="en-US" sz="1600" dirty="0">
                <a:solidFill>
                  <a:srgbClr val="00B0F0"/>
                </a:solidFill>
              </a:rPr>
              <a:t> subheadings </a:t>
            </a:r>
            <a:r>
              <a:rPr lang="en-US" sz="1600" dirty="0"/>
              <a:t>"</a:t>
            </a:r>
            <a:r>
              <a:rPr lang="en-US" sz="1600" dirty="0">
                <a:solidFill>
                  <a:srgbClr val="00B050"/>
                </a:solidFill>
              </a:rPr>
              <a:t>&gt;</a:t>
            </a:r>
            <a:r>
              <a:rPr lang="en-US" sz="1600" dirty="0" err="1"/>
              <a:t>SubHeading</a:t>
            </a:r>
            <a:r>
              <a:rPr lang="en-US" sz="1600" dirty="0"/>
              <a:t> 2</a:t>
            </a:r>
            <a:r>
              <a:rPr lang="en-US" sz="1600" dirty="0">
                <a:solidFill>
                  <a:srgbClr val="00B050"/>
                </a:solidFill>
              </a:rPr>
              <a:t>&lt;/h3&gt;</a:t>
            </a:r>
          </a:p>
          <a:p>
            <a:r>
              <a:rPr lang="en-US" sz="1600" dirty="0"/>
              <a:t>	</a:t>
            </a:r>
            <a:r>
              <a:rPr lang="en-US" sz="1600" dirty="0">
                <a:solidFill>
                  <a:srgbClr val="00B050"/>
                </a:solidFill>
              </a:rPr>
              <a:t>&lt;/body&gt;</a:t>
            </a:r>
          </a:p>
          <a:p>
            <a:r>
              <a:rPr lang="en-US" sz="1600" dirty="0">
                <a:solidFill>
                  <a:srgbClr val="00B050"/>
                </a:solidFill>
              </a:rPr>
              <a:t>&lt;/html&gt;</a:t>
            </a:r>
          </a:p>
          <a:p>
            <a:endParaRPr lang="en-US" sz="1500" dirty="0"/>
          </a:p>
        </p:txBody>
      </p:sp>
    </p:spTree>
    <p:extLst>
      <p:ext uri="{BB962C8B-B14F-4D97-AF65-F5344CB8AC3E}">
        <p14:creationId xmlns:p14="http://schemas.microsoft.com/office/powerpoint/2010/main" val="18448411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External  Style Sheet</a:t>
            </a:r>
          </a:p>
        </p:txBody>
      </p:sp>
      <p:sp>
        <p:nvSpPr>
          <p:cNvPr id="3" name="Text Placeholder 2"/>
          <p:cNvSpPr>
            <a:spLocks noGrp="1"/>
          </p:cNvSpPr>
          <p:nvPr>
            <p:ph type="body" sz="quarter" idx="13"/>
          </p:nvPr>
        </p:nvSpPr>
        <p:spPr/>
        <p:txBody>
          <a:bodyPr/>
          <a:lstStyle/>
          <a:p>
            <a:r>
              <a:rPr lang="en-US" sz="2000" dirty="0"/>
              <a:t>The styles will be written in a separate .</a:t>
            </a:r>
            <a:r>
              <a:rPr lang="en-US" sz="2000" dirty="0" err="1"/>
              <a:t>css</a:t>
            </a:r>
            <a:r>
              <a:rPr lang="en-US" sz="2000" dirty="0"/>
              <a:t> file and included in the HTML file.  This is the ideal way as the same style can be reused in multiple pages</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82</a:t>
            </a:fld>
            <a:endParaRPr lang="en-US" dirty="0"/>
          </a:p>
        </p:txBody>
      </p:sp>
      <p:sp>
        <p:nvSpPr>
          <p:cNvPr id="5" name="TextBox 4"/>
          <p:cNvSpPr txBox="1"/>
          <p:nvPr/>
        </p:nvSpPr>
        <p:spPr>
          <a:xfrm>
            <a:off x="1143000" y="1905000"/>
            <a:ext cx="7620000" cy="4339650"/>
          </a:xfrm>
          <a:prstGeom prst="rect">
            <a:avLst/>
          </a:prstGeom>
          <a:noFill/>
        </p:spPr>
        <p:txBody>
          <a:bodyPr wrap="square" rtlCol="0">
            <a:spAutoFit/>
          </a:bodyPr>
          <a:lstStyle/>
          <a:p>
            <a:pPr>
              <a:spcBef>
                <a:spcPts val="1200"/>
              </a:spcBef>
            </a:pPr>
            <a:r>
              <a:rPr lang="en-US" sz="1600" dirty="0">
                <a:solidFill>
                  <a:srgbClr val="00B050"/>
                </a:solidFill>
              </a:rPr>
              <a:t>&lt;html&gt;</a:t>
            </a:r>
          </a:p>
          <a:p>
            <a:pPr>
              <a:spcBef>
                <a:spcPts val="1200"/>
              </a:spcBef>
            </a:pPr>
            <a:r>
              <a:rPr lang="en-US" sz="1600" dirty="0"/>
              <a:t>	</a:t>
            </a:r>
            <a:r>
              <a:rPr lang="en-US" sz="1600" dirty="0">
                <a:solidFill>
                  <a:srgbClr val="00B050"/>
                </a:solidFill>
              </a:rPr>
              <a:t>&lt;head&gt;</a:t>
            </a:r>
          </a:p>
          <a:p>
            <a:pPr>
              <a:spcBef>
                <a:spcPts val="1200"/>
              </a:spcBef>
            </a:pPr>
            <a:r>
              <a:rPr lang="en-US" sz="1600" dirty="0"/>
              <a:t>                  </a:t>
            </a:r>
            <a:r>
              <a:rPr lang="en-US" sz="1600" dirty="0">
                <a:solidFill>
                  <a:srgbClr val="00B050"/>
                </a:solidFill>
              </a:rPr>
              <a:t>&lt;link </a:t>
            </a:r>
            <a:r>
              <a:rPr lang="en-US" sz="1600" dirty="0" err="1">
                <a:solidFill>
                  <a:srgbClr val="C00000"/>
                </a:solidFill>
              </a:rPr>
              <a:t>rel</a:t>
            </a:r>
            <a:r>
              <a:rPr lang="en-US" sz="1600" dirty="0"/>
              <a:t>="</a:t>
            </a:r>
            <a:r>
              <a:rPr lang="en-US" sz="1600" dirty="0" err="1">
                <a:solidFill>
                  <a:srgbClr val="00B0F0"/>
                </a:solidFill>
              </a:rPr>
              <a:t>stylesheet</a:t>
            </a:r>
            <a:r>
              <a:rPr lang="en-US" sz="1600" dirty="0"/>
              <a:t>"</a:t>
            </a:r>
            <a:r>
              <a:rPr lang="en-US" sz="1600" dirty="0">
                <a:solidFill>
                  <a:srgbClr val="C00000"/>
                </a:solidFill>
              </a:rPr>
              <a:t> type</a:t>
            </a:r>
            <a:r>
              <a:rPr lang="en-US" sz="1600" dirty="0"/>
              <a:t>="</a:t>
            </a:r>
            <a:r>
              <a:rPr lang="en-US" sz="1600" dirty="0">
                <a:solidFill>
                  <a:srgbClr val="00B0F0"/>
                </a:solidFill>
              </a:rPr>
              <a:t>text/</a:t>
            </a:r>
            <a:r>
              <a:rPr lang="en-US" sz="1600" dirty="0" err="1">
                <a:solidFill>
                  <a:srgbClr val="00B0F0"/>
                </a:solidFill>
              </a:rPr>
              <a:t>css</a:t>
            </a:r>
            <a:r>
              <a:rPr lang="en-US" sz="1600" dirty="0"/>
              <a:t>" </a:t>
            </a:r>
            <a:r>
              <a:rPr lang="en-US" sz="1600" dirty="0" err="1">
                <a:solidFill>
                  <a:srgbClr val="C00000"/>
                </a:solidFill>
              </a:rPr>
              <a:t>href</a:t>
            </a:r>
            <a:r>
              <a:rPr lang="en-US" sz="1600" dirty="0"/>
              <a:t>=“</a:t>
            </a:r>
            <a:r>
              <a:rPr lang="en-US" sz="1600" dirty="0">
                <a:solidFill>
                  <a:srgbClr val="00B0F0"/>
                </a:solidFill>
              </a:rPr>
              <a:t>styles.css</a:t>
            </a:r>
            <a:r>
              <a:rPr lang="en-US" sz="1600" dirty="0"/>
              <a:t>" </a:t>
            </a:r>
            <a:r>
              <a:rPr lang="en-US" sz="1600" dirty="0">
                <a:solidFill>
                  <a:srgbClr val="00B050"/>
                </a:solidFill>
              </a:rPr>
              <a:t>/&gt;</a:t>
            </a:r>
          </a:p>
          <a:p>
            <a:pPr>
              <a:spcBef>
                <a:spcPts val="1200"/>
              </a:spcBef>
            </a:pPr>
            <a:r>
              <a:rPr lang="en-US" sz="1600" dirty="0"/>
              <a:t>	</a:t>
            </a:r>
            <a:r>
              <a:rPr lang="en-US" sz="1600" dirty="0">
                <a:solidFill>
                  <a:srgbClr val="00B050"/>
                </a:solidFill>
              </a:rPr>
              <a:t>&lt;/head&gt;</a:t>
            </a:r>
          </a:p>
          <a:p>
            <a:pPr>
              <a:spcBef>
                <a:spcPts val="1200"/>
              </a:spcBef>
            </a:pPr>
            <a:r>
              <a:rPr lang="en-US" sz="1600" dirty="0"/>
              <a:t>	</a:t>
            </a:r>
            <a:r>
              <a:rPr lang="en-US" sz="1600" dirty="0">
                <a:solidFill>
                  <a:srgbClr val="00B050"/>
                </a:solidFill>
              </a:rPr>
              <a:t>&lt;body&gt;</a:t>
            </a:r>
          </a:p>
          <a:p>
            <a:pPr>
              <a:spcBef>
                <a:spcPts val="1200"/>
              </a:spcBef>
            </a:pPr>
            <a:r>
              <a:rPr lang="en-US" sz="1600" dirty="0"/>
              <a:t>                              </a:t>
            </a:r>
            <a:r>
              <a:rPr lang="en-US" sz="1600" dirty="0">
                <a:solidFill>
                  <a:srgbClr val="00B050"/>
                </a:solidFill>
              </a:rPr>
              <a:t>&lt;h1</a:t>
            </a:r>
            <a:r>
              <a:rPr lang="en-US" sz="1600" dirty="0">
                <a:solidFill>
                  <a:srgbClr val="FF0000"/>
                </a:solidFill>
              </a:rPr>
              <a:t> </a:t>
            </a:r>
            <a:r>
              <a:rPr lang="en-US" sz="1600" dirty="0">
                <a:solidFill>
                  <a:srgbClr val="C00000"/>
                </a:solidFill>
              </a:rPr>
              <a:t>id</a:t>
            </a:r>
            <a:r>
              <a:rPr lang="en-US" sz="1600" dirty="0"/>
              <a:t>="</a:t>
            </a:r>
            <a:r>
              <a:rPr lang="en-US" sz="1600" dirty="0">
                <a:solidFill>
                  <a:srgbClr val="00B0F0"/>
                </a:solidFill>
              </a:rPr>
              <a:t>main</a:t>
            </a:r>
            <a:r>
              <a:rPr lang="en-US" sz="1600" dirty="0"/>
              <a:t>"</a:t>
            </a:r>
            <a:r>
              <a:rPr lang="en-US" sz="1600" dirty="0">
                <a:solidFill>
                  <a:srgbClr val="00B050"/>
                </a:solidFill>
              </a:rPr>
              <a:t>&gt;</a:t>
            </a:r>
            <a:r>
              <a:rPr lang="en-US" sz="1600" dirty="0"/>
              <a:t>Main Heading</a:t>
            </a:r>
            <a:r>
              <a:rPr lang="en-US" sz="1600" dirty="0">
                <a:solidFill>
                  <a:srgbClr val="00B050"/>
                </a:solidFill>
              </a:rPr>
              <a:t>&lt;/h1&gt;</a:t>
            </a:r>
          </a:p>
          <a:p>
            <a:pPr>
              <a:spcBef>
                <a:spcPts val="1200"/>
              </a:spcBef>
            </a:pPr>
            <a:r>
              <a:rPr lang="en-US" sz="1600" dirty="0"/>
              <a:t>                             </a:t>
            </a:r>
            <a:r>
              <a:rPr lang="en-US" sz="1600" dirty="0">
                <a:solidFill>
                  <a:srgbClr val="00B050"/>
                </a:solidFill>
              </a:rPr>
              <a:t> &lt;h3</a:t>
            </a:r>
            <a:r>
              <a:rPr lang="en-US" sz="1600" dirty="0"/>
              <a:t> </a:t>
            </a:r>
            <a:r>
              <a:rPr lang="en-US" sz="1600" dirty="0">
                <a:solidFill>
                  <a:srgbClr val="C00000"/>
                </a:solidFill>
              </a:rPr>
              <a:t>class</a:t>
            </a:r>
            <a:r>
              <a:rPr lang="en-US" sz="1600" dirty="0"/>
              <a:t>="</a:t>
            </a:r>
            <a:r>
              <a:rPr lang="en-US" sz="1600" dirty="0">
                <a:solidFill>
                  <a:srgbClr val="00B0F0"/>
                </a:solidFill>
              </a:rPr>
              <a:t>subheadings</a:t>
            </a:r>
            <a:r>
              <a:rPr lang="en-US" sz="1600" dirty="0"/>
              <a:t>"</a:t>
            </a:r>
            <a:r>
              <a:rPr lang="en-US" sz="1600" dirty="0">
                <a:solidFill>
                  <a:srgbClr val="00B050"/>
                </a:solidFill>
              </a:rPr>
              <a:t>&gt;</a:t>
            </a:r>
            <a:r>
              <a:rPr lang="en-US" sz="1600" dirty="0" err="1"/>
              <a:t>SubHeading</a:t>
            </a:r>
            <a:r>
              <a:rPr lang="en-US" sz="1600" dirty="0"/>
              <a:t> 1</a:t>
            </a:r>
            <a:r>
              <a:rPr lang="en-US" sz="1600" dirty="0">
                <a:solidFill>
                  <a:srgbClr val="00B050"/>
                </a:solidFill>
              </a:rPr>
              <a:t>&lt;/h3&gt;</a:t>
            </a:r>
          </a:p>
          <a:p>
            <a:pPr>
              <a:spcBef>
                <a:spcPts val="1200"/>
              </a:spcBef>
            </a:pPr>
            <a:r>
              <a:rPr lang="en-US" sz="1600" dirty="0"/>
              <a:t>	             </a:t>
            </a:r>
            <a:r>
              <a:rPr lang="en-US" sz="1600" dirty="0">
                <a:solidFill>
                  <a:srgbClr val="00B050"/>
                </a:solidFill>
              </a:rPr>
              <a:t> &lt;h3</a:t>
            </a:r>
            <a:r>
              <a:rPr lang="en-US" sz="1600" dirty="0"/>
              <a:t> </a:t>
            </a:r>
            <a:r>
              <a:rPr lang="en-US" sz="1600" dirty="0">
                <a:solidFill>
                  <a:srgbClr val="C00000"/>
                </a:solidFill>
              </a:rPr>
              <a:t>class</a:t>
            </a:r>
            <a:r>
              <a:rPr lang="en-US" sz="1600" dirty="0"/>
              <a:t>="</a:t>
            </a:r>
            <a:r>
              <a:rPr lang="en-US" sz="1600" dirty="0">
                <a:solidFill>
                  <a:srgbClr val="00B0F0"/>
                </a:solidFill>
              </a:rPr>
              <a:t> subheadings </a:t>
            </a:r>
            <a:r>
              <a:rPr lang="en-US" sz="1600" dirty="0"/>
              <a:t>"</a:t>
            </a:r>
            <a:r>
              <a:rPr lang="en-US" sz="1600" dirty="0">
                <a:solidFill>
                  <a:srgbClr val="00B050"/>
                </a:solidFill>
              </a:rPr>
              <a:t>&gt;</a:t>
            </a:r>
            <a:r>
              <a:rPr lang="en-US" sz="1600" dirty="0" err="1"/>
              <a:t>SubHeading</a:t>
            </a:r>
            <a:r>
              <a:rPr lang="en-US" sz="1600" dirty="0"/>
              <a:t> 2</a:t>
            </a:r>
            <a:r>
              <a:rPr lang="en-US" sz="1600" dirty="0">
                <a:solidFill>
                  <a:srgbClr val="00B050"/>
                </a:solidFill>
              </a:rPr>
              <a:t>&lt;/h3&gt;</a:t>
            </a:r>
          </a:p>
          <a:p>
            <a:pPr>
              <a:spcBef>
                <a:spcPts val="1200"/>
              </a:spcBef>
            </a:pPr>
            <a:r>
              <a:rPr lang="en-US" sz="1600" dirty="0"/>
              <a:t>	</a:t>
            </a:r>
            <a:r>
              <a:rPr lang="en-US" sz="1600" dirty="0">
                <a:solidFill>
                  <a:srgbClr val="00B050"/>
                </a:solidFill>
              </a:rPr>
              <a:t>&lt;/body&gt;</a:t>
            </a:r>
          </a:p>
          <a:p>
            <a:pPr>
              <a:spcBef>
                <a:spcPts val="1200"/>
              </a:spcBef>
            </a:pPr>
            <a:r>
              <a:rPr lang="en-US" sz="1600" dirty="0">
                <a:solidFill>
                  <a:srgbClr val="00B050"/>
                </a:solidFill>
              </a:rPr>
              <a:t>&lt;/html&gt;</a:t>
            </a:r>
          </a:p>
          <a:p>
            <a:pPr>
              <a:spcBef>
                <a:spcPts val="1200"/>
              </a:spcBef>
            </a:pPr>
            <a:endParaRPr lang="en-US" sz="1600" dirty="0"/>
          </a:p>
        </p:txBody>
      </p:sp>
      <p:sp>
        <p:nvSpPr>
          <p:cNvPr id="6" name="Right Brace 5"/>
          <p:cNvSpPr/>
          <p:nvPr/>
        </p:nvSpPr>
        <p:spPr bwMode="auto">
          <a:xfrm>
            <a:off x="7315200" y="2667000"/>
            <a:ext cx="152400" cy="533400"/>
          </a:xfrm>
          <a:prstGeom prst="rightBrace">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a:latin typeface="Arial" charset="0"/>
            </a:endParaRPr>
          </a:p>
        </p:txBody>
      </p:sp>
      <p:sp>
        <p:nvSpPr>
          <p:cNvPr id="7" name="TextBox 6"/>
          <p:cNvSpPr txBox="1"/>
          <p:nvPr/>
        </p:nvSpPr>
        <p:spPr>
          <a:xfrm>
            <a:off x="7516989" y="2650542"/>
            <a:ext cx="1600200" cy="830997"/>
          </a:xfrm>
          <a:prstGeom prst="rect">
            <a:avLst/>
          </a:prstGeom>
          <a:solidFill>
            <a:srgbClr val="FFCCCC"/>
          </a:solidFill>
        </p:spPr>
        <p:txBody>
          <a:bodyPr wrap="square" rtlCol="0">
            <a:spAutoFit/>
          </a:bodyPr>
          <a:lstStyle/>
          <a:p>
            <a:r>
              <a:rPr lang="en-US" sz="1600" b="0" dirty="0"/>
              <a:t>CSS File included in the HTML page.</a:t>
            </a:r>
          </a:p>
        </p:txBody>
      </p:sp>
    </p:spTree>
    <p:extLst>
      <p:ext uri="{BB962C8B-B14F-4D97-AF65-F5344CB8AC3E}">
        <p14:creationId xmlns:p14="http://schemas.microsoft.com/office/powerpoint/2010/main" val="237876835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Lend a Hand – External Style Sheet</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83</a:t>
            </a:fld>
            <a:endParaRPr lang="en-US" dirty="0"/>
          </a:p>
        </p:txBody>
      </p:sp>
      <p:sp>
        <p:nvSpPr>
          <p:cNvPr id="6"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0EC62AF-8A58-47DB-8277-FFD1CE2A98DE}" type="slidenum">
              <a:rPr lang="en-US" smtClean="0"/>
              <a:pPr>
                <a:defRPr/>
              </a:pPr>
              <a:t>83</a:t>
            </a:fld>
            <a:endParaRPr lang="en-US"/>
          </a:p>
        </p:txBody>
      </p:sp>
      <p:sp>
        <p:nvSpPr>
          <p:cNvPr id="7" name="TextBox 6"/>
          <p:cNvSpPr txBox="1"/>
          <p:nvPr/>
        </p:nvSpPr>
        <p:spPr>
          <a:xfrm>
            <a:off x="609600" y="1104775"/>
            <a:ext cx="7162800" cy="7848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500" dirty="0">
                <a:latin typeface="Arial" pitchFamily="34" charset="0"/>
                <a:cs typeface="Arial" pitchFamily="34" charset="0"/>
              </a:rPr>
              <a:t>Steps :</a:t>
            </a:r>
          </a:p>
          <a:p>
            <a:r>
              <a:rPr lang="en-US" sz="1500" dirty="0">
                <a:latin typeface="Arial" pitchFamily="34" charset="0"/>
                <a:cs typeface="Arial" pitchFamily="34" charset="0"/>
              </a:rPr>
              <a:t>Step 1:</a:t>
            </a:r>
            <a:r>
              <a:rPr lang="en-US" sz="1500" b="0" dirty="0">
                <a:latin typeface="Arial" pitchFamily="34" charset="0"/>
                <a:cs typeface="Arial" pitchFamily="34" charset="0"/>
              </a:rPr>
              <a:t>Move the inline style from CSSDemo.html to styles.css</a:t>
            </a:r>
          </a:p>
          <a:p>
            <a:r>
              <a:rPr lang="en-US" sz="1500" dirty="0">
                <a:latin typeface="Arial" pitchFamily="34" charset="0"/>
                <a:cs typeface="Arial" pitchFamily="34" charset="0"/>
              </a:rPr>
              <a:t>Step 2:</a:t>
            </a:r>
            <a:r>
              <a:rPr lang="en-US" sz="1500" b="0" dirty="0">
                <a:latin typeface="Arial" pitchFamily="34" charset="0"/>
                <a:cs typeface="Arial" pitchFamily="34" charset="0"/>
              </a:rPr>
              <a:t>Import  styles.css into CSSDemo.html</a:t>
            </a:r>
          </a:p>
        </p:txBody>
      </p:sp>
      <p:sp>
        <p:nvSpPr>
          <p:cNvPr id="8" name="Rectangle 7"/>
          <p:cNvSpPr/>
          <p:nvPr/>
        </p:nvSpPr>
        <p:spPr>
          <a:xfrm>
            <a:off x="228600" y="2895600"/>
            <a:ext cx="3352800" cy="2677656"/>
          </a:xfrm>
          <a:prstGeom prst="rect">
            <a:avLst/>
          </a:prstGeom>
        </p:spPr>
        <p:txBody>
          <a:bodyPr wrap="square">
            <a:spAutoFit/>
          </a:bodyPr>
          <a:lstStyle/>
          <a:p>
            <a:r>
              <a:rPr lang="en-US" sz="1400" dirty="0">
                <a:solidFill>
                  <a:srgbClr val="0070C0"/>
                </a:solidFill>
              </a:rPr>
              <a:t> body{</a:t>
            </a:r>
          </a:p>
          <a:p>
            <a:r>
              <a:rPr lang="en-US" sz="1400" dirty="0">
                <a:solidFill>
                  <a:srgbClr val="0070C0"/>
                </a:solidFill>
              </a:rPr>
              <a:t>                                                     background-</a:t>
            </a:r>
            <a:r>
              <a:rPr lang="en-US" sz="1400" dirty="0" err="1">
                <a:solidFill>
                  <a:srgbClr val="0070C0"/>
                </a:solidFill>
              </a:rPr>
              <a:t>color:Gray</a:t>
            </a:r>
            <a:r>
              <a:rPr lang="en-US" sz="1400" dirty="0">
                <a:solidFill>
                  <a:srgbClr val="0070C0"/>
                </a:solidFill>
              </a:rPr>
              <a:t>;                                                     }</a:t>
            </a:r>
          </a:p>
          <a:p>
            <a:endParaRPr lang="en-US" sz="1400" dirty="0">
              <a:solidFill>
                <a:srgbClr val="0070C0"/>
              </a:solidFill>
            </a:endParaRPr>
          </a:p>
          <a:p>
            <a:r>
              <a:rPr lang="en-US" sz="1400" dirty="0">
                <a:solidFill>
                  <a:srgbClr val="7030A0"/>
                </a:solidFill>
              </a:rPr>
              <a:t> #main{                                                     </a:t>
            </a:r>
            <a:r>
              <a:rPr lang="en-US" sz="1400" dirty="0" err="1">
                <a:solidFill>
                  <a:srgbClr val="7030A0"/>
                </a:solidFill>
              </a:rPr>
              <a:t>color:green</a:t>
            </a:r>
            <a:r>
              <a:rPr lang="en-US" sz="1400" dirty="0">
                <a:solidFill>
                  <a:srgbClr val="7030A0"/>
                </a:solidFill>
              </a:rPr>
              <a:t>;                             </a:t>
            </a:r>
          </a:p>
          <a:p>
            <a:r>
              <a:rPr lang="en-US" sz="1400" dirty="0">
                <a:solidFill>
                  <a:srgbClr val="7030A0"/>
                </a:solidFill>
              </a:rPr>
              <a:t> }</a:t>
            </a:r>
          </a:p>
          <a:p>
            <a:r>
              <a:rPr lang="en-US" sz="1400" dirty="0"/>
              <a:t>                                                  </a:t>
            </a:r>
            <a:r>
              <a:rPr lang="en-US" sz="1400" dirty="0">
                <a:solidFill>
                  <a:srgbClr val="0070C0"/>
                </a:solidFill>
              </a:rPr>
              <a:t> </a:t>
            </a:r>
            <a:r>
              <a:rPr lang="en-US" sz="1400" dirty="0">
                <a:solidFill>
                  <a:srgbClr val="800000"/>
                </a:solidFill>
              </a:rPr>
              <a:t>.subheadings{                                                    </a:t>
            </a:r>
            <a:r>
              <a:rPr lang="en-US" sz="1400" dirty="0" err="1">
                <a:solidFill>
                  <a:srgbClr val="800000"/>
                </a:solidFill>
              </a:rPr>
              <a:t>color:brown</a:t>
            </a:r>
            <a:r>
              <a:rPr lang="en-US" sz="1400" dirty="0">
                <a:solidFill>
                  <a:srgbClr val="800000"/>
                </a:solidFill>
              </a:rPr>
              <a:t>;                            </a:t>
            </a:r>
          </a:p>
          <a:p>
            <a:r>
              <a:rPr lang="en-US" sz="1400" dirty="0">
                <a:solidFill>
                  <a:srgbClr val="800000"/>
                </a:solidFill>
              </a:rPr>
              <a:t> }</a:t>
            </a:r>
            <a:endParaRPr lang="en-US" sz="1400" dirty="0"/>
          </a:p>
        </p:txBody>
      </p:sp>
      <p:sp>
        <p:nvSpPr>
          <p:cNvPr id="9" name="TextBox 8"/>
          <p:cNvSpPr txBox="1"/>
          <p:nvPr/>
        </p:nvSpPr>
        <p:spPr>
          <a:xfrm>
            <a:off x="3200400" y="2780705"/>
            <a:ext cx="5943600" cy="4001095"/>
          </a:xfrm>
          <a:prstGeom prst="rect">
            <a:avLst/>
          </a:prstGeom>
          <a:noFill/>
        </p:spPr>
        <p:txBody>
          <a:bodyPr wrap="square" rtlCol="0">
            <a:spAutoFit/>
          </a:bodyPr>
          <a:lstStyle/>
          <a:p>
            <a:pPr>
              <a:spcBef>
                <a:spcPts val="1200"/>
              </a:spcBef>
            </a:pPr>
            <a:r>
              <a:rPr lang="en-US" sz="1400" dirty="0">
                <a:solidFill>
                  <a:srgbClr val="00B050"/>
                </a:solidFill>
              </a:rPr>
              <a:t>&lt;html&gt;</a:t>
            </a:r>
          </a:p>
          <a:p>
            <a:pPr>
              <a:spcBef>
                <a:spcPts val="1200"/>
              </a:spcBef>
            </a:pPr>
            <a:r>
              <a:rPr lang="en-US" sz="1400" dirty="0"/>
              <a:t>	</a:t>
            </a:r>
            <a:r>
              <a:rPr lang="en-US" sz="1400" dirty="0">
                <a:solidFill>
                  <a:srgbClr val="00B050"/>
                </a:solidFill>
              </a:rPr>
              <a:t>&lt;head&gt;</a:t>
            </a:r>
          </a:p>
          <a:p>
            <a:pPr>
              <a:spcBef>
                <a:spcPts val="1200"/>
              </a:spcBef>
            </a:pPr>
            <a:r>
              <a:rPr lang="en-US" sz="1400" dirty="0"/>
              <a:t>                  </a:t>
            </a:r>
            <a:r>
              <a:rPr lang="en-US" sz="1400" dirty="0">
                <a:solidFill>
                  <a:srgbClr val="00B050"/>
                </a:solidFill>
              </a:rPr>
              <a:t>&lt;link </a:t>
            </a:r>
            <a:r>
              <a:rPr lang="en-US" sz="1400" dirty="0" err="1">
                <a:solidFill>
                  <a:srgbClr val="C00000"/>
                </a:solidFill>
              </a:rPr>
              <a:t>rel</a:t>
            </a:r>
            <a:r>
              <a:rPr lang="en-US" sz="1400" dirty="0"/>
              <a:t>="</a:t>
            </a:r>
            <a:r>
              <a:rPr lang="en-US" sz="1400" dirty="0" err="1">
                <a:solidFill>
                  <a:srgbClr val="00B0F0"/>
                </a:solidFill>
              </a:rPr>
              <a:t>stylesheet</a:t>
            </a:r>
            <a:r>
              <a:rPr lang="en-US" sz="1400" dirty="0"/>
              <a:t>"</a:t>
            </a:r>
            <a:r>
              <a:rPr lang="en-US" sz="1400" dirty="0">
                <a:solidFill>
                  <a:srgbClr val="C00000"/>
                </a:solidFill>
              </a:rPr>
              <a:t> type</a:t>
            </a:r>
            <a:r>
              <a:rPr lang="en-US" sz="1400" dirty="0"/>
              <a:t>="</a:t>
            </a:r>
            <a:r>
              <a:rPr lang="en-US" sz="1400" dirty="0">
                <a:solidFill>
                  <a:srgbClr val="00B0F0"/>
                </a:solidFill>
              </a:rPr>
              <a:t>text/</a:t>
            </a:r>
            <a:r>
              <a:rPr lang="en-US" sz="1400" dirty="0" err="1">
                <a:solidFill>
                  <a:srgbClr val="00B0F0"/>
                </a:solidFill>
              </a:rPr>
              <a:t>css</a:t>
            </a:r>
            <a:r>
              <a:rPr lang="en-US" sz="1400" dirty="0"/>
              <a:t>" </a:t>
            </a:r>
            <a:r>
              <a:rPr lang="en-US" sz="1400" dirty="0" err="1">
                <a:solidFill>
                  <a:srgbClr val="C00000"/>
                </a:solidFill>
              </a:rPr>
              <a:t>href</a:t>
            </a:r>
            <a:r>
              <a:rPr lang="en-US" sz="1400" dirty="0"/>
              <a:t>=“</a:t>
            </a:r>
            <a:r>
              <a:rPr lang="en-US" sz="1400" dirty="0">
                <a:solidFill>
                  <a:srgbClr val="00B0F0"/>
                </a:solidFill>
              </a:rPr>
              <a:t>styles.css</a:t>
            </a:r>
            <a:r>
              <a:rPr lang="en-US" sz="1400" dirty="0"/>
              <a:t>" </a:t>
            </a:r>
            <a:r>
              <a:rPr lang="en-US" sz="1400" dirty="0">
                <a:solidFill>
                  <a:srgbClr val="00B050"/>
                </a:solidFill>
              </a:rPr>
              <a:t>/&gt;</a:t>
            </a:r>
          </a:p>
          <a:p>
            <a:pPr>
              <a:spcBef>
                <a:spcPts val="1200"/>
              </a:spcBef>
            </a:pPr>
            <a:r>
              <a:rPr lang="en-US" sz="1400" dirty="0"/>
              <a:t>	</a:t>
            </a:r>
            <a:r>
              <a:rPr lang="en-US" sz="1400" dirty="0">
                <a:solidFill>
                  <a:srgbClr val="00B050"/>
                </a:solidFill>
              </a:rPr>
              <a:t>&lt;/head&gt;</a:t>
            </a:r>
          </a:p>
          <a:p>
            <a:pPr>
              <a:spcBef>
                <a:spcPts val="1200"/>
              </a:spcBef>
            </a:pPr>
            <a:r>
              <a:rPr lang="en-US" sz="1400" dirty="0"/>
              <a:t>	</a:t>
            </a:r>
            <a:r>
              <a:rPr lang="en-US" sz="1400" dirty="0">
                <a:solidFill>
                  <a:srgbClr val="00B050"/>
                </a:solidFill>
              </a:rPr>
              <a:t>&lt;body&gt;</a:t>
            </a:r>
          </a:p>
          <a:p>
            <a:pPr>
              <a:spcBef>
                <a:spcPts val="1200"/>
              </a:spcBef>
            </a:pPr>
            <a:r>
              <a:rPr lang="en-US" sz="1400" dirty="0"/>
              <a:t>                              </a:t>
            </a:r>
            <a:r>
              <a:rPr lang="en-US" sz="1400" dirty="0">
                <a:solidFill>
                  <a:srgbClr val="00B050"/>
                </a:solidFill>
              </a:rPr>
              <a:t>&lt;h1</a:t>
            </a:r>
            <a:r>
              <a:rPr lang="en-US" sz="1400" dirty="0">
                <a:solidFill>
                  <a:srgbClr val="FF0000"/>
                </a:solidFill>
              </a:rPr>
              <a:t> </a:t>
            </a:r>
            <a:r>
              <a:rPr lang="en-US" sz="1400" dirty="0">
                <a:solidFill>
                  <a:srgbClr val="C00000"/>
                </a:solidFill>
              </a:rPr>
              <a:t>id</a:t>
            </a:r>
            <a:r>
              <a:rPr lang="en-US" sz="1400" dirty="0"/>
              <a:t>="</a:t>
            </a:r>
            <a:r>
              <a:rPr lang="en-US" sz="1400" dirty="0">
                <a:solidFill>
                  <a:srgbClr val="00B0F0"/>
                </a:solidFill>
              </a:rPr>
              <a:t>main</a:t>
            </a:r>
            <a:r>
              <a:rPr lang="en-US" sz="1400" dirty="0"/>
              <a:t>"</a:t>
            </a:r>
            <a:r>
              <a:rPr lang="en-US" sz="1400" dirty="0">
                <a:solidFill>
                  <a:srgbClr val="00B050"/>
                </a:solidFill>
              </a:rPr>
              <a:t>&gt;</a:t>
            </a:r>
            <a:r>
              <a:rPr lang="en-US" sz="1400" dirty="0"/>
              <a:t>Main Heading</a:t>
            </a:r>
            <a:r>
              <a:rPr lang="en-US" sz="1400" dirty="0">
                <a:solidFill>
                  <a:srgbClr val="00B050"/>
                </a:solidFill>
              </a:rPr>
              <a:t>&lt;/h1&gt;</a:t>
            </a:r>
          </a:p>
          <a:p>
            <a:pPr>
              <a:spcBef>
                <a:spcPts val="1200"/>
              </a:spcBef>
            </a:pPr>
            <a:r>
              <a:rPr lang="en-US" sz="1400" dirty="0"/>
              <a:t>                             </a:t>
            </a:r>
            <a:r>
              <a:rPr lang="en-US" sz="1400" dirty="0">
                <a:solidFill>
                  <a:srgbClr val="00B050"/>
                </a:solidFill>
              </a:rPr>
              <a:t> &lt;h3</a:t>
            </a:r>
            <a:r>
              <a:rPr lang="en-US" sz="1400" dirty="0"/>
              <a:t> </a:t>
            </a:r>
            <a:r>
              <a:rPr lang="en-US" sz="1400" dirty="0">
                <a:solidFill>
                  <a:srgbClr val="C00000"/>
                </a:solidFill>
              </a:rPr>
              <a:t>class</a:t>
            </a:r>
            <a:r>
              <a:rPr lang="en-US" sz="1400" dirty="0"/>
              <a:t>="</a:t>
            </a:r>
            <a:r>
              <a:rPr lang="en-US" sz="1400" dirty="0">
                <a:solidFill>
                  <a:srgbClr val="00B0F0"/>
                </a:solidFill>
              </a:rPr>
              <a:t>subheadings</a:t>
            </a:r>
            <a:r>
              <a:rPr lang="en-US" sz="1400" dirty="0"/>
              <a:t>"</a:t>
            </a:r>
            <a:r>
              <a:rPr lang="en-US" sz="1400" dirty="0">
                <a:solidFill>
                  <a:srgbClr val="00B050"/>
                </a:solidFill>
              </a:rPr>
              <a:t>&gt;</a:t>
            </a:r>
            <a:r>
              <a:rPr lang="en-US" sz="1400" dirty="0" err="1"/>
              <a:t>SubHeading</a:t>
            </a:r>
            <a:r>
              <a:rPr lang="en-US" sz="1400" dirty="0"/>
              <a:t> 1</a:t>
            </a:r>
            <a:r>
              <a:rPr lang="en-US" sz="1400" dirty="0">
                <a:solidFill>
                  <a:srgbClr val="00B050"/>
                </a:solidFill>
              </a:rPr>
              <a:t>&lt;/h3&gt;</a:t>
            </a:r>
          </a:p>
          <a:p>
            <a:pPr>
              <a:spcBef>
                <a:spcPts val="1200"/>
              </a:spcBef>
            </a:pPr>
            <a:r>
              <a:rPr lang="en-US" sz="1400" dirty="0"/>
              <a:t>	          </a:t>
            </a:r>
            <a:r>
              <a:rPr lang="en-US" sz="1400" dirty="0">
                <a:solidFill>
                  <a:srgbClr val="00B050"/>
                </a:solidFill>
              </a:rPr>
              <a:t> &lt;h3</a:t>
            </a:r>
            <a:r>
              <a:rPr lang="en-US" sz="1400" dirty="0"/>
              <a:t> </a:t>
            </a:r>
            <a:r>
              <a:rPr lang="en-US" sz="1400" dirty="0">
                <a:solidFill>
                  <a:srgbClr val="C00000"/>
                </a:solidFill>
              </a:rPr>
              <a:t>class</a:t>
            </a:r>
            <a:r>
              <a:rPr lang="en-US" sz="1400" dirty="0"/>
              <a:t>="</a:t>
            </a:r>
            <a:r>
              <a:rPr lang="en-US" sz="1400" dirty="0">
                <a:solidFill>
                  <a:srgbClr val="00B0F0"/>
                </a:solidFill>
              </a:rPr>
              <a:t> subheadings </a:t>
            </a:r>
            <a:r>
              <a:rPr lang="en-US" sz="1400" dirty="0"/>
              <a:t>"</a:t>
            </a:r>
            <a:r>
              <a:rPr lang="en-US" sz="1400" dirty="0">
                <a:solidFill>
                  <a:srgbClr val="00B050"/>
                </a:solidFill>
              </a:rPr>
              <a:t>&gt;</a:t>
            </a:r>
            <a:r>
              <a:rPr lang="en-US" sz="1400" dirty="0" err="1"/>
              <a:t>SubHeading</a:t>
            </a:r>
            <a:r>
              <a:rPr lang="en-US" sz="1400" dirty="0"/>
              <a:t> 2</a:t>
            </a:r>
            <a:r>
              <a:rPr lang="en-US" sz="1400" dirty="0">
                <a:solidFill>
                  <a:srgbClr val="00B050"/>
                </a:solidFill>
              </a:rPr>
              <a:t>&lt;/h3&gt;</a:t>
            </a:r>
          </a:p>
          <a:p>
            <a:pPr>
              <a:spcBef>
                <a:spcPts val="1200"/>
              </a:spcBef>
            </a:pPr>
            <a:r>
              <a:rPr lang="en-US" sz="1400" dirty="0"/>
              <a:t>	</a:t>
            </a:r>
            <a:r>
              <a:rPr lang="en-US" sz="1400" dirty="0">
                <a:solidFill>
                  <a:srgbClr val="00B050"/>
                </a:solidFill>
              </a:rPr>
              <a:t>&lt;/body&gt;</a:t>
            </a:r>
          </a:p>
          <a:p>
            <a:pPr>
              <a:spcBef>
                <a:spcPts val="1200"/>
              </a:spcBef>
            </a:pPr>
            <a:r>
              <a:rPr lang="en-US" sz="1400" dirty="0">
                <a:solidFill>
                  <a:srgbClr val="00B050"/>
                </a:solidFill>
              </a:rPr>
              <a:t>&lt;/html&gt;</a:t>
            </a:r>
          </a:p>
          <a:p>
            <a:pPr>
              <a:spcBef>
                <a:spcPts val="1200"/>
              </a:spcBef>
            </a:pPr>
            <a:endParaRPr lang="en-US" sz="1400" dirty="0"/>
          </a:p>
        </p:txBody>
      </p:sp>
      <p:sp>
        <p:nvSpPr>
          <p:cNvPr id="10" name="TextBox 9"/>
          <p:cNvSpPr txBox="1"/>
          <p:nvPr/>
        </p:nvSpPr>
        <p:spPr>
          <a:xfrm>
            <a:off x="304800" y="2362200"/>
            <a:ext cx="1600200"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b="0" dirty="0">
                <a:latin typeface="Arial" pitchFamily="34" charset="0"/>
                <a:cs typeface="Arial" pitchFamily="34" charset="0"/>
              </a:rPr>
              <a:t>Style.css</a:t>
            </a:r>
          </a:p>
        </p:txBody>
      </p:sp>
      <p:sp>
        <p:nvSpPr>
          <p:cNvPr id="11" name="TextBox 10"/>
          <p:cNvSpPr txBox="1"/>
          <p:nvPr/>
        </p:nvSpPr>
        <p:spPr>
          <a:xfrm>
            <a:off x="4648200" y="2359223"/>
            <a:ext cx="1905000"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b="0" dirty="0">
                <a:latin typeface="Arial" pitchFamily="34" charset="0"/>
                <a:cs typeface="Arial" pitchFamily="34" charset="0"/>
              </a:rPr>
              <a:t>CSSDemo.html</a:t>
            </a:r>
          </a:p>
        </p:txBody>
      </p:sp>
    </p:spTree>
    <p:extLst>
      <p:ext uri="{BB962C8B-B14F-4D97-AF65-F5344CB8AC3E}">
        <p14:creationId xmlns:p14="http://schemas.microsoft.com/office/powerpoint/2010/main" val="242183154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happens if multiple styles are applied?</a:t>
            </a:r>
          </a:p>
        </p:txBody>
      </p:sp>
      <p:sp>
        <p:nvSpPr>
          <p:cNvPr id="3" name="Text Placeholder 2"/>
          <p:cNvSpPr>
            <a:spLocks noGrp="1"/>
          </p:cNvSpPr>
          <p:nvPr>
            <p:ph type="body" sz="quarter" idx="13"/>
          </p:nvPr>
        </p:nvSpPr>
        <p:spPr/>
        <p:txBody>
          <a:bodyPr/>
          <a:lstStyle/>
          <a:p>
            <a:pPr>
              <a:spcBef>
                <a:spcPts val="1200"/>
              </a:spcBef>
            </a:pPr>
            <a:r>
              <a:rPr lang="en-US" sz="2000" dirty="0"/>
              <a:t>When multiple styles are applied in a single HTML the priority in which the styles will be applied as follows.</a:t>
            </a:r>
          </a:p>
          <a:p>
            <a:pPr marL="457200">
              <a:spcBef>
                <a:spcPts val="1200"/>
              </a:spcBef>
            </a:pPr>
            <a:r>
              <a:rPr lang="en-US" sz="2000" dirty="0"/>
              <a:t>Priority 1: Inline Style  </a:t>
            </a:r>
          </a:p>
          <a:p>
            <a:pPr marL="457200">
              <a:spcBef>
                <a:spcPts val="1200"/>
              </a:spcBef>
            </a:pPr>
            <a:r>
              <a:rPr lang="en-US" sz="2000" dirty="0"/>
              <a:t>Priority 2: Internal Style  </a:t>
            </a:r>
          </a:p>
          <a:p>
            <a:pPr marL="457200">
              <a:spcBef>
                <a:spcPts val="1200"/>
              </a:spcBef>
            </a:pPr>
            <a:r>
              <a:rPr lang="en-US" sz="2000" dirty="0"/>
              <a:t>Priority 3: External Style  </a:t>
            </a:r>
          </a:p>
          <a:p>
            <a:pPr marL="457200">
              <a:spcBef>
                <a:spcPts val="1200"/>
              </a:spcBef>
            </a:pPr>
            <a:r>
              <a:rPr lang="en-US" sz="2000" dirty="0"/>
              <a:t>Priority 4: Browser default</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84</a:t>
            </a:fld>
            <a:endParaRPr lang="en-US" dirty="0"/>
          </a:p>
        </p:txBody>
      </p:sp>
    </p:spTree>
    <p:extLst>
      <p:ext uri="{BB962C8B-B14F-4D97-AF65-F5344CB8AC3E}">
        <p14:creationId xmlns:p14="http://schemas.microsoft.com/office/powerpoint/2010/main" val="203178458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Try it Out</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85</a:t>
            </a:fld>
            <a:endParaRPr lang="en-US" dirty="0"/>
          </a:p>
        </p:txBody>
      </p:sp>
      <p:sp>
        <p:nvSpPr>
          <p:cNvPr id="5" name="Rounded Rectangle 4"/>
          <p:cNvSpPr/>
          <p:nvPr/>
        </p:nvSpPr>
        <p:spPr bwMode="auto">
          <a:xfrm>
            <a:off x="1447800" y="1066800"/>
            <a:ext cx="7086600" cy="838200"/>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1"/>
                </a:solidFill>
                <a:latin typeface="Arial" charset="0"/>
              </a:rPr>
              <a:t>Refer this URL for the styles to be applied,</a:t>
            </a:r>
          </a:p>
          <a:p>
            <a:pPr algn="ctr"/>
            <a:r>
              <a:rPr lang="en-US" dirty="0">
                <a:solidFill>
                  <a:schemeClr val="bg1"/>
                </a:solidFill>
                <a:latin typeface="Arial" charset="0"/>
              </a:rPr>
              <a:t>http://www.w3schools.com/css/css_background.asp</a:t>
            </a:r>
            <a:endParaRPr kumimoji="0" lang="en-US" sz="1800" b="1" i="0" u="none" strike="noStrike" cap="none" normalizeH="0" baseline="0" dirty="0">
              <a:ln>
                <a:noFill/>
              </a:ln>
              <a:solidFill>
                <a:schemeClr val="bg1"/>
              </a:solidFill>
              <a:effectLst/>
              <a:latin typeface="Arial" charset="0"/>
            </a:endParaRPr>
          </a:p>
        </p:txBody>
      </p:sp>
      <p:sp>
        <p:nvSpPr>
          <p:cNvPr id="6" name="Content Placeholder 2"/>
          <p:cNvSpPr txBox="1">
            <a:spLocks/>
          </p:cNvSpPr>
          <p:nvPr/>
        </p:nvSpPr>
        <p:spPr>
          <a:xfrm>
            <a:off x="224771" y="2209800"/>
            <a:ext cx="8686800" cy="49434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buFont typeface="Arial"/>
              <a:buNone/>
            </a:pPr>
            <a:r>
              <a:rPr lang="en-US" sz="2000" b="1" dirty="0">
                <a:solidFill>
                  <a:schemeClr val="bg1"/>
                </a:solidFill>
                <a:latin typeface="Arial" pitchFamily="34" charset="0"/>
                <a:cs typeface="Arial" pitchFamily="34" charset="0"/>
              </a:rPr>
              <a:t>Create a HTML and apply the styles</a:t>
            </a:r>
          </a:p>
          <a:p>
            <a:pPr marL="457200" indent="-457200">
              <a:spcBef>
                <a:spcPts val="600"/>
              </a:spcBef>
              <a:buFont typeface="+mj-lt"/>
              <a:buAutoNum type="arabicPeriod"/>
            </a:pPr>
            <a:r>
              <a:rPr lang="en-US" sz="2000" dirty="0">
                <a:solidFill>
                  <a:schemeClr val="bg1"/>
                </a:solidFill>
                <a:latin typeface="Arial" pitchFamily="34" charset="0"/>
                <a:cs typeface="Arial" pitchFamily="34" charset="0"/>
              </a:rPr>
              <a:t> Create a page “home.html” with gray back ground</a:t>
            </a:r>
          </a:p>
          <a:p>
            <a:pPr marL="457200" indent="-457200">
              <a:spcBef>
                <a:spcPts val="600"/>
              </a:spcBef>
              <a:buFont typeface="+mj-lt"/>
              <a:buAutoNum type="arabicPeriod"/>
            </a:pPr>
            <a:r>
              <a:rPr lang="en-US" sz="2000" dirty="0">
                <a:solidFill>
                  <a:schemeClr val="bg1"/>
                </a:solidFill>
                <a:latin typeface="Arial" pitchFamily="34" charset="0"/>
                <a:cs typeface="Arial" pitchFamily="34" charset="0"/>
              </a:rPr>
              <a:t> Create a Main Heading “My First HTML” with Blue Color</a:t>
            </a:r>
          </a:p>
          <a:p>
            <a:pPr marL="457200" indent="-457200">
              <a:spcBef>
                <a:spcPts val="600"/>
              </a:spcBef>
              <a:buFont typeface="+mj-lt"/>
              <a:buAutoNum type="arabicPeriod"/>
            </a:pPr>
            <a:r>
              <a:rPr lang="en-US" sz="2000" dirty="0">
                <a:solidFill>
                  <a:schemeClr val="bg1"/>
                </a:solidFill>
                <a:latin typeface="Arial" pitchFamily="34" charset="0"/>
                <a:cs typeface="Arial" pitchFamily="34" charset="0"/>
              </a:rPr>
              <a:t> Place an image in the page. The image size should be 200x200.</a:t>
            </a:r>
          </a:p>
          <a:p>
            <a:pPr marL="457200" indent="-457200">
              <a:spcBef>
                <a:spcPts val="600"/>
              </a:spcBef>
              <a:buFont typeface="+mj-lt"/>
              <a:buAutoNum type="arabicPeriod"/>
            </a:pPr>
            <a:r>
              <a:rPr lang="en-US" sz="2000" dirty="0">
                <a:solidFill>
                  <a:schemeClr val="bg1"/>
                </a:solidFill>
                <a:latin typeface="Arial" pitchFamily="34" charset="0"/>
                <a:cs typeface="Arial" pitchFamily="34" charset="0"/>
              </a:rPr>
              <a:t> Create links home, profile, logout.</a:t>
            </a:r>
          </a:p>
          <a:p>
            <a:pPr marL="457200" indent="-457200">
              <a:spcBef>
                <a:spcPts val="600"/>
              </a:spcBef>
              <a:buFont typeface="Arial"/>
              <a:buNone/>
            </a:pPr>
            <a:r>
              <a:rPr lang="en-US" sz="2000" dirty="0">
                <a:solidFill>
                  <a:schemeClr val="bg1"/>
                </a:solidFill>
                <a:latin typeface="Arial" pitchFamily="34" charset="0"/>
                <a:cs typeface="Arial" pitchFamily="34" charset="0"/>
              </a:rPr>
              <a:t>               The non visited links should be in brown color.</a:t>
            </a:r>
          </a:p>
          <a:p>
            <a:pPr marL="457200" indent="-457200">
              <a:spcBef>
                <a:spcPts val="600"/>
              </a:spcBef>
              <a:buFont typeface="Arial"/>
              <a:buNone/>
            </a:pPr>
            <a:r>
              <a:rPr lang="en-US" sz="2000" dirty="0">
                <a:solidFill>
                  <a:schemeClr val="bg1"/>
                </a:solidFill>
                <a:latin typeface="Arial" pitchFamily="34" charset="0"/>
                <a:cs typeface="Arial" pitchFamily="34" charset="0"/>
              </a:rPr>
              <a:t>               The visited links should be green color.</a:t>
            </a:r>
          </a:p>
          <a:p>
            <a:pPr marL="457200" indent="-457200">
              <a:spcBef>
                <a:spcPts val="600"/>
              </a:spcBef>
              <a:buFont typeface="Arial"/>
              <a:buNone/>
            </a:pPr>
            <a:r>
              <a:rPr lang="en-US" sz="2000" dirty="0">
                <a:solidFill>
                  <a:schemeClr val="bg1"/>
                </a:solidFill>
                <a:latin typeface="Arial" pitchFamily="34" charset="0"/>
                <a:cs typeface="Arial" pitchFamily="34" charset="0"/>
              </a:rPr>
              <a:t>               When the mouse moves over the link color should be orange .</a:t>
            </a:r>
          </a:p>
          <a:p>
            <a:pPr marL="457200" indent="-457200">
              <a:spcBef>
                <a:spcPts val="600"/>
              </a:spcBef>
              <a:buFont typeface="Arial"/>
              <a:buAutoNum type="arabicPeriod" startAt="5"/>
            </a:pPr>
            <a:r>
              <a:rPr lang="en-US" sz="2000" dirty="0">
                <a:solidFill>
                  <a:schemeClr val="bg1"/>
                </a:solidFill>
                <a:latin typeface="Arial" pitchFamily="34" charset="0"/>
                <a:cs typeface="Arial" pitchFamily="34" charset="0"/>
              </a:rPr>
              <a:t>Create two paragraphs with brown color and font-style italic. The second paragraph should have the text underlined.</a:t>
            </a:r>
          </a:p>
          <a:p>
            <a:pPr marL="457200" indent="-457200">
              <a:spcBef>
                <a:spcPts val="600"/>
              </a:spcBef>
              <a:buFont typeface="Arial"/>
              <a:buAutoNum type="arabicPeriod" startAt="5"/>
            </a:pPr>
            <a:r>
              <a:rPr lang="en-US" sz="2000" dirty="0">
                <a:solidFill>
                  <a:schemeClr val="bg1"/>
                </a:solidFill>
                <a:latin typeface="Arial" pitchFamily="34" charset="0"/>
                <a:cs typeface="Arial" pitchFamily="34" charset="0"/>
              </a:rPr>
              <a:t>Use external CSS for link, image and paragraph styles.</a:t>
            </a:r>
          </a:p>
          <a:p>
            <a:pPr marL="457200" indent="-457200">
              <a:spcBef>
                <a:spcPts val="600"/>
              </a:spcBef>
              <a:buFont typeface="Arial"/>
              <a:buNone/>
            </a:pPr>
            <a:endParaRPr lang="en-US" sz="2000" dirty="0">
              <a:latin typeface="Arial" pitchFamily="34" charset="0"/>
              <a:cs typeface="Arial" pitchFamily="34" charset="0"/>
            </a:endParaRPr>
          </a:p>
          <a:p>
            <a:pPr marL="457200" indent="-457200">
              <a:spcBef>
                <a:spcPts val="600"/>
              </a:spcBef>
              <a:buFont typeface="Arial"/>
              <a:buNone/>
            </a:pPr>
            <a:r>
              <a:rPr lang="en-US" sz="1800" dirty="0">
                <a:latin typeface="Arial" pitchFamily="34" charset="0"/>
                <a:cs typeface="Arial" pitchFamily="34" charset="0"/>
              </a:rPr>
              <a:t>         </a:t>
            </a:r>
          </a:p>
          <a:p>
            <a:pPr marL="457200" indent="-457200">
              <a:spcBef>
                <a:spcPts val="600"/>
              </a:spcBef>
              <a:buFont typeface="Arial"/>
              <a:buNone/>
            </a:pPr>
            <a:endParaRPr lang="en-US" sz="1800" dirty="0">
              <a:latin typeface="Arial" pitchFamily="34" charset="0"/>
              <a:cs typeface="Arial" pitchFamily="34" charset="0"/>
            </a:endParaRPr>
          </a:p>
          <a:p>
            <a:pPr marL="457200" indent="-457200">
              <a:spcBef>
                <a:spcPts val="1200"/>
              </a:spcBef>
              <a:buFont typeface="+mj-lt"/>
              <a:buAutoNum type="arabicPeriod"/>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val="31581874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 usage of various selectors</a:t>
            </a:r>
          </a:p>
        </p:txBody>
      </p:sp>
      <p:sp>
        <p:nvSpPr>
          <p:cNvPr id="3" name="Text Placeholder 2"/>
          <p:cNvSpPr>
            <a:spLocks noGrp="1"/>
          </p:cNvSpPr>
          <p:nvPr>
            <p:ph type="body" sz="quarter" idx="13"/>
          </p:nvPr>
        </p:nvSpPr>
        <p:spPr/>
        <p:txBody>
          <a:bodyPr/>
          <a:lstStyle/>
          <a:p>
            <a:r>
              <a:rPr lang="en-US" u="sng" dirty="0">
                <a:hlinkClick r:id="rId2"/>
              </a:rPr>
              <a:t>https://www.w3schools.com/css/css_syntax.asp</a:t>
            </a:r>
            <a:r>
              <a:rPr lang="en-US" dirty="0"/>
              <a:t>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86</a:t>
            </a:fld>
            <a:endParaRPr lang="en-US" dirty="0"/>
          </a:p>
        </p:txBody>
      </p:sp>
    </p:spTree>
    <p:extLst>
      <p:ext uri="{BB962C8B-B14F-4D97-AF65-F5344CB8AC3E}">
        <p14:creationId xmlns:p14="http://schemas.microsoft.com/office/powerpoint/2010/main" val="155187366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Explain Box Model in CSS</a:t>
            </a:r>
            <a:r>
              <a:rPr lang="en-US" dirty="0"/>
              <a:t> </a:t>
            </a:r>
          </a:p>
        </p:txBody>
      </p:sp>
      <p:sp>
        <p:nvSpPr>
          <p:cNvPr id="3" name="Text Placeholder 2"/>
          <p:cNvSpPr>
            <a:spLocks noGrp="1"/>
          </p:cNvSpPr>
          <p:nvPr>
            <p:ph type="body" sz="quarter" idx="13"/>
          </p:nvPr>
        </p:nvSpPr>
        <p:spPr/>
        <p:txBody>
          <a:bodyPr/>
          <a:lstStyle/>
          <a:p>
            <a:r>
              <a:rPr lang="en-US" u="sng" dirty="0">
                <a:hlinkClick r:id="rId2"/>
              </a:rPr>
              <a:t>https://www.w3schools.com/css/css_boxmodel.asp</a:t>
            </a:r>
            <a:r>
              <a:rPr lang="en-US" dirty="0"/>
              <a:t>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87</a:t>
            </a:fld>
            <a:endParaRPr lang="en-US" dirty="0"/>
          </a:p>
        </p:txBody>
      </p:sp>
    </p:spTree>
    <p:extLst>
      <p:ext uri="{BB962C8B-B14F-4D97-AF65-F5344CB8AC3E}">
        <p14:creationId xmlns:p14="http://schemas.microsoft.com/office/powerpoint/2010/main" val="23298978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Demonstrate formatting text alignment, fonts and colors</a:t>
            </a:r>
            <a:r>
              <a:rPr lang="en-US" dirty="0"/>
              <a:t> </a:t>
            </a:r>
          </a:p>
        </p:txBody>
      </p:sp>
      <p:sp>
        <p:nvSpPr>
          <p:cNvPr id="3" name="Text Placeholder 2"/>
          <p:cNvSpPr>
            <a:spLocks noGrp="1"/>
          </p:cNvSpPr>
          <p:nvPr>
            <p:ph type="body" sz="quarter" idx="13"/>
          </p:nvPr>
        </p:nvSpPr>
        <p:spPr/>
        <p:txBody>
          <a:bodyPr/>
          <a:lstStyle/>
          <a:p>
            <a:r>
              <a:rPr lang="en-US" u="sng" dirty="0">
                <a:hlinkClick r:id="rId2"/>
              </a:rPr>
              <a:t>https://www.w3schools.com/css/css_text.asp</a:t>
            </a:r>
            <a:r>
              <a:rPr lang="en-US" dirty="0"/>
              <a:t>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88</a:t>
            </a:fld>
            <a:endParaRPr lang="en-US" dirty="0"/>
          </a:p>
        </p:txBody>
      </p:sp>
    </p:spTree>
    <p:extLst>
      <p:ext uri="{BB962C8B-B14F-4D97-AF65-F5344CB8AC3E}">
        <p14:creationId xmlns:p14="http://schemas.microsoft.com/office/powerpoint/2010/main" val="257832565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JAVASCRIPT</a:t>
            </a:r>
          </a:p>
        </p:txBody>
      </p:sp>
      <p:sp>
        <p:nvSpPr>
          <p:cNvPr id="3" name="Rectangle 2"/>
          <p:cNvSpPr/>
          <p:nvPr/>
        </p:nvSpPr>
        <p:spPr>
          <a:xfrm>
            <a:off x="4450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3673063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Lets work together to build  this page</a:t>
            </a:r>
          </a:p>
        </p:txBody>
      </p:sp>
      <p:sp>
        <p:nvSpPr>
          <p:cNvPr id="3" name="Text Placeholder 2"/>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373339" y="972731"/>
            <a:ext cx="8077200" cy="4953000"/>
          </a:xfrm>
          <a:prstGeom prst="rect">
            <a:avLst/>
          </a:prstGeom>
          <a:noFill/>
          <a:ln w="9525">
            <a:noFill/>
            <a:miter lim="800000"/>
            <a:headEnd/>
            <a:tailEnd/>
          </a:ln>
          <a:effectLst/>
        </p:spPr>
      </p:pic>
    </p:spTree>
    <p:extLst>
      <p:ext uri="{BB962C8B-B14F-4D97-AF65-F5344CB8AC3E}">
        <p14:creationId xmlns:p14="http://schemas.microsoft.com/office/powerpoint/2010/main" val="19834068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543800" cy="1143000"/>
          </a:xfrm>
        </p:spPr>
        <p:txBody>
          <a:bodyPr/>
          <a:lstStyle/>
          <a:p>
            <a:r>
              <a:rPr lang="en-US" sz="2800" dirty="0"/>
              <a:t>The need of client side scripting?</a:t>
            </a:r>
          </a:p>
        </p:txBody>
      </p:sp>
      <p:sp>
        <p:nvSpPr>
          <p:cNvPr id="4" name="Slide Number Placeholder 3"/>
          <p:cNvSpPr>
            <a:spLocks noGrp="1"/>
          </p:cNvSpPr>
          <p:nvPr>
            <p:ph type="sldNum" sz="quarter" idx="4294967295"/>
          </p:nvPr>
        </p:nvSpPr>
        <p:spPr/>
        <p:txBody>
          <a:bodyPr/>
          <a:lstStyle/>
          <a:p>
            <a:pPr>
              <a:defRPr/>
            </a:pPr>
            <a:fld id="{50EC62AF-8A58-47DB-8277-FFD1CE2A98DE}" type="slidenum">
              <a:rPr lang="en-US" smtClean="0"/>
              <a:pPr>
                <a:defRPr/>
              </a:pPr>
              <a:t>90</a:t>
            </a:fld>
            <a:endParaRPr lang="en-US"/>
          </a:p>
        </p:txBody>
      </p:sp>
      <p:sp>
        <p:nvSpPr>
          <p:cNvPr id="5" name="TextBox 4"/>
          <p:cNvSpPr txBox="1"/>
          <p:nvPr/>
        </p:nvSpPr>
        <p:spPr>
          <a:xfrm>
            <a:off x="76200" y="762000"/>
            <a:ext cx="9067800" cy="5586145"/>
          </a:xfrm>
          <a:prstGeom prst="rect">
            <a:avLst/>
          </a:prstGeom>
          <a:noFill/>
        </p:spPr>
        <p:txBody>
          <a:bodyPr wrap="square" rtlCol="0">
            <a:spAutoFit/>
          </a:bodyPr>
          <a:lstStyle/>
          <a:p>
            <a:pPr marL="457200" indent="-393700">
              <a:lnSpc>
                <a:spcPct val="150000"/>
              </a:lnSpc>
            </a:pPr>
            <a:endParaRPr lang="en-US" dirty="0"/>
          </a:p>
          <a:p>
            <a:pPr marL="457200" indent="-393700">
              <a:lnSpc>
                <a:spcPct val="150000"/>
              </a:lnSpc>
            </a:pPr>
            <a:r>
              <a:rPr lang="en-US" sz="2000" dirty="0">
                <a:solidFill>
                  <a:schemeClr val="bg1"/>
                </a:solidFill>
              </a:rPr>
              <a:t>A client side script is a small program which is executed by the browsers.</a:t>
            </a:r>
          </a:p>
          <a:p>
            <a:pPr marL="457200" indent="-393700">
              <a:lnSpc>
                <a:spcPct val="150000"/>
              </a:lnSpc>
            </a:pPr>
            <a:r>
              <a:rPr lang="en-US" sz="2000" dirty="0">
                <a:solidFill>
                  <a:schemeClr val="bg1"/>
                </a:solidFill>
              </a:rPr>
              <a:t> Examples : </a:t>
            </a:r>
            <a:r>
              <a:rPr lang="en-US" sz="2000" dirty="0" err="1">
                <a:solidFill>
                  <a:schemeClr val="bg1"/>
                </a:solidFill>
              </a:rPr>
              <a:t>Javascript</a:t>
            </a:r>
            <a:r>
              <a:rPr lang="en-US" sz="2000" dirty="0">
                <a:solidFill>
                  <a:schemeClr val="bg1"/>
                </a:solidFill>
              </a:rPr>
              <a:t> , </a:t>
            </a:r>
            <a:r>
              <a:rPr lang="en-US" sz="2000" dirty="0" err="1">
                <a:solidFill>
                  <a:schemeClr val="bg1"/>
                </a:solidFill>
              </a:rPr>
              <a:t>VBscript</a:t>
            </a:r>
            <a:endParaRPr lang="en-US" sz="2000" dirty="0">
              <a:solidFill>
                <a:schemeClr val="bg1"/>
              </a:solidFill>
            </a:endParaRPr>
          </a:p>
          <a:p>
            <a:pPr marL="457200" indent="-393700">
              <a:lnSpc>
                <a:spcPct val="150000"/>
              </a:lnSpc>
            </a:pPr>
            <a:endParaRPr lang="en-US" sz="2000" dirty="0">
              <a:solidFill>
                <a:schemeClr val="bg1"/>
              </a:solidFill>
            </a:endParaRPr>
          </a:p>
          <a:p>
            <a:pPr marL="457200" indent="-393700">
              <a:lnSpc>
                <a:spcPct val="150000"/>
              </a:lnSpc>
            </a:pPr>
            <a:r>
              <a:rPr lang="en-US" sz="2000" dirty="0">
                <a:solidFill>
                  <a:schemeClr val="bg1"/>
                </a:solidFill>
              </a:rPr>
              <a:t>Need of client side script?</a:t>
            </a:r>
          </a:p>
          <a:p>
            <a:pPr marL="406400" indent="-342900">
              <a:lnSpc>
                <a:spcPct val="150000"/>
              </a:lnSpc>
              <a:buFont typeface="Arial" panose="020B0604020202020204" pitchFamily="34" charset="0"/>
              <a:buChar char="•"/>
            </a:pPr>
            <a:r>
              <a:rPr lang="en-US" sz="2000" dirty="0">
                <a:solidFill>
                  <a:schemeClr val="bg1"/>
                </a:solidFill>
              </a:rPr>
              <a:t>For validating the user data  before it reaches the server.</a:t>
            </a:r>
          </a:p>
          <a:p>
            <a:pPr marL="63500">
              <a:lnSpc>
                <a:spcPct val="150000"/>
              </a:lnSpc>
            </a:pPr>
            <a:r>
              <a:rPr lang="en-US" sz="2000" dirty="0">
                <a:solidFill>
                  <a:schemeClr val="bg1"/>
                </a:solidFill>
              </a:rPr>
              <a:t>	Example: Login name and password fields are mandatory in a login 	page. Validation can be done by java script.</a:t>
            </a:r>
          </a:p>
          <a:p>
            <a:pPr marL="406400" indent="-342900">
              <a:lnSpc>
                <a:spcPct val="150000"/>
              </a:lnSpc>
              <a:buFont typeface="Arial" panose="020B0604020202020204" pitchFamily="34" charset="0"/>
              <a:buChar char="•"/>
            </a:pPr>
            <a:r>
              <a:rPr lang="en-US" sz="2000" dirty="0">
                <a:solidFill>
                  <a:schemeClr val="bg1"/>
                </a:solidFill>
              </a:rPr>
              <a:t>Perform some dynamic functionality based on user navigations.</a:t>
            </a:r>
          </a:p>
          <a:p>
            <a:pPr marL="63500">
              <a:lnSpc>
                <a:spcPct val="150000"/>
              </a:lnSpc>
            </a:pPr>
            <a:r>
              <a:rPr lang="en-US" sz="2000" dirty="0">
                <a:solidFill>
                  <a:schemeClr val="bg1"/>
                </a:solidFill>
              </a:rPr>
              <a:t>	Example: </a:t>
            </a:r>
          </a:p>
          <a:p>
            <a:pPr marL="1084263" indent="-342900">
              <a:lnSpc>
                <a:spcPct val="150000"/>
              </a:lnSpc>
              <a:buFont typeface="Arial" panose="020B0604020202020204" pitchFamily="34" charset="0"/>
              <a:buChar char="•"/>
            </a:pPr>
            <a:r>
              <a:rPr lang="en-US" sz="2000" dirty="0">
                <a:solidFill>
                  <a:schemeClr val="bg1"/>
                </a:solidFill>
              </a:rPr>
              <a:t>User hovers above a image, dynamically changes the image. </a:t>
            </a:r>
          </a:p>
          <a:p>
            <a:pPr marL="1084263" indent="-342900">
              <a:lnSpc>
                <a:spcPct val="150000"/>
              </a:lnSpc>
              <a:buFont typeface="Arial" panose="020B0604020202020204" pitchFamily="34" charset="0"/>
              <a:buChar char="•"/>
            </a:pPr>
            <a:r>
              <a:rPr lang="en-US" sz="2000" dirty="0">
                <a:solidFill>
                  <a:schemeClr val="bg1"/>
                </a:solidFill>
              </a:rPr>
              <a:t>Disable the salary text field if user selects unemployed radio button. </a:t>
            </a:r>
          </a:p>
        </p:txBody>
      </p:sp>
    </p:spTree>
    <p:extLst>
      <p:ext uri="{BB962C8B-B14F-4D97-AF65-F5344CB8AC3E}">
        <p14:creationId xmlns:p14="http://schemas.microsoft.com/office/powerpoint/2010/main" val="23360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ox(in)">
                                      <p:cBhvr>
                                        <p:cTn id="7" dur="500"/>
                                        <p:tgtEl>
                                          <p:spTgt spid="5">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ox(in)">
                                      <p:cBhvr>
                                        <p:cTn id="10" dur="500"/>
                                        <p:tgtEl>
                                          <p:spTgt spid="5">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box(in)">
                                      <p:cBhvr>
                                        <p:cTn id="13" dur="500"/>
                                        <p:tgtEl>
                                          <p:spTgt spid="5">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5">
                                            <p:txEl>
                                              <p:pRg st="7" end="7"/>
                                            </p:txEl>
                                          </p:spTgt>
                                        </p:tgtEl>
                                        <p:attrNameLst>
                                          <p:attrName>style.visibility</p:attrName>
                                        </p:attrNameLst>
                                      </p:cBhvr>
                                      <p:to>
                                        <p:strVal val="visible"/>
                                      </p:to>
                                    </p:set>
                                    <p:animEffect transition="in" filter="box(in)">
                                      <p:cBhvr>
                                        <p:cTn id="18" dur="500"/>
                                        <p:tgtEl>
                                          <p:spTgt spid="5">
                                            <p:txEl>
                                              <p:pRg st="7" end="7"/>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animEffect transition="in" filter="box(in)">
                                      <p:cBhvr>
                                        <p:cTn id="21" dur="500"/>
                                        <p:tgtEl>
                                          <p:spTgt spid="5">
                                            <p:txEl>
                                              <p:pRg st="8" end="8"/>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5">
                                            <p:txEl>
                                              <p:pRg st="9" end="9"/>
                                            </p:txEl>
                                          </p:spTgt>
                                        </p:tgtEl>
                                        <p:attrNameLst>
                                          <p:attrName>style.visibility</p:attrName>
                                        </p:attrNameLst>
                                      </p:cBhvr>
                                      <p:to>
                                        <p:strVal val="visible"/>
                                      </p:to>
                                    </p:set>
                                    <p:animEffect transition="in" filter="box(in)">
                                      <p:cBhvr>
                                        <p:cTn id="24" dur="500"/>
                                        <p:tgtEl>
                                          <p:spTgt spid="5">
                                            <p:txEl>
                                              <p:pRg st="9" end="9"/>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box(in)">
                                      <p:cBhvr>
                                        <p:cTn id="2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client side script works?</a:t>
            </a:r>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p>
            <a:fld id="{47ED8886-DB3B-44F4-9A80-E6A224679F20}" type="slidenum">
              <a:rPr lang="en-US" smtClean="0"/>
              <a:pPr/>
              <a:t>91</a:t>
            </a:fld>
            <a:endParaRPr lang="en-US" dirty="0"/>
          </a:p>
        </p:txBody>
      </p:sp>
      <p:sp>
        <p:nvSpPr>
          <p:cNvPr id="6"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91</a:t>
            </a:fld>
            <a:endParaRPr lang="en-US"/>
          </a:p>
        </p:txBody>
      </p:sp>
      <p:pic>
        <p:nvPicPr>
          <p:cNvPr id="8" name="Picture 3"/>
          <p:cNvPicPr>
            <a:picLocks noChangeAspect="1" noChangeArrowheads="1"/>
          </p:cNvPicPr>
          <p:nvPr/>
        </p:nvPicPr>
        <p:blipFill>
          <a:blip r:embed="rId3" cstate="print"/>
          <a:srcRect/>
          <a:stretch>
            <a:fillRect/>
          </a:stretch>
        </p:blipFill>
        <p:spPr bwMode="auto">
          <a:xfrm>
            <a:off x="1059335" y="2606974"/>
            <a:ext cx="1160206" cy="609600"/>
          </a:xfrm>
          <a:prstGeom prst="rect">
            <a:avLst/>
          </a:prstGeom>
          <a:noFill/>
          <a:ln w="9525">
            <a:noFill/>
            <a:miter lim="800000"/>
            <a:headEnd/>
            <a:tailEnd/>
          </a:ln>
        </p:spPr>
      </p:pic>
      <p:sp>
        <p:nvSpPr>
          <p:cNvPr id="9" name="TextBox 8"/>
          <p:cNvSpPr txBox="1"/>
          <p:nvPr/>
        </p:nvSpPr>
        <p:spPr>
          <a:xfrm>
            <a:off x="328989" y="1037375"/>
            <a:ext cx="8600431" cy="707886"/>
          </a:xfrm>
          <a:prstGeom prst="rect">
            <a:avLst/>
          </a:prstGeom>
          <a:noFill/>
        </p:spPr>
        <p:txBody>
          <a:bodyPr wrap="square" rtlCol="0">
            <a:spAutoFit/>
          </a:bodyPr>
          <a:lstStyle/>
          <a:p>
            <a:r>
              <a:rPr lang="en-US" sz="2000" b="0" dirty="0">
                <a:solidFill>
                  <a:schemeClr val="bg1"/>
                </a:solidFill>
              </a:rPr>
              <a:t>A user from India is trying to login a mail application residing in US. </a:t>
            </a:r>
          </a:p>
          <a:p>
            <a:r>
              <a:rPr lang="en-US" sz="2000" b="0" dirty="0">
                <a:solidFill>
                  <a:schemeClr val="bg1"/>
                </a:solidFill>
              </a:rPr>
              <a:t>Assume that the user forgets to enter the login name and clicks submit. </a:t>
            </a:r>
          </a:p>
        </p:txBody>
      </p:sp>
      <p:pic>
        <p:nvPicPr>
          <p:cNvPr id="10" name="Picture 4"/>
          <p:cNvPicPr>
            <a:picLocks noChangeAspect="1" noChangeArrowheads="1"/>
          </p:cNvPicPr>
          <p:nvPr/>
        </p:nvPicPr>
        <p:blipFill>
          <a:blip r:embed="rId4" cstate="print"/>
          <a:srcRect/>
          <a:stretch>
            <a:fillRect/>
          </a:stretch>
        </p:blipFill>
        <p:spPr bwMode="auto">
          <a:xfrm>
            <a:off x="6477000" y="1917993"/>
            <a:ext cx="1114425" cy="1722293"/>
          </a:xfrm>
          <a:prstGeom prst="rect">
            <a:avLst/>
          </a:prstGeom>
          <a:noFill/>
          <a:ln w="9525">
            <a:noFill/>
            <a:miter lim="800000"/>
            <a:headEnd/>
            <a:tailEnd/>
          </a:ln>
        </p:spPr>
      </p:pic>
      <p:cxnSp>
        <p:nvCxnSpPr>
          <p:cNvPr id="11" name="Straight Arrow Connector 10"/>
          <p:cNvCxnSpPr/>
          <p:nvPr/>
        </p:nvCxnSpPr>
        <p:spPr bwMode="auto">
          <a:xfrm>
            <a:off x="2779115" y="2606973"/>
            <a:ext cx="3200400" cy="0"/>
          </a:xfrm>
          <a:prstGeom prst="straightConnector1">
            <a:avLst/>
          </a:prstGeom>
          <a:solidFill>
            <a:schemeClr val="accent1"/>
          </a:solidFill>
          <a:ln w="50800" cap="flat" cmpd="sng" algn="ctr">
            <a:solidFill>
              <a:srgbClr val="00B050"/>
            </a:solidFill>
            <a:prstDash val="solid"/>
            <a:round/>
            <a:headEnd type="none" w="med" len="med"/>
            <a:tailEnd type="arrow"/>
          </a:ln>
          <a:effectLst/>
        </p:spPr>
      </p:cxnSp>
      <p:sp>
        <p:nvSpPr>
          <p:cNvPr id="12" name="TextBox 11"/>
          <p:cNvSpPr txBox="1"/>
          <p:nvPr/>
        </p:nvSpPr>
        <p:spPr>
          <a:xfrm>
            <a:off x="2969615" y="2144616"/>
            <a:ext cx="2819400" cy="307777"/>
          </a:xfrm>
          <a:prstGeom prst="rect">
            <a:avLst/>
          </a:prstGeom>
          <a:noFill/>
        </p:spPr>
        <p:txBody>
          <a:bodyPr wrap="square" rtlCol="0">
            <a:spAutoFit/>
          </a:bodyPr>
          <a:lstStyle/>
          <a:p>
            <a:r>
              <a:rPr lang="en-US" sz="1200" dirty="0"/>
              <a:t>User submits the login page</a:t>
            </a:r>
            <a:r>
              <a:rPr lang="en-US" sz="1400" dirty="0">
                <a:solidFill>
                  <a:schemeClr val="bg1"/>
                </a:solidFill>
              </a:rPr>
              <a:t>.</a:t>
            </a:r>
          </a:p>
        </p:txBody>
      </p:sp>
      <p:cxnSp>
        <p:nvCxnSpPr>
          <p:cNvPr id="13" name="Curved Connector 12"/>
          <p:cNvCxnSpPr>
            <a:stCxn id="10" idx="3"/>
            <a:endCxn id="10" idx="2"/>
          </p:cNvCxnSpPr>
          <p:nvPr/>
        </p:nvCxnSpPr>
        <p:spPr bwMode="auto">
          <a:xfrm flipH="1">
            <a:off x="7034213" y="2779140"/>
            <a:ext cx="557212" cy="861146"/>
          </a:xfrm>
          <a:prstGeom prst="curvedConnector4">
            <a:avLst>
              <a:gd name="adj1" fmla="val -41026"/>
              <a:gd name="adj2" fmla="val 126546"/>
            </a:avLst>
          </a:prstGeom>
          <a:solidFill>
            <a:schemeClr val="accent1"/>
          </a:solidFill>
          <a:ln w="50800" cap="flat" cmpd="sng" algn="ctr">
            <a:solidFill>
              <a:srgbClr val="00B050"/>
            </a:solidFill>
            <a:prstDash val="solid"/>
            <a:round/>
            <a:headEnd type="none" w="med" len="med"/>
            <a:tailEnd type="arrow"/>
          </a:ln>
          <a:effectLst/>
        </p:spPr>
      </p:cxnSp>
      <p:sp>
        <p:nvSpPr>
          <p:cNvPr id="14" name="TextBox 13"/>
          <p:cNvSpPr txBox="1"/>
          <p:nvPr/>
        </p:nvSpPr>
        <p:spPr>
          <a:xfrm>
            <a:off x="3161208" y="3092111"/>
            <a:ext cx="1981200" cy="461665"/>
          </a:xfrm>
          <a:prstGeom prst="rect">
            <a:avLst/>
          </a:prstGeom>
          <a:noFill/>
        </p:spPr>
        <p:txBody>
          <a:bodyPr wrap="square" rtlCol="0">
            <a:spAutoFit/>
          </a:bodyPr>
          <a:lstStyle/>
          <a:p>
            <a:r>
              <a:rPr lang="en-US" sz="1200" dirty="0"/>
              <a:t>Server</a:t>
            </a:r>
            <a:r>
              <a:rPr lang="en-US" sz="1200" dirty="0">
                <a:solidFill>
                  <a:schemeClr val="bg1"/>
                </a:solidFill>
              </a:rPr>
              <a:t> </a:t>
            </a:r>
            <a:r>
              <a:rPr lang="en-US" sz="1200" dirty="0"/>
              <a:t>throws an error </a:t>
            </a:r>
          </a:p>
          <a:p>
            <a:r>
              <a:rPr lang="en-US" sz="1200" dirty="0"/>
              <a:t>“login name Mandatory”</a:t>
            </a:r>
          </a:p>
        </p:txBody>
      </p:sp>
      <p:cxnSp>
        <p:nvCxnSpPr>
          <p:cNvPr id="15" name="Straight Arrow Connector 14"/>
          <p:cNvCxnSpPr/>
          <p:nvPr/>
        </p:nvCxnSpPr>
        <p:spPr bwMode="auto">
          <a:xfrm flipH="1">
            <a:off x="2705100" y="2925885"/>
            <a:ext cx="3124200" cy="0"/>
          </a:xfrm>
          <a:prstGeom prst="straightConnector1">
            <a:avLst/>
          </a:prstGeom>
          <a:solidFill>
            <a:schemeClr val="accent1"/>
          </a:solidFill>
          <a:ln w="50800" cap="flat" cmpd="sng" algn="ctr">
            <a:solidFill>
              <a:srgbClr val="00B050"/>
            </a:solidFill>
            <a:prstDash val="solid"/>
            <a:round/>
            <a:headEnd type="none" w="med" len="med"/>
            <a:tailEnd type="arrow"/>
          </a:ln>
          <a:effectLst/>
        </p:spPr>
      </p:cxnSp>
      <p:sp>
        <p:nvSpPr>
          <p:cNvPr id="16" name="TextBox 15"/>
          <p:cNvSpPr txBox="1"/>
          <p:nvPr/>
        </p:nvSpPr>
        <p:spPr>
          <a:xfrm>
            <a:off x="6361289" y="3886189"/>
            <a:ext cx="1981200" cy="461665"/>
          </a:xfrm>
          <a:prstGeom prst="rect">
            <a:avLst/>
          </a:prstGeom>
          <a:noFill/>
        </p:spPr>
        <p:txBody>
          <a:bodyPr wrap="square" rtlCol="0">
            <a:spAutoFit/>
          </a:bodyPr>
          <a:lstStyle/>
          <a:p>
            <a:r>
              <a:rPr lang="en-US" sz="1200" dirty="0"/>
              <a:t>Server validates the login page</a:t>
            </a:r>
          </a:p>
        </p:txBody>
      </p:sp>
      <p:sp>
        <p:nvSpPr>
          <p:cNvPr id="17" name="TextBox 16"/>
          <p:cNvSpPr txBox="1"/>
          <p:nvPr/>
        </p:nvSpPr>
        <p:spPr>
          <a:xfrm>
            <a:off x="139700" y="4301926"/>
            <a:ext cx="8991600" cy="2200602"/>
          </a:xfrm>
          <a:prstGeom prst="rect">
            <a:avLst/>
          </a:prstGeom>
          <a:noFill/>
        </p:spPr>
        <p:txBody>
          <a:bodyPr wrap="square" rtlCol="0">
            <a:spAutoFit/>
          </a:bodyPr>
          <a:lstStyle/>
          <a:p>
            <a:r>
              <a:rPr lang="en-US" sz="2000" dirty="0">
                <a:solidFill>
                  <a:schemeClr val="bg1"/>
                </a:solidFill>
              </a:rPr>
              <a:t>No Client side scripting : </a:t>
            </a:r>
            <a:r>
              <a:rPr lang="en-US" sz="2000" b="0" dirty="0">
                <a:solidFill>
                  <a:schemeClr val="bg1"/>
                </a:solidFill>
              </a:rPr>
              <a:t>If each transaction (arrow depicted) takes 3 seconds the total transaction takes 9 seconds.</a:t>
            </a:r>
          </a:p>
          <a:p>
            <a:r>
              <a:rPr lang="en-US" sz="2000" dirty="0">
                <a:solidFill>
                  <a:schemeClr val="bg1"/>
                </a:solidFill>
              </a:rPr>
              <a:t>Client side script implemented:</a:t>
            </a:r>
            <a:r>
              <a:rPr lang="en-US" sz="2000" b="0" dirty="0">
                <a:solidFill>
                  <a:schemeClr val="bg1"/>
                </a:solidFill>
              </a:rPr>
              <a:t> server calls will not happen if the user data is wrong. Assuming script validation takes 1 second for the validating the login name the transaction could be completed in 1 second (reducing the response time by 90%).</a:t>
            </a:r>
          </a:p>
          <a:p>
            <a:endParaRPr lang="en-US" sz="1700" b="0" dirty="0"/>
          </a:p>
        </p:txBody>
      </p:sp>
      <p:sp>
        <p:nvSpPr>
          <p:cNvPr id="18" name="TextBox 17"/>
          <p:cNvSpPr txBox="1"/>
          <p:nvPr/>
        </p:nvSpPr>
        <p:spPr>
          <a:xfrm>
            <a:off x="1122312" y="3339000"/>
            <a:ext cx="914400" cy="523220"/>
          </a:xfrm>
          <a:prstGeom prst="rect">
            <a:avLst/>
          </a:prstGeom>
          <a:noFill/>
        </p:spPr>
        <p:txBody>
          <a:bodyPr wrap="square" rtlCol="0">
            <a:spAutoFit/>
          </a:bodyPr>
          <a:lstStyle/>
          <a:p>
            <a:pPr algn="ctr"/>
            <a:r>
              <a:rPr lang="en-US" sz="1400" dirty="0">
                <a:solidFill>
                  <a:srgbClr val="C00000"/>
                </a:solidFill>
              </a:rPr>
              <a:t>User</a:t>
            </a:r>
          </a:p>
          <a:p>
            <a:pPr algn="ctr"/>
            <a:r>
              <a:rPr lang="en-US" sz="1400" dirty="0">
                <a:solidFill>
                  <a:srgbClr val="C00000"/>
                </a:solidFill>
              </a:rPr>
              <a:t>(India)</a:t>
            </a:r>
          </a:p>
        </p:txBody>
      </p:sp>
      <p:sp>
        <p:nvSpPr>
          <p:cNvPr id="19" name="TextBox 18"/>
          <p:cNvSpPr txBox="1"/>
          <p:nvPr/>
        </p:nvSpPr>
        <p:spPr>
          <a:xfrm>
            <a:off x="6324600" y="3180139"/>
            <a:ext cx="914400" cy="523220"/>
          </a:xfrm>
          <a:prstGeom prst="rect">
            <a:avLst/>
          </a:prstGeom>
          <a:noFill/>
        </p:spPr>
        <p:txBody>
          <a:bodyPr wrap="square" rtlCol="0">
            <a:spAutoFit/>
          </a:bodyPr>
          <a:lstStyle/>
          <a:p>
            <a:pPr algn="ctr"/>
            <a:r>
              <a:rPr lang="en-US" sz="1400" dirty="0">
                <a:solidFill>
                  <a:srgbClr val="C00000"/>
                </a:solidFill>
              </a:rPr>
              <a:t>Server</a:t>
            </a:r>
          </a:p>
          <a:p>
            <a:pPr algn="ctr"/>
            <a:r>
              <a:rPr lang="en-US" sz="1400" dirty="0">
                <a:solidFill>
                  <a:srgbClr val="C00000"/>
                </a:solidFill>
              </a:rPr>
              <a:t>(UK)</a:t>
            </a:r>
          </a:p>
        </p:txBody>
      </p:sp>
      <p:cxnSp>
        <p:nvCxnSpPr>
          <p:cNvPr id="20" name="Curved Connector 13"/>
          <p:cNvCxnSpPr>
            <a:stCxn id="8" idx="0"/>
            <a:endCxn id="8" idx="1"/>
          </p:cNvCxnSpPr>
          <p:nvPr/>
        </p:nvCxnSpPr>
        <p:spPr bwMode="auto">
          <a:xfrm rot="16200000" flipH="1" flipV="1">
            <a:off x="1196987" y="2469322"/>
            <a:ext cx="304800" cy="580103"/>
          </a:xfrm>
          <a:prstGeom prst="curvedConnector4">
            <a:avLst>
              <a:gd name="adj1" fmla="val -75000"/>
              <a:gd name="adj2" fmla="val 139407"/>
            </a:avLst>
          </a:prstGeom>
          <a:solidFill>
            <a:schemeClr val="accent1"/>
          </a:solidFill>
          <a:ln w="50800" cap="flat" cmpd="sng" algn="ctr">
            <a:solidFill>
              <a:srgbClr val="00B050"/>
            </a:solidFill>
            <a:prstDash val="solid"/>
            <a:round/>
            <a:headEnd type="none" w="med" len="med"/>
            <a:tailEnd type="arrow"/>
          </a:ln>
          <a:effectLst/>
        </p:spPr>
      </p:cxnSp>
      <p:sp>
        <p:nvSpPr>
          <p:cNvPr id="21" name="TextBox 20"/>
          <p:cNvSpPr txBox="1"/>
          <p:nvPr/>
        </p:nvSpPr>
        <p:spPr>
          <a:xfrm>
            <a:off x="407206" y="1776019"/>
            <a:ext cx="1752600" cy="461665"/>
          </a:xfrm>
          <a:prstGeom prst="rect">
            <a:avLst/>
          </a:prstGeom>
          <a:noFill/>
        </p:spPr>
        <p:txBody>
          <a:bodyPr wrap="square" rtlCol="0">
            <a:spAutoFit/>
          </a:bodyPr>
          <a:lstStyle/>
          <a:p>
            <a:r>
              <a:rPr lang="en-US" sz="1200" dirty="0"/>
              <a:t>Java Script in Browser validates the data.</a:t>
            </a:r>
          </a:p>
        </p:txBody>
      </p:sp>
    </p:spTree>
    <p:extLst>
      <p:ext uri="{BB962C8B-B14F-4D97-AF65-F5344CB8AC3E}">
        <p14:creationId xmlns:p14="http://schemas.microsoft.com/office/powerpoint/2010/main" val="318241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par>
                          <p:cTn id="25" fill="hold">
                            <p:stCondLst>
                              <p:cond delay="1000"/>
                            </p:stCondLst>
                            <p:childTnLst>
                              <p:par>
                                <p:cTn id="26" presetID="3" presetClass="entr" presetSubtype="1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par>
                          <p:cTn id="29" fill="hold">
                            <p:stCondLst>
                              <p:cond delay="1500"/>
                            </p:stCondLst>
                            <p:childTnLst>
                              <p:par>
                                <p:cTn id="30" presetID="4" presetClass="entr" presetSubtype="16"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ox(in)">
                                      <p:cBhvr>
                                        <p:cTn id="32" dur="500"/>
                                        <p:tgtEl>
                                          <p:spTgt spid="13"/>
                                        </p:tgtEl>
                                      </p:cBhvr>
                                    </p:animEffect>
                                  </p:childTnLst>
                                </p:cTn>
                              </p:par>
                            </p:childTnLst>
                          </p:cTn>
                        </p:par>
                        <p:par>
                          <p:cTn id="33" fill="hold">
                            <p:stCondLst>
                              <p:cond delay="2000"/>
                            </p:stCondLst>
                            <p:childTnLst>
                              <p:par>
                                <p:cTn id="34" presetID="4" presetClass="entr" presetSubtype="16"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ox(in)">
                                      <p:cBhvr>
                                        <p:cTn id="36" dur="500"/>
                                        <p:tgtEl>
                                          <p:spTgt spid="16"/>
                                        </p:tgtEl>
                                      </p:cBhvr>
                                    </p:animEffect>
                                  </p:childTnLst>
                                </p:cTn>
                              </p:par>
                            </p:childTnLst>
                          </p:cTn>
                        </p:par>
                        <p:par>
                          <p:cTn id="37" fill="hold">
                            <p:stCondLst>
                              <p:cond delay="2500"/>
                            </p:stCondLst>
                            <p:childTnLst>
                              <p:par>
                                <p:cTn id="38" presetID="23" presetClass="entr" presetSubtype="16"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childTnLst>
                                </p:cTn>
                              </p:par>
                            </p:childTnLst>
                          </p:cTn>
                        </p:par>
                        <p:par>
                          <p:cTn id="42" fill="hold">
                            <p:stCondLst>
                              <p:cond delay="3000"/>
                            </p:stCondLst>
                            <p:childTnLst>
                              <p:par>
                                <p:cTn id="43" presetID="23" presetClass="entr" presetSubtype="16"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childTnLst>
                                </p:cTn>
                              </p:par>
                            </p:childTnLst>
                          </p:cTn>
                        </p:par>
                        <p:par>
                          <p:cTn id="47" fill="hold">
                            <p:stCondLst>
                              <p:cond delay="3500"/>
                            </p:stCondLst>
                            <p:childTnLst>
                              <p:par>
                                <p:cTn id="48" presetID="3" presetClass="entr" presetSubtype="10" fill="hold" nodeType="after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blinds(horizontal)">
                                      <p:cBhvr>
                                        <p:cTn id="50" dur="500"/>
                                        <p:tgtEl>
                                          <p:spTgt spid="17">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childTnLst>
                                </p:cTn>
                              </p:par>
                            </p:childTnLst>
                          </p:cTn>
                        </p:par>
                        <p:par>
                          <p:cTn id="61" fill="hold">
                            <p:stCondLst>
                              <p:cond delay="500"/>
                            </p:stCondLst>
                            <p:childTnLst>
                              <p:par>
                                <p:cTn id="62" presetID="3" presetClass="entr" presetSubtype="10" fill="hold" nodeType="afterEffect">
                                  <p:stCondLst>
                                    <p:cond delay="0"/>
                                  </p:stCondLst>
                                  <p:childTnLst>
                                    <p:set>
                                      <p:cBhvr>
                                        <p:cTn id="63" dur="1" fill="hold">
                                          <p:stCondLst>
                                            <p:cond delay="0"/>
                                          </p:stCondLst>
                                        </p:cTn>
                                        <p:tgtEl>
                                          <p:spTgt spid="17">
                                            <p:txEl>
                                              <p:pRg st="1" end="1"/>
                                            </p:txEl>
                                          </p:spTgt>
                                        </p:tgtEl>
                                        <p:attrNameLst>
                                          <p:attrName>style.visibility</p:attrName>
                                        </p:attrNameLst>
                                      </p:cBhvr>
                                      <p:to>
                                        <p:strVal val="visible"/>
                                      </p:to>
                                    </p:set>
                                    <p:animEffect transition="in" filter="blinds(horizontal)">
                                      <p:cBhvr>
                                        <p:cTn id="64"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8" grpId="0"/>
      <p:bldP spid="19" grpId="0"/>
      <p:bldP spid="2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Java Script?</a:t>
            </a:r>
          </a:p>
        </p:txBody>
      </p:sp>
      <p:sp>
        <p:nvSpPr>
          <p:cNvPr id="3" name="Text Placeholder 2"/>
          <p:cNvSpPr>
            <a:spLocks noGrp="1"/>
          </p:cNvSpPr>
          <p:nvPr>
            <p:ph type="body" sz="quarter" idx="13"/>
          </p:nvPr>
        </p:nvSpPr>
        <p:spPr/>
        <p:txBody>
          <a:bodyPr/>
          <a:lstStyle/>
          <a:p>
            <a:r>
              <a:rPr lang="en-US" sz="2000" i="1" dirty="0"/>
              <a:t>JavaScript</a:t>
            </a:r>
            <a:r>
              <a:rPr lang="en-US" sz="2000" dirty="0"/>
              <a:t> is a client side scripting language which can be used to perform client side operations. Java scripts are executed by the browser engine.</a:t>
            </a:r>
          </a:p>
          <a:p>
            <a:endParaRPr lang="en-US" sz="2000" dirty="0"/>
          </a:p>
          <a:p>
            <a:r>
              <a:rPr lang="en-US" sz="2000" dirty="0"/>
              <a:t>Example: </a:t>
            </a:r>
          </a:p>
          <a:p>
            <a:pPr marL="681038" lvl="1" indent="-223838">
              <a:spcBef>
                <a:spcPts val="600"/>
              </a:spcBef>
              <a:spcAft>
                <a:spcPts val="600"/>
              </a:spcAft>
              <a:buFont typeface="Arial" pitchFamily="34" charset="0"/>
              <a:buChar char="•"/>
            </a:pPr>
            <a:r>
              <a:rPr lang="en-US" sz="2000" dirty="0"/>
              <a:t>Validations in fields</a:t>
            </a:r>
          </a:p>
          <a:p>
            <a:pPr marL="681038" lvl="1" indent="-223838">
              <a:spcBef>
                <a:spcPts val="600"/>
              </a:spcBef>
              <a:spcAft>
                <a:spcPts val="600"/>
              </a:spcAft>
              <a:buFont typeface="Arial" pitchFamily="34" charset="0"/>
              <a:buChar char="•"/>
            </a:pPr>
            <a:r>
              <a:rPr lang="en-US" sz="2000" dirty="0"/>
              <a:t>Show tool tips</a:t>
            </a:r>
          </a:p>
          <a:p>
            <a:pPr marL="681038" lvl="1" indent="-223838">
              <a:spcBef>
                <a:spcPts val="600"/>
              </a:spcBef>
              <a:spcAft>
                <a:spcPts val="600"/>
              </a:spcAft>
              <a:buFont typeface="Arial" pitchFamily="34" charset="0"/>
              <a:buChar char="•"/>
            </a:pPr>
            <a:r>
              <a:rPr lang="en-US" sz="2000" dirty="0"/>
              <a:t>Perform some operations on mouse click.</a:t>
            </a:r>
          </a:p>
          <a:p>
            <a:pPr marL="681038" lvl="1" indent="-223838">
              <a:spcBef>
                <a:spcPts val="600"/>
              </a:spcBef>
              <a:spcAft>
                <a:spcPts val="600"/>
              </a:spcAft>
              <a:buFont typeface="Arial" pitchFamily="34" charset="0"/>
              <a:buChar char="•"/>
            </a:pPr>
            <a:r>
              <a:rPr lang="en-US" sz="2000" dirty="0"/>
              <a:t>Change a font color on mouse over.</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92</a:t>
            </a:fld>
            <a:endParaRPr lang="en-US" dirty="0"/>
          </a:p>
        </p:txBody>
      </p:sp>
    </p:spTree>
    <p:extLst>
      <p:ext uri="{BB962C8B-B14F-4D97-AF65-F5344CB8AC3E}">
        <p14:creationId xmlns:p14="http://schemas.microsoft.com/office/powerpoint/2010/main" val="13344986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p:txBody>
          <a:bodyPr/>
          <a:lstStyle/>
          <a:p>
            <a:pPr>
              <a:defRPr/>
            </a:pPr>
            <a:fld id="{50EC62AF-8A58-47DB-8277-FFD1CE2A98DE}" type="slidenum">
              <a:rPr lang="en-US" smtClean="0"/>
              <a:pPr>
                <a:defRPr/>
              </a:pPr>
              <a:t>93</a:t>
            </a:fld>
            <a:endParaRPr lang="en-US"/>
          </a:p>
        </p:txBody>
      </p:sp>
      <p:sp>
        <p:nvSpPr>
          <p:cNvPr id="5" name="TextBox 4"/>
          <p:cNvSpPr txBox="1"/>
          <p:nvPr/>
        </p:nvSpPr>
        <p:spPr>
          <a:xfrm>
            <a:off x="152400" y="1859101"/>
            <a:ext cx="8991600" cy="317009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solidFill>
              </a:rPr>
              <a:t>Java Script is used for performing the basic sanity checks on the user request before it is submitted to the server, thus improving the transactions response time.</a:t>
            </a:r>
          </a:p>
          <a:p>
            <a:pPr marL="342900" indent="-342900">
              <a:buFont typeface="Arial" panose="020B0604020202020204" pitchFamily="34" charset="0"/>
              <a:buChar char="•"/>
            </a:pPr>
            <a:endParaRPr lang="en-US" sz="2000" dirty="0">
              <a:solidFill>
                <a:schemeClr val="bg2"/>
              </a:solidFill>
            </a:endParaRPr>
          </a:p>
          <a:p>
            <a:pPr marL="342900" indent="-342900">
              <a:buFont typeface="Arial" panose="020B0604020202020204" pitchFamily="34" charset="0"/>
              <a:buChar char="•"/>
            </a:pPr>
            <a:r>
              <a:rPr lang="en-US" sz="2000" dirty="0">
                <a:solidFill>
                  <a:schemeClr val="bg2"/>
                </a:solidFill>
              </a:rPr>
              <a:t>This also reduces the load on the server as some logic is executed by the client browser.</a:t>
            </a:r>
          </a:p>
          <a:p>
            <a:pPr marL="342900" indent="-342900">
              <a:buFont typeface="Arial" panose="020B0604020202020204" pitchFamily="34" charset="0"/>
              <a:buChar char="•"/>
            </a:pPr>
            <a:endParaRPr lang="en-US" sz="2000" dirty="0">
              <a:solidFill>
                <a:schemeClr val="bg2"/>
              </a:solidFill>
            </a:endParaRPr>
          </a:p>
          <a:p>
            <a:pPr marL="342900" indent="-342900">
              <a:buFont typeface="Arial" panose="020B0604020202020204" pitchFamily="34" charset="0"/>
              <a:buChar char="•"/>
            </a:pPr>
            <a:r>
              <a:rPr lang="en-US" sz="2000" dirty="0">
                <a:solidFill>
                  <a:schemeClr val="bg2"/>
                </a:solidFill>
              </a:rPr>
              <a:t>This also reduces the network traffic by ensuring that no  invalid user requests are transmitted over the network.</a:t>
            </a:r>
          </a:p>
          <a:p>
            <a:pPr indent="173038">
              <a:buFont typeface="Arial" pitchFamily="34" charset="0"/>
              <a:buChar char="•"/>
            </a:pPr>
            <a:endParaRPr lang="en-US" sz="2000" b="0" dirty="0"/>
          </a:p>
        </p:txBody>
      </p:sp>
      <p:sp>
        <p:nvSpPr>
          <p:cNvPr id="6" name="Title 1"/>
          <p:cNvSpPr>
            <a:spLocks noGrp="1"/>
          </p:cNvSpPr>
          <p:nvPr>
            <p:ph type="title"/>
          </p:nvPr>
        </p:nvSpPr>
        <p:spPr>
          <a:xfrm>
            <a:off x="228600" y="381000"/>
            <a:ext cx="6858000" cy="533400"/>
          </a:xfrm>
        </p:spPr>
        <p:txBody>
          <a:bodyPr/>
          <a:lstStyle/>
          <a:p>
            <a:r>
              <a:rPr lang="en-US" dirty="0"/>
              <a:t>Advantages of Java Script</a:t>
            </a:r>
          </a:p>
        </p:txBody>
      </p:sp>
    </p:spTree>
    <p:extLst>
      <p:ext uri="{BB962C8B-B14F-4D97-AF65-F5344CB8AC3E}">
        <p14:creationId xmlns:p14="http://schemas.microsoft.com/office/powerpoint/2010/main" val="324143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Uses Of Java Script?</a:t>
            </a:r>
          </a:p>
        </p:txBody>
      </p:sp>
      <p:sp>
        <p:nvSpPr>
          <p:cNvPr id="3" name="Text Placeholder 2"/>
          <p:cNvSpPr>
            <a:spLocks noGrp="1"/>
          </p:cNvSpPr>
          <p:nvPr>
            <p:ph type="body" sz="quarter" idx="13"/>
          </p:nvPr>
        </p:nvSpPr>
        <p:spPr/>
        <p:txBody>
          <a:bodyPr/>
          <a:lstStyle/>
          <a:p>
            <a:pPr marL="681038" lvl="1" indent="-223838">
              <a:spcBef>
                <a:spcPts val="1800"/>
              </a:spcBef>
              <a:spcAft>
                <a:spcPts val="0"/>
              </a:spcAft>
              <a:buFont typeface="Wingdings" pitchFamily="2" charset="2"/>
              <a:buChar char="§"/>
            </a:pPr>
            <a:r>
              <a:rPr lang="en-US" sz="2000" dirty="0"/>
              <a:t>Client side validation</a:t>
            </a:r>
          </a:p>
          <a:p>
            <a:pPr marL="681038" lvl="2" indent="-223838">
              <a:spcBef>
                <a:spcPts val="1800"/>
              </a:spcBef>
              <a:spcAft>
                <a:spcPts val="0"/>
              </a:spcAft>
            </a:pPr>
            <a:r>
              <a:rPr lang="en-US" dirty="0"/>
              <a:t>   Examples: Check for mandatory fields, numeric validation in salary field.</a:t>
            </a:r>
          </a:p>
          <a:p>
            <a:pPr marL="681038" lvl="1" indent="-223838">
              <a:spcBef>
                <a:spcPts val="1800"/>
              </a:spcBef>
              <a:spcAft>
                <a:spcPts val="0"/>
              </a:spcAft>
              <a:buFont typeface="Wingdings" pitchFamily="2" charset="2"/>
              <a:buChar char="§"/>
            </a:pPr>
            <a:r>
              <a:rPr lang="en-US" sz="2000" dirty="0"/>
              <a:t>Dynamic application of styles</a:t>
            </a:r>
          </a:p>
          <a:p>
            <a:pPr marL="681038" lvl="1" indent="-223838">
              <a:spcBef>
                <a:spcPts val="1800"/>
              </a:spcBef>
              <a:spcAft>
                <a:spcPts val="0"/>
              </a:spcAft>
            </a:pPr>
            <a:r>
              <a:rPr lang="en-US" sz="2000" dirty="0"/>
              <a:t>   Examples:  Change the font color of a text dynamically.</a:t>
            </a:r>
          </a:p>
          <a:p>
            <a:pPr marL="681038" lvl="1" indent="-223838">
              <a:spcBef>
                <a:spcPts val="1800"/>
              </a:spcBef>
              <a:spcAft>
                <a:spcPts val="0"/>
              </a:spcAft>
              <a:buFont typeface="Wingdings" pitchFamily="2" charset="2"/>
              <a:buChar char="§"/>
            </a:pPr>
            <a:r>
              <a:rPr lang="en-US" sz="2000" dirty="0"/>
              <a:t>JavaScript can react to events like </a:t>
            </a:r>
            <a:r>
              <a:rPr lang="en-US" sz="2000" i="1" dirty="0" err="1"/>
              <a:t>onclick</a:t>
            </a:r>
            <a:r>
              <a:rPr lang="en-US" sz="2000" i="1" dirty="0"/>
              <a:t> , </a:t>
            </a:r>
            <a:r>
              <a:rPr lang="en-US" sz="2000" i="1" dirty="0" err="1"/>
              <a:t>onblur</a:t>
            </a:r>
            <a:r>
              <a:rPr lang="en-US" sz="2000" i="1" dirty="0"/>
              <a:t>, </a:t>
            </a:r>
            <a:r>
              <a:rPr lang="en-US" sz="2000" i="1" dirty="0" err="1"/>
              <a:t>onfocus</a:t>
            </a:r>
            <a:r>
              <a:rPr lang="en-US" sz="2000" dirty="0"/>
              <a:t> </a:t>
            </a:r>
            <a:r>
              <a:rPr lang="en-US" sz="2000" dirty="0" err="1"/>
              <a:t>etc</a:t>
            </a:r>
            <a:endParaRPr lang="en-US" sz="2000" dirty="0"/>
          </a:p>
          <a:p>
            <a:pPr marL="681038" lvl="1" indent="-223838">
              <a:spcBef>
                <a:spcPts val="1800"/>
              </a:spcBef>
              <a:spcAft>
                <a:spcPts val="0"/>
              </a:spcAft>
            </a:pPr>
            <a:r>
              <a:rPr lang="en-US" sz="2000" dirty="0"/>
              <a:t>    Examples:  Perform a validation on Click. On focus of a text box clear the values.</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94</a:t>
            </a:fld>
            <a:endParaRPr lang="en-US" dirty="0"/>
          </a:p>
        </p:txBody>
      </p:sp>
    </p:spTree>
    <p:extLst>
      <p:ext uri="{BB962C8B-B14F-4D97-AF65-F5344CB8AC3E}">
        <p14:creationId xmlns:p14="http://schemas.microsoft.com/office/powerpoint/2010/main" val="238958975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Demonstrate handling events for validations</a:t>
            </a:r>
            <a:r>
              <a:rPr lang="en-US" dirty="0"/>
              <a:t> </a:t>
            </a:r>
          </a:p>
        </p:txBody>
      </p:sp>
      <p:sp>
        <p:nvSpPr>
          <p:cNvPr id="3" name="Text Placeholder 2"/>
          <p:cNvSpPr>
            <a:spLocks noGrp="1"/>
          </p:cNvSpPr>
          <p:nvPr>
            <p:ph type="body" sz="quarter" idx="13"/>
          </p:nvPr>
        </p:nvSpPr>
        <p:spPr/>
        <p:txBody>
          <a:bodyPr/>
          <a:lstStyle/>
          <a:p>
            <a:r>
              <a:rPr lang="en-US" u="sng" dirty="0">
                <a:hlinkClick r:id="rId2"/>
              </a:rPr>
              <a:t>https://www.w3schools.com/jsref/event_onclick.asp</a:t>
            </a:r>
            <a:r>
              <a:rPr lang="en-US" dirty="0"/>
              <a:t> </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95</a:t>
            </a:fld>
            <a:endParaRPr lang="en-US" dirty="0"/>
          </a:p>
        </p:txBody>
      </p:sp>
    </p:spTree>
    <p:extLst>
      <p:ext uri="{BB962C8B-B14F-4D97-AF65-F5344CB8AC3E}">
        <p14:creationId xmlns:p14="http://schemas.microsoft.com/office/powerpoint/2010/main" val="5943366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a:t>How to develop a java script function ?</a:t>
            </a:r>
            <a:r>
              <a:rPr lang="en-US" b="0" dirty="0"/>
              <a:t/>
            </a:r>
            <a:br>
              <a:rPr lang="en-US" b="0" dirty="0"/>
            </a:br>
            <a:endParaRPr lang="en-US" dirty="0"/>
          </a:p>
        </p:txBody>
      </p:sp>
      <p:sp>
        <p:nvSpPr>
          <p:cNvPr id="3" name="Text Placeholder 2"/>
          <p:cNvSpPr>
            <a:spLocks noGrp="1"/>
          </p:cNvSpPr>
          <p:nvPr>
            <p:ph type="body" sz="quarter" idx="13"/>
          </p:nvPr>
        </p:nvSpPr>
        <p:spPr/>
        <p:txBody>
          <a:bodyPr/>
          <a:lstStyle/>
          <a:p>
            <a:r>
              <a:rPr lang="en-US" sz="2000" dirty="0"/>
              <a:t>Java Script are developed using the </a:t>
            </a:r>
            <a:r>
              <a:rPr lang="en-US" sz="2000" dirty="0">
                <a:solidFill>
                  <a:srgbClr val="00B050"/>
                </a:solidFill>
              </a:rPr>
              <a:t>&lt;Script&gt; &lt;/Script&gt; </a:t>
            </a:r>
            <a:r>
              <a:rPr lang="en-US" sz="2000" dirty="0"/>
              <a:t> tag. </a:t>
            </a:r>
            <a:r>
              <a:rPr lang="en-US" sz="2000" i="1" dirty="0"/>
              <a:t>Functions </a:t>
            </a:r>
            <a:r>
              <a:rPr lang="en-US" sz="2000" dirty="0"/>
              <a:t>are like java methods which executes a specific logic.</a:t>
            </a:r>
          </a:p>
          <a:p>
            <a:r>
              <a:rPr lang="fr-FR" sz="2000" dirty="0"/>
              <a:t>A simple </a:t>
            </a:r>
            <a:r>
              <a:rPr lang="fr-FR" sz="2000" dirty="0" err="1"/>
              <a:t>function</a:t>
            </a:r>
            <a:r>
              <a:rPr lang="fr-FR" sz="2000" dirty="0"/>
              <a:t> to </a:t>
            </a:r>
            <a:r>
              <a:rPr lang="fr-FR" sz="2000" dirty="0" err="1"/>
              <a:t>print</a:t>
            </a:r>
            <a:r>
              <a:rPr lang="fr-FR" sz="2000" dirty="0"/>
              <a:t> the date:</a:t>
            </a:r>
          </a:p>
          <a:p>
            <a:pPr lvl="1"/>
            <a:r>
              <a:rPr lang="fr-FR" sz="2000" dirty="0"/>
              <a:t/>
            </a:r>
            <a:br>
              <a:rPr lang="fr-FR" sz="2000" dirty="0"/>
            </a:br>
            <a:r>
              <a:rPr lang="fr-FR" sz="2000" dirty="0">
                <a:solidFill>
                  <a:srgbClr val="00B050"/>
                </a:solidFill>
              </a:rPr>
              <a:t>&lt;script type="</a:t>
            </a:r>
            <a:r>
              <a:rPr lang="fr-FR" sz="2000" dirty="0" err="1">
                <a:solidFill>
                  <a:srgbClr val="00B0F0"/>
                </a:solidFill>
              </a:rPr>
              <a:t>text</a:t>
            </a:r>
            <a:r>
              <a:rPr lang="fr-FR" sz="2000" dirty="0">
                <a:solidFill>
                  <a:srgbClr val="00B0F0"/>
                </a:solidFill>
              </a:rPr>
              <a:t>/</a:t>
            </a:r>
            <a:r>
              <a:rPr lang="fr-FR" sz="2000" dirty="0" err="1">
                <a:solidFill>
                  <a:srgbClr val="00B0F0"/>
                </a:solidFill>
              </a:rPr>
              <a:t>javascript</a:t>
            </a:r>
            <a:r>
              <a:rPr lang="fr-FR" sz="2000" dirty="0">
                <a:solidFill>
                  <a:srgbClr val="00B050"/>
                </a:solidFill>
              </a:rPr>
              <a:t>"&gt;</a:t>
            </a:r>
          </a:p>
          <a:p>
            <a:pPr lvl="1"/>
            <a:endParaRPr lang="fr-FR" sz="2000" dirty="0">
              <a:solidFill>
                <a:srgbClr val="00B050"/>
              </a:solidFill>
            </a:endParaRPr>
          </a:p>
          <a:p>
            <a:pPr lvl="2"/>
            <a:r>
              <a:rPr lang="fr-FR" dirty="0" err="1">
                <a:solidFill>
                  <a:srgbClr val="0070C0"/>
                </a:solidFill>
              </a:rPr>
              <a:t>function</a:t>
            </a:r>
            <a:r>
              <a:rPr lang="fr-FR" dirty="0">
                <a:solidFill>
                  <a:srgbClr val="0070C0"/>
                </a:solidFill>
              </a:rPr>
              <a:t> </a:t>
            </a:r>
            <a:r>
              <a:rPr lang="fr-FR" dirty="0" err="1">
                <a:solidFill>
                  <a:srgbClr val="0070C0"/>
                </a:solidFill>
              </a:rPr>
              <a:t>printDate</a:t>
            </a:r>
            <a:r>
              <a:rPr lang="fr-FR" dirty="0">
                <a:solidFill>
                  <a:srgbClr val="0070C0"/>
                </a:solidFill>
              </a:rPr>
              <a:t>(){</a:t>
            </a:r>
            <a:br>
              <a:rPr lang="fr-FR" dirty="0">
                <a:solidFill>
                  <a:srgbClr val="0070C0"/>
                </a:solidFill>
              </a:rPr>
            </a:br>
            <a:r>
              <a:rPr lang="fr-FR" dirty="0" err="1">
                <a:solidFill>
                  <a:srgbClr val="0070C0"/>
                </a:solidFill>
              </a:rPr>
              <a:t>document.write</a:t>
            </a:r>
            <a:r>
              <a:rPr lang="fr-FR" dirty="0">
                <a:solidFill>
                  <a:srgbClr val="0070C0"/>
                </a:solidFill>
              </a:rPr>
              <a:t>("&lt;p&gt;" + Date() + "&lt;/p&gt;");</a:t>
            </a:r>
          </a:p>
          <a:p>
            <a:pPr lvl="2"/>
            <a:endParaRPr lang="fr-FR" dirty="0">
              <a:solidFill>
                <a:srgbClr val="0070C0"/>
              </a:solidFill>
            </a:endParaRPr>
          </a:p>
          <a:p>
            <a:pPr lvl="2"/>
            <a:r>
              <a:rPr lang="fr-FR" dirty="0">
                <a:solidFill>
                  <a:srgbClr val="0070C0"/>
                </a:solidFill>
              </a:rPr>
              <a:t>}</a:t>
            </a:r>
          </a:p>
          <a:p>
            <a:pPr lvl="1"/>
            <a:r>
              <a:rPr lang="fr-FR" sz="2000" dirty="0">
                <a:solidFill>
                  <a:srgbClr val="00B050"/>
                </a:solidFill>
              </a:rPr>
              <a:t>&lt;/script&gt;</a:t>
            </a:r>
            <a:endParaRPr lang="en-US" sz="2000" dirty="0">
              <a:solidFill>
                <a:srgbClr val="00B050"/>
              </a:solidFill>
            </a:endParaRP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96</a:t>
            </a:fld>
            <a:endParaRPr lang="en-US" dirty="0"/>
          </a:p>
        </p:txBody>
      </p:sp>
    </p:spTree>
    <p:extLst>
      <p:ext uri="{BB962C8B-B14F-4D97-AF65-F5344CB8AC3E}">
        <p14:creationId xmlns:p14="http://schemas.microsoft.com/office/powerpoint/2010/main" val="388453299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functions to handle form validations</a:t>
            </a:r>
          </a:p>
        </p:txBody>
      </p:sp>
      <p:sp>
        <p:nvSpPr>
          <p:cNvPr id="3" name="Text Placeholder 2"/>
          <p:cNvSpPr>
            <a:spLocks noGrp="1"/>
          </p:cNvSpPr>
          <p:nvPr>
            <p:ph type="body" sz="quarter" idx="13"/>
          </p:nvPr>
        </p:nvSpPr>
        <p:spPr/>
        <p:txBody>
          <a:bodyPr/>
          <a:lstStyle/>
          <a:p>
            <a:r>
              <a:rPr lang="en-US" dirty="0"/>
              <a:t>https://www.w3schools.com/js/js_functions.asp</a:t>
            </a:r>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97</a:t>
            </a:fld>
            <a:endParaRPr lang="en-US" dirty="0"/>
          </a:p>
        </p:txBody>
      </p:sp>
    </p:spTree>
    <p:extLst>
      <p:ext uri="{BB962C8B-B14F-4D97-AF65-F5344CB8AC3E}">
        <p14:creationId xmlns:p14="http://schemas.microsoft.com/office/powerpoint/2010/main" val="8093884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Values &amp; Variables</a:t>
            </a:r>
          </a:p>
        </p:txBody>
      </p:sp>
      <p:sp>
        <p:nvSpPr>
          <p:cNvPr id="3" name="Text Placeholder 2"/>
          <p:cNvSpPr>
            <a:spLocks noGrp="1"/>
          </p:cNvSpPr>
          <p:nvPr>
            <p:ph type="body" sz="quarter" idx="13"/>
          </p:nvPr>
        </p:nvSpPr>
        <p:spPr/>
        <p:txBody>
          <a:bodyPr>
            <a:normAutofit fontScale="70000" lnSpcReduction="20000"/>
          </a:bodyPr>
          <a:lstStyle/>
          <a:p>
            <a:pPr marL="342900" indent="-342900">
              <a:lnSpc>
                <a:spcPct val="150000"/>
              </a:lnSpc>
              <a:spcBef>
                <a:spcPts val="600"/>
              </a:spcBef>
              <a:buFont typeface="Wingdings" pitchFamily="2" charset="2"/>
              <a:buChar char="§"/>
            </a:pPr>
            <a:r>
              <a:rPr lang="en-US" sz="2900" dirty="0"/>
              <a:t>Java Script  variables does not have explicit data types.</a:t>
            </a:r>
            <a:br>
              <a:rPr lang="en-US" sz="2900" dirty="0"/>
            </a:br>
            <a:r>
              <a:rPr lang="en-US" sz="2900" dirty="0"/>
              <a:t>Example: Variables need not be declared as integer, a string or a real.</a:t>
            </a:r>
          </a:p>
          <a:p>
            <a:pPr marL="342900" indent="-342900">
              <a:lnSpc>
                <a:spcPct val="150000"/>
              </a:lnSpc>
              <a:spcBef>
                <a:spcPts val="600"/>
              </a:spcBef>
              <a:buFont typeface="Wingdings" pitchFamily="2" charset="2"/>
              <a:buChar char="§"/>
            </a:pPr>
            <a:r>
              <a:rPr lang="en-US" sz="2900" dirty="0"/>
              <a:t>All JavaScript variables are declared using the keyword </a:t>
            </a:r>
            <a:r>
              <a:rPr lang="en-US" sz="2900" i="1" dirty="0"/>
              <a:t>var</a:t>
            </a:r>
            <a:r>
              <a:rPr lang="en-US" sz="2900" dirty="0"/>
              <a:t>.</a:t>
            </a:r>
          </a:p>
          <a:p>
            <a:pPr marL="342900" indent="-342900">
              <a:lnSpc>
                <a:spcPct val="150000"/>
              </a:lnSpc>
              <a:spcBef>
                <a:spcPts val="600"/>
              </a:spcBef>
            </a:pPr>
            <a:r>
              <a:rPr lang="en-US" sz="2900" dirty="0"/>
              <a:t>       Example: </a:t>
            </a:r>
            <a:r>
              <a:rPr lang="en-US" sz="2900" dirty="0" err="1"/>
              <a:t>var</a:t>
            </a:r>
            <a:r>
              <a:rPr lang="en-US" sz="2900" dirty="0"/>
              <a:t> x=7 </a:t>
            </a:r>
            <a:r>
              <a:rPr lang="en-US" sz="2900" i="1" dirty="0">
                <a:solidFill>
                  <a:schemeClr val="accent5">
                    <a:lumMod val="40000"/>
                    <a:lumOff val="60000"/>
                  </a:schemeClr>
                </a:solidFill>
              </a:rPr>
              <a:t>// defines a variable x with value 7.</a:t>
            </a:r>
          </a:p>
          <a:p>
            <a:pPr marL="342900" indent="-342900">
              <a:lnSpc>
                <a:spcPct val="150000"/>
              </a:lnSpc>
              <a:spcBef>
                <a:spcPts val="600"/>
              </a:spcBef>
              <a:buFont typeface="Wingdings" pitchFamily="2" charset="2"/>
              <a:buChar char="§"/>
            </a:pPr>
            <a:r>
              <a:rPr lang="en-US" sz="2900" dirty="0"/>
              <a:t>JavaScript recognizes the data type based on the </a:t>
            </a:r>
            <a:r>
              <a:rPr lang="en-US" sz="2900" i="1" dirty="0">
                <a:solidFill>
                  <a:schemeClr val="accent6">
                    <a:lumMod val="40000"/>
                    <a:lumOff val="60000"/>
                  </a:schemeClr>
                </a:solidFill>
              </a:rPr>
              <a:t>value</a:t>
            </a:r>
          </a:p>
          <a:p>
            <a:pPr marL="454025" indent="349250">
              <a:lnSpc>
                <a:spcPct val="150000"/>
              </a:lnSpc>
              <a:spcBef>
                <a:spcPts val="600"/>
              </a:spcBef>
              <a:buFont typeface="Courier New" pitchFamily="49" charset="0"/>
              <a:buChar char="o"/>
            </a:pPr>
            <a:r>
              <a:rPr lang="en-US" sz="2900" i="1" dirty="0" err="1">
                <a:solidFill>
                  <a:schemeClr val="accent6">
                    <a:lumMod val="40000"/>
                    <a:lumOff val="60000"/>
                  </a:schemeClr>
                </a:solidFill>
              </a:rPr>
              <a:t>var</a:t>
            </a:r>
            <a:r>
              <a:rPr lang="en-US" sz="2900" i="1" dirty="0">
                <a:solidFill>
                  <a:schemeClr val="accent6">
                    <a:lumMod val="40000"/>
                    <a:lumOff val="60000"/>
                  </a:schemeClr>
                </a:solidFill>
              </a:rPr>
              <a:t> pi = 3.14 </a:t>
            </a:r>
            <a:r>
              <a:rPr lang="en-US" sz="2900" dirty="0"/>
              <a:t>– pi is considered a  number by the java script engine.</a:t>
            </a:r>
          </a:p>
          <a:p>
            <a:pPr marL="800100" lvl="1" indent="-342900">
              <a:lnSpc>
                <a:spcPct val="150000"/>
              </a:lnSpc>
              <a:spcBef>
                <a:spcPts val="600"/>
              </a:spcBef>
              <a:buFont typeface="Courier New" pitchFamily="49" charset="0"/>
              <a:buChar char="o"/>
            </a:pPr>
            <a:r>
              <a:rPr lang="en-US" sz="2900" i="1" dirty="0" err="1">
                <a:solidFill>
                  <a:schemeClr val="accent6">
                    <a:lumMod val="40000"/>
                    <a:lumOff val="60000"/>
                  </a:schemeClr>
                </a:solidFill>
              </a:rPr>
              <a:t>var</a:t>
            </a:r>
            <a:r>
              <a:rPr lang="en-US" sz="2900" i="1" dirty="0">
                <a:solidFill>
                  <a:schemeClr val="accent6">
                    <a:lumMod val="40000"/>
                    <a:lumOff val="60000"/>
                  </a:schemeClr>
                </a:solidFill>
              </a:rPr>
              <a:t> flag = true – </a:t>
            </a:r>
            <a:r>
              <a:rPr lang="en-US" sz="2900" dirty="0"/>
              <a:t>flag is considered a </a:t>
            </a:r>
            <a:r>
              <a:rPr lang="en-US" sz="2900" dirty="0" err="1"/>
              <a:t>boolean</a:t>
            </a:r>
            <a:r>
              <a:rPr lang="en-US" sz="2900" dirty="0"/>
              <a:t> variable.</a:t>
            </a:r>
          </a:p>
          <a:p>
            <a:pPr marL="800100" lvl="1" indent="-342900">
              <a:lnSpc>
                <a:spcPct val="150000"/>
              </a:lnSpc>
              <a:spcBef>
                <a:spcPts val="600"/>
              </a:spcBef>
              <a:buFont typeface="Courier New" pitchFamily="49" charset="0"/>
              <a:buChar char="o"/>
            </a:pPr>
            <a:r>
              <a:rPr lang="en-US" sz="2900" i="1" dirty="0" err="1">
                <a:solidFill>
                  <a:schemeClr val="accent6">
                    <a:lumMod val="40000"/>
                    <a:lumOff val="60000"/>
                  </a:schemeClr>
                </a:solidFill>
              </a:rPr>
              <a:t>var</a:t>
            </a:r>
            <a:r>
              <a:rPr lang="en-US" sz="2900" i="1" dirty="0">
                <a:solidFill>
                  <a:schemeClr val="accent6">
                    <a:lumMod val="40000"/>
                    <a:lumOff val="60000"/>
                  </a:schemeClr>
                </a:solidFill>
              </a:rPr>
              <a:t> </a:t>
            </a:r>
            <a:r>
              <a:rPr lang="en-US" sz="2900" dirty="0" err="1">
                <a:solidFill>
                  <a:schemeClr val="accent6">
                    <a:lumMod val="40000"/>
                    <a:lumOff val="60000"/>
                  </a:schemeClr>
                </a:solidFill>
              </a:rPr>
              <a:t>countryName</a:t>
            </a:r>
            <a:r>
              <a:rPr lang="en-US" sz="2900" dirty="0">
                <a:solidFill>
                  <a:schemeClr val="accent6">
                    <a:lumMod val="40000"/>
                    <a:lumOff val="60000"/>
                  </a:schemeClr>
                </a:solidFill>
              </a:rPr>
              <a:t> = “India” </a:t>
            </a:r>
            <a:r>
              <a:rPr lang="en-US" sz="2900" dirty="0"/>
              <a:t>– This will be considered as a string.</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98</a:t>
            </a:fld>
            <a:endParaRPr lang="en-US" dirty="0"/>
          </a:p>
        </p:txBody>
      </p:sp>
    </p:spTree>
    <p:extLst>
      <p:ext uri="{BB962C8B-B14F-4D97-AF65-F5344CB8AC3E}">
        <p14:creationId xmlns:p14="http://schemas.microsoft.com/office/powerpoint/2010/main" val="27752315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Values &amp; Variables (</a:t>
            </a:r>
            <a:r>
              <a:rPr lang="en-US" sz="2800" dirty="0" err="1"/>
              <a:t>Cont</a:t>
            </a:r>
            <a:r>
              <a:rPr lang="en-US" sz="2800" dirty="0"/>
              <a:t>)</a:t>
            </a:r>
          </a:p>
        </p:txBody>
      </p:sp>
      <p:sp>
        <p:nvSpPr>
          <p:cNvPr id="3" name="Text Placeholder 2"/>
          <p:cNvSpPr>
            <a:spLocks noGrp="1"/>
          </p:cNvSpPr>
          <p:nvPr>
            <p:ph type="body" sz="quarter" idx="13"/>
          </p:nvPr>
        </p:nvSpPr>
        <p:spPr/>
        <p:txBody>
          <a:bodyPr/>
          <a:lstStyle/>
          <a:p>
            <a:pPr marL="393700" indent="-282575">
              <a:lnSpc>
                <a:spcPct val="150000"/>
              </a:lnSpc>
              <a:spcBef>
                <a:spcPts val="1200"/>
              </a:spcBef>
              <a:buFont typeface="Wingdings" pitchFamily="2" charset="2"/>
              <a:buChar char="§"/>
            </a:pPr>
            <a:r>
              <a:rPr lang="en-US" sz="2000" dirty="0"/>
              <a:t>A JavaScript identifier or name must start with a letter or underscore ("_“) subsequent characters can also be digits (0-9) </a:t>
            </a:r>
          </a:p>
          <a:p>
            <a:pPr marL="393700" indent="-282575">
              <a:lnSpc>
                <a:spcPct val="150000"/>
              </a:lnSpc>
              <a:spcBef>
                <a:spcPts val="1200"/>
              </a:spcBef>
              <a:buFont typeface="Wingdings" pitchFamily="2" charset="2"/>
              <a:buChar char="§"/>
            </a:pPr>
            <a:r>
              <a:rPr lang="en-US" sz="2000" dirty="0"/>
              <a:t>Variables Scope:</a:t>
            </a:r>
          </a:p>
          <a:p>
            <a:pPr marL="393700" indent="347663">
              <a:lnSpc>
                <a:spcPct val="150000"/>
              </a:lnSpc>
              <a:spcBef>
                <a:spcPts val="1200"/>
              </a:spcBef>
              <a:buFont typeface="Courier New" pitchFamily="49" charset="0"/>
              <a:buChar char="o"/>
            </a:pPr>
            <a:r>
              <a:rPr lang="en-US" sz="2000" dirty="0"/>
              <a:t> Local variable are declared  inside a function</a:t>
            </a:r>
          </a:p>
          <a:p>
            <a:pPr marL="393700" indent="347663">
              <a:lnSpc>
                <a:spcPct val="150000"/>
              </a:lnSpc>
              <a:spcBef>
                <a:spcPts val="1200"/>
              </a:spcBef>
              <a:buFont typeface="Courier New" pitchFamily="49" charset="0"/>
              <a:buChar char="o"/>
            </a:pPr>
            <a:r>
              <a:rPr lang="en-US" sz="2000" dirty="0"/>
              <a:t> Global variable are declared outside a function</a:t>
            </a:r>
          </a:p>
          <a:p>
            <a:pPr marL="393700" lvl="1" indent="-282575">
              <a:lnSpc>
                <a:spcPct val="150000"/>
              </a:lnSpc>
              <a:spcBef>
                <a:spcPts val="1200"/>
              </a:spcBef>
              <a:buFont typeface="Wingdings" pitchFamily="2" charset="2"/>
              <a:buChar char="§"/>
            </a:pPr>
            <a:r>
              <a:rPr lang="en-US" sz="2000" dirty="0"/>
              <a:t>Applying </a:t>
            </a:r>
            <a:r>
              <a:rPr lang="en-US" sz="2000" i="1" dirty="0" err="1">
                <a:solidFill>
                  <a:schemeClr val="accent6">
                    <a:lumMod val="40000"/>
                    <a:lumOff val="60000"/>
                  </a:schemeClr>
                </a:solidFill>
              </a:rPr>
              <a:t>var</a:t>
            </a:r>
            <a:r>
              <a:rPr lang="en-US" sz="2000" dirty="0"/>
              <a:t> to declare a global variable is optional but </a:t>
            </a:r>
            <a:r>
              <a:rPr lang="en-US" sz="2000" i="1" dirty="0" err="1">
                <a:solidFill>
                  <a:srgbClr val="002060"/>
                </a:solidFill>
              </a:rPr>
              <a:t>var</a:t>
            </a:r>
            <a:r>
              <a:rPr lang="en-US" sz="2000" i="1" dirty="0">
                <a:solidFill>
                  <a:srgbClr val="002060"/>
                </a:solidFill>
              </a:rPr>
              <a:t> </a:t>
            </a:r>
            <a:r>
              <a:rPr lang="en-US" sz="2000" dirty="0"/>
              <a:t>is mandatory for local variables.</a:t>
            </a:r>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99</a:t>
            </a:fld>
            <a:endParaRPr lang="en-US" dirty="0"/>
          </a:p>
        </p:txBody>
      </p:sp>
    </p:spTree>
    <p:extLst>
      <p:ext uri="{BB962C8B-B14F-4D97-AF65-F5344CB8AC3E}">
        <p14:creationId xmlns:p14="http://schemas.microsoft.com/office/powerpoint/2010/main" val="1651396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E01E278A50734B8A721F01C1B19487" ma:contentTypeVersion="12" ma:contentTypeDescription="Create a new document." ma:contentTypeScope="" ma:versionID="e242aab5cd6de1005018a86c864f40bf">
  <xsd:schema xmlns:xsd="http://www.w3.org/2001/XMLSchema" xmlns:xs="http://www.w3.org/2001/XMLSchema" xmlns:p="http://schemas.microsoft.com/office/2006/metadata/properties" xmlns:ns2="951c5514-b77c-4532-82d5-a05f2f7d58e2" xmlns:ns3="c6f516c4-2602-422c-aa9a-755893ba4f98" targetNamespace="http://schemas.microsoft.com/office/2006/metadata/properties" ma:root="true" ma:fieldsID="aac0e3ca36e3d3717b9bb9c8f21b1ee1" ns2:_="" ns3:_="">
    <xsd:import namespace="951c5514-b77c-4532-82d5-a05f2f7d58e2"/>
    <xsd:import namespace="c6f516c4-2602-422c-aa9a-755893ba4f9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f516c4-2602-422c-aa9a-755893ba4f9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AFEC17-02DE-47FA-B731-5F8E8E2A6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1c5514-b77c-4532-82d5-a05f2f7d58e2"/>
    <ds:schemaRef ds:uri="c6f516c4-2602-422c-aa9a-755893ba4f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C481EB-8F30-4DBE-97E4-C47F16554C60}">
  <ds:schemaRefs>
    <ds:schemaRef ds:uri="951c5514-b77c-4532-82d5-a05f2f7d58e2"/>
    <ds:schemaRef ds:uri="http://schemas.openxmlformats.org/package/2006/metadata/core-properties"/>
    <ds:schemaRef ds:uri="http://schemas.microsoft.com/office/infopath/2007/PartnerControls"/>
    <ds:schemaRef ds:uri="http://purl.org/dc/elements/1.1/"/>
    <ds:schemaRef ds:uri="http://purl.org/dc/dcmitype/"/>
    <ds:schemaRef ds:uri="http://schemas.microsoft.com/office/2006/metadata/properties"/>
    <ds:schemaRef ds:uri="http://schemas.microsoft.com/office/2006/documentManagement/types"/>
    <ds:schemaRef ds:uri="c6f516c4-2602-422c-aa9a-755893ba4f98"/>
    <ds:schemaRef ds:uri="http://www.w3.org/XML/1998/namespace"/>
    <ds:schemaRef ds:uri="http://purl.org/dc/terms/"/>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26637</TotalTime>
  <Words>7012</Words>
  <Application>Microsoft Office PowerPoint</Application>
  <PresentationFormat>On-screen Show (4:3)</PresentationFormat>
  <Paragraphs>1301</Paragraphs>
  <Slides>123</Slides>
  <Notes>7</Notes>
  <HiddenSlides>0</HiddenSlides>
  <MMClips>0</MMClips>
  <ScaleCrop>false</ScaleCrop>
  <HeadingPairs>
    <vt:vector size="4" baseType="variant">
      <vt:variant>
        <vt:lpstr>Theme</vt:lpstr>
      </vt:variant>
      <vt:variant>
        <vt:i4>1</vt:i4>
      </vt:variant>
      <vt:variant>
        <vt:lpstr>Slide Titles</vt:lpstr>
      </vt:variant>
      <vt:variant>
        <vt:i4>123</vt:i4>
      </vt:variant>
    </vt:vector>
  </HeadingPairs>
  <TitlesOfParts>
    <vt:vector size="124" baseType="lpstr">
      <vt:lpstr>Academy LCD Compliant Template</vt:lpstr>
      <vt:lpstr>PowerPoint Presentation</vt:lpstr>
      <vt:lpstr>Enabling Objectives</vt:lpstr>
      <vt:lpstr>Key Topics</vt:lpstr>
      <vt:lpstr>PowerPoint Presentation</vt:lpstr>
      <vt:lpstr>HTML</vt:lpstr>
      <vt:lpstr>Identify the applications and benefits of HTML </vt:lpstr>
      <vt:lpstr>What is an HTML mark up tag ?</vt:lpstr>
      <vt:lpstr>Basic HTML Structure</vt:lpstr>
      <vt:lpstr>Lets work together to build  this page</vt:lpstr>
      <vt:lpstr>Learn How</vt:lpstr>
      <vt:lpstr>Demonstrate usage of Header, Footer and Section tags appropriately</vt:lpstr>
      <vt:lpstr>Root, Head and Body Tags</vt:lpstr>
      <vt:lpstr>Heading Tag</vt:lpstr>
      <vt:lpstr>Try It out – Lets play With Headings</vt:lpstr>
      <vt:lpstr>Paragraph tag </vt:lpstr>
      <vt:lpstr>Lend a Hand: Adding Paragraph</vt:lpstr>
      <vt:lpstr>Lists</vt:lpstr>
      <vt:lpstr>Ordered Lists</vt:lpstr>
      <vt:lpstr>Un Ordered Lists</vt:lpstr>
      <vt:lpstr>Lend a Hand - Lists</vt:lpstr>
      <vt:lpstr>Lend a Hand - Solution</vt:lpstr>
      <vt:lpstr>Anchor Tag</vt:lpstr>
      <vt:lpstr>Try It Out: Lets add a Anchor and a Image tag</vt:lpstr>
      <vt:lpstr>Table tag</vt:lpstr>
      <vt:lpstr>Syntax: Table tag</vt:lpstr>
      <vt:lpstr>Demonstrate usage of Blocks and Inline to align content within the document</vt:lpstr>
      <vt:lpstr>PowerPoint Presentation</vt:lpstr>
      <vt:lpstr>What are HTML Forms?</vt:lpstr>
      <vt:lpstr>Need for HTML form</vt:lpstr>
      <vt:lpstr>Form Tag</vt:lpstr>
      <vt:lpstr>What is action attribute ?</vt:lpstr>
      <vt:lpstr>Form Tag</vt:lpstr>
      <vt:lpstr>What is action attribute ?</vt:lpstr>
      <vt:lpstr>What is method attribute ?</vt:lpstr>
      <vt:lpstr>GET Vs POST</vt:lpstr>
      <vt:lpstr>Form Controls</vt:lpstr>
      <vt:lpstr>Lend a Hand – Create a HTML</vt:lpstr>
      <vt:lpstr>Name and ID attribute for a form Control</vt:lpstr>
      <vt:lpstr>Label Tag</vt:lpstr>
      <vt:lpstr>Text Box</vt:lpstr>
      <vt:lpstr>How To Create a Text Box ?</vt:lpstr>
      <vt:lpstr>Optional Attributes for Textbox</vt:lpstr>
      <vt:lpstr>Lend A Hand – Text Fields</vt:lpstr>
      <vt:lpstr>Password Field</vt:lpstr>
      <vt:lpstr>How To Create a password field?</vt:lpstr>
      <vt:lpstr>Optional Attributes for password field</vt:lpstr>
      <vt:lpstr>Lend a Hand – Password Fields</vt:lpstr>
      <vt:lpstr>Hidden Fields</vt:lpstr>
      <vt:lpstr>How to create a Hidden field ?</vt:lpstr>
      <vt:lpstr>Lend a Hand : Hidden Field</vt:lpstr>
      <vt:lpstr>Text Area</vt:lpstr>
      <vt:lpstr>How to create a Text Area ?</vt:lpstr>
      <vt:lpstr>Optional Attributes for text area</vt:lpstr>
      <vt:lpstr>Lend a Hand – Text Area</vt:lpstr>
      <vt:lpstr>Check Box</vt:lpstr>
      <vt:lpstr>How To Create a Check box?</vt:lpstr>
      <vt:lpstr>Optional Attributes for check box</vt:lpstr>
      <vt:lpstr>Drop Down</vt:lpstr>
      <vt:lpstr>How to create a Drop Down Menu?</vt:lpstr>
      <vt:lpstr>Lend a Hand – Drop down</vt:lpstr>
      <vt:lpstr>Radio Button</vt:lpstr>
      <vt:lpstr>How To Create a radio button?</vt:lpstr>
      <vt:lpstr>Tips in Using Radio Button</vt:lpstr>
      <vt:lpstr>Lend a Hand – Radio Button</vt:lpstr>
      <vt:lpstr>Buttons</vt:lpstr>
      <vt:lpstr>Submit Button</vt:lpstr>
      <vt:lpstr>Reset Button</vt:lpstr>
      <vt:lpstr>Button</vt:lpstr>
      <vt:lpstr>Lend a Hand – Submit &amp; Reset</vt:lpstr>
      <vt:lpstr>Image Button</vt:lpstr>
      <vt:lpstr>How to Create image button ?</vt:lpstr>
      <vt:lpstr>Hands On Exercise</vt:lpstr>
      <vt:lpstr>Required Screen </vt:lpstr>
      <vt:lpstr>List the options available in HTML5 form fields</vt:lpstr>
      <vt:lpstr>PowerPoint Presentation</vt:lpstr>
      <vt:lpstr>What is CSS?</vt:lpstr>
      <vt:lpstr>Explain the need and benefits of CSS</vt:lpstr>
      <vt:lpstr>How CSS is applied ?</vt:lpstr>
      <vt:lpstr>Three Ways to apply CSS</vt:lpstr>
      <vt:lpstr>Internal Style Sheet</vt:lpstr>
      <vt:lpstr>Lend a Hand – Internal Style Sheet</vt:lpstr>
      <vt:lpstr>External  Style Sheet</vt:lpstr>
      <vt:lpstr>Lend a Hand – External Style Sheet</vt:lpstr>
      <vt:lpstr>What happens if multiple styles are applied?</vt:lpstr>
      <vt:lpstr>Try it Out</vt:lpstr>
      <vt:lpstr>Demonstrate usage of various selectors</vt:lpstr>
      <vt:lpstr>Explain Box Model in CSS </vt:lpstr>
      <vt:lpstr>Demonstrate formatting text alignment, fonts and colors </vt:lpstr>
      <vt:lpstr>PowerPoint Presentation</vt:lpstr>
      <vt:lpstr>The need of client side scripting?</vt:lpstr>
      <vt:lpstr>How client side script works?</vt:lpstr>
      <vt:lpstr>What is Java Script?</vt:lpstr>
      <vt:lpstr>Advantages of Java Script</vt:lpstr>
      <vt:lpstr>Uses Of Java Script?</vt:lpstr>
      <vt:lpstr>Demonstrate handling events for validations </vt:lpstr>
      <vt:lpstr>How to develop a java script function ? </vt:lpstr>
      <vt:lpstr>Use functions to handle form validations</vt:lpstr>
      <vt:lpstr>Values &amp; Variables</vt:lpstr>
      <vt:lpstr>Values &amp; Variables (Cont)</vt:lpstr>
      <vt:lpstr>JavaScript DOM</vt:lpstr>
      <vt:lpstr>Document Object</vt:lpstr>
      <vt:lpstr>HTML DOM Structure </vt:lpstr>
      <vt:lpstr>Accessing Elements Using getElementsByTagName </vt:lpstr>
      <vt:lpstr>Accessing Elements Using  getElementsByName</vt:lpstr>
      <vt:lpstr>How To Access Fields using  getElementById() method </vt:lpstr>
      <vt:lpstr>How to access and set values of form elements</vt:lpstr>
      <vt:lpstr>String Object</vt:lpstr>
      <vt:lpstr>String Object Methods</vt:lpstr>
      <vt:lpstr>String Object Methods</vt:lpstr>
      <vt:lpstr>Use methods in String object viz., length(), trim()</vt:lpstr>
      <vt:lpstr>Conditional Statements: If..else</vt:lpstr>
      <vt:lpstr>Conditional Statements: If..else if ..else</vt:lpstr>
      <vt:lpstr>Conditional Statements: Switch</vt:lpstr>
      <vt:lpstr>Conditional Statements: For Loop</vt:lpstr>
      <vt:lpstr>Conditional Statements:  while and do while Loop</vt:lpstr>
      <vt:lpstr>Expressions</vt:lpstr>
      <vt:lpstr>Operators</vt:lpstr>
      <vt:lpstr>Pop up windows</vt:lpstr>
      <vt:lpstr>Pop Up Window – Confirm Box</vt:lpstr>
      <vt:lpstr>Pop Up Window- Prompt Box</vt:lpstr>
      <vt:lpstr>Use form object to submit the form</vt:lpstr>
      <vt:lpstr>Recap</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176361</dc:creator>
  <cp:lastModifiedBy>Anamika</cp:lastModifiedBy>
  <cp:revision>1230</cp:revision>
  <dcterms:created xsi:type="dcterms:W3CDTF">2011-06-15T11:24:59Z</dcterms:created>
  <dcterms:modified xsi:type="dcterms:W3CDTF">2021-01-16T07:47:59Z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0x010100D6E01E278A50734B8A721F01C1B19487</vt:lpwstr>
  </property>
  <property fmtid="{D5CDD505-2E9C-101B-9397-08002B2CF9AE}" pid="3" name="Order">
    <vt:r8>2384200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