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4"/>
  </p:sldMasterIdLst>
  <p:notesMasterIdLst>
    <p:notesMasterId r:id="rId14"/>
  </p:notesMasterIdLst>
  <p:sldIdLst>
    <p:sldId id="257" r:id="rId5"/>
    <p:sldId id="520" r:id="rId6"/>
    <p:sldId id="536" r:id="rId7"/>
    <p:sldId id="537" r:id="rId8"/>
    <p:sldId id="538" r:id="rId9"/>
    <p:sldId id="527" r:id="rId10"/>
    <p:sldId id="539" r:id="rId11"/>
    <p:sldId id="541" r:id="rId12"/>
    <p:sldId id="54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3831">
          <p15:clr>
            <a:srgbClr val="A4A3A4"/>
          </p15:clr>
        </p15:guide>
        <p15:guide id="3" pos="5626">
          <p15:clr>
            <a:srgbClr val="A4A3A4"/>
          </p15:clr>
        </p15:guide>
        <p15:guide id="4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, Keka (Cognizant)" initials="KD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674"/>
    <a:srgbClr val="8BA1E7"/>
    <a:srgbClr val="008080"/>
    <a:srgbClr val="663300"/>
    <a:srgbClr val="320019"/>
    <a:srgbClr val="953735"/>
    <a:srgbClr val="BC474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81508" autoAdjust="0"/>
  </p:normalViewPr>
  <p:slideViewPr>
    <p:cSldViewPr>
      <p:cViewPr varScale="1">
        <p:scale>
          <a:sx n="61" d="100"/>
          <a:sy n="61" d="100"/>
        </p:scale>
        <p:origin x="1596" y="24"/>
      </p:cViewPr>
      <p:guideLst>
        <p:guide orient="horz" pos="816"/>
        <p:guide orient="horz" pos="3831"/>
        <p:guide pos="5626"/>
        <p:guide pos="96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54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37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3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4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98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39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04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9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18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1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88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60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1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7728-9084-4ECC-BC4F-0DD1CA5FE16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F0F6-3248-4EE4-8FE4-C7066493C1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12E74-3777-4D3D-8104-4F7BCB3A2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7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:\Logos\Logos\Academy Logo\Academy Logo\Academy_logo_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0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457200" cy="2539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38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32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77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56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93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99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92095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4" r:id="rId20"/>
    <p:sldLayoutId id="2147483815" r:id="rId21"/>
    <p:sldLayoutId id="2147483817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054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07739" y="2633524"/>
            <a:ext cx="8284633" cy="52322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Constraints and their 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Types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Lend a Hand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3345" y="1164927"/>
            <a:ext cx="8382000" cy="4622800"/>
          </a:xfrm>
        </p:spPr>
        <p:txBody>
          <a:bodyPr>
            <a:normAutofit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799814"/>
            <a:ext cx="8686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686800" y="6543386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129135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607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7939" y="940209"/>
            <a:ext cx="8382000" cy="4622800"/>
          </a:xfrm>
        </p:spPr>
        <p:txBody>
          <a:bodyPr/>
          <a:lstStyle/>
          <a:p>
            <a:r>
              <a:rPr lang="en-US" sz="2000" dirty="0"/>
              <a:t>Requirement 1: </a:t>
            </a:r>
          </a:p>
          <a:p>
            <a:pPr lvl="1"/>
            <a:r>
              <a:rPr lang="en-US" sz="2000" dirty="0"/>
              <a:t>Create a table named “COURSE_INFO” &amp; “</a:t>
            </a:r>
            <a:r>
              <a:rPr lang="en-US" sz="2000" dirty="0" err="1"/>
              <a:t>Student_Info</a:t>
            </a:r>
            <a:r>
              <a:rPr lang="en-US" sz="2000" dirty="0"/>
              <a:t>” with following column name, data type, data size, and following constraints:</a:t>
            </a:r>
          </a:p>
          <a:p>
            <a:pPr lvl="2"/>
            <a:r>
              <a:rPr lang="en-US" dirty="0"/>
              <a:t>COURSE_CODE – PRIMARY KEY</a:t>
            </a:r>
          </a:p>
          <a:p>
            <a:pPr lvl="2"/>
            <a:r>
              <a:rPr lang="en-US" dirty="0"/>
              <a:t>COURSE_NAME – NOT NULL.</a:t>
            </a:r>
          </a:p>
          <a:p>
            <a:pPr lvl="2"/>
            <a:r>
              <a:rPr lang="en-US" dirty="0"/>
              <a:t>STUDENT_ID –PRIMARY KEY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50110"/>
              </p:ext>
            </p:extLst>
          </p:nvPr>
        </p:nvGraphicFramePr>
        <p:xfrm>
          <a:off x="254833" y="3387777"/>
          <a:ext cx="4164767" cy="277765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242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1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1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5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Column Name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Data Type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Data Size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COURSE_CODE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COURSE_NAME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COURSE_DESCRIPTION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COURSE_START_DATE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Date 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COURSE_DURATION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int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NO_OF_PARTICIPANTS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int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COURSE_TYPE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Char(3)</a:t>
                      </a: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2915"/>
              </p:ext>
            </p:extLst>
          </p:nvPr>
        </p:nvGraphicFramePr>
        <p:xfrm>
          <a:off x="4724400" y="3387775"/>
          <a:ext cx="4164766" cy="200312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959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5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/>
                        <a:t>Column Name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/>
                        <a:t>Data Type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/>
                        <a:t>Data Size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STUDENT_ID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FIRST_NAME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LAST_NAME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 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00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ADDRESS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</a:rPr>
                        <a:t>150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Slide Number Placeholder 25"/>
          <p:cNvSpPr txBox="1">
            <a:spLocks/>
          </p:cNvSpPr>
          <p:nvPr/>
        </p:nvSpPr>
        <p:spPr>
          <a:xfrm>
            <a:off x="8686800" y="6534150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Hand: Solutions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Solution 1:</a:t>
            </a:r>
          </a:p>
          <a:p>
            <a:pPr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Course_Info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VARCHAR(20) PRIMARY KEY,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VARCHAR(20)   NOT NULL,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Course_description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VARCHAR(250),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Course_start_date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DATE,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Course_duration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INT,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No_of_participants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INT,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Course_type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CHAR(3)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Student_Info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VARCHAR(10) PRIMARY KEY,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VARCHAR(20),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VARCHAR(25),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VARCHAR(150)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14" name="Slide Number Placeholder 25"/>
          <p:cNvSpPr txBox="1">
            <a:spLocks/>
          </p:cNvSpPr>
          <p:nvPr/>
        </p:nvSpPr>
        <p:spPr>
          <a:xfrm>
            <a:off x="8686800" y="6561714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Requirement 2: </a:t>
            </a:r>
          </a:p>
          <a:p>
            <a:pPr lvl="1"/>
            <a:r>
              <a:rPr lang="en-US" sz="2000" dirty="0"/>
              <a:t>Create a table named </a:t>
            </a:r>
            <a:r>
              <a:rPr lang="en-US" sz="2000" dirty="0" err="1"/>
              <a:t>Student_Courses</a:t>
            </a:r>
            <a:r>
              <a:rPr lang="en-US" sz="2000" dirty="0"/>
              <a:t> with the following FOREIGN KEYs:</a:t>
            </a:r>
          </a:p>
          <a:p>
            <a:pPr lvl="2"/>
            <a:r>
              <a:rPr lang="en-US" dirty="0" err="1"/>
              <a:t>Student_Id</a:t>
            </a:r>
            <a:r>
              <a:rPr lang="en-US" dirty="0"/>
              <a:t> – FOREIGN KEY referencing </a:t>
            </a:r>
            <a:r>
              <a:rPr lang="en-US" dirty="0" err="1"/>
              <a:t>Student_Info</a:t>
            </a:r>
            <a:r>
              <a:rPr lang="en-US" dirty="0"/>
              <a:t> table’s </a:t>
            </a:r>
            <a:r>
              <a:rPr lang="en-US" dirty="0" err="1"/>
              <a:t>Student_id</a:t>
            </a:r>
            <a:r>
              <a:rPr lang="en-US" dirty="0"/>
              <a:t> column.</a:t>
            </a:r>
          </a:p>
          <a:p>
            <a:pPr lvl="2"/>
            <a:r>
              <a:rPr lang="en-US" dirty="0"/>
              <a:t>Course Code - FOREIGN KEY referencing </a:t>
            </a:r>
            <a:r>
              <a:rPr lang="en-US" dirty="0" err="1"/>
              <a:t>Course_Info</a:t>
            </a:r>
            <a:r>
              <a:rPr lang="en-US" dirty="0"/>
              <a:t> table’s </a:t>
            </a:r>
            <a:r>
              <a:rPr lang="en-US" dirty="0" err="1"/>
              <a:t>Course_Code</a:t>
            </a:r>
            <a:r>
              <a:rPr lang="en-US" dirty="0"/>
              <a:t> column.</a:t>
            </a:r>
          </a:p>
          <a:p>
            <a:endParaRPr lang="en-US" sz="2000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4203"/>
              </p:ext>
            </p:extLst>
          </p:nvPr>
        </p:nvGraphicFramePr>
        <p:xfrm>
          <a:off x="2209799" y="4152450"/>
          <a:ext cx="4648200" cy="134530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85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02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9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Column Name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Type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Size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809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STUDENT_ID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varchar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10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8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COURSE_CODE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varchar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20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7294" y="3683419"/>
            <a:ext cx="464070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STUDENT_COURSES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25"/>
          <p:cNvSpPr txBox="1">
            <a:spLocks/>
          </p:cNvSpPr>
          <p:nvPr/>
        </p:nvSpPr>
        <p:spPr>
          <a:xfrm>
            <a:off x="86868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7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Hand: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73339" y="1143000"/>
            <a:ext cx="8382000" cy="4622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Solution 2: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student_courses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VARCHAR (10),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VARCHAR (20),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fk_student_id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student_info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fk_course_code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course_info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);</a:t>
            </a:r>
          </a:p>
        </p:txBody>
      </p:sp>
      <p:sp>
        <p:nvSpPr>
          <p:cNvPr id="12" name="Slide Number Placeholder 25"/>
          <p:cNvSpPr txBox="1">
            <a:spLocks/>
          </p:cNvSpPr>
          <p:nvPr/>
        </p:nvSpPr>
        <p:spPr>
          <a:xfrm>
            <a:off x="88392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7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799" y="940209"/>
            <a:ext cx="8382000" cy="4622800"/>
          </a:xfrm>
        </p:spPr>
        <p:txBody>
          <a:bodyPr/>
          <a:lstStyle/>
          <a:p>
            <a:r>
              <a:rPr lang="en-US" sz="2000" dirty="0"/>
              <a:t>Create a table for the CMS application where the course fees are maintained.</a:t>
            </a:r>
          </a:p>
          <a:p>
            <a:endParaRPr lang="en-US" sz="2000" dirty="0"/>
          </a:p>
          <a:p>
            <a:r>
              <a:rPr lang="en-US" sz="2000" dirty="0"/>
              <a:t>Requirement 3: </a:t>
            </a:r>
          </a:p>
          <a:p>
            <a:pPr lvl="1"/>
            <a:r>
              <a:rPr lang="en-US" sz="2200" dirty="0"/>
              <a:t>Create a table </a:t>
            </a:r>
            <a:r>
              <a:rPr lang="en-US" sz="2200" dirty="0" err="1"/>
              <a:t>Course_Fees</a:t>
            </a:r>
            <a:r>
              <a:rPr lang="en-US" sz="2200" dirty="0"/>
              <a:t> with the following columns and CHECK constraints</a:t>
            </a:r>
          </a:p>
          <a:p>
            <a:pPr lvl="1"/>
            <a:r>
              <a:rPr lang="en-US" sz="2200" dirty="0"/>
              <a:t>Add the following constraints:</a:t>
            </a:r>
          </a:p>
          <a:p>
            <a:pPr lvl="2"/>
            <a:r>
              <a:rPr lang="en-US" sz="1600" dirty="0" err="1"/>
              <a:t>Course_Code</a:t>
            </a:r>
            <a:r>
              <a:rPr lang="en-US" sz="1600" dirty="0"/>
              <a:t> - FOREIGN KEY referencing </a:t>
            </a:r>
            <a:r>
              <a:rPr lang="en-US" sz="1600" dirty="0" err="1"/>
              <a:t>Course_Info</a:t>
            </a:r>
            <a:r>
              <a:rPr lang="en-US" sz="1600" dirty="0"/>
              <a:t> tables </a:t>
            </a:r>
            <a:r>
              <a:rPr lang="en-US" sz="1600" dirty="0" err="1"/>
              <a:t>Course_Code</a:t>
            </a:r>
            <a:r>
              <a:rPr lang="en-US" sz="1600" dirty="0"/>
              <a:t> column. </a:t>
            </a:r>
          </a:p>
          <a:p>
            <a:pPr lvl="2"/>
            <a:r>
              <a:rPr lang="en-US" sz="1600" dirty="0" err="1"/>
              <a:t>Base_Fees</a:t>
            </a:r>
            <a:r>
              <a:rPr lang="en-US" sz="1600" dirty="0"/>
              <a:t> should be greater than 15000</a:t>
            </a:r>
          </a:p>
          <a:p>
            <a:pPr lvl="2"/>
            <a:r>
              <a:rPr lang="en-US" sz="1600" dirty="0" err="1"/>
              <a:t>Base_Fees</a:t>
            </a:r>
            <a:r>
              <a:rPr lang="en-US" sz="1600" dirty="0"/>
              <a:t> should be greater than </a:t>
            </a:r>
            <a:r>
              <a:rPr lang="en-US" sz="1600" dirty="0" err="1"/>
              <a:t>Special_Fees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Discount should be between 5 and 15 %.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7943" y="5246102"/>
            <a:ext cx="6535712" cy="3169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 COURSE_FEES</a:t>
            </a:r>
          </a:p>
        </p:txBody>
      </p:sp>
      <p:sp>
        <p:nvSpPr>
          <p:cNvPr id="17" name="Slide Number Placeholder 25"/>
          <p:cNvSpPr txBox="1">
            <a:spLocks/>
          </p:cNvSpPr>
          <p:nvPr/>
        </p:nvSpPr>
        <p:spPr>
          <a:xfrm>
            <a:off x="87630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2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</a:t>
            </a:r>
            <a:r>
              <a:rPr lang="en-US" sz="1800" b="0" dirty="0" smtClean="0"/>
              <a:t>Hand</a:t>
            </a:r>
            <a:endParaRPr lang="en-US" sz="1800" b="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94914"/>
              </p:ext>
            </p:extLst>
          </p:nvPr>
        </p:nvGraphicFramePr>
        <p:xfrm>
          <a:off x="1291571" y="2137723"/>
          <a:ext cx="6553199" cy="162113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89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9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83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00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Column Name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Type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Data Size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COURSE_CODE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varchar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10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BASE_FEES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int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5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SPECIAL_FEES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5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DISCOUNT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int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Arial" pitchFamily="34" charset="0"/>
                      </a:endParaRPr>
                    </a:p>
                  </a:txBody>
                  <a:tcPr marL="80387" marR="80387" marT="40193" marB="40193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Slide Number Placeholder 25"/>
          <p:cNvSpPr txBox="1">
            <a:spLocks/>
          </p:cNvSpPr>
          <p:nvPr/>
        </p:nvSpPr>
        <p:spPr>
          <a:xfrm>
            <a:off x="8763000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34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Hand: Solutions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3: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course_fees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1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VARCHAR (20), </a:t>
            </a:r>
          </a:p>
          <a:p>
            <a:pPr lvl="1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 (10),</a:t>
            </a:r>
          </a:p>
          <a:p>
            <a:pPr lvl="1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Special_fees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INT(10),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Discount INT (5),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fk_course_code2 FOREIGN KEY(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course_code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chk_base_fees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0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base_fees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special_fees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chk_discount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CHECK(discount &gt;=5 AND discount &lt;=15) </a:t>
            </a:r>
          </a:p>
          <a:p>
            <a:pPr lvl="1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25"/>
          <p:cNvSpPr txBox="1">
            <a:spLocks/>
          </p:cNvSpPr>
          <p:nvPr/>
        </p:nvSpPr>
        <p:spPr>
          <a:xfrm>
            <a:off x="8716818" y="658018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8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C24E64-21A3-4072-AA54-597F07226CBF}"/>
</file>

<file path=customXml/itemProps3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20004</TotalTime>
  <Words>519</Words>
  <Application>Microsoft Office PowerPoint</Application>
  <PresentationFormat>On-screen Show (4:3)</PresentationFormat>
  <Paragraphs>153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Arial Narrow</vt:lpstr>
      <vt:lpstr>Arial Rounded MT Bold</vt:lpstr>
      <vt:lpstr>Broadway</vt:lpstr>
      <vt:lpstr>Calibri</vt:lpstr>
      <vt:lpstr>Times New Roman</vt:lpstr>
      <vt:lpstr>Verdana</vt:lpstr>
      <vt:lpstr>1_Academy LCD Compliant Template</vt:lpstr>
      <vt:lpstr>PowerPoint Presentation</vt:lpstr>
      <vt:lpstr>Activity</vt:lpstr>
      <vt:lpstr>Lend a Hand</vt:lpstr>
      <vt:lpstr>Lend a Hand: Solutions</vt:lpstr>
      <vt:lpstr>Lend a Hand</vt:lpstr>
      <vt:lpstr>Lend a Hand: Solutions</vt:lpstr>
      <vt:lpstr>Lend a Hand</vt:lpstr>
      <vt:lpstr>Lend a Hand</vt:lpstr>
      <vt:lpstr>Lend a Hand: 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TF_PartI</dc:title>
  <dc:creator>AssetDevelopmentTeam@cognizant.com</dc:creator>
  <cp:lastModifiedBy>S Gavade, Sheetal (Cognizant)</cp:lastModifiedBy>
  <cp:revision>1232</cp:revision>
  <dcterms:created xsi:type="dcterms:W3CDTF">2011-06-15T11:24:59Z</dcterms:created>
  <dcterms:modified xsi:type="dcterms:W3CDTF">2018-08-23T10:55:56Z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2402500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