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  <p:sldMasterId id="2147483756" r:id="rId5"/>
  </p:sldMasterIdLst>
  <p:notesMasterIdLst>
    <p:notesMasterId r:id="rId17"/>
  </p:notesMasterIdLst>
  <p:handoutMasterIdLst>
    <p:handoutMasterId r:id="rId18"/>
  </p:handoutMasterIdLst>
  <p:sldIdLst>
    <p:sldId id="257" r:id="rId6"/>
    <p:sldId id="506" r:id="rId7"/>
    <p:sldId id="502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, Keka (Cognizant)" initials="KD" lastIdx="6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8080"/>
    <a:srgbClr val="663300"/>
    <a:srgbClr val="320019"/>
    <a:srgbClr val="BC4744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4" autoAdjust="0"/>
    <p:restoredTop sz="82944" autoAdjust="0"/>
  </p:normalViewPr>
  <p:slideViewPr>
    <p:cSldViewPr>
      <p:cViewPr varScale="1">
        <p:scale>
          <a:sx n="62" d="100"/>
          <a:sy n="62" d="100"/>
        </p:scale>
        <p:origin x="146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B0D4-CC94-4020-9447-247B6EE41C1E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9961-01A8-44EB-9648-3417CD484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5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86200" y="0"/>
            <a:ext cx="3657600" cy="7086600"/>
          </a:xfrm>
          <a:prstGeom prst="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Slide Design Guidelines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the </a:t>
            </a:r>
            <a:r>
              <a:rPr lang="en-US" sz="1800" b="1" dirty="0" smtClean="0">
                <a:solidFill>
                  <a:schemeClr val="tx2"/>
                </a:solidFill>
              </a:rPr>
              <a:t>5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slide design principles</a:t>
            </a:r>
            <a:r>
              <a:rPr lang="en-US" sz="1800" dirty="0" smtClean="0">
                <a:solidFill>
                  <a:schemeClr val="tx2"/>
                </a:solidFill>
              </a:rPr>
              <a:t> from the</a:t>
            </a:r>
            <a:r>
              <a:rPr lang="en-US" sz="1800" baseline="0" dirty="0" smtClean="0">
                <a:solidFill>
                  <a:schemeClr val="tx2"/>
                </a:solidFill>
              </a:rPr>
              <a:t> video </a:t>
            </a:r>
            <a:r>
              <a:rPr lang="en-US" sz="1800" b="0" i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How to avoid death By PowerPoint  </a:t>
            </a:r>
            <a:r>
              <a:rPr lang="en-US" sz="1800" baseline="0" dirty="0" smtClean="0">
                <a:solidFill>
                  <a:schemeClr val="tx2"/>
                </a:solidFill>
              </a:rPr>
              <a:t>or refer to job aid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Adhere to </a:t>
            </a:r>
            <a:r>
              <a:rPr lang="en-US" sz="1800" b="1" baseline="0" dirty="0" smtClean="0">
                <a:solidFill>
                  <a:schemeClr val="tx2"/>
                </a:solidFill>
              </a:rPr>
              <a:t>LCD ABC model </a:t>
            </a:r>
            <a:r>
              <a:rPr lang="en-US" sz="1800" baseline="0" dirty="0" smtClean="0">
                <a:solidFill>
                  <a:schemeClr val="tx2"/>
                </a:solidFill>
              </a:rPr>
              <a:t>for training slides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Many of the template slides have guidelines on the left like this 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Slide titles, formatting, and colors may be modified to meet the needs of the course as long the slide principles and ABC model are followed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To remove these guidelines, see steps in slide notes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56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Recaps</a:t>
            </a:r>
            <a:r>
              <a:rPr lang="en-US" sz="1800" b="1" baseline="0" dirty="0" smtClean="0">
                <a:solidFill>
                  <a:schemeClr val="tx2"/>
                </a:solidFill>
              </a:rPr>
              <a:t> or Reviews: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Towards the end of each module before the check on learning, do a quick recap</a:t>
            </a:r>
            <a:r>
              <a:rPr lang="en-US" sz="1800" b="0" baseline="0" dirty="0" smtClean="0">
                <a:solidFill>
                  <a:schemeClr val="tx2"/>
                </a:solidFill>
              </a:rPr>
              <a:t> or review of key concepts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Recaps help determine if participants are prepared sufficiently for the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Allow time for questions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3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18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54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Each terminal and enabling objective must have a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Each check must align 100% with the objective statement (the check is the objective)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Practice</a:t>
            </a:r>
            <a:r>
              <a:rPr lang="en-US" sz="1800" b="0" baseline="0" dirty="0" smtClean="0">
                <a:solidFill>
                  <a:schemeClr val="tx2"/>
                </a:solidFill>
              </a:rPr>
              <a:t> 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B</a:t>
            </a:r>
            <a:r>
              <a:rPr lang="en-US" sz="1800" b="0" baseline="0" dirty="0" smtClean="0">
                <a:solidFill>
                  <a:schemeClr val="tx2"/>
                </a:solidFill>
              </a:rPr>
              <a:t>ody may be completed in groups, pairs or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checks in the </a:t>
            </a:r>
            <a:r>
              <a:rPr lang="en-US" sz="1800" b="1" baseline="0" dirty="0" smtClean="0">
                <a:solidFill>
                  <a:schemeClr val="tx2"/>
                </a:solidFill>
              </a:rPr>
              <a:t>C</a:t>
            </a:r>
            <a:r>
              <a:rPr lang="en-US" sz="1800" b="0" baseline="0" dirty="0" smtClean="0">
                <a:solidFill>
                  <a:schemeClr val="tx2"/>
                </a:solidFill>
              </a:rPr>
              <a:t>heck must be completed independently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Facilitator must confirm that each person completed </a:t>
            </a:r>
            <a:r>
              <a:rPr lang="en-US" sz="1800" b="0" i="1" baseline="0" dirty="0" smtClean="0">
                <a:solidFill>
                  <a:schemeClr val="tx2"/>
                </a:solidFill>
              </a:rPr>
              <a:t>final </a:t>
            </a:r>
            <a:r>
              <a:rPr lang="en-US" sz="1800" b="0" baseline="0" dirty="0" smtClean="0">
                <a:solidFill>
                  <a:schemeClr val="tx2"/>
                </a:solidFill>
              </a:rPr>
              <a:t>check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4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C, restate the terminal objective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Restating objective confirms that the learners achieved exactly what was stated at the beginning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86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Check on Learning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During the C or course wrap up, ask learner-centered questions about the overall experience such 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“How will you apply what you have learned on the job?”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some of your key takeaways from this course?”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“What are you going to do differently based on what you have learned?”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C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28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9553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072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0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What,</a:t>
            </a:r>
            <a:r>
              <a:rPr lang="en-US" sz="1800" b="1" baseline="0" dirty="0" smtClean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aseline="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What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Explain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How</a:t>
            </a:r>
            <a:r>
              <a:rPr lang="en-US" sz="1800" i="0" baseline="0" dirty="0" smtClean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State or display the </a:t>
            </a:r>
            <a:r>
              <a:rPr lang="en-US" sz="1800" b="1" i="1" baseline="0" dirty="0" smtClean="0">
                <a:solidFill>
                  <a:schemeClr val="tx2"/>
                </a:solidFill>
              </a:rPr>
              <a:t>Duration</a:t>
            </a:r>
            <a:r>
              <a:rPr lang="en-US" sz="1800" i="0" baseline="0" dirty="0" smtClean="0">
                <a:solidFill>
                  <a:schemeClr val="tx2"/>
                </a:solidFill>
              </a:rPr>
              <a:t> of the training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i="0" baseline="0" dirty="0" smtClean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i="0" baseline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25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1800"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7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686800" cy="4781843"/>
          </a:xfrm>
        </p:spPr>
        <p:txBody>
          <a:bodyPr/>
          <a:lstStyle>
            <a:lvl1pPr marL="284163" indent="-284163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Add text here. (Topic slide starts from here)</a:t>
            </a:r>
          </a:p>
          <a:p>
            <a:pPr lvl="1"/>
            <a:r>
              <a:rPr lang="en-US" dirty="0" smtClean="0"/>
              <a:t>You can add a picture, chart, or other content in the right column by clicking the appropriate button.</a:t>
            </a:r>
          </a:p>
          <a:p>
            <a:pPr lvl="2"/>
            <a:r>
              <a:rPr lang="en-US" dirty="0" smtClean="0"/>
              <a:t>You may need more than one slide for each topic. To add a slide, click New Slide on the Insert menu, or press CTRL+M and add a suitable slide depending upon the content.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03020" y="76201"/>
            <a:ext cx="7658100" cy="767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5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05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287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457200" cy="25398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0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97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76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Interest: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Do something to spark the interest of the learners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Examples: Activity, quote, riddle,</a:t>
            </a:r>
            <a:r>
              <a:rPr lang="en-US" sz="1800" baseline="0" dirty="0" smtClean="0">
                <a:solidFill>
                  <a:schemeClr val="tx2"/>
                </a:solidFill>
              </a:rPr>
              <a:t> intriguing question, surprising statistic, video clip,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Use any slide formatting desired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A slide is not necessarily needed just do something to gain attention/interest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8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32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70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50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1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7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01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3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61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99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5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Terminal</a:t>
            </a:r>
            <a:r>
              <a:rPr lang="en-US" sz="1800" b="1" baseline="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Follow SMART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Include goal, condition, and standard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Terminal objective</a:t>
            </a:r>
            <a:r>
              <a:rPr lang="en-US" sz="1800" baseline="0" dirty="0" smtClean="0">
                <a:solidFill>
                  <a:schemeClr val="tx2"/>
                </a:solidFill>
              </a:rPr>
              <a:t> is the overarching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aseline="0" dirty="0" smtClean="0">
                <a:solidFill>
                  <a:schemeClr val="tx2"/>
                </a:solidFill>
              </a:rPr>
              <a:t>Each module will have a separate enabling objective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84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1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87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8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3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712E74-3777-4D3D-8104-4F7BCB3A2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869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7728-9084-4ECC-BC4F-0DD1CA5FE167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E2D2-9D3C-421C-BD1D-B000666F6A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12E74-3777-4D3D-8104-4F7BCB3A2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4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0"/>
            <a:ext cx="891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:\Logos\Logos\Academy Logo\Academy Logo\Academy_logo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82390"/>
            <a:ext cx="1905000" cy="39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4389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  © Cognizant, 2015</a:t>
            </a:r>
            <a:endParaRPr lang="en-US" sz="1200" b="1" dirty="0">
              <a:latin typeface="Arial Narrow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6" cy="68579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4437966"/>
            <a:ext cx="5562596" cy="1353234"/>
          </a:xfrm>
          <a:prstGeom prst="rect">
            <a:avLst/>
          </a:prstGeom>
          <a:solidFill>
            <a:srgbClr val="00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180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18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1800" b="0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60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0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1800" i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18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A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11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Each 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212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3886200" y="0"/>
            <a:ext cx="36576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800" b="1" dirty="0" smtClean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dirty="0" smtClean="0">
                  <a:solidFill>
                    <a:schemeClr val="tx2"/>
                  </a:solidFill>
                </a:rPr>
                <a:t>Dark background slides</a:t>
              </a:r>
              <a:r>
                <a:rPr lang="en-US" sz="1800" b="0" baseline="0" dirty="0" smtClean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800" b="0" baseline="0" dirty="0" smtClean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b="1" dirty="0" smtClean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18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1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886200" y="0"/>
            <a:ext cx="36576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Body of Content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Activities: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chemeClr val="tx2"/>
                </a:solidFill>
              </a:rPr>
              <a:t>Use a consistent look and feel for activities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Dark blue color option is not required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baseline="0" dirty="0" smtClean="0">
                <a:solidFill>
                  <a:schemeClr val="tx2"/>
                </a:solidFill>
              </a:rPr>
              <a:t>Use any color but be consistent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-990600" y="177800"/>
            <a:ext cx="579311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6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20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6"/>
    </p:custDataLst>
    <p:extLst>
      <p:ext uri="{BB962C8B-B14F-4D97-AF65-F5344CB8AC3E}">
        <p14:creationId xmlns:p14="http://schemas.microsoft.com/office/powerpoint/2010/main" val="7568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0692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7" r:id="rId20"/>
    <p:sldLayoutId id="2147483778" r:id="rId21"/>
    <p:sldLayoutId id="2147483779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7739" y="2819400"/>
            <a:ext cx="8284633" cy="523220"/>
          </a:xfrm>
        </p:spPr>
        <p:txBody>
          <a:bodyPr/>
          <a:lstStyle/>
          <a:p>
            <a:r>
              <a:rPr lang="en-US" sz="2800" dirty="0" smtClean="0"/>
              <a:t>ANSI SQL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Operators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#5: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COURSE_CODE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288925" indent="61913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BASE_FEES&gt;200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#6: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STUDENT_ID,FIRST_NAME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STUDENT_INFO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FIRST_NAME</a:t>
            </a:r>
            <a:r>
              <a:rPr lang="en-US" sz="2000" dirty="0">
                <a:cs typeface="Arial" pitchFamily="34" charset="0"/>
              </a:rPr>
              <a:t>!=</a:t>
            </a:r>
            <a:r>
              <a:rPr lang="en-US" sz="2000" b="1" dirty="0">
                <a:solidFill>
                  <a:srgbClr val="BC8F00"/>
                </a:solidFill>
              </a:rPr>
              <a:t>LAST_NAME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BC8F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cs typeface="Arial" pitchFamily="34" charset="0"/>
              </a:rPr>
              <a:t>Solution #7: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COURSE_CODE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COURSE_FEES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</a:rPr>
              <a:t>BASE_FEES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BETWEEN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cs typeface="Arial" pitchFamily="34" charset="0"/>
              </a:rPr>
              <a:t>100</a:t>
            </a:r>
            <a:r>
              <a:rPr lang="en-US" sz="2000" b="1" dirty="0">
                <a:cs typeface="Arial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AND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cs typeface="Arial" pitchFamily="34" charset="0"/>
              </a:rPr>
              <a:t>3000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#8: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>
                <a:solidFill>
                  <a:srgbClr val="BC8F00"/>
                </a:solidFill>
              </a:rPr>
              <a:t>STUDENT_ID,FIRST_NAME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STUDENT_INFO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LIKE </a:t>
            </a:r>
            <a:r>
              <a:rPr lang="en-US" sz="2900" b="1" dirty="0">
                <a:solidFill>
                  <a:srgbClr val="BC8F00"/>
                </a:solidFill>
              </a:rPr>
              <a:t>'A%</a:t>
            </a:r>
            <a:r>
              <a:rPr lang="en-US" sz="2900" dirty="0">
                <a:solidFill>
                  <a:srgbClr val="2D9F01"/>
                </a:solidFill>
                <a:cs typeface="Arial" pitchFamily="34" charset="0"/>
              </a:rPr>
              <a:t>‘</a:t>
            </a:r>
          </a:p>
          <a:p>
            <a:pPr algn="just">
              <a:spcBef>
                <a:spcPts val="0"/>
              </a:spcBef>
            </a:pPr>
            <a:endParaRPr lang="en-US" sz="2900" dirty="0">
              <a:solidFill>
                <a:srgbClr val="2D9F01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#9: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 smtClean="0">
                <a:solidFill>
                  <a:srgbClr val="BC8F00"/>
                </a:solidFill>
              </a:rPr>
              <a:t>STUDENT_ID,FIRST_NAME</a:t>
            </a:r>
            <a:r>
              <a:rPr lang="en-US" sz="2900" b="1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9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STUDENT_INFO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FIRST_NAME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LIKE</a:t>
            </a:r>
            <a:r>
              <a:rPr lang="en-US" sz="2900" b="1" dirty="0">
                <a:solidFill>
                  <a:srgbClr val="BC8F00"/>
                </a:solidFill>
              </a:rPr>
              <a:t> '%O%‘</a:t>
            </a:r>
          </a:p>
          <a:p>
            <a:pPr algn="just">
              <a:spcBef>
                <a:spcPts val="0"/>
              </a:spcBef>
            </a:pPr>
            <a:endParaRPr lang="en-US" sz="2900" b="1" dirty="0">
              <a:solidFill>
                <a:srgbClr val="BC8F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900" dirty="0">
                <a:cs typeface="Arial" pitchFamily="34" charset="0"/>
              </a:rPr>
              <a:t>Solution #10: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sz="2900" b="1" dirty="0" err="1">
                <a:solidFill>
                  <a:srgbClr val="BC8F00"/>
                </a:solidFill>
              </a:rPr>
              <a:t>course_name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FROM </a:t>
            </a:r>
            <a:r>
              <a:rPr lang="en-US" sz="2900" b="1" dirty="0">
                <a:solidFill>
                  <a:srgbClr val="BC8F00"/>
                </a:solidFill>
              </a:rPr>
              <a:t>COURSE_INFO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WHERE </a:t>
            </a:r>
            <a:r>
              <a:rPr lang="en-US" sz="2900" b="1" dirty="0">
                <a:solidFill>
                  <a:srgbClr val="BC8F00"/>
                </a:solidFill>
              </a:rPr>
              <a:t>COURSE_DESCRIPTION</a:t>
            </a: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sz="2900" b="1" dirty="0">
                <a:solidFill>
                  <a:srgbClr val="0070C0"/>
                </a:solidFill>
                <a:cs typeface="Arial" pitchFamily="34" charset="0"/>
              </a:rPr>
              <a:t>IS NULL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70248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3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ctr"/>
          <a:lstStyle/>
          <a:p>
            <a:r>
              <a:rPr lang="en-US" sz="2800" dirty="0"/>
              <a:t>Activity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Now that we are well versed with commands, let’s test our understanding using a short case study.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Case Study Scenario: 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This case study is to develop a Course Management System (CMS) for ABC University. The following are the two use cases for which the database needs to be designed.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Add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To add the course details into the course management system.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Retrieve Course:</a:t>
            </a:r>
          </a:p>
          <a:p>
            <a:pPr marL="742950" lvl="1" indent="-285750" fontAlgn="base">
              <a:spcAft>
                <a:spcPct val="0"/>
              </a:spcAft>
              <a:buFont typeface="Arial" charset="0"/>
              <a:buChar char="–"/>
            </a:pPr>
            <a:r>
              <a:rPr lang="en-US" sz="1900" dirty="0"/>
              <a:t>Retrieve the courses stored in the system and display it.</a:t>
            </a:r>
          </a:p>
          <a:p>
            <a:pPr marL="342900" lvl="0" indent="-3429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900" dirty="0"/>
              <a:t>The courses to be added will have the following attributes: Course Code, Course Name, Number of participants, Course Description, Course Duration, Course start date, and Course Type.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13" name="Slide Number Placeholder 25"/>
          <p:cNvSpPr txBox="1">
            <a:spLocks/>
          </p:cNvSpPr>
          <p:nvPr/>
        </p:nvSpPr>
        <p:spPr>
          <a:xfrm>
            <a:off x="8534400" y="6407667"/>
            <a:ext cx="457200" cy="2778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B590-8C00-4610-BFCF-F4111B763C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457200" y="6242050"/>
            <a:ext cx="8686800" cy="60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752600"/>
            <a:ext cx="609600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ourse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anagement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ystem (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Broadway" pitchFamily="82" charset="0"/>
                <a:cs typeface="Arial" pitchFamily="34" charset="0"/>
              </a:rPr>
              <a:t>ABC</a:t>
            </a:r>
            <a:r>
              <a:rPr lang="en-US" sz="2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79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 – Prerequisites</a:t>
            </a:r>
            <a:endParaRPr lang="en-US" sz="1800" b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97038"/>
            <a:ext cx="4038600" cy="4525962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Prerequisite </a:t>
            </a:r>
            <a:r>
              <a:rPr lang="en-US" sz="2000" dirty="0" smtClean="0">
                <a:solidFill>
                  <a:schemeClr val="bg2"/>
                </a:solidFill>
              </a:rPr>
              <a:t>1: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Associates should ensure that the tables specified in the document </a:t>
            </a:r>
            <a:r>
              <a:rPr lang="en-US" sz="2000" dirty="0" smtClean="0">
                <a:solidFill>
                  <a:schemeClr val="bg2"/>
                </a:solidFill>
              </a:rPr>
              <a:t>are available </a:t>
            </a:r>
            <a:r>
              <a:rPr lang="en-US" sz="2000" dirty="0">
                <a:solidFill>
                  <a:schemeClr val="bg2"/>
                </a:solidFill>
              </a:rPr>
              <a:t>in the My SQL database, with each table followed by the employee ID. 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91550" y="6223664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105400" y="1887538"/>
            <a:ext cx="4038600" cy="4525962"/>
          </a:xfrm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Pre-requisite </a:t>
            </a:r>
            <a:r>
              <a:rPr lang="en-US" sz="2000" dirty="0" smtClean="0">
                <a:solidFill>
                  <a:schemeClr val="bg2"/>
                </a:solidFill>
              </a:rPr>
              <a:t>2: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Load the table with necessary data using the DML statements.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296" y="1179483"/>
            <a:ext cx="7905750" cy="40011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For the next exercise, let us have a look at the prerequisites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032515"/>
              </p:ext>
            </p:extLst>
          </p:nvPr>
        </p:nvGraphicFramePr>
        <p:xfrm>
          <a:off x="3167236" y="4161879"/>
          <a:ext cx="2072273" cy="193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7236" y="4161879"/>
                        <a:ext cx="2072273" cy="193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0" y="5029200"/>
            <a:ext cx="94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Data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9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105"/>
            <a:ext cx="8389665" cy="607259"/>
          </a:xfrm>
        </p:spPr>
        <p:txBody>
          <a:bodyPr/>
          <a:lstStyle/>
          <a:p>
            <a:r>
              <a:rPr lang="en-US" sz="1800" b="0" dirty="0" smtClean="0">
                <a:latin typeface="+mn-lt"/>
              </a:rPr>
              <a:t>Lend a Hand – Case study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369" y="1769831"/>
            <a:ext cx="8382000" cy="4622800"/>
          </a:xfrm>
        </p:spPr>
        <p:txBody>
          <a:bodyPr/>
          <a:lstStyle/>
          <a:p>
            <a:pPr lvl="1"/>
            <a:r>
              <a:rPr lang="en-US" sz="2000" dirty="0"/>
              <a:t>Problem # 1:</a:t>
            </a:r>
          </a:p>
          <a:p>
            <a:pPr lvl="2"/>
            <a:r>
              <a:rPr lang="en-US" dirty="0"/>
              <a:t>Calculate the total fees (base fees + Special fees) for the all the courses and display the course code along with the total fees.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2:</a:t>
            </a:r>
          </a:p>
          <a:p>
            <a:pPr lvl="2" indent="-285750"/>
            <a:r>
              <a:rPr lang="en-US" dirty="0"/>
              <a:t>Calculate the discount fees for all the courses and display the course code and discount fees.</a:t>
            </a:r>
          </a:p>
          <a:p>
            <a:pPr lvl="2" indent="-285750"/>
            <a:r>
              <a:rPr lang="en-US" dirty="0"/>
              <a:t>Discount fees = discount* (base fees + Special fees)/100</a:t>
            </a:r>
          </a:p>
          <a:p>
            <a:pPr lvl="2" indent="-285750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094155"/>
            <a:ext cx="727710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40986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Solutions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#1: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COURSE_CODE, BASE_FEES+SPECIAL_FEES 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TOTAL_FEES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COURSE_FEES </a:t>
            </a:r>
          </a:p>
          <a:p>
            <a:pPr lvl="0">
              <a:spcBef>
                <a:spcPts val="0"/>
              </a:spcBef>
            </a:pPr>
            <a:endParaRPr lang="en-US" sz="2000" b="1" dirty="0">
              <a:solidFill>
                <a:srgbClr val="BC8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Solution #2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COURSE_CODE,DISCOUNT*(BASE_FEES+SPECIAL_FEES)/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DISCOUNTFEES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BC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COURSE_FEES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solidFill>
                  <a:schemeClr val="bg2"/>
                </a:solidFill>
                <a:latin typeface="+mn-lt"/>
              </a:rPr>
              <a:t>Lend a Hand</a:t>
            </a:r>
            <a:endParaRPr lang="en-US" sz="18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Problem </a:t>
            </a:r>
            <a:r>
              <a:rPr lang="en-US" sz="2000" dirty="0"/>
              <a:t># 3:</a:t>
            </a:r>
          </a:p>
          <a:p>
            <a:pPr lvl="2"/>
            <a:r>
              <a:rPr lang="en-US" dirty="0"/>
              <a:t>Display the names of all the courses, the course duration of which is greater than 10 and number of participants is less than 20.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courses_info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4:</a:t>
            </a:r>
          </a:p>
          <a:p>
            <a:pPr lvl="2"/>
            <a:r>
              <a:rPr lang="en-US" dirty="0"/>
              <a:t>Display the course code whose base fees are greater than 100 or special fees are less than 1000. 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570248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5800" y="1379886"/>
            <a:ext cx="72771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42911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Solutions</a:t>
            </a: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indent="350838"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Solution </a:t>
            </a:r>
            <a:r>
              <a:rPr lang="en-US" sz="2000" dirty="0">
                <a:cs typeface="Arial" pitchFamily="34" charset="0"/>
              </a:rPr>
              <a:t>#3: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ELECT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 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rgbClr val="FFC000"/>
              </a:solidFill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Arial" pitchFamily="34" charset="0"/>
              </a:rPr>
              <a:t>	Solution </a:t>
            </a:r>
            <a:r>
              <a:rPr lang="en-US" sz="2000" dirty="0">
                <a:cs typeface="Arial" pitchFamily="34" charset="0"/>
              </a:rPr>
              <a:t>#4: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course_name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course_info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course_duration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350838"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 err="1">
                <a:solidFill>
                  <a:srgbClr val="BC8F00"/>
                </a:solidFill>
                <a:latin typeface="Courier New" pitchFamily="49" charset="0"/>
                <a:cs typeface="Courier New" pitchFamily="49" charset="0"/>
              </a:rPr>
              <a:t>no_of_participants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00052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5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 smtClean="0">
                <a:latin typeface="+mn-lt"/>
              </a:rPr>
              <a:t>Lend a Hand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20650" lvl="2" indent="0">
              <a:buNone/>
            </a:pPr>
            <a:r>
              <a:rPr lang="en-US" dirty="0"/>
              <a:t>Problem # 5:</a:t>
            </a:r>
          </a:p>
          <a:p>
            <a:pPr lvl="2"/>
            <a:r>
              <a:rPr lang="en-US" dirty="0" smtClean="0"/>
              <a:t>Select </a:t>
            </a:r>
            <a:r>
              <a:rPr lang="en-US" dirty="0"/>
              <a:t>all the courses whose base fee &gt; 200.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marL="1587" lvl="1" indent="0">
              <a:buNone/>
            </a:pPr>
            <a:r>
              <a:rPr lang="en-US" sz="2000" dirty="0"/>
              <a:t>Problem # 6: </a:t>
            </a:r>
          </a:p>
          <a:p>
            <a:pPr lvl="2"/>
            <a:r>
              <a:rPr lang="en-US" dirty="0"/>
              <a:t>Display the students’ ID, first name whose first name is different from their last name.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marL="1587" lvl="1" indent="0">
              <a:buNone/>
            </a:pPr>
            <a:r>
              <a:rPr lang="en-US" sz="2000" dirty="0"/>
              <a:t>Problem # 7:</a:t>
            </a:r>
          </a:p>
          <a:p>
            <a:pPr lvl="2"/>
            <a:r>
              <a:rPr lang="en-US" dirty="0"/>
              <a:t>Select all the courses whose base fee is in the range 100 and 3000.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course_fees</a:t>
            </a:r>
            <a:r>
              <a:rPr lang="en-US" dirty="0"/>
              <a:t> table for this.]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580187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947188"/>
            <a:ext cx="72771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Develop the queries for the problems stated below.</a:t>
            </a:r>
          </a:p>
        </p:txBody>
      </p:sp>
    </p:spTree>
    <p:extLst>
      <p:ext uri="{BB962C8B-B14F-4D97-AF65-F5344CB8AC3E}">
        <p14:creationId xmlns:p14="http://schemas.microsoft.com/office/powerpoint/2010/main" val="38051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latin typeface="+mn-lt"/>
              </a:rPr>
              <a:t>Lend a </a:t>
            </a:r>
            <a:r>
              <a:rPr lang="en-US" sz="1800" b="0" dirty="0" smtClean="0">
                <a:latin typeface="+mn-lt"/>
              </a:rPr>
              <a:t>Hand</a:t>
            </a:r>
            <a:endParaRPr lang="en-US" sz="18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/>
              <a:t>Problem # 8:</a:t>
            </a:r>
          </a:p>
          <a:p>
            <a:pPr lvl="2"/>
            <a:r>
              <a:rPr lang="en-US" dirty="0"/>
              <a:t>Display the students ID, and first name, whose first name starts with ‘A’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9:</a:t>
            </a:r>
          </a:p>
          <a:p>
            <a:pPr lvl="2"/>
            <a:r>
              <a:rPr lang="en-US" dirty="0"/>
              <a:t>Display the students ID, first name whose first name has a character ‘o’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student_info</a:t>
            </a:r>
            <a:r>
              <a:rPr lang="en-US" dirty="0"/>
              <a:t> table for this.]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Problem # 10:</a:t>
            </a:r>
          </a:p>
          <a:p>
            <a:pPr lvl="2"/>
            <a:r>
              <a:rPr lang="en-US" dirty="0"/>
              <a:t>Display the names of all the courses where the course description is Null.</a:t>
            </a:r>
          </a:p>
          <a:p>
            <a:pPr lvl="2"/>
            <a:r>
              <a:rPr lang="en-US" dirty="0"/>
              <a:t>[Hint: Use the </a:t>
            </a:r>
            <a:r>
              <a:rPr lang="en-US" dirty="0" err="1"/>
              <a:t>courses_info</a:t>
            </a:r>
            <a:r>
              <a:rPr lang="en-US" dirty="0"/>
              <a:t> table for this.]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6477000"/>
            <a:ext cx="457200" cy="277813"/>
          </a:xfrm>
        </p:spPr>
        <p:txBody>
          <a:bodyPr/>
          <a:lstStyle/>
          <a:p>
            <a:fld id="{47ED8886-DB3B-44F4-9A80-E6A224679F20}" type="slidenum">
              <a:rPr lang="en-US" smtClean="0">
                <a:solidFill>
                  <a:schemeClr val="bg2"/>
                </a:solidFill>
              </a:rPr>
              <a:pPr/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1_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1E278A50734B8A721F01C1B19487" ma:contentTypeVersion="12" ma:contentTypeDescription="Create a new document." ma:contentTypeScope="" ma:versionID="e242aab5cd6de1005018a86c864f40bf">
  <xsd:schema xmlns:xsd="http://www.w3.org/2001/XMLSchema" xmlns:xs="http://www.w3.org/2001/XMLSchema" xmlns:p="http://schemas.microsoft.com/office/2006/metadata/properties" xmlns:ns2="951c5514-b77c-4532-82d5-a05f2f7d58e2" xmlns:ns3="c6f516c4-2602-422c-aa9a-755893ba4f98" targetNamespace="http://schemas.microsoft.com/office/2006/metadata/properties" ma:root="true" ma:fieldsID="aac0e3ca36e3d3717b9bb9c8f21b1ee1" ns2:_="" ns3:_="">
    <xsd:import namespace="951c5514-b77c-4532-82d5-a05f2f7d58e2"/>
    <xsd:import namespace="c6f516c4-2602-422c-aa9a-755893ba4f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516c4-2602-422c-aa9a-755893ba4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67B661-0331-4862-8C96-8CBB3B0243D6}"/>
</file>

<file path=customXml/itemProps2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26059</TotalTime>
  <Words>694</Words>
  <Application>Microsoft Office PowerPoint</Application>
  <PresentationFormat>On-screen Show (4:3)</PresentationFormat>
  <Paragraphs>140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Narrow</vt:lpstr>
      <vt:lpstr>Arial Rounded MT Bold</vt:lpstr>
      <vt:lpstr>Broadway</vt:lpstr>
      <vt:lpstr>Calibri</vt:lpstr>
      <vt:lpstr>Courier New</vt:lpstr>
      <vt:lpstr>Verdana</vt:lpstr>
      <vt:lpstr>Academy LCD Compliant Template</vt:lpstr>
      <vt:lpstr>1_Academy LCD Compliant Template</vt:lpstr>
      <vt:lpstr>Microsoft Word Document</vt:lpstr>
      <vt:lpstr>PowerPoint Presentation</vt:lpstr>
      <vt:lpstr>Activity</vt:lpstr>
      <vt:lpstr>Lend a Hand – Prerequisites</vt:lpstr>
      <vt:lpstr>Lend a Hand – Case study</vt:lpstr>
      <vt:lpstr>Solutions</vt:lpstr>
      <vt:lpstr>Lend a Hand</vt:lpstr>
      <vt:lpstr>Solutions</vt:lpstr>
      <vt:lpstr>Lend a Hand</vt:lpstr>
      <vt:lpstr>Lend a Hand</vt:lpstr>
      <vt:lpstr>Solutions</vt:lpstr>
      <vt:lpstr>Solutions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ANSI_SQL_Operators</dc:title>
  <dc:creator>AssetDevelopmentTeam@cognizant.com</dc:creator>
  <cp:lastModifiedBy>S Gavade, Sheetal (Cognizant)</cp:lastModifiedBy>
  <cp:revision>779</cp:revision>
  <dcterms:created xsi:type="dcterms:W3CDTF">2011-06-15T11:24:59Z</dcterms:created>
  <dcterms:modified xsi:type="dcterms:W3CDTF">2018-08-24T09:36:42Z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0x010100D6E01E278A50734B8A721F01C1B19487</vt:lpwstr>
  </property>
  <property fmtid="{D5CDD505-2E9C-101B-9397-08002B2CF9AE}" pid="3" name="Order">
    <vt:r8>2402700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