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  <p:sldMasterId id="2147483756" r:id="rId5"/>
  </p:sldMasterIdLst>
  <p:notesMasterIdLst>
    <p:notesMasterId r:id="rId11"/>
  </p:notesMasterIdLst>
  <p:handoutMasterIdLst>
    <p:handoutMasterId r:id="rId12"/>
  </p:handoutMasterIdLst>
  <p:sldIdLst>
    <p:sldId id="257" r:id="rId6"/>
    <p:sldId id="492" r:id="rId7"/>
    <p:sldId id="495" r:id="rId8"/>
    <p:sldId id="494" r:id="rId9"/>
    <p:sldId id="4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, Keka (Cognizant)" initials="KD" lastIdx="6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008080"/>
    <a:srgbClr val="663300"/>
    <a:srgbClr val="320019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2944" autoAdjust="0"/>
  </p:normalViewPr>
  <p:slideViewPr>
    <p:cSldViewPr>
      <p:cViewPr varScale="1">
        <p:scale>
          <a:sx n="62" d="100"/>
          <a:sy n="62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B0D4-CC94-4020-9447-247B6EE41C1E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9961-01A8-44EB-9648-3417CD48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5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</a:rPr>
              <a:t>Solution #1:</a:t>
            </a:r>
          </a:p>
          <a:p>
            <a:r>
              <a:rPr lang="en-US" sz="1200" b="1" dirty="0" smtClean="0"/>
              <a:t>SELECT</a:t>
            </a:r>
            <a:r>
              <a:rPr lang="en-US" sz="1200" dirty="0" smtClean="0"/>
              <a:t> COURSE_CODE,BASE_FEES,SPECIAL_FEES </a:t>
            </a:r>
          </a:p>
          <a:p>
            <a:r>
              <a:rPr lang="en-US" sz="1200" b="1" dirty="0" smtClean="0"/>
              <a:t>FROM </a:t>
            </a:r>
            <a:r>
              <a:rPr lang="en-US" sz="1200" dirty="0" smtClean="0"/>
              <a:t>COURSE_FEES </a:t>
            </a:r>
            <a:r>
              <a:rPr lang="en-US" sz="1200" b="1" dirty="0" smtClean="0"/>
              <a:t>UNION </a:t>
            </a:r>
          </a:p>
          <a:p>
            <a:r>
              <a:rPr lang="en-US" sz="1200" b="1" dirty="0" smtClean="0"/>
              <a:t>SELECT </a:t>
            </a:r>
            <a:r>
              <a:rPr lang="en-US" sz="1200" dirty="0" smtClean="0"/>
              <a:t>COURSE_CODE,BASE_FEES,SPECIAL_FEES </a:t>
            </a:r>
          </a:p>
          <a:p>
            <a:r>
              <a:rPr lang="en-US" sz="1200" b="1" dirty="0" smtClean="0"/>
              <a:t>FROM </a:t>
            </a:r>
            <a:r>
              <a:rPr lang="en-US" sz="1200" dirty="0" smtClean="0"/>
              <a:t>COURSE_FEES_HISTORY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886200" y="0"/>
            <a:ext cx="3657600" cy="708660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Follow the </a:t>
            </a:r>
            <a:r>
              <a:rPr lang="en-US" sz="1800" b="1" dirty="0" smtClean="0">
                <a:solidFill>
                  <a:schemeClr val="tx2"/>
                </a:solidFill>
              </a:rPr>
              <a:t>5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</a:rPr>
              <a:t>slide design principles</a:t>
            </a:r>
            <a:r>
              <a:rPr lang="en-US" sz="1800" dirty="0" smtClean="0">
                <a:solidFill>
                  <a:schemeClr val="tx2"/>
                </a:solidFill>
              </a:rPr>
              <a:t> from the</a:t>
            </a:r>
            <a:r>
              <a:rPr lang="en-US" sz="1800" baseline="0" dirty="0" smtClean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sz="1800" baseline="0" dirty="0" smtClean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Adhere to </a:t>
            </a:r>
            <a:r>
              <a:rPr lang="en-US" sz="1800" b="1" baseline="0" dirty="0" smtClean="0">
                <a:solidFill>
                  <a:schemeClr val="tx2"/>
                </a:solidFill>
              </a:rPr>
              <a:t>LCD ABC model </a:t>
            </a:r>
            <a:r>
              <a:rPr lang="en-US" sz="1800" baseline="0" dirty="0" smtClean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56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Recaps</a:t>
            </a:r>
            <a:r>
              <a:rPr lang="en-US" sz="1800" b="1" baseline="0" dirty="0" smtClean="0">
                <a:solidFill>
                  <a:schemeClr val="tx2"/>
                </a:solidFill>
              </a:rPr>
              <a:t> or Reviews: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Towards the end of each module before the check on learning, do a quick recap</a:t>
            </a:r>
            <a:r>
              <a:rPr lang="en-US" sz="1800" b="0" baseline="0" dirty="0" smtClean="0">
                <a:solidFill>
                  <a:schemeClr val="tx2"/>
                </a:solidFill>
              </a:rPr>
              <a:t> or review of key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Recaps help determine if participants are prepared sufficiently for the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Allow time for questions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34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18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54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Each terminal and enabling objective must have a</a:t>
            </a:r>
            <a:r>
              <a:rPr lang="en-US" sz="1800" b="0" baseline="0" dirty="0" smtClean="0">
                <a:solidFill>
                  <a:schemeClr val="tx2"/>
                </a:solidFill>
              </a:rPr>
              <a:t>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Each check must align 100% with the objective statement (the check is the objective)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1" baseline="0" dirty="0" smtClean="0">
                <a:solidFill>
                  <a:schemeClr val="tx2"/>
                </a:solidFill>
              </a:rPr>
              <a:t>Practice</a:t>
            </a:r>
            <a:r>
              <a:rPr lang="en-US" sz="1800" b="0" baseline="0" dirty="0" smtClean="0">
                <a:solidFill>
                  <a:schemeClr val="tx2"/>
                </a:solidFill>
              </a:rPr>
              <a:t> checks in the </a:t>
            </a:r>
            <a:r>
              <a:rPr lang="en-US" sz="1800" b="1" baseline="0" dirty="0" smtClean="0">
                <a:solidFill>
                  <a:schemeClr val="tx2"/>
                </a:solidFill>
              </a:rPr>
              <a:t>B</a:t>
            </a:r>
            <a:r>
              <a:rPr lang="en-US" sz="1800" b="0" baseline="0" dirty="0" smtClean="0">
                <a:solidFill>
                  <a:schemeClr val="tx2"/>
                </a:solidFill>
              </a:rPr>
              <a:t>ody may be completed in groups, pairs or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sz="1800" b="0" baseline="0" dirty="0" smtClean="0">
                <a:solidFill>
                  <a:schemeClr val="tx2"/>
                </a:solidFill>
              </a:rPr>
              <a:t>checks in the </a:t>
            </a:r>
            <a:r>
              <a:rPr lang="en-US" sz="1800" b="1" baseline="0" dirty="0" smtClean="0">
                <a:solidFill>
                  <a:schemeClr val="tx2"/>
                </a:solidFill>
              </a:rPr>
              <a:t>C</a:t>
            </a:r>
            <a:r>
              <a:rPr lang="en-US" sz="1800" b="0" baseline="0" dirty="0" smtClean="0">
                <a:solidFill>
                  <a:schemeClr val="tx2"/>
                </a:solidFill>
              </a:rPr>
              <a:t>heck must be completed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Facilitator must confirm that each person completed </a:t>
            </a:r>
            <a:r>
              <a:rPr lang="en-US" sz="1800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sz="1800" b="0" baseline="0" dirty="0" smtClean="0">
                <a:solidFill>
                  <a:schemeClr val="tx2"/>
                </a:solidFill>
              </a:rPr>
              <a:t>check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4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During the C, restate the terminal objective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Restating objective confirms that the learners achieved exactly what was stated at the beginning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86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During the C or course wrap up, ask learner-centered questions about the overall experience such 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“How will you apply what you have learned on the job?”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“What are some of your key takeaways from this course?”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“What are you going to do differently based on what you have learned?”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283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99553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8072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What,</a:t>
            </a:r>
            <a:r>
              <a:rPr lang="en-US" sz="1800" b="1" baseline="0" dirty="0" smtClean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aseline="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What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Explain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How</a:t>
            </a:r>
            <a:r>
              <a:rPr lang="en-US" sz="1800" i="0" baseline="0" dirty="0" smtClean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State or display the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Duration</a:t>
            </a:r>
            <a:r>
              <a:rPr lang="en-US" sz="1800" i="0" baseline="0" dirty="0" smtClean="0">
                <a:solidFill>
                  <a:schemeClr val="tx2"/>
                </a:solidFill>
              </a:rPr>
              <a:t> of the training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i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25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1800"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57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95400"/>
            <a:ext cx="8686800" cy="4781843"/>
          </a:xfrm>
        </p:spPr>
        <p:txBody>
          <a:bodyPr/>
          <a:lstStyle>
            <a:lvl1pPr marL="284163" indent="-2841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1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2"/>
            <a:r>
              <a:rPr lang="en-US" dirty="0" smtClean="0"/>
              <a:t>You may need more than one slide for each topic. To add a slide, click New Slide on the Insert menu, or press CTRL+M and add a suitable slide depending upon the content.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76201"/>
            <a:ext cx="7658100" cy="76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>
            <a:lvl1pPr algn="l">
              <a:defRPr/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51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05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87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457200" cy="25398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0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97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76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Generate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Interest: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Do something to spark the interest of the learners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Examples: Activity, quote, riddle,</a:t>
            </a:r>
            <a:r>
              <a:rPr lang="en-US" sz="1800" baseline="0" dirty="0" smtClean="0">
                <a:solidFill>
                  <a:schemeClr val="tx2"/>
                </a:solidFill>
              </a:rPr>
              <a:t> intriguing question, surprising statistic, video clip,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Use any slide formatting desired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A slide is not necessarily needed just do something to gain attention/interest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8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32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70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50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91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7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01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3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6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99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5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Terminal</a:t>
            </a:r>
            <a:r>
              <a:rPr lang="en-US" sz="1800" b="1" baseline="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Follow SMART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Include goal, condition, and standard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Terminal objective</a:t>
            </a:r>
            <a:r>
              <a:rPr lang="en-US" sz="1800" baseline="0" dirty="0" smtClean="0">
                <a:solidFill>
                  <a:schemeClr val="tx2"/>
                </a:solidFill>
              </a:rPr>
              <a:t> is the overarching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Each module will have a separate enabling objective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84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1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877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8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60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3869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7728-9084-4ECC-BC4F-0DD1CA5FE16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12E74-3777-4D3D-8104-4F7BCB3A24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44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180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18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sz="1800" b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60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18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11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3886200" y="0"/>
            <a:ext cx="36576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800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dirty="0" smtClean="0">
                  <a:solidFill>
                    <a:schemeClr val="tx2"/>
                  </a:solidFill>
                </a:rPr>
                <a:t>Each </a:t>
              </a:r>
              <a:r>
                <a:rPr lang="en-US" sz="1800" b="0" baseline="0" dirty="0" smtClean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212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3886200" y="0"/>
            <a:ext cx="36576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800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dirty="0" smtClean="0">
                  <a:solidFill>
                    <a:schemeClr val="tx2"/>
                  </a:solidFill>
                </a:rPr>
                <a:t>Dark background slides</a:t>
              </a:r>
              <a:r>
                <a:rPr lang="en-US" sz="1800" b="0" baseline="0" dirty="0" smtClean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514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Activities: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Use a consistent look and feel for activities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Dark blue color option is not required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Use any color but be consistent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6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ags" Target="../tags/tag20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6"/>
    </p:custDataLst>
    <p:extLst>
      <p:ext uri="{BB962C8B-B14F-4D97-AF65-F5344CB8AC3E}">
        <p14:creationId xmlns:p14="http://schemas.microsoft.com/office/powerpoint/2010/main" val="7568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06927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7" r:id="rId20"/>
    <p:sldLayoutId id="2147483778" r:id="rId21"/>
    <p:sldLayoutId id="2147483779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7739" y="2819400"/>
            <a:ext cx="8284633" cy="523220"/>
          </a:xfrm>
        </p:spPr>
        <p:txBody>
          <a:bodyPr/>
          <a:lstStyle/>
          <a:p>
            <a:r>
              <a:rPr lang="en-US" sz="2800" dirty="0" smtClean="0"/>
              <a:t>ANSI SQL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 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Operators – Practice Check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64135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39" y="954107"/>
            <a:ext cx="83058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prerequisite for the given activity is to create the </a:t>
            </a:r>
            <a:r>
              <a:rPr lang="en-US" sz="2000" dirty="0" smtClean="0">
                <a:solidFill>
                  <a:schemeClr val="bg1"/>
                </a:solidFill>
              </a:rPr>
              <a:t>following tables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b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55674"/>
              </p:ext>
            </p:extLst>
          </p:nvPr>
        </p:nvGraphicFramePr>
        <p:xfrm>
          <a:off x="1828800" y="2133600"/>
          <a:ext cx="4966252" cy="2293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7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38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28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 Name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Type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Course_Code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Varchar2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Base_fees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Special_fees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Created_By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Varchar2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Updated_By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Varchar2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64135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39" y="954107"/>
            <a:ext cx="83058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prerequisite for the given activity is to create the </a:t>
            </a:r>
            <a:r>
              <a:rPr lang="en-US" sz="2000" dirty="0" smtClean="0">
                <a:solidFill>
                  <a:schemeClr val="bg1"/>
                </a:solidFill>
              </a:rPr>
              <a:t>following tables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b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56454"/>
              </p:ext>
            </p:extLst>
          </p:nvPr>
        </p:nvGraphicFramePr>
        <p:xfrm>
          <a:off x="1219200" y="2336704"/>
          <a:ext cx="7315200" cy="27686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44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43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785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7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781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COURSE_CODE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BASE_FEES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SPECIAL_FEES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DISCOUNT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09700" y="1645405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COURSE_FEES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64135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39" y="954107"/>
            <a:ext cx="83058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prerequisite for the given activity is to create the </a:t>
            </a:r>
            <a:r>
              <a:rPr lang="en-US" sz="2000" dirty="0" smtClean="0">
                <a:solidFill>
                  <a:schemeClr val="bg1"/>
                </a:solidFill>
              </a:rPr>
              <a:t>following tables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b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7341"/>
              </p:ext>
            </p:extLst>
          </p:nvPr>
        </p:nvGraphicFramePr>
        <p:xfrm>
          <a:off x="262871" y="2670883"/>
          <a:ext cx="8610600" cy="24259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39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5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05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86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23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329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COURSE_CODE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BASE_FEES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SPECIAL_FEES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CREATED_BY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Updated _By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Ramesh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Bala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Bala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Vinu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235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190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Vinod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Vinod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95400" y="2000309"/>
            <a:ext cx="3368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COURSE_FEES_HISTORY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73339" y="933645"/>
            <a:ext cx="8382000" cy="4622800"/>
          </a:xfrm>
        </p:spPr>
        <p:txBody>
          <a:bodyPr/>
          <a:lstStyle/>
          <a:p>
            <a:pPr lvl="1"/>
            <a:r>
              <a:rPr lang="en-US" sz="2000" dirty="0"/>
              <a:t>Problem:</a:t>
            </a:r>
          </a:p>
          <a:p>
            <a:pPr marL="1085850" lvl="2" indent="-285750"/>
            <a:r>
              <a:rPr lang="en-US" dirty="0"/>
              <a:t>Display all the unique courses between course fees and course </a:t>
            </a:r>
            <a:r>
              <a:rPr lang="en-US" dirty="0" err="1"/>
              <a:t>fees_history</a:t>
            </a:r>
            <a:r>
              <a:rPr lang="en-US" dirty="0"/>
              <a:t>. </a:t>
            </a:r>
          </a:p>
          <a:p>
            <a:pPr marL="1085850" lvl="2" indent="-285750"/>
            <a:r>
              <a:rPr lang="en-US" dirty="0"/>
              <a:t>Use the following columns to check for uniqueness 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Course_Code</a:t>
            </a:r>
            <a:r>
              <a:rPr lang="en-US" dirty="0"/>
              <a:t>, BASE_FEES and SPECIAL_FEES of the courses in both the COURSE_FEES and COURSE_FEES_HISTORY.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45236"/>
              </p:ext>
            </p:extLst>
          </p:nvPr>
        </p:nvGraphicFramePr>
        <p:xfrm>
          <a:off x="1287738" y="3245045"/>
          <a:ext cx="6553201" cy="2971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84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03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44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COURSE_FEES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BASE_FEES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SPECIAL_FEES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123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180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235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190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481EB-8F30-4DBE-97E4-C47F16554C60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6040E78-891C-4790-981F-3C2F1671571E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26047</TotalTime>
  <Words>210</Words>
  <Application>Microsoft Office PowerPoint</Application>
  <PresentationFormat>On-screen Show (4:3)</PresentationFormat>
  <Paragraphs>114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Arial Rounded MT Bold</vt:lpstr>
      <vt:lpstr>Calibri</vt:lpstr>
      <vt:lpstr>Verdana</vt:lpstr>
      <vt:lpstr>Academy LCD Compliant Template</vt:lpstr>
      <vt:lpstr>1_Academy LCD Compliant Template</vt:lpstr>
      <vt:lpstr>PowerPoint Presentation</vt:lpstr>
      <vt:lpstr>Lend a Hand</vt:lpstr>
      <vt:lpstr>Lend a Hand</vt:lpstr>
      <vt:lpstr>Lend a Hand</vt:lpstr>
      <vt:lpstr>Lend a Hand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ANSI_SQL_Operators</dc:title>
  <dc:creator>AssetDevelopmentTeam@cognizant.com</dc:creator>
  <cp:lastModifiedBy>S Gavade, Sheetal (Cognizant)</cp:lastModifiedBy>
  <cp:revision>779</cp:revision>
  <dcterms:created xsi:type="dcterms:W3CDTF">2011-06-15T11:24:59Z</dcterms:created>
  <dcterms:modified xsi:type="dcterms:W3CDTF">2018-08-24T09:36:19Z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  <property fmtid="{D5CDD505-2E9C-101B-9397-08002B2CF9AE}" pid="3" name="Order">
    <vt:r8>2402800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