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notesMasterIdLst>
    <p:notesMasterId r:id="rId13"/>
  </p:notesMasterIdLst>
  <p:handoutMasterIdLst>
    <p:handoutMasterId r:id="rId14"/>
  </p:handoutMasterIdLst>
  <p:sldIdLst>
    <p:sldId id="257" r:id="rId5"/>
    <p:sldId id="543" r:id="rId6"/>
    <p:sldId id="529" r:id="rId7"/>
    <p:sldId id="530" r:id="rId8"/>
    <p:sldId id="531" r:id="rId9"/>
    <p:sldId id="532" r:id="rId10"/>
    <p:sldId id="533" r:id="rId11"/>
    <p:sldId id="53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patra, Anannya (Cognizant)" initials="TA(" lastIdx="7" clrIdx="0"/>
  <p:cmAuthor id="1" name="Baral, Sejuti (Cognizant)" initials="BS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F77B"/>
    <a:srgbClr val="008080"/>
    <a:srgbClr val="663300"/>
    <a:srgbClr val="320019"/>
    <a:srgbClr val="953735"/>
    <a:srgbClr val="BC4744"/>
    <a:srgbClr val="CE7674"/>
    <a:srgbClr val="2D9F01"/>
    <a:srgbClr val="228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83303" autoAdjust="0"/>
  </p:normalViewPr>
  <p:slideViewPr>
    <p:cSldViewPr>
      <p:cViewPr varScale="1">
        <p:scale>
          <a:sx n="62" d="100"/>
          <a:sy n="62" d="100"/>
        </p:scale>
        <p:origin x="1620" y="66"/>
      </p:cViewPr>
      <p:guideLst>
        <p:guide orient="horz" pos="816"/>
        <p:guide orient="horz" pos="3840"/>
        <p:guide pos="144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9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6615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1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69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73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39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49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41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42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83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98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198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9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04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0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0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0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06381"/>
            <a:ext cx="8134350" cy="4318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73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80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25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91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23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E7678027-A3CC-4154-8088-ECADC14DF43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0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23142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10" r:id="rId20"/>
    <p:sldLayoutId id="2147483811" r:id="rId21"/>
    <p:sldLayoutId id="2147483816" r:id="rId2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0478" y="2743200"/>
            <a:ext cx="8284633" cy="584775"/>
          </a:xfrm>
        </p:spPr>
        <p:txBody>
          <a:bodyPr/>
          <a:lstStyle/>
          <a:p>
            <a:r>
              <a:rPr lang="en-US" dirty="0" smtClean="0"/>
              <a:t>ANSI SQL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341" y="3657600"/>
            <a:ext cx="7880905" cy="446088"/>
          </a:xfrm>
        </p:spPr>
        <p:txBody>
          <a:bodyPr/>
          <a:lstStyle/>
          <a:p>
            <a:r>
              <a:rPr lang="en-US" dirty="0" smtClean="0"/>
              <a:t>Clauses in SQL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/>
              <a:t>Activity</a:t>
            </a:r>
            <a:endParaRPr lang="en-US" sz="1800" b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Now that we are well versed with commands, let’s test our understanding using a short case study.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799814"/>
            <a:ext cx="868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dirty="0" smtClean="0">
                <a:solidFill>
                  <a:schemeClr val="bg2"/>
                </a:solidFill>
              </a:rPr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</a:rPr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708756" y="647090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129135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4565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65760">
              <a:lnSpc>
                <a:spcPct val="120000"/>
              </a:lnSpc>
            </a:pPr>
            <a:r>
              <a:rPr lang="en-US" sz="2000" dirty="0"/>
              <a:t>Problem </a:t>
            </a:r>
            <a:r>
              <a:rPr lang="en-US" sz="2000" dirty="0" smtClean="0"/>
              <a:t>1:</a:t>
            </a:r>
            <a:endParaRPr lang="en-US" sz="2000" dirty="0"/>
          </a:p>
          <a:p>
            <a:pPr lvl="1" indent="-365760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 </a:t>
            </a:r>
            <a:r>
              <a:rPr lang="en-US" dirty="0"/>
              <a:t>which would  retrieve the total number of students enrolled for courses on a specific date grouped by course start date and display course start date and total number of students.</a:t>
            </a:r>
          </a:p>
          <a:p>
            <a:pPr indent="-365760">
              <a:lnSpc>
                <a:spcPct val="120000"/>
              </a:lnSpc>
            </a:pPr>
            <a:endParaRPr lang="en-US" dirty="0"/>
          </a:p>
          <a:p>
            <a:pPr indent="-365760">
              <a:lnSpc>
                <a:spcPct val="120000"/>
              </a:lnSpc>
            </a:pPr>
            <a:r>
              <a:rPr lang="en-US" sz="2000" dirty="0"/>
              <a:t>Problem 2:</a:t>
            </a:r>
          </a:p>
          <a:p>
            <a:pPr lvl="1" indent="-365760">
              <a:buFont typeface="Calibri" pitchFamily="34" charset="0"/>
              <a:buChar char="—"/>
            </a:pPr>
            <a:r>
              <a:rPr lang="en-US" dirty="0"/>
              <a:t>Develop a query  which would  retrieve the total number of students enrolled for courses where </a:t>
            </a:r>
            <a:r>
              <a:rPr lang="en-US" dirty="0" err="1"/>
              <a:t>course_type</a:t>
            </a:r>
            <a:r>
              <a:rPr lang="en-US" dirty="0"/>
              <a:t>=“CLR” grouped by course start date and display course start date and total number of students.</a:t>
            </a:r>
          </a:p>
          <a:p>
            <a:pPr>
              <a:buNone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32838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5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 dirty="0">
                <a:cs typeface="Arial" pitchFamily="34" charset="0"/>
              </a:rPr>
              <a:t>Solution 1: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SUM(NO_OF_PARTICIPANTS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 smtClean="0">
                <a:cs typeface="Arial" pitchFamily="34" charset="0"/>
              </a:rPr>
              <a:t>Solution 2:</a:t>
            </a:r>
          </a:p>
          <a:p>
            <a:pPr marL="857250" lvl="2" indent="-112713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(NO_OF_PARTICIPANTS),COURSE_START_DATE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 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COURSE_TYPE='CLR' </a:t>
            </a:r>
          </a:p>
          <a:p>
            <a:pPr marL="857250" lvl="2" indent="-112713"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715214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2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Problem </a:t>
            </a:r>
            <a:r>
              <a:rPr lang="en-US" sz="2000" dirty="0" smtClean="0"/>
              <a:t>3:</a:t>
            </a:r>
          </a:p>
          <a:p>
            <a:pPr marL="633413" lvl="1">
              <a:buFont typeface="Calibri" pitchFamily="34" charset="0"/>
              <a:buChar char="—"/>
            </a:pPr>
            <a:r>
              <a:rPr lang="en-US" dirty="0"/>
              <a:t>Develop </a:t>
            </a:r>
            <a:r>
              <a:rPr lang="en-US" dirty="0" smtClean="0"/>
              <a:t>a query  </a:t>
            </a:r>
            <a:r>
              <a:rPr lang="en-US" dirty="0"/>
              <a:t>which would  retrieve the total number of students enrolled for courses where </a:t>
            </a:r>
            <a:r>
              <a:rPr lang="en-US" dirty="0" err="1"/>
              <a:t>course_type</a:t>
            </a:r>
            <a:r>
              <a:rPr lang="en-US" dirty="0"/>
              <a:t>=“CLR” grouped by course start date and display course start date and total number of students where the total number of students &gt; 10.</a:t>
            </a:r>
          </a:p>
          <a:p>
            <a:pPr marL="633413" indent="-285750">
              <a:buFont typeface="Calibri" pitchFamily="34" charset="0"/>
              <a:buChar char="—"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63000" y="64770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08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3600" dirty="0"/>
              <a:t>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Solution 3: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NO_OF_PARTICIPANTS),COURSE_START_DATE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COURSE_TYPE='CLR'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COURSE_START_DATE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7250" lvl="2" indent="-112713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HAVING SUM(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NO_OF_PARTICIPANTS)&gt;10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2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dirty="0"/>
              <a:t>Lend a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Problem 4 </a:t>
            </a:r>
          </a:p>
          <a:p>
            <a:pPr lvl="1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</a:t>
            </a:r>
            <a:r>
              <a:rPr lang="en-US" dirty="0"/>
              <a:t>which displays all the courses in increasing order of course duration.</a:t>
            </a:r>
          </a:p>
          <a:p>
            <a:endParaRPr lang="en-US" dirty="0"/>
          </a:p>
          <a:p>
            <a:r>
              <a:rPr lang="en-US" sz="2000" dirty="0"/>
              <a:t>Problem 5 </a:t>
            </a:r>
          </a:p>
          <a:p>
            <a:pPr lvl="1">
              <a:buFont typeface="Calibri" pitchFamily="34" charset="0"/>
              <a:buChar char="—"/>
            </a:pPr>
            <a:r>
              <a:rPr lang="en-US" dirty="0"/>
              <a:t>Develop a </a:t>
            </a:r>
            <a:r>
              <a:rPr lang="en-US" dirty="0" smtClean="0"/>
              <a:t>query  </a:t>
            </a:r>
            <a:r>
              <a:rPr lang="en-US" dirty="0"/>
              <a:t>which would  retrieve and display the students name, their course enrolled (course name and course code), base fees. Display the records ordering the base fees in descending order.</a:t>
            </a:r>
          </a:p>
          <a:p>
            <a:pPr>
              <a:buNone/>
            </a:pPr>
            <a:endParaRPr sz="1800" dirty="0" smtClean="0"/>
          </a:p>
        </p:txBody>
      </p:sp>
      <p:pic>
        <p:nvPicPr>
          <p:cNvPr id="8" name="Picture 2" descr="http://t2.gstatic.com/images?q=tbn:ANd9GcTq6Gw3TUbGqr1NfzAlLJNRtI_NL4uDHS0wJZ6Pn9ByRZwZ7-wEOQ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9" b="13742"/>
          <a:stretch/>
        </p:blipFill>
        <p:spPr bwMode="auto">
          <a:xfrm>
            <a:off x="7577366" y="76200"/>
            <a:ext cx="1384072" cy="7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25"/>
          <p:cNvSpPr txBox="1">
            <a:spLocks/>
          </p:cNvSpPr>
          <p:nvPr/>
        </p:nvSpPr>
        <p:spPr>
          <a:xfrm>
            <a:off x="8732838" y="64008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77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1800" b="0" dirty="0"/>
              <a:t>Solutions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>
                <a:cs typeface="Arial" pitchFamily="34" charset="0"/>
              </a:rPr>
              <a:t>Solution 4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COURSE_CODE, COURSE_NAME, COURSE_START_DATE,COURSE_DURATION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NO_OF_PARTICIPANTS,COURSE_TYPE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</a:p>
          <a:p>
            <a:pPr>
              <a:spcBef>
                <a:spcPts val="1200"/>
              </a:spcBef>
              <a:buNone/>
              <a:defRPr/>
            </a:pPr>
            <a:endParaRPr lang="en-US" b="1" dirty="0">
              <a:cs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cs typeface="Arial" pitchFamily="34" charset="0"/>
              </a:rPr>
              <a:t>Solution 5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STUD.FIRST_NAME,COURSE.COURSE_CODE,COURSE.COURSE_NAME,FEES.BASE_FEES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STUDENT_INFO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STUD,COURSE_INFO COURSE,COURSE_FEES FEES </a:t>
            </a:r>
          </a:p>
          <a:p>
            <a:pPr marL="858838" lvl="3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FEES.BASE_FEES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endParaRPr lang="en-US" dirty="0"/>
          </a:p>
        </p:txBody>
      </p:sp>
      <p:sp>
        <p:nvSpPr>
          <p:cNvPr id="5" name="Slide Number Placeholder 25"/>
          <p:cNvSpPr txBox="1">
            <a:spLocks/>
          </p:cNvSpPr>
          <p:nvPr/>
        </p:nvSpPr>
        <p:spPr>
          <a:xfrm>
            <a:off x="8686800" y="6477000"/>
            <a:ext cx="457200" cy="2769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60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9B9FA6-C715-447F-8BA9-444CB8D2A185}"/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RIO_01_Understanding_SQL</Template>
  <TotalTime>21649</TotalTime>
  <Words>404</Words>
  <Application>Microsoft Office PowerPoint</Application>
  <PresentationFormat>On-screen Show (4:3)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Broadway</vt:lpstr>
      <vt:lpstr>Calibri</vt:lpstr>
      <vt:lpstr>Courier New</vt:lpstr>
      <vt:lpstr>Verdana</vt:lpstr>
      <vt:lpstr>1_Academy LCD Compliant Template</vt:lpstr>
      <vt:lpstr>PowerPoint Presentation</vt:lpstr>
      <vt:lpstr>Activity</vt:lpstr>
      <vt:lpstr>Lend a Hand</vt:lpstr>
      <vt:lpstr>Solutions</vt:lpstr>
      <vt:lpstr>Lend a Hand</vt:lpstr>
      <vt:lpstr>Solutions</vt:lpstr>
      <vt:lpstr>Lend a Hand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ANSI_SQL_Clauses</dc:title>
  <dc:creator>176361</dc:creator>
  <cp:lastModifiedBy>S Gavade, Sheetal (Cognizant)</cp:lastModifiedBy>
  <cp:revision>925</cp:revision>
  <dcterms:created xsi:type="dcterms:W3CDTF">2011-06-15T11:24:59Z</dcterms:created>
  <dcterms:modified xsi:type="dcterms:W3CDTF">2018-09-04T05:07:29Z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2403100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