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1"/>
  </p:notesMasterIdLst>
  <p:handoutMasterIdLst>
    <p:handoutMasterId r:id="rId12"/>
  </p:handoutMasterIdLst>
  <p:sldIdLst>
    <p:sldId id="522" r:id="rId5"/>
    <p:sldId id="499" r:id="rId6"/>
    <p:sldId id="488" r:id="rId7"/>
    <p:sldId id="511" r:id="rId8"/>
    <p:sldId id="510" r:id="rId9"/>
    <p:sldId id="4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kar, Anupriya (Cognizant)" initials="SA(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0" autoAdjust="0"/>
    <p:restoredTop sz="93357" autoAdjust="0"/>
  </p:normalViewPr>
  <p:slideViewPr>
    <p:cSldViewPr>
      <p:cViewPr varScale="1">
        <p:scale>
          <a:sx n="69" d="100"/>
          <a:sy n="69" d="100"/>
        </p:scale>
        <p:origin x="978" y="78"/>
      </p:cViewPr>
      <p:guideLst>
        <p:guide orient="horz" pos="2160"/>
        <p:guide pos="1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92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14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47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74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66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19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23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1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31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244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7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7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382000" cy="49466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7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2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07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89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88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66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06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5647CC8-90D0-47BF-A305-8C94DB65E78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8514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2" r:id="rId20"/>
    <p:sldLayoutId id="2147483723" r:id="rId21"/>
    <p:sldLayoutId id="2147483726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1077218"/>
          </a:xfrm>
        </p:spPr>
        <p:txBody>
          <a:bodyPr/>
          <a:lstStyle/>
          <a:p>
            <a:r>
              <a:rPr lang="en-US" dirty="0" smtClean="0"/>
              <a:t>Lend a </a:t>
            </a:r>
            <a:r>
              <a:rPr lang="en-US" dirty="0" smtClean="0"/>
              <a:t>hand</a:t>
            </a:r>
          </a:p>
          <a:p>
            <a:r>
              <a:rPr lang="en-US" dirty="0" smtClean="0"/>
              <a:t>Joins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1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cs typeface="Arial" pitchFamily="34" charset="0"/>
              </a:rPr>
              <a:t>Now </a:t>
            </a:r>
            <a:r>
              <a:rPr lang="en-US" sz="2000" dirty="0">
                <a:cs typeface="Arial" pitchFamily="34" charset="0"/>
              </a:rPr>
              <a:t>that we are well versed with commands, let’s test our understanding using </a:t>
            </a:r>
            <a:r>
              <a:rPr lang="en-US" sz="2000" dirty="0" smtClean="0">
                <a:cs typeface="Arial" pitchFamily="34" charset="0"/>
              </a:rPr>
              <a:t>a short </a:t>
            </a:r>
            <a:r>
              <a:rPr lang="en-US" sz="2000" dirty="0">
                <a:cs typeface="Arial" pitchFamily="34" charset="0"/>
              </a:rPr>
              <a:t>case </a:t>
            </a:r>
            <a:r>
              <a:rPr lang="en-US" sz="2000" dirty="0" smtClean="0">
                <a:cs typeface="Arial" pitchFamily="34" charset="0"/>
              </a:rPr>
              <a:t>study.   </a:t>
            </a:r>
            <a:endParaRPr lang="en-US" sz="2000" dirty="0">
              <a:cs typeface="Arial" pitchFamily="34" charset="0"/>
            </a:endParaRPr>
          </a:p>
          <a:p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005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prstClr val="white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438400"/>
            <a:ext cx="830580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Case Study Scenario: </a:t>
            </a:r>
            <a:endParaRPr lang="en-US" dirty="0" smtClean="0">
              <a:solidFill>
                <a:schemeClr val="bg2"/>
              </a:solidFill>
              <a:cs typeface="Arial" pitchFamily="34" charset="0"/>
            </a:endParaRPr>
          </a:p>
          <a:p>
            <a:pPr marL="742950" lvl="1" indent="-285750">
              <a:buFont typeface="Calibri" pitchFamily="34" charset="0"/>
              <a:buChar char="—"/>
            </a:pP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This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case study is to develop a </a:t>
            </a:r>
            <a:r>
              <a:rPr lang="en-US" i="1" dirty="0">
                <a:solidFill>
                  <a:schemeClr val="bg2"/>
                </a:solidFill>
                <a:cs typeface="Arial" pitchFamily="34" charset="0"/>
              </a:rPr>
              <a:t>Course Management System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(CMS) for ABC University. The following are the two use cases for which the database needs to be designed.</a:t>
            </a:r>
            <a:endParaRPr lang="en-US" i="1" dirty="0">
              <a:solidFill>
                <a:schemeClr val="bg2"/>
              </a:solidFill>
              <a:cs typeface="Arial" pitchFamily="34" charset="0"/>
            </a:endParaRP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Add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To add the course details into the course management system.</a:t>
            </a:r>
          </a:p>
          <a:p>
            <a:pPr marL="742950" lvl="1" indent="-285750">
              <a:lnSpc>
                <a:spcPct val="120000"/>
              </a:lnSpc>
              <a:buFont typeface="Calibri" pitchFamily="34" charset="0"/>
              <a:buChar char="—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Retrieve Course </a:t>
            </a:r>
          </a:p>
          <a:p>
            <a:pPr marL="118872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Retrieve the courses stored in the system and display </a:t>
            </a: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them.</a:t>
            </a:r>
          </a:p>
          <a:p>
            <a:pPr marL="2857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cs typeface="Arial" pitchFamily="34" charset="0"/>
              </a:rPr>
              <a:t>The </a:t>
            </a:r>
            <a:r>
              <a:rPr lang="en-US" dirty="0">
                <a:solidFill>
                  <a:schemeClr val="bg2"/>
                </a:solidFill>
                <a:cs typeface="Arial" pitchFamily="34" charset="0"/>
              </a:rPr>
              <a:t>courses to be added will have the following attributes course code, course name, number of participants, course description, course duration, course start date, and course type.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18"/>
          <p:cNvSpPr txBox="1">
            <a:spLocks/>
          </p:cNvSpPr>
          <p:nvPr/>
        </p:nvSpPr>
        <p:spPr>
          <a:xfrm>
            <a:off x="8763000" y="65665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31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68028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Hand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58944"/>
            <a:ext cx="8382000" cy="462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Requirement #1: Write a query to fetch student ID, first name, last name, and course code for students who have enrolled for course having </a:t>
            </a:r>
            <a:r>
              <a:rPr lang="en-US" sz="2000" dirty="0" err="1" smtClean="0"/>
              <a:t>course_code</a:t>
            </a:r>
            <a:r>
              <a:rPr lang="en-US" sz="2000" dirty="0" smtClean="0"/>
              <a:t> as 167. </a:t>
            </a:r>
            <a:r>
              <a:rPr lang="en-US" sz="2000" dirty="0" err="1" smtClean="0"/>
              <a:t>Student_Info</a:t>
            </a:r>
            <a:r>
              <a:rPr lang="en-US" sz="2000" dirty="0" smtClean="0"/>
              <a:t> and </a:t>
            </a:r>
            <a:r>
              <a:rPr lang="en-US" sz="2000" dirty="0" err="1" smtClean="0"/>
              <a:t>student_courses</a:t>
            </a:r>
            <a:r>
              <a:rPr lang="en-US" sz="2000" dirty="0" smtClean="0"/>
              <a:t> to be queried.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Requirement #2: Write a query to display the discount offered on the courses along with course descriptions.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9" name="Slide Number Placeholder 25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10" name="Picture 9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47404" y="76200"/>
            <a:ext cx="1344196" cy="790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83965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</a:t>
            </a:r>
            <a:r>
              <a:rPr lang="en-IN" sz="1800" b="0" dirty="0" smtClean="0"/>
              <a:t>Hand: </a:t>
            </a:r>
            <a:r>
              <a:rPr lang="en-IN" sz="1800" b="0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763000" cy="4729569"/>
          </a:xfrm>
        </p:spPr>
        <p:txBody>
          <a:bodyPr>
            <a:noAutofit/>
          </a:bodyPr>
          <a:lstStyle/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1: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SELECT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s.student_id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s.first_name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s.last_name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s.address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smtClean="0">
                <a:solidFill>
                  <a:srgbClr val="BC8F00"/>
                </a:solidFill>
              </a:rPr>
              <a:t>	</a:t>
            </a:r>
            <a:r>
              <a:rPr lang="en-US" sz="2000" b="1" dirty="0" err="1" smtClean="0">
                <a:solidFill>
                  <a:srgbClr val="BC8F00"/>
                </a:solidFill>
              </a:rPr>
              <a:t>c.course_code</a:t>
            </a:r>
            <a:endParaRPr lang="en-US" sz="2000" b="1" dirty="0">
              <a:solidFill>
                <a:srgbClr val="BC8F00"/>
              </a:solidFill>
            </a:endParaRP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b="1" dirty="0">
                <a:solidFill>
                  <a:srgbClr val="BC8F00"/>
                </a:solidFill>
              </a:rPr>
              <a:t>  </a:t>
            </a:r>
            <a:r>
              <a:rPr lang="en-US" sz="2000" b="1" dirty="0" err="1">
                <a:solidFill>
                  <a:srgbClr val="BC8F00"/>
                </a:solidFill>
              </a:rPr>
              <a:t>student_info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INNER JOIN </a:t>
            </a:r>
            <a:r>
              <a:rPr lang="en-US" sz="2000" b="1" dirty="0" err="1">
                <a:solidFill>
                  <a:srgbClr val="BC8F00"/>
                </a:solidFill>
              </a:rPr>
              <a:t>student_course</a:t>
            </a:r>
            <a:endParaRPr lang="en-US" sz="2000" b="1" dirty="0">
              <a:solidFill>
                <a:srgbClr val="BC8F00"/>
              </a:solidFill>
            </a:endParaRPr>
          </a:p>
          <a:p>
            <a:pPr marL="0" indent="341313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s.student_id</a:t>
            </a:r>
            <a:r>
              <a:rPr lang="en-US" sz="2000" b="1" dirty="0">
                <a:solidFill>
                  <a:srgbClr val="BC8F00"/>
                </a:solidFill>
              </a:rPr>
              <a:t> = </a:t>
            </a:r>
            <a:r>
              <a:rPr lang="en-US" sz="2000" b="1" dirty="0" err="1">
                <a:solidFill>
                  <a:srgbClr val="BC8F00"/>
                </a:solidFill>
              </a:rPr>
              <a:t>c.student_id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WHERE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c.course_code</a:t>
            </a:r>
            <a:r>
              <a:rPr lang="en-US" sz="2000" b="1" dirty="0">
                <a:solidFill>
                  <a:srgbClr val="BC8F00"/>
                </a:solidFill>
              </a:rPr>
              <a:t> = 167;</a:t>
            </a: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2: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SELECT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cf.discount</a:t>
            </a:r>
            <a:r>
              <a:rPr lang="en-US" sz="2000" b="1" dirty="0">
                <a:solidFill>
                  <a:srgbClr val="BC8F00"/>
                </a:solidFill>
              </a:rPr>
              <a:t>, </a:t>
            </a:r>
            <a:r>
              <a:rPr lang="en-US" sz="2000" b="1" dirty="0" err="1">
                <a:solidFill>
                  <a:srgbClr val="BC8F00"/>
                </a:solidFill>
              </a:rPr>
              <a:t>ci.course_description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course_fees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cf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INNER JOIN </a:t>
            </a:r>
            <a:r>
              <a:rPr lang="en-US" sz="2000" b="1" dirty="0" err="1">
                <a:solidFill>
                  <a:srgbClr val="BC8F00"/>
                </a:solidFill>
              </a:rPr>
              <a:t>course_info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>
                <a:solidFill>
                  <a:srgbClr val="BC8F00"/>
                </a:solidFill>
              </a:rPr>
              <a:t>ci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</a:rPr>
              <a:t>ON</a:t>
            </a:r>
            <a:r>
              <a:rPr lang="en-US" sz="2000" b="1" dirty="0">
                <a:solidFill>
                  <a:srgbClr val="BC8F00"/>
                </a:solidFill>
              </a:rPr>
              <a:t> </a:t>
            </a:r>
            <a:r>
              <a:rPr lang="en-US" sz="2000" b="1" dirty="0" err="1" smtClean="0">
                <a:solidFill>
                  <a:srgbClr val="BC8F00"/>
                </a:solidFill>
              </a:rPr>
              <a:t>cf.course_code</a:t>
            </a:r>
            <a:r>
              <a:rPr lang="en-US" sz="2000" b="1" dirty="0" smtClean="0">
                <a:solidFill>
                  <a:srgbClr val="BC8F00"/>
                </a:solidFill>
              </a:rPr>
              <a:t> = </a:t>
            </a:r>
            <a:r>
              <a:rPr lang="en-US" sz="2000" b="1" dirty="0" err="1" smtClean="0">
                <a:solidFill>
                  <a:srgbClr val="BC8F00"/>
                </a:solidFill>
              </a:rPr>
              <a:t>ci.course_code</a:t>
            </a:r>
            <a:r>
              <a:rPr lang="en-US" sz="2000" b="1" dirty="0">
                <a:solidFill>
                  <a:srgbClr val="BC8F00"/>
                </a:solidFill>
              </a:rPr>
              <a:t>;</a:t>
            </a:r>
          </a:p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pic>
        <p:nvPicPr>
          <p:cNvPr id="9" name="Picture 8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543800" y="0"/>
            <a:ext cx="1447800" cy="851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68028"/>
            <a:ext cx="8389665" cy="607259"/>
          </a:xfrm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Hand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958944"/>
            <a:ext cx="8382000" cy="462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Requirement #</a:t>
            </a:r>
            <a:r>
              <a:rPr lang="en-US" sz="2000" dirty="0" smtClean="0"/>
              <a:t>3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Pre-requisite: Create a student record (</a:t>
            </a:r>
            <a:r>
              <a:rPr lang="en-US" sz="2000" dirty="0" err="1" smtClean="0"/>
              <a:t>student_info</a:t>
            </a:r>
            <a:r>
              <a:rPr lang="en-US" sz="2000" dirty="0" smtClean="0"/>
              <a:t>_ &lt;employee id&gt;).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Note: Do not create any other detail regarding this student in any other table.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Write a query to fetch first names of the students along with the course codes of the courses they have enrolled in.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Note: Even if the </a:t>
            </a:r>
            <a:r>
              <a:rPr lang="en-US" sz="2000" dirty="0" err="1" smtClean="0"/>
              <a:t>course_code</a:t>
            </a:r>
            <a:r>
              <a:rPr lang="en-US" sz="2000" dirty="0" smtClean="0"/>
              <a:t> does not exist for a student, the record needs to be fetched.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dirty="0" smtClean="0"/>
              <a:t>Get the same output as per the requirement above using: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Left Join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Right Join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9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pic>
        <p:nvPicPr>
          <p:cNvPr id="10" name="Picture 9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47404" y="76200"/>
            <a:ext cx="1344196" cy="790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IN" sz="1800" b="0" dirty="0"/>
              <a:t>Lend a </a:t>
            </a:r>
            <a:r>
              <a:rPr lang="en-IN" sz="1800" b="0" dirty="0" smtClean="0"/>
              <a:t>Hand: </a:t>
            </a:r>
            <a:r>
              <a:rPr lang="en-IN" sz="1800" b="0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-365760"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3(a):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SELECT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si.first_name</a:t>
            </a:r>
            <a:r>
              <a:rPr lang="en-IN" sz="2000" b="1" dirty="0">
                <a:solidFill>
                  <a:srgbClr val="BC8F00"/>
                </a:solidFill>
              </a:rPr>
              <a:t>, </a:t>
            </a:r>
            <a:r>
              <a:rPr lang="en-IN" sz="2000" b="1" dirty="0" err="1">
                <a:solidFill>
                  <a:srgbClr val="BC8F00"/>
                </a:solidFill>
              </a:rPr>
              <a:t>sc.course_code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FROM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student_info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>
                <a:solidFill>
                  <a:srgbClr val="0070C0"/>
                </a:solidFill>
              </a:rPr>
              <a:t>LEFT JOIN </a:t>
            </a:r>
            <a:r>
              <a:rPr lang="en-IN" sz="2000" b="1" dirty="0" err="1">
                <a:solidFill>
                  <a:srgbClr val="BC8F00"/>
                </a:solidFill>
              </a:rPr>
              <a:t>student_courses</a:t>
            </a:r>
            <a:r>
              <a:rPr lang="en-IN" sz="2000" b="1" dirty="0">
                <a:solidFill>
                  <a:srgbClr val="BC8F00"/>
                </a:solidFill>
              </a:rPr>
              <a:t> sc </a:t>
            </a:r>
          </a:p>
          <a:p>
            <a:pPr marL="0" indent="341313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70C0"/>
                </a:solidFill>
              </a:rPr>
              <a:t>ON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si.student_id</a:t>
            </a:r>
            <a:r>
              <a:rPr lang="en-IN" sz="2000" b="1" dirty="0">
                <a:solidFill>
                  <a:srgbClr val="BC8F00"/>
                </a:solidFill>
              </a:rPr>
              <a:t> = </a:t>
            </a:r>
            <a:r>
              <a:rPr lang="en-IN" sz="2000" b="1" dirty="0" err="1">
                <a:solidFill>
                  <a:srgbClr val="BC8F00"/>
                </a:solidFill>
              </a:rPr>
              <a:t>sc.student_id</a:t>
            </a:r>
            <a:r>
              <a:rPr lang="en-IN" sz="2000" b="1" dirty="0">
                <a:solidFill>
                  <a:srgbClr val="BC8F00"/>
                </a:solidFill>
              </a:rPr>
              <a:t>;</a:t>
            </a:r>
          </a:p>
          <a:p>
            <a:pPr marL="0" indent="-365760">
              <a:spcBef>
                <a:spcPts val="0"/>
              </a:spcBef>
              <a:buNone/>
            </a:pPr>
            <a:endParaRPr lang="en-IN" sz="2000" b="1" dirty="0" smtClean="0">
              <a:cs typeface="Arial" pitchFamily="34" charset="0"/>
            </a:endParaRPr>
          </a:p>
          <a:p>
            <a:pPr marL="0" indent="-365760">
              <a:spcBef>
                <a:spcPts val="0"/>
              </a:spcBef>
            </a:pPr>
            <a:r>
              <a:rPr lang="en-IN" sz="2000" dirty="0" smtClean="0">
                <a:cs typeface="Arial" pitchFamily="34" charset="0"/>
              </a:rPr>
              <a:t>Solution 3(b):</a:t>
            </a: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SELECT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first_name</a:t>
            </a:r>
            <a:r>
              <a:rPr lang="en-IN" sz="2000" b="1" dirty="0">
                <a:solidFill>
                  <a:srgbClr val="BC8F00"/>
                </a:solidFill>
              </a:rPr>
              <a:t>, </a:t>
            </a:r>
            <a:r>
              <a:rPr lang="en-IN" sz="2000" b="1" dirty="0" err="1">
                <a:solidFill>
                  <a:srgbClr val="BC8F00"/>
                </a:solidFill>
              </a:rPr>
              <a:t>course_code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FROM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student_courses</a:t>
            </a:r>
            <a:r>
              <a:rPr lang="en-IN" sz="2000" b="1" dirty="0">
                <a:solidFill>
                  <a:srgbClr val="BC8F00"/>
                </a:solidFill>
              </a:rPr>
              <a:t>  sc </a:t>
            </a:r>
            <a:r>
              <a:rPr lang="en-IN" sz="2000" b="1" dirty="0">
                <a:solidFill>
                  <a:srgbClr val="0070C0"/>
                </a:solidFill>
              </a:rPr>
              <a:t>RIGHT JOIN </a:t>
            </a:r>
            <a:r>
              <a:rPr lang="en-IN" sz="2000" b="1" dirty="0" err="1">
                <a:solidFill>
                  <a:srgbClr val="BC8F00"/>
                </a:solidFill>
              </a:rPr>
              <a:t>student_info</a:t>
            </a:r>
            <a:r>
              <a:rPr lang="en-IN" sz="2000" b="1" dirty="0">
                <a:solidFill>
                  <a:srgbClr val="BC8F00"/>
                </a:solidFill>
              </a:rPr>
              <a:t>  </a:t>
            </a:r>
            <a:r>
              <a:rPr lang="en-IN" sz="2000" b="1" dirty="0" err="1">
                <a:solidFill>
                  <a:srgbClr val="BC8F00"/>
                </a:solidFill>
              </a:rPr>
              <a:t>si</a:t>
            </a:r>
            <a:endParaRPr lang="en-IN" sz="2000" b="1" dirty="0">
              <a:solidFill>
                <a:srgbClr val="BC8F00"/>
              </a:solidFill>
            </a:endParaRPr>
          </a:p>
          <a:p>
            <a:pPr indent="341313">
              <a:spcBef>
                <a:spcPts val="0"/>
              </a:spcBef>
            </a:pPr>
            <a:r>
              <a:rPr lang="en-IN" sz="2000" b="1" dirty="0">
                <a:solidFill>
                  <a:srgbClr val="0070C0"/>
                </a:solidFill>
              </a:rPr>
              <a:t>ON</a:t>
            </a:r>
            <a:r>
              <a:rPr lang="en-IN" sz="2000" b="1" dirty="0">
                <a:solidFill>
                  <a:srgbClr val="BC8F00"/>
                </a:solidFill>
              </a:rPr>
              <a:t> </a:t>
            </a:r>
            <a:r>
              <a:rPr lang="en-IN" sz="2000" b="1" dirty="0" err="1">
                <a:solidFill>
                  <a:srgbClr val="BC8F00"/>
                </a:solidFill>
              </a:rPr>
              <a:t>sc.student_id</a:t>
            </a:r>
            <a:r>
              <a:rPr lang="en-IN" sz="2000" b="1" dirty="0">
                <a:solidFill>
                  <a:srgbClr val="BC8F00"/>
                </a:solidFill>
              </a:rPr>
              <a:t> = </a:t>
            </a:r>
            <a:r>
              <a:rPr lang="en-IN" sz="2000" b="1" dirty="0" err="1">
                <a:solidFill>
                  <a:srgbClr val="BC8F00"/>
                </a:solidFill>
              </a:rPr>
              <a:t>si.student_id</a:t>
            </a:r>
            <a:r>
              <a:rPr lang="en-IN" sz="2000" b="1" dirty="0">
                <a:solidFill>
                  <a:srgbClr val="BC8F00"/>
                </a:solidFill>
              </a:rPr>
              <a:t>;</a:t>
            </a:r>
          </a:p>
          <a:p>
            <a:pPr marL="0" indent="0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cs typeface="Arial" pitchFamily="34" charset="0"/>
            </a:endParaRP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25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  <p:pic>
        <p:nvPicPr>
          <p:cNvPr id="9" name="Picture 8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543800" y="0"/>
            <a:ext cx="1447800" cy="851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481EB-8F30-4DBE-97E4-C47F16554C60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273ECA-59EB-4EC2-A6B0-51977F2AC7EE}"/>
</file>

<file path=customXml/itemProps3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16981</TotalTime>
  <Words>348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Broadway</vt:lpstr>
      <vt:lpstr>Calibri</vt:lpstr>
      <vt:lpstr>Courier New</vt:lpstr>
      <vt:lpstr>Verdana</vt:lpstr>
      <vt:lpstr>1_Academy LCD Compliant Template</vt:lpstr>
      <vt:lpstr>PowerPoint Presentation</vt:lpstr>
      <vt:lpstr>Activity</vt:lpstr>
      <vt:lpstr>Lend a Hand </vt:lpstr>
      <vt:lpstr>Lend a Hand: Solution</vt:lpstr>
      <vt:lpstr>Lend a Hand </vt:lpstr>
      <vt:lpstr>Lend a Hand: Solution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176361</dc:creator>
  <cp:lastModifiedBy>S Gavade, Sheetal (Cognizant)</cp:lastModifiedBy>
  <cp:revision>929</cp:revision>
  <dcterms:created xsi:type="dcterms:W3CDTF">2011-06-15T11:24:59Z</dcterms:created>
  <dcterms:modified xsi:type="dcterms:W3CDTF">2018-09-05T09:26:30Z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