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ppt/tags/tag1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94660"/>
  </p:normalViewPr>
  <p:slideViewPr>
    <p:cSldViewPr snapToGrid="0">
      <p:cViewPr>
        <p:scale>
          <a:sx n="70" d="100"/>
          <a:sy n="70" d="100"/>
        </p:scale>
        <p:origin x="4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84FC-AABD-4F02-830F-B1DB7D945617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049F6-812A-4A2E-B83F-15853CC8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049F6-812A-4A2E-B83F-15853CC82D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7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4"/>
            <a:ext cx="11046177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6" y="3657600"/>
            <a:ext cx="10507873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108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1566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9972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3859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7357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5492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8D587B-6992-4B03-9EE1-58C2DD981EC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80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6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2" y="4018909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6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6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5623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19681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7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4"/>
            <a:ext cx="11046177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6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2" y="4038601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12806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2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22975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206375"/>
            <a:ext cx="9144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1"/>
            <a:ext cx="56896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6896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14667" y="6477000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6453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11582400" y="6492082"/>
            <a:ext cx="508000" cy="2135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12E74-3777-4D3D-8104-4F7BCB3A24F6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9121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6096000"/>
            <a:ext cx="1188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6382390"/>
            <a:ext cx="2540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438901"/>
            <a:ext cx="325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5" cy="68579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75200" y="4437966"/>
            <a:ext cx="7416795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3855098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2400" y="6492082"/>
            <a:ext cx="609600" cy="25398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9869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80800" y="6492081"/>
            <a:ext cx="7112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9266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9827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5155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4"/>
            <a:ext cx="12177485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79404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914" y="358003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80800" y="6477000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9878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6" y="330262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492081"/>
            <a:ext cx="982133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C4CF5DB-2E46-43DD-B854-BA4C0ED00799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0295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12192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11491384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8934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Activity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1891352" y="1010308"/>
            <a:ext cx="8382000" cy="4622800"/>
          </a:xfrm>
        </p:spPr>
        <p:txBody>
          <a:bodyPr>
            <a:normAutofit/>
          </a:bodyPr>
          <a:lstStyle/>
          <a:p>
            <a:r>
              <a:rPr lang="en-US" sz="2000" dirty="0">
                <a:cs typeface="Arial" pitchFamily="34" charset="0"/>
              </a:rPr>
              <a:t>Now that we are well versed with commands, let’s test our understanding using a short case study.   </a:t>
            </a:r>
          </a:p>
          <a:p>
            <a:endParaRPr lang="en-US" sz="2000" dirty="0">
              <a:cs typeface="Arial" pitchFamily="34" charset="0"/>
            </a:endParaRPr>
          </a:p>
          <a:p>
            <a:endParaRPr lang="en-US" sz="2000" dirty="0">
              <a:cs typeface="Arial" pitchFamily="34" charset="0"/>
            </a:endParaRP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044171" y="1828801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) 	</a:t>
            </a:r>
            <a:r>
              <a:rPr lang="en-US" sz="2400" dirty="0">
                <a:solidFill>
                  <a:prstClr val="white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>
                <a:solidFill>
                  <a:prstClr val="white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7704" y="2362201"/>
            <a:ext cx="87902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Case Study Scenario: </a:t>
            </a:r>
          </a:p>
          <a:p>
            <a:pPr marL="742950" lvl="1" indent="-285750">
              <a:buFont typeface="Calibri" pitchFamily="34" charset="0"/>
              <a:buChar char="—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This case study is to develop a </a:t>
            </a:r>
            <a:r>
              <a:rPr lang="en-US" sz="2000" i="1" dirty="0">
                <a:solidFill>
                  <a:schemeClr val="bg1"/>
                </a:solidFill>
                <a:cs typeface="Arial" pitchFamily="34" charset="0"/>
              </a:rPr>
              <a:t>Course Management System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(CMS) for ABC University. The following are the two use cases for which the database needs to be designed.</a:t>
            </a:r>
            <a:endParaRPr lang="en-US" sz="2000" i="1" dirty="0">
              <a:solidFill>
                <a:schemeClr val="bg1"/>
              </a:solidFill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buFont typeface="Calibri" pitchFamily="34" charset="0"/>
              <a:buChar char="—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Add Course </a:t>
            </a:r>
          </a:p>
          <a:p>
            <a:pPr marL="118872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To add the course details into the course management system.</a:t>
            </a:r>
          </a:p>
          <a:p>
            <a:pPr marL="742950" lvl="1" indent="-285750">
              <a:lnSpc>
                <a:spcPct val="120000"/>
              </a:lnSpc>
              <a:buFont typeface="Calibri" pitchFamily="34" charset="0"/>
              <a:buChar char="—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Retrieve Course </a:t>
            </a:r>
          </a:p>
          <a:p>
            <a:pPr marL="118872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Retrieve the courses stored in the system and display them.</a:t>
            </a:r>
          </a:p>
          <a:p>
            <a:pPr marL="2857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The courses to be added will have the following attributes course code, course name, number of participants, course description, course duration, course start date, and course type.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3BCB01"/>
                </a:solidFill>
                <a:cs typeface="Arial" pitchFamily="34" charset="0"/>
              </a:rPr>
              <a:t>Pre-Requisite: </a:t>
            </a:r>
            <a:endParaRPr lang="en-US" sz="2000" dirty="0">
              <a:solidFill>
                <a:srgbClr val="3BCB01"/>
              </a:solidFill>
              <a:cs typeface="Arial" pitchFamily="34" charset="0"/>
            </a:endParaRPr>
          </a:p>
          <a:p>
            <a:pPr lvl="1">
              <a:buFont typeface="Calibri" pitchFamily="34" charset="0"/>
              <a:buChar char="—"/>
            </a:pPr>
            <a:r>
              <a:rPr lang="en-US" dirty="0" smtClean="0">
                <a:cs typeface="Arial" pitchFamily="34" charset="0"/>
              </a:rPr>
              <a:t>Insert </a:t>
            </a:r>
            <a:r>
              <a:rPr lang="en-US" dirty="0">
                <a:cs typeface="Arial" pitchFamily="34" charset="0"/>
              </a:rPr>
              <a:t>the following records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alibri" pitchFamily="34" charset="0"/>
              <a:buChar char="—"/>
            </a:pPr>
            <a:r>
              <a:rPr lang="en-US" dirty="0" smtClean="0">
                <a:cs typeface="Arial" pitchFamily="34" charset="0"/>
              </a:rPr>
              <a:t>Add </a:t>
            </a:r>
            <a:r>
              <a:rPr lang="en-US" dirty="0">
                <a:cs typeface="Arial" pitchFamily="34" charset="0"/>
              </a:rPr>
              <a:t>two new courses in </a:t>
            </a:r>
            <a:r>
              <a:rPr lang="en-US" dirty="0" err="1">
                <a:cs typeface="Arial" pitchFamily="34" charset="0"/>
              </a:rPr>
              <a:t>course_info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table </a:t>
            </a:r>
            <a:endParaRPr lang="en-US" dirty="0">
              <a:cs typeface="Arial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Calibri" pitchFamily="34" charset="0"/>
              <a:buChar char="—"/>
            </a:pPr>
            <a:r>
              <a:rPr lang="en-US" dirty="0" smtClean="0">
                <a:cs typeface="Arial" pitchFamily="34" charset="0"/>
              </a:rPr>
              <a:t>Add </a:t>
            </a:r>
            <a:r>
              <a:rPr lang="en-US" dirty="0">
                <a:cs typeface="Arial" pitchFamily="34" charset="0"/>
              </a:rPr>
              <a:t>the course fees for the two courses in </a:t>
            </a:r>
            <a:r>
              <a:rPr lang="en-US" dirty="0" err="1">
                <a:cs typeface="Arial" pitchFamily="34" charset="0"/>
              </a:rPr>
              <a:t>course_Fees</a:t>
            </a:r>
            <a:r>
              <a:rPr lang="en-US" dirty="0">
                <a:cs typeface="Arial" pitchFamily="34" charset="0"/>
              </a:rPr>
              <a:t> with fees amount &lt; </a:t>
            </a:r>
            <a:r>
              <a:rPr lang="en-US" dirty="0" smtClean="0">
                <a:cs typeface="Arial" pitchFamily="34" charset="0"/>
              </a:rPr>
              <a:t>1500</a:t>
            </a:r>
            <a:endParaRPr lang="en-US" dirty="0">
              <a:cs typeface="Arial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Calibri" pitchFamily="34" charset="0"/>
              <a:buChar char="—"/>
            </a:pPr>
            <a:r>
              <a:rPr lang="en-US" dirty="0" smtClean="0">
                <a:cs typeface="Arial" pitchFamily="34" charset="0"/>
              </a:rPr>
              <a:t>Enroll </a:t>
            </a:r>
            <a:r>
              <a:rPr lang="en-US" dirty="0">
                <a:cs typeface="Arial" pitchFamily="34" charset="0"/>
              </a:rPr>
              <a:t>two students to the newly added </a:t>
            </a:r>
            <a:r>
              <a:rPr lang="en-US" dirty="0" smtClean="0">
                <a:cs typeface="Arial" pitchFamily="34" charset="0"/>
              </a:rPr>
              <a:t>courses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cs typeface="Arial" pitchFamily="34" charset="0"/>
            </a:endParaRPr>
          </a:p>
          <a:p>
            <a:r>
              <a:rPr lang="en-US" sz="2000" b="1" dirty="0">
                <a:solidFill>
                  <a:srgbClr val="3BCB01"/>
                </a:solidFill>
                <a:cs typeface="Arial" pitchFamily="34" charset="0"/>
              </a:rPr>
              <a:t>Problem  1: </a:t>
            </a:r>
          </a:p>
          <a:p>
            <a:pPr lvl="1">
              <a:buFont typeface="Calibri" pitchFamily="34" charset="0"/>
              <a:buChar char="—"/>
            </a:pPr>
            <a:r>
              <a:rPr lang="en-US" dirty="0" smtClean="0">
                <a:cs typeface="Arial" pitchFamily="34" charset="0"/>
              </a:rPr>
              <a:t>Write </a:t>
            </a:r>
            <a:r>
              <a:rPr lang="en-US" dirty="0">
                <a:cs typeface="Arial" pitchFamily="34" charset="0"/>
              </a:rPr>
              <a:t>a query which fetches the student </a:t>
            </a:r>
            <a:r>
              <a:rPr lang="en-US" dirty="0" smtClean="0">
                <a:cs typeface="Arial" pitchFamily="34" charset="0"/>
              </a:rPr>
              <a:t>id for students </a:t>
            </a:r>
            <a:r>
              <a:rPr lang="en-US" dirty="0">
                <a:cs typeface="Arial" pitchFamily="34" charset="0"/>
              </a:rPr>
              <a:t>who </a:t>
            </a:r>
            <a:r>
              <a:rPr lang="en-US" dirty="0" smtClean="0">
                <a:cs typeface="Arial" pitchFamily="34" charset="0"/>
              </a:rPr>
              <a:t>have </a:t>
            </a:r>
            <a:r>
              <a:rPr lang="en-US" dirty="0">
                <a:cs typeface="Arial" pitchFamily="34" charset="0"/>
              </a:rPr>
              <a:t>enrolled for at </a:t>
            </a:r>
            <a:r>
              <a:rPr lang="en-US" dirty="0" smtClean="0">
                <a:cs typeface="Arial" pitchFamily="34" charset="0"/>
              </a:rPr>
              <a:t>least </a:t>
            </a:r>
            <a:r>
              <a:rPr lang="en-US" dirty="0">
                <a:cs typeface="Arial" pitchFamily="34" charset="0"/>
              </a:rPr>
              <a:t>one course whose fees is less than 1500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14" y="166232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3BCB01"/>
                </a:solidFill>
                <a:cs typeface="Arial" pitchFamily="34" charset="0"/>
              </a:rPr>
              <a:t>Solution 1:</a:t>
            </a:r>
          </a:p>
          <a:p>
            <a:pPr marL="862013" lvl="3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student_id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862013" lvl="3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student_courses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62013" lvl="3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course_code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IN (SELECT </a:t>
            </a:r>
            <a:r>
              <a:rPr lang="en-US" sz="2200" dirty="0" err="1">
                <a:solidFill>
                  <a:srgbClr val="BC8F00"/>
                </a:solidFill>
              </a:rPr>
              <a:t>course_code</a:t>
            </a:r>
            <a:endParaRPr lang="en-US" sz="2200" dirty="0">
              <a:solidFill>
                <a:srgbClr val="BC8F00"/>
              </a:solidFill>
            </a:endParaRPr>
          </a:p>
          <a:p>
            <a:pPr marL="862013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course_fees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62013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special_fees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&lt;1500);</a:t>
            </a:r>
          </a:p>
          <a:p>
            <a:pPr marL="862013" lvl="3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3BCB01"/>
                </a:solidFill>
                <a:cs typeface="Arial" pitchFamily="34" charset="0"/>
              </a:rPr>
              <a:t>Problem </a:t>
            </a:r>
            <a:r>
              <a:rPr lang="en-US" sz="2000" b="1" dirty="0">
                <a:solidFill>
                  <a:srgbClr val="3BCB01"/>
                </a:solidFill>
                <a:cs typeface="Arial" pitchFamily="34" charset="0"/>
              </a:rPr>
              <a:t>2:</a:t>
            </a:r>
            <a:r>
              <a:rPr lang="en-US" sz="2000" dirty="0">
                <a:solidFill>
                  <a:srgbClr val="3BCB01"/>
                </a:solidFill>
                <a:cs typeface="Arial" pitchFamily="34" charset="0"/>
              </a:rPr>
              <a:t> </a:t>
            </a:r>
          </a:p>
          <a:p>
            <a:pPr lvl="1">
              <a:buFont typeface="Calibri" pitchFamily="34" charset="0"/>
              <a:buChar char="—"/>
              <a:defRPr/>
            </a:pPr>
            <a:r>
              <a:rPr lang="en-US" dirty="0" smtClean="0">
                <a:cs typeface="Arial" pitchFamily="34" charset="0"/>
              </a:rPr>
              <a:t>Write </a:t>
            </a:r>
            <a:r>
              <a:rPr lang="en-US" dirty="0">
                <a:cs typeface="Arial" pitchFamily="34" charset="0"/>
              </a:rPr>
              <a:t>a query which fetches the student id and student </a:t>
            </a:r>
            <a:r>
              <a:rPr lang="en-US" dirty="0" smtClean="0">
                <a:cs typeface="Arial" pitchFamily="34" charset="0"/>
              </a:rPr>
              <a:t>name for students </a:t>
            </a:r>
            <a:r>
              <a:rPr lang="en-US" dirty="0">
                <a:cs typeface="Arial" pitchFamily="34" charset="0"/>
              </a:rPr>
              <a:t>who </a:t>
            </a:r>
            <a:r>
              <a:rPr lang="en-US" dirty="0" smtClean="0">
                <a:cs typeface="Arial" pitchFamily="34" charset="0"/>
              </a:rPr>
              <a:t>have enrolled </a:t>
            </a:r>
            <a:r>
              <a:rPr lang="en-US" dirty="0">
                <a:cs typeface="Arial" pitchFamily="34" charset="0"/>
              </a:rPr>
              <a:t>for at least </a:t>
            </a:r>
            <a:r>
              <a:rPr lang="en-US" dirty="0" smtClean="0">
                <a:cs typeface="Arial" pitchFamily="34" charset="0"/>
              </a:rPr>
              <a:t>one </a:t>
            </a:r>
            <a:r>
              <a:rPr lang="en-US" dirty="0">
                <a:cs typeface="Arial" pitchFamily="34" charset="0"/>
              </a:rPr>
              <a:t>course whose fees is less than 1500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14" y="166232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862013" lvl="3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3BCB01"/>
                </a:solidFill>
                <a:cs typeface="Arial" pitchFamily="34" charset="0"/>
              </a:rPr>
              <a:t>Solution 2: </a:t>
            </a:r>
          </a:p>
          <a:p>
            <a:pPr marL="862013" lvl="3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c.student_id</a:t>
            </a:r>
            <a:r>
              <a:rPr lang="en-US" sz="2200" dirty="0">
                <a:solidFill>
                  <a:srgbClr val="BC8F00"/>
                </a:solidFill>
              </a:rPr>
              <a:t>, </a:t>
            </a:r>
            <a:r>
              <a:rPr lang="en-US" sz="2200" dirty="0" err="1">
                <a:solidFill>
                  <a:srgbClr val="BC8F00"/>
                </a:solidFill>
              </a:rPr>
              <a:t>s.first_name</a:t>
            </a:r>
            <a:r>
              <a:rPr lang="en-US" sz="2200" dirty="0">
                <a:solidFill>
                  <a:srgbClr val="BC8F00"/>
                </a:solidFill>
              </a:rPr>
              <a:t>  </a:t>
            </a:r>
          </a:p>
          <a:p>
            <a:pPr marL="862013" lvl="3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student_courses</a:t>
            </a:r>
            <a:r>
              <a:rPr lang="en-US" sz="2200" dirty="0">
                <a:solidFill>
                  <a:srgbClr val="BC8F00"/>
                </a:solidFill>
              </a:rPr>
              <a:t> c, </a:t>
            </a:r>
            <a:r>
              <a:rPr lang="en-US" sz="2200" dirty="0" err="1">
                <a:solidFill>
                  <a:srgbClr val="BC8F00"/>
                </a:solidFill>
              </a:rPr>
              <a:t>student_info</a:t>
            </a:r>
            <a:r>
              <a:rPr lang="en-US" sz="2200" dirty="0">
                <a:solidFill>
                  <a:srgbClr val="BC8F00"/>
                </a:solidFill>
              </a:rPr>
              <a:t> s </a:t>
            </a:r>
          </a:p>
          <a:p>
            <a:pPr marL="862013" lvl="3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s.student_id</a:t>
            </a:r>
            <a:r>
              <a:rPr lang="en-US" sz="2200" dirty="0">
                <a:solidFill>
                  <a:srgbClr val="BC8F00"/>
                </a:solidFill>
              </a:rPr>
              <a:t> = </a:t>
            </a:r>
            <a:r>
              <a:rPr lang="en-US" sz="2200" dirty="0" err="1">
                <a:solidFill>
                  <a:srgbClr val="BC8F00"/>
                </a:solidFill>
              </a:rPr>
              <a:t>c.student_id</a:t>
            </a:r>
            <a:r>
              <a:rPr lang="en-US" sz="2200" dirty="0">
                <a:solidFill>
                  <a:srgbClr val="BC8F00"/>
                </a:solidFill>
              </a:rPr>
              <a:t> </a:t>
            </a:r>
          </a:p>
          <a:p>
            <a:pPr marL="862013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course_code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62013" lvl="3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100" dirty="0">
                <a:solidFill>
                  <a:srgbClr val="0070C0"/>
                </a:solidFill>
              </a:rPr>
              <a:t>(SELECT </a:t>
            </a:r>
            <a:r>
              <a:rPr lang="en-US" sz="2200" dirty="0" err="1">
                <a:solidFill>
                  <a:srgbClr val="BC8F00"/>
                </a:solidFill>
              </a:rPr>
              <a:t>course_code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62013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course_fees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62013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 </a:t>
            </a:r>
            <a:r>
              <a:rPr lang="en-US" sz="2100" dirty="0">
                <a:solidFill>
                  <a:srgbClr val="0070C0"/>
                </a:solidFill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BC8F00"/>
                </a:solidFill>
              </a:rPr>
              <a:t>special_fees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rgbClr val="0070C0"/>
                </a:solidFill>
              </a:rPr>
              <a:t>&lt;1500);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9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C2810F5-DA02-4956-8165-5B4028F28ADB}"/>
</file>

<file path=customXml/itemProps2.xml><?xml version="1.0" encoding="utf-8"?>
<ds:datastoreItem xmlns:ds="http://schemas.openxmlformats.org/officeDocument/2006/customXml" ds:itemID="{80329EA1-2D41-49D4-A510-14C6EB62A4FC}"/>
</file>

<file path=customXml/itemProps3.xml><?xml version="1.0" encoding="utf-8"?>
<ds:datastoreItem xmlns:ds="http://schemas.openxmlformats.org/officeDocument/2006/customXml" ds:itemID="{D9C3BDF6-972B-40EF-AFE7-1E81C99C4A3E}"/>
</file>

<file path=docProps/app.xml><?xml version="1.0" encoding="utf-8"?>
<Properties xmlns="http://schemas.openxmlformats.org/officeDocument/2006/extended-properties" xmlns:vt="http://schemas.openxmlformats.org/officeDocument/2006/docPropsVTypes">
  <Template>RIO_03_Constraints - Lend a Hand</Template>
  <TotalTime>20</TotalTime>
  <Words>269</Words>
  <Application>Microsoft Office PowerPoint</Application>
  <PresentationFormat>Widescreen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Arial Narrow</vt:lpstr>
      <vt:lpstr>Broadway</vt:lpstr>
      <vt:lpstr>Calibri</vt:lpstr>
      <vt:lpstr>Courier New</vt:lpstr>
      <vt:lpstr>Verdana</vt:lpstr>
      <vt:lpstr>1_Academy LCD Compliant Template</vt:lpstr>
      <vt:lpstr>Activity</vt:lpstr>
      <vt:lpstr>Lend a Hand</vt:lpstr>
      <vt:lpstr>Lend a Hand - Solution</vt:lpstr>
      <vt:lpstr>Lend a Hand</vt:lpstr>
      <vt:lpstr>Lend a Hand - Solution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S Gavade, Sheetal (Cognizant)</dc:creator>
  <cp:lastModifiedBy>S Gavade, Sheetal (Cognizant)</cp:lastModifiedBy>
  <cp:revision>2</cp:revision>
  <dcterms:created xsi:type="dcterms:W3CDTF">2018-09-10T08:57:35Z</dcterms:created>
  <dcterms:modified xsi:type="dcterms:W3CDTF">2018-09-10T12:24:19Z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  <property fmtid="{D5CDD505-2E9C-101B-9397-08002B2CF9AE}" pid="3" name="Order">
    <vt:r8>2403300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