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 id="2147483756" r:id="rId5"/>
  </p:sldMasterIdLst>
  <p:notesMasterIdLst>
    <p:notesMasterId r:id="rId43"/>
  </p:notesMasterIdLst>
  <p:handoutMasterIdLst>
    <p:handoutMasterId r:id="rId44"/>
  </p:handoutMasterIdLst>
  <p:sldIdLst>
    <p:sldId id="257" r:id="rId6"/>
    <p:sldId id="508" r:id="rId7"/>
    <p:sldId id="509" r:id="rId8"/>
    <p:sldId id="521" r:id="rId9"/>
    <p:sldId id="454" r:id="rId10"/>
    <p:sldId id="510" r:id="rId11"/>
    <p:sldId id="522" r:id="rId12"/>
    <p:sldId id="456" r:id="rId13"/>
    <p:sldId id="457" r:id="rId14"/>
    <p:sldId id="523" r:id="rId15"/>
    <p:sldId id="459" r:id="rId16"/>
    <p:sldId id="461" r:id="rId17"/>
    <p:sldId id="462" r:id="rId18"/>
    <p:sldId id="463" r:id="rId19"/>
    <p:sldId id="464" r:id="rId20"/>
    <p:sldId id="524" r:id="rId21"/>
    <p:sldId id="468" r:id="rId22"/>
    <p:sldId id="511" r:id="rId23"/>
    <p:sldId id="525" r:id="rId24"/>
    <p:sldId id="471" r:id="rId25"/>
    <p:sldId id="512" r:id="rId26"/>
    <p:sldId id="472" r:id="rId27"/>
    <p:sldId id="513" r:id="rId28"/>
    <p:sldId id="473" r:id="rId29"/>
    <p:sldId id="514" r:id="rId30"/>
    <p:sldId id="474" r:id="rId31"/>
    <p:sldId id="515" r:id="rId32"/>
    <p:sldId id="475" r:id="rId33"/>
    <p:sldId id="517" r:id="rId34"/>
    <p:sldId id="476" r:id="rId35"/>
    <p:sldId id="518" r:id="rId36"/>
    <p:sldId id="520" r:id="rId37"/>
    <p:sldId id="519" r:id="rId38"/>
    <p:sldId id="499" r:id="rId39"/>
    <p:sldId id="503" r:id="rId40"/>
    <p:sldId id="411" r:id="rId41"/>
    <p:sldId id="41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6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008080"/>
    <a:srgbClr val="663300"/>
    <a:srgbClr val="320019"/>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4" autoAdjust="0"/>
    <p:restoredTop sz="82944" autoAdjust="0"/>
  </p:normalViewPr>
  <p:slideViewPr>
    <p:cSldViewPr>
      <p:cViewPr varScale="1">
        <p:scale>
          <a:sx n="62" d="100"/>
          <a:sy n="62" d="100"/>
        </p:scale>
        <p:origin x="146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9/5/2018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715675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2429879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A predicate is retrospectively deterministic if the simply contained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predicate, parenthesized </a:t>
            </a:r>
            <a:r>
              <a:rPr lang="en-US" sz="1200" dirty="0" err="1" smtClean="0">
                <a:solidFill>
                  <a:schemeClr val="tx1">
                    <a:lumMod val="75000"/>
                    <a:lumOff val="25000"/>
                  </a:schemeClr>
                </a:solidFill>
              </a:rPr>
              <a:t>boolean</a:t>
            </a:r>
            <a:r>
              <a:rPr lang="en-US" sz="1200" dirty="0" smtClean="0">
                <a:solidFill>
                  <a:schemeClr val="tx1">
                    <a:lumMod val="75000"/>
                    <a:lumOff val="25000"/>
                  </a:schemeClr>
                </a:solidFill>
              </a:rPr>
              <a:t> value expression or non parenthesized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value expression primary is retrospectively deterministic.</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2904361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36648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1363918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4538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2964824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3580145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1476895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547068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2031128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32</a:t>
            </a:fld>
            <a:endParaRPr lang="en-US" altLang="en-US" dirty="0"/>
          </a:p>
        </p:txBody>
      </p:sp>
    </p:spTree>
    <p:extLst>
      <p:ext uri="{BB962C8B-B14F-4D97-AF65-F5344CB8AC3E}">
        <p14:creationId xmlns:p14="http://schemas.microsoft.com/office/powerpoint/2010/main" val="367061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smtClean="0"/>
              <a:t>Arithmetic operators (Contd.)</a:t>
            </a:r>
          </a:p>
          <a:p>
            <a:r>
              <a:rPr lang="en-US" sz="1200" dirty="0" smtClean="0"/>
              <a:t>When the declared type of either operand of an arithmetic operator is approximate numeric, the declared type of the result is an implementation-defined approximate numeric type.</a:t>
            </a:r>
          </a:p>
          <a:p>
            <a:r>
              <a:rPr lang="en-US" sz="1200" dirty="0" smtClean="0"/>
              <a:t>The monadic arithmetic operators &lt;plus sign&gt; and &lt;minus sign&gt; (+ and –, respectively) specify monadic plus and monadic minus, respectively. </a:t>
            </a:r>
          </a:p>
          <a:p>
            <a:r>
              <a:rPr lang="en-US" sz="1200" dirty="0" smtClean="0"/>
              <a:t>Monadic plus does not change its operand. Monadic minus reverses the sign of its operand.</a:t>
            </a:r>
          </a:p>
          <a:p>
            <a:r>
              <a:rPr lang="en-US" sz="1200" dirty="0" smtClean="0"/>
              <a:t>The dyadic arithmetic operators &lt;plus sign&gt;, &lt;minus sign&gt;, &lt;asterisk&gt;, and &lt;solidus&gt; (+, –, *, and /, respectively) specify addition, subtraction, multiplication, and division, respectively. If the value of a divisor is zero, then an exception condition is raised: </a:t>
            </a:r>
            <a:r>
              <a:rPr lang="en-US" sz="1200" b="1" dirty="0" smtClean="0"/>
              <a:t>data exception — division by zero.</a:t>
            </a:r>
          </a:p>
          <a:p>
            <a:r>
              <a:rPr lang="en-US" sz="1200" dirty="0" smtClean="0"/>
              <a:t>If the operator is not division and the mathematical result of the operation is not exactly representable with the precision and scale of the result data type, then an exception condition is raised: </a:t>
            </a:r>
            <a:r>
              <a:rPr lang="en-US" sz="1200" b="1" dirty="0" smtClean="0"/>
              <a:t>data exception— numeric value out of range.</a:t>
            </a:r>
          </a:p>
          <a:p>
            <a:endParaRPr lang="en-US" dirty="0" smtClean="0"/>
          </a:p>
          <a:p>
            <a:pPr fontAlgn="base">
              <a:lnSpc>
                <a:spcPct val="86000"/>
              </a:lnSpc>
              <a:spcBef>
                <a:spcPct val="0"/>
              </a:spcBef>
              <a:spcAft>
                <a:spcPct val="0"/>
              </a:spcAft>
              <a:buClr>
                <a:srgbClr val="000000"/>
              </a:buClr>
              <a:buSzPct val="100000"/>
            </a:pPr>
            <a:r>
              <a:rPr lang="en-US" b="1" dirty="0" smtClean="0">
                <a:solidFill>
                  <a:schemeClr val="tx1"/>
                </a:solidFill>
              </a:rPr>
              <a:t>Rule:</a:t>
            </a:r>
          </a:p>
          <a:p>
            <a:pPr fontAlgn="base">
              <a:lnSpc>
                <a:spcPct val="86000"/>
              </a:lnSpc>
              <a:spcBef>
                <a:spcPct val="0"/>
              </a:spcBef>
              <a:spcAft>
                <a:spcPct val="0"/>
              </a:spcAft>
              <a:buClr>
                <a:srgbClr val="000000"/>
              </a:buClr>
              <a:buSzPct val="100000"/>
            </a:pPr>
            <a:r>
              <a:rPr lang="en-US" b="1" dirty="0" smtClean="0">
                <a:solidFill>
                  <a:schemeClr val="tx1"/>
                </a:solidFill>
              </a:rPr>
              <a:t>If the value of any operand in a numeric value expression is null value, then the result of that numeric value expression is the null value.</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2040681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33</a:t>
            </a:fld>
            <a:endParaRPr lang="en-US" altLang="en-US" dirty="0"/>
          </a:p>
        </p:txBody>
      </p:sp>
    </p:spTree>
    <p:extLst>
      <p:ext uri="{BB962C8B-B14F-4D97-AF65-F5344CB8AC3E}">
        <p14:creationId xmlns:p14="http://schemas.microsoft.com/office/powerpoint/2010/main" val="4150104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213239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1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dirty="0" smtClean="0">
                <a:solidFill>
                  <a:schemeClr val="tx1">
                    <a:lumMod val="75000"/>
                    <a:lumOff val="25000"/>
                  </a:schemeClr>
                </a:solidFill>
              </a:rPr>
              <a:t>The declared types of the corresponding fields of the two value </a:t>
            </a:r>
          </a:p>
          <a:p>
            <a:pPr fontAlgn="base">
              <a:lnSpc>
                <a:spcPct val="86000"/>
              </a:lnSpc>
              <a:spcBef>
                <a:spcPct val="0"/>
              </a:spcBef>
              <a:spcAft>
                <a:spcPct val="0"/>
              </a:spcAft>
              <a:buClr>
                <a:srgbClr val="000000"/>
              </a:buClr>
              <a:buSzPct val="100000"/>
            </a:pPr>
            <a:r>
              <a:rPr lang="en-US" dirty="0" err="1" smtClean="0">
                <a:solidFill>
                  <a:schemeClr val="tx1">
                    <a:lumMod val="75000"/>
                    <a:lumOff val="25000"/>
                  </a:schemeClr>
                </a:solidFill>
              </a:rPr>
              <a:t>predicands</a:t>
            </a:r>
            <a:r>
              <a:rPr lang="en-US" dirty="0" smtClean="0">
                <a:solidFill>
                  <a:schemeClr val="tx1">
                    <a:lumMod val="75000"/>
                    <a:lumOff val="25000"/>
                  </a:schemeClr>
                </a:solidFill>
              </a:rPr>
              <a:t> shall be comparable.</a:t>
            </a:r>
            <a:endParaRPr lang="en-US" sz="1100" dirty="0" smtClean="0">
              <a:solidFill>
                <a:schemeClr val="tx1">
                  <a:lumMod val="75000"/>
                  <a:lumOff val="25000"/>
                </a:schemeClr>
              </a:solidFill>
            </a:endParaRP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45053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0" u="none"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68073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rtl="0" eaLnBrk="1" fontAlgn="t" latinLnBrk="0" hangingPunct="1"/>
            <a:r>
              <a:rPr lang="en-US" sz="1200" b="1" i="0" u="none" strike="noStrike" kern="1200" dirty="0" smtClean="0">
                <a:solidFill>
                  <a:schemeClr val="tx1"/>
                </a:solidFill>
                <a:effectLst/>
                <a:latin typeface="+mn-lt"/>
                <a:ea typeface="+mn-ea"/>
                <a:cs typeface="+mn-cs"/>
              </a:rPr>
              <a:t>Operators </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Syntax</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0" i="0" u="none" strike="noStrike" kern="1200" dirty="0" smtClean="0">
                <a:solidFill>
                  <a:schemeClr val="tx1"/>
                </a:solidFill>
                <a:effectLst/>
                <a:latin typeface="+mn-lt"/>
                <a:ea typeface="+mn-ea"/>
                <a:cs typeface="+mn-cs"/>
              </a:rPr>
              <a:t>between predicate  	[ NOT ] BETWEEN &lt;row value </a:t>
            </a:r>
            <a:r>
              <a:rPr lang="en-US" sz="1200" b="0" i="0" u="none" strike="noStrike" kern="1200" dirty="0" err="1" smtClean="0">
                <a:solidFill>
                  <a:schemeClr val="tx1"/>
                </a:solidFill>
                <a:effectLst/>
                <a:latin typeface="+mn-lt"/>
                <a:ea typeface="+mn-ea"/>
                <a:cs typeface="+mn-cs"/>
              </a:rPr>
              <a:t>predicand</a:t>
            </a:r>
            <a:r>
              <a:rPr lang="en-US" sz="1200" b="0" i="0" u="none" strike="noStrike" kern="1200" dirty="0" smtClean="0">
                <a:solidFill>
                  <a:schemeClr val="tx1"/>
                </a:solidFill>
                <a:effectLst/>
                <a:latin typeface="+mn-lt"/>
                <a:ea typeface="+mn-ea"/>
                <a:cs typeface="+mn-cs"/>
              </a:rPr>
              <a:t>&gt; </a:t>
            </a:r>
          </a:p>
          <a:p>
            <a:pPr rtl="0" eaLnBrk="1" fontAlgn="t" latinLnBrk="0" hangingPunct="1"/>
            <a:r>
              <a:rPr lang="en-US" sz="1200" b="0" i="0" u="none" strike="noStrike" kern="1200" dirty="0" smtClean="0">
                <a:solidFill>
                  <a:schemeClr val="tx1"/>
                </a:solidFill>
                <a:effectLst/>
                <a:latin typeface="+mn-lt"/>
                <a:ea typeface="+mn-ea"/>
                <a:cs typeface="+mn-cs"/>
              </a:rPr>
              <a:t>		AND &lt;row value </a:t>
            </a:r>
            <a:r>
              <a:rPr lang="en-US" sz="1200" b="0" i="0" u="none" strike="noStrike" kern="1200" dirty="0" err="1" smtClean="0">
                <a:solidFill>
                  <a:schemeClr val="tx1"/>
                </a:solidFill>
                <a:effectLst/>
                <a:latin typeface="+mn-lt"/>
                <a:ea typeface="+mn-ea"/>
                <a:cs typeface="+mn-cs"/>
              </a:rPr>
              <a:t>predicand</a:t>
            </a:r>
            <a:r>
              <a:rPr lang="en-US" sz="1200" b="0" i="0" u="none" strike="noStrike" kern="1200" dirty="0" smtClean="0">
                <a:solidFill>
                  <a:schemeClr val="tx1"/>
                </a:solidFill>
                <a:effectLst/>
                <a:latin typeface="+mn-lt"/>
                <a:ea typeface="+mn-ea"/>
                <a:cs typeface="+mn-cs"/>
              </a:rPr>
              <a:t>&gt;</a:t>
            </a:r>
          </a:p>
          <a:p>
            <a:pPr rtl="0" eaLnBrk="1" fontAlgn="auto" latinLnBrk="0" hangingPunct="1"/>
            <a:r>
              <a:rPr lang="en-US" sz="1200" b="0" i="0" u="none" strike="noStrike" kern="1200" dirty="0" smtClean="0">
                <a:solidFill>
                  <a:schemeClr val="tx1"/>
                </a:solidFill>
                <a:effectLst/>
                <a:latin typeface="+mn-lt"/>
                <a:ea typeface="+mn-ea"/>
                <a:cs typeface="+mn-cs"/>
              </a:rPr>
              <a:t>in predicate 		[ NOT ] IN &lt;in predicate value&gt;</a:t>
            </a:r>
          </a:p>
          <a:p>
            <a:pPr rtl="0" eaLnBrk="1" fontAlgn="auto" latinLnBrk="0" hangingPunct="1"/>
            <a:r>
              <a:rPr lang="en-US" sz="1200" b="0" i="0" u="none" strike="noStrike" kern="1200" dirty="0" smtClean="0">
                <a:solidFill>
                  <a:schemeClr val="tx1"/>
                </a:solidFill>
                <a:effectLst/>
                <a:latin typeface="+mn-lt"/>
                <a:ea typeface="+mn-ea"/>
                <a:cs typeface="+mn-cs"/>
              </a:rPr>
              <a:t>character like predicate	[ NOT ] LIKE &lt;character pattern&gt; </a:t>
            </a:r>
          </a:p>
          <a:p>
            <a:pPr rtl="0" eaLnBrk="1" fontAlgn="t" latinLnBrk="0" hangingPunct="1"/>
            <a:r>
              <a:rPr lang="en-US" sz="1200" b="0" i="0" u="none" strike="noStrike" kern="1200" dirty="0" smtClean="0">
                <a:solidFill>
                  <a:schemeClr val="tx1"/>
                </a:solidFill>
                <a:effectLst/>
                <a:latin typeface="+mn-lt"/>
                <a:ea typeface="+mn-ea"/>
                <a:cs typeface="+mn-cs"/>
              </a:rPr>
              <a:t>		[ ESCAPE &lt;escape character&gt; ]</a:t>
            </a:r>
          </a:p>
          <a:p>
            <a:pPr rtl="0" eaLnBrk="1" fontAlgn="auto" latinLnBrk="0" hangingPunct="1"/>
            <a:r>
              <a:rPr lang="en-US" sz="1200" b="0" i="0" u="none" strike="noStrike" kern="1200" dirty="0" smtClean="0">
                <a:solidFill>
                  <a:schemeClr val="tx1"/>
                </a:solidFill>
                <a:effectLst/>
                <a:latin typeface="+mn-lt"/>
                <a:ea typeface="+mn-ea"/>
                <a:cs typeface="+mn-cs"/>
              </a:rPr>
              <a:t>null predicate 		IS [ NOT ] NULL</a:t>
            </a:r>
          </a:p>
          <a:p>
            <a:pPr rtl="0" eaLnBrk="1" fontAlgn="auto" latinLnBrk="0" hangingPunct="1"/>
            <a:r>
              <a:rPr lang="en-US" sz="1200" b="0" i="0" u="none" strike="noStrike" kern="1200" dirty="0" smtClean="0">
                <a:solidFill>
                  <a:schemeClr val="tx1"/>
                </a:solidFill>
                <a:effectLst/>
                <a:latin typeface="+mn-lt"/>
                <a:ea typeface="+mn-ea"/>
                <a:cs typeface="+mn-cs"/>
              </a:rPr>
              <a:t>exists predicate	EXISTS &lt;table sub query&gt;</a:t>
            </a:r>
          </a:p>
          <a:p>
            <a:pPr rtl="0" eaLnBrk="1" fontAlgn="auto" latinLnBrk="0" hangingPunct="1"/>
            <a:r>
              <a:rPr lang="en-US" sz="1200" b="0" i="0" u="none" strike="noStrike" kern="1200" dirty="0" smtClean="0">
                <a:solidFill>
                  <a:schemeClr val="tx1"/>
                </a:solidFill>
                <a:effectLst/>
                <a:latin typeface="+mn-lt"/>
                <a:ea typeface="+mn-ea"/>
                <a:cs typeface="+mn-cs"/>
              </a:rPr>
              <a:t>quantifier		 &lt;all&gt;| &lt;some&gt;</a:t>
            </a:r>
          </a:p>
          <a:p>
            <a:pPr rtl="0" eaLnBrk="1" fontAlgn="auto" latinLnBrk="0" hangingPunct="1"/>
            <a:r>
              <a:rPr lang="en-US" sz="1200" b="0" i="0" u="none" strike="noStrike" kern="1200" dirty="0" smtClean="0">
                <a:solidFill>
                  <a:schemeClr val="tx1"/>
                </a:solidFill>
                <a:effectLst/>
                <a:latin typeface="+mn-lt"/>
                <a:ea typeface="+mn-ea"/>
                <a:cs typeface="+mn-cs"/>
              </a:rPr>
              <a:t>all		ALL</a:t>
            </a:r>
          </a:p>
          <a:p>
            <a:pPr rtl="0" eaLnBrk="1" fontAlgn="auto" latinLnBrk="0" hangingPunct="1"/>
            <a:r>
              <a:rPr lang="en-US" sz="1200" b="0" i="0" u="none" strike="noStrike" kern="1200" dirty="0" smtClean="0">
                <a:solidFill>
                  <a:schemeClr val="tx1"/>
                </a:solidFill>
                <a:effectLst/>
                <a:latin typeface="+mn-lt"/>
                <a:ea typeface="+mn-ea"/>
                <a:cs typeface="+mn-cs"/>
              </a:rPr>
              <a:t> some		SOME| ANY</a:t>
            </a:r>
          </a:p>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36772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497052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r>
              <a:rPr lang="en-US" sz="1100" b="0" u="none" dirty="0" smtClean="0"/>
              <a:t>String are not case sensitive in MYSQL</a:t>
            </a:r>
          </a:p>
          <a:p>
            <a:pPr defTabSz="864931" eaLnBrk="0" fontAlgn="base" hangingPunct="0">
              <a:spcBef>
                <a:spcPct val="30000"/>
              </a:spcBef>
              <a:spcAft>
                <a:spcPct val="0"/>
              </a:spcAft>
              <a:defRPr/>
            </a:pPr>
            <a:endParaRPr lang="en-US" sz="1100" b="0" u="none" dirty="0" smtClean="0"/>
          </a:p>
          <a:p>
            <a:pPr rtl="0" eaLnBrk="1" fontAlgn="auto" latinLnBrk="0" hangingPunct="1"/>
            <a:r>
              <a:rPr lang="en-US" sz="1200" b="1" i="0" u="none" strike="noStrike" kern="1200" dirty="0" smtClean="0">
                <a:solidFill>
                  <a:schemeClr val="tx1"/>
                </a:solidFill>
                <a:effectLst/>
                <a:latin typeface="+mn-lt"/>
                <a:ea typeface="+mn-ea"/>
                <a:cs typeface="+mn-cs"/>
              </a:rPr>
              <a:t>LIKE</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/NOT LIKE</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The LIKE operator is used for wild card matching.</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_ is used for single character.</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SELECT </a:t>
            </a:r>
            <a:r>
              <a:rPr lang="en-US" sz="1200" b="1" i="0" u="none" strike="noStrike" kern="1200" dirty="0" err="1" smtClean="0">
                <a:solidFill>
                  <a:schemeClr val="tx1"/>
                </a:solidFill>
                <a:effectLst/>
                <a:latin typeface="+mn-lt"/>
                <a:ea typeface="+mn-ea"/>
                <a:cs typeface="+mn-cs"/>
              </a:rPr>
              <a:t>CustomerName</a:t>
            </a:r>
            <a:r>
              <a:rPr lang="en-US" sz="1200" b="1" i="0" u="none" strike="noStrike" kern="1200" dirty="0" smtClean="0">
                <a:solidFill>
                  <a:schemeClr val="tx1"/>
                </a:solidFill>
                <a:effectLst/>
                <a:latin typeface="+mn-lt"/>
                <a:ea typeface="+mn-ea"/>
                <a:cs typeface="+mn-cs"/>
              </a:rPr>
              <a:t>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FROM Customers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WHERE </a:t>
            </a:r>
            <a:r>
              <a:rPr lang="en-US" sz="1200" b="1" i="0" u="none" strike="noStrike" kern="1200" dirty="0" err="1" smtClean="0">
                <a:solidFill>
                  <a:schemeClr val="tx1"/>
                </a:solidFill>
                <a:effectLst/>
                <a:latin typeface="+mn-lt"/>
                <a:ea typeface="+mn-ea"/>
                <a:cs typeface="+mn-cs"/>
              </a:rPr>
              <a:t>CustomerName</a:t>
            </a:r>
            <a:r>
              <a:rPr lang="en-US" sz="1200" b="1" i="0" u="none" strike="noStrike" kern="1200" dirty="0" smtClean="0">
                <a:solidFill>
                  <a:schemeClr val="tx1"/>
                </a:solidFill>
                <a:effectLst/>
                <a:latin typeface="+mn-lt"/>
                <a:ea typeface="+mn-ea"/>
                <a:cs typeface="+mn-cs"/>
              </a:rPr>
              <a:t>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LIKE ‘</a:t>
            </a:r>
            <a:r>
              <a:rPr lang="en-US" sz="1200" b="1" i="0" u="none" strike="noStrike" kern="1200" dirty="0" err="1" smtClean="0">
                <a:solidFill>
                  <a:schemeClr val="tx1"/>
                </a:solidFill>
                <a:effectLst/>
                <a:latin typeface="+mn-lt"/>
                <a:ea typeface="+mn-ea"/>
                <a:cs typeface="+mn-cs"/>
              </a:rPr>
              <a:t>Herkku</a:t>
            </a:r>
            <a:r>
              <a:rPr lang="en-US" sz="1200" b="1" i="0" u="none" strike="noStrike" kern="1200" dirty="0" smtClean="0">
                <a:solidFill>
                  <a:schemeClr val="tx1"/>
                </a:solidFill>
                <a:effectLst/>
                <a:latin typeface="+mn-lt"/>
                <a:ea typeface="+mn-ea"/>
                <a:cs typeface="+mn-cs"/>
              </a:rPr>
              <a:t> Gift_‘;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//Select customers whose name starts with </a:t>
            </a:r>
            <a:r>
              <a:rPr lang="en-US" sz="1200" b="1" i="0" u="none" strike="noStrike" kern="1200" dirty="0" err="1" smtClean="0">
                <a:solidFill>
                  <a:schemeClr val="tx1"/>
                </a:solidFill>
                <a:effectLst/>
                <a:latin typeface="+mn-lt"/>
                <a:ea typeface="+mn-ea"/>
                <a:cs typeface="+mn-cs"/>
              </a:rPr>
              <a:t>Herkku</a:t>
            </a:r>
            <a:r>
              <a:rPr lang="en-US" sz="1200" b="1" i="0" u="none" strike="noStrike" kern="1200" dirty="0" smtClean="0">
                <a:solidFill>
                  <a:schemeClr val="tx1"/>
                </a:solidFill>
                <a:effectLst/>
                <a:latin typeface="+mn-lt"/>
                <a:ea typeface="+mn-ea"/>
                <a:cs typeface="+mn-cs"/>
              </a:rPr>
              <a:t> Gift and</a:t>
            </a:r>
            <a:r>
              <a:rPr lang="en-US" sz="1200" b="1" i="0" u="none" strike="noStrike" kern="1200" baseline="0" dirty="0" smtClean="0">
                <a:solidFill>
                  <a:schemeClr val="tx1"/>
                </a:solidFill>
                <a:effectLst/>
                <a:latin typeface="+mn-lt"/>
                <a:ea typeface="+mn-ea"/>
                <a:cs typeface="+mn-cs"/>
              </a:rPr>
              <a:t> ends with one character after it.</a:t>
            </a:r>
            <a:endParaRPr lang="en-US" sz="1200" b="0" i="0" u="none" strike="noStrike" kern="1200" dirty="0" smtClean="0">
              <a:solidFill>
                <a:schemeClr val="tx1"/>
              </a:solidFill>
              <a:effectLst/>
              <a:latin typeface="+mn-lt"/>
              <a:ea typeface="+mn-ea"/>
              <a:cs typeface="+mn-cs"/>
            </a:endParaRPr>
          </a:p>
          <a:p>
            <a:pPr defTabSz="864931" eaLnBrk="0" fontAlgn="base" hangingPunct="0">
              <a:spcBef>
                <a:spcPct val="30000"/>
              </a:spcBef>
              <a:spcAft>
                <a:spcPct val="0"/>
              </a:spcAft>
              <a:defRPr/>
            </a:pPr>
            <a:endParaRPr lang="en-US" sz="1100" b="0" u="none"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2395446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A predicate is retrospectively deterministic if the simply contained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predicate, parenthesized </a:t>
            </a:r>
            <a:r>
              <a:rPr lang="en-US" sz="1200" dirty="0" err="1" smtClean="0">
                <a:solidFill>
                  <a:schemeClr val="tx1">
                    <a:lumMod val="75000"/>
                    <a:lumOff val="25000"/>
                  </a:schemeClr>
                </a:solidFill>
              </a:rPr>
              <a:t>boolean</a:t>
            </a:r>
            <a:r>
              <a:rPr lang="en-US" sz="1200" dirty="0" smtClean="0">
                <a:solidFill>
                  <a:schemeClr val="tx1">
                    <a:lumMod val="75000"/>
                    <a:lumOff val="25000"/>
                  </a:schemeClr>
                </a:solidFill>
              </a:rPr>
              <a:t> value expression or non parenthesized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value expression primary is retrospectively deterministic.</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435029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5.jpeg"/><Relationship Id="rId4"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Slide Design Guidelines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the </a:t>
            </a:r>
            <a:r>
              <a:rPr lang="en-US" sz="1800" b="1" dirty="0" smtClean="0">
                <a:solidFill>
                  <a:schemeClr val="tx2"/>
                </a:solidFill>
              </a:rPr>
              <a:t>5</a:t>
            </a:r>
            <a:r>
              <a:rPr lang="en-US" sz="1800" dirty="0" smtClean="0">
                <a:solidFill>
                  <a:schemeClr val="tx2"/>
                </a:solidFill>
              </a:rPr>
              <a:t> </a:t>
            </a:r>
            <a:r>
              <a:rPr lang="en-US" sz="1800" b="1" dirty="0" smtClean="0">
                <a:solidFill>
                  <a:schemeClr val="tx2"/>
                </a:solidFill>
              </a:rPr>
              <a:t>slide design principles</a:t>
            </a:r>
            <a:r>
              <a:rPr lang="en-US" sz="1800" dirty="0" smtClean="0">
                <a:solidFill>
                  <a:schemeClr val="tx2"/>
                </a:solidFill>
              </a:rPr>
              <a:t> from the</a:t>
            </a:r>
            <a:r>
              <a:rPr lang="en-US" sz="1800" baseline="0" dirty="0" smtClean="0">
                <a:solidFill>
                  <a:schemeClr val="tx2"/>
                </a:solidFill>
              </a:rPr>
              <a:t> video </a:t>
            </a:r>
            <a:r>
              <a:rPr lang="en-US" sz="1800" b="0" i="1" kern="1200" dirty="0" smtClean="0">
                <a:solidFill>
                  <a:srgbClr val="0070C0"/>
                </a:solidFill>
                <a:effectLst/>
                <a:latin typeface="+mn-lt"/>
                <a:ea typeface="+mn-ea"/>
                <a:cs typeface="+mn-cs"/>
              </a:rPr>
              <a:t>How to avoid death By PowerPoint  </a:t>
            </a:r>
            <a:r>
              <a:rPr lang="en-US" sz="1800" baseline="0" dirty="0" smtClean="0">
                <a:solidFill>
                  <a:schemeClr val="tx2"/>
                </a:solidFill>
              </a:rPr>
              <a:t>or refer to job aid</a:t>
            </a:r>
          </a:p>
          <a:p>
            <a:pPr marL="285750" lvl="0" indent="-285750">
              <a:buFont typeface="Arial" panose="020B0604020202020204" pitchFamily="34" charset="0"/>
              <a:buChar char="•"/>
            </a:pPr>
            <a:r>
              <a:rPr lang="en-US" sz="1800" baseline="0" dirty="0" smtClean="0">
                <a:solidFill>
                  <a:schemeClr val="tx2"/>
                </a:solidFill>
              </a:rPr>
              <a:t>Adhere to </a:t>
            </a:r>
            <a:r>
              <a:rPr lang="en-US" sz="1800" b="1" baseline="0" dirty="0" smtClean="0">
                <a:solidFill>
                  <a:schemeClr val="tx2"/>
                </a:solidFill>
              </a:rPr>
              <a:t>LCD ABC model </a:t>
            </a:r>
            <a:r>
              <a:rPr lang="en-US" sz="1800" baseline="0" dirty="0" smtClean="0">
                <a:solidFill>
                  <a:schemeClr val="tx2"/>
                </a:solidFill>
              </a:rPr>
              <a:t>for training slides</a:t>
            </a:r>
          </a:p>
          <a:p>
            <a:pPr marL="285750" lvl="0" indent="-285750">
              <a:buFont typeface="Arial" panose="020B0604020202020204" pitchFamily="34" charset="0"/>
              <a:buChar char="•"/>
            </a:pPr>
            <a:r>
              <a:rPr lang="en-US" sz="1800" baseline="0" dirty="0" smtClean="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smtClean="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smtClean="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8165609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Body of Content</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Recaps</a:t>
            </a:r>
            <a:r>
              <a:rPr lang="en-US" sz="1800" b="1" baseline="0" dirty="0" smtClean="0">
                <a:solidFill>
                  <a:schemeClr val="tx2"/>
                </a:solidFill>
              </a:rPr>
              <a:t> or Reviews: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Towards the end of each module before the check on learning, do a quick recap</a:t>
            </a:r>
            <a:r>
              <a:rPr lang="en-US" sz="1800" b="0" baseline="0" dirty="0" smtClean="0">
                <a:solidFill>
                  <a:schemeClr val="tx2"/>
                </a:solidFill>
              </a:rPr>
              <a:t> or review of key concepts</a:t>
            </a:r>
          </a:p>
          <a:p>
            <a:pPr marL="285750" lvl="0" indent="-285750">
              <a:buFont typeface="Arial" panose="020B0604020202020204" pitchFamily="34" charset="0"/>
              <a:buChar char="•"/>
            </a:pPr>
            <a:r>
              <a:rPr lang="en-US" sz="1800" b="0" baseline="0" dirty="0" smtClean="0">
                <a:solidFill>
                  <a:schemeClr val="tx2"/>
                </a:solidFill>
              </a:rPr>
              <a:t>Recaps help determine if participants are prepared sufficiently for the check on learning</a:t>
            </a:r>
          </a:p>
          <a:p>
            <a:pPr marL="285750" lvl="0" indent="-285750">
              <a:buFont typeface="Arial" panose="020B0604020202020204" pitchFamily="34" charset="0"/>
              <a:buChar char="•"/>
            </a:pPr>
            <a:r>
              <a:rPr lang="en-US" sz="1800" b="0" baseline="0" dirty="0" smtClean="0">
                <a:solidFill>
                  <a:schemeClr val="tx2"/>
                </a:solidFill>
              </a:rPr>
              <a:t>Allow time for questions</a:t>
            </a: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B</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966347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6041882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4535429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Check on Learning</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Each terminal and enabling objective must have a</a:t>
            </a:r>
            <a:r>
              <a:rPr lang="en-US" sz="1800" b="0" baseline="0" dirty="0" smtClean="0">
                <a:solidFill>
                  <a:schemeClr val="tx2"/>
                </a:solidFill>
              </a:rPr>
              <a:t> check on learning</a:t>
            </a:r>
          </a:p>
          <a:p>
            <a:pPr marL="285750" lvl="0" indent="-285750">
              <a:buFont typeface="Arial" panose="020B0604020202020204" pitchFamily="34" charset="0"/>
              <a:buChar char="•"/>
            </a:pPr>
            <a:r>
              <a:rPr lang="en-US" sz="1800" b="0" baseline="0" dirty="0" smtClean="0">
                <a:solidFill>
                  <a:schemeClr val="tx2"/>
                </a:solidFill>
              </a:rPr>
              <a:t>Each check must align 100% with the objective statement (the check is the objective)</a:t>
            </a:r>
          </a:p>
          <a:p>
            <a:pPr marL="285750" lvl="0" indent="-285750">
              <a:buFont typeface="Arial" panose="020B0604020202020204" pitchFamily="34" charset="0"/>
              <a:buChar char="•"/>
            </a:pPr>
            <a:r>
              <a:rPr lang="en-US" sz="1800" b="0" i="1" baseline="0" dirty="0" smtClean="0">
                <a:solidFill>
                  <a:schemeClr val="tx2"/>
                </a:solidFill>
              </a:rPr>
              <a:t>Practice</a:t>
            </a:r>
            <a:r>
              <a:rPr lang="en-US" sz="1800" b="0" baseline="0" dirty="0" smtClean="0">
                <a:solidFill>
                  <a:schemeClr val="tx2"/>
                </a:solidFill>
              </a:rPr>
              <a:t> checks in the </a:t>
            </a:r>
            <a:r>
              <a:rPr lang="en-US" sz="1800" b="1" baseline="0" dirty="0" smtClean="0">
                <a:solidFill>
                  <a:schemeClr val="tx2"/>
                </a:solidFill>
              </a:rPr>
              <a:t>B</a:t>
            </a:r>
            <a:r>
              <a:rPr lang="en-US" sz="1800" b="0" baseline="0" dirty="0" smtClean="0">
                <a:solidFill>
                  <a:schemeClr val="tx2"/>
                </a:solidFill>
              </a:rPr>
              <a:t>ody may be completed in groups, pairs or independently</a:t>
            </a:r>
          </a:p>
          <a:p>
            <a:pPr marL="285750" lvl="0" indent="-285750">
              <a:buFont typeface="Arial" panose="020B0604020202020204" pitchFamily="34" charset="0"/>
              <a:buChar char="•"/>
            </a:pPr>
            <a:r>
              <a:rPr lang="en-US" sz="1800" b="0" i="1" baseline="0" dirty="0" smtClean="0">
                <a:solidFill>
                  <a:schemeClr val="tx2"/>
                </a:solidFill>
              </a:rPr>
              <a:t>Final </a:t>
            </a:r>
            <a:r>
              <a:rPr lang="en-US" sz="1800" b="0" baseline="0" dirty="0" smtClean="0">
                <a:solidFill>
                  <a:schemeClr val="tx2"/>
                </a:solidFill>
              </a:rPr>
              <a:t>checks in the </a:t>
            </a:r>
            <a:r>
              <a:rPr lang="en-US" sz="1800" b="1" baseline="0" dirty="0" smtClean="0">
                <a:solidFill>
                  <a:schemeClr val="tx2"/>
                </a:solidFill>
              </a:rPr>
              <a:t>C</a:t>
            </a:r>
            <a:r>
              <a:rPr lang="en-US" sz="1800" b="0" baseline="0" dirty="0" smtClean="0">
                <a:solidFill>
                  <a:schemeClr val="tx2"/>
                </a:solidFill>
              </a:rPr>
              <a:t>heck must be completed independently</a:t>
            </a:r>
          </a:p>
          <a:p>
            <a:pPr marL="285750" lvl="0" indent="-285750">
              <a:buFont typeface="Arial" panose="020B0604020202020204" pitchFamily="34" charset="0"/>
              <a:buChar char="•"/>
            </a:pPr>
            <a:r>
              <a:rPr lang="en-US" sz="1800" b="0" baseline="0" dirty="0" smtClean="0">
                <a:solidFill>
                  <a:schemeClr val="tx2"/>
                </a:solidFill>
              </a:rPr>
              <a:t>Facilitator must confirm that each person completed </a:t>
            </a:r>
            <a:r>
              <a:rPr lang="en-US" sz="1800" b="0" i="1" baseline="0" dirty="0" smtClean="0">
                <a:solidFill>
                  <a:schemeClr val="tx2"/>
                </a:solidFill>
              </a:rPr>
              <a:t>final </a:t>
            </a:r>
            <a:r>
              <a:rPr lang="en-US" sz="1800" b="0" baseline="0" dirty="0" smtClean="0">
                <a:solidFill>
                  <a:schemeClr val="tx2"/>
                </a:solidFill>
              </a:rPr>
              <a:t>check</a:t>
            </a:r>
          </a:p>
          <a:p>
            <a:pPr marL="285750" lvl="0" indent="-285750">
              <a:buFont typeface="Arial" panose="020B0604020202020204" pitchFamily="34" charset="0"/>
              <a:buChar char="•"/>
            </a:pPr>
            <a:endParaRPr lang="en-US" sz="1800" b="0" baseline="0" dirty="0" smtClean="0">
              <a:solidFill>
                <a:schemeClr val="tx2"/>
              </a:solidFill>
            </a:endParaRPr>
          </a:p>
          <a:p>
            <a:pPr marL="0" lvl="0" indent="0">
              <a:buFont typeface="Arial" panose="020B0604020202020204" pitchFamily="34" charset="0"/>
              <a:buNone/>
            </a:pPr>
            <a:endParaRPr lang="en-US" sz="1800" b="0" baseline="0"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C</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4989407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Check on Learning</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endParaRPr lang="en-US" sz="1800" b="1" dirty="0" smtClean="0">
              <a:solidFill>
                <a:schemeClr val="tx2"/>
              </a:solidFill>
            </a:endParaRPr>
          </a:p>
          <a:p>
            <a:pPr marL="285750" lvl="0" indent="-285750">
              <a:buFont typeface="Arial" panose="020B0604020202020204" pitchFamily="34" charset="0"/>
              <a:buChar char="•"/>
            </a:pPr>
            <a:r>
              <a:rPr lang="en-US" sz="1800" b="0" baseline="0" dirty="0" smtClean="0">
                <a:solidFill>
                  <a:schemeClr val="tx2"/>
                </a:solidFill>
              </a:rPr>
              <a:t>During the C, restate the terminal objective</a:t>
            </a:r>
          </a:p>
          <a:p>
            <a:pPr marL="285750" lvl="0" indent="-285750">
              <a:buFont typeface="Arial" panose="020B0604020202020204" pitchFamily="34" charset="0"/>
              <a:buChar char="•"/>
            </a:pPr>
            <a:r>
              <a:rPr lang="en-US" sz="1800" b="0" baseline="0" dirty="0" smtClean="0">
                <a:solidFill>
                  <a:schemeClr val="tx2"/>
                </a:solidFill>
              </a:rPr>
              <a:t>Restating objective confirms that the learners achieved exactly what was stated at the beginning</a:t>
            </a:r>
          </a:p>
          <a:p>
            <a:pPr marL="0" lvl="0" indent="0">
              <a:buFont typeface="Arial" panose="020B0604020202020204" pitchFamily="34" charset="0"/>
              <a:buNone/>
            </a:pPr>
            <a:endParaRPr lang="en-US" sz="1800" b="0" baseline="0"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C</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1268607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Check on Learning</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endParaRPr lang="en-US" sz="1800" b="1" dirty="0" smtClean="0">
              <a:solidFill>
                <a:schemeClr val="tx2"/>
              </a:solidFill>
            </a:endParaRPr>
          </a:p>
          <a:p>
            <a:pPr marL="285750" lvl="0" indent="-285750">
              <a:buFont typeface="Arial" panose="020B0604020202020204" pitchFamily="34" charset="0"/>
              <a:buChar char="•"/>
            </a:pPr>
            <a:r>
              <a:rPr lang="en-US" sz="1800" b="0" baseline="0" dirty="0" smtClean="0">
                <a:solidFill>
                  <a:schemeClr val="tx2"/>
                </a:solidFill>
              </a:rPr>
              <a:t>During the C or course wrap up, ask learner-centered questions about the overall experience such as:</a:t>
            </a:r>
          </a:p>
          <a:p>
            <a:pPr marL="285750" lvl="0" indent="-285750">
              <a:buFont typeface="Arial" panose="020B0604020202020204" pitchFamily="34" charset="0"/>
              <a:buChar char="•"/>
            </a:pPr>
            <a:r>
              <a:rPr lang="en-US" sz="1800" b="0" baseline="0" dirty="0" smtClean="0">
                <a:solidFill>
                  <a:schemeClr val="tx2"/>
                </a:solidFill>
              </a:rPr>
              <a:t>“How will you apply what you have learned on the job?” </a:t>
            </a:r>
          </a:p>
          <a:p>
            <a:pPr marL="285750" lvl="0" indent="-285750">
              <a:buFont typeface="Arial" panose="020B0604020202020204" pitchFamily="34" charset="0"/>
              <a:buChar char="•"/>
            </a:pPr>
            <a:r>
              <a:rPr lang="en-US" sz="1800" b="0" baseline="0" dirty="0" smtClean="0">
                <a:solidFill>
                  <a:schemeClr val="tx2"/>
                </a:solidFill>
              </a:rPr>
              <a:t>“What are some of your key takeaways from this course?”</a:t>
            </a:r>
          </a:p>
          <a:p>
            <a:pPr marL="285750" lvl="0" indent="-285750">
              <a:buFont typeface="Arial" panose="020B0604020202020204" pitchFamily="34" charset="0"/>
              <a:buChar char="•"/>
            </a:pPr>
            <a:r>
              <a:rPr lang="en-US" sz="1800" b="0" baseline="0" dirty="0" smtClean="0">
                <a:solidFill>
                  <a:schemeClr val="tx2"/>
                </a:solidFill>
              </a:rPr>
              <a:t>“What are you going to do differently based on what you have learned?”</a:t>
            </a:r>
          </a:p>
          <a:p>
            <a:pPr marL="285750" lvl="0" indent="-285750">
              <a:buFont typeface="Arial" panose="020B0604020202020204" pitchFamily="34" charset="0"/>
              <a:buChar char="•"/>
            </a:pPr>
            <a:endParaRPr lang="en-US" sz="1800" b="0" baseline="0" dirty="0" smtClean="0">
              <a:solidFill>
                <a:schemeClr val="tx2"/>
              </a:solidFill>
            </a:endParaRPr>
          </a:p>
          <a:p>
            <a:pPr marL="0" lvl="0" indent="0">
              <a:buFont typeface="Arial" panose="020B0604020202020204" pitchFamily="34" charset="0"/>
              <a:buNone/>
            </a:pPr>
            <a:endParaRPr lang="en-US" sz="1800" b="0" baseline="0"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C</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1842838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06151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99553055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807252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0089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What,</a:t>
            </a:r>
            <a:r>
              <a:rPr lang="en-US" sz="1800" b="1" baseline="0" dirty="0" smtClean="0">
                <a:solidFill>
                  <a:schemeClr val="tx2"/>
                </a:solidFill>
              </a:rPr>
              <a:t> How and Duration:</a:t>
            </a:r>
          </a:p>
          <a:p>
            <a:pPr marL="0" lvl="0" indent="0">
              <a:buFont typeface="Arial" panose="020B0604020202020204" pitchFamily="34" charset="0"/>
              <a:buNone/>
            </a:pPr>
            <a:endParaRPr lang="en-US" sz="1800" baseline="0" dirty="0" smtClean="0">
              <a:solidFill>
                <a:schemeClr val="tx2"/>
              </a:solidFill>
            </a:endParaRPr>
          </a:p>
          <a:p>
            <a:pPr marL="285750" lvl="0" indent="-285750">
              <a:buFont typeface="Arial" panose="020B0604020202020204" pitchFamily="34" charset="0"/>
              <a:buChar char="•"/>
            </a:pPr>
            <a:r>
              <a:rPr lang="en-US" sz="1800" baseline="0" dirty="0" smtClean="0">
                <a:solidFill>
                  <a:schemeClr val="tx2"/>
                </a:solidFill>
              </a:rPr>
              <a:t>Introduce the topic with a brief explanation for the </a:t>
            </a:r>
            <a:r>
              <a:rPr lang="en-US" sz="1800" b="1" i="1" baseline="0" dirty="0" smtClean="0">
                <a:solidFill>
                  <a:schemeClr val="tx2"/>
                </a:solidFill>
              </a:rPr>
              <a:t>What</a:t>
            </a:r>
          </a:p>
          <a:p>
            <a:pPr marL="285750" lvl="0" indent="-285750">
              <a:buFont typeface="Arial" panose="020B0604020202020204" pitchFamily="34" charset="0"/>
              <a:buChar char="•"/>
            </a:pPr>
            <a:r>
              <a:rPr lang="en-US" sz="1800" i="0" baseline="0" dirty="0" smtClean="0">
                <a:solidFill>
                  <a:schemeClr val="tx2"/>
                </a:solidFill>
              </a:rPr>
              <a:t>Explain </a:t>
            </a:r>
            <a:r>
              <a:rPr lang="en-US" sz="1800" b="1" i="1" baseline="0" dirty="0" smtClean="0">
                <a:solidFill>
                  <a:schemeClr val="tx2"/>
                </a:solidFill>
              </a:rPr>
              <a:t>How</a:t>
            </a:r>
            <a:r>
              <a:rPr lang="en-US" sz="1800" i="0" baseline="0" dirty="0" smtClean="0">
                <a:solidFill>
                  <a:schemeClr val="tx2"/>
                </a:solidFill>
              </a:rPr>
              <a:t> you will cover the topic, for example: lecture, workbook activities, whiteboard exercises, assessments, group activities, demonstrations, videos, case studies, and so on</a:t>
            </a:r>
          </a:p>
          <a:p>
            <a:pPr marL="285750" lvl="0" indent="-285750">
              <a:buFont typeface="Arial" panose="020B0604020202020204" pitchFamily="34" charset="0"/>
              <a:buChar char="•"/>
            </a:pPr>
            <a:r>
              <a:rPr lang="en-US" sz="1800" i="0" baseline="0" dirty="0" smtClean="0">
                <a:solidFill>
                  <a:schemeClr val="tx2"/>
                </a:solidFill>
              </a:rPr>
              <a:t>State or display the </a:t>
            </a:r>
            <a:r>
              <a:rPr lang="en-US" sz="1800" b="1" i="1" baseline="0" dirty="0" smtClean="0">
                <a:solidFill>
                  <a:schemeClr val="tx2"/>
                </a:solidFill>
              </a:rPr>
              <a:t>Duration</a:t>
            </a:r>
            <a:r>
              <a:rPr lang="en-US" sz="1800" i="0" baseline="0" dirty="0" smtClean="0">
                <a:solidFill>
                  <a:schemeClr val="tx2"/>
                </a:solidFill>
              </a:rPr>
              <a:t> of the training</a:t>
            </a:r>
          </a:p>
          <a:p>
            <a:pPr marL="285750" lvl="0" indent="-285750">
              <a:buFont typeface="Arial" panose="020B0604020202020204" pitchFamily="34" charset="0"/>
              <a:buChar char="•"/>
            </a:pPr>
            <a:r>
              <a:rPr lang="en-US" sz="1800" i="0" baseline="0" dirty="0" smtClean="0">
                <a:solidFill>
                  <a:schemeClr val="tx2"/>
                </a:solidFill>
              </a:rPr>
              <a:t>Course title does NOT have to be the first slide, some start with the Interest generator</a:t>
            </a:r>
          </a:p>
          <a:p>
            <a:pPr marL="285750" lvl="0" indent="-285750">
              <a:buFont typeface="Arial" panose="020B0604020202020204" pitchFamily="34" charset="0"/>
              <a:buChar char="•"/>
            </a:pPr>
            <a:endParaRPr lang="en-US" sz="1800" i="0" baseline="0" dirty="0" smtClean="0">
              <a:solidFill>
                <a:schemeClr val="tx2"/>
              </a:solidFill>
            </a:endParaRPr>
          </a:p>
          <a:p>
            <a:pPr marL="0" lvl="0" indent="0">
              <a:buFont typeface="Arial" panose="020B0604020202020204" pitchFamily="34" charset="0"/>
              <a:buNone/>
            </a:pPr>
            <a:endParaRPr lang="en-US" sz="1800" dirty="0">
              <a:solidFill>
                <a:schemeClr val="tx2"/>
              </a:solidFill>
            </a:endParaRPr>
          </a:p>
        </p:txBody>
      </p:sp>
      <p:sp>
        <p:nvSpPr>
          <p:cNvPr id="10" name="Oval 9"/>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6262580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AE2D2-9D3C-421C-BD1D-B000666F6A0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85412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6595708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p:spPr>
        <p:txBody>
          <a:bodyPr/>
          <a:lstStyle>
            <a:lvl1pPr marL="284163" indent="-284163"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Font typeface="Arial" charset="0"/>
              <a:buChar char="–"/>
              <a:defRPr lang="en-US" sz="1800" kern="1200" dirty="0" smtClean="0">
                <a:solidFill>
                  <a:schemeClr val="tx1"/>
                </a:solidFill>
                <a:latin typeface="+mn-lt"/>
                <a:ea typeface="+mn-ea"/>
                <a:cs typeface="+mn-cs"/>
              </a:defRPr>
            </a:lvl2pPr>
            <a:lvl3pPr indent="-285750" algn="l" rtl="0" eaLnBrk="1" fontAlgn="base" hangingPunct="1">
              <a:lnSpc>
                <a:spcPct val="100000"/>
              </a:lnSpc>
              <a:spcBef>
                <a:spcPct val="20000"/>
              </a:spcBef>
              <a:spcAft>
                <a:spcPct val="0"/>
              </a:spcAft>
              <a:defRPr lang="en-US" sz="1800" kern="1200" dirty="0" smtClean="0">
                <a:solidFill>
                  <a:schemeClr val="tx1"/>
                </a:solidFill>
                <a:latin typeface="+mn-lt"/>
                <a:ea typeface="+mn-ea"/>
                <a:cs typeface="+mn-cs"/>
              </a:defRPr>
            </a:lvl3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223651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AE2D2-9D3C-421C-BD1D-B000666F6A0A}" type="slidenum">
              <a:rPr lang="en-US" smtClean="0"/>
              <a:t>‹#›</a:t>
            </a:fld>
            <a:endParaRPr lang="en-US"/>
          </a:p>
        </p:txBody>
      </p:sp>
    </p:spTree>
    <p:extLst>
      <p:ext uri="{BB962C8B-B14F-4D97-AF65-F5344CB8AC3E}">
        <p14:creationId xmlns:p14="http://schemas.microsoft.com/office/powerpoint/2010/main" val="460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Tree>
    <p:extLst>
      <p:ext uri="{BB962C8B-B14F-4D97-AF65-F5344CB8AC3E}">
        <p14:creationId xmlns:p14="http://schemas.microsoft.com/office/powerpoint/2010/main" val="17260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11200544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928789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457200" cy="253981"/>
          </a:xfrm>
          <a:prstGeom prst="rect">
            <a:avLst/>
          </a:prstGeom>
        </p:spPr>
        <p:txBody>
          <a:bodyPr/>
          <a:lstStyle>
            <a:lvl1pPr>
              <a:defRPr sz="1600"/>
            </a:lvl1pPr>
          </a:lstStyle>
          <a:p>
            <a:fld id="{67712E74-3777-4D3D-8104-4F7BCB3A24F6}" type="slidenum">
              <a:rPr lang="en-US" smtClean="0"/>
              <a:t>‹#›</a:t>
            </a:fld>
            <a:endParaRPr lang="en-US" dirty="0"/>
          </a:p>
        </p:txBody>
      </p:sp>
      <p:sp>
        <p:nvSpPr>
          <p:cNvPr id="4" name="Title 3"/>
          <p:cNvSpPr>
            <a:spLocks noGrp="1"/>
          </p:cNvSpPr>
          <p:nvPr>
            <p:ph type="title"/>
          </p:nvPr>
        </p:nvSpPr>
        <p:spPr>
          <a:xfrm>
            <a:off x="228600" y="152400"/>
            <a:ext cx="7886700" cy="1325563"/>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26850617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71197771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6447632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Generate interest</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3" name="Rectangle 2"/>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Interest:</a:t>
            </a:r>
          </a:p>
          <a:p>
            <a:pPr marL="0" lvl="0" indent="0">
              <a:buFont typeface="Arial" panose="020B0604020202020204" pitchFamily="34" charset="0"/>
              <a:buNone/>
            </a:pPr>
            <a:endParaRPr lang="en-US" sz="1800"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Do something to spark the interest of the learners</a:t>
            </a:r>
          </a:p>
          <a:p>
            <a:pPr marL="285750" lvl="0" indent="-285750">
              <a:buFont typeface="Arial" panose="020B0604020202020204" pitchFamily="34" charset="0"/>
              <a:buChar char="•"/>
            </a:pPr>
            <a:r>
              <a:rPr lang="en-US" sz="1800" dirty="0" smtClean="0">
                <a:solidFill>
                  <a:schemeClr val="tx2"/>
                </a:solidFill>
              </a:rPr>
              <a:t>Examples: Activity, quote, riddle,</a:t>
            </a:r>
            <a:r>
              <a:rPr lang="en-US" sz="1800" baseline="0" dirty="0" smtClean="0">
                <a:solidFill>
                  <a:schemeClr val="tx2"/>
                </a:solidFill>
              </a:rPr>
              <a:t> intriguing question, surprising statistic, video clip, and so on</a:t>
            </a:r>
          </a:p>
          <a:p>
            <a:pPr marL="285750" lvl="0" indent="-285750">
              <a:buFont typeface="Arial" panose="020B0604020202020204" pitchFamily="34" charset="0"/>
              <a:buChar char="•"/>
            </a:pPr>
            <a:r>
              <a:rPr lang="en-US" sz="1800" baseline="0" dirty="0" smtClean="0">
                <a:solidFill>
                  <a:schemeClr val="tx2"/>
                </a:solidFill>
              </a:rPr>
              <a:t>Use any slide formatting desired</a:t>
            </a:r>
          </a:p>
          <a:p>
            <a:pPr marL="285750" lvl="0" indent="-285750">
              <a:buFont typeface="Arial" panose="020B0604020202020204" pitchFamily="34" charset="0"/>
              <a:buChar char="•"/>
            </a:pPr>
            <a:r>
              <a:rPr lang="en-US" sz="1800" b="0" baseline="0" dirty="0" smtClean="0">
                <a:solidFill>
                  <a:schemeClr val="tx2"/>
                </a:solidFill>
              </a:rPr>
              <a:t>A slide is not necessarily needed just do something to gain attention/interest</a:t>
            </a:r>
          </a:p>
          <a:p>
            <a:pPr marL="285750" lvl="0" indent="-285750">
              <a:buFont typeface="Arial" panose="020B0604020202020204" pitchFamily="34" charset="0"/>
              <a:buChar char="•"/>
            </a:pPr>
            <a:endParaRPr lang="en-US" sz="1800" dirty="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670828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47632585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30370420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6045064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50591636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62077745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85501610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6613967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22661756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49999661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5362571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3" name="Rectangle 2"/>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Terminal</a:t>
            </a:r>
            <a:r>
              <a:rPr lang="en-US" sz="1800" b="1" baseline="0" dirty="0" smtClean="0">
                <a:solidFill>
                  <a:schemeClr val="tx2"/>
                </a:solidFill>
              </a:rPr>
              <a:t> </a:t>
            </a:r>
            <a:r>
              <a:rPr lang="en-US" sz="1800" b="1" dirty="0" smtClean="0">
                <a:solidFill>
                  <a:schemeClr val="tx2"/>
                </a:solidFill>
              </a:rPr>
              <a:t>Objective Guidelines:</a:t>
            </a:r>
          </a:p>
          <a:p>
            <a:pPr marL="0" lvl="0" indent="0">
              <a:buFont typeface="Arial" panose="020B0604020202020204" pitchFamily="34" charset="0"/>
              <a:buNone/>
            </a:pPr>
            <a:endParaRPr lang="en-US" sz="1800"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SMART criteria</a:t>
            </a:r>
          </a:p>
          <a:p>
            <a:pPr marL="285750" lvl="0" indent="-285750">
              <a:buFont typeface="Arial" panose="020B0604020202020204" pitchFamily="34" charset="0"/>
              <a:buChar char="•"/>
            </a:pPr>
            <a:r>
              <a:rPr lang="en-US" sz="1800" dirty="0" smtClean="0">
                <a:solidFill>
                  <a:schemeClr val="tx2"/>
                </a:solidFill>
              </a:rPr>
              <a:t>Include goal, condition, and standard</a:t>
            </a:r>
          </a:p>
          <a:p>
            <a:pPr marL="285750" lvl="0" indent="-285750">
              <a:buFont typeface="Arial" panose="020B0604020202020204" pitchFamily="34" charset="0"/>
              <a:buChar char="•"/>
            </a:pPr>
            <a:r>
              <a:rPr lang="en-US" sz="1800" dirty="0" smtClean="0">
                <a:solidFill>
                  <a:schemeClr val="tx2"/>
                </a:solidFill>
              </a:rPr>
              <a:t>Objective must align with final check on learning</a:t>
            </a:r>
          </a:p>
          <a:p>
            <a:pPr marL="285750" lvl="0" indent="-285750">
              <a:buFont typeface="Arial" panose="020B0604020202020204" pitchFamily="34" charset="0"/>
              <a:buChar char="•"/>
            </a:pPr>
            <a:r>
              <a:rPr lang="en-US" sz="1800" dirty="0" smtClean="0">
                <a:solidFill>
                  <a:schemeClr val="tx2"/>
                </a:solidFill>
              </a:rPr>
              <a:t>Terminal objective</a:t>
            </a:r>
            <a:r>
              <a:rPr lang="en-US" sz="1800" baseline="0" dirty="0" smtClean="0">
                <a:solidFill>
                  <a:schemeClr val="tx2"/>
                </a:solidFill>
              </a:rPr>
              <a:t> is the overarching goal</a:t>
            </a:r>
          </a:p>
          <a:p>
            <a:pPr marL="285750" lvl="0" indent="-285750">
              <a:buFont typeface="Arial" panose="020B0604020202020204" pitchFamily="34" charset="0"/>
              <a:buChar char="•"/>
            </a:pPr>
            <a:r>
              <a:rPr lang="en-US" sz="1800" baseline="0" dirty="0" smtClean="0">
                <a:solidFill>
                  <a:schemeClr val="tx2"/>
                </a:solidFill>
              </a:rPr>
              <a:t>Each module will have a separate enabling objective</a:t>
            </a:r>
            <a:endParaRPr lang="en-US" sz="1800" dirty="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127484988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424918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59687771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67089843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extLst>
      <p:ext uri="{BB962C8B-B14F-4D97-AF65-F5344CB8AC3E}">
        <p14:creationId xmlns:p14="http://schemas.microsoft.com/office/powerpoint/2010/main" val="41783239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229600" cy="4906963"/>
          </a:xfrm>
          <a:prstGeom prst="rect">
            <a:avLst/>
          </a:prstGeom>
        </p:spPr>
        <p:txBody>
          <a:bodyPr/>
          <a:lstStyle>
            <a:lvl1pPr>
              <a:defRPr sz="22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152400" y="228600"/>
            <a:ext cx="8991600" cy="3048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736600" cy="228600"/>
          </a:xfrm>
          <a:prstGeom prst="rect">
            <a:avLst/>
          </a:prstGeom>
        </p:spPr>
        <p:txBody>
          <a:bodyPr/>
          <a:lstStyle>
            <a:lvl1pPr>
              <a:defRPr/>
            </a:lvl1pPr>
          </a:lstStyle>
          <a:p>
            <a:fld id="{48DAE2D2-9D3C-421C-BD1D-B000666F6A0A}" type="slidenum">
              <a:rPr lang="en-US" smtClean="0"/>
              <a:t>‹#›</a:t>
            </a:fld>
            <a:endParaRPr lang="en-US"/>
          </a:p>
        </p:txBody>
      </p:sp>
    </p:spTree>
    <p:extLst>
      <p:ext uri="{BB962C8B-B14F-4D97-AF65-F5344CB8AC3E}">
        <p14:creationId xmlns:p14="http://schemas.microsoft.com/office/powerpoint/2010/main" val="98119569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636000" y="6477000"/>
            <a:ext cx="736600" cy="228600"/>
          </a:xfrm>
          <a:prstGeom prst="rect">
            <a:avLst/>
          </a:prstGeom>
        </p:spPr>
        <p:txBody>
          <a:bodyPr/>
          <a:lstStyle>
            <a:lvl1pPr>
              <a:defRPr/>
            </a:lvl1pPr>
          </a:lstStyle>
          <a:p>
            <a:fld id="{67712E74-3777-4D3D-8104-4F7BCB3A24F6}" type="slidenum">
              <a:rPr lang="en-US" smtClean="0"/>
              <a:t>‹#›</a:t>
            </a:fld>
            <a:endParaRPr lang="en-US"/>
          </a:p>
        </p:txBody>
      </p:sp>
    </p:spTree>
    <p:extLst>
      <p:ext uri="{BB962C8B-B14F-4D97-AF65-F5344CB8AC3E}">
        <p14:creationId xmlns:p14="http://schemas.microsoft.com/office/powerpoint/2010/main" val="1798423869"/>
      </p:ext>
    </p:extLst>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DB7728-9084-4ECC-BC4F-0DD1CA5FE167}"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AE2D2-9D3C-421C-BD1D-B000666F6A0A}" type="slidenum">
              <a:rPr lang="en-US" smtClean="0"/>
              <a:t>‹#›</a:t>
            </a:fld>
            <a:endParaRPr lang="en-US"/>
          </a:p>
        </p:txBody>
      </p:sp>
      <p:sp>
        <p:nvSpPr>
          <p:cNvPr id="8" name="Slide Number Placeholder 3"/>
          <p:cNvSpPr txBox="1">
            <a:spLocks/>
          </p:cNvSpPr>
          <p:nvPr/>
        </p:nvSpPr>
        <p:spPr>
          <a:xfrm>
            <a:off x="8686800" y="6492081"/>
            <a:ext cx="381000" cy="213519"/>
          </a:xfrm>
          <a:prstGeom prst="rect">
            <a:avLst/>
          </a:prstGeom>
        </p:spPr>
        <p:txBody>
          <a:bodyP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712E74-3777-4D3D-8104-4F7BCB3A24F6}" type="slidenum">
              <a:rPr lang="en-US" smtClean="0"/>
              <a:pPr/>
              <a:t>‹#›</a:t>
            </a:fld>
            <a:endParaRPr lang="en-US" dirty="0"/>
          </a:p>
        </p:txBody>
      </p:sp>
    </p:spTree>
    <p:extLst>
      <p:ext uri="{BB962C8B-B14F-4D97-AF65-F5344CB8AC3E}">
        <p14:creationId xmlns:p14="http://schemas.microsoft.com/office/powerpoint/2010/main" val="3557444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Logos\Logos\Academy Logo\Academy Logo\Academy_logo_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6" name="Rectangle 5"/>
          <p:cNvSpPr/>
          <p:nvPr/>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Tree>
    <p:extLst>
      <p:ext uri="{BB962C8B-B14F-4D97-AF65-F5344CB8AC3E}">
        <p14:creationId xmlns:p14="http://schemas.microsoft.com/office/powerpoint/2010/main" val="199630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
        <p:nvSpPr>
          <p:cNvPr id="3" name="Rectangle 2"/>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Need/Benefits: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kern="1200" dirty="0" smtClean="0">
                <a:solidFill>
                  <a:schemeClr val="tx2"/>
                </a:solidFill>
                <a:effectLst/>
                <a:latin typeface="+mn-lt"/>
                <a:ea typeface="+mn-ea"/>
                <a:cs typeface="+mn-cs"/>
              </a:rPr>
              <a:t>Provide participants with the answer to “What’s In It For Me?” (WIIFM) or ask them to share what they think about the topic and its relevancy</a:t>
            </a:r>
            <a:endParaRPr lang="en-US" sz="2000" kern="1200" dirty="0" smtClean="0">
              <a:solidFill>
                <a:schemeClr val="tx2"/>
              </a:solidFill>
              <a:effectLst/>
              <a:latin typeface="+mn-lt"/>
              <a:ea typeface="+mn-ea"/>
              <a:cs typeface="+mn-cs"/>
            </a:endParaRPr>
          </a:p>
          <a:p>
            <a:pPr marL="285750" indent="-285750">
              <a:buFont typeface="Arial" panose="020B0604020202020204" pitchFamily="34" charset="0"/>
              <a:buChar char="•"/>
            </a:pPr>
            <a:r>
              <a:rPr lang="en-US" sz="1800" kern="1200" dirty="0" smtClean="0">
                <a:solidFill>
                  <a:schemeClr val="tx2"/>
                </a:solidFill>
                <a:effectLst/>
                <a:latin typeface="+mn-lt"/>
                <a:ea typeface="+mn-ea"/>
                <a:cs typeface="+mn-cs"/>
              </a:rPr>
              <a:t>Also present/discuss</a:t>
            </a:r>
            <a:r>
              <a:rPr lang="en-US" sz="1800" kern="1200" baseline="0" dirty="0" smtClean="0">
                <a:solidFill>
                  <a:schemeClr val="tx2"/>
                </a:solidFill>
                <a:effectLst/>
                <a:latin typeface="+mn-lt"/>
                <a:ea typeface="+mn-ea"/>
                <a:cs typeface="+mn-cs"/>
              </a:rPr>
              <a:t> </a:t>
            </a:r>
            <a:r>
              <a:rPr lang="en-US" sz="1800" kern="1200" dirty="0" smtClean="0">
                <a:solidFill>
                  <a:schemeClr val="tx2"/>
                </a:solidFill>
                <a:effectLst/>
                <a:latin typeface="+mn-lt"/>
                <a:ea typeface="+mn-ea"/>
                <a:cs typeface="+mn-cs"/>
              </a:rPr>
              <a:t>what’s in it for their team, manager, clients, and organization</a:t>
            </a:r>
          </a:p>
          <a:p>
            <a:pPr marL="285750" indent="-285750">
              <a:buFont typeface="Arial" panose="020B0604020202020204" pitchFamily="34" charset="0"/>
              <a:buChar char="•"/>
            </a:pPr>
            <a:r>
              <a:rPr lang="en-US" sz="1800" b="0" kern="1200" dirty="0" smtClean="0">
                <a:solidFill>
                  <a:schemeClr val="tx2"/>
                </a:solidFill>
                <a:effectLst/>
                <a:latin typeface="+mn-lt"/>
                <a:ea typeface="+mn-ea"/>
                <a:cs typeface="+mn-cs"/>
              </a:rPr>
              <a:t>Think</a:t>
            </a:r>
            <a:r>
              <a:rPr lang="en-US" sz="1800" b="0" kern="1200" baseline="0" dirty="0" smtClean="0">
                <a:solidFill>
                  <a:schemeClr val="tx2"/>
                </a:solidFill>
                <a:effectLst/>
                <a:latin typeface="+mn-lt"/>
                <a:ea typeface="+mn-ea"/>
                <a:cs typeface="+mn-cs"/>
              </a:rPr>
              <a:t> 360 degrees around the needs and benefits</a:t>
            </a:r>
            <a:endParaRPr lang="en-US" sz="1800" b="0"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10996096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
        <p:nvSpPr>
          <p:cNvPr id="3" name="Rectangle 2"/>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Key Topics: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kern="1200" dirty="0" smtClean="0">
                <a:solidFill>
                  <a:schemeClr val="tx2"/>
                </a:solidFill>
                <a:effectLst/>
                <a:latin typeface="+mn-lt"/>
                <a:ea typeface="+mn-ea"/>
                <a:cs typeface="+mn-cs"/>
              </a:rPr>
              <a:t>Limit topics to what can reasonably be covered in the time allotted</a:t>
            </a:r>
            <a:endParaRPr lang="en-US" sz="2000" kern="1200" dirty="0" smtClean="0">
              <a:solidFill>
                <a:schemeClr val="tx2"/>
              </a:solidFill>
              <a:effectLst/>
              <a:latin typeface="+mn-lt"/>
              <a:ea typeface="+mn-ea"/>
              <a:cs typeface="+mn-cs"/>
            </a:endParaRPr>
          </a:p>
          <a:p>
            <a:pPr marL="285750" indent="-285750">
              <a:buFont typeface="Arial" panose="020B0604020202020204" pitchFamily="34" charset="0"/>
              <a:buChar char="•"/>
            </a:pPr>
            <a:r>
              <a:rPr lang="en-US" sz="1800" kern="1200" dirty="0" smtClean="0">
                <a:solidFill>
                  <a:schemeClr val="tx2"/>
                </a:solidFill>
                <a:effectLst/>
                <a:latin typeface="+mn-lt"/>
                <a:ea typeface="+mn-ea"/>
                <a:cs typeface="+mn-cs"/>
              </a:rPr>
              <a:t>Remove topics that do not directly support the </a:t>
            </a:r>
            <a:r>
              <a:rPr lang="en-US" sz="1800" i="1" kern="1200" dirty="0" smtClean="0">
                <a:solidFill>
                  <a:schemeClr val="tx2"/>
                </a:solidFill>
                <a:effectLst/>
                <a:latin typeface="+mn-lt"/>
                <a:ea typeface="+mn-ea"/>
                <a:cs typeface="+mn-cs"/>
              </a:rPr>
              <a:t>terminal</a:t>
            </a:r>
            <a:r>
              <a:rPr lang="en-US" sz="1800" kern="1200" dirty="0" smtClean="0">
                <a:solidFill>
                  <a:schemeClr val="tx2"/>
                </a:solidFill>
                <a:effectLst/>
                <a:latin typeface="+mn-lt"/>
                <a:ea typeface="+mn-ea"/>
                <a:cs typeface="+mn-cs"/>
              </a:rPr>
              <a:t> (overall course) objective</a:t>
            </a: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28711191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grpSp>
        <p:nvGrpSpPr>
          <p:cNvPr id="5" name="Group 4"/>
          <p:cNvGrpSpPr/>
          <p:nvPr/>
        </p:nvGrpSpPr>
        <p:grpSpPr>
          <a:xfrm>
            <a:off x="-3886200" y="0"/>
            <a:ext cx="3657600" cy="6858000"/>
            <a:chOff x="-3886200" y="0"/>
            <a:chExt cx="3657600" cy="5143500"/>
          </a:xfrm>
        </p:grpSpPr>
        <p:sp>
          <p:nvSpPr>
            <p:cNvPr id="6" name="Rectangle 5"/>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Body of Content</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Each </a:t>
              </a:r>
              <a:r>
                <a:rPr lang="en-US" sz="1800" b="0" baseline="0" dirty="0" smtClean="0">
                  <a:solidFill>
                    <a:schemeClr val="tx2"/>
                  </a:solidFill>
                </a:rPr>
                <a:t>module (chapter, lesson, section) should have a separate title and adhere to the ABC Model (ABC is a continuous loop through entire training program)</a:t>
              </a:r>
            </a:p>
            <a:p>
              <a:pPr marL="285750" lvl="0" indent="-285750">
                <a:buFont typeface="Arial" panose="020B0604020202020204" pitchFamily="34" charset="0"/>
                <a:buChar char="•"/>
              </a:pPr>
              <a:r>
                <a:rPr lang="en-US" sz="1800" b="0" baseline="0" dirty="0" smtClean="0">
                  <a:solidFill>
                    <a:schemeClr val="tx2"/>
                  </a:solidFill>
                </a:rPr>
                <a:t>A short class may only have one A, one B, and one C but longer courses may have a series of modules that follow ABC</a:t>
              </a:r>
            </a:p>
            <a:p>
              <a:pPr marL="285750" lvl="0" indent="-285750">
                <a:buFont typeface="Arial" panose="020B0604020202020204" pitchFamily="34" charset="0"/>
                <a:buChar char="•"/>
              </a:pPr>
              <a:r>
                <a:rPr lang="en-US" sz="1800" b="0" baseline="0" dirty="0" smtClean="0">
                  <a:solidFill>
                    <a:schemeClr val="tx2"/>
                  </a:solidFill>
                </a:rPr>
                <a:t>Module objectives in B are enabling objectives</a:t>
              </a:r>
            </a:p>
            <a:p>
              <a:pPr marL="285750" lvl="0" indent="-285750">
                <a:buFont typeface="Arial" panose="020B0604020202020204" pitchFamily="34" charset="0"/>
                <a:buChar char="•"/>
              </a:pPr>
              <a:r>
                <a:rPr lang="en-US" sz="1800" b="0" baseline="0" dirty="0" smtClean="0">
                  <a:solidFill>
                    <a:schemeClr val="tx2"/>
                  </a:solidFill>
                </a:rPr>
                <a:t>Use a variation of background colors in the body but ensure high contrast with text</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7" name="Oval 6"/>
            <p:cNvSpPr/>
            <p:nvPr userDrawn="1"/>
          </p:nvSpPr>
          <p:spPr>
            <a:xfrm>
              <a:off x="-990600" y="571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B</a:t>
              </a:r>
              <a:endParaRPr lang="en-US" sz="2800" b="1" dirty="0">
                <a:solidFill>
                  <a:schemeClr val="tx2"/>
                </a:solidFill>
              </a:endParaRPr>
            </a:p>
          </p:txBody>
        </p:sp>
      </p:grpSp>
    </p:spTree>
    <p:custDataLst>
      <p:tags r:id="rId1"/>
    </p:custDataLst>
    <p:extLst>
      <p:ext uri="{BB962C8B-B14F-4D97-AF65-F5344CB8AC3E}">
        <p14:creationId xmlns:p14="http://schemas.microsoft.com/office/powerpoint/2010/main" val="39421245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Group 7"/>
          <p:cNvGrpSpPr/>
          <p:nvPr/>
        </p:nvGrpSpPr>
        <p:grpSpPr>
          <a:xfrm>
            <a:off x="-3886200" y="0"/>
            <a:ext cx="3657600" cy="68580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Body of Content</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Dark background slides</a:t>
              </a:r>
              <a:r>
                <a:rPr lang="en-US" sz="1800" b="0" baseline="0" dirty="0" smtClean="0">
                  <a:solidFill>
                    <a:schemeClr val="tx2"/>
                  </a:solidFill>
                </a:rPr>
                <a:t> with high contrasting light text (white text on black) are preferred</a:t>
              </a:r>
            </a:p>
            <a:p>
              <a:pPr marL="285750" lvl="0" indent="-285750">
                <a:buFont typeface="Arial" panose="020B0604020202020204" pitchFamily="34" charset="0"/>
                <a:buChar char="•"/>
              </a:pPr>
              <a:r>
                <a:rPr lang="en-US" sz="1800" b="0" baseline="0" dirty="0" smtClean="0">
                  <a:solidFill>
                    <a:schemeClr val="tx2"/>
                  </a:solidFill>
                </a:rPr>
                <a:t>Follow the slide design principles as much as possible but some exceptions may occur</a:t>
              </a:r>
            </a:p>
            <a:p>
              <a:pPr marL="285750" lvl="0" indent="-285750">
                <a:buFont typeface="Arial" panose="020B0604020202020204" pitchFamily="34" charset="0"/>
                <a:buChar char="•"/>
              </a:pPr>
              <a:r>
                <a:rPr lang="en-US" sz="1800" b="0" baseline="0" dirty="0" smtClean="0">
                  <a:solidFill>
                    <a:schemeClr val="tx2"/>
                  </a:solidFill>
                </a:rPr>
                <a:t>Slide colors and formatting are not limited to the examples in this template</a:t>
              </a:r>
            </a:p>
            <a:p>
              <a:pPr marL="285750" lvl="0" indent="-285750">
                <a:buFont typeface="Arial" panose="020B0604020202020204" pitchFamily="34" charset="0"/>
                <a:buChar char="•"/>
              </a:pPr>
              <a:r>
                <a:rPr lang="en-US" sz="1800" b="0" baseline="0" dirty="0" smtClean="0">
                  <a:solidFill>
                    <a:schemeClr val="tx2"/>
                  </a:solidFill>
                </a:rPr>
                <a:t>Creativity is encouraged</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B</a:t>
              </a:r>
              <a:endParaRPr lang="en-US" sz="2800" b="1" dirty="0">
                <a:solidFill>
                  <a:schemeClr val="tx2"/>
                </a:solidFill>
              </a:endParaRPr>
            </a:p>
          </p:txBody>
        </p:sp>
      </p:grpSp>
    </p:spTree>
    <p:custDataLst>
      <p:tags r:id="rId1"/>
    </p:custDataLst>
    <p:extLst>
      <p:ext uri="{BB962C8B-B14F-4D97-AF65-F5344CB8AC3E}">
        <p14:creationId xmlns:p14="http://schemas.microsoft.com/office/powerpoint/2010/main" val="23351420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Body of Content</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Activities: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Use a consistent look and feel for activities </a:t>
            </a:r>
          </a:p>
          <a:p>
            <a:pPr marL="285750" lvl="0" indent="-285750">
              <a:buFont typeface="Arial" panose="020B0604020202020204" pitchFamily="34" charset="0"/>
              <a:buChar char="•"/>
            </a:pPr>
            <a:r>
              <a:rPr lang="en-US" sz="1800" b="0" baseline="0" dirty="0" smtClean="0">
                <a:solidFill>
                  <a:schemeClr val="tx2"/>
                </a:solidFill>
              </a:rPr>
              <a:t>Dark blue color option is not required</a:t>
            </a:r>
          </a:p>
          <a:p>
            <a:pPr marL="285750" lvl="0" indent="-285750">
              <a:buFont typeface="Arial" panose="020B0604020202020204" pitchFamily="34" charset="0"/>
              <a:buChar char="•"/>
            </a:pPr>
            <a:r>
              <a:rPr lang="en-US" sz="1800" b="0" baseline="0" dirty="0" smtClean="0">
                <a:solidFill>
                  <a:schemeClr val="tx2"/>
                </a:solidFill>
              </a:rPr>
              <a:t>Use any color but be consistent</a:t>
            </a: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B</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109060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ags" Target="../tags/tag20.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2.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5683490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Lst>
  <p:timing>
    <p:tnLst>
      <p:par>
        <p:cTn id="1" dur="indefinite" restart="never" nodeType="tmRoot"/>
      </p:par>
    </p:tnLst>
  </p:timing>
  <p:hf hd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val="306927385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Lst>
  <p:timing>
    <p:tnLst>
      <p:par>
        <p:cTn id="1" dur="indefinite" restart="never" nodeType="tmRoot"/>
      </p:par>
    </p:tnLst>
  </p:timing>
  <p:hf hd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07739" y="2819400"/>
            <a:ext cx="8284633" cy="523220"/>
          </a:xfrm>
        </p:spPr>
        <p:txBody>
          <a:bodyPr/>
          <a:lstStyle/>
          <a:p>
            <a:r>
              <a:rPr lang="en-US" sz="2800" dirty="0" smtClean="0"/>
              <a:t>ANSI SQL</a:t>
            </a:r>
            <a:endParaRPr lang="en-US" sz="2800" dirty="0"/>
          </a:p>
        </p:txBody>
      </p:sp>
      <p:sp>
        <p:nvSpPr>
          <p:cNvPr id="6" name="Text Placeholder 5"/>
          <p:cNvSpPr>
            <a:spLocks noGrp="1"/>
          </p:cNvSpPr>
          <p:nvPr>
            <p:ph type="body" sz="quarter" idx="15"/>
          </p:nvPr>
        </p:nvSpPr>
        <p:spPr/>
        <p:txBody>
          <a:bodyPr/>
          <a:lstStyle/>
          <a:p>
            <a:r>
              <a:rPr lang="en-US" dirty="0">
                <a:solidFill>
                  <a:schemeClr val="bg1"/>
                </a:solidFill>
                <a:latin typeface="Arial Rounded MT Bold" panose="020F0704030504030204" pitchFamily="34" charset="0"/>
              </a:rPr>
              <a:t>SQL </a:t>
            </a:r>
            <a:r>
              <a:rPr lang="en-US" dirty="0" smtClean="0">
                <a:solidFill>
                  <a:schemeClr val="bg1"/>
                </a:solidFill>
                <a:latin typeface="Arial Rounded MT Bold" panose="020F0704030504030204" pitchFamily="34" charset="0"/>
              </a:rPr>
              <a:t>Operators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Comparison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10</a:t>
            </a:fld>
            <a:endParaRPr lang="en-US"/>
          </a:p>
        </p:txBody>
      </p:sp>
    </p:spTree>
    <p:extLst>
      <p:ext uri="{BB962C8B-B14F-4D97-AF65-F5344CB8AC3E}">
        <p14:creationId xmlns:p14="http://schemas.microsoft.com/office/powerpoint/2010/main" val="952476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160421" y="1400451"/>
            <a:ext cx="8229600" cy="2088615"/>
          </a:xfrm>
        </p:spPr>
        <p:txBody>
          <a:bodyPr/>
          <a:lstStyle/>
          <a:p>
            <a:pPr lvl="1">
              <a:spcBef>
                <a:spcPts val="0"/>
              </a:spcBef>
            </a:pPr>
            <a:r>
              <a:rPr lang="en-US" sz="2000" dirty="0" smtClean="0"/>
              <a:t>Comparison </a:t>
            </a:r>
            <a:r>
              <a:rPr lang="en-US" sz="2000" dirty="0"/>
              <a:t>operators are used in conditions that compare one operand with another. </a:t>
            </a:r>
            <a:endParaRPr lang="en-US" sz="2000" dirty="0" smtClean="0"/>
          </a:p>
          <a:p>
            <a:pPr lvl="1">
              <a:spcBef>
                <a:spcPts val="0"/>
              </a:spcBef>
            </a:pPr>
            <a:endParaRPr lang="en-US" sz="2000" dirty="0" smtClean="0"/>
          </a:p>
          <a:p>
            <a:pPr lvl="1">
              <a:spcBef>
                <a:spcPts val="0"/>
              </a:spcBef>
            </a:pPr>
            <a:r>
              <a:rPr lang="en-US" sz="2000" dirty="0" smtClean="0"/>
              <a:t>The </a:t>
            </a:r>
            <a:r>
              <a:rPr lang="en-US" sz="2000" dirty="0"/>
              <a:t>result of a comparison can be TRUE (or) FALSE (or) NULL.</a:t>
            </a:r>
            <a:endParaRPr lang="en-IN" sz="2000" dirty="0"/>
          </a:p>
          <a:p>
            <a:pPr marL="731520" indent="-365760">
              <a:lnSpc>
                <a:spcPct val="120000"/>
              </a:lnSpc>
              <a:spcBef>
                <a:spcPts val="0"/>
              </a:spcBef>
            </a:pPr>
            <a:endParaRPr lang="en-IN" sz="2000" dirty="0"/>
          </a:p>
          <a:p>
            <a:endParaRPr lang="en-US" dirty="0"/>
          </a:p>
        </p:txBody>
      </p:sp>
      <p:sp>
        <p:nvSpPr>
          <p:cNvPr id="2" name="Title 1"/>
          <p:cNvSpPr>
            <a:spLocks noGrp="1"/>
          </p:cNvSpPr>
          <p:nvPr>
            <p:ph type="title"/>
          </p:nvPr>
        </p:nvSpPr>
        <p:spPr/>
        <p:txBody>
          <a:bodyPr/>
          <a:lstStyle/>
          <a:p>
            <a:r>
              <a:rPr lang="en-IN" dirty="0">
                <a:latin typeface="+mn-lt"/>
              </a:rPr>
              <a:t>Comparison </a:t>
            </a:r>
            <a:r>
              <a:rPr lang="en-IN" dirty="0" smtClean="0">
                <a:latin typeface="+mn-lt"/>
              </a:rPr>
              <a:t>Operators</a:t>
            </a:r>
            <a:endParaRPr lang="en-IN" dirty="0">
              <a:latin typeface="+mn-lt"/>
            </a:endParaRPr>
          </a:p>
        </p:txBody>
      </p:sp>
      <p:sp>
        <p:nvSpPr>
          <p:cNvPr id="6" name="Slide Number Placeholder 5"/>
          <p:cNvSpPr>
            <a:spLocks noGrp="1"/>
          </p:cNvSpPr>
          <p:nvPr>
            <p:ph type="sldNum" sz="quarter" idx="11"/>
          </p:nvPr>
        </p:nvSpPr>
        <p:spPr/>
        <p:txBody>
          <a:bodyPr/>
          <a:lstStyle/>
          <a:p>
            <a:endParaRPr lang="en-US" dirty="0"/>
          </a:p>
        </p:txBody>
      </p:sp>
      <p:sp>
        <p:nvSpPr>
          <p:cNvPr id="5" name="Rectangle 4"/>
          <p:cNvSpPr/>
          <p:nvPr/>
        </p:nvSpPr>
        <p:spPr>
          <a:xfrm>
            <a:off x="8644027" y="6444734"/>
            <a:ext cx="441146" cy="369332"/>
          </a:xfrm>
          <a:prstGeom prst="rect">
            <a:avLst/>
          </a:prstGeom>
        </p:spPr>
        <p:txBody>
          <a:bodyPr wrap="none">
            <a:spAutoFit/>
          </a:bodyPr>
          <a:lstStyle/>
          <a:p>
            <a:fld id="{47ED8886-DB3B-44F4-9A80-E6A224679F20}" type="slidenum">
              <a:rPr lang="en-US">
                <a:solidFill>
                  <a:schemeClr val="bg2"/>
                </a:solidFill>
              </a:rPr>
              <a:pPr/>
              <a:t>11</a:t>
            </a:fld>
            <a:endParaRPr lang="en-US" dirty="0">
              <a:solidFill>
                <a:schemeClr val="bg2"/>
              </a:solidFill>
            </a:endParaRPr>
          </a:p>
        </p:txBody>
      </p:sp>
    </p:spTree>
    <p:extLst>
      <p:ext uri="{BB962C8B-B14F-4D97-AF65-F5344CB8AC3E}">
        <p14:creationId xmlns:p14="http://schemas.microsoft.com/office/powerpoint/2010/main" val="26674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49792507"/>
              </p:ext>
            </p:extLst>
          </p:nvPr>
        </p:nvGraphicFramePr>
        <p:xfrm>
          <a:off x="785997" y="2590800"/>
          <a:ext cx="7564348" cy="2819400"/>
        </p:xfrm>
        <a:graphic>
          <a:graphicData uri="http://schemas.openxmlformats.org/drawingml/2006/table">
            <a:tbl>
              <a:tblPr firstRow="1" bandRow="1">
                <a:tableStyleId>{21E4AEA4-8DFA-4A89-87EB-49C32662AFE0}</a:tableStyleId>
              </a:tblPr>
              <a:tblGrid>
                <a:gridCol w="1179760">
                  <a:extLst>
                    <a:ext uri="{9D8B030D-6E8A-4147-A177-3AD203B41FA5}">
                      <a16:colId xmlns="" xmlns:a16="http://schemas.microsoft.com/office/drawing/2014/main" val="20000"/>
                    </a:ext>
                  </a:extLst>
                </a:gridCol>
                <a:gridCol w="3177424">
                  <a:extLst>
                    <a:ext uri="{9D8B030D-6E8A-4147-A177-3AD203B41FA5}">
                      <a16:colId xmlns="" xmlns:a16="http://schemas.microsoft.com/office/drawing/2014/main" val="20001"/>
                    </a:ext>
                  </a:extLst>
                </a:gridCol>
                <a:gridCol w="3207164">
                  <a:extLst>
                    <a:ext uri="{9D8B030D-6E8A-4147-A177-3AD203B41FA5}">
                      <a16:colId xmlns="" xmlns:a16="http://schemas.microsoft.com/office/drawing/2014/main" val="20002"/>
                    </a:ext>
                  </a:extLst>
                </a:gridCol>
              </a:tblGrid>
              <a:tr h="295970">
                <a:tc>
                  <a:txBody>
                    <a:bodyPr/>
                    <a:lstStyle/>
                    <a:p>
                      <a:r>
                        <a:rPr lang="en-US" sz="1400" dirty="0" smtClean="0"/>
                        <a:t>Operator</a:t>
                      </a:r>
                      <a:endParaRPr lang="en-US" sz="1400" dirty="0">
                        <a:latin typeface="+mn-lt"/>
                        <a:cs typeface="Arial" pitchFamily="34" charset="0"/>
                      </a:endParaRPr>
                    </a:p>
                  </a:txBody>
                  <a:tcPr>
                    <a:solidFill>
                      <a:schemeClr val="accent4"/>
                    </a:solidFill>
                  </a:tcPr>
                </a:tc>
                <a:tc>
                  <a:txBody>
                    <a:bodyPr/>
                    <a:lstStyle/>
                    <a:p>
                      <a:r>
                        <a:rPr lang="en-US" sz="1400" dirty="0" smtClean="0"/>
                        <a:t>Description</a:t>
                      </a:r>
                      <a:endParaRPr lang="en-US" sz="1400" dirty="0">
                        <a:latin typeface="+mn-lt"/>
                        <a:cs typeface="Arial" pitchFamily="34" charset="0"/>
                      </a:endParaRPr>
                    </a:p>
                  </a:txBody>
                  <a:tcPr>
                    <a:solidFill>
                      <a:schemeClr val="accent4"/>
                    </a:solidFill>
                  </a:tcPr>
                </a:tc>
                <a:tc>
                  <a:txBody>
                    <a:bodyPr/>
                    <a:lstStyle/>
                    <a:p>
                      <a:r>
                        <a:rPr lang="en-US" sz="1400" dirty="0" smtClean="0"/>
                        <a:t>Example</a:t>
                      </a:r>
                      <a:endParaRPr lang="en-US" sz="14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443955">
                <a:tc>
                  <a:txBody>
                    <a:bodyPr/>
                    <a:lstStyle/>
                    <a:p>
                      <a:r>
                        <a:rPr lang="en-US" sz="1600" dirty="0" smtClean="0">
                          <a:solidFill>
                            <a:schemeClr val="bg1"/>
                          </a:solidFill>
                        </a:rPr>
                        <a:t>=</a:t>
                      </a:r>
                      <a:endParaRPr lang="en-US" sz="1600" dirty="0">
                        <a:solidFill>
                          <a:schemeClr val="bg1"/>
                        </a:solidFill>
                        <a:latin typeface="+mn-lt"/>
                        <a:cs typeface="Arial" pitchFamily="34" charset="0"/>
                      </a:endParaRPr>
                    </a:p>
                  </a:txBody>
                  <a:tcPr>
                    <a:noFill/>
                  </a:tcPr>
                </a:tc>
                <a:tc>
                  <a:txBody>
                    <a:bodyPr/>
                    <a:lstStyle/>
                    <a:p>
                      <a:pPr algn="l" rtl="0"/>
                      <a:r>
                        <a:rPr lang="en-US" sz="1600" dirty="0" smtClean="0">
                          <a:solidFill>
                            <a:schemeClr val="bg1"/>
                          </a:solidFill>
                        </a:rPr>
                        <a:t>Equality Test</a:t>
                      </a:r>
                      <a:endParaRPr lang="en-US" sz="1600" dirty="0">
                        <a:solidFill>
                          <a:schemeClr val="bg1"/>
                        </a:solidFill>
                        <a:latin typeface="+mn-lt"/>
                        <a:cs typeface="Arial" pitchFamily="34" charset="0"/>
                      </a:endParaRPr>
                    </a:p>
                  </a:txBody>
                  <a:tcPr marL="28575" marR="28575" marT="28575" marB="28575">
                    <a:noFill/>
                  </a:tcPr>
                </a:tc>
                <a:tc>
                  <a:txBody>
                    <a:bodyPr/>
                    <a:lstStyle/>
                    <a:p>
                      <a:pPr marL="0" algn="l" defTabSz="457200" rtl="0" eaLnBrk="1" latinLnBrk="0" hangingPunct="1"/>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Country</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a:t>
                      </a:r>
                      <a:r>
                        <a:rPr lang="en-US" sz="1600" kern="1200" dirty="0" smtClean="0">
                          <a:solidFill>
                            <a:srgbClr val="D8750D"/>
                          </a:solidFill>
                          <a:latin typeface="Arial" panose="020B0604020202020204" pitchFamily="34" charset="0"/>
                          <a:ea typeface="+mn-ea"/>
                          <a:cs typeface="+mn-cs"/>
                        </a:rPr>
                        <a:t>USA</a:t>
                      </a:r>
                      <a:r>
                        <a:rPr lang="en-US" sz="1600" kern="1200" dirty="0" smtClean="0">
                          <a:solidFill>
                            <a:schemeClr val="accent4">
                              <a:lumMod val="60000"/>
                              <a:lumOff val="40000"/>
                            </a:schemeClr>
                          </a:solidFill>
                          <a:latin typeface="Arial" panose="020B0604020202020204" pitchFamily="34" charset="0"/>
                          <a:ea typeface="+mn-ea"/>
                          <a:cs typeface="+mn-cs"/>
                        </a:rPr>
                        <a:t>’; </a:t>
                      </a:r>
                      <a:endParaRPr lang="en-US" sz="1600" kern="1200" dirty="0">
                        <a:solidFill>
                          <a:schemeClr val="accent4">
                            <a:lumMod val="60000"/>
                            <a:lumOff val="40000"/>
                          </a:schemeClr>
                        </a:solidFill>
                        <a:latin typeface="Arial" panose="020B0604020202020204" pitchFamily="34" charset="0"/>
                        <a:ea typeface="+mn-ea"/>
                        <a:cs typeface="+mn-cs"/>
                      </a:endParaRPr>
                    </a:p>
                  </a:txBody>
                  <a:tcPr marL="28575" marR="28575" marT="28575" marB="28575">
                    <a:noFill/>
                  </a:tcPr>
                </a:tc>
                <a:extLst>
                  <a:ext uri="{0D108BD9-81ED-4DB2-BD59-A6C34878D82A}">
                    <a16:rowId xmlns="" xmlns:a16="http://schemas.microsoft.com/office/drawing/2014/main" val="10001"/>
                  </a:ext>
                </a:extLst>
              </a:tr>
              <a:tr h="394244">
                <a:tc>
                  <a:txBody>
                    <a:bodyPr/>
                    <a:lstStyle/>
                    <a:p>
                      <a:r>
                        <a:rPr lang="en-US" sz="1600" dirty="0" smtClean="0">
                          <a:solidFill>
                            <a:schemeClr val="bg1"/>
                          </a:solidFill>
                        </a:rPr>
                        <a:t>!=,  &lt;&gt; </a:t>
                      </a:r>
                      <a:endParaRPr lang="en-US" sz="1600" dirty="0">
                        <a:solidFill>
                          <a:schemeClr val="bg1"/>
                        </a:solidFill>
                        <a:latin typeface="+mn-lt"/>
                        <a:cs typeface="Arial" pitchFamily="34" charset="0"/>
                      </a:endParaRPr>
                    </a:p>
                  </a:txBody>
                  <a:tcPr>
                    <a:noFill/>
                  </a:tcPr>
                </a:tc>
                <a:tc>
                  <a:txBody>
                    <a:bodyPr/>
                    <a:lstStyle/>
                    <a:p>
                      <a:pPr algn="l" rtl="0"/>
                      <a:r>
                        <a:rPr lang="en-US" sz="1600" dirty="0" smtClean="0">
                          <a:solidFill>
                            <a:schemeClr val="bg1"/>
                          </a:solidFill>
                        </a:rPr>
                        <a:t>Inequality Test</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Country</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a:t>
                      </a:r>
                      <a:r>
                        <a:rPr lang="en-US" sz="1600" kern="1200" dirty="0" smtClean="0">
                          <a:solidFill>
                            <a:srgbClr val="D8750D"/>
                          </a:solidFill>
                          <a:latin typeface="Arial" panose="020B0604020202020204" pitchFamily="34" charset="0"/>
                          <a:ea typeface="+mn-ea"/>
                          <a:cs typeface="+mn-cs"/>
                        </a:rPr>
                        <a:t>USA</a:t>
                      </a:r>
                      <a:r>
                        <a:rPr lang="en-US" sz="1600" kern="1200" dirty="0" smtClean="0">
                          <a:solidFill>
                            <a:schemeClr val="accent4">
                              <a:lumMod val="60000"/>
                              <a:lumOff val="40000"/>
                            </a:schemeClr>
                          </a:solidFill>
                          <a:latin typeface="Arial" panose="020B0604020202020204" pitchFamily="34" charset="0"/>
                          <a:ea typeface="+mn-ea"/>
                          <a:cs typeface="+mn-cs"/>
                        </a:rPr>
                        <a:t>’; </a:t>
                      </a:r>
                      <a:endParaRPr lang="en-US" sz="1600" kern="1200" dirty="0">
                        <a:solidFill>
                          <a:schemeClr val="accent4">
                            <a:lumMod val="60000"/>
                            <a:lumOff val="40000"/>
                          </a:schemeClr>
                        </a:solidFill>
                        <a:latin typeface="Arial" panose="020B0604020202020204" pitchFamily="34" charset="0"/>
                        <a:ea typeface="+mn-ea"/>
                        <a:cs typeface="+mn-cs"/>
                      </a:endParaRPr>
                    </a:p>
                  </a:txBody>
                  <a:tcPr marL="28575" marR="28575" marT="28575" marB="28575">
                    <a:noFill/>
                  </a:tcPr>
                </a:tc>
                <a:extLst>
                  <a:ext uri="{0D108BD9-81ED-4DB2-BD59-A6C34878D82A}">
                    <a16:rowId xmlns="" xmlns:a16="http://schemas.microsoft.com/office/drawing/2014/main" val="10002"/>
                  </a:ext>
                </a:extLst>
              </a:tr>
              <a:tr h="457200">
                <a:tc>
                  <a:txBody>
                    <a:bodyPr/>
                    <a:lstStyle/>
                    <a:p>
                      <a:r>
                        <a:rPr lang="en-US" sz="1600" dirty="0" smtClean="0">
                          <a:solidFill>
                            <a:schemeClr val="bg1"/>
                          </a:solidFill>
                        </a:rPr>
                        <a:t>&gt;</a:t>
                      </a:r>
                      <a:endParaRPr lang="en-US" sz="1600" dirty="0">
                        <a:solidFill>
                          <a:schemeClr val="bg1"/>
                        </a:solidFill>
                        <a:latin typeface="+mn-lt"/>
                        <a:cs typeface="Arial" pitchFamily="34" charset="0"/>
                      </a:endParaRPr>
                    </a:p>
                  </a:txBody>
                  <a:tcPr>
                    <a:noFill/>
                  </a:tcPr>
                </a:tc>
                <a:tc>
                  <a:txBody>
                    <a:bodyPr/>
                    <a:lstStyle/>
                    <a:p>
                      <a:r>
                        <a:rPr lang="en-US" sz="1600" dirty="0" smtClean="0">
                          <a:solidFill>
                            <a:schemeClr val="bg1"/>
                          </a:solidFill>
                        </a:rPr>
                        <a:t>Greater than test</a:t>
                      </a:r>
                      <a:endParaRPr lang="en-US" sz="1600" dirty="0">
                        <a:solidFill>
                          <a:schemeClr val="bg1"/>
                        </a:solidFill>
                        <a:latin typeface="+mn-lt"/>
                        <a:cs typeface="Arial" pitchFamily="34" charset="0"/>
                      </a:endParaRPr>
                    </a:p>
                  </a:txBody>
                  <a:tcPr>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err="1" smtClean="0">
                          <a:solidFill>
                            <a:srgbClr val="D8750D"/>
                          </a:solidFill>
                          <a:latin typeface="Arial" panose="020B0604020202020204" pitchFamily="34" charset="0"/>
                          <a:ea typeface="+mn-ea"/>
                          <a:cs typeface="+mn-cs"/>
                        </a:rPr>
                        <a:t>creditLimit</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&gt;</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5000</a:t>
                      </a:r>
                      <a:r>
                        <a:rPr lang="en-US" sz="1600" kern="1200" dirty="0" smtClean="0">
                          <a:solidFill>
                            <a:schemeClr val="accent4">
                              <a:lumMod val="60000"/>
                              <a:lumOff val="40000"/>
                            </a:schemeClr>
                          </a:solidFill>
                          <a:latin typeface="Arial" panose="020B0604020202020204" pitchFamily="34" charset="0"/>
                          <a:ea typeface="+mn-ea"/>
                          <a:cs typeface="+mn-cs"/>
                        </a:rPr>
                        <a:t>;</a:t>
                      </a:r>
                      <a:r>
                        <a:rPr lang="en-US" sz="1600" dirty="0" smtClean="0">
                          <a:solidFill>
                            <a:schemeClr val="bg1"/>
                          </a:solidFill>
                        </a:rPr>
                        <a:t> </a:t>
                      </a:r>
                      <a:endParaRPr lang="en-US" sz="1600" b="1"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3"/>
                  </a:ext>
                </a:extLst>
              </a:tr>
              <a:tr h="457200">
                <a:tc>
                  <a:txBody>
                    <a:bodyPr/>
                    <a:lstStyle/>
                    <a:p>
                      <a:r>
                        <a:rPr lang="en-US" sz="1600" dirty="0" smtClean="0">
                          <a:solidFill>
                            <a:schemeClr val="bg1"/>
                          </a:solidFill>
                        </a:rPr>
                        <a:t>&lt;</a:t>
                      </a:r>
                      <a:endParaRPr lang="en-US" sz="1600" dirty="0">
                        <a:solidFill>
                          <a:schemeClr val="bg1"/>
                        </a:solidFill>
                        <a:latin typeface="+mn-lt"/>
                        <a:cs typeface="Arial" pitchFamily="34" charset="0"/>
                      </a:endParaRPr>
                    </a:p>
                  </a:txBody>
                  <a:tcPr>
                    <a:noFill/>
                  </a:tcPr>
                </a:tc>
                <a:tc>
                  <a:txBody>
                    <a:bodyPr/>
                    <a:lstStyle/>
                    <a:p>
                      <a:r>
                        <a:rPr lang="en-US" sz="1600" dirty="0" smtClean="0">
                          <a:solidFill>
                            <a:schemeClr val="bg1"/>
                          </a:solidFill>
                        </a:rPr>
                        <a:t>Less than test</a:t>
                      </a:r>
                      <a:endParaRPr lang="en-US" sz="1600" dirty="0">
                        <a:solidFill>
                          <a:schemeClr val="bg1"/>
                        </a:solidFill>
                        <a:latin typeface="+mn-lt"/>
                        <a:cs typeface="Arial" pitchFamily="34" charset="0"/>
                      </a:endParaRPr>
                    </a:p>
                  </a:txBody>
                  <a:tcPr>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err="1" smtClean="0">
                          <a:solidFill>
                            <a:srgbClr val="D8750D"/>
                          </a:solidFill>
                          <a:latin typeface="Arial" panose="020B0604020202020204" pitchFamily="34" charset="0"/>
                          <a:ea typeface="+mn-ea"/>
                          <a:cs typeface="+mn-cs"/>
                        </a:rPr>
                        <a:t>creditLimit</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&lt;</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10000</a:t>
                      </a:r>
                      <a:r>
                        <a:rPr lang="en-US" sz="1600" kern="1200" dirty="0" smtClean="0">
                          <a:solidFill>
                            <a:schemeClr val="accent4">
                              <a:lumMod val="60000"/>
                              <a:lumOff val="40000"/>
                            </a:schemeClr>
                          </a:solidFill>
                          <a:latin typeface="Arial" panose="020B0604020202020204" pitchFamily="34" charset="0"/>
                          <a:ea typeface="+mn-ea"/>
                          <a:cs typeface="+mn-cs"/>
                        </a:rPr>
                        <a:t>;</a:t>
                      </a:r>
                      <a:r>
                        <a:rPr lang="en-US" sz="1600" dirty="0" smtClean="0">
                          <a:solidFill>
                            <a:schemeClr val="bg1"/>
                          </a:solidFill>
                        </a:rPr>
                        <a:t> </a:t>
                      </a:r>
                      <a:endParaRPr lang="en-US" sz="1600" b="1"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4"/>
                  </a:ext>
                </a:extLst>
              </a:tr>
              <a:tr h="381000">
                <a:tc>
                  <a:txBody>
                    <a:bodyPr/>
                    <a:lstStyle/>
                    <a:p>
                      <a:pPr algn="l" rtl="0"/>
                      <a:r>
                        <a:rPr lang="en-US" sz="1600">
                          <a:solidFill>
                            <a:schemeClr val="bg1"/>
                          </a:solidFill>
                        </a:rPr>
                        <a:t>&gt;=   </a:t>
                      </a:r>
                      <a:endParaRPr lang="en-US" sz="1600">
                        <a:solidFill>
                          <a:schemeClr val="bg1"/>
                        </a:solidFill>
                        <a:latin typeface="+mn-lt"/>
                        <a:cs typeface="Arial" pitchFamily="34" charset="0"/>
                      </a:endParaRPr>
                    </a:p>
                  </a:txBody>
                  <a:tcPr marL="28575" marR="28575" marT="28575" marB="28575">
                    <a:noFill/>
                  </a:tcPr>
                </a:tc>
                <a:tc>
                  <a:txBody>
                    <a:bodyPr/>
                    <a:lstStyle/>
                    <a:p>
                      <a:pPr algn="l" rtl="0"/>
                      <a:r>
                        <a:rPr lang="en-US" sz="1600">
                          <a:solidFill>
                            <a:schemeClr val="bg1"/>
                          </a:solidFill>
                        </a:rPr>
                        <a:t>Greater than or equal to test. </a:t>
                      </a:r>
                      <a:endParaRPr lang="en-US" sz="1600">
                        <a:solidFill>
                          <a:schemeClr val="bg1"/>
                        </a:solidFill>
                        <a:latin typeface="+mn-lt"/>
                        <a:cs typeface="Arial" pitchFamily="34" charset="0"/>
                      </a:endParaRPr>
                    </a:p>
                  </a:txBody>
                  <a:tcPr marL="28575" marR="28575" marT="28575" marB="28575">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CreditLimit</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&gt;=</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5000</a:t>
                      </a:r>
                      <a:r>
                        <a:rPr lang="en-US" sz="1600" kern="1200" dirty="0" smtClean="0">
                          <a:solidFill>
                            <a:schemeClr val="accent4">
                              <a:lumMod val="60000"/>
                              <a:lumOff val="40000"/>
                            </a:schemeClr>
                          </a:solidFill>
                          <a:latin typeface="Arial" panose="020B0604020202020204" pitchFamily="34" charset="0"/>
                          <a:ea typeface="+mn-ea"/>
                          <a:cs typeface="+mn-cs"/>
                        </a:rPr>
                        <a:t>; </a:t>
                      </a:r>
                      <a:endParaRPr lang="en-US" sz="1600" kern="1200" dirty="0">
                        <a:solidFill>
                          <a:schemeClr val="accent4">
                            <a:lumMod val="60000"/>
                            <a:lumOff val="40000"/>
                          </a:schemeClr>
                        </a:solidFill>
                        <a:latin typeface="Arial" panose="020B0604020202020204" pitchFamily="34" charset="0"/>
                        <a:ea typeface="+mn-ea"/>
                        <a:cs typeface="+mn-cs"/>
                      </a:endParaRPr>
                    </a:p>
                  </a:txBody>
                  <a:tcPr marL="28575" marR="28575" marT="28575" marB="28575">
                    <a:noFill/>
                  </a:tcPr>
                </a:tc>
                <a:extLst>
                  <a:ext uri="{0D108BD9-81ED-4DB2-BD59-A6C34878D82A}">
                    <a16:rowId xmlns="" xmlns:a16="http://schemas.microsoft.com/office/drawing/2014/main" val="10005"/>
                  </a:ext>
                </a:extLst>
              </a:tr>
              <a:tr h="381001">
                <a:tc>
                  <a:txBody>
                    <a:bodyPr/>
                    <a:lstStyle/>
                    <a:p>
                      <a:pPr algn="l" rtl="0"/>
                      <a:r>
                        <a:rPr lang="en-US" sz="1600" dirty="0">
                          <a:solidFill>
                            <a:schemeClr val="bg1"/>
                          </a:solidFill>
                        </a:rPr>
                        <a:t>&lt;=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a:solidFill>
                            <a:schemeClr val="bg1"/>
                          </a:solidFill>
                        </a:rPr>
                        <a:t>Less than or equal to test.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CreditLimit</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&lt;=</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10000</a:t>
                      </a:r>
                      <a:r>
                        <a:rPr lang="en-US" sz="1600" kern="1200" dirty="0">
                          <a:solidFill>
                            <a:schemeClr val="accent4">
                              <a:lumMod val="60000"/>
                              <a:lumOff val="40000"/>
                            </a:schemeClr>
                          </a:solidFill>
                          <a:latin typeface="Arial" panose="020B0604020202020204" pitchFamily="34" charset="0"/>
                          <a:ea typeface="+mn-ea"/>
                          <a:cs typeface="+mn-cs"/>
                        </a:rPr>
                        <a:t>;</a:t>
                      </a:r>
                      <a:r>
                        <a:rPr lang="en-US" sz="1600" dirty="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6"/>
                  </a:ext>
                </a:extLst>
              </a:tr>
            </a:tbl>
          </a:graphicData>
        </a:graphic>
      </p:graphicFrame>
      <p:sp>
        <p:nvSpPr>
          <p:cNvPr id="2" name="Title 1"/>
          <p:cNvSpPr>
            <a:spLocks noGrp="1"/>
          </p:cNvSpPr>
          <p:nvPr>
            <p:ph type="title"/>
          </p:nvPr>
        </p:nvSpPr>
        <p:spPr/>
        <p:txBody>
          <a:bodyPr/>
          <a:lstStyle/>
          <a:p>
            <a:r>
              <a:rPr lang="en-US" sz="1800" b="0" dirty="0">
                <a:latin typeface="+mn-lt"/>
              </a:rPr>
              <a:t>Comparison</a:t>
            </a:r>
            <a:r>
              <a:rPr lang="en-US" sz="1800" dirty="0">
                <a:latin typeface="+mn-lt"/>
              </a:rPr>
              <a:t> </a:t>
            </a:r>
            <a:r>
              <a:rPr lang="en-US" sz="1800" b="0" dirty="0">
                <a:latin typeface="+mn-lt"/>
              </a:rPr>
              <a:t>Operators</a:t>
            </a:r>
            <a:r>
              <a:rPr lang="en-US" sz="1800" dirty="0">
                <a:latin typeface="+mn-lt"/>
              </a:rPr>
              <a:t> </a:t>
            </a:r>
          </a:p>
        </p:txBody>
      </p:sp>
      <p:sp>
        <p:nvSpPr>
          <p:cNvPr id="7" name="Slide Number Placeholder 6"/>
          <p:cNvSpPr>
            <a:spLocks noGrp="1"/>
          </p:cNvSpPr>
          <p:nvPr>
            <p:ph type="sldNum" sz="quarter" idx="4294967295"/>
          </p:nvPr>
        </p:nvSpPr>
        <p:spPr/>
        <p:txBody>
          <a:bodyPr/>
          <a:lstStyle/>
          <a:p>
            <a:endParaRPr lang="en-US" dirty="0"/>
          </a:p>
        </p:txBody>
      </p:sp>
      <p:sp>
        <p:nvSpPr>
          <p:cNvPr id="9" name="Rectangle 8"/>
          <p:cNvSpPr/>
          <p:nvPr/>
        </p:nvSpPr>
        <p:spPr>
          <a:xfrm>
            <a:off x="8774202" y="6393934"/>
            <a:ext cx="441146" cy="369332"/>
          </a:xfrm>
          <a:prstGeom prst="rect">
            <a:avLst/>
          </a:prstGeom>
        </p:spPr>
        <p:txBody>
          <a:bodyPr wrap="none">
            <a:spAutoFit/>
          </a:bodyPr>
          <a:lstStyle/>
          <a:p>
            <a:fld id="{47ED8886-DB3B-44F4-9A80-E6A224679F20}" type="slidenum">
              <a:rPr lang="en-US">
                <a:solidFill>
                  <a:schemeClr val="bg2"/>
                </a:solidFill>
              </a:rPr>
              <a:pPr/>
              <a:t>12</a:t>
            </a:fld>
            <a:endParaRPr lang="en-US" dirty="0">
              <a:solidFill>
                <a:schemeClr val="bg2"/>
              </a:solidFill>
            </a:endParaRPr>
          </a:p>
        </p:txBody>
      </p:sp>
      <p:sp>
        <p:nvSpPr>
          <p:cNvPr id="3" name="TextBox 2"/>
          <p:cNvSpPr txBox="1"/>
          <p:nvPr/>
        </p:nvSpPr>
        <p:spPr>
          <a:xfrm>
            <a:off x="393392" y="937520"/>
            <a:ext cx="8141008" cy="1908215"/>
          </a:xfrm>
          <a:prstGeom prst="rect">
            <a:avLst/>
          </a:prstGeom>
          <a:noFill/>
        </p:spPr>
        <p:txBody>
          <a:bodyPr wrap="square" rtlCol="0">
            <a:spAutoFit/>
          </a:bodyPr>
          <a:lstStyle/>
          <a:p>
            <a:pPr indent="-365760">
              <a:lnSpc>
                <a:spcPct val="120000"/>
              </a:lnSpc>
              <a:spcBef>
                <a:spcPts val="0"/>
              </a:spcBef>
            </a:pPr>
            <a:r>
              <a:rPr lang="en-IN" sz="2000" dirty="0" smtClean="0">
                <a:solidFill>
                  <a:schemeClr val="bg1"/>
                </a:solidFill>
              </a:rPr>
              <a:t>Comparison operators are used in </a:t>
            </a:r>
            <a:r>
              <a:rPr lang="en-IN" sz="2000" b="1" dirty="0" smtClean="0">
                <a:solidFill>
                  <a:schemeClr val="bg1"/>
                </a:solidFill>
              </a:rPr>
              <a:t>Where</a:t>
            </a:r>
            <a:r>
              <a:rPr lang="en-IN" sz="2000" dirty="0" smtClean="0">
                <a:solidFill>
                  <a:schemeClr val="bg1"/>
                </a:solidFill>
              </a:rPr>
              <a:t> clause like</a:t>
            </a:r>
          </a:p>
          <a:p>
            <a:r>
              <a:rPr lang="en-US" sz="2000" dirty="0" smtClean="0">
                <a:solidFill>
                  <a:schemeClr val="bg1"/>
                </a:solidFill>
              </a:rPr>
              <a:t>	</a:t>
            </a:r>
            <a:r>
              <a:rPr lang="en-US" sz="2200" dirty="0">
                <a:solidFill>
                  <a:schemeClr val="accent4">
                    <a:lumMod val="60000"/>
                    <a:lumOff val="40000"/>
                  </a:schemeClr>
                </a:solidFill>
                <a:latin typeface="Arial" panose="020B0604020202020204" pitchFamily="34" charset="0"/>
              </a:rPr>
              <a:t>SELECT</a:t>
            </a:r>
            <a:r>
              <a:rPr lang="en-US" sz="2000" dirty="0" smtClean="0">
                <a:solidFill>
                  <a:schemeClr val="bg1"/>
                </a:solidFill>
              </a:rPr>
              <a:t> </a:t>
            </a:r>
            <a:r>
              <a:rPr lang="en-US" sz="2200" dirty="0" err="1">
                <a:solidFill>
                  <a:srgbClr val="D8750D"/>
                </a:solidFill>
                <a:latin typeface="Arial" panose="020B0604020202020204" pitchFamily="34" charset="0"/>
              </a:rPr>
              <a:t>CustomerName</a:t>
            </a:r>
            <a:r>
              <a:rPr lang="en-US" sz="2000" dirty="0">
                <a:solidFill>
                  <a:schemeClr val="bg1"/>
                </a:solidFill>
              </a:rPr>
              <a:t> </a:t>
            </a:r>
            <a:r>
              <a:rPr lang="en-US" sz="2200" dirty="0">
                <a:solidFill>
                  <a:schemeClr val="accent4">
                    <a:lumMod val="60000"/>
                    <a:lumOff val="40000"/>
                  </a:schemeClr>
                </a:solidFill>
                <a:latin typeface="Arial" panose="020B0604020202020204" pitchFamily="34" charset="0"/>
              </a:rPr>
              <a:t>FROM</a:t>
            </a:r>
            <a:r>
              <a:rPr lang="en-US" sz="2000" dirty="0" smtClean="0">
                <a:solidFill>
                  <a:schemeClr val="bg1"/>
                </a:solidFill>
              </a:rPr>
              <a:t> </a:t>
            </a:r>
            <a:r>
              <a:rPr lang="en-US" sz="2200" dirty="0">
                <a:solidFill>
                  <a:srgbClr val="D8750D"/>
                </a:solidFill>
                <a:latin typeface="Arial" panose="020B0604020202020204" pitchFamily="34" charset="0"/>
              </a:rPr>
              <a:t>Customers</a:t>
            </a:r>
            <a:r>
              <a:rPr lang="en-US" sz="2000" dirty="0">
                <a:solidFill>
                  <a:schemeClr val="bg1"/>
                </a:solidFill>
              </a:rPr>
              <a:t> </a:t>
            </a:r>
          </a:p>
          <a:p>
            <a:pPr indent="-365760">
              <a:lnSpc>
                <a:spcPct val="120000"/>
              </a:lnSpc>
              <a:spcBef>
                <a:spcPts val="0"/>
              </a:spcBef>
            </a:pPr>
            <a:endParaRPr lang="en-IN" sz="2000" dirty="0" smtClean="0">
              <a:solidFill>
                <a:schemeClr val="bg1"/>
              </a:solidFill>
            </a:endParaRPr>
          </a:p>
          <a:p>
            <a:pPr indent="-365760">
              <a:lnSpc>
                <a:spcPct val="120000"/>
              </a:lnSpc>
              <a:spcBef>
                <a:spcPts val="0"/>
              </a:spcBef>
            </a:pPr>
            <a:r>
              <a:rPr lang="en-IN" sz="2000" dirty="0" smtClean="0">
                <a:solidFill>
                  <a:schemeClr val="bg1"/>
                </a:solidFill>
              </a:rPr>
              <a:t>Types </a:t>
            </a:r>
            <a:r>
              <a:rPr lang="en-IN" sz="2000" dirty="0">
                <a:solidFill>
                  <a:schemeClr val="bg1"/>
                </a:solidFill>
              </a:rPr>
              <a:t>of comparison operators</a:t>
            </a:r>
            <a:r>
              <a:rPr lang="en-IN" sz="2000" dirty="0" smtClean="0">
                <a:solidFill>
                  <a:schemeClr val="bg1"/>
                </a:solidFill>
              </a:rPr>
              <a:t>:</a:t>
            </a:r>
          </a:p>
          <a:p>
            <a:pPr indent="-365760">
              <a:lnSpc>
                <a:spcPct val="120000"/>
              </a:lnSpc>
              <a:spcBef>
                <a:spcPts val="0"/>
              </a:spcBef>
            </a:pPr>
            <a:endParaRPr lang="en-IN"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28682534"/>
              </p:ext>
            </p:extLst>
          </p:nvPr>
        </p:nvGraphicFramePr>
        <p:xfrm>
          <a:off x="431615" y="2766239"/>
          <a:ext cx="8275320" cy="2644140"/>
        </p:xfrm>
        <a:graphic>
          <a:graphicData uri="http://schemas.openxmlformats.org/drawingml/2006/table">
            <a:tbl>
              <a:tblPr firstRow="1" bandRow="1">
                <a:tableStyleId>{21E4AEA4-8DFA-4A89-87EB-49C32662AFE0}</a:tableStyleId>
              </a:tblPr>
              <a:tblGrid>
                <a:gridCol w="1168585">
                  <a:extLst>
                    <a:ext uri="{9D8B030D-6E8A-4147-A177-3AD203B41FA5}">
                      <a16:colId xmlns="" xmlns:a16="http://schemas.microsoft.com/office/drawing/2014/main" val="20000"/>
                    </a:ext>
                  </a:extLst>
                </a:gridCol>
                <a:gridCol w="3369142">
                  <a:extLst>
                    <a:ext uri="{9D8B030D-6E8A-4147-A177-3AD203B41FA5}">
                      <a16:colId xmlns="" xmlns:a16="http://schemas.microsoft.com/office/drawing/2014/main" val="20001"/>
                    </a:ext>
                  </a:extLst>
                </a:gridCol>
                <a:gridCol w="3737593">
                  <a:extLst>
                    <a:ext uri="{9D8B030D-6E8A-4147-A177-3AD203B41FA5}">
                      <a16:colId xmlns="" xmlns:a16="http://schemas.microsoft.com/office/drawing/2014/main" val="20002"/>
                    </a:ext>
                  </a:extLst>
                </a:gridCol>
              </a:tblGrid>
              <a:tr h="272021">
                <a:tc>
                  <a:txBody>
                    <a:bodyPr/>
                    <a:lstStyle/>
                    <a:p>
                      <a:r>
                        <a:rPr lang="en-US" sz="1600" dirty="0" smtClean="0"/>
                        <a:t>Operator</a:t>
                      </a:r>
                      <a:endParaRPr lang="en-US" sz="1600" dirty="0">
                        <a:latin typeface="+mn-lt"/>
                        <a:cs typeface="Arial" pitchFamily="34" charset="0"/>
                      </a:endParaRPr>
                    </a:p>
                  </a:txBody>
                  <a:tcPr>
                    <a:solidFill>
                      <a:schemeClr val="accent4"/>
                    </a:solidFill>
                  </a:tcPr>
                </a:tc>
                <a:tc>
                  <a:txBody>
                    <a:bodyPr/>
                    <a:lstStyle/>
                    <a:p>
                      <a:r>
                        <a:rPr lang="en-US" sz="1600" dirty="0" smtClean="0"/>
                        <a:t>Description</a:t>
                      </a:r>
                      <a:endParaRPr lang="en-US" sz="1600" dirty="0">
                        <a:latin typeface="+mn-lt"/>
                        <a:cs typeface="Arial" pitchFamily="34" charset="0"/>
                      </a:endParaRPr>
                    </a:p>
                  </a:txBody>
                  <a:tcPr>
                    <a:solidFill>
                      <a:schemeClr val="accent4"/>
                    </a:solidFill>
                  </a:tcPr>
                </a:tc>
                <a:tc>
                  <a:txBody>
                    <a:bodyPr/>
                    <a:lstStyle/>
                    <a:p>
                      <a:r>
                        <a:rPr lang="en-US" sz="1600" dirty="0" smtClean="0"/>
                        <a:t>Example</a:t>
                      </a:r>
                      <a:endParaRPr lang="en-US" sz="16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639867">
                <a:tc>
                  <a:txBody>
                    <a:bodyPr/>
                    <a:lstStyle/>
                    <a:p>
                      <a:r>
                        <a:rPr lang="en-US" sz="1800" dirty="0" smtClean="0">
                          <a:solidFill>
                            <a:schemeClr val="bg1"/>
                          </a:solidFill>
                        </a:rPr>
                        <a:t>IN</a:t>
                      </a:r>
                      <a:endParaRPr lang="en-US" sz="1800" dirty="0">
                        <a:solidFill>
                          <a:schemeClr val="bg1"/>
                        </a:solidFill>
                        <a:latin typeface="+mn-lt"/>
                        <a:cs typeface="Arial" pitchFamily="34" charset="0"/>
                      </a:endParaRPr>
                    </a:p>
                  </a:txBody>
                  <a:tcPr>
                    <a:noFill/>
                  </a:tcPr>
                </a:tc>
                <a:tc>
                  <a:txBody>
                    <a:bodyPr/>
                    <a:lstStyle/>
                    <a:p>
                      <a:pPr algn="l" rtl="0"/>
                      <a:r>
                        <a:rPr lang="en-US" sz="1800" dirty="0" smtClean="0">
                          <a:solidFill>
                            <a:schemeClr val="bg1"/>
                          </a:solidFill>
                        </a:rPr>
                        <a:t>Equivalent to comparing the operand value with a</a:t>
                      </a:r>
                      <a:r>
                        <a:rPr lang="en-US" sz="1800" baseline="0" dirty="0" smtClean="0">
                          <a:solidFill>
                            <a:schemeClr val="bg1"/>
                          </a:solidFill>
                        </a:rPr>
                        <a:t> list of values and if any match happens it returns true.</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800" kern="1200" dirty="0" smtClean="0">
                          <a:solidFill>
                            <a:srgbClr val="D8750D"/>
                          </a:solidFill>
                          <a:latin typeface="Arial" panose="020B0604020202020204" pitchFamily="34" charset="0"/>
                          <a:ea typeface="+mn-ea"/>
                          <a:cs typeface="+mn-cs"/>
                        </a:rPr>
                        <a:t>Country</a:t>
                      </a:r>
                      <a:r>
                        <a:rPr lang="en-US" sz="16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IN</a:t>
                      </a:r>
                      <a:r>
                        <a:rPr lang="en-US" sz="1600" dirty="0" smtClean="0">
                          <a:solidFill>
                            <a:schemeClr val="bg1"/>
                          </a:solidFill>
                        </a:rPr>
                        <a:t> </a:t>
                      </a:r>
                      <a:r>
                        <a:rPr lang="en-US" sz="1800" kern="1200" dirty="0" smtClean="0">
                          <a:solidFill>
                            <a:srgbClr val="D8750D"/>
                          </a:solidFill>
                          <a:latin typeface="Arial" panose="020B0604020202020204" pitchFamily="34" charset="0"/>
                          <a:ea typeface="+mn-ea"/>
                          <a:cs typeface="+mn-cs"/>
                        </a:rPr>
                        <a:t>(‘USA', ‘Norway'); </a:t>
                      </a:r>
                    </a:p>
                  </a:txBody>
                  <a:tcPr marL="28575" marR="28575" marT="28575" marB="28575">
                    <a:noFill/>
                  </a:tcPr>
                </a:tc>
                <a:extLst>
                  <a:ext uri="{0D108BD9-81ED-4DB2-BD59-A6C34878D82A}">
                    <a16:rowId xmlns="" xmlns:a16="http://schemas.microsoft.com/office/drawing/2014/main" val="10001"/>
                  </a:ext>
                </a:extLst>
              </a:tr>
              <a:tr h="840711">
                <a:tc>
                  <a:txBody>
                    <a:bodyPr/>
                    <a:lstStyle/>
                    <a:p>
                      <a:r>
                        <a:rPr lang="en-US" sz="1800" dirty="0" smtClean="0">
                          <a:solidFill>
                            <a:schemeClr val="bg1"/>
                          </a:solidFill>
                        </a:rPr>
                        <a:t>NOT IN</a:t>
                      </a:r>
                      <a:endParaRPr lang="en-US" sz="1800" dirty="0">
                        <a:solidFill>
                          <a:schemeClr val="bg1"/>
                        </a:solidFill>
                        <a:latin typeface="+mn-lt"/>
                        <a:cs typeface="Arial" pitchFamily="34" charset="0"/>
                      </a:endParaRPr>
                    </a:p>
                  </a:txBody>
                  <a:tcPr>
                    <a:noFill/>
                  </a:tcPr>
                </a:tc>
                <a:tc>
                  <a:txBody>
                    <a:bodyPr/>
                    <a:lstStyle/>
                    <a:p>
                      <a:pPr algn="l" rtl="0"/>
                      <a:r>
                        <a:rPr lang="en-US" sz="1800" dirty="0" smtClean="0">
                          <a:solidFill>
                            <a:schemeClr val="bg1"/>
                          </a:solidFill>
                        </a:rPr>
                        <a:t>Equivalent to comparing the operand value with a</a:t>
                      </a:r>
                      <a:r>
                        <a:rPr lang="en-US" sz="1800" baseline="0" dirty="0" smtClean="0">
                          <a:solidFill>
                            <a:schemeClr val="bg1"/>
                          </a:solidFill>
                        </a:rPr>
                        <a:t> list of values and if any match happens it returns true.</a:t>
                      </a:r>
                      <a:endParaRPr lang="en-US" sz="1800" dirty="0">
                        <a:solidFill>
                          <a:schemeClr val="bg1"/>
                        </a:solidFill>
                        <a:latin typeface="+mn-lt"/>
                        <a:cs typeface="Arial" pitchFamily="34" charset="0"/>
                      </a:endParaRPr>
                    </a:p>
                  </a:txBody>
                  <a:tcPr marL="28575" marR="28575" marT="28575" marB="28575">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800" kern="1200" dirty="0" smtClean="0">
                          <a:solidFill>
                            <a:srgbClr val="D8750D"/>
                          </a:solidFill>
                          <a:latin typeface="Arial" panose="020B0604020202020204" pitchFamily="34" charset="0"/>
                          <a:ea typeface="+mn-ea"/>
                          <a:cs typeface="+mn-cs"/>
                        </a:rPr>
                        <a:t>Country</a:t>
                      </a:r>
                      <a:r>
                        <a:rPr lang="en-US" sz="1600" dirty="0" smtClean="0">
                          <a:solidFill>
                            <a:schemeClr val="bg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NOT IN </a:t>
                      </a:r>
                      <a:r>
                        <a:rPr lang="en-US" sz="1800" kern="1200" dirty="0" smtClean="0">
                          <a:solidFill>
                            <a:srgbClr val="D8750D"/>
                          </a:solidFill>
                          <a:latin typeface="Arial" panose="020B0604020202020204" pitchFamily="34" charset="0"/>
                          <a:ea typeface="+mn-ea"/>
                          <a:cs typeface="+mn-cs"/>
                        </a:rPr>
                        <a:t>(‘USA', ‘Norway'); </a:t>
                      </a:r>
                    </a:p>
                  </a:txBody>
                  <a:tcPr marL="28575" marR="28575" marT="28575" marB="28575">
                    <a:noFill/>
                  </a:tcPr>
                </a:tc>
                <a:extLst>
                  <a:ext uri="{0D108BD9-81ED-4DB2-BD59-A6C34878D82A}">
                    <a16:rowId xmlns="" xmlns:a16="http://schemas.microsoft.com/office/drawing/2014/main" val="10002"/>
                  </a:ext>
                </a:extLst>
              </a:tr>
            </a:tbl>
          </a:graphicData>
        </a:graphic>
      </p:graphicFrame>
      <p:sp>
        <p:nvSpPr>
          <p:cNvPr id="3" name="Content Placeholder 2"/>
          <p:cNvSpPr>
            <a:spLocks noGrp="1"/>
          </p:cNvSpPr>
          <p:nvPr>
            <p:ph idx="1"/>
          </p:nvPr>
        </p:nvSpPr>
        <p:spPr>
          <a:xfrm>
            <a:off x="183397" y="956469"/>
            <a:ext cx="8229600" cy="1634331"/>
          </a:xfrm>
        </p:spPr>
        <p:txBody>
          <a:bodyPr/>
          <a:lstStyle/>
          <a:p>
            <a:r>
              <a:rPr lang="en-US" dirty="0"/>
              <a:t>The comparison operators displayed below are used in conditions that compare a particular value to each value in a list. </a:t>
            </a:r>
            <a:endParaRPr lang="en-US" dirty="0" smtClean="0"/>
          </a:p>
          <a:p>
            <a:pPr marL="0" indent="0">
              <a:buNone/>
            </a:pPr>
            <a:r>
              <a:rPr lang="en-US" dirty="0" smtClean="0">
                <a:solidFill>
                  <a:schemeClr val="accent4">
                    <a:lumMod val="60000"/>
                    <a:lumOff val="40000"/>
                  </a:schemeClr>
                </a:solidFill>
                <a:latin typeface="Arial" panose="020B0604020202020204" pitchFamily="34" charset="0"/>
              </a:rPr>
              <a:t>		SELECT</a:t>
            </a:r>
            <a:r>
              <a:rPr lang="en-US" sz="2000" dirty="0" smtClean="0">
                <a:solidFill>
                  <a:schemeClr val="bg1"/>
                </a:solidFill>
              </a:rPr>
              <a:t> </a:t>
            </a:r>
            <a:r>
              <a:rPr lang="en-US" dirty="0" err="1">
                <a:solidFill>
                  <a:srgbClr val="D8750D"/>
                </a:solidFill>
                <a:latin typeface="Arial" panose="020B0604020202020204" pitchFamily="34" charset="0"/>
              </a:rPr>
              <a:t>CustomerName</a:t>
            </a:r>
            <a:r>
              <a:rPr lang="en-US" sz="2000" dirty="0">
                <a:solidFill>
                  <a:schemeClr val="bg1"/>
                </a:solidFill>
              </a:rPr>
              <a:t> </a:t>
            </a:r>
            <a:r>
              <a:rPr lang="en-US"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dirty="0">
                <a:solidFill>
                  <a:srgbClr val="D8750D"/>
                </a:solidFill>
                <a:latin typeface="Arial" panose="020B0604020202020204" pitchFamily="34" charset="0"/>
              </a:rPr>
              <a:t>Customers</a:t>
            </a:r>
            <a:endParaRPr lang="en-US" dirty="0"/>
          </a:p>
          <a:p>
            <a:endParaRPr lang="en-US" dirty="0">
              <a:solidFill>
                <a:schemeClr val="accent4">
                  <a:lumMod val="60000"/>
                  <a:lumOff val="40000"/>
                </a:schemeClr>
              </a:solidFill>
              <a:latin typeface="Arial" panose="020B0604020202020204" pitchFamily="34" charset="0"/>
            </a:endParaRPr>
          </a:p>
        </p:txBody>
      </p:sp>
      <p:sp>
        <p:nvSpPr>
          <p:cNvPr id="2" name="Title 1"/>
          <p:cNvSpPr>
            <a:spLocks noGrp="1"/>
          </p:cNvSpPr>
          <p:nvPr>
            <p:ph type="title"/>
          </p:nvPr>
        </p:nvSpPr>
        <p:spPr/>
        <p:txBody>
          <a:bodyPr/>
          <a:lstStyle/>
          <a:p>
            <a:r>
              <a:rPr lang="en-US" dirty="0">
                <a:latin typeface="+mn-lt"/>
              </a:rPr>
              <a:t>Comparison Operators </a:t>
            </a:r>
          </a:p>
        </p:txBody>
      </p:sp>
      <p:sp>
        <p:nvSpPr>
          <p:cNvPr id="7" name="Slide Number Placeholder 6"/>
          <p:cNvSpPr>
            <a:spLocks noGrp="1"/>
          </p:cNvSpPr>
          <p:nvPr>
            <p:ph type="sldNum" sz="quarter" idx="11"/>
          </p:nvPr>
        </p:nvSpPr>
        <p:spPr/>
        <p:txBody>
          <a:bodyPr/>
          <a:lstStyle/>
          <a:p>
            <a:endParaRPr lang="en-US" dirty="0"/>
          </a:p>
        </p:txBody>
      </p:sp>
      <p:sp>
        <p:nvSpPr>
          <p:cNvPr id="8" name="Rectangle 7"/>
          <p:cNvSpPr/>
          <p:nvPr/>
        </p:nvSpPr>
        <p:spPr>
          <a:xfrm>
            <a:off x="8704352" y="6403459"/>
            <a:ext cx="441146" cy="369332"/>
          </a:xfrm>
          <a:prstGeom prst="rect">
            <a:avLst/>
          </a:prstGeom>
        </p:spPr>
        <p:txBody>
          <a:bodyPr wrap="none">
            <a:spAutoFit/>
          </a:bodyPr>
          <a:lstStyle/>
          <a:p>
            <a:fld id="{47ED8886-DB3B-44F4-9A80-E6A224679F20}" type="slidenum">
              <a:rPr lang="en-US">
                <a:solidFill>
                  <a:schemeClr val="bg2"/>
                </a:solidFill>
              </a:rPr>
              <a:pPr/>
              <a:t>13</a:t>
            </a:fld>
            <a:endParaRPr lang="en-US"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6681025"/>
              </p:ext>
            </p:extLst>
          </p:nvPr>
        </p:nvGraphicFramePr>
        <p:xfrm>
          <a:off x="800356" y="1981200"/>
          <a:ext cx="7994394" cy="3657600"/>
        </p:xfrm>
        <a:graphic>
          <a:graphicData uri="http://schemas.openxmlformats.org/drawingml/2006/table">
            <a:tbl>
              <a:tblPr firstRow="1" bandRow="1">
                <a:tableStyleId>{21E4AEA4-8DFA-4A89-87EB-49C32662AFE0}</a:tableStyleId>
              </a:tblPr>
              <a:tblGrid>
                <a:gridCol w="1498949">
                  <a:extLst>
                    <a:ext uri="{9D8B030D-6E8A-4147-A177-3AD203B41FA5}">
                      <a16:colId xmlns="" xmlns:a16="http://schemas.microsoft.com/office/drawing/2014/main" val="20000"/>
                    </a:ext>
                  </a:extLst>
                </a:gridCol>
                <a:gridCol w="2712382">
                  <a:extLst>
                    <a:ext uri="{9D8B030D-6E8A-4147-A177-3AD203B41FA5}">
                      <a16:colId xmlns="" xmlns:a16="http://schemas.microsoft.com/office/drawing/2014/main" val="20001"/>
                    </a:ext>
                  </a:extLst>
                </a:gridCol>
                <a:gridCol w="3783063">
                  <a:extLst>
                    <a:ext uri="{9D8B030D-6E8A-4147-A177-3AD203B41FA5}">
                      <a16:colId xmlns="" xmlns:a16="http://schemas.microsoft.com/office/drawing/2014/main" val="20002"/>
                    </a:ext>
                  </a:extLst>
                </a:gridCol>
              </a:tblGrid>
              <a:tr h="457200">
                <a:tc>
                  <a:txBody>
                    <a:bodyPr/>
                    <a:lstStyle/>
                    <a:p>
                      <a:r>
                        <a:rPr lang="en-US" sz="1600" dirty="0" smtClean="0"/>
                        <a:t>Operator</a:t>
                      </a:r>
                      <a:endParaRPr lang="en-US" sz="1600" dirty="0">
                        <a:latin typeface="+mn-lt"/>
                        <a:cs typeface="Arial" pitchFamily="34" charset="0"/>
                      </a:endParaRPr>
                    </a:p>
                  </a:txBody>
                  <a:tcPr>
                    <a:solidFill>
                      <a:schemeClr val="accent4"/>
                    </a:solidFill>
                  </a:tcPr>
                </a:tc>
                <a:tc>
                  <a:txBody>
                    <a:bodyPr/>
                    <a:lstStyle/>
                    <a:p>
                      <a:r>
                        <a:rPr lang="en-US" sz="1600" dirty="0" smtClean="0"/>
                        <a:t>Description</a:t>
                      </a:r>
                      <a:endParaRPr lang="en-US" sz="1600" dirty="0">
                        <a:latin typeface="+mn-lt"/>
                        <a:cs typeface="Arial" pitchFamily="34" charset="0"/>
                      </a:endParaRPr>
                    </a:p>
                  </a:txBody>
                  <a:tcPr>
                    <a:solidFill>
                      <a:schemeClr val="accent4"/>
                    </a:solidFill>
                  </a:tcPr>
                </a:tc>
                <a:tc>
                  <a:txBody>
                    <a:bodyPr/>
                    <a:lstStyle/>
                    <a:p>
                      <a:r>
                        <a:rPr lang="en-US" sz="1600" dirty="0" smtClean="0"/>
                        <a:t>Example</a:t>
                      </a:r>
                      <a:endParaRPr lang="en-US" sz="16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1143000">
                <a:tc>
                  <a:txBody>
                    <a:bodyPr/>
                    <a:lstStyle/>
                    <a:p>
                      <a:r>
                        <a:rPr lang="en-US" sz="1800" dirty="0" smtClean="0">
                          <a:solidFill>
                            <a:schemeClr val="bg1"/>
                          </a:solidFill>
                        </a:rPr>
                        <a:t>BETWEEN AND</a:t>
                      </a:r>
                      <a:endParaRPr lang="en-US" sz="1800" dirty="0">
                        <a:solidFill>
                          <a:schemeClr val="bg1"/>
                        </a:solidFill>
                        <a:latin typeface="+mn-lt"/>
                        <a:cs typeface="Arial" pitchFamily="34" charset="0"/>
                      </a:endParaRPr>
                    </a:p>
                  </a:txBody>
                  <a:tcPr>
                    <a:noFill/>
                  </a:tcPr>
                </a:tc>
                <a:tc>
                  <a:txBody>
                    <a:bodyPr/>
                    <a:lstStyle/>
                    <a:p>
                      <a:pPr marL="0" algn="l" defTabSz="914400" rtl="0" eaLnBrk="1" latinLnBrk="0" hangingPunct="1"/>
                      <a:r>
                        <a:rPr lang="en-US" sz="1800" u="none" kern="1200" dirty="0" smtClean="0">
                          <a:solidFill>
                            <a:schemeClr val="bg1"/>
                          </a:solidFill>
                          <a:latin typeface="+mn-lt"/>
                          <a:ea typeface="+mn-ea"/>
                          <a:cs typeface="+mn-cs"/>
                        </a:rPr>
                        <a:t>Checks whether the operand value falls within a range. A range can be defined with lower and upper limits</a:t>
                      </a:r>
                      <a:endParaRPr lang="en-US" sz="1800" u="none" kern="1200" dirty="0">
                        <a:solidFill>
                          <a:schemeClr val="bg1"/>
                        </a:solidFill>
                        <a:latin typeface="+mn-lt"/>
                        <a:ea typeface="+mn-ea"/>
                        <a:cs typeface="+mn-cs"/>
                      </a:endParaRPr>
                    </a:p>
                  </a:txBody>
                  <a:tcPr>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CreditLimit</a:t>
                      </a:r>
                      <a:r>
                        <a:rPr lang="en-US" sz="14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BETWEEN</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10000 </a:t>
                      </a:r>
                    </a:p>
                    <a:p>
                      <a:pPr marL="0" algn="l" defTabSz="457200" rtl="0" eaLnBrk="1" latinLnBrk="0" hangingPunct="1"/>
                      <a:r>
                        <a:rPr lang="en-US" sz="1800" kern="1200" dirty="0" smtClean="0">
                          <a:solidFill>
                            <a:schemeClr val="accent4">
                              <a:lumMod val="60000"/>
                              <a:lumOff val="40000"/>
                            </a:schemeClr>
                          </a:solidFill>
                          <a:latin typeface="Arial" panose="020B0604020202020204" pitchFamily="34" charset="0"/>
                          <a:ea typeface="+mn-ea"/>
                          <a:cs typeface="+mn-cs"/>
                        </a:rPr>
                        <a:t>AND</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15000; </a:t>
                      </a:r>
                    </a:p>
                  </a:txBody>
                  <a:tcPr>
                    <a:noFill/>
                  </a:tcPr>
                </a:tc>
                <a:extLst>
                  <a:ext uri="{0D108BD9-81ED-4DB2-BD59-A6C34878D82A}">
                    <a16:rowId xmlns="" xmlns:a16="http://schemas.microsoft.com/office/drawing/2014/main" val="10001"/>
                  </a:ext>
                </a:extLst>
              </a:tr>
              <a:tr h="1396490">
                <a:tc>
                  <a:txBody>
                    <a:bodyPr/>
                    <a:lstStyle/>
                    <a:p>
                      <a:r>
                        <a:rPr lang="en-US" sz="1800" dirty="0" smtClean="0">
                          <a:solidFill>
                            <a:schemeClr val="bg1"/>
                          </a:solidFill>
                        </a:rPr>
                        <a:t>NOT BETWEEN AND</a:t>
                      </a:r>
                      <a:endParaRPr lang="en-US" sz="1800" dirty="0">
                        <a:solidFill>
                          <a:schemeClr val="bg1"/>
                        </a:solidFill>
                        <a:latin typeface="+mn-lt"/>
                        <a:cs typeface="Arial" pitchFamily="34" charset="0"/>
                      </a:endParaRPr>
                    </a:p>
                  </a:txBody>
                  <a:tcPr>
                    <a:noFill/>
                  </a:tcPr>
                </a:tc>
                <a:tc>
                  <a:txBody>
                    <a:bodyPr/>
                    <a:lstStyle/>
                    <a:p>
                      <a:pPr marL="0" algn="l" defTabSz="914400" rtl="0" eaLnBrk="1" latinLnBrk="0" hangingPunct="1"/>
                      <a:r>
                        <a:rPr lang="en-US" sz="1800" u="none" kern="1200" dirty="0" smtClean="0">
                          <a:solidFill>
                            <a:schemeClr val="bg1"/>
                          </a:solidFill>
                          <a:latin typeface="+mn-lt"/>
                          <a:ea typeface="+mn-ea"/>
                          <a:cs typeface="+mn-cs"/>
                        </a:rPr>
                        <a:t>Checks whether the operand value  does not falls within a range. A range can be defined with lower and upper limits</a:t>
                      </a:r>
                      <a:endParaRPr lang="en-US" sz="1800" u="none" kern="1200" dirty="0">
                        <a:solidFill>
                          <a:schemeClr val="bg1"/>
                        </a:solidFill>
                        <a:latin typeface="+mn-lt"/>
                        <a:ea typeface="+mn-ea"/>
                        <a:cs typeface="+mn-cs"/>
                      </a:endParaRPr>
                    </a:p>
                  </a:txBody>
                  <a:tcPr>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CreditLimit</a:t>
                      </a:r>
                      <a:r>
                        <a:rPr lang="en-US" sz="1400" kern="12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NOT BETWEEN </a:t>
                      </a:r>
                      <a:r>
                        <a:rPr lang="en-US" sz="1800" kern="1200" dirty="0" smtClean="0">
                          <a:solidFill>
                            <a:srgbClr val="D8750D"/>
                          </a:solidFill>
                          <a:latin typeface="Arial" panose="020B0604020202020204" pitchFamily="34" charset="0"/>
                          <a:ea typeface="+mn-ea"/>
                          <a:cs typeface="+mn-cs"/>
                        </a:rPr>
                        <a:t>10000</a:t>
                      </a:r>
                      <a:r>
                        <a:rPr lang="en-US" sz="14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AND</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15000; </a:t>
                      </a:r>
                      <a:endParaRPr lang="en-US" sz="1400" dirty="0" smtClean="0">
                        <a:solidFill>
                          <a:schemeClr val="bg1"/>
                        </a:solidFill>
                        <a:latin typeface="+mn-lt"/>
                        <a:cs typeface="Arial" pitchFamily="34" charset="0"/>
                      </a:endParaRPr>
                    </a:p>
                  </a:txBody>
                  <a:tcPr>
                    <a:noFill/>
                  </a:tcPr>
                </a:tc>
                <a:extLst>
                  <a:ext uri="{0D108BD9-81ED-4DB2-BD59-A6C34878D82A}">
                    <a16:rowId xmlns=""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latin typeface="+mn-lt"/>
                <a:ea typeface="Verdana" pitchFamily="34" charset="0"/>
                <a:cs typeface="Verdana" pitchFamily="34" charset="0"/>
              </a:rPr>
              <a:t>Comparison Operators </a:t>
            </a:r>
          </a:p>
        </p:txBody>
      </p:sp>
      <p:sp>
        <p:nvSpPr>
          <p:cNvPr id="7" name="Slide Number Placeholder 6"/>
          <p:cNvSpPr>
            <a:spLocks noGrp="1"/>
          </p:cNvSpPr>
          <p:nvPr>
            <p:ph type="sldNum" sz="quarter" idx="11"/>
          </p:nvPr>
        </p:nvSpPr>
        <p:spPr/>
        <p:txBody>
          <a:bodyPr/>
          <a:lstStyle/>
          <a:p>
            <a:endParaRPr lang="en-US" dirty="0"/>
          </a:p>
        </p:txBody>
      </p:sp>
      <p:sp>
        <p:nvSpPr>
          <p:cNvPr id="6" name="Rectangle 5"/>
          <p:cNvSpPr/>
          <p:nvPr/>
        </p:nvSpPr>
        <p:spPr>
          <a:xfrm>
            <a:off x="8574177" y="6305034"/>
            <a:ext cx="441146" cy="369332"/>
          </a:xfrm>
          <a:prstGeom prst="rect">
            <a:avLst/>
          </a:prstGeom>
        </p:spPr>
        <p:txBody>
          <a:bodyPr wrap="none">
            <a:spAutoFit/>
          </a:bodyPr>
          <a:lstStyle/>
          <a:p>
            <a:fld id="{47ED8886-DB3B-44F4-9A80-E6A224679F20}" type="slidenum">
              <a:rPr lang="en-US">
                <a:solidFill>
                  <a:schemeClr val="bg2"/>
                </a:solidFill>
              </a:rPr>
              <a:pPr/>
              <a:t>14</a:t>
            </a:fld>
            <a:endParaRPr lang="en-US" dirty="0">
              <a:solidFill>
                <a:schemeClr val="bg2"/>
              </a:solidFill>
            </a:endParaRPr>
          </a:p>
        </p:txBody>
      </p:sp>
      <p:sp>
        <p:nvSpPr>
          <p:cNvPr id="8" name="TextBox 7"/>
          <p:cNvSpPr txBox="1"/>
          <p:nvPr/>
        </p:nvSpPr>
        <p:spPr>
          <a:xfrm>
            <a:off x="819729" y="1072634"/>
            <a:ext cx="5181418" cy="400110"/>
          </a:xfrm>
          <a:prstGeom prst="rect">
            <a:avLst/>
          </a:prstGeom>
          <a:noFill/>
        </p:spPr>
        <p:txBody>
          <a:bodyPr wrap="none" rtlCol="0">
            <a:spAutoFit/>
          </a:bodyPr>
          <a:lstStyle/>
          <a:p>
            <a:r>
              <a:rPr lang="en-US" sz="2000" dirty="0">
                <a:solidFill>
                  <a:schemeClr val="accent4">
                    <a:lumMod val="60000"/>
                    <a:lumOff val="40000"/>
                  </a:schemeClr>
                </a:solidFill>
                <a:latin typeface="Arial" panose="020B0604020202020204" pitchFamily="34" charset="0"/>
              </a:rPr>
              <a:t>SELECT</a:t>
            </a:r>
            <a:r>
              <a:rPr lang="en-US" sz="2000" dirty="0">
                <a:solidFill>
                  <a:schemeClr val="bg1"/>
                </a:solidFill>
              </a:rPr>
              <a:t> </a:t>
            </a:r>
            <a:r>
              <a:rPr lang="en-US" sz="2000" dirty="0" err="1">
                <a:solidFill>
                  <a:srgbClr val="D8750D"/>
                </a:solidFill>
                <a:latin typeface="Arial" panose="020B0604020202020204" pitchFamily="34" charset="0"/>
              </a:rPr>
              <a:t>CustomerName</a:t>
            </a:r>
            <a:r>
              <a:rPr lang="en-US" sz="2000" dirty="0">
                <a:solidFill>
                  <a:schemeClr val="bg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sz="2000" dirty="0">
                <a:solidFill>
                  <a:srgbClr val="D8750D"/>
                </a:solidFill>
                <a:latin typeface="Arial" panose="020B0604020202020204" pitchFamily="34" charset="0"/>
              </a:rPr>
              <a:t>Customers</a:t>
            </a:r>
            <a:endParaRPr lang="en-US" sz="2000" dirty="0"/>
          </a:p>
        </p:txBody>
      </p:sp>
    </p:spTree>
    <p:extLst>
      <p:ext uri="{BB962C8B-B14F-4D97-AF65-F5344CB8AC3E}">
        <p14:creationId xmlns:p14="http://schemas.microsoft.com/office/powerpoint/2010/main" val="11378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latin typeface="+mn-lt"/>
              </a:rPr>
              <a:t>Comparison Operators </a:t>
            </a:r>
          </a:p>
        </p:txBody>
      </p:sp>
      <p:sp>
        <p:nvSpPr>
          <p:cNvPr id="6" name="Slide Number Placeholder 5"/>
          <p:cNvSpPr>
            <a:spLocks noGrp="1"/>
          </p:cNvSpPr>
          <p:nvPr>
            <p:ph type="sldNum" sz="quarter" idx="1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82380604"/>
              </p:ext>
            </p:extLst>
          </p:nvPr>
        </p:nvGraphicFramePr>
        <p:xfrm>
          <a:off x="529572" y="1759837"/>
          <a:ext cx="8077198" cy="3576601"/>
        </p:xfrm>
        <a:graphic>
          <a:graphicData uri="http://schemas.openxmlformats.org/drawingml/2006/table">
            <a:tbl>
              <a:tblPr firstRow="1" bandRow="1">
                <a:tableStyleId>{21E4AEA4-8DFA-4A89-87EB-49C32662AFE0}</a:tableStyleId>
              </a:tblPr>
              <a:tblGrid>
                <a:gridCol w="1053547">
                  <a:extLst>
                    <a:ext uri="{9D8B030D-6E8A-4147-A177-3AD203B41FA5}">
                      <a16:colId xmlns="" xmlns:a16="http://schemas.microsoft.com/office/drawing/2014/main" val="20000"/>
                    </a:ext>
                  </a:extLst>
                </a:gridCol>
                <a:gridCol w="2739224">
                  <a:extLst>
                    <a:ext uri="{9D8B030D-6E8A-4147-A177-3AD203B41FA5}">
                      <a16:colId xmlns="" xmlns:a16="http://schemas.microsoft.com/office/drawing/2014/main" val="20001"/>
                    </a:ext>
                  </a:extLst>
                </a:gridCol>
                <a:gridCol w="4284427">
                  <a:extLst>
                    <a:ext uri="{9D8B030D-6E8A-4147-A177-3AD203B41FA5}">
                      <a16:colId xmlns="" xmlns:a16="http://schemas.microsoft.com/office/drawing/2014/main" val="20002"/>
                    </a:ext>
                  </a:extLst>
                </a:gridCol>
              </a:tblGrid>
              <a:tr h="307073">
                <a:tc>
                  <a:txBody>
                    <a:bodyPr/>
                    <a:lstStyle/>
                    <a:p>
                      <a:r>
                        <a:rPr lang="en-US" sz="1600" dirty="0" smtClean="0"/>
                        <a:t>Operator</a:t>
                      </a:r>
                      <a:endParaRPr lang="en-US" sz="1600" dirty="0">
                        <a:latin typeface="+mn-lt"/>
                        <a:cs typeface="Arial" pitchFamily="34" charset="0"/>
                      </a:endParaRPr>
                    </a:p>
                  </a:txBody>
                  <a:tcPr>
                    <a:solidFill>
                      <a:schemeClr val="accent4"/>
                    </a:solidFill>
                  </a:tcPr>
                </a:tc>
                <a:tc>
                  <a:txBody>
                    <a:bodyPr/>
                    <a:lstStyle/>
                    <a:p>
                      <a:r>
                        <a:rPr lang="en-US" sz="1600" dirty="0" smtClean="0"/>
                        <a:t>Description</a:t>
                      </a:r>
                      <a:endParaRPr lang="en-US" sz="1600" dirty="0">
                        <a:latin typeface="+mn-lt"/>
                        <a:cs typeface="Arial" pitchFamily="34" charset="0"/>
                      </a:endParaRPr>
                    </a:p>
                  </a:txBody>
                  <a:tcPr>
                    <a:solidFill>
                      <a:schemeClr val="accent4"/>
                    </a:solidFill>
                  </a:tcPr>
                </a:tc>
                <a:tc>
                  <a:txBody>
                    <a:bodyPr/>
                    <a:lstStyle/>
                    <a:p>
                      <a:r>
                        <a:rPr lang="en-US" sz="1600" dirty="0" smtClean="0"/>
                        <a:t>Example</a:t>
                      </a:r>
                      <a:endParaRPr lang="en-US" sz="16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1503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LIKE/NOT LIKE</a:t>
                      </a:r>
                    </a:p>
                    <a:p>
                      <a:endParaRPr lang="en-US" sz="1800" dirty="0">
                        <a:solidFill>
                          <a:schemeClr val="bg1"/>
                        </a:solidFill>
                        <a:latin typeface="+mn-lt"/>
                        <a:cs typeface="Arial" pitchFamily="34" charset="0"/>
                      </a:endParaRPr>
                    </a:p>
                  </a:txBody>
                  <a:tcPr>
                    <a:noFill/>
                  </a:tcPr>
                </a:tc>
                <a:tc>
                  <a:txBody>
                    <a:bodyPr/>
                    <a:lstStyle/>
                    <a:p>
                      <a:pPr algn="l" rtl="0"/>
                      <a:r>
                        <a:rPr lang="en-US" sz="1800" dirty="0" smtClean="0">
                          <a:solidFill>
                            <a:schemeClr val="bg1"/>
                          </a:solidFill>
                        </a:rPr>
                        <a:t>The LIKE operator is used for wild card matching.</a:t>
                      </a:r>
                    </a:p>
                    <a:p>
                      <a:pPr algn="l" rtl="0"/>
                      <a:r>
                        <a:rPr lang="en-US" sz="1800" dirty="0" smtClean="0">
                          <a:solidFill>
                            <a:schemeClr val="bg1"/>
                          </a:solidFill>
                        </a:rPr>
                        <a:t>% used for multiple or no character.</a:t>
                      </a: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800" dirty="0" smtClean="0">
                          <a:solidFill>
                            <a:schemeClr val="bg1"/>
                          </a:solidFill>
                        </a:rPr>
                        <a:t> </a:t>
                      </a:r>
                      <a:r>
                        <a:rPr lang="en-US" sz="1800" kern="1200" dirty="0" smtClean="0">
                          <a:solidFill>
                            <a:srgbClr val="D8750D"/>
                          </a:solidFill>
                          <a:latin typeface="Arial" panose="020B0604020202020204" pitchFamily="34" charset="0"/>
                          <a:ea typeface="+mn-ea"/>
                          <a:cs typeface="+mn-cs"/>
                        </a:rPr>
                        <a:t>CustomerName</a:t>
                      </a:r>
                      <a:r>
                        <a:rPr lang="en-US" sz="18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LIKE</a:t>
                      </a:r>
                      <a:r>
                        <a:rPr lang="en-US" sz="1800" dirty="0" smtClean="0">
                          <a:solidFill>
                            <a:schemeClr val="bg1"/>
                          </a:solidFill>
                        </a:rPr>
                        <a:t> </a:t>
                      </a:r>
                      <a:r>
                        <a:rPr lang="en-US" sz="1800" kern="1200" dirty="0" smtClean="0">
                          <a:solidFill>
                            <a:srgbClr val="D8750D"/>
                          </a:solidFill>
                          <a:latin typeface="Arial" panose="020B0604020202020204" pitchFamily="34" charset="0"/>
                          <a:ea typeface="+mn-ea"/>
                          <a:cs typeface="+mn-cs"/>
                        </a:rPr>
                        <a:t>'%Gift Stores’;  </a:t>
                      </a:r>
                    </a:p>
                    <a:p>
                      <a:pPr algn="l" rtl="0"/>
                      <a:r>
                        <a:rPr lang="en-US" sz="1800" dirty="0" smtClean="0">
                          <a:solidFill>
                            <a:schemeClr val="bg1"/>
                          </a:solidFill>
                        </a:rPr>
                        <a:t>//Select Customers</a:t>
                      </a:r>
                      <a:r>
                        <a:rPr lang="en-US" sz="1800" baseline="0" dirty="0" smtClean="0">
                          <a:solidFill>
                            <a:schemeClr val="bg1"/>
                          </a:solidFill>
                        </a:rPr>
                        <a:t> </a:t>
                      </a:r>
                      <a:r>
                        <a:rPr lang="en-US" sz="1800" dirty="0" smtClean="0">
                          <a:solidFill>
                            <a:schemeClr val="bg1"/>
                          </a:solidFill>
                        </a:rPr>
                        <a:t>whose name ends with ‘Gift Stores’</a:t>
                      </a:r>
                    </a:p>
                    <a:p>
                      <a:pPr algn="l" rtl="0"/>
                      <a:r>
                        <a:rPr lang="en-US" sz="1800" dirty="0" smtClean="0">
                          <a:solidFill>
                            <a:schemeClr val="bg1"/>
                          </a:solidFill>
                        </a:rPr>
                        <a:t>Example: SIGNAL</a:t>
                      </a:r>
                      <a:r>
                        <a:rPr lang="en-US" sz="1800" baseline="0" dirty="0" smtClean="0">
                          <a:solidFill>
                            <a:schemeClr val="bg1"/>
                          </a:solidFill>
                        </a:rPr>
                        <a:t> GIFT STORES</a:t>
                      </a:r>
                      <a:r>
                        <a:rPr lang="en-US" sz="1800" dirty="0" smtClean="0">
                          <a:solidFill>
                            <a:schemeClr val="bg1"/>
                          </a:solidFill>
                        </a:rPr>
                        <a:t>.</a:t>
                      </a:r>
                      <a:endParaRPr lang="en-US" sz="1800" dirty="0" smtClean="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1"/>
                  </a:ext>
                </a:extLst>
              </a:tr>
              <a:tr h="1647030">
                <a:tc>
                  <a:txBody>
                    <a:bodyPr/>
                    <a:lstStyle/>
                    <a:p>
                      <a:r>
                        <a:rPr lang="en-US" sz="1800" dirty="0" smtClean="0">
                          <a:solidFill>
                            <a:schemeClr val="bg1"/>
                          </a:solidFill>
                        </a:rPr>
                        <a:t>IS</a:t>
                      </a:r>
                      <a:r>
                        <a:rPr lang="en-US" sz="1800" baseline="0" dirty="0" smtClean="0">
                          <a:solidFill>
                            <a:schemeClr val="bg1"/>
                          </a:solidFill>
                        </a:rPr>
                        <a:t> NULL/</a:t>
                      </a:r>
                    </a:p>
                    <a:p>
                      <a:r>
                        <a:rPr lang="en-US" sz="1800" baseline="0" dirty="0" smtClean="0">
                          <a:solidFill>
                            <a:schemeClr val="bg1"/>
                          </a:solidFill>
                        </a:rPr>
                        <a:t>IS NOT NULL</a:t>
                      </a:r>
                      <a:endParaRPr lang="en-US" sz="1800" dirty="0">
                        <a:solidFill>
                          <a:schemeClr val="bg1"/>
                        </a:solidFill>
                        <a:latin typeface="+mn-lt"/>
                        <a:cs typeface="Arial" pitchFamily="34" charset="0"/>
                      </a:endParaRPr>
                    </a:p>
                  </a:txBody>
                  <a:tcPr>
                    <a:noFill/>
                  </a:tcPr>
                </a:tc>
                <a:tc>
                  <a:txBody>
                    <a:bodyPr/>
                    <a:lstStyle/>
                    <a:p>
                      <a:r>
                        <a:rPr lang="en-US" sz="1800" dirty="0" smtClean="0">
                          <a:solidFill>
                            <a:schemeClr val="bg1"/>
                          </a:solidFill>
                        </a:rPr>
                        <a:t>Tests for nulls. This is the only operator that should be used to test for nulls. </a:t>
                      </a:r>
                      <a:endParaRPr lang="en-US" sz="180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800" dirty="0" smtClean="0">
                          <a:solidFill>
                            <a:schemeClr val="bg1"/>
                          </a:solidFill>
                        </a:rPr>
                        <a:t> </a:t>
                      </a:r>
                      <a:r>
                        <a:rPr lang="en-US" sz="1800" kern="1200" dirty="0" smtClean="0">
                          <a:solidFill>
                            <a:srgbClr val="D8750D"/>
                          </a:solidFill>
                          <a:latin typeface="Arial" panose="020B0604020202020204" pitchFamily="34" charset="0"/>
                          <a:ea typeface="+mn-ea"/>
                          <a:cs typeface="+mn-cs"/>
                        </a:rPr>
                        <a:t>CustomerName</a:t>
                      </a:r>
                      <a:r>
                        <a:rPr lang="en-US" sz="1800" dirty="0" smtClean="0">
                          <a:solidFill>
                            <a:schemeClr val="bg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IS NOT NULL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AND </a:t>
                      </a:r>
                      <a:r>
                        <a:rPr lang="en-US" sz="1800" kern="1200" dirty="0" err="1" smtClean="0">
                          <a:solidFill>
                            <a:srgbClr val="D8750D"/>
                          </a:solidFill>
                          <a:latin typeface="Arial" panose="020B0604020202020204" pitchFamily="34" charset="0"/>
                          <a:ea typeface="+mn-ea"/>
                          <a:cs typeface="+mn-cs"/>
                        </a:rPr>
                        <a:t>Creditlimit</a:t>
                      </a:r>
                      <a:r>
                        <a:rPr lang="en-US" sz="18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&lt;= </a:t>
                      </a:r>
                      <a:r>
                        <a:rPr lang="en-US" sz="1800" kern="1200" dirty="0" smtClean="0">
                          <a:solidFill>
                            <a:srgbClr val="D8750D"/>
                          </a:solidFill>
                          <a:latin typeface="Arial" panose="020B0604020202020204" pitchFamily="34" charset="0"/>
                          <a:ea typeface="+mn-ea"/>
                          <a:cs typeface="+mn-cs"/>
                        </a:rPr>
                        <a:t>10000;</a:t>
                      </a:r>
                      <a:r>
                        <a:rPr lang="en-US" sz="1800" dirty="0" smtClean="0">
                          <a:solidFill>
                            <a:schemeClr val="bg1"/>
                          </a:solidFill>
                        </a:rPr>
                        <a:t> </a:t>
                      </a:r>
                    </a:p>
                    <a:p>
                      <a:pPr algn="l" rtl="0"/>
                      <a:r>
                        <a:rPr lang="en-US" sz="1800" dirty="0" smtClean="0">
                          <a:solidFill>
                            <a:schemeClr val="bg1"/>
                          </a:solidFill>
                        </a:rPr>
                        <a:t>// returns all records which has credit limit</a:t>
                      </a:r>
                      <a:r>
                        <a:rPr lang="en-US" sz="1800" baseline="0" dirty="0" smtClean="0">
                          <a:solidFill>
                            <a:schemeClr val="bg1"/>
                          </a:solidFill>
                        </a:rPr>
                        <a:t> &lt;= 10000 and customer name is not null</a:t>
                      </a:r>
                      <a:endParaRPr lang="en-US" sz="1800" b="0"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3"/>
                  </a:ext>
                </a:extLst>
              </a:tr>
            </a:tbl>
          </a:graphicData>
        </a:graphic>
      </p:graphicFrame>
      <p:sp>
        <p:nvSpPr>
          <p:cNvPr id="4" name="Rectangle 3"/>
          <p:cNvSpPr/>
          <p:nvPr/>
        </p:nvSpPr>
        <p:spPr>
          <a:xfrm>
            <a:off x="8702854" y="6472103"/>
            <a:ext cx="441146" cy="369332"/>
          </a:xfrm>
          <a:prstGeom prst="rect">
            <a:avLst/>
          </a:prstGeom>
        </p:spPr>
        <p:txBody>
          <a:bodyPr wrap="none">
            <a:spAutoFit/>
          </a:bodyPr>
          <a:lstStyle/>
          <a:p>
            <a:fld id="{47ED8886-DB3B-44F4-9A80-E6A224679F20}" type="slidenum">
              <a:rPr lang="en-US">
                <a:solidFill>
                  <a:schemeClr val="bg2"/>
                </a:solidFill>
              </a:rPr>
              <a:pPr/>
              <a:t>15</a:t>
            </a:fld>
            <a:endParaRPr lang="en-US" dirty="0">
              <a:solidFill>
                <a:schemeClr val="bg2"/>
              </a:solidFill>
            </a:endParaRPr>
          </a:p>
        </p:txBody>
      </p:sp>
      <p:sp>
        <p:nvSpPr>
          <p:cNvPr id="7" name="TextBox 6"/>
          <p:cNvSpPr txBox="1"/>
          <p:nvPr/>
        </p:nvSpPr>
        <p:spPr>
          <a:xfrm>
            <a:off x="819729" y="1072634"/>
            <a:ext cx="5181418" cy="400110"/>
          </a:xfrm>
          <a:prstGeom prst="rect">
            <a:avLst/>
          </a:prstGeom>
          <a:noFill/>
        </p:spPr>
        <p:txBody>
          <a:bodyPr wrap="none" rtlCol="0">
            <a:spAutoFit/>
          </a:bodyPr>
          <a:lstStyle/>
          <a:p>
            <a:r>
              <a:rPr lang="en-US" sz="2000" dirty="0">
                <a:solidFill>
                  <a:schemeClr val="accent4">
                    <a:lumMod val="60000"/>
                    <a:lumOff val="40000"/>
                  </a:schemeClr>
                </a:solidFill>
                <a:latin typeface="Arial" panose="020B0604020202020204" pitchFamily="34" charset="0"/>
              </a:rPr>
              <a:t>SELECT</a:t>
            </a:r>
            <a:r>
              <a:rPr lang="en-US" sz="2000" dirty="0">
                <a:solidFill>
                  <a:schemeClr val="bg1"/>
                </a:solidFill>
              </a:rPr>
              <a:t> </a:t>
            </a:r>
            <a:r>
              <a:rPr lang="en-US" sz="2000" dirty="0" err="1">
                <a:solidFill>
                  <a:srgbClr val="D8750D"/>
                </a:solidFill>
                <a:latin typeface="Arial" panose="020B0604020202020204" pitchFamily="34" charset="0"/>
              </a:rPr>
              <a:t>CustomerName</a:t>
            </a:r>
            <a:r>
              <a:rPr lang="en-US" sz="2000" dirty="0">
                <a:solidFill>
                  <a:schemeClr val="bg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sz="2000" dirty="0">
                <a:solidFill>
                  <a:srgbClr val="D8750D"/>
                </a:solidFill>
                <a:latin typeface="Arial" panose="020B0604020202020204" pitchFamily="34" charset="0"/>
              </a:rPr>
              <a:t>Customers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Logical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16</a:t>
            </a:fld>
            <a:endParaRPr lang="en-US"/>
          </a:p>
        </p:txBody>
      </p:sp>
    </p:spTree>
    <p:extLst>
      <p:ext uri="{BB962C8B-B14F-4D97-AF65-F5344CB8AC3E}">
        <p14:creationId xmlns:p14="http://schemas.microsoft.com/office/powerpoint/2010/main" val="3032435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169" y="1219200"/>
            <a:ext cx="8229600" cy="2481895"/>
          </a:xfrm>
        </p:spPr>
        <p:txBody>
          <a:bodyPr/>
          <a:lstStyle/>
          <a:p>
            <a:pPr>
              <a:spcBef>
                <a:spcPts val="0"/>
              </a:spcBef>
            </a:pPr>
            <a:r>
              <a:rPr lang="en-US" sz="2000" b="1" i="1" dirty="0" smtClean="0"/>
              <a:t>Logical </a:t>
            </a:r>
            <a:r>
              <a:rPr lang="en-US" sz="2000" b="1" i="1" dirty="0"/>
              <a:t>operators </a:t>
            </a:r>
            <a:r>
              <a:rPr lang="en-US" sz="2000" dirty="0" smtClean="0"/>
              <a:t>are </a:t>
            </a:r>
            <a:r>
              <a:rPr lang="en-US" sz="2000" dirty="0"/>
              <a:t>used for manipulating the results of one or more conditions. </a:t>
            </a:r>
            <a:endParaRPr lang="en-US" sz="2000" dirty="0" smtClean="0"/>
          </a:p>
          <a:p>
            <a:pPr>
              <a:spcBef>
                <a:spcPts val="0"/>
              </a:spcBef>
            </a:pPr>
            <a:endParaRPr lang="en-US" sz="2000" dirty="0"/>
          </a:p>
          <a:p>
            <a:pPr>
              <a:spcBef>
                <a:spcPts val="0"/>
              </a:spcBef>
            </a:pPr>
            <a:r>
              <a:rPr lang="en-US" sz="2000" dirty="0" smtClean="0"/>
              <a:t>In SQL, all logical operators evaluate to TRUE, FALSE, or NULL (UNKNOWN). </a:t>
            </a:r>
            <a:endParaRPr lang="en-US" sz="2000" dirty="0"/>
          </a:p>
        </p:txBody>
      </p:sp>
      <p:sp>
        <p:nvSpPr>
          <p:cNvPr id="2" name="Title 1"/>
          <p:cNvSpPr>
            <a:spLocks noGrp="1"/>
          </p:cNvSpPr>
          <p:nvPr>
            <p:ph type="title"/>
          </p:nvPr>
        </p:nvSpPr>
        <p:spPr>
          <a:noFill/>
          <a:ln>
            <a:noFill/>
          </a:ln>
        </p:spPr>
        <p:txBody>
          <a:bodyPr anchor="ctr"/>
          <a:lstStyle/>
          <a:p>
            <a:r>
              <a:rPr lang="en-IN" dirty="0"/>
              <a:t>Logical Operators</a:t>
            </a:r>
          </a:p>
        </p:txBody>
      </p:sp>
      <p:sp>
        <p:nvSpPr>
          <p:cNvPr id="6" name="Slide Number Placeholder 5"/>
          <p:cNvSpPr>
            <a:spLocks noGrp="1"/>
          </p:cNvSpPr>
          <p:nvPr>
            <p:ph type="sldNum" sz="quarter" idx="11"/>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266013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586" y="914400"/>
            <a:ext cx="8229600" cy="381000"/>
          </a:xfrm>
        </p:spPr>
        <p:txBody>
          <a:bodyPr/>
          <a:lstStyle/>
          <a:p>
            <a:pPr marL="0" indent="0" algn="ctr">
              <a:buNone/>
            </a:pPr>
            <a:r>
              <a:rPr lang="en-US" sz="2000" dirty="0" smtClean="0">
                <a:solidFill>
                  <a:schemeClr val="accent4">
                    <a:lumMod val="60000"/>
                    <a:lumOff val="40000"/>
                  </a:schemeClr>
                </a:solidFill>
                <a:latin typeface="Arial" panose="020B0604020202020204" pitchFamily="34" charset="0"/>
              </a:rPr>
              <a:t>SELECT</a:t>
            </a:r>
            <a:r>
              <a:rPr lang="en-US" sz="2000" dirty="0" smtClean="0">
                <a:solidFill>
                  <a:schemeClr val="bg1"/>
                </a:solidFill>
              </a:rPr>
              <a:t> </a:t>
            </a:r>
            <a:r>
              <a:rPr lang="en-US" sz="2000" dirty="0" err="1">
                <a:solidFill>
                  <a:srgbClr val="D8750D"/>
                </a:solidFill>
                <a:latin typeface="Arial" panose="020B0604020202020204" pitchFamily="34" charset="0"/>
              </a:rPr>
              <a:t>CustomerName</a:t>
            </a:r>
            <a:r>
              <a:rPr lang="en-US" sz="2000" dirty="0">
                <a:solidFill>
                  <a:schemeClr val="bg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sz="2000" dirty="0">
                <a:solidFill>
                  <a:srgbClr val="D8750D"/>
                </a:solidFill>
                <a:latin typeface="Arial" panose="020B0604020202020204" pitchFamily="34" charset="0"/>
              </a:rPr>
              <a:t>Customers</a:t>
            </a:r>
            <a:endParaRPr lang="en-US" sz="2000" dirty="0"/>
          </a:p>
        </p:txBody>
      </p:sp>
      <p:sp>
        <p:nvSpPr>
          <p:cNvPr id="2" name="Title 1"/>
          <p:cNvSpPr>
            <a:spLocks noGrp="1"/>
          </p:cNvSpPr>
          <p:nvPr>
            <p:ph type="title"/>
          </p:nvPr>
        </p:nvSpPr>
        <p:spPr>
          <a:noFill/>
          <a:ln>
            <a:noFill/>
          </a:ln>
        </p:spPr>
        <p:txBody>
          <a:bodyPr anchor="ctr"/>
          <a:lstStyle/>
          <a:p>
            <a:r>
              <a:rPr lang="en-IN" dirty="0"/>
              <a:t>Logical Operators</a:t>
            </a:r>
          </a:p>
        </p:txBody>
      </p:sp>
      <p:sp>
        <p:nvSpPr>
          <p:cNvPr id="6" name="Slide Number Placeholder 5"/>
          <p:cNvSpPr>
            <a:spLocks noGrp="1"/>
          </p:cNvSpPr>
          <p:nvPr>
            <p:ph type="sldNum" sz="quarter" idx="11"/>
          </p:nvPr>
        </p:nvSpPr>
        <p:spPr/>
        <p:txBody>
          <a:bodyPr/>
          <a:lstStyle/>
          <a:p>
            <a:fld id="{47ED8886-DB3B-44F4-9A80-E6A224679F20}" type="slidenum">
              <a:rPr lang="en-US" smtClean="0"/>
              <a:pPr/>
              <a:t>18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78455353"/>
              </p:ext>
            </p:extLst>
          </p:nvPr>
        </p:nvGraphicFramePr>
        <p:xfrm>
          <a:off x="847886" y="1647986"/>
          <a:ext cx="7457914" cy="4089736"/>
        </p:xfrm>
        <a:graphic>
          <a:graphicData uri="http://schemas.openxmlformats.org/drawingml/2006/table">
            <a:tbl>
              <a:tblPr firstRow="1" bandRow="1">
                <a:tableStyleId>{21E4AEA4-8DFA-4A89-87EB-49C32662AFE0}</a:tableStyleId>
              </a:tblPr>
              <a:tblGrid>
                <a:gridCol w="1177566">
                  <a:extLst>
                    <a:ext uri="{9D8B030D-6E8A-4147-A177-3AD203B41FA5}">
                      <a16:colId xmlns="" xmlns:a16="http://schemas.microsoft.com/office/drawing/2014/main" val="20000"/>
                    </a:ext>
                  </a:extLst>
                </a:gridCol>
                <a:gridCol w="2927509">
                  <a:extLst>
                    <a:ext uri="{9D8B030D-6E8A-4147-A177-3AD203B41FA5}">
                      <a16:colId xmlns="" xmlns:a16="http://schemas.microsoft.com/office/drawing/2014/main" val="20001"/>
                    </a:ext>
                  </a:extLst>
                </a:gridCol>
                <a:gridCol w="3352839"/>
              </a:tblGrid>
              <a:tr h="352126">
                <a:tc>
                  <a:txBody>
                    <a:bodyPr/>
                    <a:lstStyle/>
                    <a:p>
                      <a:r>
                        <a:rPr lang="en-US" sz="1600" dirty="0" smtClean="0"/>
                        <a:t>Operator</a:t>
                      </a:r>
                      <a:endParaRPr lang="en-US" sz="1600" dirty="0">
                        <a:latin typeface="+mn-lt"/>
                        <a:cs typeface="Arial" pitchFamily="34" charset="0"/>
                      </a:endParaRPr>
                    </a:p>
                  </a:txBody>
                  <a:tcPr>
                    <a:solidFill>
                      <a:schemeClr val="accent4"/>
                    </a:solidFill>
                  </a:tcPr>
                </a:tc>
                <a:tc>
                  <a:txBody>
                    <a:bodyPr/>
                    <a:lstStyle/>
                    <a:p>
                      <a:r>
                        <a:rPr lang="en-US" sz="1600" dirty="0" smtClean="0"/>
                        <a:t>Description</a:t>
                      </a:r>
                      <a:endParaRPr lang="en-US" sz="1600" dirty="0">
                        <a:latin typeface="+mn-lt"/>
                        <a:cs typeface="Arial" pitchFamily="34" charset="0"/>
                      </a:endParaRPr>
                    </a:p>
                  </a:txBody>
                  <a:tcPr>
                    <a:solidFill>
                      <a:schemeClr val="accent4"/>
                    </a:solidFill>
                  </a:tcPr>
                </a:tc>
                <a:tc>
                  <a:txBody>
                    <a:bodyPr/>
                    <a:lstStyle/>
                    <a:p>
                      <a:r>
                        <a:rPr lang="en-US" sz="1600" dirty="0" smtClean="0">
                          <a:latin typeface="+mn-lt"/>
                          <a:cs typeface="Arial" pitchFamily="34" charset="0"/>
                        </a:rPr>
                        <a:t>Example</a:t>
                      </a:r>
                      <a:endParaRPr lang="en-US" sz="16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860309">
                <a:tc>
                  <a:txBody>
                    <a:bodyPr/>
                    <a:lstStyle/>
                    <a:p>
                      <a:pPr algn="l" rtl="0"/>
                      <a:r>
                        <a:rPr lang="en-US" sz="1800" dirty="0">
                          <a:solidFill>
                            <a:schemeClr val="bg1"/>
                          </a:solidFill>
                        </a:rPr>
                        <a:t>NOT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dirty="0">
                          <a:solidFill>
                            <a:schemeClr val="bg1"/>
                          </a:solidFill>
                        </a:rPr>
                        <a:t>Returns TRUE if the </a:t>
                      </a:r>
                      <a:r>
                        <a:rPr lang="en-US" sz="1800" dirty="0" smtClean="0">
                          <a:solidFill>
                            <a:schemeClr val="bg1"/>
                          </a:solidFill>
                        </a:rPr>
                        <a:t>condition returns FALSE</a:t>
                      </a:r>
                      <a:r>
                        <a:rPr lang="en-US" sz="1800" dirty="0">
                          <a:solidFill>
                            <a:schemeClr val="bg1"/>
                          </a:solidFill>
                        </a:rPr>
                        <a:t>. Returns FALSE if </a:t>
                      </a:r>
                      <a:r>
                        <a:rPr lang="en-US" sz="1800" dirty="0" smtClean="0">
                          <a:solidFill>
                            <a:schemeClr val="bg1"/>
                          </a:solidFill>
                        </a:rPr>
                        <a:t>the return values is TRUE</a:t>
                      </a:r>
                      <a:r>
                        <a:rPr lang="en-US" sz="1800" dirty="0">
                          <a:solidFill>
                            <a:schemeClr val="bg1"/>
                          </a:solidFill>
                        </a:rPr>
                        <a:t>.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NOT</a:t>
                      </a:r>
                      <a:r>
                        <a:rPr lang="en-US" sz="14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800" kern="1200" dirty="0" err="1" smtClean="0">
                          <a:solidFill>
                            <a:srgbClr val="D8750D"/>
                          </a:solidFill>
                          <a:latin typeface="Arial" panose="020B0604020202020204" pitchFamily="34" charset="0"/>
                          <a:ea typeface="+mn-ea"/>
                          <a:cs typeface="+mn-cs"/>
                        </a:rPr>
                        <a:t>Creditlimit</a:t>
                      </a:r>
                      <a:r>
                        <a:rPr lang="en-US" sz="14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IS NULL); </a:t>
                      </a:r>
                      <a:r>
                        <a:rPr lang="en-US" sz="1800" kern="1200" dirty="0" smtClean="0">
                          <a:solidFill>
                            <a:schemeClr val="bg1"/>
                          </a:solidFill>
                          <a:latin typeface="Arial" panose="020B0604020202020204" pitchFamily="34" charset="0"/>
                          <a:ea typeface="+mn-ea"/>
                          <a:cs typeface="+mn-cs"/>
                        </a:rPr>
                        <a:t>// </a:t>
                      </a:r>
                      <a:r>
                        <a:rPr lang="en-US" sz="1400" dirty="0" smtClean="0">
                          <a:solidFill>
                            <a:schemeClr val="bg1"/>
                          </a:solidFill>
                        </a:rPr>
                        <a:t>Retrieves the customer names who</a:t>
                      </a:r>
                      <a:r>
                        <a:rPr lang="en-US" sz="1400" baseline="0" dirty="0" smtClean="0">
                          <a:solidFill>
                            <a:schemeClr val="bg1"/>
                          </a:solidFill>
                        </a:rPr>
                        <a:t> has a credit limit assigned.</a:t>
                      </a:r>
                      <a:endParaRPr lang="en-US" sz="1400"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1"/>
                  </a:ext>
                </a:extLst>
              </a:tr>
              <a:tr h="1084389">
                <a:tc>
                  <a:txBody>
                    <a:bodyPr/>
                    <a:lstStyle/>
                    <a:p>
                      <a:pPr algn="l" rtl="0"/>
                      <a:r>
                        <a:rPr lang="en-US" sz="1800" dirty="0">
                          <a:solidFill>
                            <a:schemeClr val="bg1"/>
                          </a:solidFill>
                        </a:rPr>
                        <a:t>AND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dirty="0" smtClean="0">
                          <a:solidFill>
                            <a:schemeClr val="bg1"/>
                          </a:solidFill>
                        </a:rPr>
                        <a:t>Used to combine two conditions. Returns </a:t>
                      </a:r>
                      <a:r>
                        <a:rPr lang="en-US" sz="1800" dirty="0">
                          <a:solidFill>
                            <a:schemeClr val="bg1"/>
                          </a:solidFill>
                        </a:rPr>
                        <a:t>TRUE if both </a:t>
                      </a:r>
                      <a:r>
                        <a:rPr lang="en-US" sz="1800" dirty="0" smtClean="0">
                          <a:solidFill>
                            <a:schemeClr val="bg1"/>
                          </a:solidFill>
                        </a:rPr>
                        <a:t>condition are met.</a:t>
                      </a:r>
                      <a:r>
                        <a:rPr lang="en-US" sz="1800" baseline="0" dirty="0" smtClean="0">
                          <a:solidFill>
                            <a:schemeClr val="bg1"/>
                          </a:solidFill>
                        </a:rPr>
                        <a:t> </a:t>
                      </a:r>
                      <a:r>
                        <a:rPr lang="en-US" sz="1800" dirty="0" smtClean="0">
                          <a:solidFill>
                            <a:schemeClr val="bg1"/>
                          </a:solidFill>
                        </a:rPr>
                        <a:t>Returns </a:t>
                      </a:r>
                      <a:r>
                        <a:rPr lang="en-US" sz="1800" dirty="0">
                          <a:solidFill>
                            <a:schemeClr val="bg1"/>
                          </a:solidFill>
                        </a:rPr>
                        <a:t>FALSE if either </a:t>
                      </a:r>
                      <a:r>
                        <a:rPr lang="en-US" sz="1800" dirty="0" smtClean="0">
                          <a:solidFill>
                            <a:schemeClr val="bg1"/>
                          </a:solidFill>
                        </a:rPr>
                        <a:t>of it is FALSE.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Country</a:t>
                      </a:r>
                      <a:r>
                        <a:rPr lang="en-US" sz="1400" kern="12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‘UK'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and</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City</a:t>
                      </a:r>
                      <a:r>
                        <a:rPr lang="en-US" sz="1400" kern="12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‘London'; </a:t>
                      </a:r>
                      <a:r>
                        <a:rPr lang="en-US" sz="1400" dirty="0" smtClean="0">
                          <a:solidFill>
                            <a:schemeClr val="bg1"/>
                          </a:solidFill>
                        </a:rPr>
                        <a:t>// Retrieves the customer</a:t>
                      </a:r>
                      <a:r>
                        <a:rPr lang="en-US" sz="1400" baseline="0" dirty="0" smtClean="0">
                          <a:solidFill>
                            <a:schemeClr val="bg1"/>
                          </a:solidFill>
                        </a:rPr>
                        <a:t> </a:t>
                      </a:r>
                      <a:r>
                        <a:rPr lang="en-US" sz="1400" dirty="0" smtClean="0">
                          <a:solidFill>
                            <a:schemeClr val="bg1"/>
                          </a:solidFill>
                        </a:rPr>
                        <a:t>names who</a:t>
                      </a:r>
                      <a:r>
                        <a:rPr lang="en-US" sz="1400" baseline="0" dirty="0" smtClean="0">
                          <a:solidFill>
                            <a:schemeClr val="bg1"/>
                          </a:solidFill>
                        </a:rPr>
                        <a:t> has country UK and their city is London.</a:t>
                      </a:r>
                      <a:endParaRPr lang="en-US" sz="1400" kern="1200" dirty="0">
                        <a:solidFill>
                          <a:schemeClr val="bg1"/>
                        </a:solidFill>
                        <a:latin typeface="+mn-lt"/>
                        <a:ea typeface="+mn-ea"/>
                        <a:cs typeface="Arial" pitchFamily="34" charset="0"/>
                      </a:endParaRPr>
                    </a:p>
                  </a:txBody>
                  <a:tcPr marL="28575" marR="28575" marT="28575" marB="28575">
                    <a:noFill/>
                  </a:tcPr>
                </a:tc>
                <a:extLst>
                  <a:ext uri="{0D108BD9-81ED-4DB2-BD59-A6C34878D82A}">
                    <a16:rowId xmlns="" xmlns:a16="http://schemas.microsoft.com/office/drawing/2014/main" val="10002"/>
                  </a:ext>
                </a:extLst>
              </a:tr>
              <a:tr h="1084389">
                <a:tc>
                  <a:txBody>
                    <a:bodyPr/>
                    <a:lstStyle/>
                    <a:p>
                      <a:pPr algn="l" rtl="0"/>
                      <a:r>
                        <a:rPr lang="en-US" sz="1800" dirty="0">
                          <a:solidFill>
                            <a:schemeClr val="bg1"/>
                          </a:solidFill>
                        </a:rPr>
                        <a:t>OR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dirty="0">
                          <a:solidFill>
                            <a:schemeClr val="bg1"/>
                          </a:solidFill>
                        </a:rPr>
                        <a:t>Returns TRUE if </a:t>
                      </a:r>
                      <a:r>
                        <a:rPr lang="en-US" sz="1800" dirty="0" smtClean="0">
                          <a:solidFill>
                            <a:schemeClr val="bg1"/>
                          </a:solidFill>
                        </a:rPr>
                        <a:t>one</a:t>
                      </a:r>
                      <a:r>
                        <a:rPr lang="en-US" sz="1800" baseline="0" dirty="0" smtClean="0">
                          <a:solidFill>
                            <a:schemeClr val="bg1"/>
                          </a:solidFill>
                        </a:rPr>
                        <a:t> </a:t>
                      </a:r>
                      <a:r>
                        <a:rPr lang="en-US" sz="1800" dirty="0" smtClean="0">
                          <a:solidFill>
                            <a:schemeClr val="bg1"/>
                          </a:solidFill>
                        </a:rPr>
                        <a:t>of the condition returns </a:t>
                      </a:r>
                      <a:r>
                        <a:rPr lang="en-US" sz="1800" dirty="0">
                          <a:solidFill>
                            <a:schemeClr val="bg1"/>
                          </a:solidFill>
                        </a:rPr>
                        <a:t>TRUE. Returns FALSE if both are FALSE</a:t>
                      </a:r>
                      <a:r>
                        <a:rPr lang="en-US" sz="1800" dirty="0" smtClean="0">
                          <a:solidFill>
                            <a:schemeClr val="bg1"/>
                          </a:solidFill>
                        </a:rPr>
                        <a:t>.</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Country</a:t>
                      </a:r>
                      <a:r>
                        <a:rPr lang="en-US" sz="1400" kern="12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‘UK'</a:t>
                      </a:r>
                      <a:r>
                        <a:rPr lang="en-US" sz="1400" kern="12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OR</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City</a:t>
                      </a:r>
                      <a:r>
                        <a:rPr lang="en-US" sz="1400" kern="12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‘London'; </a:t>
                      </a:r>
                      <a:r>
                        <a:rPr lang="en-US" sz="1400" dirty="0" smtClean="0">
                          <a:solidFill>
                            <a:schemeClr val="bg1"/>
                          </a:solidFill>
                        </a:rPr>
                        <a:t>// Retrieves the customer</a:t>
                      </a:r>
                      <a:r>
                        <a:rPr lang="en-US" sz="1400" baseline="0" dirty="0" smtClean="0">
                          <a:solidFill>
                            <a:schemeClr val="bg1"/>
                          </a:solidFill>
                        </a:rPr>
                        <a:t> </a:t>
                      </a:r>
                      <a:r>
                        <a:rPr lang="en-US" sz="1400" dirty="0" smtClean="0">
                          <a:solidFill>
                            <a:schemeClr val="bg1"/>
                          </a:solidFill>
                        </a:rPr>
                        <a:t>names who</a:t>
                      </a:r>
                      <a:r>
                        <a:rPr lang="en-US" sz="1400" baseline="0" dirty="0" smtClean="0">
                          <a:solidFill>
                            <a:schemeClr val="bg1"/>
                          </a:solidFill>
                        </a:rPr>
                        <a:t> has country UK (OR) their location is London.</a:t>
                      </a:r>
                      <a:endParaRPr lang="en-US" sz="1400" kern="1200" dirty="0">
                        <a:solidFill>
                          <a:schemeClr val="bg1"/>
                        </a:solidFill>
                        <a:latin typeface="+mn-lt"/>
                        <a:ea typeface="+mn-ea"/>
                        <a:cs typeface="Arial" pitchFamily="34" charset="0"/>
                      </a:endParaRPr>
                    </a:p>
                  </a:txBody>
                  <a:tcPr marL="28575" marR="28575" marT="28575" marB="28575">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0001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Set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19</a:t>
            </a:fld>
            <a:endParaRPr lang="en-US"/>
          </a:p>
        </p:txBody>
      </p:sp>
    </p:spTree>
    <p:extLst>
      <p:ext uri="{BB962C8B-B14F-4D97-AF65-F5344CB8AC3E}">
        <p14:creationId xmlns:p14="http://schemas.microsoft.com/office/powerpoint/2010/main" val="1660250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87550"/>
            <a:ext cx="8389665" cy="607259"/>
          </a:xfrm>
        </p:spPr>
        <p:txBody>
          <a:bodyPr/>
          <a:lstStyle/>
          <a:p>
            <a:r>
              <a:rPr lang="en-US" sz="1800" dirty="0" smtClean="0"/>
              <a:t>Context Setting: Overview</a:t>
            </a:r>
            <a:endParaRPr lang="en-US" sz="1800" dirty="0"/>
          </a:p>
        </p:txBody>
      </p:sp>
      <p:sp>
        <p:nvSpPr>
          <p:cNvPr id="8" name="Text Placeholder 7"/>
          <p:cNvSpPr>
            <a:spLocks noGrp="1"/>
          </p:cNvSpPr>
          <p:nvPr>
            <p:ph type="body" sz="quarter" idx="13"/>
          </p:nvPr>
        </p:nvSpPr>
        <p:spPr>
          <a:xfrm>
            <a:off x="381000" y="1102558"/>
            <a:ext cx="8382000" cy="4622800"/>
          </a:xfrm>
        </p:spPr>
        <p:txBody>
          <a:bodyPr>
            <a:normAutofit/>
          </a:bodyPr>
          <a:lstStyle/>
          <a:p>
            <a:pPr marL="342900" indent="-342900">
              <a:buFont typeface="Arial" panose="020B0604020202020204" pitchFamily="34" charset="0"/>
              <a:buChar char="•"/>
            </a:pPr>
            <a:r>
              <a:rPr lang="en-US" sz="2000" dirty="0" smtClean="0"/>
              <a:t>This </a:t>
            </a:r>
            <a:r>
              <a:rPr lang="en-US" sz="2000" dirty="0"/>
              <a:t>session on SQL operators, provides knowledge and understanding on the use of operators available in ANSI</a:t>
            </a:r>
            <a:r>
              <a:rPr lang="en-US" sz="2000" dirty="0" smtClean="0"/>
              <a:t>.</a:t>
            </a:r>
          </a:p>
          <a:p>
            <a:pPr marL="342900" indent="-342900">
              <a:buFont typeface="Arial" panose="020B0604020202020204" pitchFamily="34" charset="0"/>
              <a:buChar char="•"/>
            </a:pPr>
            <a:r>
              <a:rPr lang="en-US" sz="2000" dirty="0" smtClean="0"/>
              <a:t>It </a:t>
            </a:r>
            <a:r>
              <a:rPr lang="en-US" sz="2000" dirty="0"/>
              <a:t>also demonstrates the application of the syntax learned as part of this session in a case study provided. </a:t>
            </a:r>
          </a:p>
          <a:p>
            <a:endParaRPr lang="en-US" sz="2000" dirty="0"/>
          </a:p>
        </p:txBody>
      </p:sp>
      <p:sp>
        <p:nvSpPr>
          <p:cNvPr id="4" name="Slide Number Placeholder 3"/>
          <p:cNvSpPr>
            <a:spLocks noGrp="1"/>
          </p:cNvSpPr>
          <p:nvPr>
            <p:ph type="sldNum" sz="quarter" idx="4294967295"/>
          </p:nvPr>
        </p:nvSpPr>
        <p:spPr/>
        <p:txBody>
          <a:bodyPr/>
          <a:lstStyle/>
          <a:p>
            <a:endParaRPr lang="en-US" dirty="0"/>
          </a:p>
        </p:txBody>
      </p:sp>
      <p:sp>
        <p:nvSpPr>
          <p:cNvPr id="9" name="Rectangle 8"/>
          <p:cNvSpPr/>
          <p:nvPr/>
        </p:nvSpPr>
        <p:spPr>
          <a:xfrm>
            <a:off x="8449385" y="6335197"/>
            <a:ext cx="312906" cy="369332"/>
          </a:xfrm>
          <a:prstGeom prst="rect">
            <a:avLst/>
          </a:prstGeom>
        </p:spPr>
        <p:txBody>
          <a:bodyPr wrap="none">
            <a:spAutoFit/>
          </a:bodyPr>
          <a:lstStyle/>
          <a:p>
            <a:fld id="{47ED8886-DB3B-44F4-9A80-E6A224679F20}" type="slidenum">
              <a:rPr lang="en-US">
                <a:solidFill>
                  <a:schemeClr val="bg2"/>
                </a:solidFill>
              </a:rPr>
              <a:pPr/>
              <a:t>2</a:t>
            </a:fld>
            <a:endParaRPr lang="en-US" dirty="0">
              <a:solidFill>
                <a:schemeClr val="bg2"/>
              </a:solidFill>
            </a:endParaRPr>
          </a:p>
        </p:txBody>
      </p:sp>
    </p:spTree>
    <p:extLst>
      <p:ext uri="{BB962C8B-B14F-4D97-AF65-F5344CB8AC3E}">
        <p14:creationId xmlns:p14="http://schemas.microsoft.com/office/powerpoint/2010/main" val="365743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228600" y="914401"/>
            <a:ext cx="8229600" cy="1752600"/>
          </a:xfrm>
        </p:spPr>
        <p:txBody>
          <a:bodyPr/>
          <a:lstStyle/>
          <a:p>
            <a:pPr marL="285750" indent="-285750">
              <a:buFont typeface="Arial" pitchFamily="34" charset="0"/>
              <a:buChar char="•"/>
            </a:pPr>
            <a:r>
              <a:rPr lang="en-US" sz="2000" b="1" dirty="0"/>
              <a:t>Set operators </a:t>
            </a:r>
            <a:r>
              <a:rPr lang="en-US" sz="2000" dirty="0"/>
              <a:t>combine the results of two queries into a single result</a:t>
            </a:r>
            <a:r>
              <a:rPr lang="en-US" sz="2000" dirty="0" smtClean="0"/>
              <a:t>.</a:t>
            </a:r>
          </a:p>
          <a:p>
            <a:pPr marL="285750" indent="-285750">
              <a:buFont typeface="Arial" pitchFamily="34" charset="0"/>
              <a:buChar char="•"/>
            </a:pPr>
            <a:endParaRPr lang="en-US" sz="2000" dirty="0"/>
          </a:p>
          <a:p>
            <a:pPr marL="285750" indent="-285750">
              <a:buFont typeface="Arial" pitchFamily="34" charset="0"/>
              <a:buChar char="•"/>
            </a:pPr>
            <a:r>
              <a:rPr lang="en-US" sz="2000" dirty="0"/>
              <a:t>The two queries can be a select query from a same table or from different tables. </a:t>
            </a:r>
          </a:p>
        </p:txBody>
      </p:sp>
      <p:sp>
        <p:nvSpPr>
          <p:cNvPr id="7170" name="Title 1"/>
          <p:cNvSpPr>
            <a:spLocks noGrp="1"/>
          </p:cNvSpPr>
          <p:nvPr>
            <p:ph type="title"/>
          </p:nvPr>
        </p:nvSpPr>
        <p:spPr/>
        <p:txBody>
          <a:bodyPr/>
          <a:lstStyle/>
          <a:p>
            <a:pPr lvl="1"/>
            <a:r>
              <a:rPr lang="en-US" kern="1200" dirty="0">
                <a:solidFill>
                  <a:schemeClr val="bg2"/>
                </a:solidFill>
                <a:latin typeface="+mn-lt"/>
                <a:ea typeface="+mn-ea"/>
                <a:cs typeface="+mn-cs"/>
              </a:rPr>
              <a:t>Set Operators </a:t>
            </a:r>
          </a:p>
        </p:txBody>
      </p:sp>
      <p:sp>
        <p:nvSpPr>
          <p:cNvPr id="7" name="Slide Number Placeholder 6"/>
          <p:cNvSpPr>
            <a:spLocks noGrp="1"/>
          </p:cNvSpPr>
          <p:nvPr>
            <p:ph type="sldNum" sz="quarter" idx="11"/>
          </p:nvPr>
        </p:nvSpPr>
        <p:spPr/>
        <p:txBody>
          <a:bodyPr/>
          <a:lstStyle/>
          <a:p>
            <a:endParaRPr lang="en-US" dirty="0"/>
          </a:p>
        </p:txBody>
      </p:sp>
      <p:sp>
        <p:nvSpPr>
          <p:cNvPr id="5" name="Rectangle 4"/>
          <p:cNvSpPr/>
          <p:nvPr/>
        </p:nvSpPr>
        <p:spPr>
          <a:xfrm>
            <a:off x="8694827" y="6414572"/>
            <a:ext cx="441146" cy="369332"/>
          </a:xfrm>
          <a:prstGeom prst="rect">
            <a:avLst/>
          </a:prstGeom>
        </p:spPr>
        <p:txBody>
          <a:bodyPr wrap="none">
            <a:spAutoFit/>
          </a:bodyPr>
          <a:lstStyle/>
          <a:p>
            <a:fld id="{47ED8886-DB3B-44F4-9A80-E6A224679F20}" type="slidenum">
              <a:rPr lang="en-US">
                <a:solidFill>
                  <a:schemeClr val="bg2"/>
                </a:solidFill>
              </a:rPr>
              <a:pPr/>
              <a:t>20</a:t>
            </a:fld>
            <a:endParaRPr lang="en-US"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285750" indent="-285750">
              <a:buFont typeface="Arial" pitchFamily="34" charset="0"/>
              <a:buChar char="•"/>
            </a:pPr>
            <a:r>
              <a:rPr lang="en-US" sz="2000" dirty="0" smtClean="0"/>
              <a:t>The </a:t>
            </a:r>
            <a:r>
              <a:rPr lang="en-US" sz="2000" dirty="0"/>
              <a:t>different types of Set Operators are given </a:t>
            </a:r>
            <a:r>
              <a:rPr lang="en-US" dirty="0"/>
              <a:t>below.</a:t>
            </a:r>
          </a:p>
          <a:p>
            <a:pPr marL="731520" lvl="4" indent="-342900">
              <a:lnSpc>
                <a:spcPct val="120000"/>
              </a:lnSpc>
            </a:pPr>
            <a:endParaRPr lang="en-US" sz="2200" dirty="0"/>
          </a:p>
          <a:p>
            <a:endParaRPr lang="en-US" dirty="0"/>
          </a:p>
        </p:txBody>
      </p:sp>
      <p:sp>
        <p:nvSpPr>
          <p:cNvPr id="7170" name="Title 1"/>
          <p:cNvSpPr>
            <a:spLocks noGrp="1"/>
          </p:cNvSpPr>
          <p:nvPr>
            <p:ph type="title"/>
          </p:nvPr>
        </p:nvSpPr>
        <p:spPr/>
        <p:txBody>
          <a:bodyPr/>
          <a:lstStyle/>
          <a:p>
            <a:pPr lvl="1"/>
            <a:r>
              <a:rPr lang="en-US" kern="1200" dirty="0">
                <a:solidFill>
                  <a:schemeClr val="bg2"/>
                </a:solidFill>
                <a:latin typeface="+mn-lt"/>
                <a:ea typeface="+mn-ea"/>
                <a:cs typeface="+mn-cs"/>
              </a:rPr>
              <a:t>Set Operators </a:t>
            </a:r>
          </a:p>
        </p:txBody>
      </p:sp>
      <p:sp>
        <p:nvSpPr>
          <p:cNvPr id="7" name="Slide Number Placeholder 6"/>
          <p:cNvSpPr>
            <a:spLocks noGrp="1"/>
          </p:cNvSpPr>
          <p:nvPr>
            <p:ph type="sldNum" sz="quarter" idx="11"/>
          </p:nvPr>
        </p:nvSpPr>
        <p:spPr/>
        <p:txBody>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80743068"/>
              </p:ext>
            </p:extLst>
          </p:nvPr>
        </p:nvGraphicFramePr>
        <p:xfrm>
          <a:off x="762517" y="1828800"/>
          <a:ext cx="7726680" cy="3261359"/>
        </p:xfrm>
        <a:graphic>
          <a:graphicData uri="http://schemas.openxmlformats.org/drawingml/2006/table">
            <a:tbl>
              <a:tblPr firstRow="1" bandRow="1">
                <a:tableStyleId>{21E4AEA4-8DFA-4A89-87EB-49C32662AFE0}</a:tableStyleId>
              </a:tblPr>
              <a:tblGrid>
                <a:gridCol w="2303146">
                  <a:extLst>
                    <a:ext uri="{9D8B030D-6E8A-4147-A177-3AD203B41FA5}">
                      <a16:colId xmlns="" xmlns:a16="http://schemas.microsoft.com/office/drawing/2014/main" val="20000"/>
                    </a:ext>
                  </a:extLst>
                </a:gridCol>
                <a:gridCol w="5423534">
                  <a:extLst>
                    <a:ext uri="{9D8B030D-6E8A-4147-A177-3AD203B41FA5}">
                      <a16:colId xmlns="" xmlns:a16="http://schemas.microsoft.com/office/drawing/2014/main" val="20001"/>
                    </a:ext>
                  </a:extLst>
                </a:gridCol>
              </a:tblGrid>
              <a:tr h="457199">
                <a:tc>
                  <a:txBody>
                    <a:bodyPr/>
                    <a:lstStyle/>
                    <a:p>
                      <a:r>
                        <a:rPr lang="en-US" sz="2000" dirty="0" smtClean="0"/>
                        <a:t>Operators</a:t>
                      </a:r>
                      <a:endParaRPr lang="en-US" sz="2000" dirty="0"/>
                    </a:p>
                  </a:txBody>
                  <a:tcPr>
                    <a:solidFill>
                      <a:schemeClr val="accent4"/>
                    </a:solidFill>
                  </a:tcPr>
                </a:tc>
                <a:tc>
                  <a:txBody>
                    <a:bodyPr/>
                    <a:lstStyle/>
                    <a:p>
                      <a:r>
                        <a:rPr lang="en-US" sz="2000" dirty="0" smtClean="0"/>
                        <a:t>Description</a:t>
                      </a:r>
                      <a:endParaRPr lang="en-US" sz="2000" dirty="0"/>
                    </a:p>
                  </a:txBody>
                  <a:tcPr>
                    <a:solidFill>
                      <a:schemeClr val="accent4"/>
                    </a:solidFill>
                  </a:tcPr>
                </a:tc>
                <a:extLst>
                  <a:ext uri="{0D108BD9-81ED-4DB2-BD59-A6C34878D82A}">
                    <a16:rowId xmlns="" xmlns:a16="http://schemas.microsoft.com/office/drawing/2014/main" val="10000"/>
                  </a:ext>
                </a:extLst>
              </a:tr>
              <a:tr h="570186">
                <a:tc>
                  <a:txBody>
                    <a:bodyPr/>
                    <a:lstStyle/>
                    <a:p>
                      <a:r>
                        <a:rPr lang="en-US" sz="2000" dirty="0" smtClean="0">
                          <a:solidFill>
                            <a:schemeClr val="bg1"/>
                          </a:solidFill>
                        </a:rPr>
                        <a:t>UNION </a:t>
                      </a:r>
                      <a:endParaRPr lang="en-US" sz="2000" dirty="0">
                        <a:solidFill>
                          <a:schemeClr val="bg1"/>
                        </a:solidFill>
                      </a:endParaRPr>
                    </a:p>
                  </a:txBody>
                  <a:tcPr>
                    <a:noFill/>
                  </a:tcPr>
                </a:tc>
                <a:tc>
                  <a:txBody>
                    <a:bodyPr/>
                    <a:lstStyle/>
                    <a:p>
                      <a:r>
                        <a:rPr lang="en-US" sz="2000" dirty="0" smtClean="0">
                          <a:solidFill>
                            <a:schemeClr val="bg1"/>
                          </a:solidFill>
                        </a:rPr>
                        <a:t>Returns all </a:t>
                      </a:r>
                      <a:r>
                        <a:rPr lang="en-US" sz="2000" b="1" dirty="0" smtClean="0">
                          <a:solidFill>
                            <a:schemeClr val="bg1"/>
                          </a:solidFill>
                        </a:rPr>
                        <a:t>distinct rows </a:t>
                      </a:r>
                      <a:r>
                        <a:rPr lang="en-US" sz="2000" dirty="0" smtClean="0">
                          <a:solidFill>
                            <a:schemeClr val="bg1"/>
                          </a:solidFill>
                        </a:rPr>
                        <a:t>selected by both the queries </a:t>
                      </a:r>
                      <a:endParaRPr lang="en-US" sz="2000" dirty="0">
                        <a:solidFill>
                          <a:schemeClr val="bg1"/>
                        </a:solidFill>
                      </a:endParaRPr>
                    </a:p>
                  </a:txBody>
                  <a:tcPr>
                    <a:noFill/>
                  </a:tcPr>
                </a:tc>
                <a:extLst>
                  <a:ext uri="{0D108BD9-81ED-4DB2-BD59-A6C34878D82A}">
                    <a16:rowId xmlns="" xmlns:a16="http://schemas.microsoft.com/office/drawing/2014/main" val="10001"/>
                  </a:ext>
                </a:extLst>
              </a:tr>
              <a:tr h="570186">
                <a:tc>
                  <a:txBody>
                    <a:bodyPr/>
                    <a:lstStyle/>
                    <a:p>
                      <a:r>
                        <a:rPr lang="en-US" sz="2000" dirty="0" smtClean="0">
                          <a:solidFill>
                            <a:schemeClr val="bg1"/>
                          </a:solidFill>
                        </a:rPr>
                        <a:t>UNION ALL</a:t>
                      </a:r>
                      <a:endParaRPr lang="en-US" sz="2000" dirty="0">
                        <a:solidFill>
                          <a:schemeClr val="bg1"/>
                        </a:solidFill>
                      </a:endParaRPr>
                    </a:p>
                  </a:txBody>
                  <a:tcPr>
                    <a:noFill/>
                  </a:tcPr>
                </a:tc>
                <a:tc>
                  <a:txBody>
                    <a:bodyPr/>
                    <a:lstStyle/>
                    <a:p>
                      <a:r>
                        <a:rPr lang="en-US" sz="2000" dirty="0" smtClean="0">
                          <a:solidFill>
                            <a:schemeClr val="bg1"/>
                          </a:solidFill>
                        </a:rPr>
                        <a:t>Returns all rows selected by either query, including all </a:t>
                      </a:r>
                      <a:r>
                        <a:rPr lang="en-US" sz="2000" b="1" dirty="0" smtClean="0">
                          <a:solidFill>
                            <a:schemeClr val="bg1"/>
                          </a:solidFill>
                        </a:rPr>
                        <a:t>duplicates</a:t>
                      </a:r>
                      <a:endParaRPr lang="en-US" sz="2000" b="1" dirty="0">
                        <a:solidFill>
                          <a:schemeClr val="bg1"/>
                        </a:solidFill>
                      </a:endParaRPr>
                    </a:p>
                  </a:txBody>
                  <a:tcPr>
                    <a:noFill/>
                  </a:tcPr>
                </a:tc>
                <a:extLst>
                  <a:ext uri="{0D108BD9-81ED-4DB2-BD59-A6C34878D82A}">
                    <a16:rowId xmlns="" xmlns:a16="http://schemas.microsoft.com/office/drawing/2014/main" val="10002"/>
                  </a:ext>
                </a:extLst>
              </a:tr>
              <a:tr h="325821">
                <a:tc>
                  <a:txBody>
                    <a:bodyPr/>
                    <a:lstStyle/>
                    <a:p>
                      <a:r>
                        <a:rPr lang="en-US" sz="2000" dirty="0" smtClean="0">
                          <a:solidFill>
                            <a:schemeClr val="bg1"/>
                          </a:solidFill>
                        </a:rPr>
                        <a:t>INTERSECT </a:t>
                      </a:r>
                      <a:endParaRPr lang="en-US" sz="2000" dirty="0">
                        <a:solidFill>
                          <a:schemeClr val="bg1"/>
                        </a:solidFill>
                      </a:endParaRPr>
                    </a:p>
                  </a:txBody>
                  <a:tcPr>
                    <a:noFill/>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Returns all distinct rows common to both queries</a:t>
                      </a:r>
                      <a:endParaRPr lang="en-US" sz="2000" b="0" dirty="0" smtClean="0">
                        <a:solidFill>
                          <a:schemeClr val="bg1"/>
                        </a:solidFill>
                      </a:endParaRPr>
                    </a:p>
                  </a:txBody>
                  <a:tcPr>
                    <a:noFill/>
                  </a:tcPr>
                </a:tc>
                <a:extLst>
                  <a:ext uri="{0D108BD9-81ED-4DB2-BD59-A6C34878D82A}">
                    <a16:rowId xmlns="" xmlns:a16="http://schemas.microsoft.com/office/drawing/2014/main" val="10003"/>
                  </a:ext>
                </a:extLst>
              </a:tr>
              <a:tr h="570186">
                <a:tc>
                  <a:txBody>
                    <a:bodyPr/>
                    <a:lstStyle/>
                    <a:p>
                      <a:r>
                        <a:rPr lang="en-US" sz="2000" dirty="0" smtClean="0">
                          <a:solidFill>
                            <a:schemeClr val="bg1"/>
                          </a:solidFill>
                        </a:rPr>
                        <a:t>MINUS </a:t>
                      </a:r>
                      <a:endParaRPr lang="en-US" sz="2000" dirty="0">
                        <a:solidFill>
                          <a:schemeClr val="bg1"/>
                        </a:solidFill>
                      </a:endParaRPr>
                    </a:p>
                  </a:txBody>
                  <a:tcPr>
                    <a:noFill/>
                  </a:tcPr>
                </a:tc>
                <a:tc>
                  <a:txBody>
                    <a:bodyPr/>
                    <a:lstStyle/>
                    <a:p>
                      <a:r>
                        <a:rPr lang="en-US" sz="2000" dirty="0" smtClean="0">
                          <a:solidFill>
                            <a:schemeClr val="bg1"/>
                          </a:solidFill>
                        </a:rPr>
                        <a:t>Returns all </a:t>
                      </a:r>
                      <a:r>
                        <a:rPr lang="en-US" sz="2000" b="1" dirty="0" smtClean="0">
                          <a:solidFill>
                            <a:schemeClr val="bg1"/>
                          </a:solidFill>
                        </a:rPr>
                        <a:t>distinct rows </a:t>
                      </a:r>
                      <a:r>
                        <a:rPr lang="en-US" sz="2000" dirty="0" smtClean="0">
                          <a:solidFill>
                            <a:schemeClr val="bg1"/>
                          </a:solidFill>
                        </a:rPr>
                        <a:t>selected by the </a:t>
                      </a:r>
                      <a:r>
                        <a:rPr lang="en-US" sz="2000" b="1" dirty="0" smtClean="0">
                          <a:solidFill>
                            <a:schemeClr val="bg1"/>
                          </a:solidFill>
                        </a:rPr>
                        <a:t>first</a:t>
                      </a:r>
                      <a:r>
                        <a:rPr lang="en-US" sz="2000" dirty="0" smtClean="0">
                          <a:solidFill>
                            <a:schemeClr val="bg1"/>
                          </a:solidFill>
                        </a:rPr>
                        <a:t> query but </a:t>
                      </a:r>
                      <a:r>
                        <a:rPr lang="en-US" sz="2000" b="1" dirty="0" smtClean="0">
                          <a:solidFill>
                            <a:schemeClr val="bg1"/>
                          </a:solidFill>
                        </a:rPr>
                        <a:t>not the second</a:t>
                      </a:r>
                      <a:endParaRPr lang="en-US" sz="2000" b="1" dirty="0">
                        <a:solidFill>
                          <a:schemeClr val="bg1"/>
                        </a:solidFill>
                      </a:endParaRPr>
                    </a:p>
                  </a:txBody>
                  <a:tcPr>
                    <a:noFill/>
                  </a:tcPr>
                </a:tc>
                <a:extLst>
                  <a:ext uri="{0D108BD9-81ED-4DB2-BD59-A6C34878D82A}">
                    <a16:rowId xmlns="" xmlns:a16="http://schemas.microsoft.com/office/drawing/2014/main" val="10004"/>
                  </a:ext>
                </a:extLst>
              </a:tr>
            </a:tbl>
          </a:graphicData>
        </a:graphic>
      </p:graphicFrame>
      <p:sp>
        <p:nvSpPr>
          <p:cNvPr id="5" name="Rectangle 4"/>
          <p:cNvSpPr/>
          <p:nvPr/>
        </p:nvSpPr>
        <p:spPr>
          <a:xfrm>
            <a:off x="8694827" y="6414572"/>
            <a:ext cx="441146" cy="369332"/>
          </a:xfrm>
          <a:prstGeom prst="rect">
            <a:avLst/>
          </a:prstGeom>
        </p:spPr>
        <p:txBody>
          <a:bodyPr wrap="none">
            <a:spAutoFit/>
          </a:bodyPr>
          <a:lstStyle/>
          <a:p>
            <a:fld id="{47ED8886-DB3B-44F4-9A80-E6A224679F20}" type="slidenum">
              <a:rPr lang="en-US">
                <a:solidFill>
                  <a:schemeClr val="bg2"/>
                </a:solidFill>
              </a:rPr>
              <a:pPr/>
              <a:t>21</a:t>
            </a:fld>
            <a:endParaRPr lang="en-US" dirty="0">
              <a:solidFill>
                <a:schemeClr val="bg2"/>
              </a:solidFill>
            </a:endParaRPr>
          </a:p>
        </p:txBody>
      </p:sp>
    </p:spTree>
    <p:extLst>
      <p:ext uri="{BB962C8B-B14F-4D97-AF65-F5344CB8AC3E}">
        <p14:creationId xmlns:p14="http://schemas.microsoft.com/office/powerpoint/2010/main" val="11296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a:bodyPr>
          <a:lstStyle/>
          <a:p>
            <a:pPr marL="0" indent="0">
              <a:buNone/>
            </a:pPr>
            <a:r>
              <a:rPr lang="en-US" sz="2000" dirty="0"/>
              <a:t>Some rules of set operators are</a:t>
            </a:r>
            <a:r>
              <a:rPr lang="en-US" sz="2000" dirty="0" smtClean="0"/>
              <a:t>:</a:t>
            </a:r>
          </a:p>
          <a:p>
            <a:pPr marL="0" indent="0">
              <a:buNone/>
            </a:pPr>
            <a:endParaRPr lang="en-US" sz="2000" dirty="0" smtClean="0"/>
          </a:p>
          <a:p>
            <a:pPr marL="457200" lvl="3" indent="-174625">
              <a:buClr>
                <a:schemeClr val="bg1"/>
              </a:buClr>
              <a:buAutoNum type="arabicPeriod"/>
            </a:pPr>
            <a:r>
              <a:rPr lang="en-US" sz="2000" dirty="0"/>
              <a:t> Both queries should select the same number of columns</a:t>
            </a:r>
            <a:r>
              <a:rPr lang="en-US" sz="2000" dirty="0" smtClean="0"/>
              <a:t>.</a:t>
            </a:r>
          </a:p>
          <a:p>
            <a:pPr marL="457200" lvl="3" indent="-174625">
              <a:buClr>
                <a:schemeClr val="bg1"/>
              </a:buClr>
              <a:buAutoNum type="arabicPeriod"/>
            </a:pPr>
            <a:endParaRPr lang="en-US" sz="2000" dirty="0"/>
          </a:p>
          <a:p>
            <a:pPr marL="282575" lvl="3" indent="0">
              <a:buNone/>
            </a:pPr>
            <a:r>
              <a:rPr lang="en-US" sz="2000" dirty="0"/>
              <a:t>2. The columns must be of the same data type. </a:t>
            </a:r>
            <a:endParaRPr lang="en-US" sz="2000" dirty="0" smtClean="0"/>
          </a:p>
          <a:p>
            <a:pPr marL="282575" lvl="3" indent="0">
              <a:buNone/>
            </a:pPr>
            <a:r>
              <a:rPr lang="en-US" dirty="0"/>
              <a:t>	 </a:t>
            </a:r>
            <a:r>
              <a:rPr lang="en-US" dirty="0" smtClean="0"/>
              <a:t> </a:t>
            </a:r>
            <a:r>
              <a:rPr lang="en-US" sz="2000" dirty="0" smtClean="0"/>
              <a:t>However </a:t>
            </a:r>
            <a:r>
              <a:rPr lang="en-US" sz="2000" dirty="0"/>
              <a:t>the length and name of the columns may be different</a:t>
            </a:r>
            <a:r>
              <a:rPr lang="en-US" sz="2000" dirty="0" smtClean="0"/>
              <a:t>.</a:t>
            </a:r>
          </a:p>
          <a:p>
            <a:pPr marL="282575" lvl="3" indent="0">
              <a:buNone/>
            </a:pPr>
            <a:endParaRPr lang="en-US" sz="2000" dirty="0"/>
          </a:p>
          <a:p>
            <a:pPr marL="282575" lvl="3" indent="0">
              <a:buNone/>
            </a:pPr>
            <a:r>
              <a:rPr lang="en-US" sz="2000" dirty="0"/>
              <a:t>3. Column names of first query will be column headings of the retrieved records.</a:t>
            </a:r>
          </a:p>
          <a:p>
            <a:pPr marL="280987" lvl="3" indent="0">
              <a:buNone/>
            </a:pPr>
            <a:r>
              <a:rPr lang="en-US" sz="2000" b="1" dirty="0" smtClean="0">
                <a:solidFill>
                  <a:schemeClr val="tx2">
                    <a:lumMod val="60000"/>
                    <a:lumOff val="40000"/>
                  </a:schemeClr>
                </a:solidFill>
                <a:cs typeface="Courier New" pitchFamily="49" charset="0"/>
              </a:rPr>
              <a:t>  </a:t>
            </a:r>
            <a:endParaRPr lang="en-US" sz="2000" dirty="0"/>
          </a:p>
        </p:txBody>
      </p:sp>
      <p:sp>
        <p:nvSpPr>
          <p:cNvPr id="7170" name="Title 1"/>
          <p:cNvSpPr>
            <a:spLocks noGrp="1"/>
          </p:cNvSpPr>
          <p:nvPr>
            <p:ph type="title"/>
          </p:nvPr>
        </p:nvSpPr>
        <p:spPr/>
        <p:txBody>
          <a:bodyPr/>
          <a:lstStyle/>
          <a:p>
            <a:pPr marL="682625" lvl="1" indent="-682625"/>
            <a:r>
              <a:rPr lang="en-US" kern="1200" dirty="0">
                <a:solidFill>
                  <a:schemeClr val="bg2"/>
                </a:solidFill>
                <a:latin typeface="+mn-lt"/>
                <a:ea typeface="+mn-ea"/>
                <a:cs typeface="+mn-cs"/>
              </a:rPr>
              <a:t>Rules of Set Operators </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228600" y="914400"/>
            <a:ext cx="8229600" cy="2895599"/>
          </a:xfrm>
        </p:spPr>
        <p:txBody>
          <a:bodyPr>
            <a:normAutofit/>
          </a:bodyPr>
          <a:lstStyle/>
          <a:p>
            <a:pPr marL="0" indent="0">
              <a:buNone/>
            </a:pPr>
            <a:r>
              <a:rPr lang="en-US" sz="2000" b="1" dirty="0">
                <a:solidFill>
                  <a:schemeClr val="tx2">
                    <a:lumMod val="60000"/>
                    <a:lumOff val="40000"/>
                  </a:schemeClr>
                </a:solidFill>
                <a:cs typeface="Courier New" pitchFamily="49" charset="0"/>
              </a:rPr>
              <a:t>	</a:t>
            </a:r>
            <a:r>
              <a:rPr lang="en-US" sz="2000" b="1" dirty="0" smtClean="0">
                <a:solidFill>
                  <a:schemeClr val="tx2">
                    <a:lumMod val="60000"/>
                    <a:lumOff val="40000"/>
                  </a:schemeClr>
                </a:solidFill>
                <a:cs typeface="Courier New" pitchFamily="49" charset="0"/>
              </a:rPr>
              <a:t>	</a:t>
            </a:r>
            <a:r>
              <a:rPr lang="en-US" sz="2000" dirty="0">
                <a:solidFill>
                  <a:schemeClr val="accent4">
                    <a:lumMod val="60000"/>
                    <a:lumOff val="40000"/>
                  </a:schemeClr>
                </a:solidFill>
                <a:latin typeface="Arial" panose="020B0604020202020204" pitchFamily="34" charset="0"/>
              </a:rPr>
              <a:t>SELECT</a:t>
            </a:r>
            <a:r>
              <a:rPr lang="en-US" sz="2000" dirty="0" smtClean="0">
                <a:solidFill>
                  <a:schemeClr val="tx2"/>
                </a:solidFill>
                <a:cs typeface="Courier New" pitchFamily="49" charset="0"/>
              </a:rPr>
              <a:t> </a:t>
            </a:r>
            <a:r>
              <a:rPr lang="en-US" sz="2000" dirty="0">
                <a:solidFill>
                  <a:srgbClr val="D8750D"/>
                </a:solidFill>
                <a:latin typeface="Arial" panose="020B0604020202020204" pitchFamily="34" charset="0"/>
              </a:rPr>
              <a:t>Country, State </a:t>
            </a:r>
          </a:p>
          <a:p>
            <a:pPr marL="280987" lvl="3" indent="0">
              <a:buNone/>
            </a:pPr>
            <a:r>
              <a:rPr lang="en-US" sz="2000" b="1" dirty="0" smtClean="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FROM</a:t>
            </a:r>
            <a:r>
              <a:rPr lang="en-US" sz="2000" dirty="0" smtClean="0">
                <a:solidFill>
                  <a:schemeClr val="tx2"/>
                </a:solidFill>
                <a:cs typeface="Courier New" pitchFamily="49" charset="0"/>
              </a:rPr>
              <a:t> </a:t>
            </a:r>
            <a:r>
              <a:rPr lang="en-US" dirty="0">
                <a:solidFill>
                  <a:srgbClr val="D8750D"/>
                </a:solidFill>
                <a:latin typeface="Arial" panose="020B0604020202020204" pitchFamily="34" charset="0"/>
              </a:rPr>
              <a:t>Customers</a:t>
            </a:r>
          </a:p>
          <a:p>
            <a:pPr marL="280987" lvl="3" indent="0">
              <a:buNone/>
            </a:pPr>
            <a:r>
              <a:rPr lang="en-US" sz="2000" b="1" dirty="0" smtClean="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&lt;</a:t>
            </a:r>
            <a:r>
              <a:rPr lang="en-US" dirty="0">
                <a:solidFill>
                  <a:schemeClr val="accent4">
                    <a:lumMod val="60000"/>
                    <a:lumOff val="40000"/>
                  </a:schemeClr>
                </a:solidFill>
                <a:latin typeface="Arial" panose="020B0604020202020204" pitchFamily="34" charset="0"/>
              </a:rPr>
              <a:t>Set Operator&gt;</a:t>
            </a:r>
          </a:p>
          <a:p>
            <a:pPr marL="280987" lvl="3" indent="0">
              <a:buNone/>
            </a:pPr>
            <a:r>
              <a:rPr lang="en-US" sz="2000" b="1" dirty="0" smtClean="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SELECT</a:t>
            </a:r>
            <a:r>
              <a:rPr lang="en-US" sz="2000" dirty="0" smtClean="0">
                <a:solidFill>
                  <a:schemeClr val="tx2"/>
                </a:solidFill>
                <a:cs typeface="Courier New" pitchFamily="49" charset="0"/>
              </a:rPr>
              <a:t> </a:t>
            </a:r>
            <a:r>
              <a:rPr lang="en-US" dirty="0">
                <a:solidFill>
                  <a:srgbClr val="D8750D"/>
                </a:solidFill>
                <a:latin typeface="Arial" panose="020B0604020202020204" pitchFamily="34" charset="0"/>
              </a:rPr>
              <a:t>Country, State </a:t>
            </a:r>
          </a:p>
          <a:p>
            <a:pPr marL="280987" lvl="3" indent="0">
              <a:buNone/>
            </a:pPr>
            <a:r>
              <a:rPr lang="en-US" sz="2000" b="1" dirty="0" smtClean="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FROM</a:t>
            </a:r>
            <a:r>
              <a:rPr lang="en-US" sz="2000" dirty="0" smtClean="0">
                <a:solidFill>
                  <a:schemeClr val="tx2"/>
                </a:solidFill>
                <a:cs typeface="Courier New" pitchFamily="49" charset="0"/>
              </a:rPr>
              <a:t> </a:t>
            </a:r>
            <a:r>
              <a:rPr lang="en-US" dirty="0" smtClean="0">
                <a:solidFill>
                  <a:srgbClr val="D8750D"/>
                </a:solidFill>
                <a:latin typeface="Arial" panose="020B0604020202020204" pitchFamily="34" charset="0"/>
              </a:rPr>
              <a:t>Offices</a:t>
            </a:r>
          </a:p>
          <a:p>
            <a:pPr marL="280987" lvl="3" indent="0">
              <a:buNone/>
            </a:pPr>
            <a:endParaRPr lang="en-US" dirty="0">
              <a:solidFill>
                <a:srgbClr val="D8750D"/>
              </a:solidFill>
              <a:latin typeface="Arial" panose="020B0604020202020204" pitchFamily="34" charset="0"/>
            </a:endParaRPr>
          </a:p>
          <a:p>
            <a:pPr marL="280987" lvl="3" indent="0">
              <a:buNone/>
            </a:pPr>
            <a:r>
              <a:rPr lang="en-US" sz="2000" dirty="0" smtClean="0"/>
              <a:t>The </a:t>
            </a:r>
            <a:r>
              <a:rPr lang="en-US" sz="2000" dirty="0"/>
              <a:t>records retrieved will have the columns for the first table.</a:t>
            </a:r>
          </a:p>
          <a:p>
            <a:endParaRPr lang="en-US" sz="2000" dirty="0"/>
          </a:p>
          <a:p>
            <a:endParaRPr lang="en-US" sz="2000" dirty="0"/>
          </a:p>
        </p:txBody>
      </p:sp>
      <p:sp>
        <p:nvSpPr>
          <p:cNvPr id="7170" name="Title 1"/>
          <p:cNvSpPr>
            <a:spLocks noGrp="1"/>
          </p:cNvSpPr>
          <p:nvPr>
            <p:ph type="title"/>
          </p:nvPr>
        </p:nvSpPr>
        <p:spPr/>
        <p:txBody>
          <a:bodyPr/>
          <a:lstStyle/>
          <a:p>
            <a:pPr marL="682625" lvl="1" indent="-682625"/>
            <a:r>
              <a:rPr lang="en-US" kern="1200" dirty="0">
                <a:solidFill>
                  <a:schemeClr val="bg2"/>
                </a:solidFill>
                <a:latin typeface="+mn-lt"/>
                <a:ea typeface="+mn-ea"/>
                <a:cs typeface="+mn-cs"/>
              </a:rPr>
              <a:t>Rules of Set Operators </a:t>
            </a:r>
          </a:p>
        </p:txBody>
      </p:sp>
      <p:sp>
        <p:nvSpPr>
          <p:cNvPr id="7" name="Slide Number Placeholder 6"/>
          <p:cNvSpPr>
            <a:spLocks noGrp="1"/>
          </p:cNvSpPr>
          <p:nvPr>
            <p:ph type="sldNum" sz="quarter" idx="11"/>
          </p:nvPr>
        </p:nvSpPr>
        <p:spPr>
          <a:prstGeom prst="rect">
            <a:avLst/>
          </a:prstGeom>
        </p:spPr>
        <p:txBody>
          <a:bodyPr/>
          <a:lstStyle/>
          <a:p>
            <a:fld id="{47ED8886-DB3B-44F4-9A80-E6A224679F20}" type="slidenum">
              <a:rPr lang="en-US" smtClean="0"/>
              <a:pPr/>
              <a:t>23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06664578"/>
              </p:ext>
            </p:extLst>
          </p:nvPr>
        </p:nvGraphicFramePr>
        <p:xfrm>
          <a:off x="2514600" y="4038600"/>
          <a:ext cx="3124200" cy="682853"/>
        </p:xfrm>
        <a:graphic>
          <a:graphicData uri="http://schemas.openxmlformats.org/drawingml/2006/table">
            <a:tbl>
              <a:tblPr firstRow="1" bandRow="1">
                <a:tableStyleId>{21E4AEA4-8DFA-4A89-87EB-49C32662AFE0}</a:tableStyleId>
              </a:tblPr>
              <a:tblGrid>
                <a:gridCol w="1562100">
                  <a:extLst>
                    <a:ext uri="{9D8B030D-6E8A-4147-A177-3AD203B41FA5}">
                      <a16:colId xmlns="" xmlns:a16="http://schemas.microsoft.com/office/drawing/2014/main" val="20000"/>
                    </a:ext>
                  </a:extLst>
                </a:gridCol>
                <a:gridCol w="1562100">
                  <a:extLst>
                    <a:ext uri="{9D8B030D-6E8A-4147-A177-3AD203B41FA5}">
                      <a16:colId xmlns="" xmlns:a16="http://schemas.microsoft.com/office/drawing/2014/main" val="20001"/>
                    </a:ext>
                  </a:extLst>
                </a:gridCol>
              </a:tblGrid>
              <a:tr h="299095">
                <a:tc>
                  <a:txBody>
                    <a:bodyPr/>
                    <a:lstStyle/>
                    <a:p>
                      <a:pPr algn="l"/>
                      <a:r>
                        <a:rPr lang="en-US" sz="1400" dirty="0" smtClean="0"/>
                        <a:t>Country</a:t>
                      </a:r>
                      <a:endParaRPr lang="en-US" sz="1400" b="0" dirty="0">
                        <a:latin typeface="Arial" pitchFamily="34" charset="0"/>
                        <a:cs typeface="Arial" pitchFamily="34" charset="0"/>
                      </a:endParaRPr>
                    </a:p>
                  </a:txBody>
                  <a:tcPr anchor="ctr">
                    <a:solidFill>
                      <a:schemeClr val="accent4"/>
                    </a:solidFill>
                  </a:tcPr>
                </a:tc>
                <a:tc>
                  <a:txBody>
                    <a:bodyPr/>
                    <a:lstStyle/>
                    <a:p>
                      <a:pPr algn="l"/>
                      <a:r>
                        <a:rPr lang="en-US" sz="1400" dirty="0" smtClean="0"/>
                        <a:t>State</a:t>
                      </a:r>
                      <a:endParaRPr lang="en-US" sz="1400" b="0" dirty="0">
                        <a:latin typeface="Arial" pitchFamily="34" charset="0"/>
                        <a:cs typeface="Arial" pitchFamily="34" charset="0"/>
                      </a:endParaRPr>
                    </a:p>
                  </a:txBody>
                  <a:tcPr anchor="ctr">
                    <a:solidFill>
                      <a:schemeClr val="accent4"/>
                    </a:solidFill>
                  </a:tcPr>
                </a:tc>
                <a:extLst>
                  <a:ext uri="{0D108BD9-81ED-4DB2-BD59-A6C34878D82A}">
                    <a16:rowId xmlns="" xmlns:a16="http://schemas.microsoft.com/office/drawing/2014/main" val="10000"/>
                  </a:ext>
                </a:extLst>
              </a:tr>
              <a:tr h="378053">
                <a:tc>
                  <a:txBody>
                    <a:bodyPr/>
                    <a:lstStyle/>
                    <a:p>
                      <a:pPr marL="0" algn="l" defTabSz="914400" rtl="0" eaLnBrk="1" latinLnBrk="0" hangingPunct="1"/>
                      <a:r>
                        <a:rPr lang="en-US" sz="1400" kern="1200" dirty="0" smtClean="0">
                          <a:solidFill>
                            <a:schemeClr val="bg1"/>
                          </a:solidFill>
                        </a:rPr>
                        <a:t>Japan</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Tokyo</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26374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spcBef>
                <a:spcPts val="0"/>
              </a:spcBef>
              <a:buNone/>
            </a:pPr>
            <a:endParaRPr lang="en-US" sz="1800" dirty="0" smtClean="0"/>
          </a:p>
          <a:p>
            <a:pPr>
              <a:lnSpc>
                <a:spcPct val="120000"/>
              </a:lnSpc>
              <a:spcBef>
                <a:spcPts val="0"/>
              </a:spcBef>
              <a:buNone/>
            </a:pPr>
            <a:endParaRPr lang="en-US" sz="1800" dirty="0" smtClean="0"/>
          </a:p>
          <a:p>
            <a:pPr>
              <a:lnSpc>
                <a:spcPct val="120000"/>
              </a:lnSpc>
              <a:spcBef>
                <a:spcPts val="0"/>
              </a:spcBef>
              <a:buNone/>
            </a:pPr>
            <a:endParaRPr lang="en-US" sz="1800" dirty="0"/>
          </a:p>
        </p:txBody>
      </p:sp>
      <p:sp>
        <p:nvSpPr>
          <p:cNvPr id="2" name="Title 1"/>
          <p:cNvSpPr>
            <a:spLocks noGrp="1"/>
          </p:cNvSpPr>
          <p:nvPr>
            <p:ph type="title"/>
          </p:nvPr>
        </p:nvSpPr>
        <p:spPr/>
        <p:txBody>
          <a:bodyPr/>
          <a:lstStyle/>
          <a:p>
            <a:r>
              <a:rPr lang="en-US" dirty="0" smtClean="0">
                <a:latin typeface="+mn-lt"/>
              </a:rPr>
              <a:t>Union Operators</a:t>
            </a:r>
            <a:endParaRPr lang="en-IN" dirty="0">
              <a:latin typeface="+mn-lt"/>
            </a:endParaRPr>
          </a:p>
        </p:txBody>
      </p:sp>
      <p:sp>
        <p:nvSpPr>
          <p:cNvPr id="9" name="Slide Number Placeholder 8"/>
          <p:cNvSpPr>
            <a:spLocks noGrp="1"/>
          </p:cNvSpPr>
          <p:nvPr>
            <p:ph type="sldNum" sz="quarter" idx="11"/>
          </p:nvPr>
        </p:nvSpPr>
        <p:spPr/>
        <p:txBody>
          <a:bodyPr/>
          <a:lstStyle/>
          <a:p>
            <a:endParaRPr lang="en-US" dirty="0"/>
          </a:p>
        </p:txBody>
      </p:sp>
      <p:sp>
        <p:nvSpPr>
          <p:cNvPr id="4" name="Text Placeholder 3"/>
          <p:cNvSpPr>
            <a:spLocks noGrp="1"/>
          </p:cNvSpPr>
          <p:nvPr>
            <p:ph type="body" sz="quarter" idx="4294967295"/>
          </p:nvPr>
        </p:nvSpPr>
        <p:spPr>
          <a:xfrm>
            <a:off x="152400" y="914400"/>
            <a:ext cx="8382000" cy="4622800"/>
          </a:xfrm>
          <a:prstGeom prst="rect">
            <a:avLst/>
          </a:prstGeom>
        </p:spPr>
        <p:txBody>
          <a:bodyPr/>
          <a:lstStyle/>
          <a:p>
            <a:pPr marL="365760">
              <a:spcBef>
                <a:spcPts val="0"/>
              </a:spcBef>
            </a:pPr>
            <a:r>
              <a:rPr lang="en-US" sz="2000" dirty="0" smtClean="0">
                <a:solidFill>
                  <a:schemeClr val="bg1"/>
                </a:solidFill>
                <a:latin typeface="Arial" panose="020B0604020202020204" pitchFamily="34" charset="0"/>
                <a:cs typeface="Arial" panose="020B0604020202020204" pitchFamily="34" charset="0"/>
              </a:rPr>
              <a:t>The </a:t>
            </a:r>
            <a:r>
              <a:rPr lang="en-US" sz="2000" dirty="0">
                <a:solidFill>
                  <a:schemeClr val="bg1"/>
                </a:solidFill>
                <a:latin typeface="Arial" panose="020B0604020202020204" pitchFamily="34" charset="0"/>
                <a:cs typeface="Arial" panose="020B0604020202020204" pitchFamily="34" charset="0"/>
              </a:rPr>
              <a:t>UNION operator combines the output of two query expressions into a single result set. </a:t>
            </a:r>
            <a:endParaRPr lang="en-US" sz="2000" dirty="0" smtClean="0">
              <a:solidFill>
                <a:schemeClr val="bg1"/>
              </a:solidFill>
              <a:latin typeface="Arial" panose="020B0604020202020204" pitchFamily="34" charset="0"/>
              <a:cs typeface="Arial" panose="020B0604020202020204" pitchFamily="34" charset="0"/>
            </a:endParaRPr>
          </a:p>
          <a:p>
            <a:pPr marL="365760">
              <a:spcBef>
                <a:spcPts val="0"/>
              </a:spcBef>
            </a:pPr>
            <a:endParaRPr lang="en-US" sz="2000" dirty="0">
              <a:solidFill>
                <a:schemeClr val="bg1"/>
              </a:solidFill>
              <a:latin typeface="Arial" panose="020B0604020202020204" pitchFamily="34" charset="0"/>
              <a:cs typeface="Arial" panose="020B0604020202020204" pitchFamily="34" charset="0"/>
            </a:endParaRPr>
          </a:p>
          <a:p>
            <a:pPr marL="365760">
              <a:spcBef>
                <a:spcPts val="0"/>
              </a:spcBef>
            </a:pPr>
            <a:r>
              <a:rPr lang="en-US" sz="2000" dirty="0" smtClean="0">
                <a:solidFill>
                  <a:schemeClr val="bg1"/>
                </a:solidFill>
                <a:latin typeface="Arial" panose="020B0604020202020204" pitchFamily="34" charset="0"/>
                <a:cs typeface="Arial" panose="020B0604020202020204" pitchFamily="34" charset="0"/>
              </a:rPr>
              <a:t>Query </a:t>
            </a:r>
            <a:r>
              <a:rPr lang="en-US" sz="2000" dirty="0">
                <a:solidFill>
                  <a:schemeClr val="bg1"/>
                </a:solidFill>
                <a:latin typeface="Arial" panose="020B0604020202020204" pitchFamily="34" charset="0"/>
                <a:cs typeface="Arial" panose="020B0604020202020204" pitchFamily="34" charset="0"/>
              </a:rPr>
              <a:t>expressions are executed independently, and their output is combined into a single result table.</a:t>
            </a:r>
          </a:p>
          <a:p>
            <a:pPr>
              <a:lnSpc>
                <a:spcPct val="120000"/>
              </a:lnSpc>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a:lnSpc>
                <a:spcPct val="120000"/>
              </a:lnSpc>
              <a:spcBef>
                <a:spcPts val="0"/>
              </a:spcBef>
            </a:pPr>
            <a:r>
              <a:rPr lang="en-US" sz="2000" dirty="0" smtClean="0">
                <a:solidFill>
                  <a:schemeClr val="bg1"/>
                </a:solidFill>
                <a:latin typeface="Arial" panose="020B0604020202020204" pitchFamily="34" charset="0"/>
                <a:cs typeface="Arial" panose="020B0604020202020204" pitchFamily="34" charset="0"/>
              </a:rPr>
              <a:t>Syntax</a:t>
            </a:r>
            <a:endParaRPr lang="en-US" sz="2000" dirty="0">
              <a:solidFill>
                <a:schemeClr val="bg1"/>
              </a:solidFill>
              <a:latin typeface="Arial" panose="020B0604020202020204" pitchFamily="34" charset="0"/>
              <a:cs typeface="Arial" panose="020B0604020202020204" pitchFamily="34" charset="0"/>
            </a:endParaRP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 |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 |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a:t>
            </a:r>
            <a:r>
              <a:rPr lang="en-US" sz="2000" dirty="0">
                <a:solidFill>
                  <a:schemeClr val="bg1"/>
                </a:solidFill>
                <a:latin typeface="Arial" panose="020B0604020202020204" pitchFamily="34" charset="0"/>
                <a:cs typeface="Arial" panose="020B0604020202020204" pitchFamily="34" charset="0"/>
              </a:rPr>
              <a:t> </a:t>
            </a:r>
            <a:r>
              <a:rPr lang="en-US" sz="2000" dirty="0">
                <a:solidFill>
                  <a:srgbClr val="D8750D"/>
                </a:solidFill>
                <a:latin typeface="Arial" panose="020B0604020202020204" pitchFamily="34" charset="0"/>
              </a:rPr>
              <a:t>| (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...n ] ] </a:t>
            </a:r>
          </a:p>
          <a:p>
            <a:pPr>
              <a:lnSpc>
                <a:spcPct val="120000"/>
              </a:lnSpc>
              <a:spcBef>
                <a:spcPts val="0"/>
              </a:spcBef>
            </a:pPr>
            <a:endParaRPr lang="en-US" sz="1800" dirty="0">
              <a:solidFill>
                <a:schemeClr val="bg1"/>
              </a:solidFill>
            </a:endParaRPr>
          </a:p>
          <a:p>
            <a:endParaRPr lang="en-US" dirty="0">
              <a:solidFill>
                <a:schemeClr val="bg1"/>
              </a:solidFill>
            </a:endParaRPr>
          </a:p>
        </p:txBody>
      </p:sp>
      <p:sp>
        <p:nvSpPr>
          <p:cNvPr id="10" name="Rectangle 9"/>
          <p:cNvSpPr/>
          <p:nvPr/>
        </p:nvSpPr>
        <p:spPr>
          <a:xfrm>
            <a:off x="8624977" y="6363772"/>
            <a:ext cx="441146" cy="369332"/>
          </a:xfrm>
          <a:prstGeom prst="rect">
            <a:avLst/>
          </a:prstGeom>
        </p:spPr>
        <p:txBody>
          <a:bodyPr wrap="none">
            <a:spAutoFit/>
          </a:bodyPr>
          <a:lstStyle/>
          <a:p>
            <a:fld id="{47ED8886-DB3B-44F4-9A80-E6A224679F20}" type="slidenum">
              <a:rPr lang="en-US">
                <a:solidFill>
                  <a:schemeClr val="bg2"/>
                </a:solidFill>
              </a:rPr>
              <a:pPr/>
              <a:t>24</a:t>
            </a:fld>
            <a:endParaRPr lang="en-US" dirty="0">
              <a:solidFill>
                <a:schemeClr val="bg2"/>
              </a:solidFill>
            </a:endParaRPr>
          </a:p>
        </p:txBody>
      </p:sp>
    </p:spTree>
    <p:extLst>
      <p:ext uri="{BB962C8B-B14F-4D97-AF65-F5344CB8AC3E}">
        <p14:creationId xmlns:p14="http://schemas.microsoft.com/office/powerpoint/2010/main" val="78252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Union Operators</a:t>
            </a:r>
            <a:endParaRPr lang="en-IN" dirty="0">
              <a:latin typeface="+mn-lt"/>
            </a:endParaRPr>
          </a:p>
        </p:txBody>
      </p:sp>
      <p:sp>
        <p:nvSpPr>
          <p:cNvPr id="9" name="Slide Number Placeholder 8"/>
          <p:cNvSpPr>
            <a:spLocks noGrp="1"/>
          </p:cNvSpPr>
          <p:nvPr>
            <p:ph type="sldNum" sz="quarter" idx="11"/>
          </p:nvPr>
        </p:nvSpPr>
        <p:spPr/>
        <p:txBody>
          <a:bodyPr/>
          <a:lstStyle/>
          <a:p>
            <a:endParaRPr lang="en-US" dirty="0"/>
          </a:p>
        </p:txBody>
      </p:sp>
      <p:sp>
        <p:nvSpPr>
          <p:cNvPr id="5" name="TextBox 4"/>
          <p:cNvSpPr txBox="1"/>
          <p:nvPr/>
        </p:nvSpPr>
        <p:spPr>
          <a:xfrm>
            <a:off x="381000" y="1224784"/>
            <a:ext cx="4038600" cy="184665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n-US" sz="2000" dirty="0" smtClean="0">
              <a:solidFill>
                <a:srgbClr val="0070C0"/>
              </a:solidFill>
            </a:endParaRPr>
          </a:p>
          <a:p>
            <a:pPr algn="ctr"/>
            <a:r>
              <a:rPr lang="en-US" sz="2000" dirty="0">
                <a:solidFill>
                  <a:schemeClr val="accent4">
                    <a:lumMod val="60000"/>
                    <a:lumOff val="40000"/>
                  </a:schemeClr>
                </a:solidFill>
                <a:latin typeface="Arial" panose="020B0604020202020204" pitchFamily="34" charset="0"/>
              </a:rPr>
              <a:t>SELECT</a:t>
            </a:r>
            <a:r>
              <a:rPr lang="en-US" sz="2000" dirty="0" smtClean="0">
                <a:solidFill>
                  <a:schemeClr val="tx1"/>
                </a:solidFill>
              </a:rPr>
              <a:t> </a:t>
            </a:r>
            <a:r>
              <a:rPr lang="en-US" sz="2000" dirty="0">
                <a:solidFill>
                  <a:srgbClr val="D8750D"/>
                </a:solidFill>
                <a:latin typeface="Arial" panose="020B0604020202020204" pitchFamily="34" charset="0"/>
              </a:rPr>
              <a:t>column1</a:t>
            </a:r>
            <a:r>
              <a:rPr lang="en-US" sz="2000" dirty="0" smtClean="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table1</a:t>
            </a:r>
          </a:p>
          <a:p>
            <a:pPr algn="ctr"/>
            <a:r>
              <a:rPr lang="en-US" sz="2000" dirty="0">
                <a:solidFill>
                  <a:schemeClr val="accent4">
                    <a:lumMod val="60000"/>
                    <a:lumOff val="40000"/>
                  </a:schemeClr>
                </a:solidFill>
                <a:latin typeface="Arial" panose="020B0604020202020204" pitchFamily="34" charset="0"/>
              </a:rPr>
              <a:t>UNION</a:t>
            </a:r>
          </a:p>
          <a:p>
            <a:pPr algn="ctr"/>
            <a:r>
              <a:rPr lang="en-US" sz="2000" dirty="0">
                <a:solidFill>
                  <a:schemeClr val="accent4">
                    <a:lumMod val="60000"/>
                    <a:lumOff val="40000"/>
                  </a:schemeClr>
                </a:solidFill>
                <a:latin typeface="Arial" panose="020B0604020202020204" pitchFamily="34" charset="0"/>
              </a:rPr>
              <a:t>SELECT</a:t>
            </a:r>
            <a:r>
              <a:rPr lang="en-US" sz="2000" dirty="0">
                <a:solidFill>
                  <a:schemeClr val="tx1"/>
                </a:solidFill>
              </a:rPr>
              <a:t> </a:t>
            </a:r>
            <a:r>
              <a:rPr lang="en-US" sz="2000" dirty="0">
                <a:solidFill>
                  <a:srgbClr val="D8750D"/>
                </a:solidFill>
                <a:latin typeface="Arial" panose="020B0604020202020204" pitchFamily="34" charset="0"/>
              </a:rPr>
              <a:t>column1</a:t>
            </a:r>
            <a:r>
              <a:rPr lang="en-US" sz="2000" dirty="0" smtClean="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table2</a:t>
            </a:r>
            <a:r>
              <a:rPr lang="en-US" sz="2000" dirty="0" smtClean="0">
                <a:solidFill>
                  <a:schemeClr val="tx1"/>
                </a:solidFill>
              </a:rPr>
              <a:t>;</a:t>
            </a:r>
          </a:p>
          <a:p>
            <a:pPr algn="ctr"/>
            <a:endParaRPr lang="en-US" sz="2000" dirty="0" smtClean="0">
              <a:solidFill>
                <a:schemeClr val="tx1"/>
              </a:solidFill>
            </a:endParaRPr>
          </a:p>
          <a:p>
            <a:endParaRPr lang="en-US" sz="1400" dirty="0">
              <a:solidFill>
                <a:schemeClr val="tx1"/>
              </a:solidFill>
            </a:endParaRPr>
          </a:p>
        </p:txBody>
      </p:sp>
      <p:pic>
        <p:nvPicPr>
          <p:cNvPr id="6" name="Picture 4"/>
          <p:cNvPicPr>
            <a:picLocks noChangeAspect="1" noChangeArrowheads="1"/>
          </p:cNvPicPr>
          <p:nvPr/>
        </p:nvPicPr>
        <p:blipFill>
          <a:blip r:embed="rId2"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4800599" y="1224785"/>
            <a:ext cx="3433353" cy="1863390"/>
          </a:xfrm>
          <a:prstGeom prst="rect">
            <a:avLst/>
          </a:prstGeom>
          <a:noFill/>
          <a:ln w="9525">
            <a:solidFill>
              <a:schemeClr val="bg1"/>
            </a:solidFill>
            <a:miter lim="800000"/>
            <a:headEnd/>
            <a:tailEnd/>
          </a:ln>
          <a:effectLst/>
          <a:extLst/>
        </p:spPr>
      </p:pic>
      <p:sp>
        <p:nvSpPr>
          <p:cNvPr id="7" name="TextBox 6"/>
          <p:cNvSpPr txBox="1"/>
          <p:nvPr/>
        </p:nvSpPr>
        <p:spPr>
          <a:xfrm>
            <a:off x="4191000" y="3470531"/>
            <a:ext cx="990600" cy="369332"/>
          </a:xfrm>
          <a:prstGeom prst="rect">
            <a:avLst/>
          </a:prstGeom>
          <a:no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1400">
                <a:solidFill>
                  <a:schemeClr val="bg1"/>
                </a:solidFill>
              </a:defRPr>
            </a:lvl1pPr>
          </a:lstStyle>
          <a:p>
            <a:pPr algn="ctr"/>
            <a:r>
              <a:rPr lang="en-US" sz="1800" dirty="0" smtClean="0"/>
              <a:t>A </a:t>
            </a:r>
            <a:r>
              <a:rPr lang="en-US" sz="1800" b="1" dirty="0" smtClean="0"/>
              <a:t>∪</a:t>
            </a:r>
            <a:r>
              <a:rPr lang="en-US" sz="1800" dirty="0" smtClean="0"/>
              <a:t> </a:t>
            </a:r>
            <a:r>
              <a:rPr lang="en-US" sz="1800" dirty="0"/>
              <a:t>B</a:t>
            </a:r>
          </a:p>
        </p:txBody>
      </p:sp>
      <p:pic>
        <p:nvPicPr>
          <p:cNvPr id="8" name="Picture 5"/>
          <p:cNvPicPr>
            <a:picLocks noChangeAspect="1" noChangeArrowheads="1"/>
          </p:cNvPicPr>
          <p:nvPr/>
        </p:nvPicPr>
        <p:blipFill>
          <a:blip r:embed="rId3"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3352800" y="4222220"/>
            <a:ext cx="3180330" cy="180102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8624977" y="6363772"/>
            <a:ext cx="441146" cy="369332"/>
          </a:xfrm>
          <a:prstGeom prst="rect">
            <a:avLst/>
          </a:prstGeom>
        </p:spPr>
        <p:txBody>
          <a:bodyPr wrap="none">
            <a:spAutoFit/>
          </a:bodyPr>
          <a:lstStyle/>
          <a:p>
            <a:fld id="{47ED8886-DB3B-44F4-9A80-E6A224679F20}" type="slidenum">
              <a:rPr lang="en-US">
                <a:solidFill>
                  <a:schemeClr val="bg2"/>
                </a:solidFill>
              </a:rPr>
              <a:pPr/>
              <a:t>25</a:t>
            </a:fld>
            <a:endParaRPr lang="en-US" dirty="0">
              <a:solidFill>
                <a:schemeClr val="bg2"/>
              </a:solidFill>
            </a:endParaRPr>
          </a:p>
        </p:txBody>
      </p:sp>
    </p:spTree>
    <p:extLst>
      <p:ext uri="{BB962C8B-B14F-4D97-AF65-F5344CB8AC3E}">
        <p14:creationId xmlns:p14="http://schemas.microsoft.com/office/powerpoint/2010/main" val="196328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solidFill>
                  <a:schemeClr val="bg2"/>
                </a:solidFill>
                <a:latin typeface="+mn-lt"/>
              </a:rPr>
              <a:t>Example: Union Operator</a:t>
            </a:r>
          </a:p>
        </p:txBody>
      </p:sp>
      <p:sp>
        <p:nvSpPr>
          <p:cNvPr id="18" name="Slide Number Placeholder 17"/>
          <p:cNvSpPr>
            <a:spLocks noGrp="1"/>
          </p:cNvSpPr>
          <p:nvPr>
            <p:ph type="sldNum" sz="quarter" idx="1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87473458"/>
              </p:ext>
            </p:extLst>
          </p:nvPr>
        </p:nvGraphicFramePr>
        <p:xfrm>
          <a:off x="1340644" y="1342284"/>
          <a:ext cx="3132070" cy="2127127"/>
        </p:xfrm>
        <a:graphic>
          <a:graphicData uri="http://schemas.openxmlformats.org/drawingml/2006/table">
            <a:tbl>
              <a:tblPr firstRow="1" bandRow="1">
                <a:tableStyleId>{21E4AEA4-8DFA-4A89-87EB-49C32662AFE0}</a:tableStyleId>
              </a:tblPr>
              <a:tblGrid>
                <a:gridCol w="1566035">
                  <a:extLst>
                    <a:ext uri="{9D8B030D-6E8A-4147-A177-3AD203B41FA5}">
                      <a16:colId xmlns="" xmlns:a16="http://schemas.microsoft.com/office/drawing/2014/main" val="20000"/>
                    </a:ext>
                  </a:extLst>
                </a:gridCol>
                <a:gridCol w="1566035">
                  <a:extLst>
                    <a:ext uri="{9D8B030D-6E8A-4147-A177-3AD203B41FA5}">
                      <a16:colId xmlns="" xmlns:a16="http://schemas.microsoft.com/office/drawing/2014/main" val="20001"/>
                    </a:ext>
                  </a:extLst>
                </a:gridCol>
              </a:tblGrid>
              <a:tr h="480808">
                <a:tc>
                  <a:txBody>
                    <a:bodyPr/>
                    <a:lstStyle/>
                    <a:p>
                      <a:r>
                        <a:rPr lang="en-US" sz="1400" dirty="0" smtClean="0"/>
                        <a:t>Country</a:t>
                      </a:r>
                      <a:endParaRPr lang="en-US" sz="1400" dirty="0">
                        <a:latin typeface="Arial" pitchFamily="34" charset="0"/>
                        <a:cs typeface="Arial" pitchFamily="34" charset="0"/>
                      </a:endParaRPr>
                    </a:p>
                  </a:txBody>
                  <a:tcPr>
                    <a:solidFill>
                      <a:schemeClr val="accent4"/>
                    </a:solidFill>
                  </a:tcPr>
                </a:tc>
                <a:tc>
                  <a:txBody>
                    <a:bodyPr/>
                    <a:lstStyle/>
                    <a:p>
                      <a:r>
                        <a:rPr lang="en-US" sz="1400" dirty="0" smtClean="0"/>
                        <a:t>State</a:t>
                      </a:r>
                      <a:endParaRPr lang="en-US" sz="14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482455">
                <a:tc>
                  <a:txBody>
                    <a:bodyPr/>
                    <a:lstStyle/>
                    <a:p>
                      <a:pPr marL="0" algn="l" defTabSz="914400" rtl="0" eaLnBrk="1" latinLnBrk="0" hangingPunct="1"/>
                      <a:r>
                        <a:rPr lang="en-US" sz="1400" kern="1200" dirty="0" smtClean="0">
                          <a:solidFill>
                            <a:schemeClr val="bg1"/>
                          </a:solidFill>
                        </a:rPr>
                        <a:t>Japan</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Tokyo</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524161">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MA</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639703">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NY</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4151961"/>
              </p:ext>
            </p:extLst>
          </p:nvPr>
        </p:nvGraphicFramePr>
        <p:xfrm>
          <a:off x="5578744" y="3838956"/>
          <a:ext cx="2117456" cy="2104645"/>
        </p:xfrm>
        <a:graphic>
          <a:graphicData uri="http://schemas.openxmlformats.org/drawingml/2006/table">
            <a:tbl>
              <a:tblPr firstRow="1" bandRow="1">
                <a:tableStyleId>{21E4AEA4-8DFA-4A89-87EB-49C32662AFE0}</a:tableStyleId>
              </a:tblPr>
              <a:tblGrid>
                <a:gridCol w="1058728">
                  <a:extLst>
                    <a:ext uri="{9D8B030D-6E8A-4147-A177-3AD203B41FA5}">
                      <a16:colId xmlns="" xmlns:a16="http://schemas.microsoft.com/office/drawing/2014/main" val="20000"/>
                    </a:ext>
                  </a:extLst>
                </a:gridCol>
                <a:gridCol w="1058728">
                  <a:extLst>
                    <a:ext uri="{9D8B030D-6E8A-4147-A177-3AD203B41FA5}">
                      <a16:colId xmlns="" xmlns:a16="http://schemas.microsoft.com/office/drawing/2014/main" val="20001"/>
                    </a:ext>
                  </a:extLst>
                </a:gridCol>
              </a:tblGrid>
              <a:tr h="418696">
                <a:tc>
                  <a:txBody>
                    <a:bodyPr/>
                    <a:lstStyle/>
                    <a:p>
                      <a:r>
                        <a:rPr lang="en-US" sz="1400" dirty="0" smtClean="0"/>
                        <a:t>Country</a:t>
                      </a:r>
                      <a:endParaRPr lang="en-US" sz="1400" dirty="0">
                        <a:latin typeface="Arial" pitchFamily="34" charset="0"/>
                        <a:cs typeface="Arial" pitchFamily="34" charset="0"/>
                      </a:endParaRPr>
                    </a:p>
                  </a:txBody>
                  <a:tcPr>
                    <a:solidFill>
                      <a:schemeClr val="accent4"/>
                    </a:solidFill>
                  </a:tcPr>
                </a:tc>
                <a:tc>
                  <a:txBody>
                    <a:bodyPr/>
                    <a:lstStyle/>
                    <a:p>
                      <a:r>
                        <a:rPr lang="en-US" sz="1400" dirty="0" smtClean="0"/>
                        <a:t>State</a:t>
                      </a:r>
                      <a:endParaRPr lang="en-US" sz="14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418696">
                <a:tc>
                  <a:txBody>
                    <a:bodyPr/>
                    <a:lstStyle/>
                    <a:p>
                      <a:pPr marL="0" algn="l" defTabSz="914400" rtl="0" eaLnBrk="1" latinLnBrk="0" hangingPunct="1"/>
                      <a:r>
                        <a:rPr lang="en-US" sz="1400" kern="1200" dirty="0" smtClean="0">
                          <a:solidFill>
                            <a:schemeClr val="bg1"/>
                          </a:solidFill>
                        </a:rPr>
                        <a:t>Japan</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Tokyo</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407531">
                <a:tc>
                  <a:txBody>
                    <a:bodyPr/>
                    <a:lstStyle/>
                    <a:p>
                      <a:pPr marL="0" algn="l" defTabSz="914400" rtl="0" eaLnBrk="1" latinLnBrk="0" hangingPunct="1"/>
                      <a:r>
                        <a:rPr lang="en-US" sz="1400" kern="1200" dirty="0" smtClean="0">
                          <a:solidFill>
                            <a:schemeClr val="bg1"/>
                          </a:solidFill>
                        </a:rPr>
                        <a:t>UK</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London</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429861">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NA</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r h="429861">
                <a:tc>
                  <a:txBody>
                    <a:bodyPr/>
                    <a:lstStyle/>
                    <a:p>
                      <a:pPr marL="0" algn="l" defTabSz="914400" rtl="0" eaLnBrk="1" latinLnBrk="0" hangingPunct="1"/>
                      <a:r>
                        <a:rPr lang="en-US" sz="1400" kern="1200" dirty="0" smtClean="0">
                          <a:solidFill>
                            <a:schemeClr val="bg1"/>
                          </a:solidFill>
                        </a:rPr>
                        <a:t>UK</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London</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4"/>
                  </a:ext>
                </a:extLst>
              </a:tr>
            </a:tbl>
          </a:graphicData>
        </a:graphic>
      </p:graphicFrame>
      <p:sp>
        <p:nvSpPr>
          <p:cNvPr id="9" name="TextBox 8"/>
          <p:cNvSpPr txBox="1"/>
          <p:nvPr/>
        </p:nvSpPr>
        <p:spPr>
          <a:xfrm>
            <a:off x="2106579" y="953487"/>
            <a:ext cx="1600200" cy="369332"/>
          </a:xfrm>
          <a:prstGeom prst="rect">
            <a:avLst/>
          </a:prstGeom>
          <a:noFill/>
        </p:spPr>
        <p:txBody>
          <a:bodyPr wrap="square" rtlCol="0">
            <a:spAutoFit/>
          </a:bodyPr>
          <a:lstStyle/>
          <a:p>
            <a:r>
              <a:rPr lang="en-US" b="1" dirty="0" smtClean="0">
                <a:solidFill>
                  <a:schemeClr val="bg1"/>
                </a:solidFill>
              </a:rPr>
              <a:t>Customers</a:t>
            </a:r>
            <a:endParaRPr lang="en-US" b="1" dirty="0">
              <a:solidFill>
                <a:schemeClr val="bg1"/>
              </a:solidFill>
            </a:endParaRPr>
          </a:p>
        </p:txBody>
      </p:sp>
      <p:sp>
        <p:nvSpPr>
          <p:cNvPr id="10" name="TextBox 9"/>
          <p:cNvSpPr txBox="1"/>
          <p:nvPr/>
        </p:nvSpPr>
        <p:spPr>
          <a:xfrm>
            <a:off x="5117508" y="3516882"/>
            <a:ext cx="990600" cy="369332"/>
          </a:xfrm>
          <a:prstGeom prst="rect">
            <a:avLst/>
          </a:prstGeom>
          <a:noFill/>
        </p:spPr>
        <p:txBody>
          <a:bodyPr wrap="square" rtlCol="0">
            <a:spAutoFit/>
          </a:bodyPr>
          <a:lstStyle/>
          <a:p>
            <a:r>
              <a:rPr lang="en-US" b="1" dirty="0" smtClean="0">
                <a:solidFill>
                  <a:schemeClr val="bg1"/>
                </a:solidFill>
              </a:rPr>
              <a:t>Offices</a:t>
            </a:r>
            <a:endParaRPr lang="en-US" b="1" dirty="0">
              <a:solidFill>
                <a:schemeClr val="bg1"/>
              </a:solidFill>
            </a:endParaRPr>
          </a:p>
        </p:txBody>
      </p:sp>
      <p:sp>
        <p:nvSpPr>
          <p:cNvPr id="15" name="Rounded Rectangle 14"/>
          <p:cNvSpPr/>
          <p:nvPr/>
        </p:nvSpPr>
        <p:spPr>
          <a:xfrm>
            <a:off x="5512573" y="1789989"/>
            <a:ext cx="2249797" cy="1243681"/>
          </a:xfrm>
          <a:prstGeom prst="round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bg1"/>
                </a:solidFill>
                <a:latin typeface="Arial" pitchFamily="34" charset="0"/>
                <a:cs typeface="Arial" pitchFamily="34" charset="0"/>
              </a:rPr>
              <a:t>Duplicate records across the table.</a:t>
            </a:r>
            <a:endParaRPr lang="en-US" dirty="0">
              <a:solidFill>
                <a:schemeClr val="bg1"/>
              </a:solidFill>
              <a:latin typeface="Arial" pitchFamily="34" charset="0"/>
              <a:cs typeface="Arial" pitchFamily="34" charset="0"/>
            </a:endParaRPr>
          </a:p>
        </p:txBody>
      </p:sp>
      <p:cxnSp>
        <p:nvCxnSpPr>
          <p:cNvPr id="17" name="Straight Connector 16"/>
          <p:cNvCxnSpPr>
            <a:stCxn id="15" idx="2"/>
            <a:endCxn id="7" idx="0"/>
          </p:cNvCxnSpPr>
          <p:nvPr/>
        </p:nvCxnSpPr>
        <p:spPr>
          <a:xfrm>
            <a:off x="6637472" y="3033670"/>
            <a:ext cx="0" cy="805286"/>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5" idx="1"/>
            <a:endCxn id="5" idx="3"/>
          </p:cNvCxnSpPr>
          <p:nvPr/>
        </p:nvCxnSpPr>
        <p:spPr>
          <a:xfrm flipH="1" flipV="1">
            <a:off x="4472714" y="2405847"/>
            <a:ext cx="1039859" cy="5983"/>
          </a:xfrm>
          <a:prstGeom prst="line">
            <a:avLst/>
          </a:prstGeom>
        </p:spPr>
        <p:style>
          <a:lnRef idx="2">
            <a:schemeClr val="accent2"/>
          </a:lnRef>
          <a:fillRef idx="0">
            <a:schemeClr val="accent2"/>
          </a:fillRef>
          <a:effectRef idx="1">
            <a:schemeClr val="accent2"/>
          </a:effectRef>
          <a:fontRef idx="minor">
            <a:schemeClr val="tx1"/>
          </a:fontRef>
        </p:style>
      </p:cxnSp>
      <p:sp>
        <p:nvSpPr>
          <p:cNvPr id="4" name="Rectangle 3"/>
          <p:cNvSpPr/>
          <p:nvPr/>
        </p:nvSpPr>
        <p:spPr>
          <a:xfrm>
            <a:off x="8613865" y="6463784"/>
            <a:ext cx="441146" cy="369332"/>
          </a:xfrm>
          <a:prstGeom prst="rect">
            <a:avLst/>
          </a:prstGeom>
        </p:spPr>
        <p:txBody>
          <a:bodyPr wrap="none">
            <a:spAutoFit/>
          </a:bodyPr>
          <a:lstStyle/>
          <a:p>
            <a:fld id="{47ED8886-DB3B-44F4-9A80-E6A224679F20}" type="slidenum">
              <a:rPr lang="en-US">
                <a:solidFill>
                  <a:schemeClr val="bg2"/>
                </a:solidFill>
              </a:rPr>
              <a:pPr/>
              <a:t>26</a:t>
            </a:fld>
            <a:endParaRPr lang="en-US" dirty="0">
              <a:solidFill>
                <a:schemeClr val="bg2"/>
              </a:solidFill>
            </a:endParaRPr>
          </a:p>
        </p:txBody>
      </p:sp>
      <p:sp>
        <p:nvSpPr>
          <p:cNvPr id="35" name="Rounded Rectangle 34"/>
          <p:cNvSpPr/>
          <p:nvPr/>
        </p:nvSpPr>
        <p:spPr>
          <a:xfrm>
            <a:off x="3048000" y="4278295"/>
            <a:ext cx="1808740" cy="1176521"/>
          </a:xfrm>
          <a:prstGeom prst="round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bg1"/>
                </a:solidFill>
                <a:latin typeface="Arial" pitchFamily="34" charset="0"/>
                <a:cs typeface="Arial" pitchFamily="34" charset="0"/>
              </a:rPr>
              <a:t>Duplicate records across the table.</a:t>
            </a:r>
            <a:endParaRPr lang="en-US" dirty="0">
              <a:solidFill>
                <a:schemeClr val="bg1"/>
              </a:solidFill>
              <a:latin typeface="Arial" pitchFamily="34" charset="0"/>
              <a:cs typeface="Arial" pitchFamily="34" charset="0"/>
            </a:endParaRPr>
          </a:p>
        </p:txBody>
      </p:sp>
      <p:cxnSp>
        <p:nvCxnSpPr>
          <p:cNvPr id="36" name="Straight Connector 35"/>
          <p:cNvCxnSpPr>
            <a:stCxn id="7" idx="1"/>
            <a:endCxn id="35" idx="3"/>
          </p:cNvCxnSpPr>
          <p:nvPr/>
        </p:nvCxnSpPr>
        <p:spPr>
          <a:xfrm flipH="1" flipV="1">
            <a:off x="4856740" y="4866556"/>
            <a:ext cx="722004" cy="24722"/>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flipH="1" flipV="1">
            <a:off x="4867415" y="4866555"/>
            <a:ext cx="745393" cy="805287"/>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solidFill>
                  <a:schemeClr val="bg2"/>
                </a:solidFill>
                <a:latin typeface="+mn-lt"/>
              </a:rPr>
              <a:t>Example: Union Operator</a:t>
            </a:r>
          </a:p>
        </p:txBody>
      </p:sp>
      <p:sp>
        <p:nvSpPr>
          <p:cNvPr id="18" name="Slide Number Placeholder 17"/>
          <p:cNvSpPr>
            <a:spLocks noGrp="1"/>
          </p:cNvSpPr>
          <p:nvPr>
            <p:ph type="sldNum" sz="quarter" idx="11"/>
          </p:nvPr>
        </p:nvSpPr>
        <p:spPr/>
        <p:txBody>
          <a:bodyPr/>
          <a:lstStyle/>
          <a:p>
            <a:endParaRPr lang="en-US" dirty="0"/>
          </a:p>
        </p:txBody>
      </p:sp>
      <p:sp>
        <p:nvSpPr>
          <p:cNvPr id="8" name="TextBox 7"/>
          <p:cNvSpPr txBox="1"/>
          <p:nvPr/>
        </p:nvSpPr>
        <p:spPr>
          <a:xfrm>
            <a:off x="1143000" y="867318"/>
            <a:ext cx="5638800" cy="1225868"/>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200" dirty="0">
                <a:solidFill>
                  <a:schemeClr val="accent4">
                    <a:lumMod val="60000"/>
                    <a:lumOff val="40000"/>
                  </a:schemeClr>
                </a:solidFill>
                <a:latin typeface="Arial" panose="020B0604020202020204" pitchFamily="34" charset="0"/>
              </a:rPr>
              <a:t>SELECT</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Customers</a:t>
            </a:r>
          </a:p>
          <a:p>
            <a:pPr algn="ctr"/>
            <a:r>
              <a:rPr lang="en-US" sz="2200" dirty="0">
                <a:solidFill>
                  <a:schemeClr val="accent4">
                    <a:lumMod val="60000"/>
                    <a:lumOff val="40000"/>
                  </a:schemeClr>
                </a:solidFill>
                <a:latin typeface="Arial" panose="020B0604020202020204" pitchFamily="34" charset="0"/>
              </a:rPr>
              <a:t>UNION</a:t>
            </a:r>
          </a:p>
          <a:p>
            <a:pPr algn="ctr"/>
            <a:r>
              <a:rPr lang="en-US" sz="2200" dirty="0">
                <a:solidFill>
                  <a:schemeClr val="accent4">
                    <a:lumMod val="60000"/>
                    <a:lumOff val="40000"/>
                  </a:schemeClr>
                </a:solidFill>
                <a:latin typeface="Arial" panose="020B0604020202020204" pitchFamily="34" charset="0"/>
              </a:rPr>
              <a:t>SELECT</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Offices;</a:t>
            </a:r>
          </a:p>
        </p:txBody>
      </p:sp>
      <p:graphicFrame>
        <p:nvGraphicFramePr>
          <p:cNvPr id="12" name="Table 11"/>
          <p:cNvGraphicFramePr>
            <a:graphicFrameLocks noGrp="1"/>
          </p:cNvGraphicFramePr>
          <p:nvPr>
            <p:extLst>
              <p:ext uri="{D42A27DB-BD31-4B8C-83A1-F6EECF244321}">
                <p14:modId xmlns:p14="http://schemas.microsoft.com/office/powerpoint/2010/main" val="1515361167"/>
              </p:ext>
            </p:extLst>
          </p:nvPr>
        </p:nvGraphicFramePr>
        <p:xfrm>
          <a:off x="936701" y="2974777"/>
          <a:ext cx="2720898" cy="2501310"/>
        </p:xfrm>
        <a:graphic>
          <a:graphicData uri="http://schemas.openxmlformats.org/drawingml/2006/table">
            <a:tbl>
              <a:tblPr firstRow="1" bandRow="1">
                <a:tableStyleId>{21E4AEA4-8DFA-4A89-87EB-49C32662AFE0}</a:tableStyleId>
              </a:tblPr>
              <a:tblGrid>
                <a:gridCol w="1360449">
                  <a:extLst>
                    <a:ext uri="{9D8B030D-6E8A-4147-A177-3AD203B41FA5}">
                      <a16:colId xmlns="" xmlns:a16="http://schemas.microsoft.com/office/drawing/2014/main" val="20000"/>
                    </a:ext>
                  </a:extLst>
                </a:gridCol>
                <a:gridCol w="1360449">
                  <a:extLst>
                    <a:ext uri="{9D8B030D-6E8A-4147-A177-3AD203B41FA5}">
                      <a16:colId xmlns="" xmlns:a16="http://schemas.microsoft.com/office/drawing/2014/main" val="20001"/>
                    </a:ext>
                  </a:extLst>
                </a:gridCol>
              </a:tblGrid>
              <a:tr h="416885">
                <a:tc>
                  <a:txBody>
                    <a:bodyPr/>
                    <a:lstStyle/>
                    <a:p>
                      <a:r>
                        <a:rPr lang="en-US" sz="1400" dirty="0" smtClean="0"/>
                        <a:t>Country</a:t>
                      </a:r>
                      <a:endParaRPr lang="en-US" sz="1400" dirty="0">
                        <a:latin typeface="Arial" pitchFamily="34" charset="0"/>
                        <a:cs typeface="Arial" pitchFamily="34" charset="0"/>
                      </a:endParaRPr>
                    </a:p>
                  </a:txBody>
                  <a:tcPr>
                    <a:solidFill>
                      <a:schemeClr val="accent4"/>
                    </a:solidFill>
                  </a:tcPr>
                </a:tc>
                <a:tc>
                  <a:txBody>
                    <a:bodyPr/>
                    <a:lstStyle/>
                    <a:p>
                      <a:r>
                        <a:rPr lang="en-US" sz="1400" dirty="0" smtClean="0"/>
                        <a:t>State</a:t>
                      </a:r>
                      <a:endParaRPr lang="en-US" sz="14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416885">
                <a:tc>
                  <a:txBody>
                    <a:bodyPr/>
                    <a:lstStyle/>
                    <a:p>
                      <a:pPr marL="0" algn="l" defTabSz="914400" rtl="0" eaLnBrk="1" latinLnBrk="0" hangingPunct="1"/>
                      <a:r>
                        <a:rPr lang="en-US" sz="1400" kern="1200" dirty="0" smtClean="0">
                          <a:solidFill>
                            <a:schemeClr val="bg1"/>
                          </a:solidFill>
                        </a:rPr>
                        <a:t>Japan</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Tokyo</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416885">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MA</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416885">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NY</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r h="416885">
                <a:tc>
                  <a:txBody>
                    <a:bodyPr/>
                    <a:lstStyle/>
                    <a:p>
                      <a:pPr marL="0" algn="l" defTabSz="914400" rtl="0" eaLnBrk="1" latinLnBrk="0" hangingPunct="1"/>
                      <a:r>
                        <a:rPr lang="en-US" sz="1400" kern="1200" dirty="0" smtClean="0">
                          <a:solidFill>
                            <a:schemeClr val="bg1"/>
                          </a:solidFill>
                        </a:rPr>
                        <a:t>UK</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London</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4"/>
                  </a:ext>
                </a:extLst>
              </a:tr>
              <a:tr h="416885">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NA</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5"/>
                  </a:ext>
                </a:extLst>
              </a:tr>
            </a:tbl>
          </a:graphicData>
        </a:graphic>
      </p:graphicFrame>
      <p:sp>
        <p:nvSpPr>
          <p:cNvPr id="11" name="TextBox 10"/>
          <p:cNvSpPr txBox="1"/>
          <p:nvPr/>
        </p:nvSpPr>
        <p:spPr>
          <a:xfrm>
            <a:off x="4338612" y="4167150"/>
            <a:ext cx="4043388" cy="715089"/>
          </a:xfrm>
          <a:prstGeom prst="round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0" dirty="0" smtClean="0">
                <a:solidFill>
                  <a:schemeClr val="bg1"/>
                </a:solidFill>
                <a:latin typeface="Arial" pitchFamily="34" charset="0"/>
                <a:cs typeface="Arial" pitchFamily="34" charset="0"/>
              </a:rPr>
              <a:t>All the unique records from both the tables will be fetched.</a:t>
            </a:r>
            <a:endParaRPr lang="en-US" b="0" dirty="0">
              <a:solidFill>
                <a:schemeClr val="bg1"/>
              </a:solidFill>
              <a:latin typeface="Arial" pitchFamily="34" charset="0"/>
              <a:cs typeface="Arial" pitchFamily="34" charset="0"/>
            </a:endParaRPr>
          </a:p>
        </p:txBody>
      </p:sp>
      <p:sp>
        <p:nvSpPr>
          <p:cNvPr id="13" name="Right Brace 12"/>
          <p:cNvSpPr/>
          <p:nvPr/>
        </p:nvSpPr>
        <p:spPr>
          <a:xfrm>
            <a:off x="3810000" y="3505200"/>
            <a:ext cx="356838" cy="1970887"/>
          </a:xfrm>
          <a:prstGeom prst="rightBrac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1360447" y="2590800"/>
            <a:ext cx="1873405" cy="369332"/>
          </a:xfrm>
          <a:prstGeom prst="rect">
            <a:avLst/>
          </a:prstGeom>
          <a:noFill/>
        </p:spPr>
        <p:txBody>
          <a:bodyPr wrap="square" rtlCol="0">
            <a:spAutoFit/>
          </a:bodyPr>
          <a:lstStyle/>
          <a:p>
            <a:r>
              <a:rPr lang="en-US" b="1" dirty="0" smtClean="0">
                <a:solidFill>
                  <a:schemeClr val="bg1"/>
                </a:solidFill>
              </a:rPr>
              <a:t>Output</a:t>
            </a:r>
            <a:endParaRPr lang="en-US" b="1" dirty="0">
              <a:solidFill>
                <a:schemeClr val="bg1"/>
              </a:solidFill>
            </a:endParaRPr>
          </a:p>
        </p:txBody>
      </p:sp>
      <p:sp>
        <p:nvSpPr>
          <p:cNvPr id="4" name="Rectangle 3"/>
          <p:cNvSpPr/>
          <p:nvPr/>
        </p:nvSpPr>
        <p:spPr>
          <a:xfrm>
            <a:off x="8613865" y="6463784"/>
            <a:ext cx="441146" cy="369332"/>
          </a:xfrm>
          <a:prstGeom prst="rect">
            <a:avLst/>
          </a:prstGeom>
        </p:spPr>
        <p:txBody>
          <a:bodyPr wrap="none">
            <a:spAutoFit/>
          </a:bodyPr>
          <a:lstStyle/>
          <a:p>
            <a:fld id="{47ED8886-DB3B-44F4-9A80-E6A224679F20}" type="slidenum">
              <a:rPr lang="en-US">
                <a:solidFill>
                  <a:schemeClr val="bg2"/>
                </a:solidFill>
              </a:rPr>
              <a:pPr/>
              <a:t>27</a:t>
            </a:fld>
            <a:endParaRPr lang="en-US" dirty="0">
              <a:solidFill>
                <a:schemeClr val="bg2"/>
              </a:solidFill>
            </a:endParaRPr>
          </a:p>
        </p:txBody>
      </p:sp>
    </p:spTree>
    <p:extLst>
      <p:ext uri="{BB962C8B-B14F-4D97-AF65-F5344CB8AC3E}">
        <p14:creationId xmlns:p14="http://schemas.microsoft.com/office/powerpoint/2010/main" val="74939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3"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365760">
              <a:spcBef>
                <a:spcPts val="0"/>
              </a:spcBef>
            </a:pPr>
            <a:r>
              <a:rPr lang="en-US" sz="2000" dirty="0" smtClean="0"/>
              <a:t>If</a:t>
            </a:r>
            <a:r>
              <a:rPr lang="en-US" sz="2000" dirty="0"/>
              <a:t> UNION ALL is specified, duplicate rows returned by union expression are retained</a:t>
            </a:r>
            <a:r>
              <a:rPr lang="en-US" sz="2000" dirty="0" smtClean="0"/>
              <a:t>.</a:t>
            </a:r>
          </a:p>
          <a:p>
            <a:pPr marL="365760">
              <a:spcBef>
                <a:spcPts val="0"/>
              </a:spcBef>
            </a:pPr>
            <a:endParaRPr lang="en-US" sz="2000" dirty="0" smtClean="0"/>
          </a:p>
          <a:p>
            <a:pPr marL="365760">
              <a:spcBef>
                <a:spcPts val="0"/>
              </a:spcBef>
            </a:pPr>
            <a:r>
              <a:rPr lang="en-US" sz="2000" dirty="0" smtClean="0"/>
              <a:t>If </a:t>
            </a:r>
            <a:r>
              <a:rPr lang="en-US" sz="2000" dirty="0"/>
              <a:t>two query expressions return the same row, two copies of the row are returned in the final result. </a:t>
            </a:r>
            <a:endParaRPr lang="en-US" sz="2000" dirty="0" smtClean="0"/>
          </a:p>
          <a:p>
            <a:pPr marL="365760">
              <a:spcBef>
                <a:spcPts val="0"/>
              </a:spcBef>
            </a:pPr>
            <a:endParaRPr lang="en-US" sz="2000" dirty="0" smtClean="0"/>
          </a:p>
          <a:p>
            <a:pPr marL="365760">
              <a:spcBef>
                <a:spcPts val="0"/>
              </a:spcBef>
            </a:pPr>
            <a:r>
              <a:rPr lang="en-US" sz="2000" dirty="0" smtClean="0"/>
              <a:t>If</a:t>
            </a:r>
            <a:r>
              <a:rPr lang="en-US" sz="2000" dirty="0"/>
              <a:t> ALL is not specified, duplicate rows are eliminated from the result set</a:t>
            </a:r>
            <a:r>
              <a:rPr lang="en-US" sz="2000" dirty="0" smtClean="0"/>
              <a:t>.</a:t>
            </a:r>
          </a:p>
          <a:p>
            <a:pPr marL="22860" indent="0">
              <a:spcBef>
                <a:spcPts val="0"/>
              </a:spcBef>
              <a:buNone/>
            </a:pPr>
            <a:endParaRPr lang="en-US" sz="2000" dirty="0"/>
          </a:p>
          <a:p>
            <a:pPr>
              <a:lnSpc>
                <a:spcPct val="120000"/>
              </a:lnSpc>
              <a:spcBef>
                <a:spcPts val="0"/>
              </a:spcBef>
            </a:pPr>
            <a:r>
              <a:rPr lang="en-US" sz="2000" dirty="0"/>
              <a:t>Syntax</a:t>
            </a:r>
          </a:p>
          <a:p>
            <a:pPr marL="365760" lvl="1" indent="0">
              <a:lnSpc>
                <a:spcPct val="120000"/>
              </a:lnSpc>
              <a:spcBef>
                <a:spcPts val="0"/>
              </a:spcBef>
              <a:buNone/>
            </a:pPr>
            <a:r>
              <a:rPr lang="en-US" sz="2000" dirty="0" smtClean="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 |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ALL</a:t>
            </a:r>
            <a:r>
              <a:rPr lang="en-US" sz="2000" dirty="0" smtClean="0">
                <a:solidFill>
                  <a:schemeClr val="bg1"/>
                </a:solidFill>
                <a:latin typeface="Arial" panose="020B0604020202020204" pitchFamily="34" charset="0"/>
                <a:cs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&lt;</a:t>
            </a:r>
            <a:r>
              <a:rPr lang="en-US" sz="2000" dirty="0" err="1" smtClean="0">
                <a:solidFill>
                  <a:schemeClr val="accent4">
                    <a:lumMod val="60000"/>
                    <a:lumOff val="40000"/>
                  </a:schemeClr>
                </a:solidFill>
                <a:latin typeface="Arial" panose="020B0604020202020204" pitchFamily="34" charset="0"/>
              </a:rPr>
              <a:t>query_specification</a:t>
            </a:r>
            <a:r>
              <a:rPr lang="en-US" sz="2000" dirty="0" smtClean="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ALL</a:t>
            </a:r>
            <a:r>
              <a:rPr lang="en-US" sz="2000" dirty="0" smtClean="0">
                <a:solidFill>
                  <a:schemeClr val="bg1"/>
                </a:solidFill>
                <a:latin typeface="Arial" panose="020B0604020202020204" pitchFamily="34" charset="0"/>
                <a:cs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&lt;</a:t>
            </a:r>
            <a:r>
              <a:rPr lang="en-US" sz="2000" dirty="0" err="1" smtClean="0">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a:t>
            </a:r>
            <a:r>
              <a:rPr lang="en-US" sz="2000" dirty="0">
                <a:solidFill>
                  <a:schemeClr val="bg1"/>
                </a:solidFill>
                <a:latin typeface="Arial" panose="020B0604020202020204" pitchFamily="34" charset="0"/>
                <a:cs typeface="Arial" panose="020B0604020202020204" pitchFamily="34" charset="0"/>
              </a:rPr>
              <a:t> </a:t>
            </a:r>
            <a:r>
              <a:rPr lang="en-US" sz="2000" dirty="0">
                <a:solidFill>
                  <a:srgbClr val="D8750D"/>
                </a:solidFill>
                <a:latin typeface="Arial" panose="020B0604020202020204" pitchFamily="34" charset="0"/>
              </a:rPr>
              <a:t>| (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...n ] ] </a:t>
            </a:r>
          </a:p>
          <a:p>
            <a:pPr>
              <a:lnSpc>
                <a:spcPct val="120000"/>
              </a:lnSpc>
              <a:spcBef>
                <a:spcPts val="0"/>
              </a:spcBef>
            </a:pPr>
            <a:endParaRPr lang="en-US" sz="2000" dirty="0"/>
          </a:p>
          <a:p>
            <a:endParaRPr lang="en-US" dirty="0"/>
          </a:p>
        </p:txBody>
      </p:sp>
      <p:sp>
        <p:nvSpPr>
          <p:cNvPr id="2" name="Title 1"/>
          <p:cNvSpPr>
            <a:spLocks noGrp="1"/>
          </p:cNvSpPr>
          <p:nvPr>
            <p:ph type="title"/>
          </p:nvPr>
        </p:nvSpPr>
        <p:spPr/>
        <p:txBody>
          <a:bodyPr/>
          <a:lstStyle/>
          <a:p>
            <a:r>
              <a:rPr lang="en-US" dirty="0" smtClean="0">
                <a:latin typeface="+mn-lt"/>
              </a:rPr>
              <a:t>Union All Operators</a:t>
            </a:r>
            <a:endParaRPr lang="en-IN" dirty="0">
              <a:latin typeface="+mn-lt"/>
            </a:endParaRPr>
          </a:p>
        </p:txBody>
      </p:sp>
      <p:sp>
        <p:nvSpPr>
          <p:cNvPr id="10" name="Slide Number Placeholder 9"/>
          <p:cNvSpPr>
            <a:spLocks noGrp="1"/>
          </p:cNvSpPr>
          <p:nvPr>
            <p:ph type="sldNum" sz="quarter" idx="11"/>
          </p:nvPr>
        </p:nvSpPr>
        <p:spPr/>
        <p:txBody>
          <a:bodyPr/>
          <a:lstStyle/>
          <a:p>
            <a:endParaRPr lang="en-US" dirty="0"/>
          </a:p>
        </p:txBody>
      </p:sp>
      <p:sp>
        <p:nvSpPr>
          <p:cNvPr id="7" name="Rectangle 6"/>
          <p:cNvSpPr/>
          <p:nvPr/>
        </p:nvSpPr>
        <p:spPr>
          <a:xfrm>
            <a:off x="8594815" y="6454259"/>
            <a:ext cx="441146" cy="369332"/>
          </a:xfrm>
          <a:prstGeom prst="rect">
            <a:avLst/>
          </a:prstGeom>
        </p:spPr>
        <p:txBody>
          <a:bodyPr wrap="none">
            <a:spAutoFit/>
          </a:bodyPr>
          <a:lstStyle/>
          <a:p>
            <a:fld id="{47ED8886-DB3B-44F4-9A80-E6A224679F20}" type="slidenum">
              <a:rPr lang="en-US">
                <a:solidFill>
                  <a:schemeClr val="bg2"/>
                </a:solidFill>
              </a:rPr>
              <a:pPr/>
              <a:t>28</a:t>
            </a:fld>
            <a:endParaRPr lang="en-US" dirty="0">
              <a:solidFill>
                <a:schemeClr val="bg2"/>
              </a:solidFill>
            </a:endParaRPr>
          </a:p>
        </p:txBody>
      </p:sp>
    </p:spTree>
    <p:extLst>
      <p:ext uri="{BB962C8B-B14F-4D97-AF65-F5344CB8AC3E}">
        <p14:creationId xmlns:p14="http://schemas.microsoft.com/office/powerpoint/2010/main" val="78252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Union All Operators</a:t>
            </a:r>
            <a:endParaRPr lang="en-IN" dirty="0">
              <a:latin typeface="+mn-lt"/>
            </a:endParaRPr>
          </a:p>
        </p:txBody>
      </p:sp>
      <p:sp>
        <p:nvSpPr>
          <p:cNvPr id="9" name="Slide Number Placeholder 8"/>
          <p:cNvSpPr>
            <a:spLocks noGrp="1"/>
          </p:cNvSpPr>
          <p:nvPr>
            <p:ph type="sldNum" sz="quarter" idx="11"/>
          </p:nvPr>
        </p:nvSpPr>
        <p:spPr/>
        <p:txBody>
          <a:bodyPr/>
          <a:lstStyle/>
          <a:p>
            <a:endParaRPr lang="en-US" dirty="0"/>
          </a:p>
        </p:txBody>
      </p:sp>
      <p:sp>
        <p:nvSpPr>
          <p:cNvPr id="5" name="TextBox 4"/>
          <p:cNvSpPr txBox="1"/>
          <p:nvPr/>
        </p:nvSpPr>
        <p:spPr>
          <a:xfrm>
            <a:off x="381000" y="1224784"/>
            <a:ext cx="4038600" cy="184665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n-US" sz="2000" dirty="0" smtClean="0">
              <a:solidFill>
                <a:srgbClr val="0070C0"/>
              </a:solidFill>
            </a:endParaRPr>
          </a:p>
          <a:p>
            <a:pPr algn="ctr"/>
            <a:r>
              <a:rPr lang="en-US" sz="2000" dirty="0">
                <a:solidFill>
                  <a:schemeClr val="accent4">
                    <a:lumMod val="60000"/>
                    <a:lumOff val="40000"/>
                  </a:schemeClr>
                </a:solidFill>
                <a:latin typeface="Arial" panose="020B0604020202020204" pitchFamily="34" charset="0"/>
              </a:rPr>
              <a:t>SELECT</a:t>
            </a:r>
            <a:r>
              <a:rPr lang="en-US" sz="2000" dirty="0" smtClean="0">
                <a:solidFill>
                  <a:schemeClr val="tx1"/>
                </a:solidFill>
              </a:rPr>
              <a:t> </a:t>
            </a:r>
            <a:r>
              <a:rPr lang="en-US" sz="2000" dirty="0">
                <a:solidFill>
                  <a:srgbClr val="D8750D"/>
                </a:solidFill>
                <a:latin typeface="Arial" panose="020B0604020202020204" pitchFamily="34" charset="0"/>
              </a:rPr>
              <a:t>column1</a:t>
            </a:r>
            <a:r>
              <a:rPr lang="en-US" sz="2000" dirty="0" smtClean="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table1</a:t>
            </a:r>
          </a:p>
          <a:p>
            <a:pPr algn="ctr"/>
            <a:r>
              <a:rPr lang="en-US" sz="2000" dirty="0" smtClean="0">
                <a:solidFill>
                  <a:schemeClr val="accent4">
                    <a:lumMod val="60000"/>
                    <a:lumOff val="40000"/>
                  </a:schemeClr>
                </a:solidFill>
                <a:latin typeface="Arial" panose="020B0604020202020204" pitchFamily="34" charset="0"/>
              </a:rPr>
              <a:t>UNION ALL</a:t>
            </a:r>
            <a:endParaRPr lang="en-US" sz="2000" dirty="0">
              <a:solidFill>
                <a:schemeClr val="accent4">
                  <a:lumMod val="60000"/>
                  <a:lumOff val="40000"/>
                </a:schemeClr>
              </a:solidFill>
              <a:latin typeface="Arial" panose="020B0604020202020204" pitchFamily="34" charset="0"/>
            </a:endParaRPr>
          </a:p>
          <a:p>
            <a:pPr algn="ctr"/>
            <a:r>
              <a:rPr lang="en-US" sz="2000" dirty="0">
                <a:solidFill>
                  <a:schemeClr val="accent4">
                    <a:lumMod val="60000"/>
                    <a:lumOff val="40000"/>
                  </a:schemeClr>
                </a:solidFill>
                <a:latin typeface="Arial" panose="020B0604020202020204" pitchFamily="34" charset="0"/>
              </a:rPr>
              <a:t>SELECT</a:t>
            </a:r>
            <a:r>
              <a:rPr lang="en-US" sz="2000" dirty="0">
                <a:solidFill>
                  <a:schemeClr val="tx1"/>
                </a:solidFill>
              </a:rPr>
              <a:t> </a:t>
            </a:r>
            <a:r>
              <a:rPr lang="en-US" sz="2000" dirty="0">
                <a:solidFill>
                  <a:srgbClr val="D8750D"/>
                </a:solidFill>
                <a:latin typeface="Arial" panose="020B0604020202020204" pitchFamily="34" charset="0"/>
              </a:rPr>
              <a:t>column1</a:t>
            </a:r>
            <a:r>
              <a:rPr lang="en-US" sz="2000" dirty="0" smtClean="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table2</a:t>
            </a:r>
            <a:r>
              <a:rPr lang="en-US" sz="2000" dirty="0" smtClean="0">
                <a:solidFill>
                  <a:schemeClr val="tx1"/>
                </a:solidFill>
              </a:rPr>
              <a:t>;</a:t>
            </a:r>
          </a:p>
          <a:p>
            <a:pPr algn="ctr"/>
            <a:endParaRPr lang="en-US" sz="2000" dirty="0" smtClean="0">
              <a:solidFill>
                <a:schemeClr val="tx1"/>
              </a:solidFill>
            </a:endParaRPr>
          </a:p>
          <a:p>
            <a:endParaRPr lang="en-US" sz="1400" dirty="0">
              <a:solidFill>
                <a:schemeClr val="tx1"/>
              </a:solidFill>
            </a:endParaRPr>
          </a:p>
        </p:txBody>
      </p:sp>
      <p:sp>
        <p:nvSpPr>
          <p:cNvPr id="7" name="TextBox 6"/>
          <p:cNvSpPr txBox="1"/>
          <p:nvPr/>
        </p:nvSpPr>
        <p:spPr>
          <a:xfrm>
            <a:off x="3976816" y="3200115"/>
            <a:ext cx="1433384" cy="923330"/>
          </a:xfrm>
          <a:prstGeom prst="rect">
            <a:avLst/>
          </a:prstGeom>
          <a:no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1400">
                <a:solidFill>
                  <a:schemeClr val="bg1"/>
                </a:solidFill>
              </a:defRPr>
            </a:lvl1pPr>
          </a:lstStyle>
          <a:p>
            <a:pPr algn="ctr"/>
            <a:r>
              <a:rPr lang="en-US" sz="1800" b="1" dirty="0"/>
              <a:t>A &amp; B where</a:t>
            </a:r>
          </a:p>
          <a:p>
            <a:pPr algn="ctr"/>
            <a:r>
              <a:rPr lang="en-US" sz="1800" b="1" dirty="0"/>
              <a:t>A ∩ B =Ø</a:t>
            </a:r>
          </a:p>
        </p:txBody>
      </p:sp>
      <p:sp>
        <p:nvSpPr>
          <p:cNvPr id="10" name="Rectangle 9"/>
          <p:cNvSpPr/>
          <p:nvPr/>
        </p:nvSpPr>
        <p:spPr>
          <a:xfrm>
            <a:off x="8624977" y="6363772"/>
            <a:ext cx="441146" cy="369332"/>
          </a:xfrm>
          <a:prstGeom prst="rect">
            <a:avLst/>
          </a:prstGeom>
        </p:spPr>
        <p:txBody>
          <a:bodyPr wrap="none">
            <a:spAutoFit/>
          </a:bodyPr>
          <a:lstStyle/>
          <a:p>
            <a:fld id="{47ED8886-DB3B-44F4-9A80-E6A224679F20}" type="slidenum">
              <a:rPr lang="en-US">
                <a:solidFill>
                  <a:schemeClr val="bg2"/>
                </a:solidFill>
              </a:rPr>
              <a:pPr/>
              <a:t>29</a:t>
            </a:fld>
            <a:endParaRPr lang="en-US" dirty="0">
              <a:solidFill>
                <a:schemeClr val="bg2"/>
              </a:solidFill>
            </a:endParaRPr>
          </a:p>
        </p:txBody>
      </p:sp>
      <p:pic>
        <p:nvPicPr>
          <p:cNvPr id="11" name="Picture 6"/>
          <p:cNvPicPr>
            <a:picLocks noChangeAspect="1" noChangeArrowheads="1"/>
          </p:cNvPicPr>
          <p:nvPr/>
        </p:nvPicPr>
        <p:blipFill>
          <a:blip r:embed="rId2"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5194350" y="1282145"/>
            <a:ext cx="3544249" cy="178929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3"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3124200" y="4286534"/>
            <a:ext cx="3686432" cy="1885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77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smtClean="0"/>
              <a:t>Enabling Objectives</a:t>
            </a:r>
            <a:endParaRPr lang="en-US" sz="1800" b="0" dirty="0"/>
          </a:p>
        </p:txBody>
      </p:sp>
      <p:sp>
        <p:nvSpPr>
          <p:cNvPr id="5" name="Text Placeholder 4"/>
          <p:cNvSpPr>
            <a:spLocks noGrp="1"/>
          </p:cNvSpPr>
          <p:nvPr>
            <p:ph type="body" sz="quarter" idx="13"/>
          </p:nvPr>
        </p:nvSpPr>
        <p:spPr/>
        <p:txBody>
          <a:bodyPr>
            <a:normAutofit/>
          </a:bodyPr>
          <a:lstStyle/>
          <a:p>
            <a:r>
              <a:rPr lang="en-US" sz="2000" dirty="0">
                <a:solidFill>
                  <a:schemeClr val="bg1"/>
                </a:solidFill>
              </a:rPr>
              <a:t>After completing this session in the next </a:t>
            </a:r>
            <a:r>
              <a:rPr lang="en-US" sz="2000" dirty="0" smtClean="0">
                <a:solidFill>
                  <a:schemeClr val="bg1"/>
                </a:solidFill>
              </a:rPr>
              <a:t>90 minutes </a:t>
            </a:r>
            <a:r>
              <a:rPr lang="en-US" sz="2000" dirty="0">
                <a:solidFill>
                  <a:schemeClr val="bg1"/>
                </a:solidFill>
              </a:rPr>
              <a:t>you will be able to : </a:t>
            </a:r>
          </a:p>
          <a:p>
            <a:endParaRPr lang="en-US" sz="2000" dirty="0" smtClean="0"/>
          </a:p>
          <a:p>
            <a:pPr marL="342900" indent="-342900">
              <a:buFont typeface="Arial" panose="020B0604020202020204" pitchFamily="34" charset="0"/>
              <a:buChar char="•"/>
            </a:pPr>
            <a:r>
              <a:rPr lang="en-US" sz="2000" dirty="0" smtClean="0"/>
              <a:t>Demonstrate at </a:t>
            </a:r>
            <a:r>
              <a:rPr lang="en-US" sz="2000"/>
              <a:t>least </a:t>
            </a:r>
            <a:r>
              <a:rPr lang="en-US" sz="2000" smtClean="0"/>
              <a:t>4 </a:t>
            </a:r>
            <a:r>
              <a:rPr lang="en-US" sz="2000" dirty="0" smtClean="0"/>
              <a:t>operator from the </a:t>
            </a:r>
            <a:r>
              <a:rPr lang="en-US" sz="2000" dirty="0"/>
              <a:t>different types of </a:t>
            </a:r>
            <a:r>
              <a:rPr lang="en-US" sz="2000" dirty="0" smtClean="0"/>
              <a:t>operators</a:t>
            </a:r>
            <a:endParaRPr lang="en-US" sz="2000" dirty="0"/>
          </a:p>
        </p:txBody>
      </p:sp>
      <p:sp>
        <p:nvSpPr>
          <p:cNvPr id="6" name="Rectangle 5"/>
          <p:cNvSpPr/>
          <p:nvPr/>
        </p:nvSpPr>
        <p:spPr>
          <a:xfrm>
            <a:off x="8758947" y="6463784"/>
            <a:ext cx="312906" cy="369332"/>
          </a:xfrm>
          <a:prstGeom prst="rect">
            <a:avLst/>
          </a:prstGeom>
        </p:spPr>
        <p:txBody>
          <a:bodyPr wrap="none">
            <a:spAutoFit/>
          </a:bodyPr>
          <a:lstStyle/>
          <a:p>
            <a:fld id="{47ED8886-DB3B-44F4-9A80-E6A224679F20}" type="slidenum">
              <a:rPr lang="en-US"/>
              <a:pPr/>
              <a:t>3</a:t>
            </a:fld>
            <a:endParaRPr lang="en-US" dirty="0"/>
          </a:p>
        </p:txBody>
      </p:sp>
    </p:spTree>
    <p:extLst>
      <p:ext uri="{BB962C8B-B14F-4D97-AF65-F5344CB8AC3E}">
        <p14:creationId xmlns:p14="http://schemas.microsoft.com/office/powerpoint/2010/main" val="293005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solidFill>
                  <a:schemeClr val="bg2"/>
                </a:solidFill>
                <a:latin typeface="+mn-lt"/>
              </a:rPr>
              <a:t>Example: Union All Operator</a:t>
            </a:r>
          </a:p>
        </p:txBody>
      </p:sp>
      <p:sp>
        <p:nvSpPr>
          <p:cNvPr id="12" name="Slide Number Placeholder 11"/>
          <p:cNvSpPr>
            <a:spLocks noGrp="1"/>
          </p:cNvSpPr>
          <p:nvPr>
            <p:ph type="sldNum" sz="quarter" idx="11"/>
          </p:nvPr>
        </p:nvSpPr>
        <p:spPr/>
        <p:txBody>
          <a:bodyPr/>
          <a:lstStyle/>
          <a:p>
            <a:fld id="{47ED8886-DB3B-44F4-9A80-E6A224679F20}" type="slidenum">
              <a:rPr lang="en-US" smtClean="0"/>
              <a:pPr/>
              <a:t>30</a:t>
            </a:fld>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204278820"/>
              </p:ext>
            </p:extLst>
          </p:nvPr>
        </p:nvGraphicFramePr>
        <p:xfrm>
          <a:off x="1974742" y="1375889"/>
          <a:ext cx="3733800" cy="1502809"/>
        </p:xfrm>
        <a:graphic>
          <a:graphicData uri="http://schemas.openxmlformats.org/drawingml/2006/table">
            <a:tbl>
              <a:tblPr firstRow="1" bandRow="1">
                <a:tableStyleId>{21E4AEA4-8DFA-4A89-87EB-49C32662AFE0}</a:tableStyleId>
              </a:tblPr>
              <a:tblGrid>
                <a:gridCol w="1400175">
                  <a:extLst>
                    <a:ext uri="{9D8B030D-6E8A-4147-A177-3AD203B41FA5}">
                      <a16:colId xmlns="" xmlns:a16="http://schemas.microsoft.com/office/drawing/2014/main" val="20000"/>
                    </a:ext>
                  </a:extLst>
                </a:gridCol>
                <a:gridCol w="2333625">
                  <a:extLst>
                    <a:ext uri="{9D8B030D-6E8A-4147-A177-3AD203B41FA5}">
                      <a16:colId xmlns="" xmlns:a16="http://schemas.microsoft.com/office/drawing/2014/main" val="20001"/>
                    </a:ext>
                  </a:extLst>
                </a:gridCol>
              </a:tblGrid>
              <a:tr h="304799">
                <a:tc>
                  <a:txBody>
                    <a:bodyPr/>
                    <a:lstStyle/>
                    <a:p>
                      <a:r>
                        <a:rPr lang="en-US" sz="1800" dirty="0" smtClean="0"/>
                        <a:t>Country</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State</a:t>
                      </a:r>
                      <a:endParaRPr lang="en-US" sz="18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304799">
                <a:tc>
                  <a:txBody>
                    <a:bodyPr/>
                    <a:lstStyle/>
                    <a:p>
                      <a:pPr marL="0" algn="l" defTabSz="914400" rtl="0" eaLnBrk="1" latinLnBrk="0" hangingPunct="1"/>
                      <a:r>
                        <a:rPr lang="en-US" sz="1800" kern="1200" dirty="0" smtClean="0">
                          <a:solidFill>
                            <a:schemeClr val="bg1"/>
                          </a:solidFill>
                        </a:rPr>
                        <a:t>Japan</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Tokyo</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332283">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MA</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405529">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NY</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081081904"/>
              </p:ext>
            </p:extLst>
          </p:nvPr>
        </p:nvGraphicFramePr>
        <p:xfrm>
          <a:off x="2050942" y="4062788"/>
          <a:ext cx="3706601" cy="1463040"/>
        </p:xfrm>
        <a:graphic>
          <a:graphicData uri="http://schemas.openxmlformats.org/drawingml/2006/table">
            <a:tbl>
              <a:tblPr firstRow="1" bandRow="1">
                <a:tableStyleId>{21E4AEA4-8DFA-4A89-87EB-49C32662AFE0}</a:tableStyleId>
              </a:tblPr>
              <a:tblGrid>
                <a:gridCol w="1443503">
                  <a:extLst>
                    <a:ext uri="{9D8B030D-6E8A-4147-A177-3AD203B41FA5}">
                      <a16:colId xmlns="" xmlns:a16="http://schemas.microsoft.com/office/drawing/2014/main" val="20000"/>
                    </a:ext>
                  </a:extLst>
                </a:gridCol>
                <a:gridCol w="2263098">
                  <a:extLst>
                    <a:ext uri="{9D8B030D-6E8A-4147-A177-3AD203B41FA5}">
                      <a16:colId xmlns="" xmlns:a16="http://schemas.microsoft.com/office/drawing/2014/main" val="20001"/>
                    </a:ext>
                  </a:extLst>
                </a:gridCol>
              </a:tblGrid>
              <a:tr h="342900">
                <a:tc>
                  <a:txBody>
                    <a:bodyPr/>
                    <a:lstStyle/>
                    <a:p>
                      <a:r>
                        <a:rPr lang="en-US" sz="1800" dirty="0" smtClean="0"/>
                        <a:t>Country</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State</a:t>
                      </a:r>
                      <a:endParaRPr lang="en-US" sz="18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342900">
                <a:tc>
                  <a:txBody>
                    <a:bodyPr/>
                    <a:lstStyle/>
                    <a:p>
                      <a:pPr marL="0" algn="l" defTabSz="914400" rtl="0" eaLnBrk="1" latinLnBrk="0" hangingPunct="1"/>
                      <a:r>
                        <a:rPr lang="en-US" sz="1800" kern="1200" dirty="0" smtClean="0">
                          <a:solidFill>
                            <a:schemeClr val="bg1"/>
                          </a:solidFill>
                        </a:rPr>
                        <a:t>Japan</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Tokyo</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333756">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NA</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352044">
                <a:tc>
                  <a:txBody>
                    <a:bodyPr/>
                    <a:lstStyle/>
                    <a:p>
                      <a:pPr marL="0" algn="l" defTabSz="914400" rtl="0" eaLnBrk="1" latinLnBrk="0" hangingPunct="1"/>
                      <a:r>
                        <a:rPr lang="en-US" sz="1800" kern="1200" dirty="0" smtClean="0">
                          <a:solidFill>
                            <a:schemeClr val="bg1"/>
                          </a:solidFill>
                        </a:rPr>
                        <a:t>UK</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London</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bl>
          </a:graphicData>
        </a:graphic>
      </p:graphicFrame>
      <p:sp>
        <p:nvSpPr>
          <p:cNvPr id="20" name="TextBox 19"/>
          <p:cNvSpPr txBox="1"/>
          <p:nvPr/>
        </p:nvSpPr>
        <p:spPr>
          <a:xfrm>
            <a:off x="1898542" y="951591"/>
            <a:ext cx="1600200" cy="400110"/>
          </a:xfrm>
          <a:prstGeom prst="rect">
            <a:avLst/>
          </a:prstGeom>
          <a:noFill/>
        </p:spPr>
        <p:txBody>
          <a:bodyPr wrap="square" rtlCol="0">
            <a:spAutoFit/>
          </a:bodyPr>
          <a:lstStyle/>
          <a:p>
            <a:r>
              <a:rPr lang="en-US" sz="2000" dirty="0" smtClean="0">
                <a:solidFill>
                  <a:schemeClr val="bg1"/>
                </a:solidFill>
              </a:rPr>
              <a:t>Customers</a:t>
            </a:r>
            <a:endParaRPr lang="en-US" sz="2000" dirty="0">
              <a:solidFill>
                <a:schemeClr val="bg1"/>
              </a:solidFill>
            </a:endParaRPr>
          </a:p>
        </p:txBody>
      </p:sp>
      <p:sp>
        <p:nvSpPr>
          <p:cNvPr id="21" name="TextBox 20"/>
          <p:cNvSpPr txBox="1"/>
          <p:nvPr/>
        </p:nvSpPr>
        <p:spPr>
          <a:xfrm>
            <a:off x="1974742" y="3662678"/>
            <a:ext cx="3124200" cy="400110"/>
          </a:xfrm>
          <a:prstGeom prst="rect">
            <a:avLst/>
          </a:prstGeom>
          <a:noFill/>
        </p:spPr>
        <p:txBody>
          <a:bodyPr wrap="square" rtlCol="0">
            <a:spAutoFit/>
          </a:bodyPr>
          <a:lstStyle/>
          <a:p>
            <a:r>
              <a:rPr lang="en-US" sz="2000" dirty="0" smtClean="0">
                <a:solidFill>
                  <a:schemeClr val="bg1"/>
                </a:solidFill>
              </a:rPr>
              <a:t>Offices</a:t>
            </a:r>
            <a:endParaRPr 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solidFill>
                  <a:schemeClr val="bg2"/>
                </a:solidFill>
                <a:latin typeface="+mn-lt"/>
              </a:rPr>
              <a:t>Example: Union All Operator</a:t>
            </a:r>
          </a:p>
        </p:txBody>
      </p:sp>
      <p:sp>
        <p:nvSpPr>
          <p:cNvPr id="12" name="Slide Number Placeholder 11"/>
          <p:cNvSpPr>
            <a:spLocks noGrp="1"/>
          </p:cNvSpPr>
          <p:nvPr>
            <p:ph type="sldNum" sz="quarter" idx="11"/>
          </p:nvPr>
        </p:nvSpPr>
        <p:spPr>
          <a:prstGeom prst="rect">
            <a:avLst/>
          </a:prstGeom>
        </p:spPr>
        <p:txBody>
          <a:bodyPr/>
          <a:lstStyle/>
          <a:p>
            <a:fld id="{47ED8886-DB3B-44F4-9A80-E6A224679F20}" type="slidenum">
              <a:rPr lang="en-US" smtClean="0"/>
              <a:pPr/>
              <a:t>31</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95738152"/>
              </p:ext>
            </p:extLst>
          </p:nvPr>
        </p:nvGraphicFramePr>
        <p:xfrm>
          <a:off x="455908" y="3200400"/>
          <a:ext cx="4648200" cy="2560320"/>
        </p:xfrm>
        <a:graphic>
          <a:graphicData uri="http://schemas.openxmlformats.org/drawingml/2006/table">
            <a:tbl>
              <a:tblPr firstRow="1" bandRow="1">
                <a:tableStyleId>{21E4AEA4-8DFA-4A89-87EB-49C32662AFE0}</a:tableStyleId>
              </a:tblPr>
              <a:tblGrid>
                <a:gridCol w="2324100">
                  <a:extLst>
                    <a:ext uri="{9D8B030D-6E8A-4147-A177-3AD203B41FA5}">
                      <a16:colId xmlns="" xmlns:a16="http://schemas.microsoft.com/office/drawing/2014/main" val="20000"/>
                    </a:ext>
                  </a:extLst>
                </a:gridCol>
                <a:gridCol w="2324100">
                  <a:extLst>
                    <a:ext uri="{9D8B030D-6E8A-4147-A177-3AD203B41FA5}">
                      <a16:colId xmlns="" xmlns:a16="http://schemas.microsoft.com/office/drawing/2014/main" val="20001"/>
                    </a:ext>
                  </a:extLst>
                </a:gridCol>
              </a:tblGrid>
              <a:tr h="248546">
                <a:tc>
                  <a:txBody>
                    <a:bodyPr/>
                    <a:lstStyle/>
                    <a:p>
                      <a:r>
                        <a:rPr lang="en-US" sz="1800" dirty="0" smtClean="0"/>
                        <a:t>Country</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State</a:t>
                      </a:r>
                      <a:endParaRPr lang="en-US" sz="18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254564">
                <a:tc>
                  <a:txBody>
                    <a:bodyPr/>
                    <a:lstStyle/>
                    <a:p>
                      <a:pPr marL="0" algn="l" defTabSz="914400" rtl="0" eaLnBrk="1" latinLnBrk="0" hangingPunct="1"/>
                      <a:r>
                        <a:rPr lang="en-US" sz="1800" kern="1200" dirty="0" smtClean="0">
                          <a:solidFill>
                            <a:schemeClr val="bg1"/>
                          </a:solidFill>
                        </a:rPr>
                        <a:t>Japan</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Tokyo</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297516">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MA</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297516">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NY</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r h="248546">
                <a:tc>
                  <a:txBody>
                    <a:bodyPr/>
                    <a:lstStyle/>
                    <a:p>
                      <a:pPr marL="0" algn="l" defTabSz="914400" rtl="0" eaLnBrk="1" latinLnBrk="0" hangingPunct="1"/>
                      <a:r>
                        <a:rPr lang="en-US" sz="1800" kern="1200" dirty="0" smtClean="0">
                          <a:solidFill>
                            <a:schemeClr val="bg1"/>
                          </a:solidFill>
                        </a:rPr>
                        <a:t>UK</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London</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4"/>
                  </a:ext>
                </a:extLst>
              </a:tr>
              <a:tr h="248546">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NA</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5"/>
                  </a:ext>
                </a:extLst>
              </a:tr>
              <a:tr h="248546">
                <a:tc>
                  <a:txBody>
                    <a:bodyPr/>
                    <a:lstStyle/>
                    <a:p>
                      <a:pPr marL="0" algn="l" defTabSz="914400" rtl="0" eaLnBrk="1" latinLnBrk="0" hangingPunct="1"/>
                      <a:r>
                        <a:rPr lang="en-US" sz="1800" kern="1200" dirty="0" smtClean="0">
                          <a:solidFill>
                            <a:schemeClr val="bg1"/>
                          </a:solidFill>
                        </a:rPr>
                        <a:t>Japan</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Tokyo</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6"/>
                  </a:ext>
                </a:extLst>
              </a:tr>
            </a:tbl>
          </a:graphicData>
        </a:graphic>
      </p:graphicFrame>
      <p:sp>
        <p:nvSpPr>
          <p:cNvPr id="15" name="TextBox 14"/>
          <p:cNvSpPr txBox="1"/>
          <p:nvPr/>
        </p:nvSpPr>
        <p:spPr>
          <a:xfrm>
            <a:off x="762000" y="2780917"/>
            <a:ext cx="1600200" cy="400110"/>
          </a:xfrm>
          <a:prstGeom prst="rect">
            <a:avLst/>
          </a:prstGeom>
          <a:noFill/>
        </p:spPr>
        <p:txBody>
          <a:bodyPr wrap="square" rtlCol="0">
            <a:spAutoFit/>
          </a:bodyPr>
          <a:lstStyle/>
          <a:p>
            <a:r>
              <a:rPr lang="en-US" sz="2000" dirty="0" smtClean="0">
                <a:solidFill>
                  <a:schemeClr val="bg1"/>
                </a:solidFill>
              </a:rPr>
              <a:t>Output</a:t>
            </a:r>
            <a:endParaRPr lang="en-US" sz="2000" dirty="0">
              <a:solidFill>
                <a:schemeClr val="bg1"/>
              </a:solidFill>
            </a:endParaRPr>
          </a:p>
        </p:txBody>
      </p:sp>
      <p:sp>
        <p:nvSpPr>
          <p:cNvPr id="19" name="TextBox 18"/>
          <p:cNvSpPr txBox="1"/>
          <p:nvPr/>
        </p:nvSpPr>
        <p:spPr>
          <a:xfrm>
            <a:off x="1143000" y="867318"/>
            <a:ext cx="5638800" cy="1225868"/>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200" dirty="0">
                <a:solidFill>
                  <a:schemeClr val="accent4">
                    <a:lumMod val="60000"/>
                    <a:lumOff val="40000"/>
                  </a:schemeClr>
                </a:solidFill>
                <a:latin typeface="Arial" panose="020B0604020202020204" pitchFamily="34" charset="0"/>
              </a:rPr>
              <a:t>SELECT</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Customers</a:t>
            </a:r>
          </a:p>
          <a:p>
            <a:pPr algn="ctr"/>
            <a:r>
              <a:rPr lang="en-US" sz="2200" dirty="0" smtClean="0">
                <a:solidFill>
                  <a:schemeClr val="accent4">
                    <a:lumMod val="60000"/>
                    <a:lumOff val="40000"/>
                  </a:schemeClr>
                </a:solidFill>
                <a:latin typeface="Arial" panose="020B0604020202020204" pitchFamily="34" charset="0"/>
              </a:rPr>
              <a:t>UNION ALL</a:t>
            </a:r>
            <a:endParaRPr lang="en-US" sz="2200" dirty="0">
              <a:solidFill>
                <a:schemeClr val="accent4">
                  <a:lumMod val="60000"/>
                  <a:lumOff val="40000"/>
                </a:schemeClr>
              </a:solidFill>
              <a:latin typeface="Arial" panose="020B0604020202020204" pitchFamily="34" charset="0"/>
            </a:endParaRPr>
          </a:p>
          <a:p>
            <a:pPr algn="ctr"/>
            <a:r>
              <a:rPr lang="en-US" sz="2200" dirty="0">
                <a:solidFill>
                  <a:schemeClr val="accent4">
                    <a:lumMod val="60000"/>
                    <a:lumOff val="40000"/>
                  </a:schemeClr>
                </a:solidFill>
                <a:latin typeface="Arial" panose="020B0604020202020204" pitchFamily="34" charset="0"/>
              </a:rPr>
              <a:t>SELECT</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Offices;</a:t>
            </a:r>
          </a:p>
        </p:txBody>
      </p:sp>
      <p:sp>
        <p:nvSpPr>
          <p:cNvPr id="23" name="Rounded Rectangle 22"/>
          <p:cNvSpPr/>
          <p:nvPr/>
        </p:nvSpPr>
        <p:spPr>
          <a:xfrm>
            <a:off x="6096000" y="3733800"/>
            <a:ext cx="2249797" cy="1243681"/>
          </a:xfrm>
          <a:prstGeom prst="round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latin typeface="Arial" pitchFamily="34" charset="0"/>
                <a:cs typeface="Arial" pitchFamily="34" charset="0"/>
              </a:rPr>
              <a:t>This also retrieves the duplicate </a:t>
            </a:r>
            <a:r>
              <a:rPr lang="en-US" dirty="0" smtClean="0">
                <a:solidFill>
                  <a:schemeClr val="bg1"/>
                </a:solidFill>
                <a:latin typeface="Arial" pitchFamily="34" charset="0"/>
                <a:cs typeface="Arial" pitchFamily="34" charset="0"/>
              </a:rPr>
              <a:t>records.</a:t>
            </a:r>
            <a:endParaRPr lang="en-US" dirty="0">
              <a:solidFill>
                <a:schemeClr val="bg1"/>
              </a:solidFill>
              <a:latin typeface="Arial" pitchFamily="34" charset="0"/>
              <a:cs typeface="Arial" pitchFamily="34" charset="0"/>
            </a:endParaRPr>
          </a:p>
        </p:txBody>
      </p:sp>
      <p:cxnSp>
        <p:nvCxnSpPr>
          <p:cNvPr id="24" name="Straight Connector 23"/>
          <p:cNvCxnSpPr>
            <a:stCxn id="23" idx="1"/>
          </p:cNvCxnSpPr>
          <p:nvPr/>
        </p:nvCxnSpPr>
        <p:spPr>
          <a:xfrm flipH="1" flipV="1">
            <a:off x="5104108" y="3733800"/>
            <a:ext cx="991892" cy="621841"/>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p:cNvCxnSpPr>
            <a:stCxn id="23" idx="1"/>
          </p:cNvCxnSpPr>
          <p:nvPr/>
        </p:nvCxnSpPr>
        <p:spPr>
          <a:xfrm flipH="1">
            <a:off x="5104108" y="4355641"/>
            <a:ext cx="991892" cy="115524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5310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1800" dirty="0" smtClean="0"/>
              <a:t>Lend a hand</a:t>
            </a:r>
            <a:endParaRPr lang="en-US" altLang="en-US" sz="1800" dirty="0"/>
          </a:p>
        </p:txBody>
      </p:sp>
      <p:sp>
        <p:nvSpPr>
          <p:cNvPr id="49154" name="Rectangle 3"/>
          <p:cNvSpPr>
            <a:spLocks noGrp="1" noChangeArrowheads="1"/>
          </p:cNvSpPr>
          <p:nvPr>
            <p:ph type="body" sz="quarter" idx="13"/>
          </p:nvPr>
        </p:nvSpPr>
        <p:spPr/>
        <p:txBody>
          <a:bodyPr>
            <a:noAutofit/>
          </a:bodyPr>
          <a:lstStyle/>
          <a:p>
            <a:endParaRPr lang="en-US" sz="2000" dirty="0">
              <a:solidFill>
                <a:schemeClr val="bg1"/>
              </a:solidFill>
            </a:endParaRPr>
          </a:p>
          <a:p>
            <a:r>
              <a:rPr lang="en-US" sz="2000" dirty="0">
                <a:solidFill>
                  <a:schemeClr val="bg1"/>
                </a:solidFill>
              </a:rPr>
              <a:t>Refer </a:t>
            </a:r>
            <a:r>
              <a:rPr lang="en-US" sz="2000" dirty="0">
                <a:solidFill>
                  <a:schemeClr val="accent3"/>
                </a:solidFill>
              </a:rPr>
              <a:t>RIO_04_ANSI_SQL_Operators - Lend a </a:t>
            </a:r>
            <a:r>
              <a:rPr lang="en-US" sz="2000" dirty="0" smtClean="0">
                <a:solidFill>
                  <a:schemeClr val="accent3"/>
                </a:solidFill>
              </a:rPr>
              <a:t>Hand.ppt </a:t>
            </a:r>
            <a:r>
              <a:rPr lang="en-US" sz="2000" dirty="0" smtClean="0">
                <a:solidFill>
                  <a:schemeClr val="bg1"/>
                </a:solidFill>
              </a:rPr>
              <a:t>document </a:t>
            </a:r>
            <a:r>
              <a:rPr lang="en-US" sz="2000" dirty="0">
                <a:solidFill>
                  <a:schemeClr val="bg1"/>
                </a:solidFill>
              </a:rPr>
              <a:t>file</a:t>
            </a:r>
          </a:p>
          <a:p>
            <a:pPr marL="285750" indent="-285750">
              <a:buFont typeface="Wingdings" panose="05000000000000000000" pitchFamily="2" charset="2"/>
              <a:buChar char="§"/>
            </a:pPr>
            <a:endParaRPr altLang="en-US" sz="1800" dirty="0">
              <a:solidFill>
                <a:schemeClr val="accent3"/>
              </a:solidFill>
            </a:endParaRPr>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232107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z="1800" dirty="0" smtClean="0"/>
              <a:t>Practice Check </a:t>
            </a:r>
            <a:endParaRPr lang="en-US" altLang="en-US" sz="1800" dirty="0"/>
          </a:p>
        </p:txBody>
      </p:sp>
      <p:sp>
        <p:nvSpPr>
          <p:cNvPr id="58371" name="Rectangle 3"/>
          <p:cNvSpPr>
            <a:spLocks noGrp="1" noChangeArrowheads="1"/>
          </p:cNvSpPr>
          <p:nvPr>
            <p:ph type="body" sz="quarter" idx="13"/>
          </p:nvPr>
        </p:nvSpPr>
        <p:spPr/>
        <p:txBody>
          <a:bodyPr>
            <a:normAutofit/>
          </a:bodyPr>
          <a:lstStyle/>
          <a:p>
            <a:pPr>
              <a:lnSpc>
                <a:spcPct val="150000"/>
              </a:lnSpc>
              <a:buFont typeface="Wingdings" panose="05000000000000000000" pitchFamily="2" charset="2"/>
              <a:buNone/>
            </a:pPr>
            <a:endParaRPr lang="en-US" altLang="en-US" sz="1800" dirty="0">
              <a:solidFill>
                <a:schemeClr val="tx1"/>
              </a:solidFill>
            </a:endParaRPr>
          </a:p>
          <a:p>
            <a:pPr>
              <a:spcAft>
                <a:spcPts val="600"/>
              </a:spcAft>
              <a:buFont typeface="Wingdings" panose="05000000000000000000" pitchFamily="2" charset="2"/>
              <a:buNone/>
            </a:pPr>
            <a:endParaRPr altLang="en-US" sz="1800" dirty="0"/>
          </a:p>
          <a:p>
            <a:pPr>
              <a:spcAft>
                <a:spcPts val="600"/>
              </a:spcAft>
              <a:buFont typeface="Wingdings" panose="05000000000000000000" pitchFamily="2" charset="2"/>
              <a:buNone/>
            </a:pPr>
            <a:endParaRPr altLang="en-US" sz="1800" dirty="0"/>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33</a:t>
            </a:fld>
            <a:endParaRPr lang="en-US" dirty="0"/>
          </a:p>
        </p:txBody>
      </p:sp>
      <p:sp>
        <p:nvSpPr>
          <p:cNvPr id="2" name="Rectangle 1"/>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dirty="0">
                <a:solidFill>
                  <a:schemeClr val="bg1"/>
                </a:solidFill>
              </a:rPr>
              <a:t>Refer </a:t>
            </a:r>
            <a:r>
              <a:rPr lang="en-US" dirty="0">
                <a:solidFill>
                  <a:schemeClr val="accent3"/>
                </a:solidFill>
              </a:rPr>
              <a:t>RIO_04_ANSI_SQL_Operators </a:t>
            </a:r>
            <a:r>
              <a:rPr lang="en-US" dirty="0" smtClean="0">
                <a:solidFill>
                  <a:schemeClr val="accent3"/>
                </a:solidFill>
              </a:rPr>
              <a:t>– Practice Check </a:t>
            </a:r>
            <a:r>
              <a:rPr lang="en-US" dirty="0" smtClean="0">
                <a:solidFill>
                  <a:schemeClr val="bg1"/>
                </a:solidFill>
              </a:rPr>
              <a:t>document </a:t>
            </a:r>
            <a:r>
              <a:rPr lang="en-US" dirty="0">
                <a:solidFill>
                  <a:schemeClr val="bg1"/>
                </a:solidFill>
              </a:rPr>
              <a:t>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3805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1800" b="0" dirty="0" smtClean="0">
                <a:latin typeface="+mn-lt"/>
              </a:rPr>
              <a:t>Check Your Understanding</a:t>
            </a:r>
            <a:endParaRPr lang="en-US" sz="1800" b="0" dirty="0">
              <a:latin typeface="+mn-lt"/>
            </a:endParaRPr>
          </a:p>
        </p:txBody>
      </p:sp>
      <p:sp>
        <p:nvSpPr>
          <p:cNvPr id="3" name="Text Placeholder 2"/>
          <p:cNvSpPr>
            <a:spLocks noGrp="1"/>
          </p:cNvSpPr>
          <p:nvPr>
            <p:ph type="body" sz="quarter" idx="13"/>
          </p:nvPr>
        </p:nvSpPr>
        <p:spPr/>
        <p:txBody>
          <a:bodyPr/>
          <a:lstStyle/>
          <a:p>
            <a:pPr marL="342900" indent="-342900">
              <a:buFont typeface="Arial" panose="020B0604020202020204" pitchFamily="34" charset="0"/>
              <a:buChar char="•"/>
            </a:pPr>
            <a:r>
              <a:rPr lang="en-US" sz="2200" dirty="0"/>
              <a:t>What is the operator used for retrieving the common records between two tables</a:t>
            </a:r>
            <a:r>
              <a:rPr lang="en-US" sz="2200" dirty="0" smtClean="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How can one retrieve all the unique records from both the tables</a:t>
            </a:r>
            <a:r>
              <a:rPr lang="en-US" sz="2200" dirty="0" smtClean="0"/>
              <a:t>?</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a:t>How can one retrieve all the records including the duplicate values from both the tables</a:t>
            </a:r>
            <a:r>
              <a:rPr lang="en-US" dirty="0"/>
              <a:t>?</a:t>
            </a:r>
          </a:p>
          <a:p>
            <a:endParaRPr lang="en-US" dirty="0"/>
          </a:p>
          <a:p>
            <a:endParaRPr lang="en-US" dirty="0"/>
          </a:p>
        </p:txBody>
      </p:sp>
      <p:sp>
        <p:nvSpPr>
          <p:cNvPr id="4" name="Slide Number Placeholder 3"/>
          <p:cNvSpPr>
            <a:spLocks noGrp="1"/>
          </p:cNvSpPr>
          <p:nvPr>
            <p:ph type="sldNum" sz="quarter" idx="4294967295"/>
          </p:nvPr>
        </p:nvSpPr>
        <p:spPr>
          <a:prstGeom prst="rect">
            <a:avLst/>
          </a:prstGeom>
        </p:spPr>
        <p:txBody>
          <a:bodyPr/>
          <a:lstStyle/>
          <a:p>
            <a:fld id="{47ED8886-DB3B-44F4-9A80-E6A224679F20}" type="slidenum">
              <a:rPr lang="en-US" smtClean="0">
                <a:solidFill>
                  <a:schemeClr val="bg2"/>
                </a:solidFill>
              </a:rPr>
              <a:pPr/>
              <a:t>34</a:t>
            </a:fld>
            <a:endParaRPr lang="en-US" dirty="0">
              <a:solidFill>
                <a:schemeClr val="bg2"/>
              </a:solidFill>
            </a:endParaRPr>
          </a:p>
        </p:txBody>
      </p:sp>
    </p:spTree>
    <p:extLst>
      <p:ext uri="{BB962C8B-B14F-4D97-AF65-F5344CB8AC3E}">
        <p14:creationId xmlns:p14="http://schemas.microsoft.com/office/powerpoint/2010/main" val="345051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1800" dirty="0" smtClean="0">
                <a:latin typeface="+mn-lt"/>
              </a:rPr>
              <a:t>Summary</a:t>
            </a:r>
            <a:endParaRPr lang="en-US" sz="1800" dirty="0">
              <a:latin typeface="+mn-lt"/>
            </a:endParaRPr>
          </a:p>
        </p:txBody>
      </p:sp>
      <p:sp>
        <p:nvSpPr>
          <p:cNvPr id="5" name="Text Placeholder 4"/>
          <p:cNvSpPr>
            <a:spLocks noGrp="1"/>
          </p:cNvSpPr>
          <p:nvPr>
            <p:ph type="body" sz="quarter" idx="13"/>
          </p:nvPr>
        </p:nvSpPr>
        <p:spPr>
          <a:xfrm>
            <a:off x="228600" y="919438"/>
            <a:ext cx="8915400" cy="5176561"/>
          </a:xfrm>
        </p:spPr>
        <p:txBody>
          <a:bodyPr>
            <a:normAutofit fontScale="92500" lnSpcReduction="10000"/>
          </a:bodyPr>
          <a:lstStyle/>
          <a:p>
            <a:pPr lvl="0"/>
            <a:r>
              <a:rPr lang="en-US" sz="2200" dirty="0"/>
              <a:t>The key points covered in this session are:</a:t>
            </a:r>
          </a:p>
          <a:p>
            <a:pPr lvl="1"/>
            <a:r>
              <a:rPr lang="en-US" sz="2200" dirty="0"/>
              <a:t>An SQL Operator is used for processing data values (stored in columns of tables) after which it returns a result. The data values are called operands</a:t>
            </a:r>
            <a:r>
              <a:rPr lang="en-US" sz="2200" dirty="0" smtClean="0"/>
              <a:t>.</a:t>
            </a:r>
          </a:p>
          <a:p>
            <a:pPr lvl="1"/>
            <a:endParaRPr lang="en-US" sz="2200" dirty="0"/>
          </a:p>
          <a:p>
            <a:pPr lvl="1"/>
            <a:r>
              <a:rPr lang="en-US" sz="2200" dirty="0"/>
              <a:t>Arithmetic operators are used to manipulate numeric operands, which are columns storing numeric values</a:t>
            </a:r>
            <a:r>
              <a:rPr lang="en-US" sz="2200" dirty="0" smtClean="0"/>
              <a:t>.</a:t>
            </a:r>
          </a:p>
          <a:p>
            <a:pPr lvl="1"/>
            <a:endParaRPr lang="en-US" sz="2200" dirty="0"/>
          </a:p>
          <a:p>
            <a:pPr lvl="1"/>
            <a:r>
              <a:rPr lang="en-US" sz="2200" dirty="0"/>
              <a:t>Comparison operators are used in conditions that compare one operand with another. The result of a comparison can be TRUE (or) FALSE (or) NULL</a:t>
            </a:r>
            <a:r>
              <a:rPr lang="en-US" sz="2200" dirty="0" smtClean="0"/>
              <a:t>.</a:t>
            </a:r>
          </a:p>
          <a:p>
            <a:pPr lvl="1"/>
            <a:endParaRPr lang="en-US" sz="2200" dirty="0"/>
          </a:p>
          <a:p>
            <a:pPr lvl="1"/>
            <a:r>
              <a:rPr lang="en-US" sz="2200" dirty="0"/>
              <a:t> Logical operators are used for manipulating the results of one or more conditions. In SQL, all logical operators evaluate to TRUE, FALSE, or NULL (UNKNOWN). </a:t>
            </a:r>
            <a:endParaRPr lang="en-US" sz="2200" dirty="0" smtClean="0"/>
          </a:p>
          <a:p>
            <a:pPr lvl="1"/>
            <a:endParaRPr lang="en-US" sz="2200" dirty="0"/>
          </a:p>
          <a:p>
            <a:pPr lvl="1"/>
            <a:r>
              <a:rPr lang="en-US" sz="2200" dirty="0"/>
              <a:t>Set operators combine the results of two queries into a single result.</a:t>
            </a:r>
            <a:endParaRPr lang="en-IN" sz="2200" dirty="0"/>
          </a:p>
          <a:p>
            <a:pPr lvl="1"/>
            <a:endParaRPr lang="en-US" dirty="0"/>
          </a:p>
          <a:p>
            <a:endParaRPr lang="en-US" dirty="0"/>
          </a:p>
          <a:p>
            <a:endParaRPr lang="en-US"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140482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DDDDDD"/>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Source</a:t>
            </a:r>
            <a:endParaRPr lang="en-US" dirty="0"/>
          </a:p>
        </p:txBody>
      </p:sp>
      <p:sp>
        <p:nvSpPr>
          <p:cNvPr id="3" name="Text Placeholder 2"/>
          <p:cNvSpPr>
            <a:spLocks noGrp="1"/>
          </p:cNvSpPr>
          <p:nvPr>
            <p:ph type="body" sz="quarter" idx="13"/>
          </p:nvPr>
        </p:nvSpPr>
        <p:spPr>
          <a:xfrm>
            <a:off x="381000" y="1137831"/>
            <a:ext cx="8382000" cy="690969"/>
          </a:xfrm>
        </p:spPr>
        <p:txBody>
          <a:bodyPr vert="horz">
            <a:normAutofit/>
          </a:bodyPr>
          <a:lstStyle/>
          <a:p>
            <a:pPr>
              <a:spcBef>
                <a:spcPts val="0"/>
              </a:spcBef>
            </a:pPr>
            <a:r>
              <a:rPr lang="en-US" sz="2000" dirty="0" smtClean="0"/>
              <a:t>http://en.Wikipedia.org/wiki/SQL </a:t>
            </a:r>
            <a:endParaRPr lang="en-US" sz="2000" dirty="0"/>
          </a:p>
        </p:txBody>
      </p:sp>
      <p:sp>
        <p:nvSpPr>
          <p:cNvPr id="10" name="Slide Number Placeholder 9"/>
          <p:cNvSpPr>
            <a:spLocks noGrp="1"/>
          </p:cNvSpPr>
          <p:nvPr>
            <p:ph type="sldNum" sz="quarter" idx="4294967295"/>
          </p:nvPr>
        </p:nvSpPr>
        <p:spPr>
          <a:xfrm>
            <a:off x="8686800" y="6549190"/>
            <a:ext cx="457200" cy="277813"/>
          </a:xfrm>
          <a:prstGeom prst="rect">
            <a:avLst/>
          </a:prstGeom>
        </p:spPr>
        <p:txBody>
          <a:bodyPr/>
          <a:lstStyle/>
          <a:p>
            <a:fld id="{47ED8886-DB3B-44F4-9A80-E6A224679F20}" type="slidenum">
              <a:rPr lang="en-US" smtClean="0"/>
              <a:pPr/>
              <a:t>36</a:t>
            </a:fld>
            <a:endParaRPr lang="en-US" dirty="0"/>
          </a:p>
        </p:txBody>
      </p:sp>
      <p:sp>
        <p:nvSpPr>
          <p:cNvPr id="6" name="Text Box 4"/>
          <p:cNvSpPr txBox="1">
            <a:spLocks noChangeArrowheads="1"/>
          </p:cNvSpPr>
          <p:nvPr/>
        </p:nvSpPr>
        <p:spPr bwMode="auto">
          <a:xfrm>
            <a:off x="381000" y="5212388"/>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29766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300" dirty="0">
              <a:solidFill>
                <a:schemeClr val="bg1"/>
              </a:solidFill>
              <a:latin typeface="Myriad Pro" pitchFamily="34" charset="0"/>
              <a:ea typeface="+mj-ea"/>
              <a:cs typeface="+mj-cs"/>
            </a:endParaRPr>
          </a:p>
        </p:txBody>
      </p:sp>
      <p:sp>
        <p:nvSpPr>
          <p:cNvPr id="4" name="Rectangle 3"/>
          <p:cNvSpPr/>
          <p:nvPr/>
        </p:nvSpPr>
        <p:spPr>
          <a:xfrm>
            <a:off x="0" y="1905000"/>
            <a:ext cx="5715000" cy="1143000"/>
          </a:xfrm>
          <a:prstGeom prst="rect">
            <a:avLst/>
          </a:prstGeom>
        </p:spPr>
        <p:txBody>
          <a:bodyPr wrap="square" anchor="ctr" anchorCtr="0">
            <a:noAutofit/>
          </a:bodyPr>
          <a:lstStyle/>
          <a:p>
            <a:pPr lvl="1" fontAlgn="auto">
              <a:spcBef>
                <a:spcPts val="0"/>
              </a:spcBef>
              <a:spcAft>
                <a:spcPts val="0"/>
              </a:spcAft>
              <a:defRPr/>
            </a:pPr>
            <a:endParaRPr lang="en-US" sz="2200" b="1" dirty="0">
              <a:latin typeface="Myriad Pro" pitchFamily="34" charset="0"/>
              <a:cs typeface="Arial" pitchFamily="34" charset="0"/>
            </a:endParaRPr>
          </a:p>
        </p:txBody>
      </p:sp>
      <p:sp>
        <p:nvSpPr>
          <p:cNvPr id="6" name="Text Placeholder 5"/>
          <p:cNvSpPr>
            <a:spLocks noGrp="1"/>
          </p:cNvSpPr>
          <p:nvPr>
            <p:ph type="body" sz="quarter" idx="10"/>
          </p:nvPr>
        </p:nvSpPr>
        <p:spPr>
          <a:xfrm>
            <a:off x="381000" y="1488644"/>
            <a:ext cx="8229151" cy="1924051"/>
          </a:xfrm>
        </p:spPr>
        <p:txBody>
          <a:bodyPr>
            <a:normAutofit/>
          </a:bodyPr>
          <a:lstStyle/>
          <a:p>
            <a:pPr lvl="1">
              <a:defRPr/>
            </a:pPr>
            <a:r>
              <a:rPr lang="en-US" sz="2200" dirty="0">
                <a:solidFill>
                  <a:schemeClr val="bg1"/>
                </a:solidFill>
              </a:rPr>
              <a:t>You have successfully completed - </a:t>
            </a:r>
          </a:p>
          <a:p>
            <a:pPr lvl="1" fontAlgn="auto">
              <a:spcBef>
                <a:spcPts val="0"/>
              </a:spcBef>
              <a:spcAft>
                <a:spcPts val="0"/>
              </a:spcAft>
              <a:defRPr/>
            </a:pPr>
            <a:r>
              <a:rPr lang="en-US" sz="2200" dirty="0">
                <a:solidFill>
                  <a:schemeClr val="bg1"/>
                </a:solidFill>
              </a:rPr>
              <a:t>SQL Operators</a:t>
            </a:r>
          </a:p>
          <a:p>
            <a:endParaRPr lang="en-US" sz="2200" dirty="0"/>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SQL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4</a:t>
            </a:fld>
            <a:endParaRPr lang="en-US"/>
          </a:p>
        </p:txBody>
      </p:sp>
    </p:spTree>
    <p:extLst>
      <p:ext uri="{BB962C8B-B14F-4D97-AF65-F5344CB8AC3E}">
        <p14:creationId xmlns:p14="http://schemas.microsoft.com/office/powerpoint/2010/main" val="2508686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bg1"/>
                </a:solidFill>
                <a:latin typeface="+mn-lt"/>
              </a:rPr>
              <a:t>SQL Operators</a:t>
            </a:r>
            <a:endParaRPr lang="en-US" dirty="0">
              <a:solidFill>
                <a:schemeClr val="bg1"/>
              </a:solidFill>
              <a:latin typeface="+mn-lt"/>
            </a:endParaRPr>
          </a:p>
        </p:txBody>
      </p:sp>
      <p:sp>
        <p:nvSpPr>
          <p:cNvPr id="8" name="Slide Number Placeholder 7"/>
          <p:cNvSpPr>
            <a:spLocks noGrp="1"/>
          </p:cNvSpPr>
          <p:nvPr>
            <p:ph type="sldNum" sz="quarter" idx="11"/>
          </p:nvPr>
        </p:nvSpPr>
        <p:spPr/>
        <p:txBody>
          <a:bodyPr/>
          <a:lstStyle/>
          <a:p>
            <a:fld id="{47ED8886-DB3B-44F4-9A80-E6A224679F20}" type="slidenum">
              <a:rPr lang="en-US" smtClean="0">
                <a:solidFill>
                  <a:schemeClr val="bg1"/>
                </a:solidFill>
              </a:rPr>
              <a:pPr/>
              <a:t>5</a:t>
            </a:fld>
            <a:endParaRPr lang="en-US" dirty="0">
              <a:solidFill>
                <a:schemeClr val="bg1"/>
              </a:solidFill>
            </a:endParaRPr>
          </a:p>
        </p:txBody>
      </p:sp>
      <p:sp>
        <p:nvSpPr>
          <p:cNvPr id="4" name="Text Placeholder 3"/>
          <p:cNvSpPr>
            <a:spLocks noGrp="1"/>
          </p:cNvSpPr>
          <p:nvPr>
            <p:ph type="body" sz="quarter" idx="4294967295"/>
          </p:nvPr>
        </p:nvSpPr>
        <p:spPr>
          <a:xfrm>
            <a:off x="259597" y="1054100"/>
            <a:ext cx="8382000" cy="2603500"/>
          </a:xfrm>
          <a:prstGeom prst="rect">
            <a:avLst/>
          </a:prstGeom>
        </p:spPr>
        <p:txBody>
          <a:bodyPr/>
          <a:lstStyle/>
          <a:p>
            <a:r>
              <a:rPr lang="en-US" sz="2000" dirty="0" smtClean="0">
                <a:solidFill>
                  <a:schemeClr val="bg1"/>
                </a:solidFill>
              </a:rPr>
              <a:t>An </a:t>
            </a:r>
            <a:r>
              <a:rPr lang="en-US" sz="2000" dirty="0">
                <a:solidFill>
                  <a:schemeClr val="bg1"/>
                </a:solidFill>
              </a:rPr>
              <a:t>SQL Operator is used for processing data values (stored in columns of tables) after which it returns a result. </a:t>
            </a:r>
            <a:endParaRPr lang="en-US" sz="2000" dirty="0" smtClean="0">
              <a:solidFill>
                <a:schemeClr val="bg1"/>
              </a:solidFill>
            </a:endParaRPr>
          </a:p>
          <a:p>
            <a:endParaRPr lang="en-US" sz="2000" dirty="0">
              <a:solidFill>
                <a:schemeClr val="bg1"/>
              </a:solidFill>
            </a:endParaRPr>
          </a:p>
          <a:p>
            <a:r>
              <a:rPr lang="en-US" sz="2000" dirty="0" smtClean="0">
                <a:solidFill>
                  <a:schemeClr val="bg1"/>
                </a:solidFill>
              </a:rPr>
              <a:t>The </a:t>
            </a:r>
            <a:r>
              <a:rPr lang="en-US" sz="2000" dirty="0">
                <a:solidFill>
                  <a:schemeClr val="bg1"/>
                </a:solidFill>
              </a:rPr>
              <a:t>data values are called operands.</a:t>
            </a:r>
          </a:p>
          <a:p>
            <a:endParaRPr lang="en-US" sz="2000" dirty="0" smtClean="0">
              <a:solidFill>
                <a:schemeClr val="bg1"/>
              </a:solidFill>
            </a:endParaRPr>
          </a:p>
          <a:p>
            <a:r>
              <a:rPr lang="en-US" sz="2000" dirty="0" smtClean="0">
                <a:solidFill>
                  <a:schemeClr val="bg1"/>
                </a:solidFill>
              </a:rPr>
              <a:t>SQL </a:t>
            </a:r>
            <a:r>
              <a:rPr lang="en-US" sz="2000" dirty="0">
                <a:solidFill>
                  <a:schemeClr val="bg1"/>
                </a:solidFill>
              </a:rPr>
              <a:t>Operators are represented by special characters or by keywords.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bg1"/>
                </a:solidFill>
                <a:latin typeface="+mn-lt"/>
              </a:rPr>
              <a:t>SQL Operators</a:t>
            </a:r>
            <a:endParaRPr lang="en-US" dirty="0">
              <a:solidFill>
                <a:schemeClr val="bg1"/>
              </a:solidFill>
              <a:latin typeface="+mn-lt"/>
            </a:endParaRPr>
          </a:p>
        </p:txBody>
      </p:sp>
      <p:sp>
        <p:nvSpPr>
          <p:cNvPr id="8" name="Slide Number Placeholder 7"/>
          <p:cNvSpPr>
            <a:spLocks noGrp="1"/>
          </p:cNvSpPr>
          <p:nvPr>
            <p:ph type="sldNum" sz="quarter" idx="11"/>
          </p:nvPr>
        </p:nvSpPr>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4" name="Text Placeholder 3"/>
          <p:cNvSpPr>
            <a:spLocks noGrp="1"/>
          </p:cNvSpPr>
          <p:nvPr>
            <p:ph type="body" sz="quarter" idx="4294967295"/>
          </p:nvPr>
        </p:nvSpPr>
        <p:spPr>
          <a:xfrm>
            <a:off x="259597" y="1054100"/>
            <a:ext cx="8382000" cy="4622800"/>
          </a:xfrm>
          <a:prstGeom prst="rect">
            <a:avLst/>
          </a:prstGeom>
        </p:spPr>
        <p:txBody>
          <a:bodyPr/>
          <a:lstStyle/>
          <a:p>
            <a:r>
              <a:rPr lang="en-US" sz="2200" dirty="0" smtClean="0">
                <a:solidFill>
                  <a:schemeClr val="bg1"/>
                </a:solidFill>
              </a:rPr>
              <a:t>The </a:t>
            </a:r>
            <a:r>
              <a:rPr lang="en-US" sz="2200" dirty="0">
                <a:solidFill>
                  <a:schemeClr val="bg1"/>
                </a:solidFill>
              </a:rPr>
              <a:t>operators supported by ANSI SQL are listed below</a:t>
            </a:r>
            <a:r>
              <a:rPr lang="en-US" sz="2200" dirty="0" smtClean="0">
                <a:solidFill>
                  <a:schemeClr val="bg1"/>
                </a:solidFill>
              </a:rPr>
              <a:t>:</a:t>
            </a:r>
          </a:p>
          <a:p>
            <a:endParaRPr lang="en-US" sz="2200" dirty="0">
              <a:solidFill>
                <a:schemeClr val="bg1"/>
              </a:solidFill>
            </a:endParaRPr>
          </a:p>
          <a:p>
            <a:pPr lvl="1"/>
            <a:r>
              <a:rPr lang="en-US" sz="2200" dirty="0">
                <a:solidFill>
                  <a:schemeClr val="bg1"/>
                </a:solidFill>
              </a:rPr>
              <a:t>Arithmetic operators </a:t>
            </a:r>
            <a:endParaRPr lang="en-US" sz="2200" dirty="0" smtClean="0">
              <a:solidFill>
                <a:schemeClr val="bg1"/>
              </a:solidFill>
            </a:endParaRPr>
          </a:p>
          <a:p>
            <a:pPr lvl="1"/>
            <a:endParaRPr lang="en-US" sz="2200" dirty="0">
              <a:solidFill>
                <a:schemeClr val="bg1"/>
              </a:solidFill>
            </a:endParaRPr>
          </a:p>
          <a:p>
            <a:pPr lvl="1"/>
            <a:r>
              <a:rPr lang="en-US" sz="2200" dirty="0">
                <a:solidFill>
                  <a:schemeClr val="bg1"/>
                </a:solidFill>
              </a:rPr>
              <a:t>Comparison operators</a:t>
            </a:r>
          </a:p>
          <a:p>
            <a:pPr lvl="1"/>
            <a:endParaRPr lang="en-US" sz="2200" dirty="0" smtClean="0">
              <a:solidFill>
                <a:schemeClr val="bg1"/>
              </a:solidFill>
            </a:endParaRPr>
          </a:p>
          <a:p>
            <a:pPr lvl="1"/>
            <a:r>
              <a:rPr lang="en-US" sz="2200" dirty="0" smtClean="0">
                <a:solidFill>
                  <a:schemeClr val="bg1"/>
                </a:solidFill>
              </a:rPr>
              <a:t>Logical </a:t>
            </a:r>
            <a:r>
              <a:rPr lang="en-US" sz="2200" dirty="0">
                <a:solidFill>
                  <a:schemeClr val="bg1"/>
                </a:solidFill>
              </a:rPr>
              <a:t>operators</a:t>
            </a:r>
          </a:p>
          <a:p>
            <a:pPr lvl="1"/>
            <a:endParaRPr lang="en-US" sz="2200" dirty="0" smtClean="0">
              <a:solidFill>
                <a:schemeClr val="bg1"/>
              </a:solidFill>
            </a:endParaRPr>
          </a:p>
          <a:p>
            <a:pPr lvl="1"/>
            <a:r>
              <a:rPr lang="en-US" sz="2200" dirty="0" smtClean="0">
                <a:solidFill>
                  <a:schemeClr val="bg1"/>
                </a:solidFill>
              </a:rPr>
              <a:t>Set</a:t>
            </a:r>
            <a:r>
              <a:rPr lang="en-US" sz="2200" dirty="0">
                <a:solidFill>
                  <a:schemeClr val="bg1"/>
                </a:solidFill>
              </a:rPr>
              <a:t>, Union, Intersect &amp; Minus Operators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5354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subTnLst>
                                    <p:animClr clrSpc="rgb" dir="cw">
                                      <p:cBhvr override="childStyle">
                                        <p:cTn dur="1" fill="hold" display="0" masterRel="nextClick" afterEffect="1"/>
                                        <p:tgtEl>
                                          <p:spTgt spid="4">
                                            <p:txEl>
                                              <p:pRg st="8" end="8"/>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Arithmetic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7</a:t>
            </a:fld>
            <a:endParaRPr lang="en-US"/>
          </a:p>
        </p:txBody>
      </p:sp>
    </p:spTree>
    <p:extLst>
      <p:ext uri="{BB962C8B-B14F-4D97-AF65-F5344CB8AC3E}">
        <p14:creationId xmlns:p14="http://schemas.microsoft.com/office/powerpoint/2010/main" val="1014123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356937" y="1051718"/>
            <a:ext cx="8229600" cy="4906963"/>
          </a:xfrm>
        </p:spPr>
        <p:txBody>
          <a:bodyPr/>
          <a:lstStyle/>
          <a:p>
            <a:pPr marL="0" indent="0">
              <a:buNone/>
            </a:pPr>
            <a:r>
              <a:rPr lang="en-US" sz="2000" dirty="0" smtClean="0"/>
              <a:t>Arithmetic </a:t>
            </a:r>
            <a:r>
              <a:rPr lang="en-US" sz="2000" dirty="0"/>
              <a:t>operators are used to manipulate numeric operands, which are columns storing numeric values.</a:t>
            </a:r>
          </a:p>
          <a:p>
            <a:pPr marL="0" indent="0">
              <a:buNone/>
            </a:pPr>
            <a:endParaRPr lang="en-IN" sz="2000" dirty="0"/>
          </a:p>
          <a:p>
            <a:pPr marL="0" indent="0">
              <a:buNone/>
            </a:pPr>
            <a:r>
              <a:rPr lang="en-IN" sz="2000" dirty="0" smtClean="0"/>
              <a:t>	Types </a:t>
            </a:r>
            <a:r>
              <a:rPr lang="en-IN" sz="2000" dirty="0"/>
              <a:t>of arithmetic operators</a:t>
            </a:r>
            <a:r>
              <a:rPr lang="en-IN" sz="2000" dirty="0" smtClean="0"/>
              <a:t>:</a:t>
            </a:r>
          </a:p>
          <a:p>
            <a:endParaRPr lang="en-IN" sz="2000" dirty="0"/>
          </a:p>
          <a:p>
            <a:pPr marL="457200" lvl="1" indent="0">
              <a:buNone/>
            </a:pPr>
            <a:r>
              <a:rPr lang="en-IN" sz="2000" b="1" dirty="0"/>
              <a:t>Monadic Arithmetic </a:t>
            </a:r>
            <a:r>
              <a:rPr lang="en-IN" sz="2000" b="1" dirty="0" smtClean="0"/>
              <a:t>Operators</a:t>
            </a:r>
            <a:r>
              <a:rPr lang="en-IN" sz="2000" dirty="0" smtClean="0"/>
              <a:t>   </a:t>
            </a:r>
            <a:endParaRPr lang="en-IN" sz="2000" dirty="0"/>
          </a:p>
          <a:p>
            <a:pPr marL="1587" lvl="1" indent="0">
              <a:buNone/>
            </a:pPr>
            <a:r>
              <a:rPr lang="en-IN" sz="2000" dirty="0"/>
              <a:t>	</a:t>
            </a:r>
            <a:r>
              <a:rPr lang="en-IN" sz="2000" dirty="0" smtClean="0"/>
              <a:t>	+  </a:t>
            </a:r>
            <a:r>
              <a:rPr lang="en-IN" sz="2000" dirty="0"/>
              <a:t>and  - </a:t>
            </a:r>
            <a:endParaRPr lang="en-IN" sz="2000" dirty="0" smtClean="0"/>
          </a:p>
          <a:p>
            <a:pPr marL="1587" lvl="1" indent="0">
              <a:buNone/>
            </a:pPr>
            <a:endParaRPr lang="en-IN" sz="2000" dirty="0"/>
          </a:p>
          <a:p>
            <a:pPr marL="457200" lvl="1" indent="0">
              <a:buNone/>
            </a:pPr>
            <a:r>
              <a:rPr lang="en-IN" sz="2000" b="1" dirty="0"/>
              <a:t>Dyadic Arithmetic </a:t>
            </a:r>
            <a:r>
              <a:rPr lang="en-IN" sz="2000" b="1" dirty="0" smtClean="0"/>
              <a:t>Operators</a:t>
            </a:r>
          </a:p>
          <a:p>
            <a:pPr marL="1587" lvl="1" indent="0">
              <a:buNone/>
            </a:pPr>
            <a:r>
              <a:rPr lang="en-IN" sz="2000" b="1" dirty="0"/>
              <a:t>	</a:t>
            </a:r>
            <a:r>
              <a:rPr lang="en-IN" sz="2000" dirty="0" smtClean="0"/>
              <a:t>   </a:t>
            </a:r>
            <a:r>
              <a:rPr lang="en-IN" sz="2000" dirty="0"/>
              <a:t>/,	*,	+, and	-.</a:t>
            </a:r>
          </a:p>
          <a:p>
            <a:endParaRPr lang="en-US" dirty="0"/>
          </a:p>
        </p:txBody>
      </p:sp>
      <p:sp>
        <p:nvSpPr>
          <p:cNvPr id="2" name="Title 1"/>
          <p:cNvSpPr>
            <a:spLocks noGrp="1"/>
          </p:cNvSpPr>
          <p:nvPr>
            <p:ph type="title"/>
          </p:nvPr>
        </p:nvSpPr>
        <p:spPr/>
        <p:txBody>
          <a:bodyPr/>
          <a:lstStyle/>
          <a:p>
            <a:r>
              <a:rPr lang="en-IN" sz="1800" b="0" dirty="0" smtClean="0"/>
              <a:t>Arithmetic Operators </a:t>
            </a:r>
            <a:endParaRPr lang="en-IN" sz="1800" b="0" dirty="0"/>
          </a:p>
        </p:txBody>
      </p:sp>
      <p:sp>
        <p:nvSpPr>
          <p:cNvPr id="8" name="Slide Number Placeholder 7"/>
          <p:cNvSpPr>
            <a:spLocks noGrp="1"/>
          </p:cNvSpPr>
          <p:nvPr>
            <p:ph type="sldNum" sz="quarter" idx="11"/>
          </p:nvPr>
        </p:nvSpPr>
        <p:spPr/>
        <p:txBody>
          <a:bodyPr/>
          <a:lstStyle/>
          <a:p>
            <a:endParaRPr lang="en-US" dirty="0"/>
          </a:p>
        </p:txBody>
      </p:sp>
      <p:sp>
        <p:nvSpPr>
          <p:cNvPr id="6" name="Rectangle 5"/>
          <p:cNvSpPr/>
          <p:nvPr/>
        </p:nvSpPr>
        <p:spPr>
          <a:xfrm>
            <a:off x="8686800" y="6324600"/>
            <a:ext cx="312906" cy="369332"/>
          </a:xfrm>
          <a:prstGeom prst="rect">
            <a:avLst/>
          </a:prstGeom>
        </p:spPr>
        <p:txBody>
          <a:bodyPr wrap="none">
            <a:spAutoFit/>
          </a:bodyPr>
          <a:lstStyle/>
          <a:p>
            <a:fld id="{47ED8886-DB3B-44F4-9A80-E6A224679F20}" type="slidenum">
              <a:rPr lang="en-US">
                <a:solidFill>
                  <a:schemeClr val="bg2"/>
                </a:solidFill>
              </a:rPr>
              <a:pPr/>
              <a:t>8</a:t>
            </a:fld>
            <a:endParaRPr lang="en-US" dirty="0">
              <a:solidFill>
                <a:schemeClr val="bg2"/>
              </a:solidFill>
            </a:endParaRPr>
          </a:p>
        </p:txBody>
      </p:sp>
    </p:spTree>
    <p:extLst>
      <p:ext uri="{BB962C8B-B14F-4D97-AF65-F5344CB8AC3E}">
        <p14:creationId xmlns:p14="http://schemas.microsoft.com/office/powerpoint/2010/main" val="332500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DDDDDD"/>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subTnLst>
                                    <p:animClr clrSpc="rgb" dir="cw">
                                      <p:cBhvr override="childStyle">
                                        <p:cTn dur="1" fill="hold" display="0" masterRel="nextClick" afterEffect="1"/>
                                        <p:tgtEl>
                                          <p:spTgt spid="4">
                                            <p:txEl>
                                              <p:pRg st="8" end="8"/>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87613928"/>
              </p:ext>
            </p:extLst>
          </p:nvPr>
        </p:nvGraphicFramePr>
        <p:xfrm>
          <a:off x="372979" y="1737616"/>
          <a:ext cx="8305799" cy="3872630"/>
        </p:xfrm>
        <a:graphic>
          <a:graphicData uri="http://schemas.openxmlformats.org/drawingml/2006/table">
            <a:tbl>
              <a:tblPr firstRow="1" bandRow="1">
                <a:tableStyleId>{21E4AEA4-8DFA-4A89-87EB-49C32662AFE0}</a:tableStyleId>
              </a:tblPr>
              <a:tblGrid>
                <a:gridCol w="1447800">
                  <a:extLst>
                    <a:ext uri="{9D8B030D-6E8A-4147-A177-3AD203B41FA5}">
                      <a16:colId xmlns="" xmlns:a16="http://schemas.microsoft.com/office/drawing/2014/main" val="20000"/>
                    </a:ext>
                  </a:extLst>
                </a:gridCol>
                <a:gridCol w="3657600">
                  <a:extLst>
                    <a:ext uri="{9D8B030D-6E8A-4147-A177-3AD203B41FA5}">
                      <a16:colId xmlns="" xmlns:a16="http://schemas.microsoft.com/office/drawing/2014/main" val="20001"/>
                    </a:ext>
                  </a:extLst>
                </a:gridCol>
                <a:gridCol w="3200399">
                  <a:extLst>
                    <a:ext uri="{9D8B030D-6E8A-4147-A177-3AD203B41FA5}">
                      <a16:colId xmlns="" xmlns:a16="http://schemas.microsoft.com/office/drawing/2014/main" val="20002"/>
                    </a:ext>
                  </a:extLst>
                </a:gridCol>
              </a:tblGrid>
              <a:tr h="405968">
                <a:tc>
                  <a:txBody>
                    <a:bodyPr/>
                    <a:lstStyle/>
                    <a:p>
                      <a:r>
                        <a:rPr lang="en-US" sz="1600" dirty="0" smtClean="0">
                          <a:solidFill>
                            <a:schemeClr val="bg1"/>
                          </a:solidFill>
                        </a:rPr>
                        <a:t>Operator</a:t>
                      </a:r>
                      <a:endParaRPr lang="en-US" sz="1600" dirty="0">
                        <a:solidFill>
                          <a:schemeClr val="bg1"/>
                        </a:solidFill>
                        <a:latin typeface="+mn-lt"/>
                        <a:cs typeface="Arial" pitchFamily="34" charset="0"/>
                      </a:endParaRPr>
                    </a:p>
                  </a:txBody>
                  <a:tcPr>
                    <a:solidFill>
                      <a:schemeClr val="accent4"/>
                    </a:solidFill>
                  </a:tcPr>
                </a:tc>
                <a:tc>
                  <a:txBody>
                    <a:bodyPr/>
                    <a:lstStyle/>
                    <a:p>
                      <a:r>
                        <a:rPr lang="en-US" sz="1600" dirty="0" smtClean="0">
                          <a:solidFill>
                            <a:schemeClr val="bg1"/>
                          </a:solidFill>
                        </a:rPr>
                        <a:t>Description</a:t>
                      </a:r>
                      <a:endParaRPr lang="en-US" sz="1600" dirty="0">
                        <a:solidFill>
                          <a:schemeClr val="bg1"/>
                        </a:solidFill>
                        <a:latin typeface="+mn-lt"/>
                        <a:cs typeface="Arial" pitchFamily="34" charset="0"/>
                      </a:endParaRPr>
                    </a:p>
                  </a:txBody>
                  <a:tcPr>
                    <a:solidFill>
                      <a:schemeClr val="accent4"/>
                    </a:solidFill>
                  </a:tcPr>
                </a:tc>
                <a:tc>
                  <a:txBody>
                    <a:bodyPr/>
                    <a:lstStyle/>
                    <a:p>
                      <a:r>
                        <a:rPr lang="en-US" sz="1600" dirty="0" smtClean="0">
                          <a:solidFill>
                            <a:schemeClr val="bg1"/>
                          </a:solidFill>
                        </a:rPr>
                        <a:t>Example</a:t>
                      </a:r>
                      <a:endParaRPr lang="en-US" sz="1600" dirty="0">
                        <a:solidFill>
                          <a:schemeClr val="bg1"/>
                        </a:solidFill>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533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+(monadic)</a:t>
                      </a:r>
                      <a:endParaRPr lang="en-US" sz="1600" dirty="0">
                        <a:solidFill>
                          <a:schemeClr val="bg1"/>
                        </a:solidFill>
                        <a:latin typeface="+mn-lt"/>
                        <a:cs typeface="Arial" pitchFamily="34" charset="0"/>
                      </a:endParaRPr>
                    </a:p>
                  </a:txBody>
                  <a:tcPr>
                    <a:noFill/>
                  </a:tcPr>
                </a:tc>
                <a:tc>
                  <a:txBody>
                    <a:bodyPr/>
                    <a:lstStyle/>
                    <a:p>
                      <a:pPr algn="l" rtl="0"/>
                      <a:r>
                        <a:rPr lang="en-US" sz="1600" dirty="0">
                          <a:solidFill>
                            <a:schemeClr val="bg1"/>
                          </a:solidFill>
                        </a:rPr>
                        <a:t>Makes operand positive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kern="1200" dirty="0">
                          <a:solidFill>
                            <a:schemeClr val="bg1"/>
                          </a:solidFill>
                        </a:rPr>
                        <a:t>SELECT</a:t>
                      </a:r>
                      <a:r>
                        <a:rPr lang="en-US" sz="1600" dirty="0">
                          <a:solidFill>
                            <a:schemeClr val="bg1"/>
                          </a:solidFill>
                        </a:rPr>
                        <a:t> </a:t>
                      </a:r>
                      <a:r>
                        <a:rPr lang="en-US" sz="1600" dirty="0" smtClean="0">
                          <a:solidFill>
                            <a:schemeClr val="bg1"/>
                          </a:solidFill>
                        </a:rPr>
                        <a:t> + </a:t>
                      </a:r>
                      <a:r>
                        <a:rPr lang="en-US" sz="1600" kern="1200" dirty="0" err="1" smtClean="0">
                          <a:solidFill>
                            <a:schemeClr val="bg1"/>
                          </a:solidFill>
                        </a:rPr>
                        <a:t>Creditlimit</a:t>
                      </a:r>
                      <a:r>
                        <a:rPr lang="en-US" sz="1600" dirty="0" smtClean="0">
                          <a:solidFill>
                            <a:schemeClr val="bg1"/>
                          </a:solidFill>
                        </a:rPr>
                        <a:t>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1"/>
                  </a:ext>
                </a:extLst>
              </a:tr>
              <a:tr h="584235">
                <a:tc>
                  <a:txBody>
                    <a:bodyPr/>
                    <a:lstStyle/>
                    <a:p>
                      <a:r>
                        <a:rPr lang="en-US" sz="1600" dirty="0" smtClean="0">
                          <a:solidFill>
                            <a:schemeClr val="bg1"/>
                          </a:solidFill>
                        </a:rPr>
                        <a:t>-(monadic)</a:t>
                      </a:r>
                      <a:endParaRPr lang="en-US" sz="1600" dirty="0">
                        <a:solidFill>
                          <a:schemeClr val="bg1"/>
                        </a:solidFill>
                        <a:latin typeface="+mn-lt"/>
                        <a:cs typeface="Arial" pitchFamily="34" charset="0"/>
                      </a:endParaRPr>
                    </a:p>
                  </a:txBody>
                  <a:tcPr>
                    <a:noFill/>
                  </a:tcPr>
                </a:tc>
                <a:tc>
                  <a:txBody>
                    <a:bodyPr/>
                    <a:lstStyle/>
                    <a:p>
                      <a:pPr algn="l" rtl="0"/>
                      <a:r>
                        <a:rPr lang="en-US" sz="1600" dirty="0">
                          <a:solidFill>
                            <a:schemeClr val="bg1"/>
                          </a:solidFill>
                        </a:rPr>
                        <a:t>Makes operand </a:t>
                      </a:r>
                      <a:r>
                        <a:rPr lang="en-US" sz="1600" dirty="0" smtClean="0">
                          <a:solidFill>
                            <a:schemeClr val="bg1"/>
                          </a:solidFill>
                        </a:rPr>
                        <a:t>negative</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smtClean="0">
                          <a:solidFill>
                            <a:schemeClr val="bg1"/>
                          </a:solidFill>
                        </a:rPr>
                        <a:t>SELECT  - </a:t>
                      </a:r>
                      <a:r>
                        <a:rPr lang="en-US" sz="1600" kern="1200" dirty="0" err="1" smtClean="0">
                          <a:solidFill>
                            <a:schemeClr val="bg1"/>
                          </a:solidFill>
                        </a:rPr>
                        <a:t>Creditlimit</a:t>
                      </a:r>
                      <a:r>
                        <a:rPr lang="en-US" sz="1600" dirty="0" smtClean="0">
                          <a:solidFill>
                            <a:schemeClr val="bg1"/>
                          </a:solidFill>
                        </a:rPr>
                        <a:t>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2"/>
                  </a:ext>
                </a:extLst>
              </a:tr>
              <a:tr h="592583">
                <a:tc>
                  <a:txBody>
                    <a:bodyPr/>
                    <a:lstStyle/>
                    <a:p>
                      <a:r>
                        <a:rPr lang="en-US" sz="1600" dirty="0" smtClean="0">
                          <a:solidFill>
                            <a:schemeClr val="bg1"/>
                          </a:solidFill>
                        </a:rPr>
                        <a:t>/</a:t>
                      </a:r>
                      <a:endParaRPr lang="en-US" sz="1600" dirty="0">
                        <a:solidFill>
                          <a:schemeClr val="bg1"/>
                        </a:solidFill>
                        <a:latin typeface="+mn-lt"/>
                        <a:cs typeface="Arial" pitchFamily="34" charset="0"/>
                      </a:endParaRPr>
                    </a:p>
                  </a:txBody>
                  <a:tcPr>
                    <a:noFill/>
                  </a:tcPr>
                </a:tc>
                <a:tc>
                  <a:txBody>
                    <a:bodyPr/>
                    <a:lstStyle/>
                    <a:p>
                      <a:r>
                        <a:rPr lang="en-US" sz="1600" dirty="0" smtClean="0">
                          <a:solidFill>
                            <a:schemeClr val="bg1"/>
                          </a:solidFill>
                        </a:rPr>
                        <a:t>Division(Used with Number and Date)</a:t>
                      </a:r>
                      <a:endParaRPr lang="en-US" sz="1600" dirty="0">
                        <a:solidFill>
                          <a:schemeClr val="bg1"/>
                        </a:solidFill>
                        <a:latin typeface="+mn-lt"/>
                        <a:cs typeface="Arial" pitchFamily="34" charset="0"/>
                      </a:endParaRPr>
                    </a:p>
                  </a:txBody>
                  <a:tcPr>
                    <a:noFill/>
                  </a:tcPr>
                </a:tc>
                <a:tc>
                  <a:txBody>
                    <a:bodyPr/>
                    <a:lstStyle/>
                    <a:p>
                      <a:pPr lvl="0" algn="l" rtl="0"/>
                      <a:r>
                        <a:rPr lang="en-US" sz="1600" dirty="0" smtClean="0">
                          <a:solidFill>
                            <a:schemeClr val="bg1"/>
                          </a:solidFill>
                        </a:rPr>
                        <a:t>SELECT  </a:t>
                      </a:r>
                      <a:r>
                        <a:rPr lang="en-US" sz="1600" kern="1200" dirty="0" err="1" smtClean="0">
                          <a:solidFill>
                            <a:schemeClr val="bg1"/>
                          </a:solidFill>
                        </a:rPr>
                        <a:t>Creditlimit</a:t>
                      </a:r>
                      <a:r>
                        <a:rPr lang="en-US" sz="1600" dirty="0" smtClean="0">
                          <a:solidFill>
                            <a:schemeClr val="bg1"/>
                          </a:solidFill>
                        </a:rPr>
                        <a:t> / 10 </a:t>
                      </a:r>
                    </a:p>
                    <a:p>
                      <a:pPr lvl="0"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3"/>
                  </a:ext>
                </a:extLst>
              </a:tr>
              <a:tr h="592583">
                <a:tc>
                  <a:txBody>
                    <a:bodyPr/>
                    <a:lstStyle/>
                    <a:p>
                      <a:r>
                        <a:rPr lang="en-US" sz="1600" dirty="0" smtClean="0">
                          <a:solidFill>
                            <a:schemeClr val="bg1"/>
                          </a:solidFill>
                        </a:rPr>
                        <a:t>*</a:t>
                      </a:r>
                      <a:endParaRPr lang="en-US" sz="160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Multiplication</a:t>
                      </a:r>
                      <a:endParaRPr lang="en-US" sz="1600" dirty="0">
                        <a:solidFill>
                          <a:schemeClr val="bg1"/>
                        </a:solidFill>
                        <a:latin typeface="+mn-lt"/>
                        <a:cs typeface="Arial" pitchFamily="34" charset="0"/>
                      </a:endParaRPr>
                    </a:p>
                  </a:txBody>
                  <a:tcPr>
                    <a:noFill/>
                  </a:tcPr>
                </a:tc>
                <a:tc>
                  <a:txBody>
                    <a:bodyPr/>
                    <a:lstStyle/>
                    <a:p>
                      <a:pPr algn="l" rtl="0"/>
                      <a:r>
                        <a:rPr lang="en-US" sz="1600" dirty="0" smtClean="0">
                          <a:solidFill>
                            <a:schemeClr val="bg1"/>
                          </a:solidFill>
                        </a:rPr>
                        <a:t>SELECT  </a:t>
                      </a:r>
                      <a:r>
                        <a:rPr lang="en-US" sz="1600" kern="1200" dirty="0" err="1" smtClean="0">
                          <a:solidFill>
                            <a:schemeClr val="bg1"/>
                          </a:solidFill>
                        </a:rPr>
                        <a:t>Creditlimit</a:t>
                      </a:r>
                      <a:r>
                        <a:rPr lang="en-US" sz="1600" baseline="0" dirty="0" smtClean="0">
                          <a:solidFill>
                            <a:schemeClr val="bg1"/>
                          </a:solidFill>
                        </a:rPr>
                        <a:t> * 1</a:t>
                      </a:r>
                      <a:r>
                        <a:rPr lang="en-US" sz="1600" dirty="0" smtClean="0">
                          <a:solidFill>
                            <a:schemeClr val="bg1"/>
                          </a:solidFill>
                        </a:rPr>
                        <a:t>0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4"/>
                  </a:ext>
                </a:extLst>
              </a:tr>
              <a:tr h="533248">
                <a:tc>
                  <a:txBody>
                    <a:bodyPr/>
                    <a:lstStyle/>
                    <a:p>
                      <a:pPr algn="l" rtl="0"/>
                      <a:r>
                        <a:rPr lang="en-US" sz="1600">
                          <a:solidFill>
                            <a:schemeClr val="bg1"/>
                          </a:solidFill>
                        </a:rPr>
                        <a:t>+   </a:t>
                      </a:r>
                      <a:endParaRPr lang="en-US" sz="1600">
                        <a:solidFill>
                          <a:schemeClr val="bg1"/>
                        </a:solidFill>
                        <a:latin typeface="+mn-lt"/>
                        <a:cs typeface="Arial" pitchFamily="34" charset="0"/>
                      </a:endParaRPr>
                    </a:p>
                  </a:txBody>
                  <a:tcPr marL="28575" marR="28575" marT="28575" marB="28575">
                    <a:noFill/>
                  </a:tcPr>
                </a:tc>
                <a:tc>
                  <a:txBody>
                    <a:bodyPr/>
                    <a:lstStyle/>
                    <a:p>
                      <a:pPr algn="l" rtl="0"/>
                      <a:r>
                        <a:rPr lang="en-US" sz="1600" dirty="0">
                          <a:solidFill>
                            <a:schemeClr val="bg1"/>
                          </a:solidFill>
                        </a:rPr>
                        <a:t>Addition (numbers and dates)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smtClean="0">
                          <a:solidFill>
                            <a:schemeClr val="bg1"/>
                          </a:solidFill>
                        </a:rPr>
                        <a:t>SELECT  </a:t>
                      </a:r>
                      <a:r>
                        <a:rPr lang="en-US" sz="1600" kern="1200" dirty="0" err="1" smtClean="0">
                          <a:solidFill>
                            <a:schemeClr val="bg1"/>
                          </a:solidFill>
                        </a:rPr>
                        <a:t>Creditlimit</a:t>
                      </a:r>
                      <a:r>
                        <a:rPr lang="en-US" sz="1600" baseline="0" dirty="0" smtClean="0">
                          <a:solidFill>
                            <a:schemeClr val="bg1"/>
                          </a:solidFill>
                        </a:rPr>
                        <a:t> + </a:t>
                      </a:r>
                      <a:r>
                        <a:rPr lang="en-US" sz="1600" dirty="0" smtClean="0">
                          <a:solidFill>
                            <a:schemeClr val="bg1"/>
                          </a:solidFill>
                        </a:rPr>
                        <a:t>1000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5"/>
                  </a:ext>
                </a:extLst>
              </a:tr>
              <a:tr h="607601">
                <a:tc>
                  <a:txBody>
                    <a:bodyPr/>
                    <a:lstStyle/>
                    <a:p>
                      <a:pPr algn="l" rtl="0"/>
                      <a:r>
                        <a:rPr lang="en-US" sz="1600" dirty="0">
                          <a:solidFill>
                            <a:schemeClr val="bg1"/>
                          </a:solidFill>
                        </a:rPr>
                        <a:t>-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a:solidFill>
                            <a:schemeClr val="bg1"/>
                          </a:solidFill>
                        </a:rPr>
                        <a:t>Subtraction (numbers and dates)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smtClean="0">
                          <a:solidFill>
                            <a:schemeClr val="bg1"/>
                          </a:solidFill>
                        </a:rPr>
                        <a:t>SELECT  </a:t>
                      </a:r>
                      <a:r>
                        <a:rPr lang="en-US" sz="1600" kern="1200" dirty="0" err="1" smtClean="0">
                          <a:solidFill>
                            <a:schemeClr val="bg1"/>
                          </a:solidFill>
                        </a:rPr>
                        <a:t>Creditlimit</a:t>
                      </a:r>
                      <a:r>
                        <a:rPr lang="en-US" sz="1600" baseline="0" dirty="0" smtClean="0">
                          <a:solidFill>
                            <a:schemeClr val="bg1"/>
                          </a:solidFill>
                        </a:rPr>
                        <a:t> - 50</a:t>
                      </a:r>
                      <a:r>
                        <a:rPr lang="en-US" sz="1600" dirty="0" smtClean="0">
                          <a:solidFill>
                            <a:schemeClr val="bg1"/>
                          </a:solidFill>
                        </a:rPr>
                        <a:t>0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6"/>
                  </a:ext>
                </a:extLst>
              </a:tr>
            </a:tbl>
          </a:graphicData>
        </a:graphic>
      </p:graphicFrame>
      <p:sp>
        <p:nvSpPr>
          <p:cNvPr id="3" name="Text Placeholder 2"/>
          <p:cNvSpPr>
            <a:spLocks noGrp="1"/>
          </p:cNvSpPr>
          <p:nvPr>
            <p:ph idx="1"/>
          </p:nvPr>
        </p:nvSpPr>
        <p:spPr>
          <a:xfrm>
            <a:off x="372979" y="946964"/>
            <a:ext cx="8229600" cy="790652"/>
          </a:xfrm>
        </p:spPr>
        <p:txBody>
          <a:bodyPr/>
          <a:lstStyle/>
          <a:p>
            <a:r>
              <a:rPr lang="en-US" sz="2000" dirty="0"/>
              <a:t>Here are some examples of the arithmetic operators:</a:t>
            </a:r>
          </a:p>
          <a:p>
            <a:endParaRPr lang="en-US" dirty="0"/>
          </a:p>
        </p:txBody>
      </p:sp>
      <p:sp>
        <p:nvSpPr>
          <p:cNvPr id="2" name="Title 1"/>
          <p:cNvSpPr>
            <a:spLocks noGrp="1"/>
          </p:cNvSpPr>
          <p:nvPr>
            <p:ph type="title"/>
          </p:nvPr>
        </p:nvSpPr>
        <p:spPr/>
        <p:txBody>
          <a:bodyPr/>
          <a:lstStyle/>
          <a:p>
            <a:r>
              <a:rPr lang="en-US" dirty="0"/>
              <a:t>Arithmetic Operators </a:t>
            </a:r>
          </a:p>
        </p:txBody>
      </p:sp>
      <p:sp>
        <p:nvSpPr>
          <p:cNvPr id="7" name="Slide Number Placeholder 6"/>
          <p:cNvSpPr>
            <a:spLocks noGrp="1"/>
          </p:cNvSpPr>
          <p:nvPr>
            <p:ph type="sldNum" sz="quarter" idx="11"/>
          </p:nvPr>
        </p:nvSpPr>
        <p:spPr/>
        <p:txBody>
          <a:bodyPr/>
          <a:lstStyle/>
          <a:p>
            <a:fld id="{47ED8886-DB3B-44F4-9A80-E6A224679F20}" type="slidenum">
              <a:rPr lang="en-US" smtClean="0">
                <a:solidFill>
                  <a:schemeClr val="bg2"/>
                </a:solidFill>
              </a:rPr>
              <a:pPr/>
              <a:t>9</a:t>
            </a:fld>
            <a:endParaRPr lang="en-US" dirty="0">
              <a:solidFill>
                <a:schemeClr val="bg2"/>
              </a:solidFill>
            </a:endParaRPr>
          </a:p>
        </p:txBody>
      </p:sp>
    </p:spTree>
    <p:extLst>
      <p:ext uri="{BB962C8B-B14F-4D97-AF65-F5344CB8AC3E}">
        <p14:creationId xmlns:p14="http://schemas.microsoft.com/office/powerpoint/2010/main" val="29340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481EB-8F30-4DBE-97E4-C47F16554C60}">
  <ds:schemaRef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D3336B2E-C3B0-459D-B30B-D63A7AA8E40B}"/>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26077</TotalTime>
  <Words>1845</Words>
  <Application>Microsoft Office PowerPoint</Application>
  <PresentationFormat>On-screen Show (4:3)</PresentationFormat>
  <Paragraphs>461</Paragraphs>
  <Slides>37</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Arial Unicode MS</vt:lpstr>
      <vt:lpstr>Arial</vt:lpstr>
      <vt:lpstr>Arial Narrow</vt:lpstr>
      <vt:lpstr>Arial Rounded MT Bold</vt:lpstr>
      <vt:lpstr>Calibri</vt:lpstr>
      <vt:lpstr>Courier New</vt:lpstr>
      <vt:lpstr>Myriad Pro</vt:lpstr>
      <vt:lpstr>Verdana</vt:lpstr>
      <vt:lpstr>Wingdings</vt:lpstr>
      <vt:lpstr>Academy LCD Compliant Template</vt:lpstr>
      <vt:lpstr>1_Academy LCD Compliant Template</vt:lpstr>
      <vt:lpstr>PowerPoint Presentation</vt:lpstr>
      <vt:lpstr>Context Setting: Overview</vt:lpstr>
      <vt:lpstr>Enabling Objectives</vt:lpstr>
      <vt:lpstr>PowerPoint Presentation</vt:lpstr>
      <vt:lpstr>SQL Operators</vt:lpstr>
      <vt:lpstr>SQL Operators</vt:lpstr>
      <vt:lpstr>PowerPoint Presentation</vt:lpstr>
      <vt:lpstr>Arithmetic Operators </vt:lpstr>
      <vt:lpstr>Arithmetic Operators </vt:lpstr>
      <vt:lpstr>PowerPoint Presentation</vt:lpstr>
      <vt:lpstr>Comparison Operators</vt:lpstr>
      <vt:lpstr>Comparison Operators </vt:lpstr>
      <vt:lpstr>Comparison Operators </vt:lpstr>
      <vt:lpstr>Comparison Operators </vt:lpstr>
      <vt:lpstr>Comparison Operators </vt:lpstr>
      <vt:lpstr>PowerPoint Presentation</vt:lpstr>
      <vt:lpstr>Logical Operators</vt:lpstr>
      <vt:lpstr>Logical Operators</vt:lpstr>
      <vt:lpstr>PowerPoint Presentation</vt:lpstr>
      <vt:lpstr>Set Operators </vt:lpstr>
      <vt:lpstr>Set Operators </vt:lpstr>
      <vt:lpstr>Rules of Set Operators </vt:lpstr>
      <vt:lpstr>Rules of Set Operators </vt:lpstr>
      <vt:lpstr>Union Operators</vt:lpstr>
      <vt:lpstr>Union Operators</vt:lpstr>
      <vt:lpstr>Example: Union Operator</vt:lpstr>
      <vt:lpstr>Example: Union Operator</vt:lpstr>
      <vt:lpstr>Union All Operators</vt:lpstr>
      <vt:lpstr>Union All Operators</vt:lpstr>
      <vt:lpstr>Example: Union All Operator</vt:lpstr>
      <vt:lpstr>Example: Union All Operator</vt:lpstr>
      <vt:lpstr>Lend a hand</vt:lpstr>
      <vt:lpstr>Practice Check </vt:lpstr>
      <vt:lpstr>Check Your Understanding</vt:lpstr>
      <vt:lpstr>Summary</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S Gavade, Sheetal (Cognizant)</cp:lastModifiedBy>
  <cp:revision>787</cp:revision>
  <dcterms:created xsi:type="dcterms:W3CDTF">2011-06-15T11:24:59Z</dcterms:created>
  <dcterms:modified xsi:type="dcterms:W3CDTF">2018-09-05T09:41:42Z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2401800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