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4"/>
  </p:sldMasterIdLst>
  <p:notesMasterIdLst>
    <p:notesMasterId r:id="rId55"/>
  </p:notesMasterIdLst>
  <p:handoutMasterIdLst>
    <p:handoutMasterId r:id="rId56"/>
  </p:handoutMasterIdLst>
  <p:sldIdLst>
    <p:sldId id="257" r:id="rId5"/>
    <p:sldId id="451" r:id="rId6"/>
    <p:sldId id="452" r:id="rId7"/>
    <p:sldId id="520" r:id="rId8"/>
    <p:sldId id="521" r:id="rId9"/>
    <p:sldId id="522" r:id="rId10"/>
    <p:sldId id="523" r:id="rId11"/>
    <p:sldId id="499" r:id="rId12"/>
    <p:sldId id="500" r:id="rId13"/>
    <p:sldId id="459" r:id="rId14"/>
    <p:sldId id="460" r:id="rId15"/>
    <p:sldId id="510" r:id="rId16"/>
    <p:sldId id="509" r:id="rId17"/>
    <p:sldId id="501" r:id="rId18"/>
    <p:sldId id="513" r:id="rId19"/>
    <p:sldId id="464" r:id="rId20"/>
    <p:sldId id="511" r:id="rId21"/>
    <p:sldId id="465" r:id="rId22"/>
    <p:sldId id="512" r:id="rId23"/>
    <p:sldId id="514" r:id="rId24"/>
    <p:sldId id="466" r:id="rId25"/>
    <p:sldId id="467" r:id="rId26"/>
    <p:sldId id="502" r:id="rId27"/>
    <p:sldId id="515" r:id="rId28"/>
    <p:sldId id="469" r:id="rId29"/>
    <p:sldId id="503" r:id="rId30"/>
    <p:sldId id="470" r:id="rId31"/>
    <p:sldId id="516" r:id="rId32"/>
    <p:sldId id="473" r:id="rId33"/>
    <p:sldId id="504" r:id="rId34"/>
    <p:sldId id="475" r:id="rId35"/>
    <p:sldId id="476" r:id="rId36"/>
    <p:sldId id="517" r:id="rId37"/>
    <p:sldId id="477" r:id="rId38"/>
    <p:sldId id="478" r:id="rId39"/>
    <p:sldId id="479" r:id="rId40"/>
    <p:sldId id="506" r:id="rId41"/>
    <p:sldId id="518" r:id="rId42"/>
    <p:sldId id="480" r:id="rId43"/>
    <p:sldId id="507" r:id="rId44"/>
    <p:sldId id="519" r:id="rId45"/>
    <p:sldId id="481" r:id="rId46"/>
    <p:sldId id="482" r:id="rId47"/>
    <p:sldId id="508" r:id="rId48"/>
    <p:sldId id="526" r:id="rId49"/>
    <p:sldId id="525" r:id="rId50"/>
    <p:sldId id="497" r:id="rId51"/>
    <p:sldId id="277" r:id="rId52"/>
    <p:sldId id="524" r:id="rId53"/>
    <p:sldId id="412"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663300"/>
    <a:srgbClr val="320019"/>
    <a:srgbClr val="953735"/>
    <a:srgbClr val="BC4744"/>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08" autoAdjust="0"/>
    <p:restoredTop sz="85817" autoAdjust="0"/>
  </p:normalViewPr>
  <p:slideViewPr>
    <p:cSldViewPr>
      <p:cViewPr varScale="1">
        <p:scale>
          <a:sx n="64" d="100"/>
          <a:sy n="64" d="100"/>
        </p:scale>
        <p:origin x="1560" y="60"/>
      </p:cViewPr>
      <p:guideLst>
        <p:guide orient="horz" pos="2208"/>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C777B3C-393F-42E1-9573-E7EB94F4F9CC}" type="datetimeFigureOut">
              <a:rPr lang="en-US" smtClean="0"/>
              <a:t>9/5/2018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9181E7-5B9F-4BBC-8B3B-9F2762FA40CA}" type="slidenum">
              <a:rPr lang="en-US" smtClean="0"/>
              <a:t>‹#›</a:t>
            </a:fld>
            <a:endParaRPr lang="en-US"/>
          </a:p>
        </p:txBody>
      </p:sp>
    </p:spTree>
    <p:extLst>
      <p:ext uri="{BB962C8B-B14F-4D97-AF65-F5344CB8AC3E}">
        <p14:creationId xmlns:p14="http://schemas.microsoft.com/office/powerpoint/2010/main" val="42246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9/5/2018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2363432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21</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6" name="Slide Number Placeholder 5"/>
          <p:cNvSpPr>
            <a:spLocks noGrp="1"/>
          </p:cNvSpPr>
          <p:nvPr>
            <p:ph type="sldNum" sz="quarter" idx="10"/>
          </p:nvPr>
        </p:nvSpPr>
        <p:spPr/>
        <p:txBody>
          <a:bodyPr/>
          <a:lstStyle/>
          <a:p>
            <a:fld id="{6A8B6E77-EC63-4CD7-8F8A-914122582C5F}" type="slidenum">
              <a:rPr lang="en-US" smtClean="0"/>
              <a:pPr/>
              <a:t>22</a:t>
            </a:fld>
            <a:endParaRPr lang="en-US"/>
          </a:p>
        </p:txBody>
      </p:sp>
    </p:spTree>
    <p:extLst>
      <p:ext uri="{BB962C8B-B14F-4D97-AF65-F5344CB8AC3E}">
        <p14:creationId xmlns:p14="http://schemas.microsoft.com/office/powerpoint/2010/main" val="1235465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6" name="Slide Number Placeholder 5"/>
          <p:cNvSpPr>
            <a:spLocks noGrp="1"/>
          </p:cNvSpPr>
          <p:nvPr>
            <p:ph type="sldNum" sz="quarter" idx="10"/>
          </p:nvPr>
        </p:nvSpPr>
        <p:spPr/>
        <p:txBody>
          <a:bodyPr/>
          <a:lstStyle/>
          <a:p>
            <a:fld id="{6A8B6E77-EC63-4CD7-8F8A-914122582C5F}" type="slidenum">
              <a:rPr lang="en-US" smtClean="0"/>
              <a:pPr/>
              <a:t>23</a:t>
            </a:fld>
            <a:endParaRPr lang="en-US"/>
          </a:p>
        </p:txBody>
      </p:sp>
    </p:spTree>
    <p:extLst>
      <p:ext uri="{BB962C8B-B14F-4D97-AF65-F5344CB8AC3E}">
        <p14:creationId xmlns:p14="http://schemas.microsoft.com/office/powerpoint/2010/main" val="4015300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25</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26</a:t>
            </a:fld>
            <a:endParaRPr lang="en-US"/>
          </a:p>
        </p:txBody>
      </p:sp>
    </p:spTree>
    <p:extLst>
      <p:ext uri="{BB962C8B-B14F-4D97-AF65-F5344CB8AC3E}">
        <p14:creationId xmlns:p14="http://schemas.microsoft.com/office/powerpoint/2010/main" val="831932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6" name="Slide Number Placeholder 5"/>
          <p:cNvSpPr>
            <a:spLocks noGrp="1"/>
          </p:cNvSpPr>
          <p:nvPr>
            <p:ph type="sldNum" sz="quarter" idx="10"/>
          </p:nvPr>
        </p:nvSpPr>
        <p:spPr/>
        <p:txBody>
          <a:bodyPr/>
          <a:lstStyle/>
          <a:p>
            <a:fld id="{6A8B6E77-EC63-4CD7-8F8A-914122582C5F}" type="slidenum">
              <a:rPr lang="en-US" smtClean="0"/>
              <a:pPr/>
              <a:t>27</a:t>
            </a:fld>
            <a:endParaRPr lang="en-US"/>
          </a:p>
        </p:txBody>
      </p:sp>
    </p:spTree>
    <p:extLst>
      <p:ext uri="{BB962C8B-B14F-4D97-AF65-F5344CB8AC3E}">
        <p14:creationId xmlns:p14="http://schemas.microsoft.com/office/powerpoint/2010/main" val="2881154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6" name="Slide Number Placeholder 5"/>
          <p:cNvSpPr>
            <a:spLocks noGrp="1"/>
          </p:cNvSpPr>
          <p:nvPr>
            <p:ph type="sldNum" sz="quarter" idx="10"/>
          </p:nvPr>
        </p:nvSpPr>
        <p:spPr/>
        <p:txBody>
          <a:bodyPr/>
          <a:lstStyle/>
          <a:p>
            <a:fld id="{6A8B6E77-EC63-4CD7-8F8A-914122582C5F}" type="slidenum">
              <a:rPr lang="en-US" smtClean="0"/>
              <a:pPr/>
              <a:t>29</a:t>
            </a:fld>
            <a:endParaRPr lang="en-US"/>
          </a:p>
        </p:txBody>
      </p:sp>
    </p:spTree>
    <p:extLst>
      <p:ext uri="{BB962C8B-B14F-4D97-AF65-F5344CB8AC3E}">
        <p14:creationId xmlns:p14="http://schemas.microsoft.com/office/powerpoint/2010/main" val="2938129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normAutofit/>
          </a:bodyPr>
          <a:lstStyle/>
          <a:p>
            <a:pPr rtl="0" eaLnBrk="1" fontAlgn="t" latinLnBrk="0" hangingPunct="1"/>
            <a:r>
              <a:rPr lang="en-US" sz="1200" b="1" i="0" u="sng" strike="noStrike" kern="1200" dirty="0" smtClean="0">
                <a:solidFill>
                  <a:schemeClr val="tx1"/>
                </a:solidFill>
                <a:effectLst/>
                <a:latin typeface="+mn-lt"/>
                <a:ea typeface="+mn-ea"/>
                <a:cs typeface="+mn-cs"/>
              </a:rPr>
              <a:t>More Date Time Functions</a:t>
            </a:r>
          </a:p>
          <a:p>
            <a:pPr rtl="0" eaLnBrk="1" fontAlgn="t" latinLnBrk="0" hangingPunct="1"/>
            <a:r>
              <a:rPr lang="en-US" sz="1200" b="1" i="0" u="none" strike="noStrike" kern="1200" dirty="0" smtClean="0">
                <a:solidFill>
                  <a:schemeClr val="tx1"/>
                </a:solidFill>
                <a:effectLst/>
                <a:latin typeface="+mn-lt"/>
                <a:ea typeface="+mn-ea"/>
                <a:cs typeface="+mn-cs"/>
              </a:rPr>
              <a:t>Function Name	Description			Example 			Result</a:t>
            </a:r>
            <a:endParaRPr lang="en-US" sz="1200" b="0" i="0" u="none" strike="noStrike" kern="1200" dirty="0" smtClean="0">
              <a:solidFill>
                <a:schemeClr val="tx1"/>
              </a:solidFill>
              <a:effectLst/>
              <a:latin typeface="+mn-lt"/>
              <a:ea typeface="+mn-ea"/>
              <a:cs typeface="+mn-cs"/>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CURRENT_DATE	Returns current date		</a:t>
            </a:r>
            <a:r>
              <a:rPr lang="en-US" sz="1200" b="1" i="0" u="none" strike="noStrike" kern="1200" dirty="0" smtClean="0">
                <a:solidFill>
                  <a:schemeClr val="tx1"/>
                </a:solidFill>
                <a:effectLst/>
                <a:latin typeface="+mn-lt"/>
                <a:ea typeface="+mn-ea"/>
                <a:cs typeface="+mn-cs"/>
              </a:rPr>
              <a:t>SELECT CURRENT_DATE;		</a:t>
            </a:r>
            <a:r>
              <a:rPr lang="en-US" sz="1200" b="0" i="0" u="none" strike="noStrike" kern="1200" dirty="0" smtClean="0">
                <a:solidFill>
                  <a:schemeClr val="tx1"/>
                </a:solidFill>
                <a:effectLst/>
                <a:latin typeface="+mn-lt"/>
                <a:ea typeface="+mn-ea"/>
                <a:cs typeface="+mn-cs"/>
              </a:rPr>
              <a:t>2013-02-15</a:t>
            </a:r>
          </a:p>
          <a:p>
            <a:pPr rtl="0" eaLnBrk="1" fontAlgn="ctr" latinLnBrk="0" hangingPunct="1"/>
            <a:r>
              <a:rPr lang="en-US" sz="1200" b="0" i="0" u="none" strike="noStrike" kern="1200" dirty="0" smtClean="0">
                <a:solidFill>
                  <a:schemeClr val="tx1"/>
                </a:solidFill>
                <a:effectLst/>
                <a:latin typeface="+mn-lt"/>
                <a:ea typeface="+mn-ea"/>
                <a:cs typeface="+mn-cs"/>
              </a:rPr>
              <a:t>CURRENT_TIME 	Returns current time		</a:t>
            </a:r>
            <a:r>
              <a:rPr lang="en-US" sz="1200" b="1" i="0" u="none" strike="noStrike" kern="1200" dirty="0" smtClean="0">
                <a:solidFill>
                  <a:schemeClr val="tx1"/>
                </a:solidFill>
                <a:effectLst/>
                <a:latin typeface="+mn-lt"/>
                <a:ea typeface="+mn-ea"/>
                <a:cs typeface="+mn-cs"/>
              </a:rPr>
              <a:t>SELECT CURRENT_TIME;		</a:t>
            </a:r>
            <a:r>
              <a:rPr lang="en-US" sz="1200" b="0" i="0" u="none" strike="noStrike" kern="1200" dirty="0" smtClean="0">
                <a:solidFill>
                  <a:schemeClr val="tx1"/>
                </a:solidFill>
                <a:effectLst/>
                <a:latin typeface="+mn-lt"/>
                <a:ea typeface="+mn-ea"/>
                <a:cs typeface="+mn-cs"/>
              </a:rPr>
              <a:t>09:40:51</a:t>
            </a:r>
          </a:p>
          <a:p>
            <a:pPr rtl="0" eaLnBrk="1" fontAlgn="auto" latinLnBrk="0" hangingPunct="1"/>
            <a:r>
              <a:rPr lang="en-US" sz="1200" b="0" i="0" u="none" strike="noStrike" kern="1200" dirty="0" smtClean="0">
                <a:solidFill>
                  <a:schemeClr val="tx1"/>
                </a:solidFill>
                <a:effectLst/>
                <a:latin typeface="+mn-lt"/>
                <a:ea typeface="+mn-ea"/>
                <a:cs typeface="+mn-cs"/>
              </a:rPr>
              <a:t>CURRENT_TIMESTAMP	Returns current date and time	</a:t>
            </a:r>
            <a:r>
              <a:rPr lang="en-US" sz="1200" b="1" i="0" u="none" strike="noStrike" kern="1200" dirty="0" smtClean="0">
                <a:solidFill>
                  <a:schemeClr val="tx1"/>
                </a:solidFill>
                <a:effectLst/>
                <a:latin typeface="+mn-lt"/>
                <a:ea typeface="+mn-ea"/>
                <a:cs typeface="+mn-cs"/>
              </a:rPr>
              <a:t>SELECT CURRENT_TIMESTAMP;	</a:t>
            </a:r>
            <a:r>
              <a:rPr lang="en-US" sz="1200" b="0" i="0" u="none" strike="noStrike" kern="1200" dirty="0" smtClean="0">
                <a:solidFill>
                  <a:schemeClr val="tx1"/>
                </a:solidFill>
                <a:effectLst/>
                <a:latin typeface="+mn-lt"/>
                <a:ea typeface="+mn-ea"/>
                <a:cs typeface="+mn-cs"/>
              </a:rPr>
              <a:t>2013-02-15 								09:42:40</a:t>
            </a:r>
          </a:p>
          <a:p>
            <a:pPr rtl="0" eaLnBrk="1" fontAlgn="ctr" latinLnBrk="0" hangingPunct="1"/>
            <a:r>
              <a:rPr lang="en-US" sz="1200" b="0" i="0" u="none" strike="noStrike" kern="1200" dirty="0" smtClean="0">
                <a:solidFill>
                  <a:schemeClr val="tx1"/>
                </a:solidFill>
                <a:effectLst/>
                <a:latin typeface="+mn-lt"/>
                <a:ea typeface="+mn-ea"/>
                <a:cs typeface="+mn-cs"/>
              </a:rPr>
              <a:t>Date Addition		Adding days to a date		</a:t>
            </a:r>
            <a:r>
              <a:rPr lang="en-US" sz="1200" b="1" i="0" u="none" strike="noStrike" kern="1200" dirty="0" smtClean="0">
                <a:solidFill>
                  <a:schemeClr val="tx1"/>
                </a:solidFill>
                <a:effectLst/>
                <a:latin typeface="+mn-lt"/>
                <a:ea typeface="+mn-ea"/>
                <a:cs typeface="+mn-cs"/>
              </a:rPr>
              <a:t>SELECT CURRENT_DATE+10;	</a:t>
            </a:r>
            <a:r>
              <a:rPr lang="en-US" sz="1200" b="0" i="0" u="none" strike="noStrike" kern="1200" dirty="0" smtClean="0">
                <a:solidFill>
                  <a:schemeClr val="tx1"/>
                </a:solidFill>
                <a:effectLst/>
                <a:latin typeface="+mn-lt"/>
                <a:ea typeface="+mn-ea"/>
                <a:cs typeface="+mn-cs"/>
              </a:rPr>
              <a:t>20130225</a:t>
            </a:r>
          </a:p>
          <a:p>
            <a:pPr rtl="0" eaLnBrk="1" fontAlgn="ctr" latinLnBrk="0" hangingPunct="1"/>
            <a:r>
              <a:rPr lang="en-US" sz="1200" b="0" i="0" u="none" strike="noStrike" kern="1200" dirty="0" smtClean="0">
                <a:solidFill>
                  <a:schemeClr val="tx1"/>
                </a:solidFill>
                <a:effectLst/>
                <a:latin typeface="+mn-lt"/>
                <a:ea typeface="+mn-ea"/>
                <a:cs typeface="+mn-cs"/>
              </a:rPr>
              <a:t>Date Subtraction	Subtracting days from a date 		</a:t>
            </a:r>
            <a:r>
              <a:rPr lang="en-US" sz="1200" b="1" i="0" u="none" strike="noStrike" kern="1200" dirty="0" smtClean="0">
                <a:solidFill>
                  <a:schemeClr val="tx1"/>
                </a:solidFill>
                <a:effectLst/>
                <a:latin typeface="+mn-lt"/>
                <a:ea typeface="+mn-ea"/>
                <a:cs typeface="+mn-cs"/>
              </a:rPr>
              <a:t>SELECT CURRENT_DATE-10;		</a:t>
            </a:r>
            <a:r>
              <a:rPr lang="en-US" sz="1200" b="0" i="0" u="none" strike="noStrike" kern="1200" dirty="0" smtClean="0">
                <a:solidFill>
                  <a:schemeClr val="tx1"/>
                </a:solidFill>
                <a:effectLst/>
                <a:latin typeface="+mn-lt"/>
                <a:ea typeface="+mn-ea"/>
                <a:cs typeface="+mn-cs"/>
              </a:rPr>
              <a:t>20130205</a:t>
            </a:r>
          </a:p>
          <a:p>
            <a:pPr rtl="0" eaLnBrk="1" fontAlgn="ctr" latinLnBrk="0" hangingPunct="1"/>
            <a:r>
              <a:rPr lang="en-US" sz="1200" b="0" i="0" u="none" strike="noStrike" kern="1200" dirty="0" smtClean="0">
                <a:solidFill>
                  <a:schemeClr val="tx1"/>
                </a:solidFill>
                <a:effectLst/>
                <a:latin typeface="+mn-lt"/>
                <a:ea typeface="+mn-ea"/>
                <a:cs typeface="+mn-cs"/>
              </a:rPr>
              <a:t>Date Difference	Provides no of days between two dates	</a:t>
            </a:r>
            <a:r>
              <a:rPr lang="en-US" sz="1200" b="1" i="0" u="none" strike="noStrike" kern="1200" dirty="0" smtClean="0">
                <a:solidFill>
                  <a:schemeClr val="tx1"/>
                </a:solidFill>
                <a:effectLst/>
                <a:latin typeface="+mn-lt"/>
                <a:ea typeface="+mn-ea"/>
                <a:cs typeface="+mn-cs"/>
              </a:rPr>
              <a:t>SELECT CURRENT_DATE-</a:t>
            </a:r>
            <a:r>
              <a:rPr lang="en-US" sz="1200" b="1" i="0" u="none" strike="noStrike" kern="1200" baseline="0" dirty="0" smtClean="0">
                <a:solidFill>
                  <a:schemeClr val="tx1"/>
                </a:solidFill>
                <a:effectLst/>
                <a:latin typeface="+mn-lt"/>
                <a:ea typeface="+mn-ea"/>
                <a:cs typeface="+mn-cs"/>
              </a:rPr>
              <a:t> </a:t>
            </a:r>
            <a:r>
              <a:rPr lang="en-US" sz="1200" b="1" i="0" u="none" strike="noStrike" kern="1200" dirty="0" err="1" smtClean="0">
                <a:solidFill>
                  <a:schemeClr val="tx1"/>
                </a:solidFill>
                <a:effectLst/>
                <a:latin typeface="+mn-lt"/>
                <a:ea typeface="+mn-ea"/>
                <a:cs typeface="+mn-cs"/>
              </a:rPr>
              <a:t>orderdate</a:t>
            </a:r>
            <a:r>
              <a:rPr lang="en-US" sz="1200" b="1" i="0" u="none" strike="noStrike" kern="1200" baseline="0" dirty="0" smtClean="0">
                <a:solidFill>
                  <a:schemeClr val="tx1"/>
                </a:solidFill>
                <a:effectLst/>
                <a:latin typeface="+mn-lt"/>
                <a:ea typeface="+mn-ea"/>
                <a:cs typeface="+mn-cs"/>
              </a:rPr>
              <a:t> 	</a:t>
            </a:r>
            <a:r>
              <a:rPr lang="en-US" sz="1200" b="0" i="0" u="none" strike="noStrike" kern="1200" baseline="0" dirty="0" smtClean="0">
                <a:solidFill>
                  <a:schemeClr val="tx1"/>
                </a:solidFill>
                <a:effectLst/>
                <a:latin typeface="+mn-lt"/>
                <a:ea typeface="+mn-ea"/>
                <a:cs typeface="+mn-cs"/>
              </a:rPr>
              <a:t>10</a:t>
            </a:r>
          </a:p>
          <a:p>
            <a:pPr rtl="0" eaLnBrk="1" fontAlgn="ctr" latinLnBrk="0" hangingPunct="1"/>
            <a:r>
              <a:rPr lang="en-US" sz="1200" b="1" i="0" u="none" strike="noStrike" kern="1200" baseline="0" dirty="0" smtClean="0">
                <a:solidFill>
                  <a:schemeClr val="tx1"/>
                </a:solidFill>
                <a:effectLst/>
                <a:latin typeface="+mn-lt"/>
                <a:ea typeface="+mn-ea"/>
                <a:cs typeface="+mn-cs"/>
              </a:rPr>
              <a:t>					</a:t>
            </a:r>
            <a:r>
              <a:rPr lang="en-US" sz="1200" b="1" i="0" u="none" strike="noStrike" kern="1200" dirty="0" smtClean="0">
                <a:solidFill>
                  <a:schemeClr val="tx1"/>
                </a:solidFill>
                <a:effectLst/>
                <a:latin typeface="+mn-lt"/>
                <a:ea typeface="+mn-ea"/>
                <a:cs typeface="+mn-cs"/>
              </a:rPr>
              <a:t>FROM orders;</a:t>
            </a:r>
          </a:p>
          <a:p>
            <a:pPr rtl="0" eaLnBrk="1" fontAlgn="ctr" latinLnBrk="0" hangingPunct="1"/>
            <a:r>
              <a:rPr lang="en-US" sz="1200" b="1" i="0" u="none" strike="noStrike" kern="1200" dirty="0" smtClean="0">
                <a:solidFill>
                  <a:schemeClr val="tx1"/>
                </a:solidFill>
                <a:effectLst/>
                <a:latin typeface="+mn-lt"/>
                <a:ea typeface="+mn-ea"/>
                <a:cs typeface="+mn-cs"/>
              </a:rPr>
              <a:t>					(Current date is 2013-02-15 and </a:t>
            </a:r>
          </a:p>
          <a:p>
            <a:pPr rtl="0" eaLnBrk="1" fontAlgn="ctr" latinLnBrk="0" hangingPunct="1"/>
            <a:r>
              <a:rPr lang="en-US" sz="1200" b="1" i="0" u="none" strike="noStrike" kern="1200" dirty="0" smtClean="0">
                <a:solidFill>
                  <a:schemeClr val="tx1"/>
                </a:solidFill>
                <a:effectLst/>
                <a:latin typeface="+mn-lt"/>
                <a:ea typeface="+mn-ea"/>
                <a:cs typeface="+mn-cs"/>
              </a:rPr>
              <a:t>					</a:t>
            </a:r>
            <a:r>
              <a:rPr lang="en-US" sz="1200" b="1" i="0" u="none" strike="noStrike" kern="1200" dirty="0" err="1" smtClean="0">
                <a:solidFill>
                  <a:schemeClr val="tx1"/>
                </a:solidFill>
                <a:effectLst/>
                <a:latin typeface="+mn-lt"/>
                <a:ea typeface="+mn-ea"/>
                <a:cs typeface="+mn-cs"/>
              </a:rPr>
              <a:t>orderdate</a:t>
            </a:r>
            <a:r>
              <a:rPr lang="en-US" sz="1200" b="1" i="0" u="none" strike="noStrike" kern="1200" dirty="0" smtClean="0">
                <a:solidFill>
                  <a:schemeClr val="tx1"/>
                </a:solidFill>
                <a:effectLst/>
                <a:latin typeface="+mn-lt"/>
                <a:ea typeface="+mn-ea"/>
                <a:cs typeface="+mn-cs"/>
              </a:rPr>
              <a:t> is 2013-02-05);</a:t>
            </a:r>
            <a:endParaRPr lang="en-US" sz="1200" b="0" i="0" u="none" strike="noStrike" kern="1200" dirty="0" smtClean="0">
              <a:solidFill>
                <a:schemeClr val="tx1"/>
              </a:solidFill>
              <a:effectLst/>
              <a:latin typeface="+mn-lt"/>
              <a:ea typeface="+mn-ea"/>
              <a:cs typeface="+mn-cs"/>
            </a:endParaRPr>
          </a:p>
          <a:p>
            <a:pPr defTabSz="864931" eaLnBrk="0" fontAlgn="base" hangingPunct="0">
              <a:spcBef>
                <a:spcPct val="30000"/>
              </a:spcBef>
              <a:spcAft>
                <a:spcPct val="0"/>
              </a:spcAft>
              <a:defRPr/>
            </a:pPr>
            <a:endParaRPr lang="en-US" sz="1100" b="1" u="sng" dirty="0" smtClean="0"/>
          </a:p>
        </p:txBody>
      </p:sp>
      <p:sp>
        <p:nvSpPr>
          <p:cNvPr id="6" name="Slide Number Placeholder 5"/>
          <p:cNvSpPr>
            <a:spLocks noGrp="1"/>
          </p:cNvSpPr>
          <p:nvPr>
            <p:ph type="sldNum" sz="quarter" idx="10"/>
          </p:nvPr>
        </p:nvSpPr>
        <p:spPr/>
        <p:txBody>
          <a:bodyPr/>
          <a:lstStyle/>
          <a:p>
            <a:fld id="{6A8B6E77-EC63-4CD7-8F8A-914122582C5F}" type="slidenum">
              <a:rPr lang="en-US" smtClean="0"/>
              <a:pPr/>
              <a:t>30</a:t>
            </a:fld>
            <a:endParaRPr lang="en-US"/>
          </a:p>
        </p:txBody>
      </p:sp>
    </p:spTree>
    <p:extLst>
      <p:ext uri="{BB962C8B-B14F-4D97-AF65-F5344CB8AC3E}">
        <p14:creationId xmlns:p14="http://schemas.microsoft.com/office/powerpoint/2010/main" val="2040949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r>
              <a:rPr lang="en-US" sz="1200" b="1" kern="1200" dirty="0" smtClean="0">
                <a:solidFill>
                  <a:schemeClr val="tx1"/>
                </a:solidFill>
                <a:effectLst/>
                <a:latin typeface="+mn-lt"/>
                <a:ea typeface="+mn-ea"/>
                <a:cs typeface="+mn-cs"/>
              </a:rPr>
              <a:t>NULLIF</a:t>
            </a:r>
            <a:endParaRPr lang="en-US" sz="1200" b="1" dirty="0" smtClean="0">
              <a:effectLst/>
            </a:endParaRPr>
          </a:p>
          <a:p>
            <a:r>
              <a:rPr lang="en-US" sz="1200" kern="1200" dirty="0" smtClean="0">
                <a:solidFill>
                  <a:schemeClr val="tx1"/>
                </a:solidFill>
                <a:effectLst/>
                <a:latin typeface="+mn-lt"/>
                <a:ea typeface="+mn-ea"/>
                <a:cs typeface="+mn-cs"/>
              </a:rPr>
              <a:t>Compatibility: ANSI</a:t>
            </a:r>
            <a:endParaRPr lang="en-US" sz="1200" dirty="0" smtClean="0">
              <a:effectLst/>
            </a:endParaRPr>
          </a:p>
          <a:p>
            <a:r>
              <a:rPr lang="en-US" sz="1200" kern="1200" dirty="0" smtClean="0">
                <a:solidFill>
                  <a:schemeClr val="tx1"/>
                </a:solidFill>
                <a:effectLst/>
                <a:latin typeface="+mn-lt"/>
                <a:ea typeface="+mn-ea"/>
                <a:cs typeface="+mn-cs"/>
              </a:rPr>
              <a:t>As handy as NULLIFZERO is, it only converts a zero to a NULL. Like its predecessor, the newer ANSI standard NULLIF function also can convert a zero to a NULL. However, it can convert anything to a NULL. To use the NULLIF, the SQL must pass the name of the column to compare and the value to compare for equal.</a:t>
            </a:r>
            <a:endParaRPr lang="en-US" sz="1200" dirty="0" smtClean="0">
              <a:effectLst/>
            </a:endParaRPr>
          </a:p>
          <a:p>
            <a:r>
              <a:rPr lang="en-US" sz="1200" kern="1200" dirty="0" smtClean="0">
                <a:solidFill>
                  <a:schemeClr val="tx1"/>
                </a:solidFill>
                <a:effectLst/>
                <a:latin typeface="+mn-lt"/>
                <a:ea typeface="+mn-ea"/>
                <a:cs typeface="+mn-cs"/>
              </a:rPr>
              <a:t>The following is the syntax for using the NULLIF function.</a:t>
            </a:r>
            <a:endParaRPr lang="en-US" sz="1200" dirty="0" smtClean="0">
              <a:effectLst/>
            </a:endParaRPr>
          </a:p>
          <a:p>
            <a:r>
              <a:rPr lang="en-US" sz="1200" kern="1200" dirty="0" smtClean="0">
                <a:solidFill>
                  <a:schemeClr val="tx1"/>
                </a:solidFill>
                <a:effectLst/>
                <a:latin typeface="+mn-lt"/>
                <a:ea typeface="+mn-ea"/>
                <a:cs typeface="+mn-cs"/>
              </a:rPr>
              <a:t>To show the operation of the NULLIF, literal values are shown in the next example:</a:t>
            </a:r>
            <a:endParaRPr lang="en-US" sz="1200" dirty="0" smtClean="0">
              <a:effectLst/>
            </a:endParaRPr>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31</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32</a:t>
            </a:fld>
            <a:endParaRPr lang="en-US"/>
          </a:p>
        </p:txBody>
      </p:sp>
    </p:spTree>
    <p:extLst>
      <p:ext uri="{BB962C8B-B14F-4D97-AF65-F5344CB8AC3E}">
        <p14:creationId xmlns:p14="http://schemas.microsoft.com/office/powerpoint/2010/main" val="368585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7</a:t>
            </a:fld>
            <a:endParaRPr lang="en-US" dirty="0"/>
          </a:p>
        </p:txBody>
      </p:sp>
    </p:spTree>
    <p:extLst>
      <p:ext uri="{BB962C8B-B14F-4D97-AF65-F5344CB8AC3E}">
        <p14:creationId xmlns:p14="http://schemas.microsoft.com/office/powerpoint/2010/main" val="1063094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1">
              <a:buFont typeface="Arial" pitchFamily="34" charset="0"/>
              <a:buChar char="•"/>
            </a:pPr>
            <a:r>
              <a:rPr lang="en-US" sz="1200" b="0" i="0" u="none" strike="noStrike" kern="1200" baseline="0" dirty="0" smtClean="0">
                <a:solidFill>
                  <a:schemeClr val="tx1"/>
                </a:solidFill>
                <a:latin typeface="+mn-lt"/>
                <a:ea typeface="+mn-ea"/>
                <a:cs typeface="+mn-cs"/>
              </a:rPr>
              <a:t> </a:t>
            </a:r>
            <a:r>
              <a:rPr lang="en-US" sz="1600" dirty="0" smtClean="0"/>
              <a:t>The first version returns the </a:t>
            </a:r>
            <a:r>
              <a:rPr lang="en-US" sz="1600" b="1" i="1" dirty="0" smtClean="0"/>
              <a:t>result</a:t>
            </a:r>
            <a:r>
              <a:rPr lang="en-US" sz="1600" dirty="0" smtClean="0"/>
              <a:t> where </a:t>
            </a:r>
            <a:r>
              <a:rPr lang="en-US" sz="1600" b="1" i="1" dirty="0" smtClean="0"/>
              <a:t>value</a:t>
            </a:r>
            <a:r>
              <a:rPr lang="en-US" sz="1600" dirty="0" smtClean="0"/>
              <a:t>=</a:t>
            </a:r>
            <a:r>
              <a:rPr lang="en-US" sz="1600" b="1" i="1" dirty="0" err="1" smtClean="0"/>
              <a:t>compare_value</a:t>
            </a:r>
            <a:r>
              <a:rPr lang="en-US" sz="1600" dirty="0" smtClean="0"/>
              <a:t>. </a:t>
            </a:r>
          </a:p>
          <a:p>
            <a:pPr marL="285750" lvl="1">
              <a:buFont typeface="Arial" pitchFamily="34" charset="0"/>
              <a:buChar char="•"/>
            </a:pPr>
            <a:r>
              <a:rPr lang="en-US" sz="1600" dirty="0" smtClean="0"/>
              <a:t>The second version returns the result for the first condition that is true. </a:t>
            </a:r>
          </a:p>
          <a:p>
            <a:pPr marL="285750" lvl="1">
              <a:buFont typeface="Arial" pitchFamily="34" charset="0"/>
              <a:buChar char="•"/>
            </a:pPr>
            <a:r>
              <a:rPr lang="en-US" sz="1600" dirty="0" smtClean="0"/>
              <a:t>If there was no matching result value, the result after ELSE is returned, or NULL if there is no ELSE part.</a:t>
            </a:r>
            <a:endParaRPr lang="en-US" sz="1600" b="1" dirty="0" smtClean="0"/>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34</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6" name="Slide Number Placeholder 5"/>
          <p:cNvSpPr>
            <a:spLocks noGrp="1"/>
          </p:cNvSpPr>
          <p:nvPr>
            <p:ph type="sldNum" sz="quarter" idx="10"/>
          </p:nvPr>
        </p:nvSpPr>
        <p:spPr/>
        <p:txBody>
          <a:bodyPr/>
          <a:lstStyle/>
          <a:p>
            <a:fld id="{6A8B6E77-EC63-4CD7-8F8A-914122582C5F}" type="slidenum">
              <a:rPr lang="en-US" smtClean="0"/>
              <a:pPr/>
              <a:t>35</a:t>
            </a:fld>
            <a:endParaRPr lang="en-US"/>
          </a:p>
        </p:txBody>
      </p:sp>
    </p:spTree>
    <p:extLst>
      <p:ext uri="{BB962C8B-B14F-4D97-AF65-F5344CB8AC3E}">
        <p14:creationId xmlns:p14="http://schemas.microsoft.com/office/powerpoint/2010/main" val="1907286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36</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37</a:t>
            </a:fld>
            <a:endParaRPr lang="en-US"/>
          </a:p>
        </p:txBody>
      </p:sp>
    </p:spTree>
    <p:extLst>
      <p:ext uri="{BB962C8B-B14F-4D97-AF65-F5344CB8AC3E}">
        <p14:creationId xmlns:p14="http://schemas.microsoft.com/office/powerpoint/2010/main" val="3088315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Aggregate functions cannot be nested in MYSQL</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39</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Aggregate functions cannot be nested in MYSQL</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40</a:t>
            </a:fld>
            <a:endParaRPr lang="en-US"/>
          </a:p>
        </p:txBody>
      </p:sp>
    </p:spTree>
    <p:extLst>
      <p:ext uri="{BB962C8B-B14F-4D97-AF65-F5344CB8AC3E}">
        <p14:creationId xmlns:p14="http://schemas.microsoft.com/office/powerpoint/2010/main" val="1103453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42</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43</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44</a:t>
            </a:fld>
            <a:endParaRPr lang="en-US"/>
          </a:p>
        </p:txBody>
      </p:sp>
    </p:spTree>
    <p:extLst>
      <p:ext uri="{BB962C8B-B14F-4D97-AF65-F5344CB8AC3E}">
        <p14:creationId xmlns:p14="http://schemas.microsoft.com/office/powerpoint/2010/main" val="4804887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sz="1200" u="none" strike="noStrike" dirty="0" smtClean="0">
                <a:solidFill>
                  <a:schemeClr val="bg1"/>
                </a:solidFill>
                <a:effectLst/>
              </a:rPr>
              <a:t>CURRENT_DATE </a:t>
            </a:r>
            <a:endParaRPr lang="en-US" sz="1200" b="0" i="0" u="none" strike="noStrike" dirty="0" smtClean="0">
              <a:solidFill>
                <a:schemeClr val="bg1"/>
              </a:solidFill>
              <a:effectLst/>
              <a:latin typeface="+mn-lt"/>
            </a:endParaRPr>
          </a:p>
          <a:p>
            <a:r>
              <a:rPr lang="en-US" dirty="0" smtClean="0"/>
              <a:t>2. 2323.34</a:t>
            </a:r>
          </a:p>
          <a:p>
            <a:r>
              <a:rPr lang="en-US" dirty="0" smtClean="0"/>
              <a:t>3. False</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47</a:t>
            </a:fld>
            <a:endParaRPr lang="en-US"/>
          </a:p>
        </p:txBody>
      </p:sp>
    </p:spTree>
    <p:extLst>
      <p:ext uri="{BB962C8B-B14F-4D97-AF65-F5344CB8AC3E}">
        <p14:creationId xmlns:p14="http://schemas.microsoft.com/office/powerpoint/2010/main" val="384118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200" dirty="0" smtClean="0">
                <a:effectLst/>
                <a:latin typeface="FranklinGothic-Book"/>
                <a:ea typeface="Calibri"/>
                <a:cs typeface="FranklinGothic-Book"/>
              </a:rPr>
              <a:t> </a:t>
            </a:r>
            <a:r>
              <a:rPr lang="en-US" sz="1050" dirty="0" smtClean="0"/>
              <a:t>An example of a deterministic function is the function LENGTH. When passed an argument of a string data type, it returns the length of the argument passed. Calling it with the same argument over and over again will yield exactly the same result.</a:t>
            </a:r>
          </a:p>
          <a:p>
            <a:pPr marL="0" marR="0">
              <a:lnSpc>
                <a:spcPct val="115000"/>
              </a:lnSpc>
              <a:spcBef>
                <a:spcPts val="0"/>
              </a:spcBef>
              <a:spcAft>
                <a:spcPts val="0"/>
              </a:spcAft>
            </a:pPr>
            <a:endParaRPr lang="en-US" sz="1050" dirty="0" smtClean="0">
              <a:effectLst/>
              <a:latin typeface="+mn-lt"/>
              <a:ea typeface="Calibri"/>
              <a:cs typeface="Mangal"/>
            </a:endParaRPr>
          </a:p>
          <a:p>
            <a:pPr marL="0" marR="0">
              <a:lnSpc>
                <a:spcPct val="115000"/>
              </a:lnSpc>
              <a:spcBef>
                <a:spcPts val="0"/>
              </a:spcBef>
              <a:spcAft>
                <a:spcPts val="1000"/>
              </a:spcAft>
            </a:pPr>
            <a:r>
              <a:rPr lang="en-US" sz="1050" dirty="0" smtClean="0">
                <a:effectLst/>
                <a:latin typeface="+mn-lt"/>
                <a:ea typeface="Calibri"/>
                <a:cs typeface="Mangal"/>
              </a:rPr>
              <a:t> </a:t>
            </a:r>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10</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Aggregate Functions</a:t>
            </a:r>
          </a:p>
          <a:p>
            <a:r>
              <a:rPr lang="en-US" sz="1200" b="0" i="0" u="none" strike="noStrike" kern="1200" baseline="0" dirty="0" smtClean="0">
                <a:solidFill>
                  <a:schemeClr val="tx1"/>
                </a:solidFill>
                <a:latin typeface="+mn-lt"/>
                <a:ea typeface="+mn-ea"/>
                <a:cs typeface="+mn-cs"/>
              </a:rPr>
              <a:t> </a:t>
            </a:r>
            <a:r>
              <a:rPr lang="en-US" sz="1200" dirty="0" smtClean="0"/>
              <a:t>Are those that operate against a collection of values to return a single, summarizing value.</a:t>
            </a:r>
          </a:p>
          <a:p>
            <a:r>
              <a:rPr lang="en-US" sz="1200" dirty="0" smtClean="0"/>
              <a:t>The number of values that are processed by the function is wholly dependent on the number of queried rows. </a:t>
            </a:r>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11</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Aggregate Functions</a:t>
            </a:r>
          </a:p>
          <a:p>
            <a:r>
              <a:rPr lang="en-US" sz="1200" b="0" i="0" u="none" strike="noStrike" kern="1200" baseline="0" dirty="0" smtClean="0">
                <a:solidFill>
                  <a:schemeClr val="tx1"/>
                </a:solidFill>
                <a:latin typeface="+mn-lt"/>
                <a:ea typeface="+mn-ea"/>
                <a:cs typeface="+mn-cs"/>
              </a:rPr>
              <a:t> </a:t>
            </a:r>
            <a:r>
              <a:rPr lang="en-US" sz="1200" dirty="0" smtClean="0"/>
              <a:t>Are those that operate against a collection of values to return a single, summarizing value.</a:t>
            </a:r>
          </a:p>
          <a:p>
            <a:r>
              <a:rPr lang="en-US" sz="1200" dirty="0" smtClean="0"/>
              <a:t>The number of values that are processed by the function is wholly dependent on the number of queried rows. </a:t>
            </a:r>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14</a:t>
            </a:fld>
            <a:endParaRPr lang="en-US"/>
          </a:p>
        </p:txBody>
      </p:sp>
    </p:spTree>
    <p:extLst>
      <p:ext uri="{BB962C8B-B14F-4D97-AF65-F5344CB8AC3E}">
        <p14:creationId xmlns:p14="http://schemas.microsoft.com/office/powerpoint/2010/main" val="1178308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31520" indent="-365760">
              <a:lnSpc>
                <a:spcPct val="120000"/>
              </a:lnSpc>
              <a:spcBef>
                <a:spcPts val="0"/>
              </a:spcBef>
            </a:pPr>
            <a:r>
              <a:rPr lang="en-US" sz="1200" b="0" i="0" u="none" strike="noStrike" kern="1200" baseline="0" dirty="0" smtClean="0">
                <a:solidFill>
                  <a:schemeClr val="tx1"/>
                </a:solidFill>
                <a:latin typeface="+mn-lt"/>
                <a:ea typeface="+mn-ea"/>
                <a:cs typeface="+mn-cs"/>
              </a:rPr>
              <a:t> Scalar </a:t>
            </a:r>
            <a:r>
              <a:rPr lang="en-US" sz="1200" dirty="0" smtClean="0"/>
              <a:t>Require no arguments, or at most one argument, to be passed to them; they return a single value that is based on the input value. </a:t>
            </a:r>
          </a:p>
          <a:p>
            <a:pPr marL="731520" indent="-365760">
              <a:lnSpc>
                <a:spcPct val="120000"/>
              </a:lnSpc>
              <a:spcBef>
                <a:spcPts val="0"/>
              </a:spcBef>
            </a:pPr>
            <a:r>
              <a:rPr lang="en-US" sz="1200" dirty="0" smtClean="0"/>
              <a:t>Scalar functions can be broken down into the subcategories shown in the following table, based upon their intended use.</a:t>
            </a:r>
            <a:endParaRPr lang="en-US" sz="1200" b="1" dirty="0" smtClean="0"/>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16</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31520" indent="-365760">
              <a:lnSpc>
                <a:spcPct val="120000"/>
              </a:lnSpc>
              <a:spcBef>
                <a:spcPts val="0"/>
              </a:spcBef>
            </a:pPr>
            <a:r>
              <a:rPr lang="en-US" sz="1200" b="0" i="0" u="none" strike="noStrike" kern="1200" baseline="0" dirty="0" smtClean="0">
                <a:solidFill>
                  <a:schemeClr val="tx1"/>
                </a:solidFill>
                <a:latin typeface="+mn-lt"/>
                <a:ea typeface="+mn-ea"/>
                <a:cs typeface="+mn-cs"/>
              </a:rPr>
              <a:t> Scalar </a:t>
            </a:r>
            <a:r>
              <a:rPr lang="en-US" sz="1200" dirty="0" smtClean="0"/>
              <a:t>Require no arguments, or at most one argument, to be passed to them; they return a single value that is based on the input value. </a:t>
            </a:r>
          </a:p>
          <a:p>
            <a:pPr marL="731520" indent="-365760">
              <a:lnSpc>
                <a:spcPct val="120000"/>
              </a:lnSpc>
              <a:spcBef>
                <a:spcPts val="0"/>
              </a:spcBef>
            </a:pPr>
            <a:r>
              <a:rPr lang="en-US" sz="1200" dirty="0" smtClean="0"/>
              <a:t>Scalar functions can be broken down into the subcategories shown in the following table, based upon their intended use.</a:t>
            </a:r>
            <a:endParaRPr lang="en-US" sz="1200" b="1" dirty="0" smtClean="0"/>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17</a:t>
            </a:fld>
            <a:endParaRPr lang="en-US"/>
          </a:p>
        </p:txBody>
      </p:sp>
    </p:spTree>
    <p:extLst>
      <p:ext uri="{BB962C8B-B14F-4D97-AF65-F5344CB8AC3E}">
        <p14:creationId xmlns:p14="http://schemas.microsoft.com/office/powerpoint/2010/main" val="1596082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31520" indent="-365760">
              <a:lnSpc>
                <a:spcPct val="120000"/>
              </a:lnSpc>
              <a:spcBef>
                <a:spcPts val="0"/>
              </a:spcBef>
            </a:pPr>
            <a:r>
              <a:rPr lang="en-US" sz="1200" b="1" dirty="0" smtClean="0"/>
              <a:t>Built-in scalar functions </a:t>
            </a:r>
            <a:r>
              <a:rPr lang="en-US" sz="1200" dirty="0" smtClean="0"/>
              <a:t>identify both the current user session and the characteristics of the current user session, such as the current session privileges. </a:t>
            </a:r>
          </a:p>
          <a:p>
            <a:pPr marL="731520" indent="-365760">
              <a:lnSpc>
                <a:spcPct val="120000"/>
              </a:lnSpc>
              <a:spcBef>
                <a:spcPts val="0"/>
              </a:spcBef>
            </a:pPr>
            <a:r>
              <a:rPr lang="en-US" sz="1200" dirty="0" smtClean="0"/>
              <a:t>Built-in scalar functions are always nondeterministic.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CURRENT_DATE, CURRENT_TIME, and CURRENT_TIMESTAMP functions listed in Table are built-in functions that fall into the date-and-time category of functions. Although the five platforms provide many additional functions beyond these SQL built-ins, the SQL standard defines only those listed in Table.</a:t>
            </a:r>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18</a:t>
            </a:fld>
            <a:endParaRPr lang="en-US"/>
          </a:p>
        </p:txBody>
      </p:sp>
    </p:spTree>
    <p:extLst>
      <p:ext uri="{BB962C8B-B14F-4D97-AF65-F5344CB8AC3E}">
        <p14:creationId xmlns:p14="http://schemas.microsoft.com/office/powerpoint/2010/main" val="1216435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31520" indent="-365760">
              <a:lnSpc>
                <a:spcPct val="120000"/>
              </a:lnSpc>
              <a:spcBef>
                <a:spcPts val="0"/>
              </a:spcBef>
            </a:pPr>
            <a:r>
              <a:rPr lang="en-US" sz="1200" b="1" dirty="0" smtClean="0"/>
              <a:t>Built-in scalar functions </a:t>
            </a:r>
            <a:r>
              <a:rPr lang="en-US" sz="1200" dirty="0" smtClean="0"/>
              <a:t>identify both the current user session and the characteristics of the current user session, such as the current session privileges. </a:t>
            </a:r>
          </a:p>
          <a:p>
            <a:pPr marL="731520" indent="-365760">
              <a:lnSpc>
                <a:spcPct val="120000"/>
              </a:lnSpc>
              <a:spcBef>
                <a:spcPts val="0"/>
              </a:spcBef>
            </a:pPr>
            <a:r>
              <a:rPr lang="en-US" sz="1200" dirty="0" smtClean="0"/>
              <a:t>Built-in scalar functions are always nondeterministic.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CURRENT_DATE, CURRENT_TIME, and CURRENT_TIMESTAMP functions listed in Table are built-in functions that fall into the date-and-time category of functions. Although the five platforms provide many additional functions beyond these SQL built-ins, the SQL standard defines only those listed in Table.</a:t>
            </a:r>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19</a:t>
            </a:fld>
            <a:endParaRPr lang="en-US"/>
          </a:p>
        </p:txBody>
      </p:sp>
    </p:spTree>
    <p:extLst>
      <p:ext uri="{BB962C8B-B14F-4D97-AF65-F5344CB8AC3E}">
        <p14:creationId xmlns:p14="http://schemas.microsoft.com/office/powerpoint/2010/main" val="11052569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See notes on the left of slide </a:t>
            </a:r>
            <a:endParaRPr lang="en-US" dirty="0"/>
          </a:p>
        </p:txBody>
      </p:sp>
    </p:spTree>
    <p:custDataLst>
      <p:tags r:id="rId1"/>
    </p:custDataLst>
    <p:extLst>
      <p:ext uri="{BB962C8B-B14F-4D97-AF65-F5344CB8AC3E}">
        <p14:creationId xmlns:p14="http://schemas.microsoft.com/office/powerpoint/2010/main" val="142794069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Recap or Review – use any color slide</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16739201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Light Blue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161642884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smtClean="0"/>
              <a:t>Slide Title – White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157155396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Check on learning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244701811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Restate terminal objective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12454133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Ask learner-centered questions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137935592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smtClean="0"/>
              <a:t>Thank you</a:t>
            </a:r>
            <a:endParaRPr lang="en-US" dirty="0"/>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p>
          <a:p>
            <a:pPr lvl="0"/>
            <a:r>
              <a:rPr lang="en-US" dirty="0" smtClean="0"/>
              <a:t>ID</a:t>
            </a:r>
            <a:br>
              <a:rPr lang="en-US" dirty="0" smtClean="0"/>
            </a:br>
            <a:r>
              <a:rPr lang="en-US" dirty="0" smtClean="0"/>
              <a:t>Email</a:t>
            </a:r>
          </a:p>
        </p:txBody>
      </p:sp>
    </p:spTree>
    <p:custDataLst>
      <p:tags r:id="rId1"/>
    </p:custDataLst>
    <p:extLst>
      <p:ext uri="{BB962C8B-B14F-4D97-AF65-F5344CB8AC3E}">
        <p14:creationId xmlns:p14="http://schemas.microsoft.com/office/powerpoint/2010/main" val="422588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172053609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24306841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extLst>
      <p:ext uri="{BB962C8B-B14F-4D97-AF65-F5344CB8AC3E}">
        <p14:creationId xmlns:p14="http://schemas.microsoft.com/office/powerpoint/2010/main" val="1147376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Sub Topic Title</a:t>
            </a:r>
            <a:endParaRPr lang="en-US" dirty="0"/>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23189227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229600" cy="4906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76200" y="182563"/>
            <a:ext cx="6858000" cy="533400"/>
          </a:xfrm>
          <a:prstGeom prst="rect">
            <a:avLst/>
          </a:prstGeom>
        </p:spPr>
        <p:txBody>
          <a:bodyPr/>
          <a:lstStyle>
            <a:lvl1pPr>
              <a:defRPr sz="1800">
                <a:solidFill>
                  <a:schemeClr val="bg2"/>
                </a:solidFill>
              </a:defRPr>
            </a:lvl1pPr>
          </a:lstStyle>
          <a:p>
            <a:r>
              <a:rPr lang="en-US" smtClean="0"/>
              <a:t>Click to edit Master title style</a:t>
            </a:r>
            <a:endParaRPr lang="en-US" dirty="0"/>
          </a:p>
        </p:txBody>
      </p:sp>
      <p:sp>
        <p:nvSpPr>
          <p:cNvPr id="5" name="Slide Number Placeholder 5"/>
          <p:cNvSpPr>
            <a:spLocks noGrp="1"/>
          </p:cNvSpPr>
          <p:nvPr>
            <p:ph type="sldNum" sz="quarter" idx="11"/>
          </p:nvPr>
        </p:nvSpPr>
        <p:spPr>
          <a:xfrm>
            <a:off x="8610600" y="6477000"/>
            <a:ext cx="533400" cy="381000"/>
          </a:xfrm>
          <a:prstGeom prst="rect">
            <a:avLst/>
          </a:prstGeom>
        </p:spPr>
        <p:txBody>
          <a:bodyPr/>
          <a:lstStyle>
            <a:lvl1pPr>
              <a:defRPr/>
            </a:lvl1pPr>
          </a:lstStyle>
          <a:p>
            <a:fld id="{63723792-2A9E-4443-B612-3D03527E11D4}" type="slidenum">
              <a:rPr lang="en-US" smtClean="0"/>
              <a:t>‹#›</a:t>
            </a:fld>
            <a:endParaRPr lang="en-US"/>
          </a:p>
        </p:txBody>
      </p:sp>
    </p:spTree>
    <p:extLst>
      <p:ext uri="{BB962C8B-B14F-4D97-AF65-F5344CB8AC3E}">
        <p14:creationId xmlns:p14="http://schemas.microsoft.com/office/powerpoint/2010/main" val="304410695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858000" cy="533400"/>
          </a:xfrm>
          <a:prstGeom prst="rect">
            <a:avLst/>
          </a:prstGeom>
        </p:spPr>
        <p:txBody>
          <a:bodyPr/>
          <a:lstStyle>
            <a:lvl1pPr>
              <a:defRPr sz="1800">
                <a:solidFill>
                  <a:schemeClr val="bg1"/>
                </a:solidFill>
              </a:defRPr>
            </a:lvl1pPr>
          </a:lstStyle>
          <a:p>
            <a:r>
              <a:rPr lang="en-US" smtClean="0"/>
              <a:t>Click to edit Master title style</a:t>
            </a:r>
            <a:endParaRPr lang="en-US"/>
          </a:p>
        </p:txBody>
      </p:sp>
      <p:sp>
        <p:nvSpPr>
          <p:cNvPr id="3" name="Text Placeholder 2"/>
          <p:cNvSpPr>
            <a:spLocks noGrp="1"/>
          </p:cNvSpPr>
          <p:nvPr>
            <p:ph type="body" sz="half" idx="1"/>
          </p:nvPr>
        </p:nvSpPr>
        <p:spPr>
          <a:xfrm>
            <a:off x="228600" y="1371600"/>
            <a:ext cx="4267200" cy="494347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71600"/>
            <a:ext cx="4267200" cy="494347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xfrm>
            <a:off x="8382000" y="6629400"/>
            <a:ext cx="736600" cy="228600"/>
          </a:xfrm>
          <a:prstGeom prst="rect">
            <a:avLst/>
          </a:prstGeom>
        </p:spPr>
        <p:txBody>
          <a:bodyPr/>
          <a:lstStyle>
            <a:lvl1pPr>
              <a:defRPr/>
            </a:lvl1pPr>
          </a:lstStyle>
          <a:p>
            <a:fld id="{63723792-2A9E-4443-B612-3D03527E11D4}" type="slidenum">
              <a:rPr lang="en-US" smtClean="0"/>
              <a:t>‹#›</a:t>
            </a:fld>
            <a:endParaRPr lang="en-US"/>
          </a:p>
        </p:txBody>
      </p:sp>
    </p:spTree>
    <p:extLst>
      <p:ext uri="{BB962C8B-B14F-4D97-AF65-F5344CB8AC3E}">
        <p14:creationId xmlns:p14="http://schemas.microsoft.com/office/powerpoint/2010/main" val="8069043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101903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Tree>
    <p:extLst>
      <p:ext uri="{BB962C8B-B14F-4D97-AF65-F5344CB8AC3E}">
        <p14:creationId xmlns:p14="http://schemas.microsoft.com/office/powerpoint/2010/main" val="1141538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2-Generate Interest">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7" name="Slide Number Placeholder 3"/>
          <p:cNvSpPr>
            <a:spLocks noGrp="1"/>
          </p:cNvSpPr>
          <p:nvPr>
            <p:ph type="sldNum" sz="quarter" idx="4294967295"/>
          </p:nvPr>
        </p:nvSpPr>
        <p:spPr>
          <a:xfrm>
            <a:off x="8686800" y="6492081"/>
            <a:ext cx="381000" cy="213519"/>
          </a:xfrm>
          <a:prstGeom prst="rect">
            <a:avLst/>
          </a:prstGeom>
        </p:spPr>
        <p:txBody>
          <a:bodyPr/>
          <a:lstStyle>
            <a:lvl1pPr>
              <a:defRPr sz="1600"/>
            </a:lvl1pPr>
          </a:lstStyle>
          <a:p>
            <a:fld id="{63723792-2A9E-4443-B612-3D03527E11D4}" type="slidenum">
              <a:rPr lang="en-US" smtClean="0"/>
              <a:t>‹#›</a:t>
            </a:fld>
            <a:endParaRPr lang="en-US"/>
          </a:p>
        </p:txBody>
      </p:sp>
      <p:sp>
        <p:nvSpPr>
          <p:cNvPr id="4" name="Title 3"/>
          <p:cNvSpPr>
            <a:spLocks noGrp="1"/>
          </p:cNvSpPr>
          <p:nvPr>
            <p:ph type="title"/>
          </p:nvPr>
        </p:nvSpPr>
        <p:spPr>
          <a:xfrm>
            <a:off x="381000" y="406381"/>
            <a:ext cx="8134350" cy="431819"/>
          </a:xfrm>
          <a:prstGeom prst="rect">
            <a:avLst/>
          </a:prstGeom>
        </p:spPr>
        <p:txBody>
          <a:bodyPr/>
          <a:lstStyle>
            <a:lvl1pPr>
              <a:defRPr sz="2000">
                <a:solidFill>
                  <a:schemeClr val="bg2"/>
                </a:solidFill>
              </a:defRPr>
            </a:lvl1pPr>
          </a:lstStyle>
          <a:p>
            <a:r>
              <a:rPr lang="en-US" smtClean="0"/>
              <a:t>Click to edit Master title style</a:t>
            </a:r>
            <a:endParaRPr lang="en-US" dirty="0"/>
          </a:p>
        </p:txBody>
      </p:sp>
    </p:spTree>
    <p:custDataLst>
      <p:tags r:id="rId1"/>
    </p:custDataLst>
    <p:extLst>
      <p:ext uri="{BB962C8B-B14F-4D97-AF65-F5344CB8AC3E}">
        <p14:creationId xmlns:p14="http://schemas.microsoft.com/office/powerpoint/2010/main" val="8312809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Terminal Objective</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8" name="Slide Number Placeholder 3"/>
          <p:cNvSpPr>
            <a:spLocks noGrp="1"/>
          </p:cNvSpPr>
          <p:nvPr>
            <p:ph type="sldNum" sz="quarter" idx="4294967295"/>
          </p:nvPr>
        </p:nvSpPr>
        <p:spPr>
          <a:xfrm>
            <a:off x="8610600" y="6492081"/>
            <a:ext cx="533400" cy="21352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41314417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Need and/or Benefits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42236583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171297262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14462318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935" y="358002"/>
            <a:ext cx="8389665" cy="607259"/>
          </a:xfrm>
          <a:prstGeom prst="rect">
            <a:avLst/>
          </a:prstGeom>
        </p:spPr>
        <p:txBody>
          <a:bodyPr/>
          <a:lstStyle>
            <a:lvl1pPr>
              <a:defRPr sz="2000" b="1" baseline="0">
                <a:solidFill>
                  <a:schemeClr val="bg1"/>
                </a:solidFill>
              </a:defRPr>
            </a:lvl1pPr>
          </a:lstStyle>
          <a:p>
            <a:r>
              <a:rPr lang="en-US" dirty="0" smtClean="0"/>
              <a:t>Slide Title – Black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3"/>
          <p:cNvSpPr>
            <a:spLocks noGrp="1"/>
          </p:cNvSpPr>
          <p:nvPr>
            <p:ph type="sldNum" sz="quarter" idx="4294967295"/>
          </p:nvPr>
        </p:nvSpPr>
        <p:spPr>
          <a:xfrm>
            <a:off x="8610600" y="6477000"/>
            <a:ext cx="736600" cy="228600"/>
          </a:xfrm>
          <a:prstGeom prst="rect">
            <a:avLst/>
          </a:prstGeom>
        </p:spPr>
        <p:txBody>
          <a:bodyPr/>
          <a:lstStyle>
            <a:lvl1pPr>
              <a:defRPr sz="1400" b="0">
                <a:solidFill>
                  <a:schemeClr val="bg2">
                    <a:lumMod val="95000"/>
                  </a:schemeClr>
                </a:solidFill>
                <a:latin typeface="Verdana" panose="020B0604030504040204" pitchFamily="34" charset="0"/>
                <a:ea typeface="Verdana" panose="020B0604030504040204" pitchFamily="34" charset="0"/>
                <a:cs typeface="Verdana" panose="020B0604030504040204" pitchFamily="34" charset="0"/>
              </a:defRPr>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360221845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Activity Slide -  dark blue – use only for activities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25698340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Line 61"/>
          <p:cNvSpPr>
            <a:spLocks noChangeShapeType="1"/>
          </p:cNvSpPr>
          <p:nvPr/>
        </p:nvSpPr>
        <p:spPr bwMode="auto">
          <a:xfrm flipH="1">
            <a:off x="0" y="6381750"/>
            <a:ext cx="9144000" cy="0"/>
          </a:xfrm>
          <a:prstGeom prst="line">
            <a:avLst/>
          </a:prstGeom>
          <a:noFill/>
          <a:ln w="9525">
            <a:solidFill>
              <a:srgbClr val="287094"/>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 name="Line 73"/>
          <p:cNvSpPr>
            <a:spLocks noChangeShapeType="1"/>
          </p:cNvSpPr>
          <p:nvPr/>
        </p:nvSpPr>
        <p:spPr bwMode="auto">
          <a:xfrm>
            <a:off x="8618538" y="6391275"/>
            <a:ext cx="0" cy="457200"/>
          </a:xfrm>
          <a:prstGeom prst="line">
            <a:avLst/>
          </a:prstGeom>
          <a:noFill/>
          <a:ln w="25400">
            <a:solidFill>
              <a:srgbClr val="209D03"/>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ustDataLst>
      <p:tags r:id="rId25"/>
    </p:custDataLst>
    <p:extLst>
      <p:ext uri="{BB962C8B-B14F-4D97-AF65-F5344CB8AC3E}">
        <p14:creationId xmlns:p14="http://schemas.microsoft.com/office/powerpoint/2010/main" val="218239116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 id="2147483767" r:id="rId22"/>
    <p:sldLayoutId id="2147483768" r:id="rId23"/>
  </p:sldLayoutIdLst>
  <p:timing>
    <p:tnLst>
      <p:par>
        <p:cTn id="1" dur="indefinite" restart="never" nodeType="tmRoot"/>
      </p:par>
    </p:tnLst>
  </p:timing>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1"/>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ED8886-DB3B-44F4-9A80-E6A224679F20}" type="slidenum">
              <a:rPr lang="en-US" smtClean="0"/>
              <a:pPr/>
              <a:t>1</a:t>
            </a:fld>
            <a:endParaRPr lang="en-US" dirty="0"/>
          </a:p>
        </p:txBody>
      </p:sp>
      <p:sp>
        <p:nvSpPr>
          <p:cNvPr id="6" name="Text Placeholder 5"/>
          <p:cNvSpPr>
            <a:spLocks noGrp="1"/>
          </p:cNvSpPr>
          <p:nvPr>
            <p:ph type="body" sz="quarter" idx="14"/>
          </p:nvPr>
        </p:nvSpPr>
        <p:spPr>
          <a:xfrm>
            <a:off x="498797" y="2696587"/>
            <a:ext cx="8284633" cy="584775"/>
          </a:xfrm>
        </p:spPr>
        <p:txBody>
          <a:bodyPr/>
          <a:lstStyle/>
          <a:p>
            <a:r>
              <a:rPr lang="en-US" dirty="0" smtClean="0"/>
              <a:t>ANSI SQL</a:t>
            </a:r>
            <a:endParaRPr lang="en-US" dirty="0"/>
          </a:p>
        </p:txBody>
      </p:sp>
      <p:sp>
        <p:nvSpPr>
          <p:cNvPr id="7" name="Text Placeholder 6"/>
          <p:cNvSpPr>
            <a:spLocks noGrp="1"/>
          </p:cNvSpPr>
          <p:nvPr>
            <p:ph type="body" sz="quarter" idx="15"/>
          </p:nvPr>
        </p:nvSpPr>
        <p:spPr>
          <a:xfrm>
            <a:off x="595952" y="3784599"/>
            <a:ext cx="7880905" cy="446088"/>
          </a:xfrm>
        </p:spPr>
        <p:txBody>
          <a:bodyPr/>
          <a:lstStyle/>
          <a:p>
            <a:r>
              <a:rPr lang="en-US" dirty="0" smtClean="0"/>
              <a:t>SQL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990600"/>
            <a:ext cx="8686800" cy="4946650"/>
          </a:xfrm>
        </p:spPr>
        <p:txBody>
          <a:bodyPr>
            <a:normAutofit/>
          </a:bodyPr>
          <a:lstStyle/>
          <a:p>
            <a:pPr marL="0" indent="-365760">
              <a:lnSpc>
                <a:spcPct val="120000"/>
              </a:lnSpc>
              <a:spcBef>
                <a:spcPts val="0"/>
              </a:spcBef>
              <a:buNone/>
            </a:pPr>
            <a:r>
              <a:rPr lang="en-US" sz="2000" dirty="0" smtClean="0"/>
              <a:t>ANSI SQL Functions Classification </a:t>
            </a:r>
          </a:p>
          <a:p>
            <a:pPr marL="365760" indent="0">
              <a:lnSpc>
                <a:spcPct val="120000"/>
              </a:lnSpc>
              <a:spcBef>
                <a:spcPts val="0"/>
              </a:spcBef>
              <a:buNone/>
            </a:pPr>
            <a:r>
              <a:rPr lang="en-US" sz="2000" dirty="0"/>
              <a:t>The first level of classification hierarchy is </a:t>
            </a:r>
            <a:endParaRPr lang="en-US" sz="2000" dirty="0" smtClean="0"/>
          </a:p>
          <a:p>
            <a:pPr marL="1188720" lvl="1" indent="-365760">
              <a:lnSpc>
                <a:spcPct val="120000"/>
              </a:lnSpc>
              <a:spcBef>
                <a:spcPts val="0"/>
              </a:spcBef>
              <a:buFont typeface="Arial" pitchFamily="34" charset="0"/>
              <a:buChar char="•"/>
            </a:pPr>
            <a:r>
              <a:rPr lang="en-US" sz="2000" dirty="0" smtClean="0"/>
              <a:t>Deterministic functions</a:t>
            </a:r>
          </a:p>
          <a:p>
            <a:pPr marL="1223010" lvl="2" indent="0">
              <a:lnSpc>
                <a:spcPct val="120000"/>
              </a:lnSpc>
              <a:spcBef>
                <a:spcPts val="0"/>
              </a:spcBef>
              <a:buNone/>
            </a:pPr>
            <a:r>
              <a:rPr lang="en-US" sz="2000" dirty="0" smtClean="0"/>
              <a:t>- always </a:t>
            </a:r>
            <a:r>
              <a:rPr lang="en-US" sz="2000" dirty="0"/>
              <a:t>returns the same results if given the same input values. </a:t>
            </a:r>
          </a:p>
          <a:p>
            <a:pPr marL="1188720" lvl="1" indent="-365760">
              <a:lnSpc>
                <a:spcPct val="120000"/>
              </a:lnSpc>
              <a:spcBef>
                <a:spcPts val="0"/>
              </a:spcBef>
              <a:buFont typeface="Arial" pitchFamily="34" charset="0"/>
              <a:buChar char="•"/>
            </a:pPr>
            <a:endParaRPr lang="en-US" sz="2000" b="1" dirty="0" smtClean="0"/>
          </a:p>
          <a:p>
            <a:pPr marL="1188720" lvl="1" indent="-365760">
              <a:lnSpc>
                <a:spcPct val="120000"/>
              </a:lnSpc>
              <a:spcBef>
                <a:spcPts val="0"/>
              </a:spcBef>
              <a:buFont typeface="Arial" pitchFamily="34" charset="0"/>
              <a:buChar char="•"/>
            </a:pPr>
            <a:r>
              <a:rPr lang="en-US" sz="2000" dirty="0" smtClean="0"/>
              <a:t>Non-Deterministic functions</a:t>
            </a:r>
          </a:p>
          <a:p>
            <a:pPr marL="1223010" lvl="2" indent="0">
              <a:lnSpc>
                <a:spcPct val="120000"/>
              </a:lnSpc>
              <a:spcBef>
                <a:spcPts val="0"/>
              </a:spcBef>
              <a:buNone/>
            </a:pPr>
            <a:r>
              <a:rPr lang="en-US" sz="2000" dirty="0" smtClean="0"/>
              <a:t>- returns </a:t>
            </a:r>
            <a:r>
              <a:rPr lang="en-US" sz="2000" dirty="0"/>
              <a:t>different results every time it is called, even when the </a:t>
            </a:r>
            <a:r>
              <a:rPr lang="en-US" sz="2000" dirty="0" smtClean="0"/>
              <a:t> same </a:t>
            </a:r>
            <a:r>
              <a:rPr lang="en-US" sz="2000" dirty="0"/>
              <a:t>input values are provided.</a:t>
            </a:r>
          </a:p>
          <a:p>
            <a:pPr marL="1188720" lvl="1" indent="-365760">
              <a:lnSpc>
                <a:spcPct val="120000"/>
              </a:lnSpc>
              <a:spcBef>
                <a:spcPts val="0"/>
              </a:spcBef>
              <a:buFont typeface="Arial" pitchFamily="34" charset="0"/>
              <a:buChar char="•"/>
            </a:pPr>
            <a:endParaRPr lang="en-US" sz="2000" b="1" dirty="0" smtClean="0"/>
          </a:p>
          <a:p>
            <a:pPr marL="365760" indent="0">
              <a:lnSpc>
                <a:spcPct val="120000"/>
              </a:lnSpc>
              <a:spcBef>
                <a:spcPts val="0"/>
              </a:spcBef>
              <a:buNone/>
            </a:pPr>
            <a:r>
              <a:rPr lang="en-US" sz="2000" dirty="0" smtClean="0"/>
              <a:t>There </a:t>
            </a:r>
            <a:r>
              <a:rPr lang="en-US" sz="2000" dirty="0"/>
              <a:t>are no ironclad rules for recognizing a SQL routine as either </a:t>
            </a:r>
            <a:r>
              <a:rPr lang="en-US" sz="2000" dirty="0" smtClean="0"/>
              <a:t>deterministic or </a:t>
            </a:r>
            <a:r>
              <a:rPr lang="en-US" sz="2000" dirty="0"/>
              <a:t>non-deterministic. </a:t>
            </a:r>
            <a:endParaRPr lang="en-US" sz="2000" dirty="0" smtClean="0"/>
          </a:p>
          <a:p>
            <a:pPr marL="365760" indent="0">
              <a:lnSpc>
                <a:spcPct val="120000"/>
              </a:lnSpc>
              <a:spcBef>
                <a:spcPts val="0"/>
              </a:spcBef>
              <a:buNone/>
            </a:pPr>
            <a:endParaRPr lang="en-US" sz="2000" dirty="0" smtClean="0"/>
          </a:p>
          <a:p>
            <a:pPr marL="457200" lvl="1" indent="-365760">
              <a:lnSpc>
                <a:spcPct val="120000"/>
              </a:lnSpc>
              <a:spcBef>
                <a:spcPts val="0"/>
              </a:spcBef>
              <a:buNone/>
            </a:pPr>
            <a:endParaRPr lang="en-IN" sz="2000" dirty="0"/>
          </a:p>
        </p:txBody>
      </p:sp>
      <p:sp>
        <p:nvSpPr>
          <p:cNvPr id="2" name="Title 1"/>
          <p:cNvSpPr>
            <a:spLocks noGrp="1"/>
          </p:cNvSpPr>
          <p:nvPr>
            <p:ph type="title"/>
          </p:nvPr>
        </p:nvSpPr>
        <p:spPr/>
        <p:txBody>
          <a:bodyPr/>
          <a:lstStyle/>
          <a:p>
            <a:pPr marL="0" indent="0"/>
            <a:r>
              <a:rPr lang="en-US" dirty="0"/>
              <a:t>Classifying SQL </a:t>
            </a:r>
            <a:r>
              <a:rPr lang="en-US" dirty="0" smtClean="0"/>
              <a:t>Functions</a:t>
            </a:r>
            <a:endParaRPr lang="en-US" dirty="0"/>
          </a:p>
        </p:txBody>
      </p:sp>
      <p:sp>
        <p:nvSpPr>
          <p:cNvPr id="9" name="Slide Number Placeholder 8"/>
          <p:cNvSpPr>
            <a:spLocks noGrp="1"/>
          </p:cNvSpPr>
          <p:nvPr>
            <p:ph type="sldNum" sz="quarter" idx="11"/>
          </p:nvPr>
        </p:nvSpPr>
        <p:spPr/>
        <p:txBody>
          <a:bodyPr/>
          <a:lstStyle/>
          <a:p>
            <a:fld id="{47ED8886-DB3B-44F4-9A80-E6A224679F20}" type="slidenum">
              <a:rPr lang="en-US" smtClean="0"/>
              <a:pPr/>
              <a:t>10</a:t>
            </a:fld>
            <a:endParaRPr lang="en-US" dirty="0"/>
          </a:p>
        </p:txBody>
      </p:sp>
    </p:spTree>
    <p:extLst>
      <p:ext uri="{BB962C8B-B14F-4D97-AF65-F5344CB8AC3E}">
        <p14:creationId xmlns:p14="http://schemas.microsoft.com/office/powerpoint/2010/main" val="38413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31885"/>
            <a:ext cx="8839200" cy="4906963"/>
          </a:xfrm>
        </p:spPr>
        <p:txBody>
          <a:bodyPr/>
          <a:lstStyle/>
          <a:p>
            <a:pPr marL="0" indent="-365760">
              <a:lnSpc>
                <a:spcPct val="120000"/>
              </a:lnSpc>
              <a:spcBef>
                <a:spcPts val="0"/>
              </a:spcBef>
              <a:buNone/>
            </a:pPr>
            <a:r>
              <a:rPr lang="en-US" sz="2000" dirty="0" smtClean="0"/>
              <a:t>The </a:t>
            </a:r>
            <a:r>
              <a:rPr lang="en-US" sz="2000" dirty="0"/>
              <a:t>SQL </a:t>
            </a:r>
            <a:r>
              <a:rPr lang="en-US" sz="2000" dirty="0" smtClean="0"/>
              <a:t>has </a:t>
            </a:r>
            <a:r>
              <a:rPr lang="en-US" sz="2000" dirty="0"/>
              <a:t>two basic types of functions: </a:t>
            </a:r>
            <a:endParaRPr lang="en-US" sz="2000" dirty="0" smtClean="0"/>
          </a:p>
          <a:p>
            <a:pPr marL="0" indent="-365760">
              <a:lnSpc>
                <a:spcPct val="120000"/>
              </a:lnSpc>
              <a:spcBef>
                <a:spcPts val="0"/>
              </a:spcBef>
              <a:buNone/>
            </a:pPr>
            <a:endParaRPr lang="en-US" sz="2000" dirty="0" smtClean="0"/>
          </a:p>
          <a:p>
            <a:pPr marL="731520" lvl="3" indent="-365760">
              <a:lnSpc>
                <a:spcPct val="120000"/>
              </a:lnSpc>
              <a:spcBef>
                <a:spcPts val="0"/>
              </a:spcBef>
              <a:buFont typeface="Arial" pitchFamily="34" charset="0"/>
              <a:buChar char="•"/>
            </a:pPr>
            <a:r>
              <a:rPr lang="en-US" dirty="0" smtClean="0"/>
              <a:t>Aggregate Functions </a:t>
            </a:r>
          </a:p>
          <a:p>
            <a:pPr marL="731520" lvl="3" indent="-365760">
              <a:lnSpc>
                <a:spcPct val="120000"/>
              </a:lnSpc>
              <a:spcBef>
                <a:spcPts val="0"/>
              </a:spcBef>
              <a:buFont typeface="Arial" pitchFamily="34" charset="0"/>
              <a:buChar char="•"/>
            </a:pPr>
            <a:endParaRPr lang="en-US" dirty="0" smtClean="0"/>
          </a:p>
          <a:p>
            <a:pPr marL="731520" lvl="3" indent="-365760">
              <a:lnSpc>
                <a:spcPct val="120000"/>
              </a:lnSpc>
              <a:spcBef>
                <a:spcPts val="0"/>
              </a:spcBef>
              <a:buFont typeface="Arial" pitchFamily="34" charset="0"/>
              <a:buChar char="•"/>
            </a:pPr>
            <a:r>
              <a:rPr lang="en-US" dirty="0" smtClean="0"/>
              <a:t>Scalar Functions.</a:t>
            </a:r>
          </a:p>
          <a:p>
            <a:pPr marL="731520" lvl="3" indent="-365760">
              <a:lnSpc>
                <a:spcPct val="120000"/>
              </a:lnSpc>
              <a:spcBef>
                <a:spcPts val="0"/>
              </a:spcBef>
              <a:buFont typeface="Arial" pitchFamily="34" charset="0"/>
              <a:buChar char="•"/>
            </a:pPr>
            <a:endParaRPr lang="en-US" b="1" dirty="0"/>
          </a:p>
          <a:p>
            <a:pPr marL="731520" lvl="3" indent="-365760">
              <a:lnSpc>
                <a:spcPct val="120000"/>
              </a:lnSpc>
              <a:spcBef>
                <a:spcPts val="0"/>
              </a:spcBef>
              <a:buFont typeface="Arial" pitchFamily="34" charset="0"/>
              <a:buChar char="•"/>
            </a:pPr>
            <a:endParaRPr lang="en-US" b="1" dirty="0" smtClean="0"/>
          </a:p>
          <a:p>
            <a:pPr marL="114300" indent="-365760">
              <a:lnSpc>
                <a:spcPct val="120000"/>
              </a:lnSpc>
              <a:spcBef>
                <a:spcPts val="0"/>
              </a:spcBef>
              <a:buNone/>
            </a:pPr>
            <a:endParaRPr lang="en-US" sz="2000" dirty="0" smtClean="0"/>
          </a:p>
          <a:p>
            <a:pPr marL="114300" indent="-365760">
              <a:lnSpc>
                <a:spcPct val="120000"/>
              </a:lnSpc>
              <a:spcBef>
                <a:spcPts val="0"/>
              </a:spcBef>
              <a:buNone/>
            </a:pPr>
            <a:endParaRPr lang="en-US" sz="2000" dirty="0"/>
          </a:p>
          <a:p>
            <a:pPr marL="1371600" lvl="3" indent="-365760">
              <a:lnSpc>
                <a:spcPct val="120000"/>
              </a:lnSpc>
              <a:spcBef>
                <a:spcPts val="0"/>
              </a:spcBef>
              <a:buNone/>
            </a:pPr>
            <a:endParaRPr lang="en-US" dirty="0" smtClean="0"/>
          </a:p>
        </p:txBody>
      </p:sp>
      <p:sp>
        <p:nvSpPr>
          <p:cNvPr id="2" name="Title 1"/>
          <p:cNvSpPr>
            <a:spLocks noGrp="1"/>
          </p:cNvSpPr>
          <p:nvPr>
            <p:ph type="title"/>
          </p:nvPr>
        </p:nvSpPr>
        <p:spPr/>
        <p:txBody>
          <a:bodyPr/>
          <a:lstStyle/>
          <a:p>
            <a:pPr marL="0" indent="0"/>
            <a:r>
              <a:rPr lang="en-US" dirty="0"/>
              <a:t>Classifying SQL Functions</a:t>
            </a:r>
          </a:p>
        </p:txBody>
      </p:sp>
      <p:sp>
        <p:nvSpPr>
          <p:cNvPr id="8" name="Slide Number Placeholder 7"/>
          <p:cNvSpPr>
            <a:spLocks noGrp="1"/>
          </p:cNvSpPr>
          <p:nvPr>
            <p:ph type="sldNum" sz="quarter" idx="11"/>
          </p:nvPr>
        </p:nvSpPr>
        <p:spPr/>
        <p:txBody>
          <a:bodyPr/>
          <a:lstStyle/>
          <a:p>
            <a:fld id="{47ED8886-DB3B-44F4-9A80-E6A224679F20}" type="slidenum">
              <a:rPr lang="en-US" smtClean="0"/>
              <a:pPr/>
              <a:t>11</a:t>
            </a:fld>
            <a:endParaRPr lang="en-US" dirty="0"/>
          </a:p>
        </p:txBody>
      </p:sp>
    </p:spTree>
    <p:extLst>
      <p:ext uri="{BB962C8B-B14F-4D97-AF65-F5344CB8AC3E}">
        <p14:creationId xmlns:p14="http://schemas.microsoft.com/office/powerpoint/2010/main" val="120302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Aggregate Functions</a:t>
            </a:r>
            <a:endParaRPr lang="en-US" dirty="0"/>
          </a:p>
        </p:txBody>
      </p:sp>
    </p:spTree>
    <p:extLst>
      <p:ext uri="{BB962C8B-B14F-4D97-AF65-F5344CB8AC3E}">
        <p14:creationId xmlns:p14="http://schemas.microsoft.com/office/powerpoint/2010/main" val="4110222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lnSpc>
                <a:spcPct val="120000"/>
              </a:lnSpc>
              <a:spcBef>
                <a:spcPts val="0"/>
              </a:spcBef>
              <a:buFont typeface="Arial" panose="020B0604020202020204" pitchFamily="34" charset="0"/>
              <a:buChar char="•"/>
            </a:pPr>
            <a:r>
              <a:rPr lang="en-US" sz="2000" dirty="0" smtClean="0"/>
              <a:t>operate </a:t>
            </a:r>
            <a:r>
              <a:rPr lang="en-US" sz="2000" dirty="0"/>
              <a:t>on sets of rows </a:t>
            </a:r>
          </a:p>
          <a:p>
            <a:pPr lvl="1">
              <a:lnSpc>
                <a:spcPct val="120000"/>
              </a:lnSpc>
              <a:spcBef>
                <a:spcPts val="0"/>
              </a:spcBef>
              <a:buFont typeface="Arial" panose="020B0604020202020204" pitchFamily="34" charset="0"/>
              <a:buChar char="•"/>
            </a:pPr>
            <a:r>
              <a:rPr lang="en-US" sz="2000" dirty="0"/>
              <a:t>returns one value per group.</a:t>
            </a:r>
            <a:r>
              <a:rPr lang="en-US" sz="2000" b="1" dirty="0"/>
              <a:t> </a:t>
            </a:r>
          </a:p>
          <a:p>
            <a:pPr marL="114300" indent="-365760">
              <a:lnSpc>
                <a:spcPct val="120000"/>
              </a:lnSpc>
              <a:spcBef>
                <a:spcPts val="0"/>
              </a:spcBef>
              <a:buNone/>
            </a:pPr>
            <a:endParaRPr lang="en-US" sz="2000" b="1" dirty="0"/>
          </a:p>
          <a:p>
            <a:pPr marL="114300" indent="-365760">
              <a:lnSpc>
                <a:spcPct val="120000"/>
              </a:lnSpc>
              <a:spcBef>
                <a:spcPts val="0"/>
              </a:spcBef>
              <a:buNone/>
            </a:pPr>
            <a:r>
              <a:rPr lang="en-US" sz="2000" b="1" dirty="0"/>
              <a:t>			</a:t>
            </a:r>
            <a:r>
              <a:rPr lang="en-US" sz="2200" dirty="0" err="1">
                <a:solidFill>
                  <a:schemeClr val="accent4">
                    <a:lumMod val="60000"/>
                    <a:lumOff val="40000"/>
                  </a:schemeClr>
                </a:solidFill>
                <a:latin typeface="Arial" panose="020B0604020202020204" pitchFamily="34" charset="0"/>
              </a:rPr>
              <a:t>aggregate_function_name</a:t>
            </a:r>
            <a:r>
              <a:rPr lang="en-US" sz="2000" b="1" dirty="0"/>
              <a:t> </a:t>
            </a:r>
            <a:r>
              <a:rPr lang="en-US" sz="2200" dirty="0">
                <a:solidFill>
                  <a:schemeClr val="accent4">
                    <a:lumMod val="60000"/>
                    <a:lumOff val="40000"/>
                  </a:schemeClr>
                </a:solidFill>
                <a:latin typeface="Arial" panose="020B0604020202020204" pitchFamily="34" charset="0"/>
              </a:rPr>
              <a:t>([ALL | DISTINCT] </a:t>
            </a:r>
            <a:r>
              <a:rPr lang="en-US" sz="2200" dirty="0">
                <a:solidFill>
                  <a:schemeClr val="accent6"/>
                </a:solidFill>
                <a:latin typeface="Arial" panose="020B0604020202020204" pitchFamily="34" charset="0"/>
              </a:rPr>
              <a:t>expression</a:t>
            </a:r>
            <a:r>
              <a:rPr lang="en-US" sz="2200" dirty="0">
                <a:solidFill>
                  <a:schemeClr val="accent4">
                    <a:lumMod val="60000"/>
                    <a:lumOff val="40000"/>
                  </a:schemeClr>
                </a:solidFill>
                <a:latin typeface="Arial" panose="020B0604020202020204" pitchFamily="34" charset="0"/>
              </a:rPr>
              <a:t>)</a:t>
            </a:r>
          </a:p>
          <a:p>
            <a:endParaRPr lang="en-US" dirty="0"/>
          </a:p>
        </p:txBody>
      </p:sp>
      <p:sp>
        <p:nvSpPr>
          <p:cNvPr id="3" name="Title 2"/>
          <p:cNvSpPr>
            <a:spLocks noGrp="1"/>
          </p:cNvSpPr>
          <p:nvPr>
            <p:ph type="title"/>
          </p:nvPr>
        </p:nvSpPr>
        <p:spPr/>
        <p:txBody>
          <a:bodyPr/>
          <a:lstStyle/>
          <a:p>
            <a:r>
              <a:rPr lang="en-US" dirty="0"/>
              <a:t>Aggregate functions </a:t>
            </a:r>
            <a:br>
              <a:rPr lang="en-US" dirty="0"/>
            </a:br>
            <a:endParaRPr lang="en-US" dirty="0"/>
          </a:p>
        </p:txBody>
      </p:sp>
    </p:spTree>
    <p:extLst>
      <p:ext uri="{BB962C8B-B14F-4D97-AF65-F5344CB8AC3E}">
        <p14:creationId xmlns:p14="http://schemas.microsoft.com/office/powerpoint/2010/main" val="313831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subTnLst>
                                    <p:animClr clrSpc="rgb" dir="cw">
                                      <p:cBhvr override="childStyle">
                                        <p:cTn dur="1" fill="hold" display="0" masterRel="nextClick" afterEffect="1"/>
                                        <p:tgtEl>
                                          <p:spTgt spid="2">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Classifying SQL Functions</a:t>
            </a:r>
          </a:p>
        </p:txBody>
      </p:sp>
      <p:sp>
        <p:nvSpPr>
          <p:cNvPr id="8" name="Slide Number Placeholder 7"/>
          <p:cNvSpPr>
            <a:spLocks noGrp="1"/>
          </p:cNvSpPr>
          <p:nvPr>
            <p:ph type="sldNum" sz="quarter" idx="11"/>
          </p:nvPr>
        </p:nvSpPr>
        <p:spPr/>
        <p:txBody>
          <a:bodyPr/>
          <a:lstStyle/>
          <a:p>
            <a:fld id="{47ED8886-DB3B-44F4-9A80-E6A224679F20}" type="slidenum">
              <a:rPr lang="en-US" smtClean="0"/>
              <a:pPr/>
              <a:t>14</a:t>
            </a:fld>
            <a:endParaRPr lang="en-US" dirty="0"/>
          </a:p>
        </p:txBody>
      </p:sp>
      <p:sp>
        <p:nvSpPr>
          <p:cNvPr id="4" name="Content Placeholder 3"/>
          <p:cNvSpPr>
            <a:spLocks noGrp="1"/>
          </p:cNvSpPr>
          <p:nvPr>
            <p:ph idx="1"/>
          </p:nvPr>
        </p:nvSpPr>
        <p:spPr>
          <a:xfrm>
            <a:off x="228600" y="1066801"/>
            <a:ext cx="8229600" cy="1524000"/>
          </a:xfrm>
        </p:spPr>
        <p:txBody>
          <a:bodyPr/>
          <a:lstStyle/>
          <a:p>
            <a:r>
              <a:rPr lang="en-US" sz="2000" dirty="0" smtClean="0"/>
              <a:t>Examples on Aggregate Functions</a:t>
            </a:r>
            <a:endParaRPr lang="en-US" sz="2000" dirty="0"/>
          </a:p>
        </p:txBody>
      </p:sp>
      <p:graphicFrame>
        <p:nvGraphicFramePr>
          <p:cNvPr id="7" name="Table 6"/>
          <p:cNvGraphicFramePr>
            <a:graphicFrameLocks noGrp="1"/>
          </p:cNvGraphicFramePr>
          <p:nvPr>
            <p:extLst>
              <p:ext uri="{D42A27DB-BD31-4B8C-83A1-F6EECF244321}">
                <p14:modId xmlns:p14="http://schemas.microsoft.com/office/powerpoint/2010/main" val="136091290"/>
              </p:ext>
            </p:extLst>
          </p:nvPr>
        </p:nvGraphicFramePr>
        <p:xfrm>
          <a:off x="361098" y="1852685"/>
          <a:ext cx="8534399" cy="3474720"/>
        </p:xfrm>
        <a:graphic>
          <a:graphicData uri="http://schemas.openxmlformats.org/drawingml/2006/table">
            <a:tbl>
              <a:tblPr firstRow="1" bandRow="1">
                <a:tableStyleId>{5C22544A-7EE6-4342-B048-85BDC9FD1C3A}</a:tableStyleId>
              </a:tblPr>
              <a:tblGrid>
                <a:gridCol w="1098487"/>
                <a:gridCol w="2711513"/>
                <a:gridCol w="4724399"/>
              </a:tblGrid>
              <a:tr h="269182">
                <a:tc>
                  <a:txBody>
                    <a:bodyPr/>
                    <a:lstStyle/>
                    <a:p>
                      <a:r>
                        <a:rPr lang="en-US" sz="1600" dirty="0" smtClean="0"/>
                        <a:t>Function</a:t>
                      </a:r>
                      <a:endParaRPr lang="en-US" sz="1600" dirty="0">
                        <a:latin typeface="Arial" pitchFamily="34" charset="0"/>
                        <a:cs typeface="Arial" pitchFamily="34" charset="0"/>
                      </a:endParaRPr>
                    </a:p>
                  </a:txBody>
                  <a:tcPr>
                    <a:solidFill>
                      <a:schemeClr val="accent4"/>
                    </a:solidFill>
                  </a:tcPr>
                </a:tc>
                <a:tc>
                  <a:txBody>
                    <a:bodyPr/>
                    <a:lstStyle/>
                    <a:p>
                      <a:r>
                        <a:rPr lang="en-US" sz="1600" dirty="0" smtClean="0"/>
                        <a:t>Example</a:t>
                      </a:r>
                      <a:endParaRPr lang="en-US" sz="1600" dirty="0">
                        <a:latin typeface="Arial" pitchFamily="34" charset="0"/>
                        <a:cs typeface="Arial" pitchFamily="34" charset="0"/>
                      </a:endParaRPr>
                    </a:p>
                  </a:txBody>
                  <a:tcPr>
                    <a:solidFill>
                      <a:schemeClr val="accent4"/>
                    </a:solidFill>
                  </a:tcPr>
                </a:tc>
                <a:tc>
                  <a:txBody>
                    <a:bodyPr/>
                    <a:lstStyle/>
                    <a:p>
                      <a:r>
                        <a:rPr lang="en-US" sz="1600" dirty="0" smtClean="0"/>
                        <a:t>Description</a:t>
                      </a:r>
                      <a:endParaRPr lang="en-US" sz="1600" dirty="0">
                        <a:latin typeface="Arial" pitchFamily="34" charset="0"/>
                        <a:cs typeface="Arial" pitchFamily="34" charset="0"/>
                      </a:endParaRPr>
                    </a:p>
                  </a:txBody>
                  <a:tcPr>
                    <a:solidFill>
                      <a:schemeClr val="accent4"/>
                    </a:solidFill>
                  </a:tcPr>
                </a:tc>
              </a:tr>
              <a:tr h="403772">
                <a:tc>
                  <a:txBody>
                    <a:bodyPr/>
                    <a:lstStyle/>
                    <a:p>
                      <a:r>
                        <a:rPr lang="en-US" sz="1600" dirty="0" smtClean="0">
                          <a:solidFill>
                            <a:schemeClr val="bg1"/>
                          </a:solidFill>
                        </a:rPr>
                        <a:t>COUNT</a:t>
                      </a:r>
                      <a:endParaRPr lang="en-US" sz="1600" dirty="0">
                        <a:solidFill>
                          <a:schemeClr val="bg1"/>
                        </a:solidFill>
                        <a:latin typeface="Arial" pitchFamily="34" charset="0"/>
                        <a:cs typeface="Arial" pitchFamily="34" charset="0"/>
                      </a:endParaRPr>
                    </a:p>
                  </a:txBody>
                  <a:tcPr>
                    <a:noFill/>
                  </a:tcPr>
                </a:tc>
                <a:tc>
                  <a:txBody>
                    <a:bodyPr/>
                    <a:lstStyle/>
                    <a:p>
                      <a:r>
                        <a:rPr lang="en-US" sz="1600" b="1" dirty="0" smtClean="0">
                          <a:solidFill>
                            <a:schemeClr val="bg1"/>
                          </a:solidFill>
                        </a:rPr>
                        <a:t>SELECT COUNT(</a:t>
                      </a:r>
                      <a:r>
                        <a:rPr lang="en-US" sz="1600" b="1" kern="1200" dirty="0" err="1" smtClean="0">
                          <a:solidFill>
                            <a:schemeClr val="bg1"/>
                          </a:solidFill>
                          <a:latin typeface="+mn-lt"/>
                          <a:ea typeface="+mn-ea"/>
                          <a:cs typeface="+mn-cs"/>
                        </a:rPr>
                        <a:t>CustomerNumber</a:t>
                      </a:r>
                      <a:r>
                        <a:rPr lang="en-US" sz="1600" b="1" dirty="0" smtClean="0">
                          <a:solidFill>
                            <a:schemeClr val="bg1"/>
                          </a:solidFill>
                        </a:rPr>
                        <a:t>) FROM </a:t>
                      </a:r>
                      <a:r>
                        <a:rPr lang="en-US" sz="1600" b="1" kern="1200" dirty="0" smtClean="0">
                          <a:solidFill>
                            <a:schemeClr val="bg1"/>
                          </a:solidFill>
                          <a:latin typeface="+mn-lt"/>
                          <a:ea typeface="+mn-ea"/>
                          <a:cs typeface="+mn-cs"/>
                        </a:rPr>
                        <a:t>Customers</a:t>
                      </a:r>
                      <a:r>
                        <a:rPr lang="en-US" sz="1600" b="1" dirty="0" smtClean="0">
                          <a:solidFill>
                            <a:schemeClr val="bg1"/>
                          </a:solidFill>
                        </a:rPr>
                        <a:t> ;</a:t>
                      </a:r>
                      <a:endParaRPr lang="en-US" sz="1600" b="1" dirty="0">
                        <a:solidFill>
                          <a:schemeClr val="bg1"/>
                        </a:solidFill>
                        <a:latin typeface="Arial" pitchFamily="34" charset="0"/>
                        <a:cs typeface="Arial" pitchFamily="34" charset="0"/>
                      </a:endParaRPr>
                    </a:p>
                  </a:txBody>
                  <a:tcPr>
                    <a:noFill/>
                  </a:tcPr>
                </a:tc>
                <a:tc>
                  <a:txBody>
                    <a:bodyPr/>
                    <a:lstStyle/>
                    <a:p>
                      <a:r>
                        <a:rPr lang="en-US" sz="1600" dirty="0" smtClean="0">
                          <a:solidFill>
                            <a:schemeClr val="bg1"/>
                          </a:solidFill>
                        </a:rPr>
                        <a:t>Displays</a:t>
                      </a:r>
                      <a:r>
                        <a:rPr lang="en-US" sz="1600" baseline="0" dirty="0" smtClean="0">
                          <a:solidFill>
                            <a:schemeClr val="bg1"/>
                          </a:solidFill>
                        </a:rPr>
                        <a:t>  the total number of rows in the Customers table.</a:t>
                      </a:r>
                      <a:endParaRPr lang="en-US" sz="1600" dirty="0">
                        <a:solidFill>
                          <a:schemeClr val="bg1"/>
                        </a:solidFill>
                        <a:latin typeface="Arial" pitchFamily="34" charset="0"/>
                        <a:cs typeface="Arial" pitchFamily="34" charset="0"/>
                      </a:endParaRPr>
                    </a:p>
                  </a:txBody>
                  <a:tcPr>
                    <a:noFill/>
                  </a:tcPr>
                </a:tc>
              </a:tr>
              <a:tr h="343336">
                <a:tc>
                  <a:txBody>
                    <a:bodyPr/>
                    <a:lstStyle/>
                    <a:p>
                      <a:r>
                        <a:rPr lang="en-US" sz="1600" dirty="0" smtClean="0">
                          <a:solidFill>
                            <a:schemeClr val="bg1"/>
                          </a:solidFill>
                        </a:rPr>
                        <a:t>SUM</a:t>
                      </a:r>
                      <a:endParaRPr lang="en-US" sz="1600" dirty="0">
                        <a:solidFill>
                          <a:schemeClr val="bg1"/>
                        </a:solidFill>
                        <a:latin typeface="Arial" pitchFamily="34" charset="0"/>
                        <a:cs typeface="Arial" pitchFamily="34" charset="0"/>
                      </a:endParaRPr>
                    </a:p>
                  </a:txBody>
                  <a:tcPr>
                    <a:noFill/>
                  </a:tcPr>
                </a:tc>
                <a:tc>
                  <a:txBody>
                    <a:bodyPr/>
                    <a:lstStyle/>
                    <a:p>
                      <a:r>
                        <a:rPr lang="en-US" sz="1600" b="1" dirty="0" smtClean="0">
                          <a:solidFill>
                            <a:schemeClr val="bg1"/>
                          </a:solidFill>
                        </a:rPr>
                        <a:t>SELECT SUM(</a:t>
                      </a:r>
                      <a:r>
                        <a:rPr lang="en-US" sz="1600" b="1" kern="1200" dirty="0" smtClean="0">
                          <a:solidFill>
                            <a:schemeClr val="bg1"/>
                          </a:solidFill>
                          <a:latin typeface="+mn-lt"/>
                          <a:ea typeface="+mn-ea"/>
                          <a:cs typeface="+mn-cs"/>
                        </a:rPr>
                        <a:t>amount</a:t>
                      </a:r>
                      <a:r>
                        <a:rPr lang="en-US" sz="1600" b="1" dirty="0" smtClean="0">
                          <a:solidFill>
                            <a:schemeClr val="bg1"/>
                          </a:solidFill>
                        </a:rPr>
                        <a:t>) </a:t>
                      </a:r>
                    </a:p>
                    <a:p>
                      <a:r>
                        <a:rPr lang="en-US" sz="1600" b="1" dirty="0" smtClean="0">
                          <a:solidFill>
                            <a:schemeClr val="bg1"/>
                          </a:solidFill>
                        </a:rPr>
                        <a:t>FROM </a:t>
                      </a:r>
                      <a:r>
                        <a:rPr lang="en-US" sz="1600" b="1" kern="1200" dirty="0" smtClean="0">
                          <a:solidFill>
                            <a:schemeClr val="bg1"/>
                          </a:solidFill>
                          <a:latin typeface="+mn-lt"/>
                          <a:ea typeface="+mn-ea"/>
                          <a:cs typeface="+mn-cs"/>
                        </a:rPr>
                        <a:t>Payments;</a:t>
                      </a:r>
                      <a:endParaRPr lang="en-US" sz="1600" b="1" dirty="0">
                        <a:solidFill>
                          <a:schemeClr val="bg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Displays</a:t>
                      </a:r>
                      <a:r>
                        <a:rPr lang="en-US" sz="1600" baseline="0" dirty="0" smtClean="0">
                          <a:solidFill>
                            <a:schemeClr val="bg1"/>
                          </a:solidFill>
                        </a:rPr>
                        <a:t>  the sum of all the payments in the payments table.</a:t>
                      </a:r>
                      <a:endParaRPr lang="en-US" sz="1600" dirty="0">
                        <a:solidFill>
                          <a:schemeClr val="bg1"/>
                        </a:solidFill>
                        <a:latin typeface="Arial" pitchFamily="34" charset="0"/>
                        <a:cs typeface="Arial" pitchFamily="34" charset="0"/>
                      </a:endParaRPr>
                    </a:p>
                  </a:txBody>
                  <a:tcPr>
                    <a:noFill/>
                  </a:tcPr>
                </a:tc>
              </a:tr>
              <a:tr h="448637">
                <a:tc>
                  <a:txBody>
                    <a:bodyPr/>
                    <a:lstStyle/>
                    <a:p>
                      <a:r>
                        <a:rPr lang="en-US" sz="1600" dirty="0" smtClean="0">
                          <a:solidFill>
                            <a:schemeClr val="bg1"/>
                          </a:solidFill>
                        </a:rPr>
                        <a:t>MIN</a:t>
                      </a:r>
                      <a:endParaRPr lang="en-US" sz="1600" dirty="0">
                        <a:solidFill>
                          <a:schemeClr val="bg1"/>
                        </a:solidFill>
                        <a:latin typeface="Arial" pitchFamily="34" charset="0"/>
                        <a:cs typeface="Arial" pitchFamily="34" charset="0"/>
                      </a:endParaRPr>
                    </a:p>
                  </a:txBody>
                  <a:tcPr>
                    <a:noFill/>
                  </a:tcPr>
                </a:tc>
                <a:tc>
                  <a:txBody>
                    <a:bodyPr/>
                    <a:lstStyle/>
                    <a:p>
                      <a:r>
                        <a:rPr lang="en-US" sz="1600" b="1" dirty="0" smtClean="0">
                          <a:solidFill>
                            <a:schemeClr val="bg1"/>
                          </a:solidFill>
                        </a:rPr>
                        <a:t>SELECT MIN(</a:t>
                      </a:r>
                      <a:r>
                        <a:rPr lang="en-US" sz="1600" b="1" kern="1200" dirty="0" smtClean="0">
                          <a:solidFill>
                            <a:schemeClr val="bg1"/>
                          </a:solidFill>
                          <a:latin typeface="+mn-lt"/>
                          <a:ea typeface="+mn-ea"/>
                          <a:cs typeface="+mn-cs"/>
                        </a:rPr>
                        <a:t>amount</a:t>
                      </a:r>
                      <a:r>
                        <a:rPr lang="en-US" sz="1600" b="1" dirty="0" smtClean="0">
                          <a:solidFill>
                            <a:schemeClr val="bg1"/>
                          </a:solidFill>
                        </a:rPr>
                        <a:t>) </a:t>
                      </a:r>
                    </a:p>
                    <a:p>
                      <a:r>
                        <a:rPr lang="en-US" sz="1600" b="1" dirty="0" smtClean="0">
                          <a:solidFill>
                            <a:schemeClr val="bg1"/>
                          </a:solidFill>
                        </a:rPr>
                        <a:t>FROM </a:t>
                      </a:r>
                      <a:r>
                        <a:rPr lang="en-US" sz="1600" b="1" kern="1200" dirty="0" smtClean="0">
                          <a:solidFill>
                            <a:schemeClr val="bg1"/>
                          </a:solidFill>
                          <a:latin typeface="+mn-lt"/>
                          <a:ea typeface="+mn-ea"/>
                          <a:cs typeface="+mn-cs"/>
                        </a:rPr>
                        <a:t>PAYMENTS;</a:t>
                      </a:r>
                      <a:endParaRPr lang="en-US" sz="1600" b="1" dirty="0" smtClean="0">
                        <a:solidFill>
                          <a:schemeClr val="bg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Displays</a:t>
                      </a:r>
                      <a:r>
                        <a:rPr lang="en-US" sz="1600" baseline="0" dirty="0" smtClean="0">
                          <a:solidFill>
                            <a:schemeClr val="bg1"/>
                          </a:solidFill>
                        </a:rPr>
                        <a:t>  the  minimum amount paid in the Payments table.</a:t>
                      </a:r>
                      <a:endParaRPr lang="en-US" sz="1600" dirty="0">
                        <a:solidFill>
                          <a:schemeClr val="bg1"/>
                        </a:solidFill>
                        <a:latin typeface="Arial" pitchFamily="34" charset="0"/>
                        <a:cs typeface="Arial" pitchFamily="34" charset="0"/>
                      </a:endParaRPr>
                    </a:p>
                  </a:txBody>
                  <a:tcPr>
                    <a:noFill/>
                  </a:tcPr>
                </a:tc>
              </a:tr>
              <a:tr h="448637">
                <a:tc>
                  <a:txBody>
                    <a:bodyPr/>
                    <a:lstStyle/>
                    <a:p>
                      <a:r>
                        <a:rPr lang="en-US" sz="1600" dirty="0" smtClean="0">
                          <a:solidFill>
                            <a:schemeClr val="bg1"/>
                          </a:solidFill>
                        </a:rPr>
                        <a:t>MAX</a:t>
                      </a:r>
                      <a:endParaRPr lang="en-US" sz="1600" dirty="0">
                        <a:solidFill>
                          <a:schemeClr val="bg1"/>
                        </a:solidFill>
                        <a:latin typeface="Arial" pitchFamily="34" charset="0"/>
                        <a:cs typeface="Arial" pitchFamily="34" charset="0"/>
                      </a:endParaRPr>
                    </a:p>
                  </a:txBody>
                  <a:tcPr>
                    <a:noFill/>
                  </a:tcPr>
                </a:tc>
                <a:tc>
                  <a:txBody>
                    <a:bodyPr/>
                    <a:lstStyle/>
                    <a:p>
                      <a:r>
                        <a:rPr lang="en-US" sz="1600" b="1" dirty="0" smtClean="0">
                          <a:solidFill>
                            <a:schemeClr val="bg1"/>
                          </a:solidFill>
                        </a:rPr>
                        <a:t>SELECT MAX(</a:t>
                      </a:r>
                      <a:r>
                        <a:rPr lang="en-US" sz="1600" b="1" kern="1200" dirty="0" smtClean="0">
                          <a:solidFill>
                            <a:schemeClr val="bg1"/>
                          </a:solidFill>
                          <a:latin typeface="+mn-lt"/>
                          <a:ea typeface="+mn-ea"/>
                          <a:cs typeface="+mn-cs"/>
                        </a:rPr>
                        <a:t>amount</a:t>
                      </a:r>
                      <a:r>
                        <a:rPr lang="en-US" sz="1600" b="1" dirty="0" smtClean="0">
                          <a:solidFill>
                            <a:schemeClr val="bg1"/>
                          </a:solidFill>
                        </a:rPr>
                        <a:t>) </a:t>
                      </a:r>
                    </a:p>
                    <a:p>
                      <a:r>
                        <a:rPr lang="en-US" sz="1600" b="1" dirty="0" smtClean="0">
                          <a:solidFill>
                            <a:schemeClr val="bg1"/>
                          </a:solidFill>
                        </a:rPr>
                        <a:t>FROM </a:t>
                      </a:r>
                      <a:r>
                        <a:rPr lang="en-US" sz="1600" b="1" kern="1200" dirty="0" smtClean="0">
                          <a:solidFill>
                            <a:schemeClr val="bg1"/>
                          </a:solidFill>
                          <a:latin typeface="+mn-lt"/>
                          <a:ea typeface="+mn-ea"/>
                          <a:cs typeface="+mn-cs"/>
                        </a:rPr>
                        <a:t>PAYMENTS</a:t>
                      </a:r>
                      <a:r>
                        <a:rPr lang="en-US" sz="1600" b="1" dirty="0" smtClean="0">
                          <a:solidFill>
                            <a:schemeClr val="bg1"/>
                          </a:solidFill>
                        </a:rPr>
                        <a:t> ;</a:t>
                      </a:r>
                      <a:endParaRPr lang="en-US" sz="1600" b="1" dirty="0" smtClean="0">
                        <a:solidFill>
                          <a:schemeClr val="bg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Displays</a:t>
                      </a:r>
                      <a:r>
                        <a:rPr lang="en-US" sz="1600" baseline="0" dirty="0" smtClean="0">
                          <a:solidFill>
                            <a:schemeClr val="bg1"/>
                          </a:solidFill>
                        </a:rPr>
                        <a:t>  the  maximum amount paid in the Payments table.</a:t>
                      </a:r>
                      <a:endParaRPr lang="en-US" sz="1600" dirty="0">
                        <a:solidFill>
                          <a:schemeClr val="bg1"/>
                        </a:solidFill>
                        <a:latin typeface="Arial" pitchFamily="34" charset="0"/>
                        <a:cs typeface="Arial" pitchFamily="34" charset="0"/>
                      </a:endParaRPr>
                    </a:p>
                  </a:txBody>
                  <a:tcPr>
                    <a:noFill/>
                  </a:tcPr>
                </a:tc>
              </a:tr>
              <a:tr h="448637">
                <a:tc>
                  <a:txBody>
                    <a:bodyPr/>
                    <a:lstStyle/>
                    <a:p>
                      <a:r>
                        <a:rPr lang="en-US" sz="1600" dirty="0" smtClean="0">
                          <a:solidFill>
                            <a:schemeClr val="bg1"/>
                          </a:solidFill>
                        </a:rPr>
                        <a:t>AVG</a:t>
                      </a:r>
                      <a:endParaRPr lang="en-US" sz="1600" dirty="0">
                        <a:solidFill>
                          <a:schemeClr val="bg1"/>
                        </a:solidFill>
                        <a:latin typeface="Arial" pitchFamily="34" charset="0"/>
                        <a:cs typeface="Arial" pitchFamily="34" charset="0"/>
                      </a:endParaRPr>
                    </a:p>
                  </a:txBody>
                  <a:tcPr>
                    <a:noFill/>
                  </a:tcPr>
                </a:tc>
                <a:tc>
                  <a:txBody>
                    <a:bodyPr/>
                    <a:lstStyle/>
                    <a:p>
                      <a:r>
                        <a:rPr lang="en-US" sz="1600" b="1" dirty="0" smtClean="0">
                          <a:solidFill>
                            <a:schemeClr val="bg1"/>
                          </a:solidFill>
                        </a:rPr>
                        <a:t>SELECT AVG(</a:t>
                      </a:r>
                      <a:r>
                        <a:rPr lang="en-US" sz="1600" b="1" kern="1200" dirty="0" smtClean="0">
                          <a:solidFill>
                            <a:schemeClr val="bg1"/>
                          </a:solidFill>
                          <a:latin typeface="+mn-lt"/>
                          <a:ea typeface="+mn-ea"/>
                          <a:cs typeface="+mn-cs"/>
                        </a:rPr>
                        <a:t>amount</a:t>
                      </a:r>
                      <a:r>
                        <a:rPr lang="en-US" sz="1600" b="1" dirty="0" smtClean="0">
                          <a:solidFill>
                            <a:schemeClr val="bg1"/>
                          </a:solidFill>
                        </a:rPr>
                        <a:t>) </a:t>
                      </a:r>
                    </a:p>
                    <a:p>
                      <a:r>
                        <a:rPr lang="en-US" sz="1600" b="1" dirty="0" smtClean="0">
                          <a:solidFill>
                            <a:schemeClr val="bg1"/>
                          </a:solidFill>
                        </a:rPr>
                        <a:t>FROM </a:t>
                      </a:r>
                      <a:r>
                        <a:rPr lang="en-US" sz="1600" b="1" kern="1200" dirty="0" smtClean="0">
                          <a:solidFill>
                            <a:schemeClr val="bg1"/>
                          </a:solidFill>
                          <a:latin typeface="+mn-lt"/>
                          <a:ea typeface="+mn-ea"/>
                          <a:cs typeface="+mn-cs"/>
                        </a:rPr>
                        <a:t>PAYMENTS;</a:t>
                      </a:r>
                      <a:endParaRPr lang="en-US" sz="1600" b="1" dirty="0">
                        <a:solidFill>
                          <a:schemeClr val="bg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Displays</a:t>
                      </a:r>
                      <a:r>
                        <a:rPr lang="en-US" sz="1600" baseline="0" dirty="0" smtClean="0">
                          <a:solidFill>
                            <a:schemeClr val="bg1"/>
                          </a:solidFill>
                        </a:rPr>
                        <a:t>  the average of all the amounts paid in payments table.</a:t>
                      </a:r>
                      <a:endParaRPr lang="en-US" sz="1600" dirty="0">
                        <a:solidFill>
                          <a:schemeClr val="bg1"/>
                        </a:solidFill>
                        <a:latin typeface="Arial" pitchFamily="34" charset="0"/>
                        <a:cs typeface="Arial" pitchFamily="34" charset="0"/>
                      </a:endParaRPr>
                    </a:p>
                  </a:txBody>
                  <a:tcPr>
                    <a:noFill/>
                  </a:tcPr>
                </a:tc>
              </a:tr>
            </a:tbl>
          </a:graphicData>
        </a:graphic>
      </p:graphicFrame>
      <p:sp>
        <p:nvSpPr>
          <p:cNvPr id="6" name="TextBox 5"/>
          <p:cNvSpPr txBox="1"/>
          <p:nvPr/>
        </p:nvSpPr>
        <p:spPr>
          <a:xfrm>
            <a:off x="533400" y="5538898"/>
            <a:ext cx="7620000" cy="726609"/>
          </a:xfrm>
          <a:prstGeom prst="rect">
            <a:avLst/>
          </a:prstGeom>
          <a:noFill/>
        </p:spPr>
        <p:txBody>
          <a:bodyPr wrap="square" rtlCol="0">
            <a:spAutoFit/>
          </a:bodyPr>
          <a:lstStyle/>
          <a:p>
            <a:pPr indent="-365760">
              <a:lnSpc>
                <a:spcPct val="120000"/>
              </a:lnSpc>
            </a:pPr>
            <a:r>
              <a:rPr lang="en-US" dirty="0">
                <a:solidFill>
                  <a:schemeClr val="bg1"/>
                </a:solidFill>
              </a:rPr>
              <a:t>They are commonly used with the GROUP BY clause in a SELECT statement, and accepts single column as input .</a:t>
            </a:r>
          </a:p>
        </p:txBody>
      </p:sp>
    </p:spTree>
    <p:extLst>
      <p:ext uri="{BB962C8B-B14F-4D97-AF65-F5344CB8AC3E}">
        <p14:creationId xmlns:p14="http://schemas.microsoft.com/office/powerpoint/2010/main" val="2784336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Scalar Functions</a:t>
            </a:r>
            <a:endParaRPr lang="en-US" dirty="0"/>
          </a:p>
        </p:txBody>
      </p:sp>
    </p:spTree>
    <p:extLst>
      <p:ext uri="{BB962C8B-B14F-4D97-AF65-F5344CB8AC3E}">
        <p14:creationId xmlns:p14="http://schemas.microsoft.com/office/powerpoint/2010/main" val="1572686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426" y="1219200"/>
            <a:ext cx="8686800" cy="4191000"/>
          </a:xfrm>
        </p:spPr>
        <p:txBody>
          <a:bodyPr/>
          <a:lstStyle/>
          <a:p>
            <a:pPr marL="731520" indent="-365760">
              <a:lnSpc>
                <a:spcPct val="120000"/>
              </a:lnSpc>
              <a:spcBef>
                <a:spcPts val="0"/>
              </a:spcBef>
            </a:pPr>
            <a:r>
              <a:rPr lang="en-US" sz="2000" dirty="0" smtClean="0"/>
              <a:t>Require </a:t>
            </a:r>
            <a:r>
              <a:rPr lang="en-US" sz="2000" dirty="0"/>
              <a:t>no arguments, or at most one </a:t>
            </a:r>
            <a:r>
              <a:rPr lang="en-US" sz="2000" dirty="0" smtClean="0"/>
              <a:t>argument</a:t>
            </a:r>
          </a:p>
          <a:p>
            <a:pPr marL="731520" indent="-365760">
              <a:lnSpc>
                <a:spcPct val="120000"/>
              </a:lnSpc>
              <a:spcBef>
                <a:spcPts val="0"/>
              </a:spcBef>
            </a:pPr>
            <a:endParaRPr lang="en-US" sz="2000" dirty="0" smtClean="0"/>
          </a:p>
          <a:p>
            <a:pPr marL="731520" indent="-365760">
              <a:lnSpc>
                <a:spcPct val="120000"/>
              </a:lnSpc>
              <a:spcBef>
                <a:spcPts val="0"/>
              </a:spcBef>
            </a:pPr>
            <a:r>
              <a:rPr lang="en-US" sz="2000" dirty="0"/>
              <a:t>R</a:t>
            </a:r>
            <a:r>
              <a:rPr lang="en-US" sz="2000" dirty="0" smtClean="0"/>
              <a:t>eturns </a:t>
            </a:r>
            <a:r>
              <a:rPr lang="en-US" sz="2000" dirty="0"/>
              <a:t>a single value that is based on the input </a:t>
            </a:r>
            <a:r>
              <a:rPr lang="en-US" sz="2000" dirty="0" smtClean="0"/>
              <a:t>value</a:t>
            </a:r>
          </a:p>
          <a:p>
            <a:pPr marL="731520" indent="-365760">
              <a:lnSpc>
                <a:spcPct val="120000"/>
              </a:lnSpc>
              <a:spcBef>
                <a:spcPts val="0"/>
              </a:spcBef>
            </a:pPr>
            <a:endParaRPr lang="en-US" sz="2000" dirty="0" smtClean="0"/>
          </a:p>
          <a:p>
            <a:pPr marL="731520" indent="-365760">
              <a:lnSpc>
                <a:spcPct val="120000"/>
              </a:lnSpc>
              <a:spcBef>
                <a:spcPts val="0"/>
              </a:spcBef>
            </a:pPr>
            <a:r>
              <a:rPr lang="en-US" sz="2000" dirty="0" smtClean="0"/>
              <a:t>Can be broken </a:t>
            </a:r>
            <a:r>
              <a:rPr lang="en-US" sz="2000" dirty="0"/>
              <a:t>down into the </a:t>
            </a:r>
            <a:r>
              <a:rPr lang="en-US" sz="2000" dirty="0" smtClean="0"/>
              <a:t>subcategories</a:t>
            </a:r>
          </a:p>
          <a:p>
            <a:pPr marL="731520" indent="-365760">
              <a:lnSpc>
                <a:spcPct val="120000"/>
              </a:lnSpc>
              <a:spcBef>
                <a:spcPts val="0"/>
              </a:spcBef>
            </a:pPr>
            <a:endParaRPr lang="en-US" sz="2000" dirty="0" smtClean="0"/>
          </a:p>
          <a:p>
            <a:pPr marL="731520" indent="-365760">
              <a:lnSpc>
                <a:spcPct val="120000"/>
              </a:lnSpc>
              <a:spcBef>
                <a:spcPts val="0"/>
              </a:spcBef>
            </a:pPr>
            <a:r>
              <a:rPr lang="en-US" sz="2000" dirty="0" smtClean="0"/>
              <a:t>Based </a:t>
            </a:r>
            <a:r>
              <a:rPr lang="en-US" sz="2000" dirty="0"/>
              <a:t>upon their intended </a:t>
            </a:r>
            <a:r>
              <a:rPr lang="en-US" sz="2000" dirty="0" smtClean="0"/>
              <a:t>use, Subcategories are </a:t>
            </a:r>
            <a:endParaRPr lang="en-US" sz="2000" b="1" dirty="0" smtClean="0"/>
          </a:p>
        </p:txBody>
      </p:sp>
      <p:sp>
        <p:nvSpPr>
          <p:cNvPr id="2" name="Title 1"/>
          <p:cNvSpPr>
            <a:spLocks noGrp="1"/>
          </p:cNvSpPr>
          <p:nvPr>
            <p:ph type="title"/>
          </p:nvPr>
        </p:nvSpPr>
        <p:spPr/>
        <p:txBody>
          <a:bodyPr/>
          <a:lstStyle/>
          <a:p>
            <a:pPr marL="0" indent="0"/>
            <a:r>
              <a:rPr lang="en-US" dirty="0" smtClean="0"/>
              <a:t>Scalar Functions </a:t>
            </a:r>
          </a:p>
        </p:txBody>
      </p:sp>
      <p:sp>
        <p:nvSpPr>
          <p:cNvPr id="7" name="Slide Number Placeholder 6"/>
          <p:cNvSpPr>
            <a:spLocks noGrp="1"/>
          </p:cNvSpPr>
          <p:nvPr>
            <p:ph type="sldNum" sz="quarter" idx="11"/>
          </p:nvPr>
        </p:nvSpPr>
        <p:spPr/>
        <p:txBody>
          <a:bodyPr/>
          <a:lstStyle/>
          <a:p>
            <a:fld id="{47ED8886-DB3B-44F4-9A80-E6A224679F20}" type="slidenum">
              <a:rPr lang="en-US" smtClean="0"/>
              <a:pPr/>
              <a:t>16</a:t>
            </a:fld>
            <a:endParaRPr lang="en-US" dirty="0"/>
          </a:p>
        </p:txBody>
      </p:sp>
    </p:spTree>
    <p:extLst>
      <p:ext uri="{BB962C8B-B14F-4D97-AF65-F5344CB8AC3E}">
        <p14:creationId xmlns:p14="http://schemas.microsoft.com/office/powerpoint/2010/main" val="2091499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Scalar Functions </a:t>
            </a:r>
          </a:p>
        </p:txBody>
      </p:sp>
      <p:sp>
        <p:nvSpPr>
          <p:cNvPr id="7" name="Slide Number Placeholder 6"/>
          <p:cNvSpPr>
            <a:spLocks noGrp="1"/>
          </p:cNvSpPr>
          <p:nvPr>
            <p:ph type="sldNum" sz="quarter" idx="11"/>
          </p:nvPr>
        </p:nvSpPr>
        <p:spPr/>
        <p:txBody>
          <a:bodyPr/>
          <a:lstStyle/>
          <a:p>
            <a:fld id="{47ED8886-DB3B-44F4-9A80-E6A224679F20}" type="slidenum">
              <a:rPr lang="en-US" smtClean="0"/>
              <a:pPr/>
              <a:t>17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2421707"/>
              </p:ext>
            </p:extLst>
          </p:nvPr>
        </p:nvGraphicFramePr>
        <p:xfrm>
          <a:off x="609600" y="1295400"/>
          <a:ext cx="8305800" cy="4343401"/>
        </p:xfrm>
        <a:graphic>
          <a:graphicData uri="http://schemas.openxmlformats.org/drawingml/2006/table">
            <a:tbl>
              <a:tblPr firstRow="1" bandRow="1">
                <a:tableStyleId>{5C22544A-7EE6-4342-B048-85BDC9FD1C3A}</a:tableStyleId>
              </a:tblPr>
              <a:tblGrid>
                <a:gridCol w="2362200"/>
                <a:gridCol w="5943600"/>
              </a:tblGrid>
              <a:tr h="484814">
                <a:tc>
                  <a:txBody>
                    <a:bodyPr/>
                    <a:lstStyle/>
                    <a:p>
                      <a:r>
                        <a:rPr lang="en-US" sz="1600" dirty="0" smtClean="0"/>
                        <a:t>Category</a:t>
                      </a:r>
                      <a:endParaRPr lang="en-US" sz="1600" dirty="0"/>
                    </a:p>
                  </a:txBody>
                  <a:tcPr>
                    <a:solidFill>
                      <a:schemeClr val="accent4"/>
                    </a:solidFill>
                  </a:tcPr>
                </a:tc>
                <a:tc>
                  <a:txBody>
                    <a:bodyPr/>
                    <a:lstStyle/>
                    <a:p>
                      <a:r>
                        <a:rPr lang="en-US" sz="1600" dirty="0" smtClean="0"/>
                        <a:t>Usage</a:t>
                      </a:r>
                      <a:endParaRPr lang="en-US" sz="1600" dirty="0"/>
                    </a:p>
                  </a:txBody>
                  <a:tcPr>
                    <a:solidFill>
                      <a:schemeClr val="accent4"/>
                    </a:solidFill>
                  </a:tcPr>
                </a:tc>
              </a:tr>
              <a:tr h="1075888">
                <a:tc>
                  <a:txBody>
                    <a:bodyPr/>
                    <a:lstStyle/>
                    <a:p>
                      <a:r>
                        <a:rPr lang="en-US" sz="1800" dirty="0" smtClean="0">
                          <a:solidFill>
                            <a:schemeClr val="bg1"/>
                          </a:solidFill>
                        </a:rPr>
                        <a:t>Built-in</a:t>
                      </a:r>
                      <a:endParaRPr lang="en-US" sz="1800" dirty="0">
                        <a:solidFill>
                          <a:schemeClr val="bg1"/>
                        </a:solidFill>
                      </a:endParaRPr>
                    </a:p>
                  </a:txBody>
                  <a:tcPr>
                    <a:noFill/>
                  </a:tcPr>
                </a:tc>
                <a:tc>
                  <a:txBody>
                    <a:bodyPr/>
                    <a:lstStyle/>
                    <a:p>
                      <a:r>
                        <a:rPr lang="en-US" sz="1800" dirty="0" smtClean="0">
                          <a:solidFill>
                            <a:schemeClr val="bg1"/>
                          </a:solidFill>
                        </a:rPr>
                        <a:t>These functions perform operations on values and settings that</a:t>
                      </a:r>
                      <a:r>
                        <a:rPr lang="en-US" sz="1800" baseline="0" dirty="0" smtClean="0">
                          <a:solidFill>
                            <a:schemeClr val="bg1"/>
                          </a:solidFill>
                        </a:rPr>
                        <a:t> are built into the database (such as specifics dealing with the user session)</a:t>
                      </a:r>
                      <a:endParaRPr lang="en-US" sz="1800" dirty="0">
                        <a:solidFill>
                          <a:schemeClr val="bg1"/>
                        </a:solidFill>
                      </a:endParaRPr>
                    </a:p>
                  </a:txBody>
                  <a:tcPr>
                    <a:noFill/>
                  </a:tcPr>
                </a:tc>
              </a:tr>
              <a:tr h="1075888">
                <a:tc>
                  <a:txBody>
                    <a:bodyPr/>
                    <a:lstStyle/>
                    <a:p>
                      <a:r>
                        <a:rPr lang="en-US" sz="1800" dirty="0" smtClean="0">
                          <a:solidFill>
                            <a:schemeClr val="bg1"/>
                          </a:solidFill>
                        </a:rPr>
                        <a:t>String</a:t>
                      </a:r>
                      <a:endParaRPr lang="en-US" sz="1800" dirty="0">
                        <a:solidFill>
                          <a:schemeClr val="bg1"/>
                        </a:solidFill>
                      </a:endParaRPr>
                    </a:p>
                  </a:txBody>
                  <a:tcPr>
                    <a:noFill/>
                  </a:tcPr>
                </a:tc>
                <a:tc>
                  <a:txBody>
                    <a:bodyPr/>
                    <a:lstStyle/>
                    <a:p>
                      <a:r>
                        <a:rPr lang="en-US" sz="1800" dirty="0" smtClean="0">
                          <a:solidFill>
                            <a:schemeClr val="bg1"/>
                          </a:solidFill>
                        </a:rPr>
                        <a:t>These functions perform</a:t>
                      </a:r>
                      <a:r>
                        <a:rPr lang="en-US" sz="1800" baseline="0" dirty="0" smtClean="0">
                          <a:solidFill>
                            <a:schemeClr val="bg1"/>
                          </a:solidFill>
                        </a:rPr>
                        <a:t> operations on character values such as CHAR and VARCHAR and they can return either numeric or string values.</a:t>
                      </a:r>
                      <a:endParaRPr lang="en-US" sz="1800" dirty="0">
                        <a:solidFill>
                          <a:schemeClr val="bg1"/>
                        </a:solidFill>
                      </a:endParaRPr>
                    </a:p>
                  </a:txBody>
                  <a:tcPr>
                    <a:noFill/>
                  </a:tcPr>
                </a:tc>
              </a:tr>
              <a:tr h="484814">
                <a:tc>
                  <a:txBody>
                    <a:bodyPr/>
                    <a:lstStyle/>
                    <a:p>
                      <a:r>
                        <a:rPr lang="en-US" sz="1800" dirty="0" smtClean="0">
                          <a:solidFill>
                            <a:schemeClr val="bg1"/>
                          </a:solidFill>
                        </a:rPr>
                        <a:t>Numeric/Mathematic</a:t>
                      </a:r>
                    </a:p>
                  </a:txBody>
                  <a:tcPr>
                    <a:noFill/>
                  </a:tcPr>
                </a:tc>
                <a:tc>
                  <a:txBody>
                    <a:bodyPr/>
                    <a:lstStyle/>
                    <a:p>
                      <a:r>
                        <a:rPr lang="en-US" sz="1800" dirty="0" smtClean="0">
                          <a:solidFill>
                            <a:schemeClr val="bg1"/>
                          </a:solidFill>
                        </a:rPr>
                        <a:t>These functions perform operations on numeric values.</a:t>
                      </a:r>
                      <a:endParaRPr lang="en-US" sz="1800" dirty="0">
                        <a:solidFill>
                          <a:schemeClr val="bg1"/>
                        </a:solidFill>
                      </a:endParaRPr>
                    </a:p>
                  </a:txBody>
                  <a:tcPr>
                    <a:noFill/>
                  </a:tcPr>
                </a:tc>
              </a:tr>
              <a:tr h="484814">
                <a:tc>
                  <a:txBody>
                    <a:bodyPr/>
                    <a:lstStyle/>
                    <a:p>
                      <a:r>
                        <a:rPr lang="en-US" sz="1800" dirty="0" smtClean="0">
                          <a:solidFill>
                            <a:schemeClr val="bg1"/>
                          </a:solidFill>
                        </a:rPr>
                        <a:t>Date and Time</a:t>
                      </a:r>
                      <a:endParaRPr lang="en-US" sz="1800" dirty="0">
                        <a:solidFill>
                          <a:schemeClr val="bg1"/>
                        </a:solidFill>
                      </a:endParaRPr>
                    </a:p>
                  </a:txBody>
                  <a:tcPr>
                    <a:noFill/>
                  </a:tcPr>
                </a:tc>
                <a:tc>
                  <a:txBody>
                    <a:bodyPr/>
                    <a:lstStyle/>
                    <a:p>
                      <a:r>
                        <a:rPr lang="en-US" sz="1800" dirty="0" smtClean="0">
                          <a:solidFill>
                            <a:schemeClr val="bg1"/>
                          </a:solidFill>
                        </a:rPr>
                        <a:t>These</a:t>
                      </a:r>
                      <a:r>
                        <a:rPr lang="en-US" sz="1800" baseline="0" dirty="0" smtClean="0">
                          <a:solidFill>
                            <a:schemeClr val="bg1"/>
                          </a:solidFill>
                        </a:rPr>
                        <a:t> functions perform operations on date/time fields.</a:t>
                      </a:r>
                      <a:endParaRPr lang="en-US" sz="1800" dirty="0">
                        <a:solidFill>
                          <a:schemeClr val="bg1"/>
                        </a:solidFill>
                      </a:endParaRPr>
                    </a:p>
                  </a:txBody>
                  <a:tcPr>
                    <a:noFill/>
                  </a:tcPr>
                </a:tc>
              </a:tr>
              <a:tr h="737183">
                <a:tc>
                  <a:txBody>
                    <a:bodyPr/>
                    <a:lstStyle/>
                    <a:p>
                      <a:r>
                        <a:rPr lang="en-US" sz="1800" kern="1200" baseline="0" dirty="0">
                          <a:solidFill>
                            <a:schemeClr val="bg1"/>
                          </a:solidFill>
                        </a:rPr>
                        <a:t>CASE and CAST</a:t>
                      </a:r>
                      <a:endParaRPr lang="en-US" sz="1800" kern="1200" baseline="0" dirty="0">
                        <a:solidFill>
                          <a:schemeClr val="bg1"/>
                        </a:solidFill>
                        <a:latin typeface="+mn-lt"/>
                        <a:ea typeface="+mn-ea"/>
                        <a:cs typeface="+mn-cs"/>
                      </a:endParaRPr>
                    </a:p>
                  </a:txBody>
                  <a:tcPr marL="38100" marR="38100" marT="38100" marB="38100" anchor="ctr">
                    <a:noFill/>
                  </a:tcPr>
                </a:tc>
                <a:tc>
                  <a:txBody>
                    <a:bodyPr/>
                    <a:lstStyle/>
                    <a:p>
                      <a:r>
                        <a:rPr lang="en-US" sz="1800" kern="1200" baseline="0" dirty="0" smtClean="0">
                          <a:solidFill>
                            <a:schemeClr val="bg1"/>
                          </a:solidFill>
                        </a:rPr>
                        <a:t>CASE </a:t>
                      </a:r>
                      <a:r>
                        <a:rPr lang="en-US" sz="1800" kern="1200" baseline="0" dirty="0">
                          <a:solidFill>
                            <a:schemeClr val="bg1"/>
                          </a:solidFill>
                        </a:rPr>
                        <a:t>supplies IF-THEN logic to SQL statements and CAST can convert values from one </a:t>
                      </a:r>
                      <a:r>
                        <a:rPr lang="en-US" sz="1800" kern="1200" baseline="0" dirty="0" smtClean="0">
                          <a:solidFill>
                            <a:schemeClr val="bg1"/>
                          </a:solidFill>
                        </a:rPr>
                        <a:t>data type </a:t>
                      </a:r>
                      <a:r>
                        <a:rPr lang="en-US" sz="1800" kern="1200" baseline="0" dirty="0">
                          <a:solidFill>
                            <a:schemeClr val="bg1"/>
                          </a:solidFill>
                        </a:rPr>
                        <a:t>to another.</a:t>
                      </a:r>
                      <a:endParaRPr lang="en-US" sz="1800" kern="1200" baseline="0" dirty="0">
                        <a:solidFill>
                          <a:schemeClr val="bg1"/>
                        </a:solidFill>
                        <a:latin typeface="+mn-lt"/>
                        <a:ea typeface="+mn-ea"/>
                        <a:cs typeface="+mn-cs"/>
                      </a:endParaRPr>
                    </a:p>
                  </a:txBody>
                  <a:tcPr marL="38100" marR="38100" marT="38100" marB="38100" anchor="ctr">
                    <a:noFill/>
                  </a:tcPr>
                </a:tc>
              </a:tr>
            </a:tbl>
          </a:graphicData>
        </a:graphic>
      </p:graphicFrame>
    </p:spTree>
    <p:extLst>
      <p:ext uri="{BB962C8B-B14F-4D97-AF65-F5344CB8AC3E}">
        <p14:creationId xmlns:p14="http://schemas.microsoft.com/office/powerpoint/2010/main" val="311603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0114" y="914401"/>
            <a:ext cx="8229600" cy="1524000"/>
          </a:xfrm>
        </p:spPr>
        <p:txBody>
          <a:bodyPr/>
          <a:lstStyle/>
          <a:p>
            <a:pPr marL="731520" indent="-365760">
              <a:lnSpc>
                <a:spcPct val="120000"/>
              </a:lnSpc>
              <a:spcBef>
                <a:spcPts val="0"/>
              </a:spcBef>
            </a:pPr>
            <a:r>
              <a:rPr lang="en-US" sz="2200" b="1" dirty="0"/>
              <a:t>I</a:t>
            </a:r>
            <a:r>
              <a:rPr lang="en-US" sz="2200" dirty="0" smtClean="0"/>
              <a:t>dentify </a:t>
            </a:r>
            <a:r>
              <a:rPr lang="en-US" sz="2200" dirty="0"/>
              <a:t>both the current user session and </a:t>
            </a:r>
            <a:r>
              <a:rPr lang="en-US" sz="2200" dirty="0" smtClean="0"/>
              <a:t>its characteristics, </a:t>
            </a:r>
            <a:r>
              <a:rPr lang="en-US" sz="2200" dirty="0"/>
              <a:t>such as the current session privileges. </a:t>
            </a:r>
            <a:endParaRPr lang="en-US" sz="2200" dirty="0" smtClean="0"/>
          </a:p>
          <a:p>
            <a:pPr marL="731520" indent="-365760">
              <a:lnSpc>
                <a:spcPct val="120000"/>
              </a:lnSpc>
              <a:spcBef>
                <a:spcPts val="0"/>
              </a:spcBef>
            </a:pPr>
            <a:endParaRPr lang="en-US" sz="2200" dirty="0" smtClean="0"/>
          </a:p>
          <a:p>
            <a:pPr marL="731520" indent="-365760">
              <a:lnSpc>
                <a:spcPct val="120000"/>
              </a:lnSpc>
              <a:spcBef>
                <a:spcPts val="0"/>
              </a:spcBef>
            </a:pPr>
            <a:r>
              <a:rPr lang="en-US" sz="2200" dirty="0" smtClean="0"/>
              <a:t>Are always </a:t>
            </a:r>
            <a:r>
              <a:rPr lang="en-US" sz="2200" dirty="0"/>
              <a:t>nondeterministic. </a:t>
            </a:r>
            <a:endParaRPr lang="en-US" sz="2200" dirty="0" smtClean="0"/>
          </a:p>
          <a:p>
            <a:pPr marL="731520" indent="-365760">
              <a:lnSpc>
                <a:spcPct val="120000"/>
              </a:lnSpc>
              <a:spcBef>
                <a:spcPts val="0"/>
              </a:spcBef>
              <a:buNone/>
            </a:pPr>
            <a:endParaRPr lang="en-US" sz="2200" dirty="0"/>
          </a:p>
        </p:txBody>
      </p:sp>
      <p:sp>
        <p:nvSpPr>
          <p:cNvPr id="3" name="Title 2"/>
          <p:cNvSpPr>
            <a:spLocks noGrp="1"/>
          </p:cNvSpPr>
          <p:nvPr>
            <p:ph type="title"/>
          </p:nvPr>
        </p:nvSpPr>
        <p:spPr/>
        <p:txBody>
          <a:bodyPr/>
          <a:lstStyle/>
          <a:p>
            <a:r>
              <a:rPr lang="en-US" dirty="0"/>
              <a:t>Built-in Scalar </a:t>
            </a:r>
            <a:r>
              <a:rPr lang="en-US" dirty="0" smtClean="0"/>
              <a:t>Functions</a:t>
            </a:r>
            <a:endParaRPr lang="en-US" dirty="0"/>
          </a:p>
        </p:txBody>
      </p:sp>
      <p:sp>
        <p:nvSpPr>
          <p:cNvPr id="9" name="Slide Number Placeholder 8"/>
          <p:cNvSpPr>
            <a:spLocks noGrp="1"/>
          </p:cNvSpPr>
          <p:nvPr>
            <p:ph type="sldNum" sz="quarter" idx="11"/>
          </p:nvPr>
        </p:nvSpPr>
        <p:spPr/>
        <p:txBody>
          <a:bodyPr/>
          <a:lstStyle/>
          <a:p>
            <a:fld id="{47ED8886-DB3B-44F4-9A80-E6A224679F20}" type="slidenum">
              <a:rPr lang="en-US" smtClean="0"/>
              <a:pPr/>
              <a:t>18</a:t>
            </a:fld>
            <a:endParaRPr lang="en-US" dirty="0"/>
          </a:p>
        </p:txBody>
      </p:sp>
      <p:sp>
        <p:nvSpPr>
          <p:cNvPr id="8" name="Rectangle 2"/>
          <p:cNvSpPr>
            <a:spLocks noChangeArrowheads="1"/>
          </p:cNvSpPr>
          <p:nvPr/>
        </p:nvSpPr>
        <p:spPr bwMode="auto">
          <a:xfrm>
            <a:off x="228600" y="2262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470181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subTnLst>
                                    <p:animClr clrSpc="rgb" dir="cw">
                                      <p:cBhvr override="childStyle">
                                        <p:cTn dur="1" fill="hold" display="0" masterRel="nextClick" afterEffect="1"/>
                                        <p:tgtEl>
                                          <p:spTgt spid="2">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subTnLst>
                                    <p:animClr clrSpc="rgb" dir="cw">
                                      <p:cBhvr override="childStyle">
                                        <p:cTn dur="1" fill="hold" display="0" masterRel="nextClick" afterEffect="1"/>
                                        <p:tgtEl>
                                          <p:spTgt spid="2">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Built-in Scalar </a:t>
            </a:r>
            <a:r>
              <a:rPr lang="en-US" dirty="0" smtClean="0"/>
              <a:t>Functions</a:t>
            </a:r>
            <a:endParaRPr lang="en-US" dirty="0"/>
          </a:p>
        </p:txBody>
      </p:sp>
      <p:sp>
        <p:nvSpPr>
          <p:cNvPr id="9" name="Slide Number Placeholder 8"/>
          <p:cNvSpPr>
            <a:spLocks noGrp="1"/>
          </p:cNvSpPr>
          <p:nvPr>
            <p:ph type="sldNum" sz="quarter" idx="11"/>
          </p:nvPr>
        </p:nvSpPr>
        <p:spPr/>
        <p:txBody>
          <a:bodyPr/>
          <a:lstStyle/>
          <a:p>
            <a:fld id="{47ED8886-DB3B-44F4-9A80-E6A224679F20}" type="slidenum">
              <a:rPr lang="en-US" smtClean="0"/>
              <a:pPr/>
              <a:t>19</a:t>
            </a:fld>
            <a:endParaRPr lang="en-US" dirty="0"/>
          </a:p>
        </p:txBody>
      </p:sp>
      <p:sp>
        <p:nvSpPr>
          <p:cNvPr id="8" name="Rectangle 2"/>
          <p:cNvSpPr>
            <a:spLocks noChangeArrowheads="1"/>
          </p:cNvSpPr>
          <p:nvPr/>
        </p:nvSpPr>
        <p:spPr bwMode="auto">
          <a:xfrm>
            <a:off x="228600" y="2262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397495205"/>
              </p:ext>
            </p:extLst>
          </p:nvPr>
        </p:nvGraphicFramePr>
        <p:xfrm>
          <a:off x="533400" y="1119664"/>
          <a:ext cx="7848600" cy="3757134"/>
        </p:xfrm>
        <a:graphic>
          <a:graphicData uri="http://schemas.openxmlformats.org/drawingml/2006/table">
            <a:tbl>
              <a:tblPr firstRow="1" bandRow="1">
                <a:tableStyleId>{5C22544A-7EE6-4342-B048-85BDC9FD1C3A}</a:tableStyleId>
              </a:tblPr>
              <a:tblGrid>
                <a:gridCol w="2774758"/>
                <a:gridCol w="5073842"/>
              </a:tblGrid>
              <a:tr h="435480">
                <a:tc>
                  <a:txBody>
                    <a:bodyPr/>
                    <a:lstStyle/>
                    <a:p>
                      <a:pPr algn="ctr" fontAlgn="ctr"/>
                      <a:r>
                        <a:rPr lang="en-US" sz="1800" u="none" strike="noStrike" dirty="0">
                          <a:effectLst/>
                        </a:rPr>
                        <a:t>Function </a:t>
                      </a:r>
                      <a:endParaRPr lang="en-US" sz="1800" b="1" i="0" u="none" strike="noStrike" dirty="0">
                        <a:solidFill>
                          <a:schemeClr val="bg1"/>
                        </a:solidFill>
                        <a:effectLst/>
                        <a:latin typeface="Calibri"/>
                      </a:endParaRPr>
                    </a:p>
                  </a:txBody>
                  <a:tcPr marL="9525" marR="9525" marT="9525" marB="0" anchor="ctr">
                    <a:solidFill>
                      <a:schemeClr val="accent4"/>
                    </a:solidFill>
                  </a:tcPr>
                </a:tc>
                <a:tc>
                  <a:txBody>
                    <a:bodyPr/>
                    <a:lstStyle/>
                    <a:p>
                      <a:pPr algn="ctr" fontAlgn="ctr"/>
                      <a:r>
                        <a:rPr lang="en-US" sz="1800" u="none" strike="noStrike" dirty="0">
                          <a:effectLst/>
                        </a:rPr>
                        <a:t>Usage</a:t>
                      </a:r>
                      <a:endParaRPr lang="en-US" sz="1800" b="1" i="0" u="none" strike="noStrike" dirty="0">
                        <a:solidFill>
                          <a:schemeClr val="bg1"/>
                        </a:solidFill>
                        <a:effectLst/>
                        <a:latin typeface="Calibri"/>
                      </a:endParaRPr>
                    </a:p>
                  </a:txBody>
                  <a:tcPr marL="9525" marR="9525" marT="9525" marB="0" anchor="ctr">
                    <a:solidFill>
                      <a:schemeClr val="accent4"/>
                    </a:solidFill>
                  </a:tcPr>
                </a:tc>
              </a:tr>
              <a:tr h="435480">
                <a:tc>
                  <a:txBody>
                    <a:bodyPr/>
                    <a:lstStyle/>
                    <a:p>
                      <a:pPr algn="l" fontAlgn="ctr"/>
                      <a:r>
                        <a:rPr lang="en-US" sz="1600" u="none" strike="noStrike" dirty="0">
                          <a:solidFill>
                            <a:schemeClr val="bg1"/>
                          </a:solidFill>
                          <a:effectLst/>
                        </a:rPr>
                        <a:t>CURRENT_DATE </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smtClean="0">
                          <a:solidFill>
                            <a:schemeClr val="bg1"/>
                          </a:solidFill>
                          <a:effectLst/>
                        </a:rPr>
                        <a:t> Identifies </a:t>
                      </a:r>
                      <a:r>
                        <a:rPr lang="en-US" sz="1800" u="none" strike="noStrike" dirty="0">
                          <a:solidFill>
                            <a:schemeClr val="bg1"/>
                          </a:solidFill>
                          <a:effectLst/>
                        </a:rPr>
                        <a:t>the current date.</a:t>
                      </a:r>
                      <a:endParaRPr lang="en-US" sz="1800" b="0" i="0" u="none" strike="noStrike" dirty="0">
                        <a:solidFill>
                          <a:schemeClr val="bg1"/>
                        </a:solidFill>
                        <a:effectLst/>
                        <a:latin typeface="Calibri"/>
                      </a:endParaRPr>
                    </a:p>
                  </a:txBody>
                  <a:tcPr marL="9525" marR="9525" marT="9525" marB="0" anchor="ctr">
                    <a:noFill/>
                  </a:tcPr>
                </a:tc>
              </a:tr>
              <a:tr h="484323">
                <a:tc>
                  <a:txBody>
                    <a:bodyPr/>
                    <a:lstStyle/>
                    <a:p>
                      <a:pPr algn="l" fontAlgn="ctr"/>
                      <a:r>
                        <a:rPr lang="en-US" sz="1600" u="none" strike="noStrike" dirty="0">
                          <a:solidFill>
                            <a:schemeClr val="bg1"/>
                          </a:solidFill>
                          <a:effectLst/>
                        </a:rPr>
                        <a:t>CURRENT_TIME </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smtClean="0">
                          <a:solidFill>
                            <a:schemeClr val="bg1"/>
                          </a:solidFill>
                          <a:effectLst/>
                        </a:rPr>
                        <a:t> Identifies </a:t>
                      </a:r>
                      <a:r>
                        <a:rPr lang="en-US" sz="1800" u="none" strike="noStrike" dirty="0">
                          <a:solidFill>
                            <a:schemeClr val="bg1"/>
                          </a:solidFill>
                          <a:effectLst/>
                        </a:rPr>
                        <a:t>the current time.</a:t>
                      </a:r>
                      <a:endParaRPr lang="en-US" sz="1800" b="0" i="0" u="none" strike="noStrike" dirty="0">
                        <a:solidFill>
                          <a:schemeClr val="bg1"/>
                        </a:solidFill>
                        <a:effectLst/>
                        <a:latin typeface="Calibri"/>
                      </a:endParaRPr>
                    </a:p>
                  </a:txBody>
                  <a:tcPr marL="9525" marR="9525" marT="9525" marB="0" anchor="ctr">
                    <a:noFill/>
                  </a:tcPr>
                </a:tc>
              </a:tr>
              <a:tr h="435480">
                <a:tc>
                  <a:txBody>
                    <a:bodyPr/>
                    <a:lstStyle/>
                    <a:p>
                      <a:pPr algn="l" fontAlgn="ctr"/>
                      <a:r>
                        <a:rPr lang="en-US" sz="1600" u="none" strike="noStrike" dirty="0">
                          <a:solidFill>
                            <a:schemeClr val="bg1"/>
                          </a:solidFill>
                          <a:effectLst/>
                        </a:rPr>
                        <a:t>CURRENT_TIMESTAMP </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smtClean="0">
                          <a:solidFill>
                            <a:schemeClr val="bg1"/>
                          </a:solidFill>
                          <a:effectLst/>
                        </a:rPr>
                        <a:t> Identifies </a:t>
                      </a:r>
                      <a:r>
                        <a:rPr lang="en-US" sz="1800" u="none" strike="noStrike" dirty="0">
                          <a:solidFill>
                            <a:schemeClr val="bg1"/>
                          </a:solidFill>
                          <a:effectLst/>
                        </a:rPr>
                        <a:t>the current date and time.</a:t>
                      </a:r>
                      <a:endParaRPr lang="en-US" sz="1800" b="0" i="0" u="none" strike="noStrike" dirty="0">
                        <a:solidFill>
                          <a:schemeClr val="bg1"/>
                        </a:solidFill>
                        <a:effectLst/>
                        <a:latin typeface="Calibri"/>
                      </a:endParaRPr>
                    </a:p>
                  </a:txBody>
                  <a:tcPr marL="9525" marR="9525" marT="9525" marB="0" anchor="ctr">
                    <a:noFill/>
                  </a:tcPr>
                </a:tc>
              </a:tr>
              <a:tr h="655457">
                <a:tc>
                  <a:txBody>
                    <a:bodyPr/>
                    <a:lstStyle/>
                    <a:p>
                      <a:pPr algn="l" fontAlgn="ctr"/>
                      <a:r>
                        <a:rPr lang="en-US" sz="1600" u="none" strike="noStrike" dirty="0">
                          <a:solidFill>
                            <a:schemeClr val="bg1"/>
                          </a:solidFill>
                          <a:effectLst/>
                        </a:rPr>
                        <a:t>CURRENT_USER </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smtClean="0">
                          <a:solidFill>
                            <a:schemeClr val="bg1"/>
                          </a:solidFill>
                          <a:effectLst/>
                        </a:rPr>
                        <a:t> Identifies </a:t>
                      </a:r>
                      <a:r>
                        <a:rPr lang="en-US" sz="1800" u="none" strike="noStrike" dirty="0">
                          <a:solidFill>
                            <a:schemeClr val="bg1"/>
                          </a:solidFill>
                          <a:effectLst/>
                        </a:rPr>
                        <a:t>the currently active user within the </a:t>
                      </a:r>
                      <a:r>
                        <a:rPr lang="en-US" sz="1800" u="none" strike="noStrike" dirty="0" smtClean="0">
                          <a:solidFill>
                            <a:schemeClr val="bg1"/>
                          </a:solidFill>
                          <a:effectLst/>
                        </a:rPr>
                        <a:t> database </a:t>
                      </a:r>
                      <a:r>
                        <a:rPr lang="en-US" sz="1800" u="none" strike="noStrike" dirty="0">
                          <a:solidFill>
                            <a:schemeClr val="bg1"/>
                          </a:solidFill>
                          <a:effectLst/>
                        </a:rPr>
                        <a:t>server.</a:t>
                      </a:r>
                      <a:endParaRPr lang="en-US" sz="1800" b="0" i="0" u="none" strike="noStrike" dirty="0">
                        <a:solidFill>
                          <a:schemeClr val="bg1"/>
                        </a:solidFill>
                        <a:effectLst/>
                        <a:latin typeface="Calibri"/>
                      </a:endParaRPr>
                    </a:p>
                  </a:txBody>
                  <a:tcPr marL="9525" marR="9525" marT="9525" marB="0" anchor="ctr">
                    <a:noFill/>
                  </a:tcPr>
                </a:tc>
              </a:tr>
              <a:tr h="655457">
                <a:tc>
                  <a:txBody>
                    <a:bodyPr/>
                    <a:lstStyle/>
                    <a:p>
                      <a:pPr algn="l" fontAlgn="ctr"/>
                      <a:r>
                        <a:rPr lang="en-US" sz="1600" u="none" strike="noStrike" dirty="0">
                          <a:solidFill>
                            <a:schemeClr val="bg1"/>
                          </a:solidFill>
                          <a:effectLst/>
                        </a:rPr>
                        <a:t>SESSION_USER </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smtClean="0">
                          <a:solidFill>
                            <a:schemeClr val="bg1"/>
                          </a:solidFill>
                          <a:effectLst/>
                        </a:rPr>
                        <a:t> Identifies </a:t>
                      </a:r>
                      <a:r>
                        <a:rPr lang="en-US" sz="1800" u="none" strike="noStrike" dirty="0">
                          <a:solidFill>
                            <a:schemeClr val="bg1"/>
                          </a:solidFill>
                          <a:effectLst/>
                        </a:rPr>
                        <a:t>the currently active Authorization ID, if it differs from </a:t>
                      </a:r>
                      <a:r>
                        <a:rPr lang="en-US" sz="1800" u="none" strike="noStrike" dirty="0" smtClean="0">
                          <a:solidFill>
                            <a:schemeClr val="bg1"/>
                          </a:solidFill>
                          <a:effectLst/>
                        </a:rPr>
                        <a:t>  the </a:t>
                      </a:r>
                      <a:r>
                        <a:rPr lang="en-US" sz="1800" u="none" strike="noStrike" dirty="0">
                          <a:solidFill>
                            <a:schemeClr val="bg1"/>
                          </a:solidFill>
                          <a:effectLst/>
                        </a:rPr>
                        <a:t>user.</a:t>
                      </a:r>
                      <a:endParaRPr lang="en-US" sz="1800" b="0" i="0" u="none" strike="noStrike" dirty="0">
                        <a:solidFill>
                          <a:schemeClr val="bg1"/>
                        </a:solidFill>
                        <a:effectLst/>
                        <a:latin typeface="Calibri"/>
                      </a:endParaRPr>
                    </a:p>
                  </a:txBody>
                  <a:tcPr marL="9525" marR="9525" marT="9525" marB="0" anchor="ctr">
                    <a:noFill/>
                  </a:tcPr>
                </a:tc>
              </a:tr>
              <a:tr h="655457">
                <a:tc>
                  <a:txBody>
                    <a:bodyPr/>
                    <a:lstStyle/>
                    <a:p>
                      <a:pPr algn="l" fontAlgn="ctr"/>
                      <a:r>
                        <a:rPr lang="en-US" sz="1600" u="none" strike="noStrike" dirty="0">
                          <a:solidFill>
                            <a:schemeClr val="bg1"/>
                          </a:solidFill>
                          <a:effectLst/>
                        </a:rPr>
                        <a:t>SYSTEM_USER </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smtClean="0">
                          <a:solidFill>
                            <a:schemeClr val="bg1"/>
                          </a:solidFill>
                          <a:effectLst/>
                        </a:rPr>
                        <a:t> Identifies </a:t>
                      </a:r>
                      <a:r>
                        <a:rPr lang="en-US" sz="1800" u="none" strike="noStrike" dirty="0">
                          <a:solidFill>
                            <a:schemeClr val="bg1"/>
                          </a:solidFill>
                          <a:effectLst/>
                        </a:rPr>
                        <a:t>the currently active user within the host operating system.</a:t>
                      </a:r>
                      <a:endParaRPr lang="en-US" sz="1800" b="0" i="0" u="none" strike="noStrike" dirty="0">
                        <a:solidFill>
                          <a:schemeClr val="bg1"/>
                        </a:solidFill>
                        <a:effectLst/>
                        <a:latin typeface="Calibri"/>
                      </a:endParaRPr>
                    </a:p>
                  </a:txBody>
                  <a:tcPr marL="9525" marR="9525" marT="9525" marB="0" anchor="ctr">
                    <a:noFill/>
                  </a:tcPr>
                </a:tc>
              </a:tr>
            </a:tbl>
          </a:graphicData>
        </a:graphic>
      </p:graphicFrame>
    </p:spTree>
    <p:extLst>
      <p:ext uri="{BB962C8B-B14F-4D97-AF65-F5344CB8AC3E}">
        <p14:creationId xmlns:p14="http://schemas.microsoft.com/office/powerpoint/2010/main" val="281375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534400" cy="3352800"/>
          </a:xfrm>
        </p:spPr>
        <p:txBody>
          <a:bodyPr/>
          <a:lstStyle/>
          <a:p>
            <a:pPr marL="0" indent="-365760">
              <a:lnSpc>
                <a:spcPct val="120000"/>
              </a:lnSpc>
              <a:spcBef>
                <a:spcPts val="0"/>
              </a:spcBef>
              <a:buNone/>
            </a:pPr>
            <a:r>
              <a:rPr lang="en-US" sz="2200" dirty="0" smtClean="0"/>
              <a:t>SQL Functions </a:t>
            </a:r>
            <a:r>
              <a:rPr lang="en-US" sz="2200" dirty="0"/>
              <a:t>session provides knowledge and </a:t>
            </a:r>
            <a:r>
              <a:rPr lang="en-US" sz="2200" dirty="0" smtClean="0"/>
              <a:t>understanding of the </a:t>
            </a:r>
            <a:r>
              <a:rPr lang="en-US" sz="2200" dirty="0"/>
              <a:t>use </a:t>
            </a:r>
            <a:r>
              <a:rPr lang="en-US" sz="2200" dirty="0" smtClean="0"/>
              <a:t>of functions available in ANSI and finally apply the syntax learned as part of this session in a case study provided. </a:t>
            </a:r>
            <a:endParaRPr lang="en-US" sz="2200" dirty="0"/>
          </a:p>
        </p:txBody>
      </p:sp>
      <p:sp>
        <p:nvSpPr>
          <p:cNvPr id="2" name="Title 1"/>
          <p:cNvSpPr>
            <a:spLocks noGrp="1"/>
          </p:cNvSpPr>
          <p:nvPr>
            <p:ph type="title"/>
          </p:nvPr>
        </p:nvSpPr>
        <p:spPr/>
        <p:txBody>
          <a:bodyPr/>
          <a:lstStyle/>
          <a:p>
            <a:r>
              <a:rPr lang="en-US" dirty="0" smtClean="0"/>
              <a:t>Overview</a:t>
            </a:r>
            <a:endParaRPr lang="en-US" dirty="0"/>
          </a:p>
        </p:txBody>
      </p:sp>
      <p:sp>
        <p:nvSpPr>
          <p:cNvPr id="9" name="Slide Number Placeholder 8"/>
          <p:cNvSpPr>
            <a:spLocks noGrp="1"/>
          </p:cNvSpPr>
          <p:nvPr>
            <p:ph type="sldNum" sz="quarter" idx="11"/>
          </p:nvPr>
        </p:nvSpPr>
        <p:spPr/>
        <p:txBody>
          <a:bodyPr/>
          <a:lstStyle/>
          <a:p>
            <a:fld id="{47ED8886-DB3B-44F4-9A80-E6A224679F20}" type="slidenum">
              <a:rPr lang="en-US" smtClean="0"/>
              <a:pPr/>
              <a:t>2</a:t>
            </a:fld>
            <a:endParaRPr lang="en-US" dirty="0"/>
          </a:p>
        </p:txBody>
      </p:sp>
    </p:spTree>
    <p:extLst>
      <p:ext uri="{BB962C8B-B14F-4D97-AF65-F5344CB8AC3E}">
        <p14:creationId xmlns:p14="http://schemas.microsoft.com/office/powerpoint/2010/main" val="4219457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String Functions</a:t>
            </a:r>
            <a:endParaRPr lang="en-US" dirty="0"/>
          </a:p>
        </p:txBody>
      </p:sp>
    </p:spTree>
    <p:extLst>
      <p:ext uri="{BB962C8B-B14F-4D97-AF65-F5344CB8AC3E}">
        <p14:creationId xmlns:p14="http://schemas.microsoft.com/office/powerpoint/2010/main" val="22566649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0999" y="914400"/>
            <a:ext cx="8229600" cy="1136015"/>
          </a:xfrm>
        </p:spPr>
        <p:txBody>
          <a:bodyPr/>
          <a:lstStyle/>
          <a:p>
            <a:pPr indent="-365760">
              <a:lnSpc>
                <a:spcPct val="120000"/>
              </a:lnSpc>
            </a:pPr>
            <a:r>
              <a:rPr lang="en-US" sz="2000" dirty="0" smtClean="0"/>
              <a:t>Accepts character </a:t>
            </a:r>
            <a:r>
              <a:rPr lang="en-US" sz="2000" dirty="0"/>
              <a:t>value as input and can return both character and numeric value.</a:t>
            </a:r>
          </a:p>
          <a:p>
            <a:pPr indent="-365760">
              <a:lnSpc>
                <a:spcPct val="120000"/>
              </a:lnSpc>
            </a:pPr>
            <a:endParaRPr lang="en-US" sz="2000" b="1" dirty="0"/>
          </a:p>
          <a:p>
            <a:endParaRPr lang="en-US" sz="2000" dirty="0"/>
          </a:p>
        </p:txBody>
      </p:sp>
      <p:sp>
        <p:nvSpPr>
          <p:cNvPr id="2" name="Title 1"/>
          <p:cNvSpPr>
            <a:spLocks noGrp="1"/>
          </p:cNvSpPr>
          <p:nvPr>
            <p:ph type="title"/>
          </p:nvPr>
        </p:nvSpPr>
        <p:spPr/>
        <p:txBody>
          <a:bodyPr/>
          <a:lstStyle/>
          <a:p>
            <a:pPr marL="0" indent="0"/>
            <a:r>
              <a:rPr lang="en-US" dirty="0" smtClean="0"/>
              <a:t>String Functions</a:t>
            </a:r>
          </a:p>
        </p:txBody>
      </p:sp>
      <p:sp>
        <p:nvSpPr>
          <p:cNvPr id="7" name="Slide Number Placeholder 6"/>
          <p:cNvSpPr>
            <a:spLocks noGrp="1"/>
          </p:cNvSpPr>
          <p:nvPr>
            <p:ph type="sldNum" sz="quarter" idx="11"/>
          </p:nvPr>
        </p:nvSpPr>
        <p:spPr/>
        <p:txBody>
          <a:bodyPr/>
          <a:lstStyle/>
          <a:p>
            <a:fld id="{47ED8886-DB3B-44F4-9A80-E6A224679F20}" type="slidenum">
              <a:rPr lang="en-US" smtClean="0"/>
              <a:pPr/>
              <a:t>21</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828017"/>
              </p:ext>
            </p:extLst>
          </p:nvPr>
        </p:nvGraphicFramePr>
        <p:xfrm>
          <a:off x="533399" y="2248852"/>
          <a:ext cx="8077200" cy="3803015"/>
        </p:xfrm>
        <a:graphic>
          <a:graphicData uri="http://schemas.openxmlformats.org/drawingml/2006/table">
            <a:tbl>
              <a:tblPr firstRow="1" bandRow="1">
                <a:tableStyleId>{5C22544A-7EE6-4342-B048-85BDC9FD1C3A}</a:tableStyleId>
              </a:tblPr>
              <a:tblGrid>
                <a:gridCol w="1981200"/>
                <a:gridCol w="6096000"/>
              </a:tblGrid>
              <a:tr h="370840">
                <a:tc>
                  <a:txBody>
                    <a:bodyPr/>
                    <a:lstStyle/>
                    <a:p>
                      <a:pPr algn="ctr" fontAlgn="ctr"/>
                      <a:r>
                        <a:rPr lang="en-US" sz="1600" u="none" strike="noStrike" dirty="0">
                          <a:effectLst/>
                        </a:rPr>
                        <a:t>Function </a:t>
                      </a:r>
                      <a:endParaRPr lang="en-US" sz="1600" b="1" i="0" u="none" strike="noStrike" dirty="0">
                        <a:solidFill>
                          <a:schemeClr val="bg1"/>
                        </a:solidFill>
                        <a:effectLst/>
                        <a:latin typeface="Calibri"/>
                      </a:endParaRPr>
                    </a:p>
                  </a:txBody>
                  <a:tcPr marL="9525" marR="9525" marT="9525" marB="0" anchor="ctr">
                    <a:solidFill>
                      <a:schemeClr val="accent4"/>
                    </a:solidFill>
                  </a:tcPr>
                </a:tc>
                <a:tc>
                  <a:txBody>
                    <a:bodyPr/>
                    <a:lstStyle/>
                    <a:p>
                      <a:pPr algn="ctr" fontAlgn="ctr"/>
                      <a:r>
                        <a:rPr lang="en-US" sz="1600" u="none" strike="noStrike" dirty="0">
                          <a:effectLst/>
                        </a:rPr>
                        <a:t>Usage</a:t>
                      </a:r>
                      <a:endParaRPr lang="en-US" sz="1600" b="1" i="0" u="none" strike="noStrike" dirty="0">
                        <a:solidFill>
                          <a:schemeClr val="bg1"/>
                        </a:solidFill>
                        <a:effectLst/>
                        <a:latin typeface="Calibri"/>
                      </a:endParaRPr>
                    </a:p>
                  </a:txBody>
                  <a:tcPr marL="9525" marR="9525" marT="9525" marB="0" anchor="ctr">
                    <a:solidFill>
                      <a:schemeClr val="accent4"/>
                    </a:solidFill>
                  </a:tcPr>
                </a:tc>
              </a:tr>
              <a:tr h="370840">
                <a:tc>
                  <a:txBody>
                    <a:bodyPr/>
                    <a:lstStyle/>
                    <a:p>
                      <a:pPr algn="l" fontAlgn="ctr"/>
                      <a:r>
                        <a:rPr lang="en-US" sz="1600" u="none" strike="noStrike" dirty="0">
                          <a:solidFill>
                            <a:schemeClr val="bg1"/>
                          </a:solidFill>
                          <a:effectLst/>
                        </a:rPr>
                        <a:t>CONCATENATE</a:t>
                      </a:r>
                      <a:br>
                        <a:rPr lang="en-US" sz="1600" u="none" strike="noStrike" dirty="0">
                          <a:solidFill>
                            <a:schemeClr val="bg1"/>
                          </a:solidFill>
                          <a:effectLst/>
                        </a:rPr>
                      </a:b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a:solidFill>
                            <a:schemeClr val="bg1"/>
                          </a:solidFill>
                          <a:effectLst/>
                        </a:rPr>
                        <a:t>Appends two or more literal expressions, column values, or</a:t>
                      </a:r>
                      <a:br>
                        <a:rPr lang="en-US" sz="1800" u="none" strike="noStrike" dirty="0">
                          <a:solidFill>
                            <a:schemeClr val="bg1"/>
                          </a:solidFill>
                          <a:effectLst/>
                        </a:rPr>
                      </a:br>
                      <a:r>
                        <a:rPr lang="en-US" sz="1800" u="none" strike="noStrike" dirty="0">
                          <a:solidFill>
                            <a:schemeClr val="bg1"/>
                          </a:solidFill>
                          <a:effectLst/>
                        </a:rPr>
                        <a:t>variables together into one string.</a:t>
                      </a:r>
                      <a:endParaRPr lang="en-US" sz="1800" b="0" i="0" u="none" strike="noStrike" dirty="0">
                        <a:solidFill>
                          <a:schemeClr val="bg1"/>
                        </a:solidFill>
                        <a:effectLst/>
                        <a:latin typeface="Calibri"/>
                      </a:endParaRPr>
                    </a:p>
                  </a:txBody>
                  <a:tcPr marL="9525" marR="9525" marT="9525" marB="0" anchor="ctr">
                    <a:noFill/>
                  </a:tcPr>
                </a:tc>
              </a:tr>
              <a:tr h="370840">
                <a:tc>
                  <a:txBody>
                    <a:bodyPr/>
                    <a:lstStyle/>
                    <a:p>
                      <a:pPr algn="l" fontAlgn="ctr"/>
                      <a:r>
                        <a:rPr lang="en-US" sz="1600" u="none" strike="noStrike" dirty="0">
                          <a:solidFill>
                            <a:schemeClr val="bg1"/>
                          </a:solidFill>
                          <a:effectLst/>
                        </a:rPr>
                        <a:t>CONVERT</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a:solidFill>
                            <a:schemeClr val="bg1"/>
                          </a:solidFill>
                          <a:effectLst/>
                        </a:rPr>
                        <a:t>Converts a string to a different representation within the same</a:t>
                      </a:r>
                      <a:br>
                        <a:rPr lang="en-US" sz="1800" u="none" strike="noStrike" dirty="0">
                          <a:solidFill>
                            <a:schemeClr val="bg1"/>
                          </a:solidFill>
                          <a:effectLst/>
                        </a:rPr>
                      </a:br>
                      <a:r>
                        <a:rPr lang="en-US" sz="1800" u="none" strike="noStrike" dirty="0">
                          <a:solidFill>
                            <a:schemeClr val="bg1"/>
                          </a:solidFill>
                          <a:effectLst/>
                        </a:rPr>
                        <a:t>character set.</a:t>
                      </a:r>
                      <a:endParaRPr lang="en-US" sz="1800" b="0" i="0" u="none" strike="noStrike" dirty="0">
                        <a:solidFill>
                          <a:schemeClr val="bg1"/>
                        </a:solidFill>
                        <a:effectLst/>
                        <a:latin typeface="Calibri"/>
                      </a:endParaRPr>
                    </a:p>
                  </a:txBody>
                  <a:tcPr marL="9525" marR="9525" marT="9525" marB="0" anchor="ctr">
                    <a:noFill/>
                  </a:tcPr>
                </a:tc>
              </a:tr>
              <a:tr h="370840">
                <a:tc>
                  <a:txBody>
                    <a:bodyPr/>
                    <a:lstStyle/>
                    <a:p>
                      <a:pPr algn="l" fontAlgn="ctr"/>
                      <a:r>
                        <a:rPr lang="en-US" sz="1600" u="none" strike="noStrike" dirty="0">
                          <a:solidFill>
                            <a:schemeClr val="bg1"/>
                          </a:solidFill>
                          <a:effectLst/>
                        </a:rPr>
                        <a:t>LOWER</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a:solidFill>
                            <a:schemeClr val="bg1"/>
                          </a:solidFill>
                          <a:effectLst/>
                        </a:rPr>
                        <a:t>Converts a string to all lowercase characters.</a:t>
                      </a:r>
                      <a:endParaRPr lang="en-US" sz="1800" b="0" i="0" u="none" strike="noStrike" dirty="0">
                        <a:solidFill>
                          <a:schemeClr val="bg1"/>
                        </a:solidFill>
                        <a:effectLst/>
                        <a:latin typeface="Calibri"/>
                      </a:endParaRPr>
                    </a:p>
                  </a:txBody>
                  <a:tcPr marL="9525" marR="9525" marT="9525" marB="0" anchor="ctr">
                    <a:noFill/>
                  </a:tcPr>
                </a:tc>
              </a:tr>
              <a:tr h="370840">
                <a:tc>
                  <a:txBody>
                    <a:bodyPr/>
                    <a:lstStyle/>
                    <a:p>
                      <a:pPr algn="l" fontAlgn="ctr"/>
                      <a:r>
                        <a:rPr lang="en-US" sz="1600" u="none" strike="noStrike" dirty="0">
                          <a:solidFill>
                            <a:schemeClr val="bg1"/>
                          </a:solidFill>
                          <a:effectLst/>
                        </a:rPr>
                        <a:t>SUBSTRING</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a:solidFill>
                            <a:schemeClr val="bg1"/>
                          </a:solidFill>
                          <a:effectLst/>
                        </a:rPr>
                        <a:t>Extracts a portion of a string.</a:t>
                      </a:r>
                      <a:endParaRPr lang="en-US" sz="1800" b="0" i="0" u="none" strike="noStrike" dirty="0">
                        <a:solidFill>
                          <a:schemeClr val="bg1"/>
                        </a:solidFill>
                        <a:effectLst/>
                        <a:latin typeface="Calibri"/>
                      </a:endParaRPr>
                    </a:p>
                  </a:txBody>
                  <a:tcPr marL="9525" marR="9525" marT="9525" marB="0" anchor="ctr">
                    <a:noFill/>
                  </a:tcPr>
                </a:tc>
              </a:tr>
              <a:tr h="370840">
                <a:tc>
                  <a:txBody>
                    <a:bodyPr/>
                    <a:lstStyle/>
                    <a:p>
                      <a:pPr algn="l" fontAlgn="ctr"/>
                      <a:r>
                        <a:rPr lang="en-US" sz="1600" u="none" strike="noStrike" dirty="0">
                          <a:solidFill>
                            <a:schemeClr val="bg1"/>
                          </a:solidFill>
                          <a:effectLst/>
                        </a:rPr>
                        <a:t>TRANSLATE</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a:solidFill>
                            <a:schemeClr val="bg1"/>
                          </a:solidFill>
                          <a:effectLst/>
                        </a:rPr>
                        <a:t>Converts a string from one character set to another.</a:t>
                      </a:r>
                      <a:endParaRPr lang="en-US" sz="1800" b="0" i="0" u="none" strike="noStrike" dirty="0">
                        <a:solidFill>
                          <a:schemeClr val="bg1"/>
                        </a:solidFill>
                        <a:effectLst/>
                        <a:latin typeface="Calibri"/>
                      </a:endParaRPr>
                    </a:p>
                  </a:txBody>
                  <a:tcPr marL="9525" marR="9525" marT="9525" marB="0" anchor="ctr">
                    <a:noFill/>
                  </a:tcPr>
                </a:tc>
              </a:tr>
              <a:tr h="370840">
                <a:tc>
                  <a:txBody>
                    <a:bodyPr/>
                    <a:lstStyle/>
                    <a:p>
                      <a:pPr algn="l" fontAlgn="ctr"/>
                      <a:r>
                        <a:rPr lang="en-US" sz="1600" u="none" strike="noStrike" dirty="0">
                          <a:solidFill>
                            <a:schemeClr val="bg1"/>
                          </a:solidFill>
                          <a:effectLst/>
                        </a:rPr>
                        <a:t>TRIM</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a:solidFill>
                            <a:schemeClr val="bg1"/>
                          </a:solidFill>
                          <a:effectLst/>
                        </a:rPr>
                        <a:t>Removes leading characters, trailing characters, or both from a character string.</a:t>
                      </a:r>
                      <a:endParaRPr lang="en-US" sz="1800" b="0" i="0" u="none" strike="noStrike" dirty="0">
                        <a:solidFill>
                          <a:schemeClr val="bg1"/>
                        </a:solidFill>
                        <a:effectLst/>
                        <a:latin typeface="Calibri"/>
                      </a:endParaRPr>
                    </a:p>
                  </a:txBody>
                  <a:tcPr marL="9525" marR="9525" marT="9525" marB="0" anchor="ctr">
                    <a:noFill/>
                  </a:tcPr>
                </a:tc>
              </a:tr>
              <a:tr h="370840">
                <a:tc>
                  <a:txBody>
                    <a:bodyPr/>
                    <a:lstStyle/>
                    <a:p>
                      <a:pPr algn="l" fontAlgn="ctr"/>
                      <a:r>
                        <a:rPr lang="en-US" sz="1600" u="none" strike="noStrike" dirty="0">
                          <a:solidFill>
                            <a:schemeClr val="bg1"/>
                          </a:solidFill>
                          <a:effectLst/>
                        </a:rPr>
                        <a:t>UPPER</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a:solidFill>
                            <a:schemeClr val="bg1"/>
                          </a:solidFill>
                          <a:effectLst/>
                        </a:rPr>
                        <a:t>Converts a string to all uppercase characters.</a:t>
                      </a:r>
                      <a:endParaRPr lang="en-US" sz="1800" b="0" i="0" u="none" strike="noStrike" dirty="0">
                        <a:solidFill>
                          <a:schemeClr val="bg1"/>
                        </a:solidFill>
                        <a:effectLst/>
                        <a:latin typeface="Calibri"/>
                      </a:endParaRPr>
                    </a:p>
                  </a:txBody>
                  <a:tcPr marL="9525" marR="9525" marT="9525" marB="0" anchor="ctr">
                    <a:noFill/>
                  </a:tcPr>
                </a:tc>
              </a:tr>
            </a:tbl>
          </a:graphicData>
        </a:graphic>
      </p:graphicFrame>
    </p:spTree>
    <p:extLst>
      <p:ext uri="{BB962C8B-B14F-4D97-AF65-F5344CB8AC3E}">
        <p14:creationId xmlns:p14="http://schemas.microsoft.com/office/powerpoint/2010/main" val="1735613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3916" y="914401"/>
            <a:ext cx="8229600" cy="563880"/>
          </a:xfrm>
        </p:spPr>
        <p:txBody>
          <a:bodyPr/>
          <a:lstStyle/>
          <a:p>
            <a:pPr>
              <a:spcBef>
                <a:spcPts val="1200"/>
              </a:spcBef>
            </a:pPr>
            <a:r>
              <a:rPr lang="en-US" sz="2000" dirty="0"/>
              <a:t>The following are some of the String </a:t>
            </a:r>
            <a:r>
              <a:rPr lang="en-US" sz="2000" dirty="0" smtClean="0"/>
              <a:t>functions</a:t>
            </a:r>
            <a:endParaRPr lang="en-US" sz="2000" dirty="0"/>
          </a:p>
        </p:txBody>
      </p:sp>
      <p:sp>
        <p:nvSpPr>
          <p:cNvPr id="7170" name="Title 1"/>
          <p:cNvSpPr>
            <a:spLocks noGrp="1"/>
          </p:cNvSpPr>
          <p:nvPr>
            <p:ph type="title"/>
          </p:nvPr>
        </p:nvSpPr>
        <p:spPr/>
        <p:txBody>
          <a:bodyPr/>
          <a:lstStyle/>
          <a:p>
            <a:pPr lvl="1" eaLnBrk="1" hangingPunct="1"/>
            <a:r>
              <a:rPr lang="en-US" dirty="0" smtClean="0">
                <a:solidFill>
                  <a:schemeClr val="bg1"/>
                </a:solidFill>
                <a:latin typeface="+mj-lt"/>
              </a:rPr>
              <a:t>String Function Examples</a:t>
            </a:r>
          </a:p>
        </p:txBody>
      </p:sp>
      <p:sp>
        <p:nvSpPr>
          <p:cNvPr id="7" name="Slide Number Placeholder 6"/>
          <p:cNvSpPr>
            <a:spLocks noGrp="1"/>
          </p:cNvSpPr>
          <p:nvPr>
            <p:ph type="sldNum" sz="quarter" idx="11"/>
          </p:nvPr>
        </p:nvSpPr>
        <p:spPr/>
        <p:txBody>
          <a:bodyPr/>
          <a:lstStyle/>
          <a:p>
            <a:fld id="{47ED8886-DB3B-44F4-9A80-E6A224679F20}" type="slidenum">
              <a:rPr lang="en-US" smtClean="0"/>
              <a:pPr/>
              <a:t>22</a:t>
            </a:fld>
            <a:endParaRPr lang="en-US" dirty="0"/>
          </a:p>
        </p:txBody>
      </p:sp>
      <p:graphicFrame>
        <p:nvGraphicFramePr>
          <p:cNvPr id="60" name="Table 59"/>
          <p:cNvGraphicFramePr>
            <a:graphicFrameLocks noGrp="1"/>
          </p:cNvGraphicFramePr>
          <p:nvPr>
            <p:extLst>
              <p:ext uri="{D42A27DB-BD31-4B8C-83A1-F6EECF244321}">
                <p14:modId xmlns:p14="http://schemas.microsoft.com/office/powerpoint/2010/main" val="2102837840"/>
              </p:ext>
            </p:extLst>
          </p:nvPr>
        </p:nvGraphicFramePr>
        <p:xfrm>
          <a:off x="533400" y="1714819"/>
          <a:ext cx="8077200" cy="3383280"/>
        </p:xfrm>
        <a:graphic>
          <a:graphicData uri="http://schemas.openxmlformats.org/drawingml/2006/table">
            <a:tbl>
              <a:tblPr firstRow="1" bandRow="1">
                <a:tableStyleId>{5C22544A-7EE6-4342-B048-85BDC9FD1C3A}</a:tableStyleId>
              </a:tblPr>
              <a:tblGrid>
                <a:gridCol w="1295400"/>
                <a:gridCol w="3245455"/>
                <a:gridCol w="3536345"/>
              </a:tblGrid>
              <a:tr h="286175">
                <a:tc>
                  <a:txBody>
                    <a:bodyPr/>
                    <a:lstStyle/>
                    <a:p>
                      <a:r>
                        <a:rPr lang="en-US" sz="1800" dirty="0" smtClean="0"/>
                        <a:t>Function</a:t>
                      </a:r>
                      <a:endParaRPr lang="en-US" sz="1800" dirty="0">
                        <a:latin typeface="Arial" pitchFamily="34" charset="0"/>
                        <a:cs typeface="Arial" pitchFamily="34" charset="0"/>
                      </a:endParaRPr>
                    </a:p>
                  </a:txBody>
                  <a:tcPr>
                    <a:solidFill>
                      <a:schemeClr val="accent4"/>
                    </a:solidFill>
                  </a:tcPr>
                </a:tc>
                <a:tc>
                  <a:txBody>
                    <a:bodyPr/>
                    <a:lstStyle/>
                    <a:p>
                      <a:r>
                        <a:rPr lang="en-US" sz="1800" dirty="0" smtClean="0"/>
                        <a:t>Description</a:t>
                      </a:r>
                      <a:endParaRPr lang="en-US" sz="1800" dirty="0">
                        <a:latin typeface="Arial" pitchFamily="34" charset="0"/>
                        <a:cs typeface="Arial" pitchFamily="34" charset="0"/>
                      </a:endParaRPr>
                    </a:p>
                  </a:txBody>
                  <a:tcPr>
                    <a:solidFill>
                      <a:schemeClr val="accent4"/>
                    </a:solidFill>
                  </a:tcPr>
                </a:tc>
                <a:tc>
                  <a:txBody>
                    <a:bodyPr/>
                    <a:lstStyle/>
                    <a:p>
                      <a:r>
                        <a:rPr lang="en-US" sz="1800" dirty="0" smtClean="0"/>
                        <a:t>Example </a:t>
                      </a:r>
                      <a:endParaRPr lang="en-US" sz="1800" dirty="0">
                        <a:latin typeface="Arial" pitchFamily="34" charset="0"/>
                        <a:cs typeface="Arial" pitchFamily="34" charset="0"/>
                      </a:endParaRPr>
                    </a:p>
                  </a:txBody>
                  <a:tcPr>
                    <a:solidFill>
                      <a:schemeClr val="accent4"/>
                    </a:solidFill>
                  </a:tcPr>
                </a:tc>
              </a:tr>
              <a:tr h="481979">
                <a:tc>
                  <a:txBody>
                    <a:bodyPr/>
                    <a:lstStyle/>
                    <a:p>
                      <a:r>
                        <a:rPr lang="en-US" sz="1800" dirty="0" smtClean="0">
                          <a:solidFill>
                            <a:schemeClr val="bg1"/>
                          </a:solidFill>
                        </a:rPr>
                        <a:t>UPPER</a:t>
                      </a:r>
                      <a:endParaRPr lang="en-US" sz="1800" b="0" dirty="0">
                        <a:solidFill>
                          <a:schemeClr val="bg1"/>
                        </a:solidFill>
                        <a:latin typeface="Arial" pitchFamily="34" charset="0"/>
                        <a:cs typeface="Arial" pitchFamily="34" charset="0"/>
                      </a:endParaRPr>
                    </a:p>
                  </a:txBody>
                  <a:tcPr>
                    <a:noFill/>
                  </a:tcPr>
                </a:tc>
                <a:tc>
                  <a:txBody>
                    <a:bodyPr/>
                    <a:lstStyle/>
                    <a:p>
                      <a:r>
                        <a:rPr lang="en-US" sz="1800" kern="1200" baseline="0" dirty="0" smtClean="0">
                          <a:solidFill>
                            <a:schemeClr val="bg1"/>
                          </a:solidFill>
                        </a:rPr>
                        <a:t>Converts Alpha Character values to  Upper  Case</a:t>
                      </a:r>
                      <a:endParaRPr lang="en-US" sz="1800" b="0" dirty="0">
                        <a:solidFill>
                          <a:schemeClr val="bg1"/>
                        </a:solidFill>
                        <a:latin typeface="Arial" pitchFamily="34" charset="0"/>
                        <a:cs typeface="Arial" pitchFamily="34" charset="0"/>
                      </a:endParaRPr>
                    </a:p>
                  </a:txBody>
                  <a:tcPr>
                    <a:noFill/>
                  </a:tcPr>
                </a:tc>
                <a:tc>
                  <a:txBody>
                    <a:bodyPr/>
                    <a:lstStyle/>
                    <a:p>
                      <a:r>
                        <a:rPr lang="en-US" sz="1800" b="0" dirty="0" smtClean="0">
                          <a:solidFill>
                            <a:srgbClr val="0070C0"/>
                          </a:solidFill>
                        </a:rPr>
                        <a:t>SELECT UPPER (</a:t>
                      </a:r>
                      <a:r>
                        <a:rPr lang="en-US" sz="1800" b="1" kern="1200" dirty="0" smtClean="0">
                          <a:solidFill>
                            <a:srgbClr val="BC8F00"/>
                          </a:solidFill>
                          <a:latin typeface="+mn-lt"/>
                          <a:ea typeface="+mn-ea"/>
                          <a:cs typeface="+mn-cs"/>
                        </a:rPr>
                        <a:t>CUSTOMENAME</a:t>
                      </a:r>
                      <a:r>
                        <a:rPr lang="en-US" sz="1800" b="0" dirty="0" smtClean="0">
                          <a:solidFill>
                            <a:srgbClr val="0070C0"/>
                          </a:solidFill>
                        </a:rPr>
                        <a:t>) </a:t>
                      </a:r>
                    </a:p>
                    <a:p>
                      <a:r>
                        <a:rPr lang="en-US" sz="1800" b="0" dirty="0" smtClean="0">
                          <a:solidFill>
                            <a:srgbClr val="0070C0"/>
                          </a:solidFill>
                        </a:rPr>
                        <a:t>FROM </a:t>
                      </a:r>
                      <a:r>
                        <a:rPr lang="en-US" sz="1800" b="1" kern="1200" dirty="0" smtClean="0">
                          <a:solidFill>
                            <a:srgbClr val="BC8F00"/>
                          </a:solidFill>
                          <a:latin typeface="+mn-lt"/>
                          <a:ea typeface="+mn-ea"/>
                          <a:cs typeface="+mn-cs"/>
                        </a:rPr>
                        <a:t>CUSTOMERS;</a:t>
                      </a:r>
                      <a:endParaRPr lang="en-US" sz="1800" b="1" kern="1200" dirty="0">
                        <a:solidFill>
                          <a:srgbClr val="BC8F00"/>
                        </a:solidFill>
                        <a:latin typeface="+mn-lt"/>
                        <a:ea typeface="+mn-ea"/>
                        <a:cs typeface="+mn-cs"/>
                      </a:endParaRPr>
                    </a:p>
                  </a:txBody>
                  <a:tcPr>
                    <a:noFill/>
                  </a:tcPr>
                </a:tc>
              </a:tr>
              <a:tr h="481979">
                <a:tc>
                  <a:txBody>
                    <a:bodyPr/>
                    <a:lstStyle/>
                    <a:p>
                      <a:r>
                        <a:rPr lang="en-US" sz="1800" dirty="0" smtClean="0">
                          <a:solidFill>
                            <a:schemeClr val="bg1"/>
                          </a:solidFill>
                        </a:rPr>
                        <a:t>LOWER</a:t>
                      </a:r>
                      <a:endParaRPr lang="en-US" sz="1800" b="0" dirty="0">
                        <a:solidFill>
                          <a:schemeClr val="bg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bg1"/>
                          </a:solidFill>
                        </a:rPr>
                        <a:t>Converts Alpha Character values to  Lower  Case</a:t>
                      </a:r>
                      <a:endParaRPr lang="en-US" sz="1800" b="0" dirty="0">
                        <a:solidFill>
                          <a:schemeClr val="bg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0070C0"/>
                          </a:solidFill>
                        </a:rPr>
                        <a:t>SELECT LOWER(</a:t>
                      </a:r>
                      <a:r>
                        <a:rPr lang="en-US" sz="1800" b="1" kern="1200" dirty="0" smtClean="0">
                          <a:solidFill>
                            <a:srgbClr val="BC8F00"/>
                          </a:solidFill>
                          <a:latin typeface="+mn-lt"/>
                          <a:ea typeface="+mn-ea"/>
                          <a:cs typeface="+mn-cs"/>
                        </a:rPr>
                        <a:t>CUSTOMENAME</a:t>
                      </a:r>
                      <a:r>
                        <a:rPr lang="en-US" sz="1800" b="0" dirty="0" smtClean="0">
                          <a:solidFill>
                            <a:srgbClr val="0070C0"/>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0070C0"/>
                          </a:solidFill>
                        </a:rPr>
                        <a:t>FROM </a:t>
                      </a:r>
                      <a:r>
                        <a:rPr lang="en-US" sz="1800" b="1" kern="1200" dirty="0" smtClean="0">
                          <a:solidFill>
                            <a:srgbClr val="BC8F00"/>
                          </a:solidFill>
                          <a:latin typeface="+mn-lt"/>
                          <a:ea typeface="+mn-ea"/>
                          <a:cs typeface="+mn-cs"/>
                        </a:rPr>
                        <a:t>CUSTOMERS;</a:t>
                      </a:r>
                    </a:p>
                  </a:txBody>
                  <a:tcPr>
                    <a:noFill/>
                  </a:tcPr>
                </a:tc>
              </a:tr>
              <a:tr h="481979">
                <a:tc>
                  <a:txBody>
                    <a:bodyPr/>
                    <a:lstStyle/>
                    <a:p>
                      <a:r>
                        <a:rPr lang="en-US" sz="1800" dirty="0" smtClean="0">
                          <a:solidFill>
                            <a:schemeClr val="bg1"/>
                          </a:solidFill>
                        </a:rPr>
                        <a:t>CONCAT</a:t>
                      </a:r>
                      <a:endParaRPr lang="en-US" sz="1800" b="0" dirty="0">
                        <a:solidFill>
                          <a:schemeClr val="bg1"/>
                        </a:solidFill>
                        <a:latin typeface="Arial" pitchFamily="34" charset="0"/>
                        <a:cs typeface="Arial" pitchFamily="34" charset="0"/>
                      </a:endParaRPr>
                    </a:p>
                  </a:txBody>
                  <a:tcPr>
                    <a:noFill/>
                  </a:tcPr>
                </a:tc>
                <a:tc>
                  <a:txBody>
                    <a:bodyPr/>
                    <a:lstStyle/>
                    <a:p>
                      <a:r>
                        <a:rPr lang="en-US" sz="1800" kern="1200" baseline="0" dirty="0" smtClean="0">
                          <a:solidFill>
                            <a:schemeClr val="bg1"/>
                          </a:solidFill>
                        </a:rPr>
                        <a:t>Concatenates the first character value to the second character value.	</a:t>
                      </a:r>
                      <a:endParaRPr lang="en-US" sz="1800" kern="1200" baseline="0" dirty="0" smtClean="0">
                        <a:solidFill>
                          <a:schemeClr val="bg1"/>
                        </a:solidFill>
                        <a:latin typeface="Arial" pitchFamily="34" charset="0"/>
                        <a:ea typeface="+mn-ea"/>
                        <a:cs typeface="Arial" pitchFamily="34" charset="0"/>
                      </a:endParaRPr>
                    </a:p>
                  </a:txBody>
                  <a:tcPr>
                    <a:noFill/>
                  </a:tcPr>
                </a:tc>
                <a:tc>
                  <a:txBody>
                    <a:bodyPr/>
                    <a:lstStyle/>
                    <a:p>
                      <a:r>
                        <a:rPr lang="en-US" sz="1800" b="0" dirty="0" smtClean="0">
                          <a:solidFill>
                            <a:srgbClr val="0070C0"/>
                          </a:solidFill>
                        </a:rPr>
                        <a:t>SELECT CONCAT (</a:t>
                      </a:r>
                      <a:r>
                        <a:rPr lang="en-US" sz="1800" b="1" kern="1200" dirty="0" smtClean="0">
                          <a:solidFill>
                            <a:srgbClr val="BC8F00"/>
                          </a:solidFill>
                          <a:latin typeface="+mn-lt"/>
                          <a:ea typeface="+mn-ea"/>
                          <a:cs typeface="+mn-cs"/>
                        </a:rPr>
                        <a:t>CUSTOMERNUMBER</a:t>
                      </a:r>
                      <a:r>
                        <a:rPr lang="en-US" sz="1800" b="0" dirty="0" smtClean="0">
                          <a:solidFill>
                            <a:srgbClr val="0070C0"/>
                          </a:solidFill>
                        </a:rPr>
                        <a:t>, </a:t>
                      </a:r>
                      <a:r>
                        <a:rPr lang="en-US" sz="1800" b="1" kern="1200" dirty="0" smtClean="0">
                          <a:solidFill>
                            <a:srgbClr val="BC8F00"/>
                          </a:solidFill>
                          <a:latin typeface="+mn-lt"/>
                          <a:ea typeface="+mn-ea"/>
                          <a:cs typeface="+mn-cs"/>
                        </a:rPr>
                        <a:t>CUSTOMENAME</a:t>
                      </a:r>
                      <a:r>
                        <a:rPr lang="en-US" sz="1800" b="0" dirty="0" smtClean="0">
                          <a:solidFill>
                            <a:srgbClr val="0070C0"/>
                          </a:solidFill>
                        </a:rPr>
                        <a:t>) </a:t>
                      </a:r>
                    </a:p>
                    <a:p>
                      <a:r>
                        <a:rPr lang="en-US" sz="1800" b="0" dirty="0" smtClean="0">
                          <a:solidFill>
                            <a:srgbClr val="0070C0"/>
                          </a:solidFill>
                        </a:rPr>
                        <a:t>FROM </a:t>
                      </a:r>
                      <a:r>
                        <a:rPr lang="en-US" sz="1800" b="1" kern="1200" dirty="0" smtClean="0">
                          <a:solidFill>
                            <a:srgbClr val="BC8F00"/>
                          </a:solidFill>
                          <a:latin typeface="+mn-lt"/>
                          <a:ea typeface="+mn-ea"/>
                          <a:cs typeface="+mn-cs"/>
                        </a:rPr>
                        <a:t>CUSTOMERS;</a:t>
                      </a:r>
                      <a:endParaRPr lang="en-US" sz="1800" b="0" dirty="0">
                        <a:solidFill>
                          <a:srgbClr val="0070C0"/>
                        </a:solidFill>
                        <a:latin typeface="Arial" pitchFamily="34" charset="0"/>
                        <a:cs typeface="Arial" pitchFamily="34" charset="0"/>
                      </a:endParaRPr>
                    </a:p>
                  </a:txBody>
                  <a:tcP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subTnLst>
                                    <p:animClr clrSpc="rgb" dir="cw">
                                      <p:cBhvr override="childStyle">
                                        <p:cTn dur="1" fill="hold" display="0" masterRel="nextClick" afterEffect="1"/>
                                        <p:tgtEl>
                                          <p:spTgt spid="60"/>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eaLnBrk="1" hangingPunct="1"/>
            <a:r>
              <a:rPr lang="en-US" dirty="0" smtClean="0">
                <a:solidFill>
                  <a:schemeClr val="bg1"/>
                </a:solidFill>
                <a:latin typeface="+mj-lt"/>
              </a:rPr>
              <a:t>String Function Examples</a:t>
            </a:r>
          </a:p>
        </p:txBody>
      </p:sp>
      <p:sp>
        <p:nvSpPr>
          <p:cNvPr id="7" name="Slide Number Placeholder 6"/>
          <p:cNvSpPr>
            <a:spLocks noGrp="1"/>
          </p:cNvSpPr>
          <p:nvPr>
            <p:ph type="sldNum" sz="quarter" idx="11"/>
          </p:nvPr>
        </p:nvSpPr>
        <p:spPr/>
        <p:txBody>
          <a:bodyPr/>
          <a:lstStyle/>
          <a:p>
            <a:fld id="{47ED8886-DB3B-44F4-9A80-E6A224679F20}" type="slidenum">
              <a:rPr lang="en-US" smtClean="0"/>
              <a:pPr/>
              <a:t>23</a:t>
            </a:fld>
            <a:endParaRPr lang="en-US" dirty="0"/>
          </a:p>
        </p:txBody>
      </p:sp>
      <p:graphicFrame>
        <p:nvGraphicFramePr>
          <p:cNvPr id="60" name="Table 59"/>
          <p:cNvGraphicFramePr>
            <a:graphicFrameLocks noGrp="1"/>
          </p:cNvGraphicFramePr>
          <p:nvPr>
            <p:extLst>
              <p:ext uri="{D42A27DB-BD31-4B8C-83A1-F6EECF244321}">
                <p14:modId xmlns:p14="http://schemas.microsoft.com/office/powerpoint/2010/main" val="3281460125"/>
              </p:ext>
            </p:extLst>
          </p:nvPr>
        </p:nvGraphicFramePr>
        <p:xfrm>
          <a:off x="163285" y="1371600"/>
          <a:ext cx="8458201" cy="3657599"/>
        </p:xfrm>
        <a:graphic>
          <a:graphicData uri="http://schemas.openxmlformats.org/drawingml/2006/table">
            <a:tbl>
              <a:tblPr firstRow="1" bandRow="1">
                <a:tableStyleId>{5C22544A-7EE6-4342-B048-85BDC9FD1C3A}</a:tableStyleId>
              </a:tblPr>
              <a:tblGrid>
                <a:gridCol w="1665515"/>
                <a:gridCol w="3089532"/>
                <a:gridCol w="3703154"/>
              </a:tblGrid>
              <a:tr h="457199">
                <a:tc>
                  <a:txBody>
                    <a:bodyPr/>
                    <a:lstStyle/>
                    <a:p>
                      <a:r>
                        <a:rPr lang="en-US" sz="1800" dirty="0" smtClean="0"/>
                        <a:t>Function</a:t>
                      </a:r>
                      <a:endParaRPr lang="en-US" sz="1800" dirty="0">
                        <a:latin typeface="Arial" pitchFamily="34" charset="0"/>
                        <a:cs typeface="Arial" pitchFamily="34" charset="0"/>
                      </a:endParaRPr>
                    </a:p>
                  </a:txBody>
                  <a:tcPr>
                    <a:solidFill>
                      <a:schemeClr val="accent4"/>
                    </a:solidFill>
                  </a:tcPr>
                </a:tc>
                <a:tc>
                  <a:txBody>
                    <a:bodyPr/>
                    <a:lstStyle/>
                    <a:p>
                      <a:r>
                        <a:rPr lang="en-US" sz="1800" dirty="0" smtClean="0"/>
                        <a:t>Description</a:t>
                      </a:r>
                      <a:endParaRPr lang="en-US" sz="1800" dirty="0">
                        <a:latin typeface="Arial" pitchFamily="34" charset="0"/>
                        <a:cs typeface="Arial" pitchFamily="34" charset="0"/>
                      </a:endParaRPr>
                    </a:p>
                  </a:txBody>
                  <a:tcPr>
                    <a:solidFill>
                      <a:schemeClr val="accent4"/>
                    </a:solidFill>
                  </a:tcPr>
                </a:tc>
                <a:tc>
                  <a:txBody>
                    <a:bodyPr/>
                    <a:lstStyle/>
                    <a:p>
                      <a:r>
                        <a:rPr lang="en-US" sz="1800" dirty="0" smtClean="0"/>
                        <a:t>Example </a:t>
                      </a:r>
                      <a:endParaRPr lang="en-US" sz="1800" dirty="0">
                        <a:latin typeface="Arial" pitchFamily="34" charset="0"/>
                        <a:cs typeface="Arial" pitchFamily="34" charset="0"/>
                      </a:endParaRPr>
                    </a:p>
                  </a:txBody>
                  <a:tcPr>
                    <a:solidFill>
                      <a:schemeClr val="accent4"/>
                    </a:solidFill>
                  </a:tcPr>
                </a:tc>
              </a:tr>
              <a:tr h="677783">
                <a:tc>
                  <a:txBody>
                    <a:bodyPr/>
                    <a:lstStyle/>
                    <a:p>
                      <a:r>
                        <a:rPr lang="en-US" sz="1800" dirty="0" smtClean="0">
                          <a:solidFill>
                            <a:schemeClr val="bg1"/>
                          </a:solidFill>
                        </a:rPr>
                        <a:t>SUBSTRING</a:t>
                      </a:r>
                      <a:endParaRPr lang="en-US" sz="1800" b="0" dirty="0">
                        <a:solidFill>
                          <a:schemeClr val="bg1"/>
                        </a:solidFill>
                        <a:latin typeface="Arial" pitchFamily="34" charset="0"/>
                        <a:cs typeface="Arial" pitchFamily="34" charset="0"/>
                      </a:endParaRPr>
                    </a:p>
                  </a:txBody>
                  <a:tcPr>
                    <a:noFill/>
                  </a:tcPr>
                </a:tc>
                <a:tc>
                  <a:txBody>
                    <a:bodyPr/>
                    <a:lstStyle/>
                    <a:p>
                      <a:r>
                        <a:rPr lang="en-US" sz="1800" kern="1200" baseline="0" dirty="0" smtClean="0">
                          <a:solidFill>
                            <a:schemeClr val="bg1"/>
                          </a:solidFill>
                        </a:rPr>
                        <a:t>Returns the specified characters from the character starting position and retrieve the next n characters. </a:t>
                      </a:r>
                      <a:endParaRPr lang="en-US" sz="1800" b="0" dirty="0">
                        <a:solidFill>
                          <a:schemeClr val="bg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0070C0"/>
                          </a:solidFill>
                        </a:rPr>
                        <a:t>SELECT </a:t>
                      </a:r>
                      <a:r>
                        <a:rPr lang="en-US" sz="1800" b="1" kern="1200" dirty="0" smtClean="0">
                          <a:solidFill>
                            <a:srgbClr val="BC8F00"/>
                          </a:solidFill>
                          <a:latin typeface="+mn-lt"/>
                          <a:ea typeface="+mn-ea"/>
                          <a:cs typeface="+mn-cs"/>
                        </a:rPr>
                        <a:t>SUBSTRING(CUSTOME</a:t>
                      </a:r>
                      <a:r>
                        <a:rPr lang="en-US" sz="1800" b="1" kern="1200" dirty="0">
                          <a:solidFill>
                            <a:srgbClr val="BC8F00"/>
                          </a:solidFill>
                          <a:latin typeface="+mn-lt"/>
                          <a:ea typeface="+mn-ea"/>
                          <a:cs typeface="+mn-cs"/>
                        </a:rPr>
                        <a:t>R</a:t>
                      </a:r>
                      <a:r>
                        <a:rPr lang="en-US" sz="1800" b="1" kern="1200" dirty="0" smtClean="0">
                          <a:solidFill>
                            <a:srgbClr val="BC8F00"/>
                          </a:solidFill>
                          <a:latin typeface="+mn-lt"/>
                          <a:ea typeface="+mn-ea"/>
                          <a:cs typeface="+mn-cs"/>
                        </a:rPr>
                        <a:t>NAME,1,3</a:t>
                      </a:r>
                      <a:r>
                        <a:rPr lang="en-US" sz="1800" b="0" dirty="0" smtClean="0">
                          <a:solidFill>
                            <a:srgbClr val="0070C0"/>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0070C0"/>
                          </a:solidFill>
                        </a:rPr>
                        <a:t>FROM </a:t>
                      </a:r>
                      <a:r>
                        <a:rPr lang="en-US" sz="1800" b="1" kern="1200" dirty="0" smtClean="0">
                          <a:solidFill>
                            <a:srgbClr val="BC8F00"/>
                          </a:solidFill>
                          <a:latin typeface="+mn-lt"/>
                          <a:ea typeface="+mn-ea"/>
                          <a:cs typeface="+mn-cs"/>
                        </a:rPr>
                        <a:t>CUSTOMERS;</a:t>
                      </a:r>
                      <a:endParaRPr lang="en-US" sz="1800" b="0" dirty="0" smtClean="0">
                        <a:solidFill>
                          <a:srgbClr val="0070C0"/>
                        </a:solidFill>
                        <a:latin typeface="Arial" pitchFamily="34" charset="0"/>
                        <a:cs typeface="Arial" pitchFamily="34" charset="0"/>
                      </a:endParaRPr>
                    </a:p>
                  </a:txBody>
                  <a:tcPr>
                    <a:noFill/>
                  </a:tcPr>
                </a:tc>
              </a:tr>
              <a:tr h="677783">
                <a:tc>
                  <a:txBody>
                    <a:bodyPr/>
                    <a:lstStyle/>
                    <a:p>
                      <a:r>
                        <a:rPr lang="en-US" sz="1800" dirty="0" smtClean="0">
                          <a:solidFill>
                            <a:schemeClr val="bg1"/>
                          </a:solidFill>
                        </a:rPr>
                        <a:t>TRIM</a:t>
                      </a:r>
                      <a:endParaRPr lang="en-US" sz="1800" b="0" dirty="0">
                        <a:solidFill>
                          <a:schemeClr val="bg1"/>
                        </a:solidFill>
                        <a:latin typeface="Arial" pitchFamily="34" charset="0"/>
                        <a:cs typeface="Arial" pitchFamily="34" charset="0"/>
                      </a:endParaRPr>
                    </a:p>
                  </a:txBody>
                  <a:tcPr>
                    <a:noFill/>
                  </a:tcPr>
                </a:tc>
                <a:tc>
                  <a:txBody>
                    <a:bodyPr/>
                    <a:lstStyle/>
                    <a:p>
                      <a:r>
                        <a:rPr lang="en-US" sz="1800" kern="1200" baseline="0" dirty="0" smtClean="0">
                          <a:solidFill>
                            <a:schemeClr val="bg1"/>
                          </a:solidFill>
                        </a:rPr>
                        <a:t>Enable you to trim leading or trailing (or both) from a character string	</a:t>
                      </a:r>
                    </a:p>
                    <a:p>
                      <a:r>
                        <a:rPr lang="en-US" sz="1800" kern="1200" baseline="0" dirty="0" smtClean="0">
                          <a:solidFill>
                            <a:schemeClr val="bg1"/>
                          </a:solidFill>
                        </a:rPr>
                        <a:t>	</a:t>
                      </a:r>
                      <a:endParaRPr lang="en-US" sz="1800" kern="1200" baseline="0" dirty="0" smtClean="0">
                        <a:solidFill>
                          <a:schemeClr val="bg1"/>
                        </a:solidFill>
                        <a:latin typeface="Arial" pitchFamily="34" charset="0"/>
                        <a:ea typeface="+mn-ea"/>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0070C0"/>
                          </a:solidFill>
                        </a:rPr>
                        <a:t>SELECT TRIM(LEADING '</a:t>
                      </a:r>
                      <a:r>
                        <a:rPr lang="en-US" sz="1800" b="0" dirty="0" smtClean="0">
                          <a:solidFill>
                            <a:srgbClr val="00B050"/>
                          </a:solidFill>
                        </a:rPr>
                        <a:t>A</a:t>
                      </a:r>
                      <a:r>
                        <a:rPr lang="en-US" sz="1800" b="0" dirty="0" smtClean="0">
                          <a:solidFill>
                            <a:srgbClr val="0070C0"/>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0070C0"/>
                          </a:solidFill>
                        </a:rPr>
                        <a:t>FROM </a:t>
                      </a:r>
                      <a:r>
                        <a:rPr lang="en-US" sz="1800" b="1" kern="1200" dirty="0" smtClean="0">
                          <a:solidFill>
                            <a:srgbClr val="BC8F00"/>
                          </a:solidFill>
                          <a:latin typeface="+mn-lt"/>
                          <a:ea typeface="+mn-ea"/>
                          <a:cs typeface="+mn-cs"/>
                        </a:rPr>
                        <a:t>CUSTOMERNAME</a:t>
                      </a:r>
                      <a:r>
                        <a:rPr lang="en-US" sz="1800" b="0" dirty="0" smtClean="0">
                          <a:solidFill>
                            <a:srgbClr val="0070C0"/>
                          </a:solidFill>
                        </a:rPr>
                        <a:t>) FROM </a:t>
                      </a:r>
                      <a:r>
                        <a:rPr lang="en-US" sz="1800" b="1" kern="1200" dirty="0" smtClean="0">
                          <a:solidFill>
                            <a:srgbClr val="BC8F00"/>
                          </a:solidFill>
                          <a:latin typeface="+mn-lt"/>
                          <a:ea typeface="+mn-ea"/>
                          <a:cs typeface="+mn-cs"/>
                        </a:rPr>
                        <a:t>CUSTOMERS</a:t>
                      </a:r>
                      <a:endParaRPr lang="en-US" sz="1800" b="0" dirty="0" smtClean="0">
                        <a:solidFill>
                          <a:srgbClr val="0070C0"/>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0070C0"/>
                          </a:solidFill>
                          <a:latin typeface="+mn-lt"/>
                          <a:cs typeface="Arial" pitchFamily="34" charset="0"/>
                        </a:rPr>
                        <a:t>SELECT TRIM(TRAILING ‘</a:t>
                      </a:r>
                      <a:r>
                        <a:rPr lang="en-US" sz="1800" b="0" dirty="0" smtClean="0">
                          <a:solidFill>
                            <a:srgbClr val="00B050"/>
                          </a:solidFill>
                          <a:latin typeface="+mn-lt"/>
                          <a:cs typeface="Arial" pitchFamily="34" charset="0"/>
                        </a:rPr>
                        <a:t>e</a:t>
                      </a:r>
                      <a:r>
                        <a:rPr lang="en-US" sz="1800" b="0" dirty="0" smtClean="0">
                          <a:solidFill>
                            <a:srgbClr val="0070C0"/>
                          </a:solidFill>
                          <a:latin typeface="+mn-lt"/>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0070C0"/>
                          </a:solidFill>
                          <a:latin typeface="+mn-lt"/>
                          <a:cs typeface="Arial" pitchFamily="34" charset="0"/>
                        </a:rPr>
                        <a:t>FROM </a:t>
                      </a:r>
                      <a:r>
                        <a:rPr lang="en-US" sz="1800" b="1" kern="1200" dirty="0" smtClean="0">
                          <a:solidFill>
                            <a:srgbClr val="BC8F00"/>
                          </a:solidFill>
                          <a:latin typeface="+mn-lt"/>
                          <a:ea typeface="+mn-ea"/>
                          <a:cs typeface="+mn-cs"/>
                        </a:rPr>
                        <a:t>CUSTOMERNAME</a:t>
                      </a:r>
                      <a:r>
                        <a:rPr lang="en-US" sz="1800" b="0" dirty="0" smtClean="0">
                          <a:solidFill>
                            <a:srgbClr val="0070C0"/>
                          </a:solidFill>
                          <a:latin typeface="+mn-lt"/>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0070C0"/>
                          </a:solidFill>
                          <a:latin typeface="+mn-lt"/>
                          <a:cs typeface="Arial" pitchFamily="34" charset="0"/>
                        </a:rPr>
                        <a:t>FROM </a:t>
                      </a:r>
                      <a:r>
                        <a:rPr lang="en-US" sz="1800" b="1" kern="1200" dirty="0" smtClean="0">
                          <a:solidFill>
                            <a:srgbClr val="BC8F00"/>
                          </a:solidFill>
                          <a:latin typeface="+mn-lt"/>
                          <a:ea typeface="+mn-ea"/>
                          <a:cs typeface="+mn-cs"/>
                        </a:rPr>
                        <a:t>CUSTOMERS;</a:t>
                      </a:r>
                      <a:endParaRPr lang="en-US" sz="1800" b="0" dirty="0" smtClean="0">
                        <a:solidFill>
                          <a:srgbClr val="0070C0"/>
                        </a:solidFill>
                        <a:latin typeface="Arial" pitchFamily="34" charset="0"/>
                        <a:cs typeface="Arial" pitchFamily="34" charset="0"/>
                      </a:endParaRPr>
                    </a:p>
                  </a:txBody>
                  <a:tcPr>
                    <a:noFill/>
                  </a:tcPr>
                </a:tc>
              </a:tr>
            </a:tbl>
          </a:graphicData>
        </a:graphic>
      </p:graphicFrame>
    </p:spTree>
    <p:extLst>
      <p:ext uri="{BB962C8B-B14F-4D97-AF65-F5344CB8AC3E}">
        <p14:creationId xmlns:p14="http://schemas.microsoft.com/office/powerpoint/2010/main" val="1202383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a:t>Numeric/Mathematical </a:t>
            </a:r>
            <a:r>
              <a:rPr lang="en-US" dirty="0" smtClean="0"/>
              <a:t>Functions</a:t>
            </a:r>
            <a:endParaRPr lang="en-US" dirty="0"/>
          </a:p>
        </p:txBody>
      </p:sp>
    </p:spTree>
    <p:extLst>
      <p:ext uri="{BB962C8B-B14F-4D97-AF65-F5344CB8AC3E}">
        <p14:creationId xmlns:p14="http://schemas.microsoft.com/office/powerpoint/2010/main" val="17793649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8600" y="1066801"/>
            <a:ext cx="8229600" cy="914400"/>
          </a:xfrm>
        </p:spPr>
        <p:txBody>
          <a:bodyPr/>
          <a:lstStyle/>
          <a:p>
            <a:pPr indent="-365760">
              <a:lnSpc>
                <a:spcPct val="120000"/>
              </a:lnSpc>
            </a:pPr>
            <a:r>
              <a:rPr lang="en-US" sz="2000" dirty="0"/>
              <a:t>A</a:t>
            </a:r>
            <a:r>
              <a:rPr lang="en-US" sz="2000" dirty="0" smtClean="0"/>
              <a:t>ccept </a:t>
            </a:r>
            <a:r>
              <a:rPr lang="en-US" sz="2000" dirty="0"/>
              <a:t>numbers, process it &amp; return numeric values.</a:t>
            </a:r>
          </a:p>
          <a:p>
            <a:pPr indent="-365760">
              <a:lnSpc>
                <a:spcPct val="120000"/>
              </a:lnSpc>
            </a:pPr>
            <a:endParaRPr lang="en-US" sz="2000" b="1" dirty="0"/>
          </a:p>
          <a:p>
            <a:pPr indent="-365760">
              <a:lnSpc>
                <a:spcPct val="120000"/>
              </a:lnSpc>
            </a:pPr>
            <a:endParaRPr lang="en-IN" sz="2000" dirty="0"/>
          </a:p>
          <a:p>
            <a:pPr indent="-365760">
              <a:lnSpc>
                <a:spcPct val="120000"/>
              </a:lnSpc>
            </a:pPr>
            <a:endParaRPr lang="en-US" sz="2000" dirty="0"/>
          </a:p>
          <a:p>
            <a:endParaRPr lang="en-US" sz="2000" dirty="0"/>
          </a:p>
        </p:txBody>
      </p:sp>
      <p:sp>
        <p:nvSpPr>
          <p:cNvPr id="2" name="Title 1"/>
          <p:cNvSpPr>
            <a:spLocks noGrp="1"/>
          </p:cNvSpPr>
          <p:nvPr>
            <p:ph type="title"/>
          </p:nvPr>
        </p:nvSpPr>
        <p:spPr/>
        <p:txBody>
          <a:bodyPr/>
          <a:lstStyle/>
          <a:p>
            <a:pPr marL="0" indent="0"/>
            <a:r>
              <a:rPr lang="en-US" dirty="0" smtClean="0"/>
              <a:t>Numeric/Mathematical Functions</a:t>
            </a:r>
          </a:p>
        </p:txBody>
      </p:sp>
      <p:sp>
        <p:nvSpPr>
          <p:cNvPr id="7" name="Slide Number Placeholder 6"/>
          <p:cNvSpPr>
            <a:spLocks noGrp="1"/>
          </p:cNvSpPr>
          <p:nvPr>
            <p:ph type="sldNum" sz="quarter" idx="11"/>
          </p:nvPr>
        </p:nvSpPr>
        <p:spPr/>
        <p:txBody>
          <a:bodyPr/>
          <a:lstStyle/>
          <a:p>
            <a:fld id="{47ED8886-DB3B-44F4-9A80-E6A224679F20}" type="slidenum">
              <a:rPr lang="en-US" smtClean="0"/>
              <a:pPr/>
              <a:t>25</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742402637"/>
              </p:ext>
            </p:extLst>
          </p:nvPr>
        </p:nvGraphicFramePr>
        <p:xfrm>
          <a:off x="990600" y="1752600"/>
          <a:ext cx="7315200" cy="3526815"/>
        </p:xfrm>
        <a:graphic>
          <a:graphicData uri="http://schemas.openxmlformats.org/drawingml/2006/table">
            <a:tbl>
              <a:tblPr firstRow="1" bandRow="1">
                <a:tableStyleId>{5C22544A-7EE6-4342-B048-85BDC9FD1C3A}</a:tableStyleId>
              </a:tblPr>
              <a:tblGrid>
                <a:gridCol w="1417893"/>
                <a:gridCol w="5897307"/>
              </a:tblGrid>
              <a:tr h="457304">
                <a:tc>
                  <a:txBody>
                    <a:bodyPr/>
                    <a:lstStyle/>
                    <a:p>
                      <a:pPr algn="ctr" fontAlgn="b"/>
                      <a:r>
                        <a:rPr lang="en-US" sz="2000" u="none" strike="noStrike" dirty="0">
                          <a:effectLst/>
                        </a:rPr>
                        <a:t>Function </a:t>
                      </a:r>
                      <a:endParaRPr lang="en-US" sz="2000" b="1" i="0" u="none" strike="noStrike" dirty="0">
                        <a:solidFill>
                          <a:schemeClr val="bg1"/>
                        </a:solidFill>
                        <a:effectLst/>
                        <a:latin typeface="Calibri"/>
                      </a:endParaRPr>
                    </a:p>
                  </a:txBody>
                  <a:tcPr marL="9525" marR="9525" marT="9525" marB="0" anchor="b">
                    <a:solidFill>
                      <a:schemeClr val="accent4"/>
                    </a:solidFill>
                  </a:tcPr>
                </a:tc>
                <a:tc>
                  <a:txBody>
                    <a:bodyPr/>
                    <a:lstStyle/>
                    <a:p>
                      <a:pPr algn="ctr" fontAlgn="b"/>
                      <a:r>
                        <a:rPr lang="en-US" sz="2000" u="none" strike="noStrike" dirty="0">
                          <a:effectLst/>
                        </a:rPr>
                        <a:t>Usage</a:t>
                      </a:r>
                      <a:endParaRPr lang="en-US" sz="2000" b="1" i="0" u="none" strike="noStrike" dirty="0">
                        <a:solidFill>
                          <a:schemeClr val="bg1"/>
                        </a:solidFill>
                        <a:effectLst/>
                        <a:latin typeface="Calibri"/>
                      </a:endParaRPr>
                    </a:p>
                  </a:txBody>
                  <a:tcPr marL="9525" marR="9525" marT="9525" marB="0" anchor="b">
                    <a:solidFill>
                      <a:schemeClr val="accent4"/>
                    </a:solidFill>
                  </a:tcPr>
                </a:tc>
              </a:tr>
              <a:tr h="445109">
                <a:tc>
                  <a:txBody>
                    <a:bodyPr/>
                    <a:lstStyle/>
                    <a:p>
                      <a:pPr algn="ctr" fontAlgn="b"/>
                      <a:r>
                        <a:rPr lang="en-US" sz="1800" u="none" strike="noStrike" dirty="0">
                          <a:solidFill>
                            <a:schemeClr val="bg1"/>
                          </a:solidFill>
                          <a:effectLst/>
                        </a:rPr>
                        <a:t>ABS</a:t>
                      </a:r>
                      <a:endParaRPr lang="en-US" sz="1800" b="1" i="0" u="none" strike="noStrike" dirty="0">
                        <a:solidFill>
                          <a:schemeClr val="bg1"/>
                        </a:solidFill>
                        <a:effectLst/>
                        <a:latin typeface="Calibri"/>
                      </a:endParaRPr>
                    </a:p>
                  </a:txBody>
                  <a:tcPr marL="9525" marR="9525" marT="9525" marB="0" anchor="b">
                    <a:noFill/>
                  </a:tcPr>
                </a:tc>
                <a:tc>
                  <a:txBody>
                    <a:bodyPr/>
                    <a:lstStyle/>
                    <a:p>
                      <a:pPr algn="l" fontAlgn="b"/>
                      <a:r>
                        <a:rPr lang="en-US" sz="2000" u="none" strike="noStrike" dirty="0" smtClean="0">
                          <a:solidFill>
                            <a:schemeClr val="bg1"/>
                          </a:solidFill>
                          <a:effectLst/>
                        </a:rPr>
                        <a:t> Returns </a:t>
                      </a:r>
                      <a:r>
                        <a:rPr lang="en-US" sz="2000" u="none" strike="noStrike" dirty="0">
                          <a:solidFill>
                            <a:schemeClr val="bg1"/>
                          </a:solidFill>
                          <a:effectLst/>
                        </a:rPr>
                        <a:t>the and absolute value of n.</a:t>
                      </a:r>
                      <a:endParaRPr lang="en-US" sz="2000" b="0" i="0" u="none" strike="noStrike" dirty="0">
                        <a:solidFill>
                          <a:schemeClr val="bg1"/>
                        </a:solidFill>
                        <a:effectLst/>
                        <a:latin typeface="Calibri"/>
                      </a:endParaRPr>
                    </a:p>
                  </a:txBody>
                  <a:tcPr marL="9525" marR="9525" marT="9525" marB="0" anchor="b">
                    <a:noFill/>
                  </a:tcPr>
                </a:tc>
              </a:tr>
              <a:tr h="445109">
                <a:tc>
                  <a:txBody>
                    <a:bodyPr/>
                    <a:lstStyle/>
                    <a:p>
                      <a:pPr algn="ctr" fontAlgn="b"/>
                      <a:r>
                        <a:rPr lang="en-US" sz="1800" u="none" strike="noStrike" dirty="0">
                          <a:solidFill>
                            <a:schemeClr val="bg1"/>
                          </a:solidFill>
                          <a:effectLst/>
                        </a:rPr>
                        <a:t>CEIL</a:t>
                      </a:r>
                      <a:endParaRPr lang="en-US" sz="1800" b="1" i="0" u="none" strike="noStrike" dirty="0">
                        <a:solidFill>
                          <a:schemeClr val="bg1"/>
                        </a:solidFill>
                        <a:effectLst/>
                        <a:latin typeface="Calibri"/>
                      </a:endParaRPr>
                    </a:p>
                  </a:txBody>
                  <a:tcPr marL="9525" marR="9525" marT="9525" marB="0" anchor="b">
                    <a:noFill/>
                  </a:tcPr>
                </a:tc>
                <a:tc>
                  <a:txBody>
                    <a:bodyPr/>
                    <a:lstStyle/>
                    <a:p>
                      <a:pPr algn="l" fontAlgn="b"/>
                      <a:r>
                        <a:rPr lang="en-US" sz="2000" u="none" strike="noStrike" dirty="0" smtClean="0">
                          <a:solidFill>
                            <a:schemeClr val="bg1"/>
                          </a:solidFill>
                          <a:effectLst/>
                        </a:rPr>
                        <a:t> Returns </a:t>
                      </a:r>
                      <a:r>
                        <a:rPr lang="en-US" sz="2000" u="none" strike="noStrike" dirty="0">
                          <a:solidFill>
                            <a:schemeClr val="bg1"/>
                          </a:solidFill>
                          <a:effectLst/>
                        </a:rPr>
                        <a:t>the smallest integer greater than or equal to n.</a:t>
                      </a:r>
                      <a:endParaRPr lang="en-US" sz="2000" b="0" i="0" u="none" strike="noStrike" dirty="0">
                        <a:solidFill>
                          <a:schemeClr val="bg1"/>
                        </a:solidFill>
                        <a:effectLst/>
                        <a:latin typeface="Calibri"/>
                      </a:endParaRPr>
                    </a:p>
                  </a:txBody>
                  <a:tcPr marL="9525" marR="9525" marT="9525" marB="0" anchor="b">
                    <a:noFill/>
                  </a:tcPr>
                </a:tc>
              </a:tr>
              <a:tr h="445109">
                <a:tc>
                  <a:txBody>
                    <a:bodyPr/>
                    <a:lstStyle/>
                    <a:p>
                      <a:pPr algn="ctr" fontAlgn="b"/>
                      <a:r>
                        <a:rPr lang="en-US" sz="1800" u="none" strike="noStrike" dirty="0">
                          <a:solidFill>
                            <a:schemeClr val="bg1"/>
                          </a:solidFill>
                          <a:effectLst/>
                        </a:rPr>
                        <a:t>FLOOR </a:t>
                      </a:r>
                      <a:endParaRPr lang="en-US" sz="1800" b="1" i="0" u="none" strike="noStrike" dirty="0">
                        <a:solidFill>
                          <a:schemeClr val="bg1"/>
                        </a:solidFill>
                        <a:effectLst/>
                        <a:latin typeface="Calibri"/>
                      </a:endParaRPr>
                    </a:p>
                  </a:txBody>
                  <a:tcPr marL="9525" marR="9525" marT="9525" marB="0" anchor="b">
                    <a:noFill/>
                  </a:tcPr>
                </a:tc>
                <a:tc>
                  <a:txBody>
                    <a:bodyPr/>
                    <a:lstStyle/>
                    <a:p>
                      <a:pPr algn="l" fontAlgn="b"/>
                      <a:r>
                        <a:rPr lang="en-US" sz="2000" u="none" strike="noStrike" dirty="0" smtClean="0">
                          <a:solidFill>
                            <a:schemeClr val="bg1"/>
                          </a:solidFill>
                          <a:effectLst/>
                        </a:rPr>
                        <a:t> Returns </a:t>
                      </a:r>
                      <a:r>
                        <a:rPr lang="en-US" sz="2000" u="none" strike="noStrike" dirty="0">
                          <a:solidFill>
                            <a:schemeClr val="bg1"/>
                          </a:solidFill>
                          <a:effectLst/>
                        </a:rPr>
                        <a:t>the largest integer equal to or less than n.</a:t>
                      </a:r>
                      <a:endParaRPr lang="en-US" sz="2000" b="0" i="0" u="none" strike="noStrike" dirty="0">
                        <a:solidFill>
                          <a:schemeClr val="bg1"/>
                        </a:solidFill>
                        <a:effectLst/>
                        <a:latin typeface="Calibri"/>
                      </a:endParaRPr>
                    </a:p>
                  </a:txBody>
                  <a:tcPr marL="9525" marR="9525" marT="9525" marB="0" anchor="b">
                    <a:noFill/>
                  </a:tcPr>
                </a:tc>
              </a:tr>
              <a:tr h="669950">
                <a:tc>
                  <a:txBody>
                    <a:bodyPr/>
                    <a:lstStyle/>
                    <a:p>
                      <a:pPr algn="ctr" fontAlgn="b"/>
                      <a:r>
                        <a:rPr lang="en-US" sz="1800" u="none" strike="noStrike" dirty="0">
                          <a:solidFill>
                            <a:schemeClr val="bg1"/>
                          </a:solidFill>
                          <a:effectLst/>
                        </a:rPr>
                        <a:t>MOD</a:t>
                      </a:r>
                      <a:endParaRPr lang="en-US" sz="1800" b="1" i="0" u="none" strike="noStrike" dirty="0">
                        <a:solidFill>
                          <a:schemeClr val="bg1"/>
                        </a:solidFill>
                        <a:effectLst/>
                        <a:latin typeface="Calibri"/>
                      </a:endParaRPr>
                    </a:p>
                  </a:txBody>
                  <a:tcPr marL="9525" marR="9525" marT="9525" marB="0" anchor="b">
                    <a:noFill/>
                  </a:tcPr>
                </a:tc>
                <a:tc>
                  <a:txBody>
                    <a:bodyPr/>
                    <a:lstStyle/>
                    <a:p>
                      <a:pPr algn="l" fontAlgn="b"/>
                      <a:r>
                        <a:rPr lang="en-US" sz="2000" u="none" strike="noStrike" dirty="0" smtClean="0">
                          <a:solidFill>
                            <a:schemeClr val="bg1"/>
                          </a:solidFill>
                          <a:effectLst/>
                        </a:rPr>
                        <a:t> Returns </a:t>
                      </a:r>
                      <a:r>
                        <a:rPr lang="en-US" sz="2000" u="none" strike="noStrike" dirty="0">
                          <a:solidFill>
                            <a:schemeClr val="bg1"/>
                          </a:solidFill>
                          <a:effectLst/>
                        </a:rPr>
                        <a:t>the operator </a:t>
                      </a:r>
                      <a:r>
                        <a:rPr lang="en-US" sz="2000" u="none" strike="noStrike" dirty="0" smtClean="0">
                          <a:solidFill>
                            <a:schemeClr val="bg1"/>
                          </a:solidFill>
                          <a:effectLst/>
                        </a:rPr>
                        <a:t>remainder </a:t>
                      </a:r>
                      <a:r>
                        <a:rPr lang="en-US" sz="2000" u="none" strike="noStrike" dirty="0">
                          <a:solidFill>
                            <a:schemeClr val="bg1"/>
                          </a:solidFill>
                          <a:effectLst/>
                        </a:rPr>
                        <a:t>of m divided by n; returns m if n is 0.</a:t>
                      </a:r>
                      <a:endParaRPr lang="en-US" sz="2000" b="0" i="0" u="none" strike="noStrike" dirty="0">
                        <a:solidFill>
                          <a:schemeClr val="bg1"/>
                        </a:solidFill>
                        <a:effectLst/>
                        <a:latin typeface="Calibri"/>
                      </a:endParaRPr>
                    </a:p>
                  </a:txBody>
                  <a:tcPr marL="9525" marR="9525" marT="9525" marB="0" anchor="b">
                    <a:noFill/>
                  </a:tcPr>
                </a:tc>
              </a:tr>
              <a:tr h="445109">
                <a:tc>
                  <a:txBody>
                    <a:bodyPr/>
                    <a:lstStyle/>
                    <a:p>
                      <a:pPr algn="ctr" fontAlgn="b"/>
                      <a:r>
                        <a:rPr lang="en-US" sz="1800" u="none" strike="noStrike" dirty="0">
                          <a:solidFill>
                            <a:schemeClr val="bg1"/>
                          </a:solidFill>
                          <a:effectLst/>
                        </a:rPr>
                        <a:t>PI</a:t>
                      </a:r>
                      <a:endParaRPr lang="en-US" sz="1800" b="1" i="0" u="none" strike="noStrike" dirty="0">
                        <a:solidFill>
                          <a:schemeClr val="bg1"/>
                        </a:solidFill>
                        <a:effectLst/>
                        <a:latin typeface="Calibri"/>
                      </a:endParaRPr>
                    </a:p>
                  </a:txBody>
                  <a:tcPr marL="9525" marR="9525" marT="9525" marB="0" anchor="b">
                    <a:noFill/>
                  </a:tcPr>
                </a:tc>
                <a:tc>
                  <a:txBody>
                    <a:bodyPr/>
                    <a:lstStyle/>
                    <a:p>
                      <a:pPr algn="l" fontAlgn="b"/>
                      <a:r>
                        <a:rPr lang="en-US" sz="2000" u="none" strike="noStrike" dirty="0" smtClean="0">
                          <a:solidFill>
                            <a:schemeClr val="bg1"/>
                          </a:solidFill>
                          <a:effectLst/>
                        </a:rPr>
                        <a:t> Returns </a:t>
                      </a:r>
                      <a:r>
                        <a:rPr lang="en-US" sz="2000" u="none" strike="noStrike" dirty="0">
                          <a:solidFill>
                            <a:schemeClr val="bg1"/>
                          </a:solidFill>
                          <a:effectLst/>
                        </a:rPr>
                        <a:t>pi (approx. 3.1415926...).</a:t>
                      </a:r>
                      <a:endParaRPr lang="en-US" sz="2000" b="0" i="0" u="none" strike="noStrike" dirty="0">
                        <a:solidFill>
                          <a:schemeClr val="bg1"/>
                        </a:solidFill>
                        <a:effectLst/>
                        <a:latin typeface="Calibri"/>
                      </a:endParaRPr>
                    </a:p>
                  </a:txBody>
                  <a:tcPr marL="9525" marR="9525" marT="9525" marB="0" anchor="b">
                    <a:noFill/>
                  </a:tcPr>
                </a:tc>
              </a:tr>
              <a:tr h="445109">
                <a:tc>
                  <a:txBody>
                    <a:bodyPr/>
                    <a:lstStyle/>
                    <a:p>
                      <a:pPr marL="0" algn="ctr" defTabSz="457200" rtl="0" eaLnBrk="1" fontAlgn="b" latinLnBrk="0" hangingPunct="1"/>
                      <a:r>
                        <a:rPr lang="en-US" sz="1800" u="none" strike="noStrike" kern="1200" dirty="0" smtClean="0">
                          <a:solidFill>
                            <a:schemeClr val="bg1"/>
                          </a:solidFill>
                          <a:effectLst/>
                          <a:latin typeface="+mn-lt"/>
                          <a:ea typeface="+mn-ea"/>
                          <a:cs typeface="+mn-cs"/>
                        </a:rPr>
                        <a:t>POWER</a:t>
                      </a:r>
                      <a:endParaRPr lang="en-US" sz="1800" u="none" strike="noStrike" kern="1200" dirty="0">
                        <a:solidFill>
                          <a:schemeClr val="bg1"/>
                        </a:solidFill>
                        <a:effectLst/>
                        <a:latin typeface="+mn-lt"/>
                        <a:ea typeface="+mn-ea"/>
                        <a:cs typeface="+mn-cs"/>
                      </a:endParaRPr>
                    </a:p>
                  </a:txBody>
                  <a:tcPr marL="9525" marR="9525" marT="9525" marB="0" anchor="b">
                    <a:noFill/>
                  </a:tcPr>
                </a:tc>
                <a:tc>
                  <a:txBody>
                    <a:bodyPr/>
                    <a:lstStyle/>
                    <a:p>
                      <a:pPr marL="0" algn="l" defTabSz="457200" rtl="0" eaLnBrk="1" fontAlgn="b" latinLnBrk="0" hangingPunct="1"/>
                      <a:r>
                        <a:rPr lang="en-US" sz="2000" u="none" strike="noStrike" kern="1200" dirty="0" smtClean="0">
                          <a:solidFill>
                            <a:schemeClr val="bg1"/>
                          </a:solidFill>
                          <a:effectLst/>
                          <a:latin typeface="+mn-lt"/>
                          <a:ea typeface="+mn-ea"/>
                          <a:cs typeface="+mn-cs"/>
                        </a:rPr>
                        <a:t> Returns m raised to the nth power.</a:t>
                      </a:r>
                      <a:endParaRPr lang="en-US" sz="2000" u="none" strike="noStrike" kern="1200" dirty="0">
                        <a:solidFill>
                          <a:schemeClr val="bg1"/>
                        </a:solidFill>
                        <a:effectLst/>
                        <a:latin typeface="+mn-lt"/>
                        <a:ea typeface="+mn-ea"/>
                        <a:cs typeface="+mn-cs"/>
                      </a:endParaRPr>
                    </a:p>
                  </a:txBody>
                  <a:tcPr marL="9525" marR="9525" marT="9525" marB="0" anchor="b">
                    <a:noFill/>
                  </a:tcPr>
                </a:tc>
              </a:tr>
            </a:tbl>
          </a:graphicData>
        </a:graphic>
      </p:graphicFrame>
    </p:spTree>
    <p:extLst>
      <p:ext uri="{BB962C8B-B14F-4D97-AF65-F5344CB8AC3E}">
        <p14:creationId xmlns:p14="http://schemas.microsoft.com/office/powerpoint/2010/main" val="1762249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Numeric/Mathematical Functions</a:t>
            </a:r>
          </a:p>
        </p:txBody>
      </p:sp>
      <p:sp>
        <p:nvSpPr>
          <p:cNvPr id="7" name="Slide Number Placeholder 6"/>
          <p:cNvSpPr>
            <a:spLocks noGrp="1"/>
          </p:cNvSpPr>
          <p:nvPr>
            <p:ph type="sldNum" sz="quarter" idx="11"/>
          </p:nvPr>
        </p:nvSpPr>
        <p:spPr/>
        <p:txBody>
          <a:bodyPr/>
          <a:lstStyle/>
          <a:p>
            <a:fld id="{47ED8886-DB3B-44F4-9A80-E6A224679F20}" type="slidenum">
              <a:rPr lang="en-US" smtClean="0"/>
              <a:pPr/>
              <a:t>26</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174289786"/>
              </p:ext>
            </p:extLst>
          </p:nvPr>
        </p:nvGraphicFramePr>
        <p:xfrm>
          <a:off x="914400" y="1371600"/>
          <a:ext cx="7076364" cy="4466482"/>
        </p:xfrm>
        <a:graphic>
          <a:graphicData uri="http://schemas.openxmlformats.org/drawingml/2006/table">
            <a:tbl>
              <a:tblPr firstRow="1" bandRow="1">
                <a:tableStyleId>{5C22544A-7EE6-4342-B048-85BDC9FD1C3A}</a:tableStyleId>
              </a:tblPr>
              <a:tblGrid>
                <a:gridCol w="1371600"/>
                <a:gridCol w="5704764"/>
              </a:tblGrid>
              <a:tr h="581522">
                <a:tc>
                  <a:txBody>
                    <a:bodyPr/>
                    <a:lstStyle/>
                    <a:p>
                      <a:pPr algn="ctr" fontAlgn="b"/>
                      <a:r>
                        <a:rPr lang="en-US" sz="2000" u="none" strike="noStrike" dirty="0">
                          <a:effectLst/>
                        </a:rPr>
                        <a:t>Function </a:t>
                      </a:r>
                      <a:endParaRPr lang="en-US" sz="2000" b="1" i="0" u="none" strike="noStrike" dirty="0">
                        <a:solidFill>
                          <a:schemeClr val="bg1"/>
                        </a:solidFill>
                        <a:effectLst/>
                        <a:latin typeface="Calibri"/>
                      </a:endParaRPr>
                    </a:p>
                  </a:txBody>
                  <a:tcPr marL="9525" marR="9525" marT="9525" marB="0" anchor="b">
                    <a:solidFill>
                      <a:schemeClr val="accent4"/>
                    </a:solidFill>
                  </a:tcPr>
                </a:tc>
                <a:tc>
                  <a:txBody>
                    <a:bodyPr/>
                    <a:lstStyle/>
                    <a:p>
                      <a:pPr algn="ctr" fontAlgn="b"/>
                      <a:r>
                        <a:rPr lang="en-US" sz="2000" u="none" strike="noStrike" dirty="0">
                          <a:effectLst/>
                        </a:rPr>
                        <a:t>Usage</a:t>
                      </a:r>
                      <a:endParaRPr lang="en-US" sz="2000" b="1" i="0" u="none" strike="noStrike" dirty="0">
                        <a:solidFill>
                          <a:schemeClr val="bg1"/>
                        </a:solidFill>
                        <a:effectLst/>
                        <a:latin typeface="Calibri"/>
                      </a:endParaRPr>
                    </a:p>
                  </a:txBody>
                  <a:tcPr marL="9525" marR="9525" marT="9525" marB="0" anchor="b">
                    <a:solidFill>
                      <a:schemeClr val="accent4"/>
                    </a:solidFill>
                  </a:tcPr>
                </a:tc>
              </a:tr>
              <a:tr h="787478">
                <a:tc>
                  <a:txBody>
                    <a:bodyPr/>
                    <a:lstStyle/>
                    <a:p>
                      <a:pPr algn="ctr" fontAlgn="b"/>
                      <a:r>
                        <a:rPr lang="en-US" sz="1800" u="none" strike="noStrike" dirty="0">
                          <a:solidFill>
                            <a:schemeClr val="bg1"/>
                          </a:solidFill>
                          <a:effectLst/>
                        </a:rPr>
                        <a:t>ROUND</a:t>
                      </a:r>
                      <a:endParaRPr lang="en-US" sz="1800" b="1" i="0" u="none" strike="noStrike" dirty="0">
                        <a:solidFill>
                          <a:schemeClr val="bg1"/>
                        </a:solidFill>
                        <a:effectLst/>
                        <a:latin typeface="Calibri"/>
                      </a:endParaRPr>
                    </a:p>
                  </a:txBody>
                  <a:tcPr marL="9525" marR="9525" marT="9525" marB="0" anchor="b">
                    <a:noFill/>
                  </a:tcPr>
                </a:tc>
                <a:tc>
                  <a:txBody>
                    <a:bodyPr/>
                    <a:lstStyle/>
                    <a:p>
                      <a:pPr algn="l" fontAlgn="b"/>
                      <a:r>
                        <a:rPr lang="en-US" sz="2000" u="none" strike="noStrike" dirty="0" smtClean="0">
                          <a:solidFill>
                            <a:schemeClr val="bg1"/>
                          </a:solidFill>
                          <a:effectLst/>
                        </a:rPr>
                        <a:t> Returns </a:t>
                      </a:r>
                      <a:r>
                        <a:rPr lang="en-US" sz="2000" u="none" strike="noStrike" dirty="0">
                          <a:solidFill>
                            <a:schemeClr val="bg1"/>
                          </a:solidFill>
                          <a:effectLst/>
                        </a:rPr>
                        <a:t>a numeric expression rounded to the specified length or precision.</a:t>
                      </a:r>
                      <a:endParaRPr lang="en-US" sz="2000" b="0" i="0" u="none" strike="noStrike" dirty="0">
                        <a:solidFill>
                          <a:schemeClr val="bg1"/>
                        </a:solidFill>
                        <a:effectLst/>
                        <a:latin typeface="Calibri"/>
                      </a:endParaRPr>
                    </a:p>
                  </a:txBody>
                  <a:tcPr marL="9525" marR="9525" marT="9525" marB="0" anchor="b">
                    <a:noFill/>
                  </a:tcPr>
                </a:tc>
              </a:tr>
              <a:tr h="471679">
                <a:tc>
                  <a:txBody>
                    <a:bodyPr/>
                    <a:lstStyle/>
                    <a:p>
                      <a:pPr algn="ctr" fontAlgn="b"/>
                      <a:r>
                        <a:rPr lang="en-US" sz="1800" u="none" strike="noStrike" dirty="0">
                          <a:solidFill>
                            <a:schemeClr val="bg1"/>
                          </a:solidFill>
                          <a:effectLst/>
                        </a:rPr>
                        <a:t>SQRT</a:t>
                      </a:r>
                      <a:endParaRPr lang="en-US" sz="1800" b="1" i="0" u="none" strike="noStrike" dirty="0">
                        <a:solidFill>
                          <a:schemeClr val="bg1"/>
                        </a:solidFill>
                        <a:effectLst/>
                        <a:latin typeface="Calibri"/>
                      </a:endParaRPr>
                    </a:p>
                  </a:txBody>
                  <a:tcPr marL="9525" marR="9525" marT="9525" marB="0" anchor="b">
                    <a:noFill/>
                  </a:tcPr>
                </a:tc>
                <a:tc>
                  <a:txBody>
                    <a:bodyPr/>
                    <a:lstStyle/>
                    <a:p>
                      <a:pPr algn="l" fontAlgn="b"/>
                      <a:r>
                        <a:rPr lang="en-US" sz="2000" u="none" strike="noStrike" dirty="0" smtClean="0">
                          <a:solidFill>
                            <a:schemeClr val="bg1"/>
                          </a:solidFill>
                          <a:effectLst/>
                        </a:rPr>
                        <a:t> Returns </a:t>
                      </a:r>
                      <a:r>
                        <a:rPr lang="en-US" sz="2000" u="none" strike="noStrike" dirty="0">
                          <a:solidFill>
                            <a:schemeClr val="bg1"/>
                          </a:solidFill>
                          <a:effectLst/>
                        </a:rPr>
                        <a:t>the square root of n.</a:t>
                      </a:r>
                      <a:endParaRPr lang="en-US" sz="2000" b="0" i="0" u="none" strike="noStrike" dirty="0">
                        <a:solidFill>
                          <a:schemeClr val="bg1"/>
                        </a:solidFill>
                        <a:effectLst/>
                        <a:latin typeface="Calibri"/>
                      </a:endParaRPr>
                    </a:p>
                  </a:txBody>
                  <a:tcPr marL="9525" marR="9525" marT="9525" marB="0" anchor="b">
                    <a:noFill/>
                  </a:tcPr>
                </a:tc>
              </a:tr>
              <a:tr h="787478">
                <a:tc>
                  <a:txBody>
                    <a:bodyPr/>
                    <a:lstStyle/>
                    <a:p>
                      <a:pPr algn="ctr" fontAlgn="b"/>
                      <a:r>
                        <a:rPr lang="en-US" sz="1800" u="none" strike="noStrike" dirty="0">
                          <a:solidFill>
                            <a:schemeClr val="bg1"/>
                          </a:solidFill>
                          <a:effectLst/>
                        </a:rPr>
                        <a:t>SQUARE</a:t>
                      </a:r>
                      <a:endParaRPr lang="en-US" sz="1800" b="1" i="0" u="none" strike="noStrike" dirty="0">
                        <a:solidFill>
                          <a:schemeClr val="bg1"/>
                        </a:solidFill>
                        <a:effectLst/>
                        <a:latin typeface="Calibri"/>
                      </a:endParaRPr>
                    </a:p>
                  </a:txBody>
                  <a:tcPr marL="9525" marR="9525" marT="9525" marB="0" anchor="b">
                    <a:noFill/>
                  </a:tcPr>
                </a:tc>
                <a:tc>
                  <a:txBody>
                    <a:bodyPr/>
                    <a:lstStyle/>
                    <a:p>
                      <a:pPr algn="l" fontAlgn="b"/>
                      <a:r>
                        <a:rPr lang="en-US" sz="2000" u="none" strike="noStrike" dirty="0" smtClean="0">
                          <a:solidFill>
                            <a:schemeClr val="bg1"/>
                          </a:solidFill>
                          <a:effectLst/>
                        </a:rPr>
                        <a:t> Returns </a:t>
                      </a:r>
                      <a:r>
                        <a:rPr lang="en-US" sz="2000" u="none" strike="noStrike" dirty="0">
                          <a:solidFill>
                            <a:schemeClr val="bg1"/>
                          </a:solidFill>
                          <a:effectLst/>
                        </a:rPr>
                        <a:t>the expression raised to the power of 2; equivalent to </a:t>
                      </a:r>
                      <a:r>
                        <a:rPr lang="en-US" sz="2000" u="none" strike="noStrike" dirty="0" smtClean="0">
                          <a:solidFill>
                            <a:schemeClr val="bg1"/>
                          </a:solidFill>
                          <a:effectLst/>
                        </a:rPr>
                        <a:t>POWER(number,2</a:t>
                      </a:r>
                      <a:r>
                        <a:rPr lang="en-US" sz="2000" u="none" strike="noStrike" dirty="0">
                          <a:solidFill>
                            <a:schemeClr val="bg1"/>
                          </a:solidFill>
                          <a:effectLst/>
                        </a:rPr>
                        <a:t>).</a:t>
                      </a:r>
                      <a:endParaRPr lang="en-US" sz="2000" b="0" i="0" u="none" strike="noStrike" dirty="0">
                        <a:solidFill>
                          <a:schemeClr val="bg1"/>
                        </a:solidFill>
                        <a:effectLst/>
                        <a:latin typeface="Calibri"/>
                      </a:endParaRPr>
                    </a:p>
                  </a:txBody>
                  <a:tcPr marL="9525" marR="9525" marT="9525" marB="0" anchor="b">
                    <a:noFill/>
                  </a:tcPr>
                </a:tc>
              </a:tr>
              <a:tr h="1410443">
                <a:tc>
                  <a:txBody>
                    <a:bodyPr/>
                    <a:lstStyle/>
                    <a:p>
                      <a:pPr algn="ctr" fontAlgn="b"/>
                      <a:r>
                        <a:rPr lang="en-US" sz="1800" u="none" strike="noStrike" dirty="0">
                          <a:solidFill>
                            <a:schemeClr val="bg1"/>
                          </a:solidFill>
                          <a:effectLst/>
                        </a:rPr>
                        <a:t>TRUNC </a:t>
                      </a:r>
                      <a:endParaRPr lang="en-US" sz="1800" u="none" strike="noStrike" dirty="0" smtClean="0">
                        <a:solidFill>
                          <a:schemeClr val="bg1"/>
                        </a:solidFill>
                        <a:effectLst/>
                      </a:endParaRPr>
                    </a:p>
                    <a:p>
                      <a:pPr algn="ctr" fontAlgn="b"/>
                      <a:r>
                        <a:rPr lang="en-US" sz="1800" u="none" strike="noStrike" dirty="0" smtClean="0">
                          <a:solidFill>
                            <a:schemeClr val="bg1"/>
                          </a:solidFill>
                          <a:effectLst/>
                        </a:rPr>
                        <a:t>or </a:t>
                      </a:r>
                    </a:p>
                    <a:p>
                      <a:pPr algn="ctr" fontAlgn="b"/>
                      <a:r>
                        <a:rPr lang="en-US" sz="1800" u="none" strike="noStrike" dirty="0" smtClean="0">
                          <a:solidFill>
                            <a:schemeClr val="bg1"/>
                          </a:solidFill>
                          <a:effectLst/>
                        </a:rPr>
                        <a:t>TRUNCATE </a:t>
                      </a:r>
                      <a:endParaRPr lang="en-US" sz="1800" b="1" i="0" u="none" strike="noStrike" dirty="0">
                        <a:solidFill>
                          <a:schemeClr val="bg1"/>
                        </a:solidFill>
                        <a:effectLst/>
                        <a:latin typeface="Calibri"/>
                      </a:endParaRPr>
                    </a:p>
                  </a:txBody>
                  <a:tcPr marL="9525" marR="9525" marT="9525" marB="0" anchor="b">
                    <a:noFill/>
                  </a:tcPr>
                </a:tc>
                <a:tc>
                  <a:txBody>
                    <a:bodyPr/>
                    <a:lstStyle/>
                    <a:p>
                      <a:pPr algn="l" fontAlgn="b"/>
                      <a:r>
                        <a:rPr lang="en-US" sz="2000" u="none" strike="noStrike" dirty="0" smtClean="0">
                          <a:solidFill>
                            <a:schemeClr val="bg1"/>
                          </a:solidFill>
                          <a:effectLst/>
                        </a:rPr>
                        <a:t> </a:t>
                      </a:r>
                      <a:r>
                        <a:rPr lang="en-US" sz="1800" b="0" kern="1200" dirty="0" smtClean="0">
                          <a:solidFill>
                            <a:srgbClr val="0070C0"/>
                          </a:solidFill>
                          <a:latin typeface="+mn-lt"/>
                          <a:ea typeface="+mn-ea"/>
                          <a:cs typeface="+mn-cs"/>
                        </a:rPr>
                        <a:t>TRUNC( </a:t>
                      </a:r>
                      <a:r>
                        <a:rPr lang="en-US" sz="1800" b="1" kern="1200" dirty="0" smtClean="0">
                          <a:solidFill>
                            <a:srgbClr val="BC8F00"/>
                          </a:solidFill>
                          <a:latin typeface="+mn-lt"/>
                          <a:ea typeface="+mn-ea"/>
                          <a:cs typeface="+mn-cs"/>
                        </a:rPr>
                        <a:t>number, D</a:t>
                      </a:r>
                      <a:r>
                        <a:rPr lang="en-US" sz="1800" b="0" kern="1200" dirty="0" smtClean="0">
                          <a:solidFill>
                            <a:srgbClr val="0070C0"/>
                          </a:solidFill>
                          <a:latin typeface="+mn-lt"/>
                          <a:ea typeface="+mn-ea"/>
                          <a:cs typeface="+mn-cs"/>
                        </a:rPr>
                        <a:t>)</a:t>
                      </a:r>
                    </a:p>
                    <a:p>
                      <a:pPr algn="l" fontAlgn="b"/>
                      <a:r>
                        <a:rPr lang="en-US" sz="2000" u="none" strike="noStrike" dirty="0" smtClean="0">
                          <a:solidFill>
                            <a:schemeClr val="bg1"/>
                          </a:solidFill>
                          <a:effectLst/>
                        </a:rPr>
                        <a:t>Returns </a:t>
                      </a:r>
                      <a:r>
                        <a:rPr lang="en-US" sz="2000" u="none" strike="noStrike" dirty="0">
                          <a:solidFill>
                            <a:schemeClr val="bg1"/>
                          </a:solidFill>
                          <a:effectLst/>
                        </a:rPr>
                        <a:t>the </a:t>
                      </a:r>
                      <a:r>
                        <a:rPr lang="en-US" sz="2000" u="none" strike="noStrike" dirty="0" smtClean="0">
                          <a:solidFill>
                            <a:schemeClr val="bg1"/>
                          </a:solidFill>
                          <a:effectLst/>
                        </a:rPr>
                        <a:t>number </a:t>
                      </a:r>
                      <a:r>
                        <a:rPr lang="en-US" sz="2000" u="none" strike="noStrike" dirty="0">
                          <a:solidFill>
                            <a:schemeClr val="bg1"/>
                          </a:solidFill>
                          <a:effectLst/>
                        </a:rPr>
                        <a:t>x, truncated to D decimals. </a:t>
                      </a:r>
                      <a:endParaRPr lang="en-US" sz="2000" u="none" strike="noStrike" dirty="0" smtClean="0">
                        <a:solidFill>
                          <a:schemeClr val="bg1"/>
                        </a:solidFill>
                        <a:effectLst/>
                      </a:endParaRPr>
                    </a:p>
                    <a:p>
                      <a:pPr algn="l" fontAlgn="b"/>
                      <a:r>
                        <a:rPr lang="en-US" sz="2000" u="none" strike="noStrike" dirty="0" smtClean="0">
                          <a:solidFill>
                            <a:schemeClr val="bg1"/>
                          </a:solidFill>
                          <a:effectLst/>
                        </a:rPr>
                        <a:t>If </a:t>
                      </a:r>
                      <a:r>
                        <a:rPr lang="en-US" sz="2000" u="none" strike="noStrike" dirty="0">
                          <a:solidFill>
                            <a:schemeClr val="bg1"/>
                          </a:solidFill>
                          <a:effectLst/>
                        </a:rPr>
                        <a:t>D is 0, </a:t>
                      </a:r>
                      <a:r>
                        <a:rPr lang="en-US" sz="2000" u="none" strike="noStrike" dirty="0" smtClean="0">
                          <a:solidFill>
                            <a:schemeClr val="bg1"/>
                          </a:solidFill>
                          <a:effectLst/>
                        </a:rPr>
                        <a:t>result </a:t>
                      </a:r>
                      <a:r>
                        <a:rPr lang="en-US" sz="2000" u="none" strike="noStrike" dirty="0">
                          <a:solidFill>
                            <a:schemeClr val="bg1"/>
                          </a:solidFill>
                          <a:effectLst/>
                        </a:rPr>
                        <a:t>will have no decimal point or fractional part</a:t>
                      </a:r>
                      <a:r>
                        <a:rPr lang="en-US" sz="2000" u="none" strike="noStrike" dirty="0" smtClean="0">
                          <a:solidFill>
                            <a:schemeClr val="bg1"/>
                          </a:solidFill>
                          <a:effectLst/>
                        </a:rPr>
                        <a:t>.</a:t>
                      </a:r>
                    </a:p>
                    <a:p>
                      <a:pPr algn="l" fontAlgn="b"/>
                      <a:r>
                        <a:rPr lang="en-US" sz="2000" u="none" strike="noStrike" dirty="0" smtClean="0">
                          <a:solidFill>
                            <a:schemeClr val="bg1"/>
                          </a:solidFill>
                          <a:effectLst/>
                        </a:rPr>
                        <a:t>If </a:t>
                      </a:r>
                      <a:r>
                        <a:rPr lang="en-US" sz="2000" u="none" strike="noStrike" dirty="0">
                          <a:solidFill>
                            <a:schemeClr val="bg1"/>
                          </a:solidFill>
                          <a:effectLst/>
                        </a:rPr>
                        <a:t>D is negative, the integer part of the </a:t>
                      </a:r>
                      <a:r>
                        <a:rPr lang="en-US" sz="2000" u="none" strike="noStrike" dirty="0" smtClean="0">
                          <a:solidFill>
                            <a:schemeClr val="bg1"/>
                          </a:solidFill>
                          <a:effectLst/>
                        </a:rPr>
                        <a:t>number </a:t>
                      </a:r>
                      <a:r>
                        <a:rPr lang="en-US" sz="2000" u="none" strike="noStrike" dirty="0">
                          <a:solidFill>
                            <a:schemeClr val="bg1"/>
                          </a:solidFill>
                          <a:effectLst/>
                        </a:rPr>
                        <a:t>is zeroed out.</a:t>
                      </a:r>
                      <a:endParaRPr lang="en-US" sz="2000" b="0" i="0" u="none" strike="noStrike" dirty="0">
                        <a:solidFill>
                          <a:schemeClr val="bg1"/>
                        </a:solidFill>
                        <a:effectLst/>
                        <a:latin typeface="Calibri"/>
                      </a:endParaRPr>
                    </a:p>
                  </a:txBody>
                  <a:tcPr marL="9525" marR="9525" marT="9525" marB="0" anchor="b">
                    <a:noFill/>
                  </a:tcPr>
                </a:tc>
              </a:tr>
            </a:tbl>
          </a:graphicData>
        </a:graphic>
      </p:graphicFrame>
    </p:spTree>
    <p:extLst>
      <p:ext uri="{BB962C8B-B14F-4D97-AF65-F5344CB8AC3E}">
        <p14:creationId xmlns:p14="http://schemas.microsoft.com/office/powerpoint/2010/main" val="3263133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721407"/>
            <a:ext cx="8229600" cy="497794"/>
          </a:xfrm>
        </p:spPr>
        <p:txBody>
          <a:bodyPr/>
          <a:lstStyle/>
          <a:p>
            <a:pPr marL="0" indent="0">
              <a:buNone/>
            </a:pPr>
            <a:r>
              <a:rPr lang="en-US" sz="2000" dirty="0" smtClean="0"/>
              <a:t>Examples:</a:t>
            </a:r>
            <a:endParaRPr lang="en-US" sz="2000" dirty="0"/>
          </a:p>
          <a:p>
            <a:endParaRPr lang="en-US" sz="2000" dirty="0"/>
          </a:p>
        </p:txBody>
      </p:sp>
      <p:sp>
        <p:nvSpPr>
          <p:cNvPr id="7170" name="Title 1"/>
          <p:cNvSpPr>
            <a:spLocks noGrp="1"/>
          </p:cNvSpPr>
          <p:nvPr>
            <p:ph type="title"/>
          </p:nvPr>
        </p:nvSpPr>
        <p:spPr/>
        <p:txBody>
          <a:bodyPr/>
          <a:lstStyle/>
          <a:p>
            <a:pPr lvl="1"/>
            <a:r>
              <a:rPr lang="en-US" dirty="0">
                <a:solidFill>
                  <a:schemeClr val="bg1"/>
                </a:solidFill>
                <a:latin typeface="+mj-lt"/>
              </a:rPr>
              <a:t>Numeric/Mathematical Functions</a:t>
            </a:r>
            <a:endParaRPr lang="en-US" dirty="0" smtClean="0">
              <a:solidFill>
                <a:schemeClr val="bg1"/>
              </a:solidFill>
              <a:latin typeface="+mj-lt"/>
            </a:endParaRPr>
          </a:p>
        </p:txBody>
      </p:sp>
      <p:sp>
        <p:nvSpPr>
          <p:cNvPr id="9" name="Slide Number Placeholder 8"/>
          <p:cNvSpPr>
            <a:spLocks noGrp="1"/>
          </p:cNvSpPr>
          <p:nvPr>
            <p:ph type="sldNum" sz="quarter" idx="11"/>
          </p:nvPr>
        </p:nvSpPr>
        <p:spPr/>
        <p:txBody>
          <a:bodyPr/>
          <a:lstStyle/>
          <a:p>
            <a:fld id="{47ED8886-DB3B-44F4-9A80-E6A224679F20}" type="slidenum">
              <a:rPr lang="en-US" smtClean="0"/>
              <a:pPr/>
              <a:t>27</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030679456"/>
              </p:ext>
            </p:extLst>
          </p:nvPr>
        </p:nvGraphicFramePr>
        <p:xfrm>
          <a:off x="381000" y="1524000"/>
          <a:ext cx="8229600" cy="3840480"/>
        </p:xfrm>
        <a:graphic>
          <a:graphicData uri="http://schemas.openxmlformats.org/drawingml/2006/table">
            <a:tbl>
              <a:tblPr firstRow="1" bandRow="1">
                <a:tableStyleId>{5C22544A-7EE6-4342-B048-85BDC9FD1C3A}</a:tableStyleId>
              </a:tblPr>
              <a:tblGrid>
                <a:gridCol w="1295400"/>
                <a:gridCol w="2362200"/>
                <a:gridCol w="3276600"/>
                <a:gridCol w="1295400"/>
              </a:tblGrid>
              <a:tr h="264160">
                <a:tc>
                  <a:txBody>
                    <a:bodyPr/>
                    <a:lstStyle/>
                    <a:p>
                      <a:r>
                        <a:rPr lang="en-US" sz="1800" dirty="0" smtClean="0"/>
                        <a:t>Function Name</a:t>
                      </a:r>
                      <a:endParaRPr lang="en-US" sz="1800" dirty="0">
                        <a:latin typeface="Arial" pitchFamily="34" charset="0"/>
                        <a:cs typeface="Arial" pitchFamily="34" charset="0"/>
                      </a:endParaRPr>
                    </a:p>
                  </a:txBody>
                  <a:tcPr>
                    <a:solidFill>
                      <a:schemeClr val="accent4"/>
                    </a:solidFill>
                  </a:tcPr>
                </a:tc>
                <a:tc>
                  <a:txBody>
                    <a:bodyPr/>
                    <a:lstStyle/>
                    <a:p>
                      <a:r>
                        <a:rPr lang="en-US" sz="1800" dirty="0" smtClean="0"/>
                        <a:t>Description</a:t>
                      </a:r>
                      <a:endParaRPr lang="en-US" sz="1800" dirty="0">
                        <a:latin typeface="Arial" pitchFamily="34" charset="0"/>
                        <a:cs typeface="Arial" pitchFamily="34" charset="0"/>
                      </a:endParaRPr>
                    </a:p>
                  </a:txBody>
                  <a:tcPr>
                    <a:solidFill>
                      <a:schemeClr val="accent4"/>
                    </a:solidFill>
                  </a:tcPr>
                </a:tc>
                <a:tc>
                  <a:txBody>
                    <a:bodyPr/>
                    <a:lstStyle/>
                    <a:p>
                      <a:r>
                        <a:rPr lang="en-US" sz="1800" dirty="0" smtClean="0"/>
                        <a:t>Example </a:t>
                      </a:r>
                      <a:endParaRPr lang="en-US" sz="1800" dirty="0">
                        <a:latin typeface="Arial" pitchFamily="34" charset="0"/>
                        <a:cs typeface="Arial" pitchFamily="34" charset="0"/>
                      </a:endParaRPr>
                    </a:p>
                  </a:txBody>
                  <a:tcPr>
                    <a:solidFill>
                      <a:schemeClr val="accent4"/>
                    </a:solidFill>
                  </a:tcPr>
                </a:tc>
                <a:tc>
                  <a:txBody>
                    <a:bodyPr/>
                    <a:lstStyle/>
                    <a:p>
                      <a:r>
                        <a:rPr lang="en-US" sz="1800" dirty="0" smtClean="0"/>
                        <a:t>Output</a:t>
                      </a:r>
                      <a:endParaRPr lang="en-US" sz="1800" dirty="0">
                        <a:latin typeface="Arial" pitchFamily="34" charset="0"/>
                        <a:cs typeface="Arial" pitchFamily="34" charset="0"/>
                      </a:endParaRPr>
                    </a:p>
                  </a:txBody>
                  <a:tcPr>
                    <a:solidFill>
                      <a:schemeClr val="accent4"/>
                    </a:solidFill>
                  </a:tcPr>
                </a:tc>
              </a:tr>
              <a:tr h="853440">
                <a:tc>
                  <a:txBody>
                    <a:bodyPr/>
                    <a:lstStyle/>
                    <a:p>
                      <a:r>
                        <a:rPr lang="en-US" sz="2000" dirty="0" smtClean="0">
                          <a:solidFill>
                            <a:schemeClr val="bg1"/>
                          </a:solidFill>
                        </a:rPr>
                        <a:t>Round</a:t>
                      </a:r>
                      <a:endParaRPr lang="en-US" sz="2000" b="0" dirty="0">
                        <a:solidFill>
                          <a:schemeClr val="bg1"/>
                        </a:solidFill>
                        <a:latin typeface="Arial" pitchFamily="34" charset="0"/>
                        <a:cs typeface="Arial" pitchFamily="34" charset="0"/>
                      </a:endParaRPr>
                    </a:p>
                  </a:txBody>
                  <a:tcPr>
                    <a:noFill/>
                  </a:tcPr>
                </a:tc>
                <a:tc>
                  <a:txBody>
                    <a:bodyPr/>
                    <a:lstStyle/>
                    <a:p>
                      <a:r>
                        <a:rPr lang="en-US" sz="2000" kern="1200" baseline="0" dirty="0" smtClean="0">
                          <a:solidFill>
                            <a:schemeClr val="bg1"/>
                          </a:solidFill>
                        </a:rPr>
                        <a:t>Rounds value to specified decimal. </a:t>
                      </a:r>
                      <a:endParaRPr lang="en-US" sz="2000" b="0" dirty="0">
                        <a:solidFill>
                          <a:schemeClr val="bg1"/>
                        </a:solidFill>
                        <a:latin typeface="Arial" pitchFamily="34" charset="0"/>
                        <a:cs typeface="Arial" pitchFamily="34" charset="0"/>
                      </a:endParaRPr>
                    </a:p>
                  </a:txBody>
                  <a:tcPr>
                    <a:noFill/>
                  </a:tcPr>
                </a:tc>
                <a:tc>
                  <a:txBody>
                    <a:bodyPr/>
                    <a:lstStyle/>
                    <a:p>
                      <a:r>
                        <a:rPr lang="en-US" sz="1600" b="1" dirty="0" smtClean="0">
                          <a:solidFill>
                            <a:srgbClr val="0070C0"/>
                          </a:solidFill>
                        </a:rPr>
                        <a:t>SELECT </a:t>
                      </a:r>
                      <a:r>
                        <a:rPr lang="en-US" sz="1600" b="1" kern="1200" dirty="0" smtClean="0">
                          <a:solidFill>
                            <a:srgbClr val="BC8F00"/>
                          </a:solidFill>
                          <a:latin typeface="+mn-lt"/>
                          <a:ea typeface="+mn-ea"/>
                          <a:cs typeface="+mn-cs"/>
                        </a:rPr>
                        <a:t>CUSTOMERNAME</a:t>
                      </a:r>
                      <a:r>
                        <a:rPr lang="en-US" sz="1600" b="1" dirty="0" smtClean="0">
                          <a:solidFill>
                            <a:srgbClr val="0070C0"/>
                          </a:solidFill>
                        </a:rPr>
                        <a:t>, </a:t>
                      </a:r>
                    </a:p>
                    <a:p>
                      <a:r>
                        <a:rPr lang="en-US" sz="1600" b="1" dirty="0" smtClean="0">
                          <a:solidFill>
                            <a:srgbClr val="0070C0"/>
                          </a:solidFill>
                        </a:rPr>
                        <a:t>ROUND (</a:t>
                      </a:r>
                      <a:r>
                        <a:rPr lang="en-US" sz="1600" b="1" kern="1200" dirty="0" smtClean="0">
                          <a:solidFill>
                            <a:srgbClr val="BC8F00"/>
                          </a:solidFill>
                          <a:latin typeface="+mn-lt"/>
                          <a:ea typeface="+mn-ea"/>
                          <a:cs typeface="+mn-cs"/>
                        </a:rPr>
                        <a:t>CREDITLIMIT</a:t>
                      </a:r>
                      <a:r>
                        <a:rPr lang="en-US" sz="1600" b="1" dirty="0" smtClean="0">
                          <a:solidFill>
                            <a:srgbClr val="0070C0"/>
                          </a:solidFill>
                        </a:rPr>
                        <a:t>, </a:t>
                      </a:r>
                      <a:r>
                        <a:rPr lang="en-US" sz="1600" b="1" dirty="0" smtClean="0">
                          <a:solidFill>
                            <a:srgbClr val="FFC000"/>
                          </a:solidFill>
                        </a:rPr>
                        <a:t>2</a:t>
                      </a:r>
                      <a:r>
                        <a:rPr lang="en-US" sz="1600" b="1" dirty="0" smtClean="0">
                          <a:solidFill>
                            <a:srgbClr val="0070C0"/>
                          </a:solidFill>
                        </a:rPr>
                        <a:t>) </a:t>
                      </a:r>
                    </a:p>
                    <a:p>
                      <a:r>
                        <a:rPr lang="en-US" sz="1600" b="1" dirty="0" smtClean="0">
                          <a:solidFill>
                            <a:srgbClr val="0070C0"/>
                          </a:solidFill>
                        </a:rPr>
                        <a:t>FROM </a:t>
                      </a:r>
                      <a:r>
                        <a:rPr lang="en-US" sz="1600" b="1" kern="1200" dirty="0" smtClean="0">
                          <a:solidFill>
                            <a:srgbClr val="BC8F00"/>
                          </a:solidFill>
                          <a:latin typeface="+mn-lt"/>
                          <a:ea typeface="+mn-ea"/>
                          <a:cs typeface="+mn-cs"/>
                        </a:rPr>
                        <a:t>CUSTOMERS</a:t>
                      </a:r>
                      <a:r>
                        <a:rPr lang="en-US" sz="1600" b="1" dirty="0" smtClean="0">
                          <a:solidFill>
                            <a:srgbClr val="0070C0"/>
                          </a:solidFill>
                        </a:rPr>
                        <a:t> </a:t>
                      </a:r>
                    </a:p>
                    <a:p>
                      <a:r>
                        <a:rPr lang="en-US" sz="1600" dirty="0" smtClean="0"/>
                        <a:t>//When</a:t>
                      </a:r>
                      <a:r>
                        <a:rPr lang="en-US" sz="1600" baseline="0" dirty="0" smtClean="0"/>
                        <a:t> Creditlimit=4500.926</a:t>
                      </a:r>
                      <a:endParaRPr lang="en-US" sz="1600" b="0" dirty="0">
                        <a:solidFill>
                          <a:srgbClr val="0070C0"/>
                        </a:solidFill>
                        <a:latin typeface="Arial" pitchFamily="34" charset="0"/>
                        <a:cs typeface="Arial" pitchFamily="34" charset="0"/>
                      </a:endParaRPr>
                    </a:p>
                  </a:txBody>
                  <a:tcPr>
                    <a:noFill/>
                  </a:tcPr>
                </a:tc>
                <a:tc>
                  <a:txBody>
                    <a:bodyPr/>
                    <a:lstStyle/>
                    <a:p>
                      <a:r>
                        <a:rPr lang="en-US" sz="1600" dirty="0" smtClean="0">
                          <a:solidFill>
                            <a:schemeClr val="bg1"/>
                          </a:solidFill>
                        </a:rPr>
                        <a:t>4500.93</a:t>
                      </a:r>
                      <a:endParaRPr lang="en-US" sz="1600" b="0" dirty="0">
                        <a:solidFill>
                          <a:schemeClr val="bg1"/>
                        </a:solidFill>
                        <a:latin typeface="Arial" pitchFamily="34" charset="0"/>
                        <a:cs typeface="Arial" pitchFamily="34" charset="0"/>
                      </a:endParaRPr>
                    </a:p>
                  </a:txBody>
                  <a:tcPr>
                    <a:noFill/>
                  </a:tcPr>
                </a:tc>
              </a:tr>
              <a:tr h="1066800">
                <a:tc>
                  <a:txBody>
                    <a:bodyPr/>
                    <a:lstStyle/>
                    <a:p>
                      <a:r>
                        <a:rPr lang="en-US" sz="2000" dirty="0" smtClean="0">
                          <a:solidFill>
                            <a:schemeClr val="bg1"/>
                          </a:solidFill>
                        </a:rPr>
                        <a:t>Truncate</a:t>
                      </a:r>
                      <a:endParaRPr lang="en-US" sz="2000" b="0" dirty="0">
                        <a:solidFill>
                          <a:schemeClr val="bg1"/>
                        </a:solidFill>
                        <a:latin typeface="Arial" pitchFamily="34" charset="0"/>
                        <a:cs typeface="Arial" pitchFamily="34" charset="0"/>
                      </a:endParaRPr>
                    </a:p>
                  </a:txBody>
                  <a:tcPr>
                    <a:noFill/>
                  </a:tcPr>
                </a:tc>
                <a:tc>
                  <a:txBody>
                    <a:bodyPr/>
                    <a:lstStyle/>
                    <a:p>
                      <a:r>
                        <a:rPr lang="en-US" sz="2000" kern="1200" baseline="0" dirty="0" smtClean="0">
                          <a:solidFill>
                            <a:schemeClr val="bg1"/>
                          </a:solidFill>
                        </a:rPr>
                        <a:t>Truncates value to specified decimal</a:t>
                      </a:r>
                      <a:endParaRPr lang="en-US" sz="2000" b="0" dirty="0">
                        <a:solidFill>
                          <a:schemeClr val="bg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70C0"/>
                          </a:solidFill>
                        </a:rPr>
                        <a:t>SELECT </a:t>
                      </a:r>
                      <a:r>
                        <a:rPr lang="en-US" sz="1600" b="1" kern="1200" dirty="0" smtClean="0">
                          <a:solidFill>
                            <a:srgbClr val="BC8F00"/>
                          </a:solidFill>
                          <a:latin typeface="+mn-lt"/>
                          <a:ea typeface="+mn-ea"/>
                          <a:cs typeface="+mn-cs"/>
                        </a:rPr>
                        <a:t>CUSTOMERNAME</a:t>
                      </a:r>
                      <a:r>
                        <a:rPr lang="en-US" sz="1600" b="1" dirty="0" smtClean="0">
                          <a:solidFill>
                            <a:srgbClr val="0070C0"/>
                          </a:solidFill>
                        </a:rPr>
                        <a:t>, TRUNCATE(</a:t>
                      </a:r>
                      <a:r>
                        <a:rPr lang="en-US" sz="1600" b="1" kern="1200" dirty="0" smtClean="0">
                          <a:solidFill>
                            <a:srgbClr val="BC8F00"/>
                          </a:solidFill>
                          <a:latin typeface="+mn-lt"/>
                          <a:ea typeface="+mn-ea"/>
                          <a:cs typeface="+mn-cs"/>
                        </a:rPr>
                        <a:t>CREDITLIMIT</a:t>
                      </a:r>
                      <a:r>
                        <a:rPr lang="en-US" sz="1600" b="1" dirty="0" smtClean="0">
                          <a:solidFill>
                            <a:srgbClr val="0070C0"/>
                          </a:solidFill>
                        </a:rPr>
                        <a:t>, </a:t>
                      </a:r>
                      <a:r>
                        <a:rPr lang="en-US" sz="1600" b="1" dirty="0" smtClean="0">
                          <a:solidFill>
                            <a:srgbClr val="FFC000"/>
                          </a:solidFill>
                        </a:rPr>
                        <a:t>2</a:t>
                      </a:r>
                      <a:r>
                        <a:rPr lang="en-US" sz="1600" b="1" dirty="0" smtClean="0">
                          <a:solidFill>
                            <a:srgbClr val="0070C0"/>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70C0"/>
                          </a:solidFill>
                        </a:rPr>
                        <a:t>FROM </a:t>
                      </a:r>
                      <a:r>
                        <a:rPr lang="en-US" sz="1600" b="1" kern="1200" dirty="0" smtClean="0">
                          <a:solidFill>
                            <a:srgbClr val="BC8F00"/>
                          </a:solidFill>
                          <a:latin typeface="+mn-lt"/>
                          <a:ea typeface="+mn-ea"/>
                          <a:cs typeface="+mn-cs"/>
                        </a:rPr>
                        <a:t>CUSTOMERS</a:t>
                      </a:r>
                    </a:p>
                    <a:p>
                      <a:r>
                        <a:rPr lang="en-US" sz="1600" dirty="0" smtClean="0"/>
                        <a:t>//When</a:t>
                      </a:r>
                      <a:r>
                        <a:rPr lang="en-US" sz="1600" baseline="0" dirty="0" smtClean="0"/>
                        <a:t> Creditlimit=4500.926</a:t>
                      </a:r>
                      <a:endParaRPr lang="en-US" sz="1600" b="0" dirty="0">
                        <a:solidFill>
                          <a:srgbClr val="0070C0"/>
                        </a:solidFill>
                        <a:latin typeface="Arial" pitchFamily="34" charset="0"/>
                        <a:cs typeface="Arial" pitchFamily="34" charset="0"/>
                      </a:endParaRPr>
                    </a:p>
                  </a:txBody>
                  <a:tcPr>
                    <a:noFill/>
                  </a:tcPr>
                </a:tc>
                <a:tc>
                  <a:txBody>
                    <a:bodyPr/>
                    <a:lstStyle/>
                    <a:p>
                      <a:r>
                        <a:rPr lang="en-US" sz="1600" dirty="0" smtClean="0">
                          <a:solidFill>
                            <a:schemeClr val="bg1"/>
                          </a:solidFill>
                        </a:rPr>
                        <a:t>4500.92</a:t>
                      </a:r>
                      <a:endParaRPr lang="en-US" sz="1600" b="0" dirty="0">
                        <a:solidFill>
                          <a:schemeClr val="bg1"/>
                        </a:solidFill>
                        <a:latin typeface="Arial" pitchFamily="34" charset="0"/>
                        <a:cs typeface="Arial" pitchFamily="34" charset="0"/>
                      </a:endParaRPr>
                    </a:p>
                  </a:txBody>
                  <a:tcPr>
                    <a:noFill/>
                  </a:tcPr>
                </a:tc>
              </a:tr>
              <a:tr h="633984">
                <a:tc>
                  <a:txBody>
                    <a:bodyPr/>
                    <a:lstStyle/>
                    <a:p>
                      <a:r>
                        <a:rPr lang="en-US" sz="2000" dirty="0" smtClean="0">
                          <a:solidFill>
                            <a:schemeClr val="bg1"/>
                          </a:solidFill>
                        </a:rPr>
                        <a:t>Mod</a:t>
                      </a:r>
                      <a:endParaRPr lang="en-US" sz="2000" b="0" dirty="0">
                        <a:solidFill>
                          <a:schemeClr val="bg1"/>
                        </a:solidFill>
                        <a:latin typeface="Arial" pitchFamily="34" charset="0"/>
                        <a:cs typeface="Arial" pitchFamily="34" charset="0"/>
                      </a:endParaRPr>
                    </a:p>
                  </a:txBody>
                  <a:tcPr>
                    <a:noFill/>
                  </a:tcPr>
                </a:tc>
                <a:tc>
                  <a:txBody>
                    <a:bodyPr/>
                    <a:lstStyle/>
                    <a:p>
                      <a:r>
                        <a:rPr lang="en-US" sz="2000" kern="1200" baseline="0" dirty="0" smtClean="0">
                          <a:solidFill>
                            <a:schemeClr val="bg1"/>
                          </a:solidFill>
                        </a:rPr>
                        <a:t>Returns remainder of division</a:t>
                      </a:r>
                      <a:endParaRPr lang="en-US" sz="2000" b="0" dirty="0">
                        <a:solidFill>
                          <a:schemeClr val="bg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70C0"/>
                          </a:solidFill>
                        </a:rPr>
                        <a:t>SELECT </a:t>
                      </a:r>
                      <a:r>
                        <a:rPr lang="en-US" sz="1600" b="1" kern="1200" dirty="0" smtClean="0">
                          <a:solidFill>
                            <a:srgbClr val="BC8F00"/>
                          </a:solidFill>
                          <a:latin typeface="+mn-lt"/>
                          <a:ea typeface="+mn-ea"/>
                          <a:cs typeface="+mn-cs"/>
                        </a:rPr>
                        <a:t>CUSTOMERNAME</a:t>
                      </a:r>
                      <a:r>
                        <a:rPr lang="en-US" sz="1600" b="1" dirty="0" smtClean="0">
                          <a:solidFill>
                            <a:srgbClr val="0070C0"/>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70C0"/>
                          </a:solidFill>
                        </a:rPr>
                        <a:t>MOD(</a:t>
                      </a:r>
                      <a:r>
                        <a:rPr lang="en-US" sz="1600" b="1" kern="1200" dirty="0" smtClean="0">
                          <a:solidFill>
                            <a:srgbClr val="BC8F00"/>
                          </a:solidFill>
                          <a:latin typeface="+mn-lt"/>
                          <a:ea typeface="+mn-ea"/>
                          <a:cs typeface="+mn-cs"/>
                        </a:rPr>
                        <a:t>CREDITLIMIT</a:t>
                      </a:r>
                      <a:r>
                        <a:rPr lang="en-US" sz="1600" b="1" dirty="0" smtClean="0">
                          <a:solidFill>
                            <a:srgbClr val="0070C0"/>
                          </a:solidFill>
                        </a:rPr>
                        <a:t>,</a:t>
                      </a:r>
                      <a:r>
                        <a:rPr lang="en-US" sz="1600" b="1" kern="1200" dirty="0" smtClean="0">
                          <a:solidFill>
                            <a:srgbClr val="FFC000"/>
                          </a:solidFill>
                          <a:latin typeface="+mn-lt"/>
                          <a:ea typeface="+mn-ea"/>
                          <a:cs typeface="+mn-cs"/>
                        </a:rPr>
                        <a:t> 300</a:t>
                      </a:r>
                      <a:r>
                        <a:rPr lang="en-US" sz="1600" b="1" dirty="0" smtClean="0">
                          <a:solidFill>
                            <a:srgbClr val="0070C0"/>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70C0"/>
                          </a:solidFill>
                        </a:rPr>
                        <a:t>FROM </a:t>
                      </a:r>
                      <a:r>
                        <a:rPr lang="en-US" sz="1600" b="1" kern="1200" dirty="0" smtClean="0">
                          <a:solidFill>
                            <a:srgbClr val="BC8F00"/>
                          </a:solidFill>
                          <a:latin typeface="+mn-lt"/>
                          <a:ea typeface="+mn-ea"/>
                          <a:cs typeface="+mn-cs"/>
                        </a:rPr>
                        <a:t>CUSTOMERS</a:t>
                      </a:r>
                      <a:endParaRPr lang="en-US" sz="1600" b="1" dirty="0" smtClean="0">
                        <a:solidFill>
                          <a:srgbClr val="0070C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//When</a:t>
                      </a:r>
                      <a:r>
                        <a:rPr lang="en-US" sz="1600" baseline="0" dirty="0" smtClean="0"/>
                        <a:t> </a:t>
                      </a:r>
                      <a:r>
                        <a:rPr lang="en-US" sz="1600" baseline="0" dirty="0" err="1" smtClean="0"/>
                        <a:t>CreditLimit</a:t>
                      </a:r>
                      <a:r>
                        <a:rPr lang="en-US" sz="1600" baseline="0" dirty="0" smtClean="0"/>
                        <a:t>=1600</a:t>
                      </a:r>
                      <a:endParaRPr lang="en-US" sz="1600" dirty="0" smtClean="0"/>
                    </a:p>
                  </a:txBody>
                  <a:tcPr>
                    <a:noFill/>
                  </a:tcPr>
                </a:tc>
                <a:tc>
                  <a:txBody>
                    <a:bodyPr/>
                    <a:lstStyle/>
                    <a:p>
                      <a:r>
                        <a:rPr lang="en-US" sz="1600" dirty="0" smtClean="0">
                          <a:solidFill>
                            <a:schemeClr val="bg1"/>
                          </a:solidFill>
                        </a:rPr>
                        <a:t>100</a:t>
                      </a:r>
                      <a:endParaRPr lang="en-US" sz="1600" b="0" dirty="0">
                        <a:solidFill>
                          <a:schemeClr val="bg1"/>
                        </a:solidFill>
                        <a:latin typeface="Arial" pitchFamily="34" charset="0"/>
                        <a:cs typeface="Arial" pitchFamily="34" charset="0"/>
                      </a:endParaRPr>
                    </a:p>
                  </a:txBody>
                  <a:tcP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DateTime Functions</a:t>
            </a:r>
            <a:endParaRPr lang="en-US" dirty="0"/>
          </a:p>
        </p:txBody>
      </p:sp>
    </p:spTree>
    <p:extLst>
      <p:ext uri="{BB962C8B-B14F-4D97-AF65-F5344CB8AC3E}">
        <p14:creationId xmlns:p14="http://schemas.microsoft.com/office/powerpoint/2010/main" val="15765866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896641"/>
            <a:ext cx="8229600" cy="533400"/>
          </a:xfrm>
        </p:spPr>
        <p:txBody>
          <a:bodyPr/>
          <a:lstStyle/>
          <a:p>
            <a:r>
              <a:rPr lang="en-US" sz="2000" dirty="0" smtClean="0"/>
              <a:t>Operates </a:t>
            </a:r>
            <a:r>
              <a:rPr lang="en-US" sz="2000" dirty="0"/>
              <a:t>on date, timestamp data type.</a:t>
            </a:r>
          </a:p>
        </p:txBody>
      </p:sp>
      <p:sp>
        <p:nvSpPr>
          <p:cNvPr id="7170" name="Title 1"/>
          <p:cNvSpPr>
            <a:spLocks noGrp="1"/>
          </p:cNvSpPr>
          <p:nvPr>
            <p:ph type="title"/>
          </p:nvPr>
        </p:nvSpPr>
        <p:spPr/>
        <p:txBody>
          <a:bodyPr/>
          <a:lstStyle/>
          <a:p>
            <a:pPr lvl="1" eaLnBrk="1" hangingPunct="1"/>
            <a:r>
              <a:rPr lang="en-US" dirty="0" smtClean="0">
                <a:solidFill>
                  <a:schemeClr val="bg1"/>
                </a:solidFill>
                <a:latin typeface="+mj-lt"/>
              </a:rPr>
              <a:t>Date Time Function</a:t>
            </a:r>
          </a:p>
        </p:txBody>
      </p:sp>
      <p:sp>
        <p:nvSpPr>
          <p:cNvPr id="8" name="Slide Number Placeholder 7"/>
          <p:cNvSpPr>
            <a:spLocks noGrp="1"/>
          </p:cNvSpPr>
          <p:nvPr>
            <p:ph type="sldNum" sz="quarter" idx="11"/>
          </p:nvPr>
        </p:nvSpPr>
        <p:spPr/>
        <p:txBody>
          <a:bodyPr/>
          <a:lstStyle/>
          <a:p>
            <a:fld id="{47ED8886-DB3B-44F4-9A80-E6A224679F20}" type="slidenum">
              <a:rPr lang="en-US" smtClean="0"/>
              <a:pPr/>
              <a:t>29</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697804359"/>
              </p:ext>
            </p:extLst>
          </p:nvPr>
        </p:nvGraphicFramePr>
        <p:xfrm>
          <a:off x="228600" y="1605276"/>
          <a:ext cx="8610600" cy="3341606"/>
        </p:xfrm>
        <a:graphic>
          <a:graphicData uri="http://schemas.openxmlformats.org/drawingml/2006/table">
            <a:tbl>
              <a:tblPr firstRow="1" bandRow="1">
                <a:tableStyleId>{5C22544A-7EE6-4342-B048-85BDC9FD1C3A}</a:tableStyleId>
              </a:tblPr>
              <a:tblGrid>
                <a:gridCol w="1252451"/>
                <a:gridCol w="3090949"/>
                <a:gridCol w="2971800"/>
                <a:gridCol w="1295400"/>
              </a:tblGrid>
              <a:tr h="222531">
                <a:tc>
                  <a:txBody>
                    <a:bodyPr/>
                    <a:lstStyle/>
                    <a:p>
                      <a:r>
                        <a:rPr lang="en-US" sz="1800" dirty="0" smtClean="0"/>
                        <a:t>Function Name</a:t>
                      </a:r>
                      <a:endParaRPr lang="en-US" sz="1800" dirty="0">
                        <a:latin typeface="+mn-lt"/>
                        <a:cs typeface="Arial" pitchFamily="34" charset="0"/>
                      </a:endParaRPr>
                    </a:p>
                  </a:txBody>
                  <a:tcPr>
                    <a:solidFill>
                      <a:schemeClr val="accent4"/>
                    </a:solidFill>
                  </a:tcPr>
                </a:tc>
                <a:tc>
                  <a:txBody>
                    <a:bodyPr/>
                    <a:lstStyle/>
                    <a:p>
                      <a:r>
                        <a:rPr lang="en-US" sz="1800" dirty="0" smtClean="0"/>
                        <a:t>Description</a:t>
                      </a:r>
                      <a:endParaRPr lang="en-US" sz="1800" dirty="0">
                        <a:latin typeface="+mn-lt"/>
                        <a:cs typeface="Arial" pitchFamily="34" charset="0"/>
                      </a:endParaRPr>
                    </a:p>
                  </a:txBody>
                  <a:tcPr>
                    <a:solidFill>
                      <a:schemeClr val="accent4"/>
                    </a:solidFill>
                  </a:tcPr>
                </a:tc>
                <a:tc>
                  <a:txBody>
                    <a:bodyPr/>
                    <a:lstStyle/>
                    <a:p>
                      <a:r>
                        <a:rPr lang="en-US" sz="1800" dirty="0" smtClean="0"/>
                        <a:t>Example </a:t>
                      </a:r>
                      <a:endParaRPr lang="en-US" sz="1800" dirty="0">
                        <a:latin typeface="+mn-lt"/>
                        <a:cs typeface="Arial" pitchFamily="34" charset="0"/>
                      </a:endParaRPr>
                    </a:p>
                  </a:txBody>
                  <a:tcPr>
                    <a:solidFill>
                      <a:schemeClr val="accent4"/>
                    </a:solidFill>
                  </a:tcPr>
                </a:tc>
                <a:tc>
                  <a:txBody>
                    <a:bodyPr/>
                    <a:lstStyle/>
                    <a:p>
                      <a:r>
                        <a:rPr lang="en-US" sz="1800" dirty="0" smtClean="0"/>
                        <a:t>Result</a:t>
                      </a:r>
                      <a:endParaRPr lang="en-US" sz="1800" dirty="0">
                        <a:latin typeface="+mn-lt"/>
                        <a:cs typeface="Arial" pitchFamily="34" charset="0"/>
                      </a:endParaRPr>
                    </a:p>
                  </a:txBody>
                  <a:tcPr>
                    <a:solidFill>
                      <a:schemeClr val="accent4"/>
                    </a:solidFill>
                  </a:tcPr>
                </a:tc>
              </a:tr>
              <a:tr h="689846">
                <a:tc>
                  <a:txBody>
                    <a:bodyPr/>
                    <a:lstStyle/>
                    <a:p>
                      <a:r>
                        <a:rPr lang="en-US" sz="1800" dirty="0" smtClean="0">
                          <a:solidFill>
                            <a:schemeClr val="bg1"/>
                          </a:solidFill>
                        </a:rPr>
                        <a:t>DATE</a:t>
                      </a:r>
                      <a:endParaRPr lang="en-US" sz="1800" b="1" dirty="0">
                        <a:solidFill>
                          <a:schemeClr val="bg1"/>
                        </a:solidFill>
                        <a:latin typeface="+mn-lt"/>
                        <a:cs typeface="Arial" pitchFamily="34" charset="0"/>
                      </a:endParaRPr>
                    </a:p>
                  </a:txBody>
                  <a:tcPr>
                    <a:noFill/>
                  </a:tcPr>
                </a:tc>
                <a:tc>
                  <a:txBody>
                    <a:bodyPr/>
                    <a:lstStyle/>
                    <a:p>
                      <a:r>
                        <a:rPr lang="en-US" sz="1800" dirty="0" smtClean="0">
                          <a:solidFill>
                            <a:schemeClr val="bg1"/>
                          </a:solidFill>
                        </a:rPr>
                        <a:t>Converts TIMESTAMP or character string to DATE. </a:t>
                      </a:r>
                      <a:endParaRPr lang="en-US" sz="1800" b="0" dirty="0">
                        <a:solidFill>
                          <a:schemeClr val="bg1"/>
                        </a:solidFill>
                        <a:latin typeface="+mn-lt"/>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0070C0"/>
                          </a:solidFill>
                          <a:latin typeface="+mn-lt"/>
                          <a:ea typeface="+mn-ea"/>
                          <a:cs typeface="+mn-cs"/>
                        </a:rPr>
                        <a:t>SELECT DATE(</a:t>
                      </a:r>
                      <a:r>
                        <a:rPr lang="en-US" sz="1600" b="1" kern="1200" dirty="0" smtClean="0">
                          <a:solidFill>
                            <a:srgbClr val="BC8F00"/>
                          </a:solidFill>
                          <a:latin typeface="+mn-lt"/>
                          <a:ea typeface="+mn-ea"/>
                          <a:cs typeface="+mn-cs"/>
                        </a:rPr>
                        <a:t>200802</a:t>
                      </a:r>
                      <a:r>
                        <a:rPr lang="en-US" sz="1600" kern="1200" dirty="0" smtClean="0">
                          <a:latin typeface="+mn-lt"/>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0070C0"/>
                          </a:solidFill>
                          <a:latin typeface="+mn-lt"/>
                          <a:ea typeface="+mn-ea"/>
                          <a:cs typeface="+mn-cs"/>
                        </a:rPr>
                        <a:t>FROM </a:t>
                      </a:r>
                      <a:r>
                        <a:rPr lang="en-US" sz="1600" b="1" kern="1200" dirty="0" smtClean="0">
                          <a:solidFill>
                            <a:srgbClr val="BC8F00"/>
                          </a:solidFill>
                          <a:latin typeface="+mn-lt"/>
                          <a:ea typeface="+mn-ea"/>
                          <a:cs typeface="+mn-cs"/>
                        </a:rPr>
                        <a:t>customers</a:t>
                      </a:r>
                      <a:r>
                        <a:rPr lang="en-US" sz="1600" dirty="0" smtClean="0">
                          <a:latin typeface="+mn-lt"/>
                        </a:rPr>
                        <a:t>;</a:t>
                      </a:r>
                      <a:endParaRPr lang="en-US" sz="1600" b="0" dirty="0">
                        <a:latin typeface="+mn-lt"/>
                        <a:cs typeface="Arial" pitchFamily="34" charset="0"/>
                      </a:endParaRPr>
                    </a:p>
                  </a:txBody>
                  <a:tcPr>
                    <a:noFill/>
                  </a:tcPr>
                </a:tc>
                <a:tc>
                  <a:txBody>
                    <a:bodyPr/>
                    <a:lstStyle/>
                    <a:p>
                      <a:r>
                        <a:rPr lang="en-US" sz="1400" dirty="0">
                          <a:solidFill>
                            <a:schemeClr val="bg1"/>
                          </a:solidFill>
                        </a:rPr>
                        <a:t>2020-08-02</a:t>
                      </a:r>
                    </a:p>
                  </a:txBody>
                  <a:tcPr anchor="ctr">
                    <a:noFill/>
                  </a:tcPr>
                </a:tc>
              </a:tr>
              <a:tr h="534074">
                <a:tc>
                  <a:txBody>
                    <a:bodyPr/>
                    <a:lstStyle/>
                    <a:p>
                      <a:r>
                        <a:rPr lang="en-US" sz="1800" dirty="0" smtClean="0">
                          <a:solidFill>
                            <a:schemeClr val="bg1"/>
                          </a:solidFill>
                        </a:rPr>
                        <a:t>ADDDATE</a:t>
                      </a:r>
                      <a:endParaRPr lang="en-US" sz="1800" b="1" dirty="0">
                        <a:solidFill>
                          <a:schemeClr val="bg1"/>
                        </a:solidFill>
                        <a:latin typeface="+mn-lt"/>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1"/>
                          </a:solidFill>
                        </a:rPr>
                        <a:t>Adds interval to date time value. </a:t>
                      </a:r>
                      <a:endParaRPr lang="en-US" sz="1800" b="0" dirty="0">
                        <a:solidFill>
                          <a:schemeClr val="bg1"/>
                        </a:solidFill>
                        <a:latin typeface="+mn-lt"/>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0070C0"/>
                          </a:solidFill>
                          <a:latin typeface="+mn-lt"/>
                          <a:ea typeface="+mn-ea"/>
                          <a:cs typeface="+mn-cs"/>
                        </a:rPr>
                        <a:t>SELECT ADDDATE</a:t>
                      </a:r>
                      <a:r>
                        <a:rPr lang="en-US" sz="1600" b="0" kern="1200" dirty="0" smtClean="0">
                          <a:solidFill>
                            <a:schemeClr val="dk1"/>
                          </a:solidFill>
                          <a:latin typeface="+mn-lt"/>
                          <a:ea typeface="+mn-ea"/>
                          <a:cs typeface="+mn-cs"/>
                        </a:rPr>
                        <a:t>(</a:t>
                      </a:r>
                      <a:r>
                        <a:rPr lang="en-US" sz="1600" b="1" kern="1200" dirty="0" smtClean="0">
                          <a:solidFill>
                            <a:srgbClr val="BC8F00"/>
                          </a:solidFill>
                          <a:latin typeface="+mn-lt"/>
                          <a:ea typeface="+mn-ea"/>
                          <a:cs typeface="+mn-cs"/>
                        </a:rPr>
                        <a:t>'2008-01-02</a:t>
                      </a:r>
                      <a:r>
                        <a:rPr lang="en-US" sz="1600" kern="1200" dirty="0" smtClean="0">
                          <a:latin typeface="+mn-lt"/>
                        </a:rPr>
                        <a:t>', </a:t>
                      </a:r>
                      <a:r>
                        <a:rPr lang="en-US" sz="1600" b="1" kern="1200" dirty="0" smtClean="0">
                          <a:solidFill>
                            <a:srgbClr val="0070C0"/>
                          </a:solidFill>
                          <a:latin typeface="+mn-lt"/>
                          <a:ea typeface="+mn-ea"/>
                          <a:cs typeface="+mn-cs"/>
                        </a:rPr>
                        <a:t>INTERVAL</a:t>
                      </a:r>
                      <a:r>
                        <a:rPr lang="en-US" sz="1600" kern="1200" dirty="0" smtClean="0">
                          <a:latin typeface="+mn-lt"/>
                        </a:rPr>
                        <a:t> </a:t>
                      </a:r>
                      <a:r>
                        <a:rPr lang="en-US" sz="1600" b="1" kern="1200" dirty="0" smtClean="0">
                          <a:solidFill>
                            <a:srgbClr val="0070C0"/>
                          </a:solidFill>
                          <a:latin typeface="+mn-lt"/>
                          <a:ea typeface="+mn-ea"/>
                          <a:cs typeface="+mn-cs"/>
                        </a:rPr>
                        <a:t>31 DAY</a:t>
                      </a:r>
                      <a:r>
                        <a:rPr lang="en-US" sz="1600" kern="1200" dirty="0" smtClean="0">
                          <a:latin typeface="+mn-lt"/>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0070C0"/>
                          </a:solidFill>
                          <a:latin typeface="+mn-lt"/>
                          <a:ea typeface="+mn-ea"/>
                          <a:cs typeface="+mn-cs"/>
                        </a:rPr>
                        <a:t>FROM</a:t>
                      </a:r>
                      <a:r>
                        <a:rPr lang="en-US" sz="1600" kern="1200" dirty="0" smtClean="0">
                          <a:latin typeface="+mn-lt"/>
                        </a:rPr>
                        <a:t> </a:t>
                      </a:r>
                      <a:r>
                        <a:rPr lang="en-US" sz="1600" b="1" kern="1200" dirty="0" smtClean="0">
                          <a:solidFill>
                            <a:srgbClr val="BC8F00"/>
                          </a:solidFill>
                          <a:latin typeface="+mn-lt"/>
                          <a:ea typeface="+mn-ea"/>
                          <a:cs typeface="+mn-cs"/>
                        </a:rPr>
                        <a:t>customers</a:t>
                      </a:r>
                      <a:r>
                        <a:rPr lang="en-US" sz="1600" kern="1200" dirty="0" smtClean="0">
                          <a:latin typeface="+mn-lt"/>
                        </a:rPr>
                        <a:t>;</a:t>
                      </a:r>
                      <a:endParaRPr lang="en-US" sz="1600" b="0" dirty="0">
                        <a:latin typeface="+mn-lt"/>
                        <a:cs typeface="Arial" pitchFamily="34" charset="0"/>
                      </a:endParaRPr>
                    </a:p>
                  </a:txBody>
                  <a:tcPr>
                    <a:noFill/>
                  </a:tcPr>
                </a:tc>
                <a:tc>
                  <a:txBody>
                    <a:bodyPr/>
                    <a:lstStyle/>
                    <a:p>
                      <a:r>
                        <a:rPr lang="en-US" sz="1400" dirty="0" smtClean="0">
                          <a:solidFill>
                            <a:schemeClr val="bg1"/>
                          </a:solidFill>
                        </a:rPr>
                        <a:t>2008-02-02</a:t>
                      </a:r>
                      <a:endParaRPr lang="en-US" sz="1400" b="0" dirty="0">
                        <a:solidFill>
                          <a:schemeClr val="bg1"/>
                        </a:solidFill>
                        <a:latin typeface="+mn-lt"/>
                        <a:cs typeface="Arial" pitchFamily="34" charset="0"/>
                      </a:endParaRPr>
                    </a:p>
                  </a:txBody>
                  <a:tcPr>
                    <a:noFill/>
                  </a:tcPr>
                </a:tc>
              </a:tr>
              <a:tr h="534074">
                <a:tc>
                  <a:txBody>
                    <a:bodyPr/>
                    <a:lstStyle/>
                    <a:p>
                      <a:r>
                        <a:rPr lang="en-US" sz="1800" dirty="0" smtClean="0">
                          <a:solidFill>
                            <a:schemeClr val="bg1"/>
                          </a:solidFill>
                        </a:rPr>
                        <a:t>DATEDIFF</a:t>
                      </a:r>
                      <a:endParaRPr lang="en-US" sz="1800" b="1" dirty="0">
                        <a:solidFill>
                          <a:schemeClr val="bg1"/>
                        </a:solidFill>
                        <a:latin typeface="+mn-lt"/>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bg1"/>
                          </a:solidFill>
                        </a:rPr>
                        <a:t>Subtract two dates (</a:t>
                      </a:r>
                      <a:r>
                        <a:rPr lang="en-US" sz="1800" dirty="0" smtClean="0">
                          <a:solidFill>
                            <a:schemeClr val="bg1"/>
                          </a:solidFill>
                        </a:rPr>
                        <a:t>Computes difference between two date time values. )</a:t>
                      </a:r>
                      <a:r>
                        <a:rPr lang="en-US" sz="1800" kern="1200" baseline="0" dirty="0" smtClean="0">
                          <a:solidFill>
                            <a:schemeClr val="bg1"/>
                          </a:solidFill>
                        </a:rPr>
                        <a:t>	</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0070C0"/>
                          </a:solidFill>
                          <a:latin typeface="+mn-lt"/>
                          <a:ea typeface="+mn-ea"/>
                          <a:cs typeface="+mn-cs"/>
                        </a:rPr>
                        <a:t>SELECT</a:t>
                      </a:r>
                      <a:r>
                        <a:rPr lang="en-US" sz="1600" kern="1200" dirty="0" smtClean="0">
                          <a:latin typeface="+mn-lt"/>
                        </a:rPr>
                        <a:t> </a:t>
                      </a:r>
                      <a:r>
                        <a:rPr lang="en-US" sz="1600" b="1" kern="1200" dirty="0" smtClean="0">
                          <a:solidFill>
                            <a:srgbClr val="0070C0"/>
                          </a:solidFill>
                          <a:latin typeface="+mn-lt"/>
                          <a:ea typeface="+mn-ea"/>
                          <a:cs typeface="+mn-cs"/>
                        </a:rPr>
                        <a:t>DATEDIFF</a:t>
                      </a:r>
                      <a:r>
                        <a:rPr lang="en-US" sz="1600" kern="1200" dirty="0" smtClean="0">
                          <a:latin typeface="+mn-lt"/>
                        </a:rPr>
                        <a:t>(</a:t>
                      </a:r>
                      <a:r>
                        <a:rPr lang="en-US" sz="1600" b="1" kern="1200" dirty="0" smtClean="0">
                          <a:solidFill>
                            <a:srgbClr val="BC8F00"/>
                          </a:solidFill>
                          <a:latin typeface="+mn-lt"/>
                          <a:ea typeface="+mn-ea"/>
                          <a:cs typeface="+mn-cs"/>
                        </a:rPr>
                        <a:t>'2007-12-31 23:59:59','2007-12-30</a:t>
                      </a:r>
                      <a:r>
                        <a:rPr lang="en-US" sz="1600" kern="1200" dirty="0" smtClean="0">
                          <a:latin typeface="+mn-lt"/>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0070C0"/>
                          </a:solidFill>
                          <a:latin typeface="+mn-lt"/>
                          <a:ea typeface="+mn-ea"/>
                          <a:cs typeface="+mn-cs"/>
                        </a:rPr>
                        <a:t>FROM </a:t>
                      </a:r>
                      <a:r>
                        <a:rPr lang="en-US" sz="1600" b="1" kern="1200" dirty="0" smtClean="0">
                          <a:solidFill>
                            <a:srgbClr val="BC8F00"/>
                          </a:solidFill>
                          <a:latin typeface="+mn-lt"/>
                          <a:ea typeface="+mn-ea"/>
                          <a:cs typeface="+mn-cs"/>
                        </a:rPr>
                        <a:t>customers;</a:t>
                      </a:r>
                    </a:p>
                  </a:txBody>
                  <a:tcPr>
                    <a:noFill/>
                  </a:tcPr>
                </a:tc>
                <a:tc>
                  <a:txBody>
                    <a:bodyPr/>
                    <a:lstStyle/>
                    <a:p>
                      <a:r>
                        <a:rPr lang="en-US" sz="1400" dirty="0" smtClean="0">
                          <a:solidFill>
                            <a:schemeClr val="bg1"/>
                          </a:solidFill>
                        </a:rPr>
                        <a:t>1</a:t>
                      </a:r>
                      <a:endParaRPr lang="en-US" sz="1400" b="0" dirty="0">
                        <a:solidFill>
                          <a:schemeClr val="bg1"/>
                        </a:solidFill>
                        <a:latin typeface="+mn-lt"/>
                        <a:cs typeface="Arial" pitchFamily="34" charset="0"/>
                      </a:endParaRPr>
                    </a:p>
                  </a:txBody>
                  <a:tcP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subTnLst>
                                    <p:animClr clrSpc="rgb" dir="cw">
                                      <p:cBhvr override="childStyle">
                                        <p:cTn dur="1" fill="hold" display="0" masterRel="nextClick" afterEffect="1"/>
                                        <p:tgtEl>
                                          <p:spTgt spid="2">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b="0" dirty="0" smtClean="0"/>
              <a:t>Enabling Objective</a:t>
            </a:r>
            <a:endParaRPr lang="en-US" b="0" dirty="0"/>
          </a:p>
        </p:txBody>
      </p:sp>
      <p:sp>
        <p:nvSpPr>
          <p:cNvPr id="2" name="Content Placeholder 1"/>
          <p:cNvSpPr>
            <a:spLocks noGrp="1"/>
          </p:cNvSpPr>
          <p:nvPr>
            <p:ph type="body" sz="quarter" idx="13"/>
          </p:nvPr>
        </p:nvSpPr>
        <p:spPr>
          <a:xfrm>
            <a:off x="228600" y="1118831"/>
            <a:ext cx="8763000" cy="2614969"/>
          </a:xfrm>
        </p:spPr>
        <p:txBody>
          <a:bodyPr>
            <a:normAutofit/>
          </a:bodyPr>
          <a:lstStyle/>
          <a:p>
            <a:r>
              <a:rPr lang="en-US" sz="2000" dirty="0">
                <a:solidFill>
                  <a:schemeClr val="bg1"/>
                </a:solidFill>
              </a:rPr>
              <a:t>After completing this chapter, in the next 9</a:t>
            </a:r>
            <a:r>
              <a:rPr lang="en-US" sz="2000" dirty="0" smtClean="0">
                <a:solidFill>
                  <a:schemeClr val="bg1"/>
                </a:solidFill>
              </a:rPr>
              <a:t>0 </a:t>
            </a:r>
            <a:r>
              <a:rPr lang="en-US" sz="2000" dirty="0">
                <a:solidFill>
                  <a:schemeClr val="bg1"/>
                </a:solidFill>
              </a:rPr>
              <a:t>minutes you will be able to : </a:t>
            </a:r>
          </a:p>
          <a:p>
            <a:pPr marL="57150" indent="-365760">
              <a:lnSpc>
                <a:spcPct val="120000"/>
              </a:lnSpc>
              <a:spcBef>
                <a:spcPts val="0"/>
              </a:spcBef>
              <a:buNone/>
            </a:pPr>
            <a:endParaRPr lang="en-US" sz="2000" dirty="0" smtClean="0"/>
          </a:p>
          <a:p>
            <a:pPr marL="57150" indent="-365760">
              <a:lnSpc>
                <a:spcPct val="120000"/>
              </a:lnSpc>
              <a:spcBef>
                <a:spcPts val="0"/>
              </a:spcBef>
              <a:buFont typeface="Arial" panose="020B0604020202020204" pitchFamily="34" charset="0"/>
              <a:buChar char="•"/>
            </a:pPr>
            <a:r>
              <a:rPr lang="en-US" sz="2000" dirty="0" smtClean="0"/>
              <a:t> Describe and Demonstrate any one function for in each of Aggregate, 	Scalar, String, Mathematical, DateTime and Control Flow Functions with 	an example.</a:t>
            </a:r>
          </a:p>
        </p:txBody>
      </p:sp>
      <p:sp>
        <p:nvSpPr>
          <p:cNvPr id="10" name="Slide Number Placeholder 9"/>
          <p:cNvSpPr>
            <a:spLocks noGrp="1"/>
          </p:cNvSpPr>
          <p:nvPr>
            <p:ph type="sldNum" sz="quarter" idx="4294967295"/>
          </p:nvPr>
        </p:nvSpPr>
        <p:spPr/>
        <p:txBody>
          <a:bodyPr/>
          <a:lstStyle/>
          <a:p>
            <a:fld id="{47ED8886-DB3B-44F4-9A80-E6A224679F20}" type="slidenum">
              <a:rPr lang="en-US" smtClean="0"/>
              <a:pPr/>
              <a:t>3</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896641"/>
            <a:ext cx="8229600" cy="533400"/>
          </a:xfrm>
        </p:spPr>
        <p:txBody>
          <a:bodyPr/>
          <a:lstStyle/>
          <a:p>
            <a:r>
              <a:rPr lang="en-US" sz="2000" dirty="0" smtClean="0"/>
              <a:t>Operates </a:t>
            </a:r>
            <a:r>
              <a:rPr lang="en-US" sz="2000" dirty="0"/>
              <a:t>on date, timestamp data type.</a:t>
            </a:r>
          </a:p>
        </p:txBody>
      </p:sp>
      <p:sp>
        <p:nvSpPr>
          <p:cNvPr id="7170" name="Title 1"/>
          <p:cNvSpPr>
            <a:spLocks noGrp="1"/>
          </p:cNvSpPr>
          <p:nvPr>
            <p:ph type="title"/>
          </p:nvPr>
        </p:nvSpPr>
        <p:spPr/>
        <p:txBody>
          <a:bodyPr/>
          <a:lstStyle/>
          <a:p>
            <a:pPr lvl="1" eaLnBrk="1" hangingPunct="1"/>
            <a:r>
              <a:rPr lang="en-US" dirty="0" smtClean="0">
                <a:solidFill>
                  <a:schemeClr val="bg1"/>
                </a:solidFill>
                <a:latin typeface="+mj-lt"/>
              </a:rPr>
              <a:t>Date Time Function</a:t>
            </a:r>
          </a:p>
        </p:txBody>
      </p:sp>
      <p:sp>
        <p:nvSpPr>
          <p:cNvPr id="8" name="Slide Number Placeholder 7"/>
          <p:cNvSpPr>
            <a:spLocks noGrp="1"/>
          </p:cNvSpPr>
          <p:nvPr>
            <p:ph type="sldNum" sz="quarter" idx="11"/>
          </p:nvPr>
        </p:nvSpPr>
        <p:spPr/>
        <p:txBody>
          <a:bodyPr/>
          <a:lstStyle/>
          <a:p>
            <a:fld id="{47ED8886-DB3B-44F4-9A80-E6A224679F20}" type="slidenum">
              <a:rPr lang="en-US" smtClean="0"/>
              <a:pPr/>
              <a:t>30</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042358184"/>
              </p:ext>
            </p:extLst>
          </p:nvPr>
        </p:nvGraphicFramePr>
        <p:xfrm>
          <a:off x="239486" y="1610719"/>
          <a:ext cx="8382000" cy="3474720"/>
        </p:xfrm>
        <a:graphic>
          <a:graphicData uri="http://schemas.openxmlformats.org/drawingml/2006/table">
            <a:tbl>
              <a:tblPr firstRow="1" bandRow="1">
                <a:tableStyleId>{5C22544A-7EE6-4342-B048-85BDC9FD1C3A}</a:tableStyleId>
              </a:tblPr>
              <a:tblGrid>
                <a:gridCol w="1436914"/>
                <a:gridCol w="3211286"/>
                <a:gridCol w="2743200"/>
                <a:gridCol w="990600"/>
              </a:tblGrid>
              <a:tr h="222531">
                <a:tc>
                  <a:txBody>
                    <a:bodyPr/>
                    <a:lstStyle/>
                    <a:p>
                      <a:r>
                        <a:rPr lang="en-US" sz="1800" dirty="0" smtClean="0"/>
                        <a:t>Function Name</a:t>
                      </a:r>
                      <a:endParaRPr lang="en-US" sz="1800" dirty="0">
                        <a:latin typeface="+mn-lt"/>
                        <a:cs typeface="Arial" pitchFamily="34" charset="0"/>
                      </a:endParaRPr>
                    </a:p>
                  </a:txBody>
                  <a:tcPr>
                    <a:solidFill>
                      <a:schemeClr val="accent4"/>
                    </a:solidFill>
                  </a:tcPr>
                </a:tc>
                <a:tc>
                  <a:txBody>
                    <a:bodyPr/>
                    <a:lstStyle/>
                    <a:p>
                      <a:r>
                        <a:rPr lang="en-US" sz="1800" dirty="0" smtClean="0"/>
                        <a:t>Description</a:t>
                      </a:r>
                      <a:endParaRPr lang="en-US" sz="1800" dirty="0">
                        <a:latin typeface="+mn-lt"/>
                        <a:cs typeface="Arial" pitchFamily="34" charset="0"/>
                      </a:endParaRPr>
                    </a:p>
                  </a:txBody>
                  <a:tcPr>
                    <a:solidFill>
                      <a:schemeClr val="accent4"/>
                    </a:solidFill>
                  </a:tcPr>
                </a:tc>
                <a:tc>
                  <a:txBody>
                    <a:bodyPr/>
                    <a:lstStyle/>
                    <a:p>
                      <a:r>
                        <a:rPr lang="en-US" sz="1800" dirty="0" smtClean="0"/>
                        <a:t>Example </a:t>
                      </a:r>
                      <a:endParaRPr lang="en-US" sz="1800" dirty="0">
                        <a:latin typeface="+mn-lt"/>
                        <a:cs typeface="Arial" pitchFamily="34" charset="0"/>
                      </a:endParaRPr>
                    </a:p>
                  </a:txBody>
                  <a:tcPr>
                    <a:solidFill>
                      <a:schemeClr val="accent4"/>
                    </a:solidFill>
                  </a:tcPr>
                </a:tc>
                <a:tc>
                  <a:txBody>
                    <a:bodyPr/>
                    <a:lstStyle/>
                    <a:p>
                      <a:r>
                        <a:rPr lang="en-US" sz="1800" dirty="0" smtClean="0"/>
                        <a:t>Result</a:t>
                      </a:r>
                      <a:endParaRPr lang="en-US" sz="1800" dirty="0">
                        <a:latin typeface="+mn-lt"/>
                        <a:cs typeface="Arial" pitchFamily="34" charset="0"/>
                      </a:endParaRPr>
                    </a:p>
                  </a:txBody>
                  <a:tcPr>
                    <a:solidFill>
                      <a:schemeClr val="accent4"/>
                    </a:solidFill>
                  </a:tcPr>
                </a:tc>
              </a:tr>
              <a:tr h="534074">
                <a:tc>
                  <a:txBody>
                    <a:bodyPr/>
                    <a:lstStyle/>
                    <a:p>
                      <a:r>
                        <a:rPr lang="en-US" sz="1800" dirty="0" smtClean="0">
                          <a:solidFill>
                            <a:schemeClr val="bg1"/>
                          </a:solidFill>
                        </a:rPr>
                        <a:t>TIME</a:t>
                      </a:r>
                      <a:endParaRPr lang="en-US" sz="1800" b="1" dirty="0">
                        <a:solidFill>
                          <a:schemeClr val="bg1"/>
                        </a:solidFill>
                        <a:latin typeface="+mn-lt"/>
                        <a:cs typeface="Arial" pitchFamily="34" charset="0"/>
                      </a:endParaRPr>
                    </a:p>
                  </a:txBody>
                  <a:tcPr>
                    <a:noFill/>
                  </a:tcPr>
                </a:tc>
                <a:tc>
                  <a:txBody>
                    <a:bodyPr/>
                    <a:lstStyle/>
                    <a:p>
                      <a:r>
                        <a:rPr lang="en-US" sz="1800" dirty="0" smtClean="0">
                          <a:solidFill>
                            <a:schemeClr val="bg1"/>
                          </a:solidFill>
                        </a:rPr>
                        <a:t>Converts TIMESTAMP or character string to TIME. </a:t>
                      </a:r>
                      <a:endParaRPr lang="en-US" sz="1800" b="0" kern="1200" baseline="0" dirty="0" smtClean="0">
                        <a:solidFill>
                          <a:schemeClr val="bg1"/>
                        </a:solidFill>
                        <a:latin typeface="+mn-lt"/>
                        <a:ea typeface="+mn-ea"/>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0070C0"/>
                          </a:solidFill>
                          <a:latin typeface="+mn-lt"/>
                          <a:ea typeface="+mn-ea"/>
                          <a:cs typeface="+mn-cs"/>
                        </a:rPr>
                        <a:t>SELECT</a:t>
                      </a:r>
                      <a:r>
                        <a:rPr lang="en-US" sz="1600" b="1" kern="1200" baseline="0" dirty="0" smtClean="0">
                          <a:solidFill>
                            <a:srgbClr val="0070C0"/>
                          </a:solidFill>
                          <a:latin typeface="+mn-lt"/>
                          <a:ea typeface="+mn-ea"/>
                          <a:cs typeface="+mn-cs"/>
                        </a:rPr>
                        <a:t> TIME(</a:t>
                      </a:r>
                      <a:r>
                        <a:rPr lang="en-US" sz="1600" b="1" kern="1200" dirty="0" smtClean="0">
                          <a:solidFill>
                            <a:srgbClr val="BC8F00"/>
                          </a:solidFill>
                          <a:latin typeface="+mn-lt"/>
                          <a:ea typeface="+mn-ea"/>
                          <a:cs typeface="+mn-cs"/>
                        </a:rPr>
                        <a:t>'2008-02-03</a:t>
                      </a:r>
                      <a:r>
                        <a:rPr lang="en-US" sz="1300" b="0" dirty="0" smtClean="0">
                          <a:latin typeface="+mn-lt"/>
                          <a:cs typeface="Arial" pitchFamily="34" charset="0"/>
                        </a:rPr>
                        <a:t>'</a:t>
                      </a:r>
                      <a:r>
                        <a:rPr lang="en-US" sz="1600" b="1" kern="1200" baseline="0" dirty="0" smtClean="0">
                          <a:solidFill>
                            <a:srgbClr val="0070C0"/>
                          </a:solidFill>
                          <a:latin typeface="+mn-lt"/>
                          <a:ea typeface="+mn-ea"/>
                          <a:cs typeface="+mn-cs"/>
                        </a:rPr>
                        <a:t>)</a:t>
                      </a:r>
                      <a:r>
                        <a:rPr lang="en-US" sz="1300" b="0" dirty="0" smtClean="0">
                          <a:latin typeface="+mn-lt"/>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baseline="0" dirty="0" smtClean="0">
                          <a:solidFill>
                            <a:srgbClr val="0070C0"/>
                          </a:solidFill>
                          <a:latin typeface="+mn-lt"/>
                          <a:ea typeface="+mn-ea"/>
                          <a:cs typeface="+mn-cs"/>
                        </a:rPr>
                        <a:t>FROM</a:t>
                      </a:r>
                      <a:r>
                        <a:rPr lang="en-US" sz="1300" b="0" dirty="0" smtClean="0">
                          <a:latin typeface="+mn-lt"/>
                          <a:cs typeface="Arial" pitchFamily="34" charset="0"/>
                        </a:rPr>
                        <a:t> </a:t>
                      </a:r>
                      <a:r>
                        <a:rPr lang="en-US" sz="1600" b="1" kern="1200" dirty="0" smtClean="0">
                          <a:solidFill>
                            <a:srgbClr val="BC8F00"/>
                          </a:solidFill>
                          <a:latin typeface="+mn-lt"/>
                          <a:ea typeface="+mn-ea"/>
                          <a:cs typeface="+mn-cs"/>
                        </a:rPr>
                        <a:t>customers;</a:t>
                      </a:r>
                      <a:endParaRPr lang="en-US" sz="1600" b="1" kern="1200" dirty="0">
                        <a:solidFill>
                          <a:srgbClr val="BC8F00"/>
                        </a:solidFill>
                        <a:latin typeface="+mn-lt"/>
                        <a:ea typeface="+mn-ea"/>
                        <a:cs typeface="+mn-cs"/>
                      </a:endParaRPr>
                    </a:p>
                  </a:txBody>
                  <a:tcPr>
                    <a:noFill/>
                  </a:tcPr>
                </a:tc>
                <a:tc>
                  <a:txBody>
                    <a:bodyPr/>
                    <a:lstStyle/>
                    <a:p>
                      <a:r>
                        <a:rPr lang="en-US" sz="1600" dirty="0">
                          <a:solidFill>
                            <a:schemeClr val="bg1"/>
                          </a:solidFill>
                        </a:rPr>
                        <a:t>00:20:08</a:t>
                      </a:r>
                    </a:p>
                  </a:txBody>
                  <a:tcPr anchor="ctr">
                    <a:noFill/>
                  </a:tcPr>
                </a:tc>
              </a:tr>
              <a:tr h="534074">
                <a:tc>
                  <a:txBody>
                    <a:bodyPr/>
                    <a:lstStyle/>
                    <a:p>
                      <a:r>
                        <a:rPr lang="en-US" sz="1800" dirty="0" smtClean="0">
                          <a:solidFill>
                            <a:schemeClr val="bg1"/>
                          </a:solidFill>
                        </a:rPr>
                        <a:t>EXTRACT </a:t>
                      </a:r>
                      <a:endParaRPr lang="en-US" sz="1800" b="1" dirty="0">
                        <a:solidFill>
                          <a:schemeClr val="bg1"/>
                        </a:solidFill>
                        <a:latin typeface="+mn-lt"/>
                        <a:cs typeface="Arial" pitchFamily="34" charset="0"/>
                      </a:endParaRPr>
                    </a:p>
                  </a:txBody>
                  <a:tcPr>
                    <a:noFill/>
                  </a:tcPr>
                </a:tc>
                <a:tc>
                  <a:txBody>
                    <a:bodyPr/>
                    <a:lstStyle/>
                    <a:p>
                      <a:r>
                        <a:rPr lang="en-US" sz="1800" kern="1200" baseline="0" dirty="0" smtClean="0">
                          <a:solidFill>
                            <a:schemeClr val="bg1"/>
                          </a:solidFill>
                        </a:rPr>
                        <a:t>Allows the date part to be extracted (YEAR, MONTH, DAY, HOUR, MINUTE, SECOND, TIMEZONE_HOUR, or TIMEZONE_MINUTE) from a temporal expression.</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baseline="0" dirty="0" smtClean="0">
                          <a:solidFill>
                            <a:srgbClr val="0070C0"/>
                          </a:solidFill>
                          <a:latin typeface="+mn-lt"/>
                          <a:ea typeface="+mn-ea"/>
                          <a:cs typeface="+mn-cs"/>
                        </a:rPr>
                        <a:t>SELECT</a:t>
                      </a:r>
                      <a:r>
                        <a:rPr lang="en-US" sz="1300" b="0" dirty="0" smtClean="0">
                          <a:latin typeface="+mn-lt"/>
                          <a:cs typeface="Arial" pitchFamily="34" charset="0"/>
                        </a:rPr>
                        <a:t> </a:t>
                      </a:r>
                      <a:r>
                        <a:rPr lang="en-US" sz="1600" b="1" kern="1200" baseline="0" dirty="0" smtClean="0">
                          <a:solidFill>
                            <a:srgbClr val="0070C0"/>
                          </a:solidFill>
                          <a:latin typeface="+mn-lt"/>
                          <a:ea typeface="+mn-ea"/>
                          <a:cs typeface="+mn-cs"/>
                        </a:rPr>
                        <a:t>EXTRACT(DAY FROM DATE(</a:t>
                      </a:r>
                      <a:r>
                        <a:rPr lang="en-US" sz="1300" b="1" kern="1200" dirty="0" smtClean="0">
                          <a:solidFill>
                            <a:srgbClr val="BC8F00"/>
                          </a:solidFill>
                          <a:latin typeface="+mn-lt"/>
                          <a:ea typeface="+mn-ea"/>
                          <a:cs typeface="+mn-cs"/>
                        </a:rPr>
                        <a:t>'</a:t>
                      </a:r>
                      <a:r>
                        <a:rPr lang="en-US" sz="1600" b="1" kern="1200" dirty="0" smtClean="0">
                          <a:solidFill>
                            <a:srgbClr val="BC8F00"/>
                          </a:solidFill>
                          <a:latin typeface="+mn-lt"/>
                          <a:ea typeface="+mn-ea"/>
                          <a:cs typeface="+mn-cs"/>
                        </a:rPr>
                        <a:t>2009-01-01</a:t>
                      </a:r>
                      <a:r>
                        <a:rPr lang="en-US" sz="1300" b="0" dirty="0" smtClean="0">
                          <a:latin typeface="+mn-lt"/>
                          <a:cs typeface="Arial" pitchFamily="34" charset="0"/>
                        </a:rPr>
                        <a:t>‘</a:t>
                      </a:r>
                      <a:r>
                        <a:rPr lang="en-US" sz="1600" b="1" kern="1200" baseline="0" dirty="0" smtClean="0">
                          <a:solidFill>
                            <a:srgbClr val="0070C0"/>
                          </a:solidFill>
                          <a:latin typeface="+mn-lt"/>
                          <a:ea typeface="+mn-ea"/>
                          <a:cs typeface="+mn-cs"/>
                        </a:rPr>
                        <a:t>)) FROM</a:t>
                      </a:r>
                      <a:r>
                        <a:rPr lang="en-US" sz="1300" b="0" dirty="0" smtClean="0">
                          <a:latin typeface="+mn-lt"/>
                          <a:cs typeface="Arial" pitchFamily="34" charset="0"/>
                        </a:rPr>
                        <a:t> </a:t>
                      </a:r>
                      <a:r>
                        <a:rPr lang="en-US" sz="1600" b="1" kern="1200" dirty="0" smtClean="0">
                          <a:solidFill>
                            <a:srgbClr val="BC8F00"/>
                          </a:solidFill>
                          <a:latin typeface="+mn-lt"/>
                          <a:ea typeface="+mn-ea"/>
                          <a:cs typeface="+mn-cs"/>
                        </a:rPr>
                        <a:t>customers;</a:t>
                      </a:r>
                      <a:endParaRPr lang="en-US" sz="1600" b="1" kern="1200" dirty="0">
                        <a:solidFill>
                          <a:srgbClr val="BC8F00"/>
                        </a:solidFill>
                        <a:latin typeface="+mn-lt"/>
                        <a:ea typeface="+mn-ea"/>
                        <a:cs typeface="+mn-cs"/>
                      </a:endParaRPr>
                    </a:p>
                  </a:txBody>
                  <a:tcPr>
                    <a:noFill/>
                  </a:tcPr>
                </a:tc>
                <a:tc>
                  <a:txBody>
                    <a:bodyPr/>
                    <a:lstStyle/>
                    <a:p>
                      <a:r>
                        <a:rPr lang="en-US" sz="1600" dirty="0" smtClean="0">
                          <a:solidFill>
                            <a:schemeClr val="bg1"/>
                          </a:solidFill>
                        </a:rPr>
                        <a:t>1</a:t>
                      </a:r>
                      <a:endParaRPr lang="en-US" sz="1600" b="0" dirty="0">
                        <a:solidFill>
                          <a:schemeClr val="bg1"/>
                        </a:solidFill>
                        <a:latin typeface="+mn-lt"/>
                        <a:cs typeface="Arial" pitchFamily="34" charset="0"/>
                      </a:endParaRPr>
                    </a:p>
                  </a:txBody>
                  <a:tcPr>
                    <a:noFill/>
                  </a:tcPr>
                </a:tc>
              </a:tr>
            </a:tbl>
          </a:graphicData>
        </a:graphic>
      </p:graphicFrame>
    </p:spTree>
    <p:extLst>
      <p:ext uri="{BB962C8B-B14F-4D97-AF65-F5344CB8AC3E}">
        <p14:creationId xmlns:p14="http://schemas.microsoft.com/office/powerpoint/2010/main" val="693570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subTnLst>
                                    <p:animClr clrSpc="rgb" dir="cw">
                                      <p:cBhvr override="childStyle">
                                        <p:cTn dur="1" fill="hold" display="0" masterRel="nextClick" afterEffect="1"/>
                                        <p:tgtEl>
                                          <p:spTgt spid="2">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79400" y="746918"/>
            <a:ext cx="8229600" cy="4906963"/>
          </a:xfrm>
        </p:spPr>
        <p:txBody>
          <a:bodyPr/>
          <a:lstStyle/>
          <a:p>
            <a:pPr marL="0" indent="0">
              <a:lnSpc>
                <a:spcPct val="120000"/>
              </a:lnSpc>
              <a:buNone/>
            </a:pPr>
            <a:r>
              <a:rPr lang="en-US" sz="2000" dirty="0" smtClean="0"/>
              <a:t>COALESCE</a:t>
            </a:r>
            <a:r>
              <a:rPr lang="en-US" sz="2000" dirty="0"/>
              <a:t>():</a:t>
            </a:r>
          </a:p>
          <a:p>
            <a:pPr indent="-365760">
              <a:lnSpc>
                <a:spcPct val="120000"/>
              </a:lnSpc>
            </a:pPr>
            <a:r>
              <a:rPr lang="en-US" sz="2000" b="1" dirty="0"/>
              <a:t>Syntax</a:t>
            </a:r>
            <a:r>
              <a:rPr lang="en-US" sz="2000" dirty="0"/>
              <a:t> </a:t>
            </a:r>
            <a:r>
              <a:rPr lang="en-US" sz="2000" dirty="0" smtClean="0"/>
              <a:t>:</a:t>
            </a:r>
          </a:p>
          <a:p>
            <a:pPr marL="800100" lvl="2" indent="0">
              <a:spcBef>
                <a:spcPts val="1200"/>
              </a:spcBef>
              <a:buNone/>
            </a:pPr>
            <a:r>
              <a:rPr lang="en-US" sz="2000" b="1" dirty="0">
                <a:solidFill>
                  <a:srgbClr val="0070C0"/>
                </a:solidFill>
              </a:rPr>
              <a:t>SELECT COALESCE( </a:t>
            </a:r>
            <a:r>
              <a:rPr lang="en-US" sz="2000" b="1" dirty="0">
                <a:solidFill>
                  <a:srgbClr val="BC8F00"/>
                </a:solidFill>
              </a:rPr>
              <a:t>column1,column2</a:t>
            </a:r>
            <a:r>
              <a:rPr lang="en-US" sz="2000" b="1" dirty="0">
                <a:solidFill>
                  <a:srgbClr val="0070C0"/>
                </a:solidFill>
              </a:rPr>
              <a:t>)</a:t>
            </a:r>
            <a:r>
              <a:rPr lang="en-US" sz="2000" dirty="0">
                <a:solidFill>
                  <a:srgbClr val="0070C0"/>
                </a:solidFill>
              </a:rPr>
              <a:t> </a:t>
            </a:r>
          </a:p>
          <a:p>
            <a:pPr marL="800100" lvl="2" indent="0">
              <a:spcBef>
                <a:spcPts val="1200"/>
              </a:spcBef>
              <a:buNone/>
            </a:pPr>
            <a:r>
              <a:rPr lang="en-US" sz="2000" b="1" dirty="0">
                <a:solidFill>
                  <a:srgbClr val="0070C0"/>
                </a:solidFill>
              </a:rPr>
              <a:t>FROM &lt;TABLE-NAME&gt;;</a:t>
            </a:r>
          </a:p>
          <a:p>
            <a:pPr indent="-365760">
              <a:lnSpc>
                <a:spcPct val="120000"/>
              </a:lnSpc>
            </a:pPr>
            <a:endParaRPr lang="en-US" sz="2000" dirty="0"/>
          </a:p>
          <a:p>
            <a:pPr marL="731520" indent="-365760">
              <a:lnSpc>
                <a:spcPct val="120000"/>
              </a:lnSpc>
              <a:buFont typeface="Arial" pitchFamily="34" charset="0"/>
              <a:buChar char="•"/>
            </a:pPr>
            <a:r>
              <a:rPr lang="en-US" sz="2000" dirty="0" smtClean="0"/>
              <a:t>Returns </a:t>
            </a:r>
            <a:r>
              <a:rPr lang="en-US" sz="2000" dirty="0"/>
              <a:t>the first non-null expression in the expression list. </a:t>
            </a:r>
            <a:endParaRPr lang="en-US" sz="2000" dirty="0" smtClean="0"/>
          </a:p>
          <a:p>
            <a:pPr marL="731520" indent="-365760">
              <a:lnSpc>
                <a:spcPct val="120000"/>
              </a:lnSpc>
              <a:buFont typeface="Arial" pitchFamily="34" charset="0"/>
              <a:buChar char="•"/>
            </a:pPr>
            <a:r>
              <a:rPr lang="en-US" sz="2000" dirty="0" smtClean="0"/>
              <a:t>At </a:t>
            </a:r>
            <a:r>
              <a:rPr lang="en-US" sz="2000" dirty="0"/>
              <a:t>least one expression must not be the literal NULL. </a:t>
            </a:r>
            <a:endParaRPr lang="en-US" sz="2000" dirty="0" smtClean="0"/>
          </a:p>
          <a:p>
            <a:pPr marL="731520" indent="-365760">
              <a:lnSpc>
                <a:spcPct val="120000"/>
              </a:lnSpc>
              <a:buFont typeface="Arial" pitchFamily="34" charset="0"/>
              <a:buChar char="•"/>
            </a:pPr>
            <a:r>
              <a:rPr lang="en-US" sz="2000" dirty="0" smtClean="0"/>
              <a:t>If </a:t>
            </a:r>
            <a:r>
              <a:rPr lang="en-US" sz="2000" dirty="0"/>
              <a:t>all expressions evaluate to NULL, then </a:t>
            </a:r>
            <a:r>
              <a:rPr lang="en-US" sz="2000" dirty="0" smtClean="0"/>
              <a:t>function </a:t>
            </a:r>
            <a:r>
              <a:rPr lang="en-US" sz="2000" dirty="0"/>
              <a:t>returns NULL.</a:t>
            </a:r>
          </a:p>
          <a:p>
            <a:pPr indent="-365760">
              <a:lnSpc>
                <a:spcPct val="120000"/>
              </a:lnSpc>
            </a:pPr>
            <a:endParaRPr lang="en-US" sz="2000" b="1" dirty="0"/>
          </a:p>
          <a:p>
            <a:pPr indent="-365760">
              <a:lnSpc>
                <a:spcPct val="120000"/>
              </a:lnSpc>
            </a:pPr>
            <a:endParaRPr lang="en-US" sz="2000" b="1" dirty="0"/>
          </a:p>
          <a:p>
            <a:endParaRPr lang="en-US" sz="2000" dirty="0"/>
          </a:p>
        </p:txBody>
      </p:sp>
      <p:sp>
        <p:nvSpPr>
          <p:cNvPr id="2" name="Title 1"/>
          <p:cNvSpPr>
            <a:spLocks noGrp="1"/>
          </p:cNvSpPr>
          <p:nvPr>
            <p:ph type="title"/>
          </p:nvPr>
        </p:nvSpPr>
        <p:spPr/>
        <p:txBody>
          <a:bodyPr/>
          <a:lstStyle/>
          <a:p>
            <a:pPr marL="0" indent="0"/>
            <a:r>
              <a:rPr lang="en-US" dirty="0" smtClean="0"/>
              <a:t>Miscellaneous Functions</a:t>
            </a:r>
          </a:p>
        </p:txBody>
      </p:sp>
      <p:sp>
        <p:nvSpPr>
          <p:cNvPr id="9" name="Slide Number Placeholder 8"/>
          <p:cNvSpPr>
            <a:spLocks noGrp="1"/>
          </p:cNvSpPr>
          <p:nvPr>
            <p:ph type="sldNum" sz="quarter" idx="11"/>
          </p:nvPr>
        </p:nvSpPr>
        <p:spPr/>
        <p:txBody>
          <a:bodyPr/>
          <a:lstStyle/>
          <a:p>
            <a:fld id="{47ED8886-DB3B-44F4-9A80-E6A224679F20}" type="slidenum">
              <a:rPr lang="en-US" smtClean="0"/>
              <a:pPr/>
              <a:t>31</a:t>
            </a:fld>
            <a:endParaRPr lang="en-US" dirty="0"/>
          </a:p>
        </p:txBody>
      </p:sp>
    </p:spTree>
    <p:extLst>
      <p:ext uri="{BB962C8B-B14F-4D97-AF65-F5344CB8AC3E}">
        <p14:creationId xmlns:p14="http://schemas.microsoft.com/office/powerpoint/2010/main" val="165304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subTnLst>
                                    <p:animClr clrSpc="rgb" dir="cw">
                                      <p:cBhvr override="childStyle">
                                        <p:cTn dur="1" fill="hold" display="0" masterRel="nextClick" afterEffect="1"/>
                                        <p:tgtEl>
                                          <p:spTgt spid="4">
                                            <p:txEl>
                                              <p:pRg st="5" end="5"/>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subTnLst>
                                    <p:animClr clrSpc="rgb" dir="cw">
                                      <p:cBhvr override="childStyle">
                                        <p:cTn dur="1" fill="hold" display="0" masterRel="nextClick" afterEffect="1"/>
                                        <p:tgtEl>
                                          <p:spTgt spid="4">
                                            <p:txEl>
                                              <p:pRg st="6" end="6"/>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subTnLst>
                                    <p:animClr clrSpc="rgb" dir="cw">
                                      <p:cBhvr override="childStyle">
                                        <p:cTn dur="1" fill="hold" display="0" masterRel="nextClick" afterEffect="1"/>
                                        <p:tgtEl>
                                          <p:spTgt spid="4">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14400"/>
            <a:ext cx="9372600" cy="4906963"/>
          </a:xfrm>
        </p:spPr>
        <p:txBody>
          <a:bodyPr/>
          <a:lstStyle/>
          <a:p>
            <a:pPr indent="-365760">
              <a:lnSpc>
                <a:spcPct val="120000"/>
              </a:lnSpc>
            </a:pPr>
            <a:r>
              <a:rPr lang="en-US" sz="2000" dirty="0" smtClean="0"/>
              <a:t>Compares two </a:t>
            </a:r>
            <a:r>
              <a:rPr lang="en-US" sz="2000" dirty="0"/>
              <a:t>columns.</a:t>
            </a:r>
          </a:p>
          <a:p>
            <a:pPr indent="-365760">
              <a:lnSpc>
                <a:spcPct val="120000"/>
              </a:lnSpc>
            </a:pPr>
            <a:r>
              <a:rPr lang="en-US" sz="2000" dirty="0" smtClean="0"/>
              <a:t>If </a:t>
            </a:r>
            <a:r>
              <a:rPr lang="en-US" sz="2000" dirty="0"/>
              <a:t>both the columns are equal, the NULLIF function returns NULL. Otherwise, it returns the value of the first column.</a:t>
            </a:r>
          </a:p>
          <a:p>
            <a:pPr indent="-365760">
              <a:lnSpc>
                <a:spcPct val="120000"/>
              </a:lnSpc>
            </a:pPr>
            <a:r>
              <a:rPr lang="en-US" sz="2000" dirty="0"/>
              <a:t>Syntax:</a:t>
            </a:r>
            <a:r>
              <a:rPr lang="en-US" sz="2000" dirty="0">
                <a:solidFill>
                  <a:srgbClr val="0070C0"/>
                </a:solidFill>
              </a:rPr>
              <a:t>	</a:t>
            </a:r>
          </a:p>
          <a:p>
            <a:pPr marL="800100" lvl="2" indent="0">
              <a:spcBef>
                <a:spcPts val="1200"/>
              </a:spcBef>
              <a:buNone/>
            </a:pPr>
            <a:r>
              <a:rPr lang="en-US" sz="2000" b="1" dirty="0">
                <a:solidFill>
                  <a:srgbClr val="0070C0"/>
                </a:solidFill>
              </a:rPr>
              <a:t>SELECT NULLIF( </a:t>
            </a:r>
            <a:r>
              <a:rPr lang="en-US" sz="2000" b="1" dirty="0">
                <a:solidFill>
                  <a:srgbClr val="BC8F00"/>
                </a:solidFill>
              </a:rPr>
              <a:t>column1,column2</a:t>
            </a:r>
            <a:r>
              <a:rPr lang="en-US" sz="2000" b="1" dirty="0">
                <a:solidFill>
                  <a:srgbClr val="0070C0"/>
                </a:solidFill>
              </a:rPr>
              <a:t>) </a:t>
            </a:r>
          </a:p>
          <a:p>
            <a:pPr marL="800100" lvl="2" indent="0">
              <a:spcBef>
                <a:spcPts val="1200"/>
              </a:spcBef>
              <a:buNone/>
            </a:pPr>
            <a:r>
              <a:rPr lang="en-US" sz="2000" b="1" dirty="0">
                <a:solidFill>
                  <a:srgbClr val="0070C0"/>
                </a:solidFill>
              </a:rPr>
              <a:t>FROM &lt;TABLE-NAME&gt;; </a:t>
            </a:r>
          </a:p>
          <a:p>
            <a:pPr indent="-365760">
              <a:lnSpc>
                <a:spcPct val="120000"/>
              </a:lnSpc>
            </a:pPr>
            <a:endParaRPr lang="en-US" sz="2000" dirty="0" smtClean="0"/>
          </a:p>
          <a:p>
            <a:pPr indent="-365760">
              <a:lnSpc>
                <a:spcPct val="120000"/>
              </a:lnSpc>
            </a:pPr>
            <a:r>
              <a:rPr lang="en-US" sz="2000" dirty="0" smtClean="0"/>
              <a:t>Column1 </a:t>
            </a:r>
            <a:r>
              <a:rPr lang="en-US" sz="2000" dirty="0"/>
              <a:t>and Column 2 must be of the same data </a:t>
            </a:r>
            <a:r>
              <a:rPr lang="en-US" sz="2000" dirty="0" smtClean="0"/>
              <a:t>type.</a:t>
            </a:r>
          </a:p>
          <a:p>
            <a:pPr marL="0" indent="0">
              <a:lnSpc>
                <a:spcPct val="120000"/>
              </a:lnSpc>
              <a:buNone/>
            </a:pPr>
            <a:r>
              <a:rPr lang="en-US" sz="2000" b="1" dirty="0">
                <a:solidFill>
                  <a:srgbClr val="0070C0"/>
                </a:solidFill>
              </a:rPr>
              <a:t>	</a:t>
            </a:r>
            <a:r>
              <a:rPr lang="en-US" sz="2000" b="1" dirty="0" smtClean="0">
                <a:solidFill>
                  <a:srgbClr val="0070C0"/>
                </a:solidFill>
              </a:rPr>
              <a:t>	SELECT NULLIF( </a:t>
            </a:r>
            <a:r>
              <a:rPr lang="en-US" sz="2000" b="1" dirty="0" smtClean="0">
                <a:solidFill>
                  <a:srgbClr val="BC8F00"/>
                </a:solidFill>
              </a:rPr>
              <a:t>12,12</a:t>
            </a:r>
            <a:r>
              <a:rPr lang="en-US" sz="2000" b="1" dirty="0" smtClean="0">
                <a:solidFill>
                  <a:srgbClr val="0070C0"/>
                </a:solidFill>
              </a:rPr>
              <a:t>) FROM </a:t>
            </a:r>
            <a:r>
              <a:rPr lang="en-US" sz="2000" b="1" dirty="0" smtClean="0">
                <a:solidFill>
                  <a:srgbClr val="BC8F00"/>
                </a:solidFill>
              </a:rPr>
              <a:t>Customers</a:t>
            </a:r>
            <a:r>
              <a:rPr lang="en-US" sz="2000" b="1" dirty="0" smtClean="0">
                <a:solidFill>
                  <a:srgbClr val="0070C0"/>
                </a:solidFill>
              </a:rPr>
              <a:t>;  </a:t>
            </a:r>
            <a:r>
              <a:rPr lang="en-US" sz="2000" dirty="0" smtClean="0"/>
              <a:t>Returns NULL</a:t>
            </a:r>
            <a:endParaRPr lang="en-US" sz="2000" dirty="0"/>
          </a:p>
          <a:p>
            <a:pPr marL="0" indent="0">
              <a:buNone/>
            </a:pPr>
            <a:r>
              <a:rPr lang="en-US" sz="2000" b="1" dirty="0" smtClean="0">
                <a:solidFill>
                  <a:srgbClr val="0070C0"/>
                </a:solidFill>
              </a:rPr>
              <a:t>		SELECT </a:t>
            </a:r>
            <a:r>
              <a:rPr lang="en-US" sz="2000" b="1" dirty="0">
                <a:solidFill>
                  <a:srgbClr val="0070C0"/>
                </a:solidFill>
              </a:rPr>
              <a:t>NULLIF( </a:t>
            </a:r>
            <a:r>
              <a:rPr lang="en-US" sz="2000" b="1" dirty="0" smtClean="0">
                <a:solidFill>
                  <a:srgbClr val="BC8F00"/>
                </a:solidFill>
              </a:rPr>
              <a:t>12,13</a:t>
            </a:r>
            <a:r>
              <a:rPr lang="en-US" sz="2000" b="1" dirty="0" smtClean="0">
                <a:solidFill>
                  <a:srgbClr val="0070C0"/>
                </a:solidFill>
              </a:rPr>
              <a:t>) </a:t>
            </a:r>
            <a:r>
              <a:rPr lang="en-US" sz="2000" b="1" dirty="0">
                <a:solidFill>
                  <a:srgbClr val="0070C0"/>
                </a:solidFill>
              </a:rPr>
              <a:t>FROM </a:t>
            </a:r>
            <a:r>
              <a:rPr lang="en-US" sz="2000" b="1" dirty="0">
                <a:solidFill>
                  <a:srgbClr val="BC8F00"/>
                </a:solidFill>
              </a:rPr>
              <a:t>Customers</a:t>
            </a:r>
            <a:r>
              <a:rPr lang="en-US" sz="2000" b="1" dirty="0">
                <a:solidFill>
                  <a:srgbClr val="0070C0"/>
                </a:solidFill>
              </a:rPr>
              <a:t>;  </a:t>
            </a:r>
            <a:r>
              <a:rPr lang="en-US" sz="2000" dirty="0"/>
              <a:t>Returns </a:t>
            </a:r>
            <a:r>
              <a:rPr lang="en-US" sz="2000" dirty="0" smtClean="0"/>
              <a:t>12</a:t>
            </a:r>
            <a:endParaRPr lang="en-US" sz="2000" dirty="0"/>
          </a:p>
          <a:p>
            <a:pPr marL="0" indent="0">
              <a:buNone/>
            </a:pPr>
            <a:r>
              <a:rPr lang="en-US" sz="2000" b="1" dirty="0" smtClean="0">
                <a:solidFill>
                  <a:srgbClr val="0070C0"/>
                </a:solidFill>
              </a:rPr>
              <a:t>		SELECT </a:t>
            </a:r>
            <a:r>
              <a:rPr lang="en-US" sz="2000" b="1" dirty="0">
                <a:solidFill>
                  <a:srgbClr val="0070C0"/>
                </a:solidFill>
              </a:rPr>
              <a:t>NULLIF</a:t>
            </a:r>
            <a:r>
              <a:rPr lang="en-US" sz="2000" b="1" dirty="0" smtClean="0">
                <a:solidFill>
                  <a:srgbClr val="0070C0"/>
                </a:solidFill>
              </a:rPr>
              <a:t>( </a:t>
            </a:r>
            <a:r>
              <a:rPr lang="en-US" sz="2000" b="1" dirty="0" smtClean="0">
                <a:solidFill>
                  <a:srgbClr val="BC8F00"/>
                </a:solidFill>
              </a:rPr>
              <a:t>‘</a:t>
            </a:r>
            <a:r>
              <a:rPr lang="en-US" sz="2000" b="1" dirty="0" err="1" smtClean="0">
                <a:solidFill>
                  <a:srgbClr val="BC8F00"/>
                </a:solidFill>
              </a:rPr>
              <a:t>apples’,’oranges</a:t>
            </a:r>
            <a:r>
              <a:rPr lang="en-US" sz="2000" b="1" dirty="0" smtClean="0">
                <a:solidFill>
                  <a:srgbClr val="BC8F00"/>
                </a:solidFill>
              </a:rPr>
              <a:t>’</a:t>
            </a:r>
            <a:r>
              <a:rPr lang="en-US" sz="2000" b="1" dirty="0" smtClean="0">
                <a:solidFill>
                  <a:srgbClr val="0070C0"/>
                </a:solidFill>
              </a:rPr>
              <a:t>) </a:t>
            </a:r>
            <a:r>
              <a:rPr lang="en-US" sz="2000" b="1" dirty="0">
                <a:solidFill>
                  <a:srgbClr val="0070C0"/>
                </a:solidFill>
              </a:rPr>
              <a:t>FROM </a:t>
            </a:r>
            <a:r>
              <a:rPr lang="en-US" sz="2000" b="1" dirty="0">
                <a:solidFill>
                  <a:srgbClr val="BC8F00"/>
                </a:solidFill>
              </a:rPr>
              <a:t>Customers</a:t>
            </a:r>
            <a:r>
              <a:rPr lang="en-US" sz="2000" b="1" dirty="0">
                <a:solidFill>
                  <a:srgbClr val="0070C0"/>
                </a:solidFill>
              </a:rPr>
              <a:t>; </a:t>
            </a:r>
            <a:r>
              <a:rPr lang="en-US" sz="2000" b="1" dirty="0" smtClean="0">
                <a:solidFill>
                  <a:srgbClr val="0070C0"/>
                </a:solidFill>
              </a:rPr>
              <a:t> </a:t>
            </a:r>
          </a:p>
          <a:p>
            <a:pPr marL="0" indent="0">
              <a:buNone/>
            </a:pPr>
            <a:r>
              <a:rPr lang="en-US" sz="2000" b="1" dirty="0" smtClean="0">
                <a:solidFill>
                  <a:srgbClr val="0070C0"/>
                </a:solidFill>
              </a:rPr>
              <a:t>													</a:t>
            </a:r>
            <a:r>
              <a:rPr lang="en-US" sz="2000" dirty="0" smtClean="0"/>
              <a:t>Returns ‘apples’</a:t>
            </a:r>
          </a:p>
          <a:p>
            <a:endParaRPr lang="en-US" sz="2000" dirty="0"/>
          </a:p>
        </p:txBody>
      </p:sp>
      <p:sp>
        <p:nvSpPr>
          <p:cNvPr id="7170" name="Title 1"/>
          <p:cNvSpPr>
            <a:spLocks noGrp="1"/>
          </p:cNvSpPr>
          <p:nvPr>
            <p:ph type="title"/>
          </p:nvPr>
        </p:nvSpPr>
        <p:spPr/>
        <p:txBody>
          <a:bodyPr/>
          <a:lstStyle/>
          <a:p>
            <a:pPr lvl="1"/>
            <a:r>
              <a:rPr lang="en-US" dirty="0" smtClean="0">
                <a:solidFill>
                  <a:schemeClr val="bg1"/>
                </a:solidFill>
                <a:latin typeface="+mj-lt"/>
              </a:rPr>
              <a:t>NULLIF Function</a:t>
            </a:r>
          </a:p>
        </p:txBody>
      </p:sp>
      <p:sp>
        <p:nvSpPr>
          <p:cNvPr id="9" name="Slide Number Placeholder 8"/>
          <p:cNvSpPr>
            <a:spLocks noGrp="1"/>
          </p:cNvSpPr>
          <p:nvPr>
            <p:ph type="sldNum" sz="quarter" idx="11"/>
          </p:nvPr>
        </p:nvSpPr>
        <p:spPr/>
        <p:txBody>
          <a:bodyPr/>
          <a:lstStyle/>
          <a:p>
            <a:fld id="{47ED8886-DB3B-44F4-9A80-E6A224679F20}" type="slidenum">
              <a:rPr lang="en-US" smtClean="0"/>
              <a:pPr/>
              <a:t>32</a:t>
            </a:fld>
            <a:endParaRPr lang="en-US" dirty="0"/>
          </a:p>
        </p:txBody>
      </p:sp>
    </p:spTree>
    <p:extLst>
      <p:ext uri="{BB962C8B-B14F-4D97-AF65-F5344CB8AC3E}">
        <p14:creationId xmlns:p14="http://schemas.microsoft.com/office/powerpoint/2010/main" val="438158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subTnLst>
                                    <p:animClr clrSpc="rgb" dir="cw">
                                      <p:cBhvr override="childStyle">
                                        <p:cTn dur="1" fill="hold" display="0" masterRel="nextClick" afterEffect="1"/>
                                        <p:tgtEl>
                                          <p:spTgt spid="2">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subTnLst>
                                    <p:animClr clrSpc="rgb" dir="cw">
                                      <p:cBhvr override="childStyle">
                                        <p:cTn dur="1" fill="hold" display="0" masterRel="nextClick" afterEffect="1"/>
                                        <p:tgtEl>
                                          <p:spTgt spid="2">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subTnLst>
                                    <p:animClr clrSpc="rgb" dir="cw">
                                      <p:cBhvr override="childStyle">
                                        <p:cTn dur="1" fill="hold" display="0" masterRel="nextClick" afterEffect="1"/>
                                        <p:tgtEl>
                                          <p:spTgt spid="2">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subTnLst>
                                    <p:animClr clrSpc="rgb" dir="cw">
                                      <p:cBhvr override="childStyle">
                                        <p:cTn dur="1" fill="hold" display="0" masterRel="nextClick" afterEffect="1"/>
                                        <p:tgtEl>
                                          <p:spTgt spid="2">
                                            <p:txEl>
                                              <p:pRg st="7" end="7"/>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subTnLst>
                                    <p:animClr clrSpc="rgb" dir="cw">
                                      <p:cBhvr override="childStyle">
                                        <p:cTn dur="1" fill="hold" display="0" masterRel="nextClick" afterEffect="1"/>
                                        <p:tgtEl>
                                          <p:spTgt spid="2">
                                            <p:txEl>
                                              <p:pRg st="8" end="8"/>
                                            </p:txEl>
                                          </p:spTgt>
                                        </p:tgtEl>
                                        <p:attrNameLst>
                                          <p:attrName>ppt_c</p:attrName>
                                        </p:attrNameLst>
                                      </p:cBhvr>
                                      <p:to>
                                        <a:srgbClr val="B2B2B2"/>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fade">
                                      <p:cBhvr>
                                        <p:cTn id="47" dur="500"/>
                                        <p:tgtEl>
                                          <p:spTgt spid="2">
                                            <p:txEl>
                                              <p:pRg st="9" end="9"/>
                                            </p:txEl>
                                          </p:spTgt>
                                        </p:tgtEl>
                                      </p:cBhvr>
                                    </p:animEffect>
                                  </p:childTnLst>
                                  <p:subTnLst>
                                    <p:animClr clrSpc="rgb" dir="cw">
                                      <p:cBhvr override="childStyle">
                                        <p:cTn dur="1" fill="hold" display="0" masterRel="nextClick" afterEffect="1"/>
                                        <p:tgtEl>
                                          <p:spTgt spid="2">
                                            <p:txEl>
                                              <p:pRg st="9" end="9"/>
                                            </p:txEl>
                                          </p:spTgt>
                                        </p:tgtEl>
                                        <p:attrNameLst>
                                          <p:attrName>ppt_c</p:attrName>
                                        </p:attrNameLst>
                                      </p:cBhvr>
                                      <p:to>
                                        <a:srgbClr val="B2B2B2"/>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fade">
                                      <p:cBhvr>
                                        <p:cTn id="52" dur="500"/>
                                        <p:tgtEl>
                                          <p:spTgt spid="2">
                                            <p:txEl>
                                              <p:pRg st="10" end="10"/>
                                            </p:txEl>
                                          </p:spTgt>
                                        </p:tgtEl>
                                      </p:cBhvr>
                                    </p:animEffect>
                                  </p:childTnLst>
                                  <p:subTnLst>
                                    <p:animClr clrSpc="rgb" dir="cw">
                                      <p:cBhvr override="childStyle">
                                        <p:cTn dur="1" fill="hold" display="0" masterRel="nextClick" afterEffect="1"/>
                                        <p:tgtEl>
                                          <p:spTgt spid="2">
                                            <p:txEl>
                                              <p:pRg st="10" end="1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Control Flow Functions</a:t>
            </a:r>
            <a:endParaRPr lang="en-US" dirty="0"/>
          </a:p>
        </p:txBody>
      </p:sp>
    </p:spTree>
    <p:extLst>
      <p:ext uri="{BB962C8B-B14F-4D97-AF65-F5344CB8AC3E}">
        <p14:creationId xmlns:p14="http://schemas.microsoft.com/office/powerpoint/2010/main" val="16736069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 y="990600"/>
            <a:ext cx="8763000" cy="3822170"/>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marL="0" lvl="1" indent="-365760">
              <a:lnSpc>
                <a:spcPct val="120000"/>
              </a:lnSpc>
              <a:buNone/>
            </a:pPr>
            <a:r>
              <a:rPr lang="en-US" sz="2000" dirty="0" smtClean="0">
                <a:latin typeface="Arial" pitchFamily="34" charset="0"/>
                <a:cs typeface="Arial" pitchFamily="34" charset="0"/>
              </a:rPr>
              <a:t>It </a:t>
            </a:r>
            <a:r>
              <a:rPr lang="en-US" sz="2000" dirty="0">
                <a:latin typeface="Arial" pitchFamily="34" charset="0"/>
                <a:cs typeface="Arial" pitchFamily="34" charset="0"/>
              </a:rPr>
              <a:t>is similar to the IF-THEN-ELSE logic where a value is substituted based on the return value of the </a:t>
            </a:r>
            <a:r>
              <a:rPr lang="en-US" sz="2000" dirty="0" smtClean="0">
                <a:latin typeface="Arial" pitchFamily="34" charset="0"/>
                <a:cs typeface="Arial" pitchFamily="34" charset="0"/>
              </a:rPr>
              <a:t>column</a:t>
            </a:r>
            <a:endParaRPr lang="en-US" sz="2000" b="1" dirty="0" smtClean="0"/>
          </a:p>
          <a:p>
            <a:pPr marL="0" indent="-365760">
              <a:lnSpc>
                <a:spcPct val="120000"/>
              </a:lnSpc>
              <a:spcBef>
                <a:spcPts val="1200"/>
              </a:spcBef>
              <a:buNone/>
            </a:pPr>
            <a:r>
              <a:rPr lang="en-US" sz="2000" b="1" dirty="0"/>
              <a:t>Syntax:</a:t>
            </a:r>
          </a:p>
          <a:p>
            <a:pPr marL="1257300" lvl="3" indent="-365760">
              <a:lnSpc>
                <a:spcPct val="120000"/>
              </a:lnSpc>
              <a:spcBef>
                <a:spcPts val="1200"/>
              </a:spcBef>
              <a:buNone/>
            </a:pPr>
            <a:r>
              <a:rPr lang="en-US" b="1" dirty="0">
                <a:solidFill>
                  <a:srgbClr val="0070C0"/>
                </a:solidFill>
              </a:rPr>
              <a:t>CASE </a:t>
            </a:r>
            <a:r>
              <a:rPr lang="en-US" b="1" dirty="0">
                <a:solidFill>
                  <a:srgbClr val="BC8F00"/>
                </a:solidFill>
              </a:rPr>
              <a:t>value</a:t>
            </a:r>
            <a:r>
              <a:rPr lang="en-US" b="1" dirty="0">
                <a:solidFill>
                  <a:srgbClr val="0070C0"/>
                </a:solidFill>
              </a:rPr>
              <a:t> WHEN [</a:t>
            </a:r>
            <a:r>
              <a:rPr lang="en-US" b="1" dirty="0" err="1">
                <a:solidFill>
                  <a:srgbClr val="BC8F00"/>
                </a:solidFill>
              </a:rPr>
              <a:t>compare_value</a:t>
            </a:r>
            <a:r>
              <a:rPr lang="en-US" b="1" dirty="0">
                <a:solidFill>
                  <a:srgbClr val="0070C0"/>
                </a:solidFill>
              </a:rPr>
              <a:t>] THEN </a:t>
            </a:r>
            <a:r>
              <a:rPr lang="en-US" b="1" dirty="0">
                <a:solidFill>
                  <a:srgbClr val="BC8F00"/>
                </a:solidFill>
              </a:rPr>
              <a:t>result</a:t>
            </a:r>
            <a:r>
              <a:rPr lang="en-US" b="1" dirty="0">
                <a:solidFill>
                  <a:srgbClr val="0070C0"/>
                </a:solidFill>
              </a:rPr>
              <a:t> </a:t>
            </a:r>
            <a:endParaRPr lang="en-US" b="1" dirty="0" smtClean="0">
              <a:solidFill>
                <a:srgbClr val="0070C0"/>
              </a:solidFill>
            </a:endParaRPr>
          </a:p>
          <a:p>
            <a:pPr marL="1257300" lvl="3" indent="-365760">
              <a:lnSpc>
                <a:spcPct val="120000"/>
              </a:lnSpc>
              <a:spcBef>
                <a:spcPts val="1200"/>
              </a:spcBef>
              <a:buNone/>
            </a:pPr>
            <a:r>
              <a:rPr lang="en-US" b="1" dirty="0" smtClean="0">
                <a:solidFill>
                  <a:srgbClr val="0070C0"/>
                </a:solidFill>
              </a:rPr>
              <a:t>[</a:t>
            </a:r>
            <a:r>
              <a:rPr lang="en-US" b="1" dirty="0">
                <a:solidFill>
                  <a:srgbClr val="0070C0"/>
                </a:solidFill>
              </a:rPr>
              <a:t>WHEN [</a:t>
            </a:r>
            <a:r>
              <a:rPr lang="en-US" b="1" dirty="0" err="1">
                <a:solidFill>
                  <a:srgbClr val="BC8F00"/>
                </a:solidFill>
              </a:rPr>
              <a:t>compare_value</a:t>
            </a:r>
            <a:r>
              <a:rPr lang="en-US" b="1" dirty="0">
                <a:solidFill>
                  <a:srgbClr val="0070C0"/>
                </a:solidFill>
              </a:rPr>
              <a:t>] THEN 	</a:t>
            </a:r>
            <a:r>
              <a:rPr lang="en-US" b="1" dirty="0">
                <a:solidFill>
                  <a:srgbClr val="BC8F00"/>
                </a:solidFill>
              </a:rPr>
              <a:t>result</a:t>
            </a:r>
            <a:r>
              <a:rPr lang="en-US" b="1" dirty="0">
                <a:solidFill>
                  <a:srgbClr val="0070C0"/>
                </a:solidFill>
              </a:rPr>
              <a:t> ...] [ELSE </a:t>
            </a:r>
            <a:r>
              <a:rPr lang="en-US" b="1" dirty="0">
                <a:solidFill>
                  <a:srgbClr val="BC8F00"/>
                </a:solidFill>
              </a:rPr>
              <a:t>result</a:t>
            </a:r>
            <a:r>
              <a:rPr lang="en-US" b="1" dirty="0">
                <a:solidFill>
                  <a:srgbClr val="0070C0"/>
                </a:solidFill>
              </a:rPr>
              <a:t>] </a:t>
            </a:r>
            <a:endParaRPr lang="en-US" b="1" dirty="0" smtClean="0">
              <a:solidFill>
                <a:srgbClr val="0070C0"/>
              </a:solidFill>
            </a:endParaRPr>
          </a:p>
          <a:p>
            <a:pPr marL="1257300" lvl="3" indent="-365760">
              <a:lnSpc>
                <a:spcPct val="120000"/>
              </a:lnSpc>
              <a:spcBef>
                <a:spcPts val="1200"/>
              </a:spcBef>
              <a:buNone/>
            </a:pPr>
            <a:r>
              <a:rPr lang="en-US" b="1" dirty="0" smtClean="0">
                <a:solidFill>
                  <a:srgbClr val="0070C0"/>
                </a:solidFill>
              </a:rPr>
              <a:t>END </a:t>
            </a:r>
            <a:endParaRPr lang="en-US" b="1" dirty="0"/>
          </a:p>
          <a:p>
            <a:pPr marL="0" lvl="1" indent="-365760">
              <a:lnSpc>
                <a:spcPct val="120000"/>
              </a:lnSpc>
              <a:buNone/>
            </a:pPr>
            <a:endParaRPr lang="en-US" sz="2000" b="1" dirty="0" smtClean="0"/>
          </a:p>
        </p:txBody>
      </p:sp>
      <p:sp>
        <p:nvSpPr>
          <p:cNvPr id="2" name="Title 1"/>
          <p:cNvSpPr>
            <a:spLocks noGrp="1"/>
          </p:cNvSpPr>
          <p:nvPr>
            <p:ph type="title"/>
          </p:nvPr>
        </p:nvSpPr>
        <p:spPr/>
        <p:txBody>
          <a:bodyPr/>
          <a:lstStyle/>
          <a:p>
            <a:pPr marL="0" indent="0"/>
            <a:r>
              <a:rPr lang="en-US" dirty="0" smtClean="0"/>
              <a:t>Control Flow Functions</a:t>
            </a:r>
          </a:p>
        </p:txBody>
      </p:sp>
      <p:sp>
        <p:nvSpPr>
          <p:cNvPr id="7" name="Slide Number Placeholder 6"/>
          <p:cNvSpPr>
            <a:spLocks noGrp="1"/>
          </p:cNvSpPr>
          <p:nvPr>
            <p:ph type="sldNum" sz="quarter" idx="11"/>
          </p:nvPr>
        </p:nvSpPr>
        <p:spPr/>
        <p:txBody>
          <a:bodyPr/>
          <a:lstStyle/>
          <a:p>
            <a:fld id="{47ED8886-DB3B-44F4-9A80-E6A224679F20}" type="slidenum">
              <a:rPr lang="en-US" smtClean="0"/>
              <a:pPr/>
              <a:t>34</a:t>
            </a:fld>
            <a:endParaRPr lang="en-US" dirty="0"/>
          </a:p>
        </p:txBody>
      </p:sp>
    </p:spTree>
    <p:extLst>
      <p:ext uri="{BB962C8B-B14F-4D97-AF65-F5344CB8AC3E}">
        <p14:creationId xmlns:p14="http://schemas.microsoft.com/office/powerpoint/2010/main" val="1601533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086" y="707571"/>
            <a:ext cx="9082314" cy="5464629"/>
          </a:xfrm>
        </p:spPr>
        <p:txBody>
          <a:bodyPr/>
          <a:lstStyle/>
          <a:p>
            <a:pPr marL="0" indent="0">
              <a:lnSpc>
                <a:spcPct val="120000"/>
              </a:lnSpc>
              <a:buNone/>
            </a:pPr>
            <a:r>
              <a:rPr lang="en-US" sz="2000" b="1" dirty="0"/>
              <a:t>Example 1:</a:t>
            </a:r>
          </a:p>
          <a:p>
            <a:pPr marL="1223010" lvl="3" indent="0">
              <a:lnSpc>
                <a:spcPct val="120000"/>
              </a:lnSpc>
              <a:buNone/>
            </a:pPr>
            <a:r>
              <a:rPr lang="en-US" b="1" dirty="0" smtClean="0">
                <a:solidFill>
                  <a:srgbClr val="0070C0"/>
                </a:solidFill>
              </a:rPr>
              <a:t>SELECT </a:t>
            </a:r>
            <a:r>
              <a:rPr lang="en-US" b="1" dirty="0">
                <a:solidFill>
                  <a:srgbClr val="0070C0"/>
                </a:solidFill>
              </a:rPr>
              <a:t>CASE 1 WHEN 1 THEN </a:t>
            </a:r>
            <a:r>
              <a:rPr lang="en-US" b="1" dirty="0">
                <a:solidFill>
                  <a:srgbClr val="BC8F00"/>
                </a:solidFill>
              </a:rPr>
              <a:t>'this is case one'</a:t>
            </a:r>
            <a:r>
              <a:rPr lang="en-US" b="1" dirty="0">
                <a:solidFill>
                  <a:srgbClr val="0070C0"/>
                </a:solidFill>
              </a:rPr>
              <a:t/>
            </a:r>
            <a:br>
              <a:rPr lang="en-US" b="1" dirty="0">
                <a:solidFill>
                  <a:srgbClr val="0070C0"/>
                </a:solidFill>
              </a:rPr>
            </a:br>
            <a:r>
              <a:rPr lang="en-US" b="1" dirty="0">
                <a:solidFill>
                  <a:srgbClr val="0070C0"/>
                </a:solidFill>
              </a:rPr>
              <a:t>WHEN 2 THEN </a:t>
            </a:r>
            <a:r>
              <a:rPr lang="en-US" b="1" dirty="0">
                <a:solidFill>
                  <a:srgbClr val="BC8F00"/>
                </a:solidFill>
              </a:rPr>
              <a:t>'this is case two' </a:t>
            </a:r>
            <a:r>
              <a:rPr lang="en-US" b="1" dirty="0">
                <a:solidFill>
                  <a:srgbClr val="0070C0"/>
                </a:solidFill>
              </a:rPr>
              <a:t/>
            </a:r>
            <a:br>
              <a:rPr lang="en-US" b="1" dirty="0">
                <a:solidFill>
                  <a:srgbClr val="0070C0"/>
                </a:solidFill>
              </a:rPr>
            </a:br>
            <a:r>
              <a:rPr lang="en-US" b="1" dirty="0">
                <a:solidFill>
                  <a:srgbClr val="0070C0"/>
                </a:solidFill>
              </a:rPr>
              <a:t>ELSE </a:t>
            </a:r>
            <a:r>
              <a:rPr lang="en-US" b="1" dirty="0">
                <a:solidFill>
                  <a:srgbClr val="BC8F00"/>
                </a:solidFill>
              </a:rPr>
              <a:t>'this is not in the case'</a:t>
            </a:r>
            <a:r>
              <a:rPr lang="en-US" b="1" dirty="0">
                <a:solidFill>
                  <a:srgbClr val="0070C0"/>
                </a:solidFill>
              </a:rPr>
              <a:t/>
            </a:r>
            <a:br>
              <a:rPr lang="en-US" b="1" dirty="0">
                <a:solidFill>
                  <a:srgbClr val="0070C0"/>
                </a:solidFill>
              </a:rPr>
            </a:br>
            <a:r>
              <a:rPr lang="en-US" b="1" dirty="0">
                <a:solidFill>
                  <a:srgbClr val="0070C0"/>
                </a:solidFill>
              </a:rPr>
              <a:t>END as </a:t>
            </a:r>
            <a:r>
              <a:rPr lang="en-US" b="1" dirty="0">
                <a:solidFill>
                  <a:srgbClr val="BC8F00"/>
                </a:solidFill>
              </a:rPr>
              <a:t>'how to execute case statement'</a:t>
            </a:r>
          </a:p>
          <a:p>
            <a:pPr marL="0" indent="0">
              <a:lnSpc>
                <a:spcPct val="120000"/>
              </a:lnSpc>
              <a:buNone/>
            </a:pPr>
            <a:r>
              <a:rPr lang="en-US" sz="2000" b="1" dirty="0" smtClean="0"/>
              <a:t>	Explanation</a:t>
            </a:r>
            <a:endParaRPr lang="en-US" sz="2000" b="1" dirty="0"/>
          </a:p>
          <a:p>
            <a:pPr marL="0" indent="0">
              <a:lnSpc>
                <a:spcPct val="120000"/>
              </a:lnSpc>
              <a:buNone/>
            </a:pPr>
            <a:r>
              <a:rPr lang="en-US" sz="2000" dirty="0" smtClean="0"/>
              <a:t>		Since </a:t>
            </a:r>
            <a:r>
              <a:rPr lang="en-US" sz="2000" dirty="0"/>
              <a:t>CASE is 1, so "this is case one" is returned. </a:t>
            </a:r>
            <a:endParaRPr lang="en-US" sz="2000" dirty="0" smtClean="0"/>
          </a:p>
          <a:p>
            <a:pPr marL="0" indent="0">
              <a:lnSpc>
                <a:spcPct val="120000"/>
              </a:lnSpc>
              <a:buNone/>
            </a:pPr>
            <a:endParaRPr lang="en-US" sz="2000" dirty="0"/>
          </a:p>
          <a:p>
            <a:pPr marL="0" indent="0">
              <a:lnSpc>
                <a:spcPct val="120000"/>
              </a:lnSpc>
              <a:buNone/>
            </a:pPr>
            <a:r>
              <a:rPr lang="en-US" sz="2000" b="1" dirty="0"/>
              <a:t>Example 2:</a:t>
            </a:r>
          </a:p>
          <a:p>
            <a:pPr marL="1280160" lvl="4" indent="0">
              <a:lnSpc>
                <a:spcPct val="120000"/>
              </a:lnSpc>
              <a:buNone/>
            </a:pPr>
            <a:r>
              <a:rPr lang="en-US" b="1" dirty="0" smtClean="0">
                <a:solidFill>
                  <a:srgbClr val="0070C0"/>
                </a:solidFill>
              </a:rPr>
              <a:t>SELECT </a:t>
            </a:r>
            <a:r>
              <a:rPr lang="en-US" b="1" dirty="0">
                <a:solidFill>
                  <a:srgbClr val="0070C0"/>
                </a:solidFill>
              </a:rPr>
              <a:t>CASE </a:t>
            </a:r>
            <a:r>
              <a:rPr lang="en-US" b="1" dirty="0">
                <a:solidFill>
                  <a:srgbClr val="BC8F00"/>
                </a:solidFill>
              </a:rPr>
              <a:t>'A</a:t>
            </a:r>
            <a:r>
              <a:rPr lang="en-US" b="1" dirty="0">
                <a:solidFill>
                  <a:srgbClr val="0070C0"/>
                </a:solidFill>
              </a:rPr>
              <a:t>' WHEN </a:t>
            </a:r>
            <a:r>
              <a:rPr lang="en-US" b="1" dirty="0">
                <a:solidFill>
                  <a:srgbClr val="BC8F00"/>
                </a:solidFill>
              </a:rPr>
              <a:t>'a' </a:t>
            </a:r>
            <a:r>
              <a:rPr lang="en-US" b="1" dirty="0">
                <a:solidFill>
                  <a:srgbClr val="0070C0"/>
                </a:solidFill>
              </a:rPr>
              <a:t>THEN </a:t>
            </a:r>
            <a:r>
              <a:rPr lang="en-US" b="1" dirty="0">
                <a:solidFill>
                  <a:srgbClr val="BC8F00"/>
                </a:solidFill>
              </a:rPr>
              <a:t>1 </a:t>
            </a:r>
            <a:endParaRPr lang="en-US" b="1" dirty="0">
              <a:solidFill>
                <a:srgbClr val="0070C0"/>
              </a:solidFill>
            </a:endParaRPr>
          </a:p>
          <a:p>
            <a:pPr marL="1280160" lvl="4" indent="0">
              <a:lnSpc>
                <a:spcPct val="120000"/>
              </a:lnSpc>
              <a:buNone/>
            </a:pPr>
            <a:r>
              <a:rPr lang="en-US" b="1" dirty="0" smtClean="0">
                <a:solidFill>
                  <a:srgbClr val="0070C0"/>
                </a:solidFill>
              </a:rPr>
              <a:t>WHEN </a:t>
            </a:r>
            <a:r>
              <a:rPr lang="en-US" b="1" dirty="0">
                <a:solidFill>
                  <a:srgbClr val="0070C0"/>
                </a:solidFill>
              </a:rPr>
              <a:t>'</a:t>
            </a:r>
            <a:r>
              <a:rPr lang="en-US" b="1" dirty="0">
                <a:solidFill>
                  <a:srgbClr val="BC8F00"/>
                </a:solidFill>
              </a:rPr>
              <a:t>b' </a:t>
            </a:r>
            <a:r>
              <a:rPr lang="en-US" b="1" dirty="0">
                <a:solidFill>
                  <a:srgbClr val="0070C0"/>
                </a:solidFill>
              </a:rPr>
              <a:t>THEN </a:t>
            </a:r>
            <a:r>
              <a:rPr lang="en-US" b="1" dirty="0">
                <a:solidFill>
                  <a:srgbClr val="BC8F00"/>
                </a:solidFill>
              </a:rPr>
              <a:t>2</a:t>
            </a:r>
            <a:r>
              <a:rPr lang="en-US" b="1" dirty="0">
                <a:solidFill>
                  <a:srgbClr val="0070C0"/>
                </a:solidFill>
              </a:rPr>
              <a:t> END; </a:t>
            </a:r>
          </a:p>
          <a:p>
            <a:pPr marL="0" indent="0">
              <a:lnSpc>
                <a:spcPct val="120000"/>
              </a:lnSpc>
              <a:buNone/>
            </a:pPr>
            <a:r>
              <a:rPr lang="en-US" sz="2000" b="1" dirty="0" smtClean="0"/>
              <a:t>	Explanation</a:t>
            </a:r>
            <a:endParaRPr lang="en-US" sz="2000" b="1" dirty="0"/>
          </a:p>
          <a:p>
            <a:pPr marL="0" indent="0">
              <a:lnSpc>
                <a:spcPct val="120000"/>
              </a:lnSpc>
              <a:buNone/>
            </a:pPr>
            <a:r>
              <a:rPr lang="en-US" sz="2000" dirty="0"/>
              <a:t>	</a:t>
            </a:r>
            <a:r>
              <a:rPr lang="en-US" sz="2000" dirty="0" smtClean="0"/>
              <a:t>	Since </a:t>
            </a:r>
            <a:r>
              <a:rPr lang="en-US" sz="2000" dirty="0"/>
              <a:t>CASE is not satisfied by neither of the WHEN, it returns NULL. </a:t>
            </a:r>
          </a:p>
          <a:p>
            <a:endParaRPr lang="en-US" sz="2000" dirty="0"/>
          </a:p>
        </p:txBody>
      </p:sp>
      <p:sp>
        <p:nvSpPr>
          <p:cNvPr id="7170" name="Title 1"/>
          <p:cNvSpPr>
            <a:spLocks noGrp="1"/>
          </p:cNvSpPr>
          <p:nvPr>
            <p:ph type="title"/>
          </p:nvPr>
        </p:nvSpPr>
        <p:spPr>
          <a:xfrm>
            <a:off x="228600" y="152400"/>
            <a:ext cx="6858000" cy="533400"/>
          </a:xfrm>
        </p:spPr>
        <p:txBody>
          <a:bodyPr/>
          <a:lstStyle/>
          <a:p>
            <a:pPr lvl="1"/>
            <a:r>
              <a:rPr lang="en-US" dirty="0" smtClean="0">
                <a:solidFill>
                  <a:schemeClr val="bg1"/>
                </a:solidFill>
                <a:latin typeface="+mj-lt"/>
              </a:rPr>
              <a:t>CASE Operator examples</a:t>
            </a:r>
          </a:p>
        </p:txBody>
      </p:sp>
      <p:sp>
        <p:nvSpPr>
          <p:cNvPr id="7" name="Slide Number Placeholder 6"/>
          <p:cNvSpPr>
            <a:spLocks noGrp="1"/>
          </p:cNvSpPr>
          <p:nvPr>
            <p:ph type="sldNum" sz="quarter" idx="11"/>
          </p:nvPr>
        </p:nvSpPr>
        <p:spPr/>
        <p:txBody>
          <a:bodyPr/>
          <a:lstStyle/>
          <a:p>
            <a:fld id="{47ED8886-DB3B-44F4-9A80-E6A224679F20}" type="slidenum">
              <a:rPr lang="en-US" smtClean="0"/>
              <a:pPr/>
              <a:t>35</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subTnLst>
                                    <p:animClr clrSpc="rgb" dir="cw">
                                      <p:cBhvr override="childStyle">
                                        <p:cTn dur="1" fill="hold" display="0" masterRel="nextClick" afterEffect="1"/>
                                        <p:tgtEl>
                                          <p:spTgt spid="2">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subTnLst>
                                    <p:animClr clrSpc="rgb" dir="cw">
                                      <p:cBhvr override="childStyle">
                                        <p:cTn dur="1" fill="hold" display="0" masterRel="nextClick" afterEffect="1"/>
                                        <p:tgtEl>
                                          <p:spTgt spid="2">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subTnLst>
                                    <p:animClr clrSpc="rgb" dir="cw">
                                      <p:cBhvr override="childStyle">
                                        <p:cTn dur="1" fill="hold" display="0" masterRel="nextClick" afterEffect="1"/>
                                        <p:tgtEl>
                                          <p:spTgt spid="2">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500"/>
                                        <p:tgtEl>
                                          <p:spTgt spid="2">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Effect transition="in" filter="fade">
                                      <p:cBhvr>
                                        <p:cTn id="40" dur="500"/>
                                        <p:tgtEl>
                                          <p:spTgt spid="2">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
                                            <p:txEl>
                                              <p:pRg st="9" end="9"/>
                                            </p:txEl>
                                          </p:spTgt>
                                        </p:tgtEl>
                                        <p:attrNameLst>
                                          <p:attrName>style.visibility</p:attrName>
                                        </p:attrNameLst>
                                      </p:cBhvr>
                                      <p:to>
                                        <p:strVal val="visible"/>
                                      </p:to>
                                    </p:set>
                                    <p:animEffect transition="in" filter="fade">
                                      <p:cBhvr>
                                        <p:cTn id="45"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826030"/>
            <a:ext cx="8915400" cy="5346170"/>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lgn="ctr">
              <a:spcBef>
                <a:spcPts val="1200"/>
              </a:spcBef>
              <a:buNone/>
            </a:pPr>
            <a:r>
              <a:rPr lang="en-US" sz="2200" b="1" dirty="0">
                <a:solidFill>
                  <a:srgbClr val="0070C0"/>
                </a:solidFill>
              </a:rPr>
              <a:t>IF(</a:t>
            </a:r>
            <a:r>
              <a:rPr lang="en-US" sz="2200" b="1" dirty="0">
                <a:solidFill>
                  <a:srgbClr val="BC8F00"/>
                </a:solidFill>
              </a:rPr>
              <a:t>expr1, expr2, expr3</a:t>
            </a:r>
            <a:r>
              <a:rPr lang="en-US" sz="2200" b="1" dirty="0" smtClean="0">
                <a:solidFill>
                  <a:srgbClr val="0070C0"/>
                </a:solidFill>
              </a:rPr>
              <a:t>)</a:t>
            </a:r>
          </a:p>
          <a:p>
            <a:pPr marL="731520" lvl="1" indent="-365760">
              <a:lnSpc>
                <a:spcPct val="120000"/>
              </a:lnSpc>
              <a:spcBef>
                <a:spcPts val="0"/>
              </a:spcBef>
              <a:buFont typeface="Arial" pitchFamily="34" charset="0"/>
              <a:buChar char="•"/>
            </a:pPr>
            <a:endParaRPr lang="en-US" sz="2200" b="1" dirty="0">
              <a:solidFill>
                <a:srgbClr val="0070C0"/>
              </a:solidFill>
            </a:endParaRPr>
          </a:p>
          <a:p>
            <a:pPr marL="731520" lvl="1" indent="-365760">
              <a:lnSpc>
                <a:spcPct val="120000"/>
              </a:lnSpc>
              <a:spcBef>
                <a:spcPts val="0"/>
              </a:spcBef>
              <a:buFont typeface="Arial" pitchFamily="34" charset="0"/>
              <a:buChar char="•"/>
            </a:pPr>
            <a:r>
              <a:rPr lang="en-US" sz="2000" dirty="0" smtClean="0"/>
              <a:t>If </a:t>
            </a:r>
            <a:r>
              <a:rPr lang="en-US" sz="2000" dirty="0"/>
              <a:t>expr1 is TRUE (expr1 &lt;&gt; 0 and expr1 &lt;&gt; NULL) then IF() returns expr2; </a:t>
            </a:r>
            <a:r>
              <a:rPr lang="en-US" sz="2000" dirty="0" smtClean="0"/>
              <a:t>otherwise </a:t>
            </a:r>
            <a:r>
              <a:rPr lang="en-US" sz="2000" dirty="0"/>
              <a:t>it returns expr3</a:t>
            </a:r>
            <a:r>
              <a:rPr lang="en-US" sz="2000" dirty="0" smtClean="0"/>
              <a:t>.</a:t>
            </a:r>
          </a:p>
          <a:p>
            <a:pPr marL="731520" lvl="1" indent="-365760">
              <a:lnSpc>
                <a:spcPct val="120000"/>
              </a:lnSpc>
              <a:spcBef>
                <a:spcPts val="0"/>
              </a:spcBef>
              <a:buFont typeface="Arial" pitchFamily="34" charset="0"/>
              <a:buChar char="•"/>
            </a:pPr>
            <a:r>
              <a:rPr lang="en-US" sz="2000" dirty="0" smtClean="0"/>
              <a:t>IF</a:t>
            </a:r>
            <a:r>
              <a:rPr lang="en-US" sz="2000" dirty="0"/>
              <a:t>() returns a numeric or string value, depending on the context in which it is used</a:t>
            </a:r>
            <a:r>
              <a:rPr lang="en-US" sz="2000" dirty="0" smtClean="0"/>
              <a:t>..</a:t>
            </a:r>
          </a:p>
          <a:p>
            <a:pPr marL="731520" lvl="1" indent="-365760">
              <a:lnSpc>
                <a:spcPct val="120000"/>
              </a:lnSpc>
              <a:spcBef>
                <a:spcPts val="0"/>
              </a:spcBef>
              <a:buFont typeface="Arial" pitchFamily="34" charset="0"/>
              <a:buChar char="•"/>
            </a:pPr>
            <a:endParaRPr lang="en-US" sz="2000" b="1" dirty="0"/>
          </a:p>
          <a:p>
            <a:pPr marL="365760" lvl="1" indent="0">
              <a:lnSpc>
                <a:spcPct val="120000"/>
              </a:lnSpc>
              <a:spcBef>
                <a:spcPts val="0"/>
              </a:spcBef>
              <a:buNone/>
            </a:pPr>
            <a:r>
              <a:rPr lang="en-US" sz="2000" dirty="0" smtClean="0"/>
              <a:t>Examples:</a:t>
            </a:r>
          </a:p>
          <a:p>
            <a:pPr marL="365760" lvl="1" indent="0">
              <a:lnSpc>
                <a:spcPct val="120000"/>
              </a:lnSpc>
              <a:spcBef>
                <a:spcPts val="0"/>
              </a:spcBef>
              <a:buNone/>
            </a:pPr>
            <a:r>
              <a:rPr lang="en-US" sz="2000" dirty="0" smtClean="0"/>
              <a:t>				</a:t>
            </a:r>
          </a:p>
          <a:p>
            <a:pPr marL="1314450" lvl="3" indent="0">
              <a:spcBef>
                <a:spcPts val="600"/>
              </a:spcBef>
              <a:buNone/>
            </a:pPr>
            <a:r>
              <a:rPr lang="en-US" b="1" dirty="0">
                <a:solidFill>
                  <a:srgbClr val="0070C0"/>
                </a:solidFill>
              </a:rPr>
              <a:t>Select IF</a:t>
            </a:r>
            <a:r>
              <a:rPr lang="en-US" b="1" dirty="0">
                <a:solidFill>
                  <a:srgbClr val="BC8F00"/>
                </a:solidFill>
              </a:rPr>
              <a:t>(1&gt;2,2,3); </a:t>
            </a:r>
            <a:r>
              <a:rPr lang="en-US" b="1" dirty="0" smtClean="0">
                <a:solidFill>
                  <a:schemeClr val="bg1"/>
                </a:solidFill>
              </a:rPr>
              <a:t>-&gt; </a:t>
            </a:r>
            <a:r>
              <a:rPr lang="en-US" b="1" dirty="0">
                <a:solidFill>
                  <a:schemeClr val="bg1"/>
                </a:solidFill>
              </a:rPr>
              <a:t>3</a:t>
            </a:r>
          </a:p>
          <a:p>
            <a:pPr marL="1314450" lvl="3" indent="0">
              <a:spcBef>
                <a:spcPts val="600"/>
              </a:spcBef>
              <a:buNone/>
            </a:pPr>
            <a:r>
              <a:rPr lang="en-US" b="1" dirty="0">
                <a:solidFill>
                  <a:srgbClr val="0070C0"/>
                </a:solidFill>
              </a:rPr>
              <a:t>Select IF</a:t>
            </a:r>
            <a:r>
              <a:rPr lang="en-US" b="1" dirty="0">
                <a:solidFill>
                  <a:srgbClr val="BC8F00"/>
                </a:solidFill>
              </a:rPr>
              <a:t>(1&lt;2,’Yes’,’no’); </a:t>
            </a:r>
            <a:r>
              <a:rPr lang="en-US" b="1" dirty="0" smtClean="0">
                <a:solidFill>
                  <a:schemeClr val="bg1"/>
                </a:solidFill>
              </a:rPr>
              <a:t>-&gt; </a:t>
            </a:r>
            <a:r>
              <a:rPr lang="en-US" b="1" dirty="0">
                <a:solidFill>
                  <a:schemeClr val="bg1"/>
                </a:solidFill>
              </a:rPr>
              <a:t>Yes</a:t>
            </a:r>
          </a:p>
          <a:p>
            <a:pPr marL="1314450" lvl="3" indent="0">
              <a:spcBef>
                <a:spcPts val="600"/>
              </a:spcBef>
              <a:buNone/>
            </a:pPr>
            <a:r>
              <a:rPr lang="en-US" b="1" dirty="0">
                <a:solidFill>
                  <a:srgbClr val="0070C0"/>
                </a:solidFill>
              </a:rPr>
              <a:t>Select</a:t>
            </a:r>
            <a:r>
              <a:rPr lang="en-US" b="1" dirty="0">
                <a:solidFill>
                  <a:srgbClr val="BC8F00"/>
                </a:solidFill>
              </a:rPr>
              <a:t> </a:t>
            </a:r>
            <a:r>
              <a:rPr lang="en-US" b="1" dirty="0">
                <a:solidFill>
                  <a:srgbClr val="0070C0"/>
                </a:solidFill>
              </a:rPr>
              <a:t>IF(STRCMP</a:t>
            </a:r>
            <a:r>
              <a:rPr lang="en-US" b="1" dirty="0">
                <a:solidFill>
                  <a:srgbClr val="BC8F00"/>
                </a:solidFill>
              </a:rPr>
              <a:t>(‘hi’,’h1’),</a:t>
            </a:r>
            <a:r>
              <a:rPr lang="en-US" b="1" dirty="0" smtClean="0">
                <a:solidFill>
                  <a:srgbClr val="BC8F00"/>
                </a:solidFill>
              </a:rPr>
              <a:t>’no', 'yes’); </a:t>
            </a:r>
            <a:r>
              <a:rPr lang="en-US" b="1" dirty="0" smtClean="0">
                <a:solidFill>
                  <a:schemeClr val="bg1"/>
                </a:solidFill>
              </a:rPr>
              <a:t>-&gt; </a:t>
            </a:r>
            <a:r>
              <a:rPr lang="en-US" b="1" dirty="0">
                <a:solidFill>
                  <a:schemeClr val="bg1"/>
                </a:solidFill>
              </a:rPr>
              <a:t>no</a:t>
            </a:r>
          </a:p>
          <a:p>
            <a:pPr marL="365760" lvl="1" indent="0">
              <a:lnSpc>
                <a:spcPct val="120000"/>
              </a:lnSpc>
              <a:spcBef>
                <a:spcPts val="0"/>
              </a:spcBef>
              <a:buNone/>
            </a:pPr>
            <a:endParaRPr lang="en-US" sz="2000" b="1" dirty="0" smtClean="0"/>
          </a:p>
          <a:p>
            <a:pPr marL="731520" lvl="1" indent="-365760">
              <a:lnSpc>
                <a:spcPct val="120000"/>
              </a:lnSpc>
              <a:spcBef>
                <a:spcPts val="0"/>
              </a:spcBef>
              <a:buFont typeface="Arial" pitchFamily="34" charset="0"/>
              <a:buChar char="•"/>
            </a:pPr>
            <a:endParaRPr lang="en-US" sz="2000" b="1" dirty="0"/>
          </a:p>
          <a:p>
            <a:pPr marL="731520" lvl="1" indent="-365760">
              <a:lnSpc>
                <a:spcPct val="120000"/>
              </a:lnSpc>
              <a:spcBef>
                <a:spcPts val="0"/>
              </a:spcBef>
              <a:buFont typeface="Arial" pitchFamily="34" charset="0"/>
              <a:buChar char="•"/>
            </a:pPr>
            <a:endParaRPr lang="en-US" sz="2000" dirty="0" smtClean="0"/>
          </a:p>
          <a:p>
            <a:pPr marL="731520" lvl="1" indent="-365760">
              <a:lnSpc>
                <a:spcPct val="120000"/>
              </a:lnSpc>
              <a:spcBef>
                <a:spcPts val="0"/>
              </a:spcBef>
              <a:buFont typeface="Arial" pitchFamily="34" charset="0"/>
              <a:buChar char="•"/>
            </a:pPr>
            <a:endParaRPr lang="en-US" sz="2200" dirty="0" smtClean="0"/>
          </a:p>
          <a:p>
            <a:pPr marL="731520" lvl="1" indent="-365760">
              <a:lnSpc>
                <a:spcPct val="120000"/>
              </a:lnSpc>
              <a:spcBef>
                <a:spcPts val="0"/>
              </a:spcBef>
              <a:buNone/>
            </a:pPr>
            <a:endParaRPr lang="en-US" sz="2200" b="1" dirty="0" smtClean="0"/>
          </a:p>
        </p:txBody>
      </p:sp>
      <p:sp>
        <p:nvSpPr>
          <p:cNvPr id="2" name="Title 1"/>
          <p:cNvSpPr>
            <a:spLocks noGrp="1"/>
          </p:cNvSpPr>
          <p:nvPr>
            <p:ph type="title"/>
          </p:nvPr>
        </p:nvSpPr>
        <p:spPr/>
        <p:txBody>
          <a:bodyPr/>
          <a:lstStyle/>
          <a:p>
            <a:pPr marL="0" indent="0"/>
            <a:r>
              <a:rPr lang="en-US" dirty="0" smtClean="0"/>
              <a:t>Control Flow Functions</a:t>
            </a:r>
          </a:p>
        </p:txBody>
      </p:sp>
      <p:sp>
        <p:nvSpPr>
          <p:cNvPr id="11" name="Slide Number Placeholder 10"/>
          <p:cNvSpPr>
            <a:spLocks noGrp="1"/>
          </p:cNvSpPr>
          <p:nvPr>
            <p:ph type="sldNum" sz="quarter" idx="11"/>
          </p:nvPr>
        </p:nvSpPr>
        <p:spPr/>
        <p:txBody>
          <a:bodyPr/>
          <a:lstStyle/>
          <a:p>
            <a:fld id="{47ED8886-DB3B-44F4-9A80-E6A224679F20}" type="slidenum">
              <a:rPr lang="en-US" smtClean="0"/>
              <a:pPr/>
              <a:t>36</a:t>
            </a:fld>
            <a:endParaRPr lang="en-US" dirty="0"/>
          </a:p>
        </p:txBody>
      </p:sp>
    </p:spTree>
    <p:extLst>
      <p:ext uri="{BB962C8B-B14F-4D97-AF65-F5344CB8AC3E}">
        <p14:creationId xmlns:p14="http://schemas.microsoft.com/office/powerpoint/2010/main" val="2513191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wd">
                                    <p:tmPct val="21000"/>
                                  </p:iterate>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wd">
                                    <p:tmPct val="20000"/>
                                  </p:iterate>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iterate type="wd">
                                    <p:tmPct val="20000"/>
                                  </p:iterate>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826030"/>
            <a:ext cx="8915400" cy="5346170"/>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65760" lvl="1" indent="0" algn="ctr">
              <a:lnSpc>
                <a:spcPct val="120000"/>
              </a:lnSpc>
              <a:spcBef>
                <a:spcPts val="0"/>
              </a:spcBef>
              <a:buNone/>
            </a:pPr>
            <a:r>
              <a:rPr lang="en-US" sz="2200" b="1" dirty="0">
                <a:solidFill>
                  <a:srgbClr val="0070C0"/>
                </a:solidFill>
              </a:rPr>
              <a:t>IFNULL(</a:t>
            </a:r>
            <a:r>
              <a:rPr lang="en-US" sz="2200" b="1" dirty="0">
                <a:solidFill>
                  <a:srgbClr val="BC8F00"/>
                </a:solidFill>
              </a:rPr>
              <a:t>expr1, expr2, expr3</a:t>
            </a:r>
            <a:r>
              <a:rPr lang="en-US" sz="2200" b="1" dirty="0">
                <a:solidFill>
                  <a:srgbClr val="0070C0"/>
                </a:solidFill>
              </a:rPr>
              <a:t>)</a:t>
            </a:r>
          </a:p>
          <a:p>
            <a:pPr marL="731520" lvl="1" indent="-365760">
              <a:lnSpc>
                <a:spcPct val="120000"/>
              </a:lnSpc>
              <a:spcBef>
                <a:spcPts val="0"/>
              </a:spcBef>
              <a:buFont typeface="Arial" pitchFamily="34" charset="0"/>
              <a:buChar char="•"/>
            </a:pPr>
            <a:endParaRPr lang="en-US" sz="2200" dirty="0"/>
          </a:p>
          <a:p>
            <a:pPr marL="731520" lvl="1" indent="-365760">
              <a:lnSpc>
                <a:spcPct val="120000"/>
              </a:lnSpc>
              <a:spcBef>
                <a:spcPts val="0"/>
              </a:spcBef>
              <a:buFont typeface="Arial" pitchFamily="34" charset="0"/>
              <a:buChar char="•"/>
            </a:pPr>
            <a:r>
              <a:rPr lang="en-US" sz="2200" dirty="0"/>
              <a:t>If expr1 is not NULL, IFNULL() returns expr1; otherwise it returns expr2. </a:t>
            </a:r>
          </a:p>
          <a:p>
            <a:pPr marL="731520" lvl="1" indent="-365760">
              <a:lnSpc>
                <a:spcPct val="120000"/>
              </a:lnSpc>
              <a:spcBef>
                <a:spcPts val="0"/>
              </a:spcBef>
              <a:buFont typeface="Arial" pitchFamily="34" charset="0"/>
              <a:buChar char="•"/>
            </a:pPr>
            <a:r>
              <a:rPr lang="en-US" sz="2200" dirty="0"/>
              <a:t>IFNULL() returns a numeric or string value, depending on the context in which it is used.</a:t>
            </a:r>
          </a:p>
          <a:p>
            <a:pPr marL="731520" lvl="1" indent="-365760">
              <a:lnSpc>
                <a:spcPct val="120000"/>
              </a:lnSpc>
              <a:spcBef>
                <a:spcPts val="0"/>
              </a:spcBef>
              <a:buFont typeface="Arial" pitchFamily="34" charset="0"/>
              <a:buChar char="•"/>
            </a:pPr>
            <a:endParaRPr lang="en-US" sz="2000" b="1" dirty="0"/>
          </a:p>
          <a:p>
            <a:pPr marL="365760" lvl="1" indent="0">
              <a:lnSpc>
                <a:spcPct val="120000"/>
              </a:lnSpc>
              <a:spcBef>
                <a:spcPts val="0"/>
              </a:spcBef>
              <a:buNone/>
            </a:pPr>
            <a:r>
              <a:rPr lang="en-US" sz="2000" dirty="0" smtClean="0"/>
              <a:t>Examples:</a:t>
            </a:r>
          </a:p>
          <a:p>
            <a:pPr marL="365760" lvl="1" indent="0">
              <a:lnSpc>
                <a:spcPct val="120000"/>
              </a:lnSpc>
              <a:spcBef>
                <a:spcPts val="0"/>
              </a:spcBef>
              <a:buNone/>
            </a:pPr>
            <a:r>
              <a:rPr lang="en-US" sz="2000" dirty="0" smtClean="0"/>
              <a:t>				</a:t>
            </a:r>
          </a:p>
          <a:p>
            <a:pPr lvl="3" indent="0">
              <a:spcBef>
                <a:spcPts val="600"/>
              </a:spcBef>
              <a:buNone/>
            </a:pPr>
            <a:r>
              <a:rPr lang="en-US" b="1" dirty="0">
                <a:solidFill>
                  <a:srgbClr val="0070C0"/>
                </a:solidFill>
              </a:rPr>
              <a:t>Select IFNULL(</a:t>
            </a:r>
            <a:r>
              <a:rPr lang="en-US" sz="2200" b="1" dirty="0">
                <a:solidFill>
                  <a:srgbClr val="BC8F00"/>
                </a:solidFill>
              </a:rPr>
              <a:t>1,0</a:t>
            </a:r>
            <a:r>
              <a:rPr lang="en-US" b="1" dirty="0">
                <a:solidFill>
                  <a:srgbClr val="0070C0"/>
                </a:solidFill>
              </a:rPr>
              <a:t>); </a:t>
            </a:r>
            <a:r>
              <a:rPr lang="en-US" b="1" dirty="0" smtClean="0">
                <a:solidFill>
                  <a:schemeClr val="bg1"/>
                </a:solidFill>
              </a:rPr>
              <a:t>-&gt; </a:t>
            </a:r>
            <a:r>
              <a:rPr lang="en-US" b="1" dirty="0">
                <a:solidFill>
                  <a:schemeClr val="bg1"/>
                </a:solidFill>
              </a:rPr>
              <a:t>1 </a:t>
            </a:r>
          </a:p>
          <a:p>
            <a:pPr lvl="3" indent="0">
              <a:spcBef>
                <a:spcPts val="600"/>
              </a:spcBef>
              <a:buNone/>
            </a:pPr>
            <a:r>
              <a:rPr lang="en-US" b="1" dirty="0">
                <a:solidFill>
                  <a:srgbClr val="0070C0"/>
                </a:solidFill>
              </a:rPr>
              <a:t>Select IFNULL(</a:t>
            </a:r>
            <a:r>
              <a:rPr lang="en-US" sz="2200" b="1" dirty="0">
                <a:solidFill>
                  <a:srgbClr val="BC8F00"/>
                </a:solidFill>
              </a:rPr>
              <a:t>NULL,10</a:t>
            </a:r>
            <a:r>
              <a:rPr lang="en-US" b="1" dirty="0">
                <a:solidFill>
                  <a:srgbClr val="0070C0"/>
                </a:solidFill>
              </a:rPr>
              <a:t>); </a:t>
            </a:r>
            <a:r>
              <a:rPr lang="en-US" b="1" dirty="0" smtClean="0">
                <a:solidFill>
                  <a:schemeClr val="bg1"/>
                </a:solidFill>
              </a:rPr>
              <a:t>-&gt; </a:t>
            </a:r>
            <a:r>
              <a:rPr lang="en-US" b="1" dirty="0">
                <a:solidFill>
                  <a:schemeClr val="bg1"/>
                </a:solidFill>
              </a:rPr>
              <a:t>10</a:t>
            </a:r>
          </a:p>
          <a:p>
            <a:pPr marL="365760" lvl="1" indent="0">
              <a:lnSpc>
                <a:spcPct val="120000"/>
              </a:lnSpc>
              <a:spcBef>
                <a:spcPts val="0"/>
              </a:spcBef>
              <a:buNone/>
            </a:pPr>
            <a:endParaRPr lang="en-US" sz="2000" b="1" dirty="0" smtClean="0"/>
          </a:p>
          <a:p>
            <a:pPr marL="731520" lvl="1" indent="-365760">
              <a:lnSpc>
                <a:spcPct val="120000"/>
              </a:lnSpc>
              <a:spcBef>
                <a:spcPts val="0"/>
              </a:spcBef>
              <a:buFont typeface="Arial" pitchFamily="34" charset="0"/>
              <a:buChar char="•"/>
            </a:pPr>
            <a:endParaRPr lang="en-US" sz="2000" b="1" dirty="0"/>
          </a:p>
          <a:p>
            <a:pPr marL="731520" lvl="1" indent="-365760">
              <a:lnSpc>
                <a:spcPct val="120000"/>
              </a:lnSpc>
              <a:spcBef>
                <a:spcPts val="0"/>
              </a:spcBef>
              <a:buFont typeface="Arial" pitchFamily="34" charset="0"/>
              <a:buChar char="•"/>
            </a:pPr>
            <a:endParaRPr lang="en-US" sz="2000" dirty="0" smtClean="0"/>
          </a:p>
          <a:p>
            <a:pPr marL="731520" lvl="1" indent="-365760">
              <a:lnSpc>
                <a:spcPct val="120000"/>
              </a:lnSpc>
              <a:spcBef>
                <a:spcPts val="0"/>
              </a:spcBef>
              <a:buFont typeface="Arial" pitchFamily="34" charset="0"/>
              <a:buChar char="•"/>
            </a:pPr>
            <a:endParaRPr lang="en-US" sz="2200" dirty="0" smtClean="0"/>
          </a:p>
          <a:p>
            <a:pPr marL="731520" lvl="1" indent="-365760">
              <a:lnSpc>
                <a:spcPct val="120000"/>
              </a:lnSpc>
              <a:spcBef>
                <a:spcPts val="0"/>
              </a:spcBef>
              <a:buNone/>
            </a:pPr>
            <a:endParaRPr lang="en-US" sz="2200" b="1" dirty="0" smtClean="0"/>
          </a:p>
        </p:txBody>
      </p:sp>
      <p:sp>
        <p:nvSpPr>
          <p:cNvPr id="2" name="Title 1"/>
          <p:cNvSpPr>
            <a:spLocks noGrp="1"/>
          </p:cNvSpPr>
          <p:nvPr>
            <p:ph type="title"/>
          </p:nvPr>
        </p:nvSpPr>
        <p:spPr/>
        <p:txBody>
          <a:bodyPr/>
          <a:lstStyle/>
          <a:p>
            <a:pPr marL="0" indent="0"/>
            <a:r>
              <a:rPr lang="en-US" dirty="0" smtClean="0"/>
              <a:t>Control Flow Functions</a:t>
            </a:r>
          </a:p>
        </p:txBody>
      </p:sp>
      <p:sp>
        <p:nvSpPr>
          <p:cNvPr id="11" name="Slide Number Placeholder 10"/>
          <p:cNvSpPr>
            <a:spLocks noGrp="1"/>
          </p:cNvSpPr>
          <p:nvPr>
            <p:ph type="sldNum" sz="quarter" idx="11"/>
          </p:nvPr>
        </p:nvSpPr>
        <p:spPr/>
        <p:txBody>
          <a:bodyPr/>
          <a:lstStyle/>
          <a:p>
            <a:fld id="{47ED8886-DB3B-44F4-9A80-E6A224679F20}" type="slidenum">
              <a:rPr lang="en-US" smtClean="0"/>
              <a:pPr/>
              <a:t>37</a:t>
            </a:fld>
            <a:endParaRPr lang="en-US" dirty="0"/>
          </a:p>
        </p:txBody>
      </p:sp>
    </p:spTree>
    <p:extLst>
      <p:ext uri="{BB962C8B-B14F-4D97-AF65-F5344CB8AC3E}">
        <p14:creationId xmlns:p14="http://schemas.microsoft.com/office/powerpoint/2010/main" val="74259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wd">
                                    <p:tmPct val="20000"/>
                                  </p:iterate>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wd">
                                    <p:tmPct val="20000"/>
                                  </p:iterate>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Nesting of Functions</a:t>
            </a:r>
            <a:endParaRPr lang="en-US" dirty="0"/>
          </a:p>
        </p:txBody>
      </p:sp>
    </p:spTree>
    <p:extLst>
      <p:ext uri="{BB962C8B-B14F-4D97-AF65-F5344CB8AC3E}">
        <p14:creationId xmlns:p14="http://schemas.microsoft.com/office/powerpoint/2010/main" val="2101683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838200"/>
            <a:ext cx="8686800" cy="3124200"/>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31520" indent="-365760">
              <a:lnSpc>
                <a:spcPct val="120000"/>
              </a:lnSpc>
              <a:spcBef>
                <a:spcPts val="0"/>
              </a:spcBef>
            </a:pPr>
            <a:r>
              <a:rPr lang="en-US" sz="2200" dirty="0" smtClean="0"/>
              <a:t>The inner </a:t>
            </a:r>
            <a:r>
              <a:rPr lang="en-US" sz="2200" dirty="0"/>
              <a:t>most functions is evaluated first &amp; the </a:t>
            </a:r>
            <a:r>
              <a:rPr lang="en-US" sz="2200" dirty="0" smtClean="0"/>
              <a:t>output </a:t>
            </a:r>
            <a:r>
              <a:rPr lang="en-US" sz="2200" dirty="0"/>
              <a:t>of that function serves as input to outer function. </a:t>
            </a:r>
            <a:endParaRPr lang="en-US" sz="2200" dirty="0" smtClean="0"/>
          </a:p>
          <a:p>
            <a:pPr marL="731520" indent="-365760">
              <a:lnSpc>
                <a:spcPct val="120000"/>
              </a:lnSpc>
              <a:spcBef>
                <a:spcPts val="0"/>
              </a:spcBef>
            </a:pPr>
            <a:endParaRPr lang="en-US" sz="2200" dirty="0" smtClean="0"/>
          </a:p>
          <a:p>
            <a:pPr marL="731520" indent="-365760">
              <a:lnSpc>
                <a:spcPct val="120000"/>
              </a:lnSpc>
              <a:spcBef>
                <a:spcPts val="0"/>
              </a:spcBef>
            </a:pPr>
            <a:r>
              <a:rPr lang="en-US" sz="2200" dirty="0" smtClean="0"/>
              <a:t>The </a:t>
            </a:r>
            <a:r>
              <a:rPr lang="en-US" sz="2200" dirty="0"/>
              <a:t>process goes till outer most function return the value</a:t>
            </a:r>
            <a:r>
              <a:rPr lang="en-US" sz="2200" dirty="0" smtClean="0"/>
              <a:t>.</a:t>
            </a:r>
          </a:p>
          <a:p>
            <a:pPr marL="731520" indent="-365760">
              <a:lnSpc>
                <a:spcPct val="120000"/>
              </a:lnSpc>
              <a:spcBef>
                <a:spcPts val="0"/>
              </a:spcBef>
            </a:pPr>
            <a:endParaRPr lang="en-US" sz="2200" dirty="0"/>
          </a:p>
          <a:p>
            <a:pPr marL="731520" indent="-365760">
              <a:lnSpc>
                <a:spcPct val="120000"/>
              </a:lnSpc>
              <a:spcBef>
                <a:spcPts val="0"/>
              </a:spcBef>
            </a:pPr>
            <a:r>
              <a:rPr lang="en-US" sz="2200" dirty="0"/>
              <a:t>Scalar functions can be nested to any level. </a:t>
            </a:r>
            <a:endParaRPr lang="en-US" sz="2200" dirty="0" smtClean="0"/>
          </a:p>
          <a:p>
            <a:pPr marL="365760" indent="0">
              <a:lnSpc>
                <a:spcPct val="120000"/>
              </a:lnSpc>
              <a:spcBef>
                <a:spcPts val="0"/>
              </a:spcBef>
              <a:buNone/>
            </a:pPr>
            <a:r>
              <a:rPr lang="en-US" sz="2200" dirty="0"/>
              <a:t>	 </a:t>
            </a:r>
            <a:r>
              <a:rPr lang="en-US" sz="2200" dirty="0" smtClean="0"/>
              <a:t>  Though </a:t>
            </a:r>
            <a:r>
              <a:rPr lang="en-US" sz="2200" dirty="0"/>
              <a:t>Some database vendors have their own restrictions. </a:t>
            </a:r>
            <a:endParaRPr lang="en-US" sz="2200" dirty="0" smtClean="0"/>
          </a:p>
          <a:p>
            <a:pPr marL="0" indent="-365760">
              <a:lnSpc>
                <a:spcPct val="120000"/>
              </a:lnSpc>
              <a:spcBef>
                <a:spcPts val="0"/>
              </a:spcBef>
              <a:buNone/>
            </a:pPr>
            <a:r>
              <a:rPr lang="en-US" sz="2400" dirty="0" smtClean="0"/>
              <a:t>   </a:t>
            </a:r>
            <a:endParaRPr lang="en-US" sz="2400" dirty="0"/>
          </a:p>
          <a:p>
            <a:pPr marL="0" indent="-365760">
              <a:lnSpc>
                <a:spcPct val="120000"/>
              </a:lnSpc>
              <a:spcBef>
                <a:spcPts val="0"/>
              </a:spcBef>
              <a:buNone/>
            </a:pPr>
            <a:endParaRPr lang="en-US" sz="2400" b="1" dirty="0" smtClean="0">
              <a:latin typeface="Verdana" pitchFamily="34" charset="0"/>
            </a:endParaRPr>
          </a:p>
          <a:p>
            <a:pPr marL="285750" lvl="1" indent="-365760">
              <a:lnSpc>
                <a:spcPct val="120000"/>
              </a:lnSpc>
              <a:spcBef>
                <a:spcPts val="0"/>
              </a:spcBef>
              <a:buFont typeface="Arial" pitchFamily="34" charset="0"/>
              <a:buChar char="•"/>
            </a:pPr>
            <a:endParaRPr lang="en-US" dirty="0" smtClean="0"/>
          </a:p>
          <a:p>
            <a:pPr marL="285750" lvl="1" indent="-365760">
              <a:lnSpc>
                <a:spcPct val="120000"/>
              </a:lnSpc>
              <a:spcBef>
                <a:spcPts val="0"/>
              </a:spcBef>
              <a:buFont typeface="Arial" pitchFamily="34" charset="0"/>
              <a:buChar char="•"/>
            </a:pPr>
            <a:endParaRPr lang="en-US" dirty="0"/>
          </a:p>
          <a:p>
            <a:pPr marL="285750" lvl="1" indent="-365760">
              <a:lnSpc>
                <a:spcPct val="120000"/>
              </a:lnSpc>
              <a:spcBef>
                <a:spcPts val="0"/>
              </a:spcBef>
              <a:buFont typeface="Arial" pitchFamily="34" charset="0"/>
              <a:buChar char="•"/>
            </a:pPr>
            <a:endParaRPr lang="en-US" dirty="0" smtClean="0"/>
          </a:p>
          <a:p>
            <a:pPr marL="285750" lvl="1" indent="-365760">
              <a:lnSpc>
                <a:spcPct val="120000"/>
              </a:lnSpc>
              <a:spcBef>
                <a:spcPts val="0"/>
              </a:spcBef>
              <a:buFont typeface="Arial" pitchFamily="34" charset="0"/>
              <a:buChar char="•"/>
            </a:pPr>
            <a:endParaRPr lang="en-US" dirty="0" smtClean="0"/>
          </a:p>
          <a:p>
            <a:pPr marL="285750" lvl="1" indent="-365760">
              <a:lnSpc>
                <a:spcPct val="120000"/>
              </a:lnSpc>
              <a:spcBef>
                <a:spcPts val="0"/>
              </a:spcBef>
              <a:buFont typeface="Arial" pitchFamily="34" charset="0"/>
              <a:buChar char="•"/>
            </a:pPr>
            <a:endParaRPr lang="en-US" dirty="0" smtClean="0"/>
          </a:p>
        </p:txBody>
      </p:sp>
      <p:sp>
        <p:nvSpPr>
          <p:cNvPr id="2" name="Title 1"/>
          <p:cNvSpPr>
            <a:spLocks noGrp="1"/>
          </p:cNvSpPr>
          <p:nvPr>
            <p:ph type="title"/>
          </p:nvPr>
        </p:nvSpPr>
        <p:spPr/>
        <p:txBody>
          <a:bodyPr/>
          <a:lstStyle/>
          <a:p>
            <a:pPr marL="0" indent="0"/>
            <a:r>
              <a:rPr lang="en-US" dirty="0"/>
              <a:t>Nesting Of Functions</a:t>
            </a:r>
          </a:p>
        </p:txBody>
      </p:sp>
      <p:sp>
        <p:nvSpPr>
          <p:cNvPr id="9" name="Slide Number Placeholder 8"/>
          <p:cNvSpPr>
            <a:spLocks noGrp="1"/>
          </p:cNvSpPr>
          <p:nvPr>
            <p:ph type="sldNum" sz="quarter" idx="11"/>
          </p:nvPr>
        </p:nvSpPr>
        <p:spPr/>
        <p:txBody>
          <a:bodyPr/>
          <a:lstStyle/>
          <a:p>
            <a:fld id="{47ED8886-DB3B-44F4-9A80-E6A224679F20}" type="slidenum">
              <a:rPr lang="en-US" smtClean="0"/>
              <a:pPr/>
              <a:t>39</a:t>
            </a:fld>
            <a:endParaRPr lang="en-US" dirty="0"/>
          </a:p>
        </p:txBody>
      </p:sp>
    </p:spTree>
    <p:extLst>
      <p:ext uri="{BB962C8B-B14F-4D97-AF65-F5344CB8AC3E}">
        <p14:creationId xmlns:p14="http://schemas.microsoft.com/office/powerpoint/2010/main" val="4115544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Topics</a:t>
            </a:r>
            <a:endParaRPr lang="en-US" dirty="0"/>
          </a:p>
        </p:txBody>
      </p:sp>
      <p:sp>
        <p:nvSpPr>
          <p:cNvPr id="5" name="Text Placeholder 4"/>
          <p:cNvSpPr>
            <a:spLocks noGrp="1"/>
          </p:cNvSpPr>
          <p:nvPr>
            <p:ph type="body" sz="quarter" idx="13"/>
          </p:nvPr>
        </p:nvSpPr>
        <p:spPr/>
        <p:txBody>
          <a:bodyPr>
            <a:normAutofit/>
          </a:bodyPr>
          <a:lstStyle/>
          <a:p>
            <a:pPr marL="342900" indent="-342900">
              <a:buFont typeface="Arial" panose="020B0604020202020204" pitchFamily="34" charset="0"/>
              <a:buChar char="•"/>
            </a:pPr>
            <a:r>
              <a:rPr lang="en-US" sz="2200" dirty="0"/>
              <a:t>Types of SQL Function</a:t>
            </a:r>
          </a:p>
          <a:p>
            <a:pPr marL="342900" indent="-342900">
              <a:buFont typeface="Arial" panose="020B0604020202020204" pitchFamily="34" charset="0"/>
              <a:buChar char="•"/>
            </a:pPr>
            <a:r>
              <a:rPr lang="en-US" sz="2200" dirty="0"/>
              <a:t>Aggregate Function </a:t>
            </a:r>
          </a:p>
          <a:p>
            <a:pPr marL="342900" indent="-342900">
              <a:buFont typeface="Arial" panose="020B0604020202020204" pitchFamily="34" charset="0"/>
              <a:buChar char="•"/>
            </a:pPr>
            <a:r>
              <a:rPr lang="en-US" sz="2200" dirty="0"/>
              <a:t>Scalar </a:t>
            </a:r>
            <a:r>
              <a:rPr lang="en-US" sz="2200" dirty="0" err="1"/>
              <a:t>Fuctions</a:t>
            </a:r>
            <a:endParaRPr lang="en-US" sz="2200" dirty="0"/>
          </a:p>
          <a:p>
            <a:pPr marL="342900" indent="-342900">
              <a:buFont typeface="Arial" panose="020B0604020202020204" pitchFamily="34" charset="0"/>
              <a:buChar char="•"/>
            </a:pPr>
            <a:r>
              <a:rPr lang="en-US" sz="2200" dirty="0"/>
              <a:t>String Functions</a:t>
            </a:r>
          </a:p>
          <a:p>
            <a:pPr marL="342900" indent="-342900">
              <a:buFont typeface="Arial" panose="020B0604020202020204" pitchFamily="34" charset="0"/>
              <a:buChar char="•"/>
            </a:pPr>
            <a:r>
              <a:rPr lang="en-US" sz="2200" dirty="0"/>
              <a:t>Numeric/Mathematical Functions</a:t>
            </a:r>
          </a:p>
          <a:p>
            <a:pPr marL="342900" indent="-342900">
              <a:buFont typeface="Arial" panose="020B0604020202020204" pitchFamily="34" charset="0"/>
              <a:buChar char="•"/>
            </a:pPr>
            <a:r>
              <a:rPr lang="en-US" sz="2200" dirty="0"/>
              <a:t>DateTime </a:t>
            </a:r>
            <a:r>
              <a:rPr lang="en-US" sz="2200" dirty="0" err="1"/>
              <a:t>Funcctions</a:t>
            </a:r>
            <a:endParaRPr lang="en-US" sz="2200" dirty="0"/>
          </a:p>
          <a:p>
            <a:pPr marL="342900" indent="-342900">
              <a:buFont typeface="Arial" panose="020B0604020202020204" pitchFamily="34" charset="0"/>
              <a:buChar char="•"/>
            </a:pPr>
            <a:r>
              <a:rPr lang="en-US" sz="2200" dirty="0"/>
              <a:t>Control Flow </a:t>
            </a:r>
            <a:r>
              <a:rPr lang="en-US" sz="2200" dirty="0" err="1"/>
              <a:t>Fuctions</a:t>
            </a:r>
            <a:endParaRPr lang="en-US" sz="2200" dirty="0"/>
          </a:p>
          <a:p>
            <a:pPr marL="342900" indent="-342900">
              <a:buFont typeface="Arial" panose="020B0604020202020204" pitchFamily="34" charset="0"/>
              <a:buChar char="•"/>
            </a:pPr>
            <a:r>
              <a:rPr lang="en-US" sz="2200" dirty="0"/>
              <a:t>Nesting of Functions</a:t>
            </a:r>
          </a:p>
          <a:p>
            <a:pPr marL="342900" indent="-342900">
              <a:buFont typeface="Arial" panose="020B0604020202020204" pitchFamily="34" charset="0"/>
              <a:buChar char="•"/>
            </a:pPr>
            <a:r>
              <a:rPr lang="en-US" sz="2200" dirty="0"/>
              <a:t>SQL Expressions</a:t>
            </a:r>
          </a:p>
        </p:txBody>
      </p:sp>
    </p:spTree>
    <p:extLst>
      <p:ext uri="{BB962C8B-B14F-4D97-AF65-F5344CB8AC3E}">
        <p14:creationId xmlns:p14="http://schemas.microsoft.com/office/powerpoint/2010/main" val="315984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subTnLst>
                                    <p:animClr clrSpc="rgb" dir="cw">
                                      <p:cBhvr override="childStyle">
                                        <p:cTn dur="1" fill="hold" display="0" masterRel="nextClick" afterEffect="1"/>
                                        <p:tgtEl>
                                          <p:spTgt spid="5">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subTnLst>
                                    <p:animClr clrSpc="rgb" dir="cw">
                                      <p:cBhvr override="childStyle">
                                        <p:cTn dur="1" fill="hold" display="0" masterRel="nextClick" afterEffect="1"/>
                                        <p:tgtEl>
                                          <p:spTgt spid="5">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subTnLst>
                                    <p:animClr clrSpc="rgb" dir="cw">
                                      <p:cBhvr override="childStyle">
                                        <p:cTn dur="1" fill="hold" display="0" masterRel="nextClick" afterEffect="1"/>
                                        <p:tgtEl>
                                          <p:spTgt spid="5">
                                            <p:txEl>
                                              <p:pRg st="6" end="6"/>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subTnLst>
                                    <p:animClr clrSpc="rgb" dir="cw">
                                      <p:cBhvr override="childStyle">
                                        <p:cTn dur="1" fill="hold" display="0" masterRel="nextClick" afterEffect="1"/>
                                        <p:tgtEl>
                                          <p:spTgt spid="5">
                                            <p:txEl>
                                              <p:pRg st="7" end="7"/>
                                            </p:txEl>
                                          </p:spTgt>
                                        </p:tgtEl>
                                        <p:attrNameLst>
                                          <p:attrName>ppt_c</p:attrName>
                                        </p:attrNameLst>
                                      </p:cBhvr>
                                      <p:to>
                                        <a:srgbClr val="B2B2B2"/>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subTnLst>
                                    <p:animClr clrSpc="rgb" dir="cw">
                                      <p:cBhvr override="childStyle">
                                        <p:cTn dur="1" fill="hold" display="0" masterRel="nextClick" afterEffect="1"/>
                                        <p:tgtEl>
                                          <p:spTgt spid="5">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838200"/>
            <a:ext cx="8686800" cy="4946650"/>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lnSpc>
                <a:spcPct val="120000"/>
              </a:lnSpc>
              <a:spcBef>
                <a:spcPts val="0"/>
              </a:spcBef>
              <a:buNone/>
            </a:pPr>
            <a:r>
              <a:rPr lang="en-US" sz="2400" dirty="0" smtClean="0"/>
              <a:t>Example</a:t>
            </a:r>
          </a:p>
          <a:p>
            <a:pPr marL="0" indent="0">
              <a:lnSpc>
                <a:spcPct val="120000"/>
              </a:lnSpc>
              <a:spcBef>
                <a:spcPts val="0"/>
              </a:spcBef>
              <a:buNone/>
            </a:pPr>
            <a:endParaRPr lang="en-US" sz="2400" dirty="0"/>
          </a:p>
          <a:p>
            <a:pPr marL="800100" lvl="2" indent="0">
              <a:buNone/>
            </a:pPr>
            <a:r>
              <a:rPr lang="en-US" sz="2000" b="1" dirty="0">
                <a:solidFill>
                  <a:srgbClr val="0070C0"/>
                </a:solidFill>
                <a:latin typeface="Arial" pitchFamily="34" charset="0"/>
                <a:cs typeface="Arial" pitchFamily="34" charset="0"/>
              </a:rPr>
              <a:t>SELECT  AVG(IFNULL(</a:t>
            </a:r>
            <a:r>
              <a:rPr lang="en-US" sz="2000" b="1" dirty="0">
                <a:solidFill>
                  <a:srgbClr val="BC8F00"/>
                </a:solidFill>
              </a:rPr>
              <a:t>CREDITLIMIT, 0</a:t>
            </a:r>
            <a:r>
              <a:rPr lang="en-US" sz="2000" b="1" dirty="0">
                <a:solidFill>
                  <a:srgbClr val="0070C0"/>
                </a:solidFill>
                <a:latin typeface="Arial" pitchFamily="34" charset="0"/>
                <a:cs typeface="Arial" pitchFamily="34" charset="0"/>
              </a:rPr>
              <a:t>))  </a:t>
            </a:r>
          </a:p>
          <a:p>
            <a:pPr marL="800100" lvl="2" indent="0">
              <a:buNone/>
            </a:pPr>
            <a:r>
              <a:rPr lang="en-US" sz="2000" b="1" dirty="0">
                <a:solidFill>
                  <a:srgbClr val="0070C0"/>
                </a:solidFill>
                <a:latin typeface="Arial" pitchFamily="34" charset="0"/>
                <a:cs typeface="Arial" pitchFamily="34" charset="0"/>
              </a:rPr>
              <a:t>FROM  </a:t>
            </a:r>
            <a:r>
              <a:rPr lang="en-US" sz="2000" b="1" dirty="0">
                <a:solidFill>
                  <a:srgbClr val="BC8F00"/>
                </a:solidFill>
              </a:rPr>
              <a:t>CUSTOMERS</a:t>
            </a:r>
            <a:r>
              <a:rPr lang="en-US" sz="2000" b="1" dirty="0" smtClean="0">
                <a:solidFill>
                  <a:srgbClr val="0070C0"/>
                </a:solidFill>
                <a:latin typeface="Arial" pitchFamily="34" charset="0"/>
                <a:cs typeface="Arial" pitchFamily="34" charset="0"/>
              </a:rPr>
              <a:t>;</a:t>
            </a:r>
          </a:p>
          <a:p>
            <a:pPr marL="800100" lvl="2" indent="0">
              <a:buNone/>
            </a:pPr>
            <a:endParaRPr lang="en-US" sz="2000" b="1" dirty="0">
              <a:latin typeface="Arial" pitchFamily="34" charset="0"/>
              <a:cs typeface="Arial" pitchFamily="34" charset="0"/>
            </a:endParaRPr>
          </a:p>
          <a:p>
            <a:pPr marL="800100" lvl="2" indent="0">
              <a:spcBef>
                <a:spcPts val="1200"/>
              </a:spcBef>
              <a:buNone/>
            </a:pPr>
            <a:r>
              <a:rPr lang="en-US" sz="2000" b="1" dirty="0">
                <a:solidFill>
                  <a:schemeClr val="bg1"/>
                </a:solidFill>
                <a:latin typeface="Arial" pitchFamily="34" charset="0"/>
                <a:cs typeface="Arial" pitchFamily="34" charset="0"/>
              </a:rPr>
              <a:t>Step 1: </a:t>
            </a:r>
          </a:p>
          <a:p>
            <a:pPr marL="1314450" lvl="3" indent="0">
              <a:buNone/>
            </a:pPr>
            <a:r>
              <a:rPr lang="en-US" dirty="0">
                <a:solidFill>
                  <a:schemeClr val="bg1"/>
                </a:solidFill>
                <a:latin typeface="Arial" pitchFamily="34" charset="0"/>
                <a:cs typeface="Arial" pitchFamily="34" charset="0"/>
              </a:rPr>
              <a:t>IFNULL function is applied:</a:t>
            </a:r>
          </a:p>
          <a:p>
            <a:pPr marL="1314450" lvl="3" indent="0">
              <a:buNone/>
            </a:pPr>
            <a:r>
              <a:rPr lang="en-US" dirty="0">
                <a:solidFill>
                  <a:schemeClr val="bg1"/>
                </a:solidFill>
                <a:latin typeface="Arial" pitchFamily="34" charset="0"/>
                <a:cs typeface="Arial" pitchFamily="34" charset="0"/>
              </a:rPr>
              <a:t>If the SAL column in NULL, it is replaced as 0</a:t>
            </a:r>
          </a:p>
          <a:p>
            <a:pPr marL="800100" lvl="2" indent="0">
              <a:spcBef>
                <a:spcPts val="1200"/>
              </a:spcBef>
              <a:buNone/>
            </a:pPr>
            <a:r>
              <a:rPr lang="en-US" sz="2000" b="1" dirty="0">
                <a:solidFill>
                  <a:schemeClr val="bg1"/>
                </a:solidFill>
                <a:latin typeface="Arial" pitchFamily="34" charset="0"/>
                <a:cs typeface="Arial" pitchFamily="34" charset="0"/>
              </a:rPr>
              <a:t>Step 2: </a:t>
            </a:r>
          </a:p>
          <a:p>
            <a:pPr marL="1314450" lvl="3" indent="0">
              <a:buNone/>
            </a:pPr>
            <a:r>
              <a:rPr lang="en-US" dirty="0">
                <a:solidFill>
                  <a:schemeClr val="bg1"/>
                </a:solidFill>
                <a:latin typeface="Arial" pitchFamily="34" charset="0"/>
                <a:cs typeface="Arial" pitchFamily="34" charset="0"/>
              </a:rPr>
              <a:t>AVG function is applied:</a:t>
            </a:r>
          </a:p>
          <a:p>
            <a:pPr marL="1314450" lvl="3" indent="0">
              <a:buNone/>
            </a:pPr>
            <a:r>
              <a:rPr lang="en-US" dirty="0">
                <a:solidFill>
                  <a:schemeClr val="bg1"/>
                </a:solidFill>
                <a:latin typeface="Arial" pitchFamily="34" charset="0"/>
                <a:cs typeface="Arial" pitchFamily="34" charset="0"/>
              </a:rPr>
              <a:t>Average is taken after the IFNULL function is applied</a:t>
            </a:r>
          </a:p>
          <a:p>
            <a:pPr marL="0" indent="0">
              <a:lnSpc>
                <a:spcPct val="120000"/>
              </a:lnSpc>
              <a:spcBef>
                <a:spcPts val="0"/>
              </a:spcBef>
              <a:buNone/>
            </a:pPr>
            <a:endParaRPr lang="en-US" sz="2400" dirty="0" smtClean="0"/>
          </a:p>
          <a:p>
            <a:pPr indent="-365760">
              <a:lnSpc>
                <a:spcPct val="120000"/>
              </a:lnSpc>
              <a:spcBef>
                <a:spcPts val="0"/>
              </a:spcBef>
            </a:pPr>
            <a:endParaRPr lang="en-US" sz="2400" dirty="0"/>
          </a:p>
          <a:p>
            <a:pPr marL="0" indent="-365760">
              <a:lnSpc>
                <a:spcPct val="120000"/>
              </a:lnSpc>
              <a:spcBef>
                <a:spcPts val="0"/>
              </a:spcBef>
              <a:buNone/>
            </a:pPr>
            <a:endParaRPr lang="en-US" sz="2400" b="1" dirty="0" smtClean="0">
              <a:latin typeface="Verdana" pitchFamily="34" charset="0"/>
            </a:endParaRPr>
          </a:p>
          <a:p>
            <a:pPr marL="285750" lvl="1" indent="-365760">
              <a:lnSpc>
                <a:spcPct val="120000"/>
              </a:lnSpc>
              <a:spcBef>
                <a:spcPts val="0"/>
              </a:spcBef>
              <a:buFont typeface="Arial" pitchFamily="34" charset="0"/>
              <a:buChar char="•"/>
            </a:pPr>
            <a:endParaRPr lang="en-US" dirty="0" smtClean="0"/>
          </a:p>
          <a:p>
            <a:pPr marL="285750" lvl="1" indent="-365760">
              <a:lnSpc>
                <a:spcPct val="120000"/>
              </a:lnSpc>
              <a:spcBef>
                <a:spcPts val="0"/>
              </a:spcBef>
              <a:buFont typeface="Arial" pitchFamily="34" charset="0"/>
              <a:buChar char="•"/>
            </a:pPr>
            <a:endParaRPr lang="en-US" dirty="0"/>
          </a:p>
          <a:p>
            <a:pPr marL="285750" lvl="1" indent="-365760">
              <a:lnSpc>
                <a:spcPct val="120000"/>
              </a:lnSpc>
              <a:spcBef>
                <a:spcPts val="0"/>
              </a:spcBef>
              <a:buFont typeface="Arial" pitchFamily="34" charset="0"/>
              <a:buChar char="•"/>
            </a:pPr>
            <a:endParaRPr lang="en-US" dirty="0" smtClean="0"/>
          </a:p>
          <a:p>
            <a:pPr marL="285750" lvl="1" indent="-365760">
              <a:lnSpc>
                <a:spcPct val="120000"/>
              </a:lnSpc>
              <a:spcBef>
                <a:spcPts val="0"/>
              </a:spcBef>
              <a:buFont typeface="Arial" pitchFamily="34" charset="0"/>
              <a:buChar char="•"/>
            </a:pPr>
            <a:endParaRPr lang="en-US" dirty="0" smtClean="0"/>
          </a:p>
          <a:p>
            <a:pPr marL="285750" lvl="1" indent="-365760">
              <a:lnSpc>
                <a:spcPct val="120000"/>
              </a:lnSpc>
              <a:spcBef>
                <a:spcPts val="0"/>
              </a:spcBef>
              <a:buFont typeface="Arial" pitchFamily="34" charset="0"/>
              <a:buChar char="•"/>
            </a:pPr>
            <a:endParaRPr lang="en-US" dirty="0" smtClean="0"/>
          </a:p>
        </p:txBody>
      </p:sp>
      <p:sp>
        <p:nvSpPr>
          <p:cNvPr id="2" name="Title 1"/>
          <p:cNvSpPr>
            <a:spLocks noGrp="1"/>
          </p:cNvSpPr>
          <p:nvPr>
            <p:ph type="title"/>
          </p:nvPr>
        </p:nvSpPr>
        <p:spPr/>
        <p:txBody>
          <a:bodyPr/>
          <a:lstStyle/>
          <a:p>
            <a:pPr marL="0" indent="0"/>
            <a:r>
              <a:rPr lang="en-US" dirty="0"/>
              <a:t>Nesting Of Functions</a:t>
            </a:r>
          </a:p>
        </p:txBody>
      </p:sp>
      <p:sp>
        <p:nvSpPr>
          <p:cNvPr id="9" name="Slide Number Placeholder 8"/>
          <p:cNvSpPr>
            <a:spLocks noGrp="1"/>
          </p:cNvSpPr>
          <p:nvPr>
            <p:ph type="sldNum" sz="quarter" idx="11"/>
          </p:nvPr>
        </p:nvSpPr>
        <p:spPr/>
        <p:txBody>
          <a:bodyPr/>
          <a:lstStyle/>
          <a:p>
            <a:fld id="{47ED8886-DB3B-44F4-9A80-E6A224679F20}" type="slidenum">
              <a:rPr lang="en-US" smtClean="0"/>
              <a:pPr/>
              <a:t>40</a:t>
            </a:fld>
            <a:endParaRPr lang="en-US" dirty="0"/>
          </a:p>
        </p:txBody>
      </p:sp>
    </p:spTree>
    <p:extLst>
      <p:ext uri="{BB962C8B-B14F-4D97-AF65-F5344CB8AC3E}">
        <p14:creationId xmlns:p14="http://schemas.microsoft.com/office/powerpoint/2010/main" val="2400480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SQL Expressions</a:t>
            </a:r>
            <a:endParaRPr lang="en-US" dirty="0"/>
          </a:p>
        </p:txBody>
      </p:sp>
    </p:spTree>
    <p:extLst>
      <p:ext uri="{BB962C8B-B14F-4D97-AF65-F5344CB8AC3E}">
        <p14:creationId xmlns:p14="http://schemas.microsoft.com/office/powerpoint/2010/main" val="40643821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433" y="990600"/>
            <a:ext cx="8686800" cy="4946650"/>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365760">
              <a:lnSpc>
                <a:spcPct val="120000"/>
              </a:lnSpc>
              <a:spcBef>
                <a:spcPts val="0"/>
              </a:spcBef>
              <a:buNone/>
            </a:pPr>
            <a:r>
              <a:rPr lang="en-US" sz="2400" b="1" dirty="0" smtClean="0">
                <a:latin typeface="+mj-lt"/>
              </a:rPr>
              <a:t>What </a:t>
            </a:r>
            <a:r>
              <a:rPr lang="en-US" sz="2400" b="1" dirty="0">
                <a:latin typeface="+mj-lt"/>
              </a:rPr>
              <a:t>is </a:t>
            </a:r>
            <a:r>
              <a:rPr lang="en-US" sz="2400" b="1" dirty="0" smtClean="0">
                <a:latin typeface="+mj-lt"/>
              </a:rPr>
              <a:t>Expression?</a:t>
            </a:r>
          </a:p>
          <a:p>
            <a:pPr marL="365760" indent="0">
              <a:lnSpc>
                <a:spcPct val="120000"/>
              </a:lnSpc>
              <a:spcBef>
                <a:spcPts val="0"/>
              </a:spcBef>
              <a:buNone/>
            </a:pPr>
            <a:r>
              <a:rPr lang="en-US" sz="2200" dirty="0">
                <a:latin typeface="+mj-lt"/>
              </a:rPr>
              <a:t>An expression is a combination of one or more </a:t>
            </a:r>
            <a:endParaRPr lang="en-US" sz="2200" dirty="0" smtClean="0">
              <a:latin typeface="+mj-lt"/>
            </a:endParaRPr>
          </a:p>
          <a:p>
            <a:pPr marL="1108710" lvl="1" indent="-342900">
              <a:lnSpc>
                <a:spcPct val="120000"/>
              </a:lnSpc>
              <a:spcBef>
                <a:spcPts val="0"/>
              </a:spcBef>
              <a:buFont typeface="Arial" panose="020B0604020202020204" pitchFamily="34" charset="0"/>
              <a:buChar char="•"/>
            </a:pPr>
            <a:r>
              <a:rPr lang="en-US" sz="2000" dirty="0">
                <a:latin typeface="+mj-lt"/>
              </a:rPr>
              <a:t>conditions, values, operators, and SQL functions that evaluates to a value. </a:t>
            </a:r>
          </a:p>
          <a:p>
            <a:pPr marL="0" indent="-365760">
              <a:lnSpc>
                <a:spcPct val="120000"/>
              </a:lnSpc>
              <a:spcBef>
                <a:spcPts val="0"/>
              </a:spcBef>
              <a:buNone/>
            </a:pPr>
            <a:endParaRPr lang="en-US" sz="2400" b="1" dirty="0" smtClean="0">
              <a:latin typeface="+mj-lt"/>
            </a:endParaRPr>
          </a:p>
          <a:p>
            <a:pPr marL="0" indent="-365760">
              <a:lnSpc>
                <a:spcPct val="120000"/>
              </a:lnSpc>
              <a:spcBef>
                <a:spcPts val="0"/>
              </a:spcBef>
              <a:buNone/>
            </a:pPr>
            <a:r>
              <a:rPr lang="en-US" sz="2400" b="1" dirty="0" smtClean="0">
                <a:latin typeface="+mj-lt"/>
              </a:rPr>
              <a:t>Where they can be used?</a:t>
            </a:r>
          </a:p>
          <a:p>
            <a:pPr marL="365760" indent="0">
              <a:lnSpc>
                <a:spcPct val="120000"/>
              </a:lnSpc>
              <a:spcBef>
                <a:spcPts val="0"/>
              </a:spcBef>
              <a:buNone/>
            </a:pPr>
            <a:r>
              <a:rPr lang="en-US" sz="2200" dirty="0">
                <a:latin typeface="+mj-lt"/>
              </a:rPr>
              <a:t>Expressions can be used in,</a:t>
            </a:r>
          </a:p>
          <a:p>
            <a:pPr marL="1188720" lvl="4" indent="-365760">
              <a:lnSpc>
                <a:spcPct val="120000"/>
              </a:lnSpc>
              <a:spcBef>
                <a:spcPts val="0"/>
              </a:spcBef>
              <a:buFont typeface="Arial" pitchFamily="34" charset="0"/>
              <a:buChar char="•"/>
            </a:pPr>
            <a:r>
              <a:rPr lang="en-US" sz="2000" dirty="0">
                <a:latin typeface="+mj-lt"/>
              </a:rPr>
              <a:t>The SELECT statement. </a:t>
            </a:r>
          </a:p>
          <a:p>
            <a:pPr marL="1188720" lvl="4" indent="-365760">
              <a:lnSpc>
                <a:spcPct val="120000"/>
              </a:lnSpc>
              <a:spcBef>
                <a:spcPts val="0"/>
              </a:spcBef>
              <a:buFont typeface="Arial" pitchFamily="34" charset="0"/>
              <a:buChar char="•"/>
            </a:pPr>
            <a:r>
              <a:rPr lang="en-US" sz="2000" dirty="0">
                <a:latin typeface="+mj-lt"/>
              </a:rPr>
              <a:t>A condition of the WHERE,HAVING and ORDER BY clause.</a:t>
            </a:r>
          </a:p>
          <a:p>
            <a:pPr marL="1188720" lvl="4" indent="-365760">
              <a:lnSpc>
                <a:spcPct val="120000"/>
              </a:lnSpc>
              <a:spcBef>
                <a:spcPts val="0"/>
              </a:spcBef>
              <a:buFont typeface="Arial" pitchFamily="34" charset="0"/>
              <a:buChar char="•"/>
            </a:pPr>
            <a:r>
              <a:rPr lang="en-US" sz="2000" dirty="0">
                <a:latin typeface="+mj-lt"/>
              </a:rPr>
              <a:t>The VALUES clause of the INSERT statement. </a:t>
            </a:r>
          </a:p>
          <a:p>
            <a:pPr marL="1188720" lvl="4" indent="-365760">
              <a:lnSpc>
                <a:spcPct val="120000"/>
              </a:lnSpc>
              <a:spcBef>
                <a:spcPts val="0"/>
              </a:spcBef>
              <a:buFont typeface="Arial" pitchFamily="34" charset="0"/>
              <a:buChar char="•"/>
            </a:pPr>
            <a:r>
              <a:rPr lang="en-US" sz="2000" dirty="0">
                <a:latin typeface="+mj-lt"/>
              </a:rPr>
              <a:t>The SET clause of the UPDATE statement. </a:t>
            </a:r>
          </a:p>
          <a:p>
            <a:pPr lvl="1" indent="-365760">
              <a:lnSpc>
                <a:spcPct val="120000"/>
              </a:lnSpc>
              <a:spcBef>
                <a:spcPts val="0"/>
              </a:spcBef>
              <a:buFont typeface="Wingdings" pitchFamily="2" charset="2"/>
              <a:buChar char="q"/>
            </a:pPr>
            <a:endParaRPr lang="en-US" dirty="0">
              <a:latin typeface="+mj-lt"/>
            </a:endParaRPr>
          </a:p>
          <a:p>
            <a:pPr indent="-365760">
              <a:lnSpc>
                <a:spcPct val="120000"/>
              </a:lnSpc>
              <a:spcBef>
                <a:spcPts val="0"/>
              </a:spcBef>
            </a:pPr>
            <a:endParaRPr lang="en-US" sz="2400" dirty="0" smtClean="0">
              <a:latin typeface="+mj-lt"/>
            </a:endParaRPr>
          </a:p>
          <a:p>
            <a:pPr indent="-365760">
              <a:lnSpc>
                <a:spcPct val="120000"/>
              </a:lnSpc>
              <a:spcBef>
                <a:spcPts val="0"/>
              </a:spcBef>
            </a:pPr>
            <a:endParaRPr lang="en-US" sz="2400" dirty="0">
              <a:latin typeface="+mj-lt"/>
            </a:endParaRPr>
          </a:p>
          <a:p>
            <a:pPr marL="0" indent="-365760">
              <a:lnSpc>
                <a:spcPct val="120000"/>
              </a:lnSpc>
              <a:spcBef>
                <a:spcPts val="0"/>
              </a:spcBef>
              <a:buNone/>
            </a:pPr>
            <a:endParaRPr lang="en-US" sz="2400" b="1" dirty="0" smtClean="0">
              <a:latin typeface="+mj-lt"/>
            </a:endParaRPr>
          </a:p>
          <a:p>
            <a:pPr marL="285750" lvl="1" indent="-365760">
              <a:lnSpc>
                <a:spcPct val="120000"/>
              </a:lnSpc>
              <a:spcBef>
                <a:spcPts val="0"/>
              </a:spcBef>
              <a:buFont typeface="Arial" pitchFamily="34" charset="0"/>
              <a:buChar char="•"/>
            </a:pPr>
            <a:endParaRPr lang="en-US" dirty="0" smtClean="0">
              <a:latin typeface="+mj-lt"/>
            </a:endParaRPr>
          </a:p>
          <a:p>
            <a:pPr marL="285750" lvl="1" indent="-365760">
              <a:lnSpc>
                <a:spcPct val="120000"/>
              </a:lnSpc>
              <a:spcBef>
                <a:spcPts val="0"/>
              </a:spcBef>
              <a:buFont typeface="Arial" pitchFamily="34" charset="0"/>
              <a:buChar char="•"/>
            </a:pPr>
            <a:endParaRPr lang="en-US" dirty="0">
              <a:latin typeface="+mj-lt"/>
            </a:endParaRPr>
          </a:p>
          <a:p>
            <a:pPr marL="285750" lvl="1" indent="-365760">
              <a:lnSpc>
                <a:spcPct val="120000"/>
              </a:lnSpc>
              <a:spcBef>
                <a:spcPts val="0"/>
              </a:spcBef>
              <a:buFont typeface="Arial" pitchFamily="34" charset="0"/>
              <a:buChar char="•"/>
            </a:pPr>
            <a:endParaRPr lang="en-US" dirty="0" smtClean="0">
              <a:latin typeface="+mj-lt"/>
            </a:endParaRPr>
          </a:p>
          <a:p>
            <a:pPr marL="285750" lvl="1" indent="-365760">
              <a:lnSpc>
                <a:spcPct val="120000"/>
              </a:lnSpc>
              <a:spcBef>
                <a:spcPts val="0"/>
              </a:spcBef>
              <a:buFont typeface="Arial" pitchFamily="34" charset="0"/>
              <a:buChar char="•"/>
            </a:pPr>
            <a:endParaRPr lang="en-US" dirty="0" smtClean="0">
              <a:latin typeface="+mj-lt"/>
            </a:endParaRPr>
          </a:p>
          <a:p>
            <a:pPr marL="285750" lvl="1" indent="-365760">
              <a:lnSpc>
                <a:spcPct val="120000"/>
              </a:lnSpc>
              <a:spcBef>
                <a:spcPts val="0"/>
              </a:spcBef>
              <a:buFont typeface="Arial" pitchFamily="34" charset="0"/>
              <a:buChar char="•"/>
            </a:pPr>
            <a:endParaRPr lang="en-US" dirty="0" smtClean="0">
              <a:latin typeface="+mj-lt"/>
            </a:endParaRPr>
          </a:p>
        </p:txBody>
      </p:sp>
      <p:sp>
        <p:nvSpPr>
          <p:cNvPr id="2" name="Title 1"/>
          <p:cNvSpPr>
            <a:spLocks noGrp="1"/>
          </p:cNvSpPr>
          <p:nvPr>
            <p:ph type="title"/>
          </p:nvPr>
        </p:nvSpPr>
        <p:spPr/>
        <p:txBody>
          <a:bodyPr/>
          <a:lstStyle/>
          <a:p>
            <a:pPr marL="0" indent="0"/>
            <a:r>
              <a:rPr lang="en-US" dirty="0"/>
              <a:t>SQL Expression</a:t>
            </a:r>
          </a:p>
        </p:txBody>
      </p:sp>
      <p:sp>
        <p:nvSpPr>
          <p:cNvPr id="7" name="Slide Number Placeholder 6"/>
          <p:cNvSpPr>
            <a:spLocks noGrp="1"/>
          </p:cNvSpPr>
          <p:nvPr>
            <p:ph type="sldNum" sz="quarter" idx="11"/>
          </p:nvPr>
        </p:nvSpPr>
        <p:spPr/>
        <p:txBody>
          <a:bodyPr/>
          <a:lstStyle/>
          <a:p>
            <a:fld id="{47ED8886-DB3B-44F4-9A80-E6A224679F20}" type="slidenum">
              <a:rPr lang="en-US" smtClean="0"/>
              <a:pPr/>
              <a:t>42</a:t>
            </a:fld>
            <a:endParaRPr lang="en-US" dirty="0"/>
          </a:p>
        </p:txBody>
      </p:sp>
    </p:spTree>
    <p:extLst>
      <p:ext uri="{BB962C8B-B14F-4D97-AF65-F5344CB8AC3E}">
        <p14:creationId xmlns:p14="http://schemas.microsoft.com/office/powerpoint/2010/main" val="161282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900" y="715963"/>
            <a:ext cx="8686800" cy="503237"/>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buNone/>
            </a:pPr>
            <a:r>
              <a:rPr lang="en-US" sz="2000" b="1" dirty="0" smtClean="0"/>
              <a:t>Examples</a:t>
            </a:r>
            <a:endParaRPr lang="en-US" sz="2000" dirty="0"/>
          </a:p>
          <a:p>
            <a:endParaRPr lang="en-US" sz="2400" dirty="0" smtClean="0">
              <a:latin typeface="+mj-lt"/>
            </a:endParaRPr>
          </a:p>
          <a:p>
            <a:endParaRPr lang="en-US" sz="2400" dirty="0">
              <a:latin typeface="+mj-lt"/>
            </a:endParaRPr>
          </a:p>
          <a:p>
            <a:pPr marL="0" indent="0">
              <a:buNone/>
            </a:pPr>
            <a:endParaRPr lang="en-US" sz="2400" b="1" dirty="0" smtClean="0">
              <a:latin typeface="+mj-lt"/>
            </a:endParaRPr>
          </a:p>
          <a:p>
            <a:pPr marL="285750" lvl="1">
              <a:buFont typeface="Arial" pitchFamily="34" charset="0"/>
              <a:buChar char="•"/>
            </a:pPr>
            <a:endParaRPr lang="en-US" dirty="0" smtClean="0">
              <a:latin typeface="+mj-lt"/>
            </a:endParaRPr>
          </a:p>
          <a:p>
            <a:pPr marL="285750" lvl="1">
              <a:buFont typeface="Arial" pitchFamily="34" charset="0"/>
              <a:buChar char="•"/>
            </a:pPr>
            <a:endParaRPr lang="en-US" dirty="0">
              <a:latin typeface="+mj-lt"/>
            </a:endParaRPr>
          </a:p>
          <a:p>
            <a:pPr marL="285750" lvl="1">
              <a:buFont typeface="Arial" pitchFamily="34" charset="0"/>
              <a:buChar char="•"/>
            </a:pPr>
            <a:endParaRPr lang="en-US" dirty="0" smtClean="0">
              <a:latin typeface="+mj-lt"/>
            </a:endParaRPr>
          </a:p>
          <a:p>
            <a:pPr marL="285750" lvl="1">
              <a:buFont typeface="Arial" pitchFamily="34" charset="0"/>
              <a:buChar char="•"/>
            </a:pPr>
            <a:endParaRPr lang="en-US" dirty="0" smtClean="0">
              <a:latin typeface="+mj-lt"/>
            </a:endParaRPr>
          </a:p>
          <a:p>
            <a:pPr marL="285750" lvl="1">
              <a:buFont typeface="Arial" pitchFamily="34" charset="0"/>
              <a:buChar char="•"/>
            </a:pPr>
            <a:endParaRPr lang="en-US" dirty="0" smtClean="0">
              <a:latin typeface="+mj-lt"/>
            </a:endParaRPr>
          </a:p>
        </p:txBody>
      </p:sp>
      <p:sp>
        <p:nvSpPr>
          <p:cNvPr id="2" name="Title 1"/>
          <p:cNvSpPr>
            <a:spLocks noGrp="1"/>
          </p:cNvSpPr>
          <p:nvPr>
            <p:ph type="title"/>
          </p:nvPr>
        </p:nvSpPr>
        <p:spPr/>
        <p:txBody>
          <a:bodyPr/>
          <a:lstStyle/>
          <a:p>
            <a:pPr marL="0" indent="0"/>
            <a:r>
              <a:rPr lang="en-US" dirty="0"/>
              <a:t>SQL Expression</a:t>
            </a:r>
          </a:p>
        </p:txBody>
      </p:sp>
      <p:sp>
        <p:nvSpPr>
          <p:cNvPr id="9" name="Slide Number Placeholder 8"/>
          <p:cNvSpPr>
            <a:spLocks noGrp="1"/>
          </p:cNvSpPr>
          <p:nvPr>
            <p:ph type="sldNum" sz="quarter" idx="11"/>
          </p:nvPr>
        </p:nvSpPr>
        <p:spPr/>
        <p:txBody>
          <a:bodyPr/>
          <a:lstStyle/>
          <a:p>
            <a:fld id="{47ED8886-DB3B-44F4-9A80-E6A224679F20}" type="slidenum">
              <a:rPr lang="en-US" smtClean="0"/>
              <a:pPr/>
              <a:t>43</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33750562"/>
              </p:ext>
            </p:extLst>
          </p:nvPr>
        </p:nvGraphicFramePr>
        <p:xfrm>
          <a:off x="685800" y="1181630"/>
          <a:ext cx="8077200" cy="4304769"/>
        </p:xfrm>
        <a:graphic>
          <a:graphicData uri="http://schemas.openxmlformats.org/drawingml/2006/table">
            <a:tbl>
              <a:tblPr firstRow="1" bandRow="1">
                <a:tableStyleId>{5C22544A-7EE6-4342-B048-85BDC9FD1C3A}</a:tableStyleId>
              </a:tblPr>
              <a:tblGrid>
                <a:gridCol w="1704347"/>
                <a:gridCol w="3627871"/>
                <a:gridCol w="2744982"/>
              </a:tblGrid>
              <a:tr h="619496">
                <a:tc>
                  <a:txBody>
                    <a:bodyPr/>
                    <a:lstStyle/>
                    <a:p>
                      <a:pPr algn="ctr" rtl="0" fontAlgn="ctr"/>
                      <a:r>
                        <a:rPr lang="en-US" sz="1800" b="1" i="0" u="none" strike="noStrike" dirty="0" smtClean="0">
                          <a:solidFill>
                            <a:schemeClr val="bg1"/>
                          </a:solidFill>
                          <a:effectLst/>
                          <a:latin typeface="Arial" panose="020B0604020202020204" pitchFamily="34" charset="0"/>
                        </a:rPr>
                        <a:t>Expression Name</a:t>
                      </a:r>
                      <a:endParaRPr lang="en-US" sz="1800" b="1" i="0" u="none" strike="noStrike" dirty="0">
                        <a:solidFill>
                          <a:schemeClr val="bg1"/>
                        </a:solidFill>
                        <a:effectLst/>
                        <a:latin typeface="Arial" panose="020B0604020202020204" pitchFamily="34" charset="0"/>
                      </a:endParaRPr>
                    </a:p>
                  </a:txBody>
                  <a:tcPr marL="7743" marR="7743" marT="7743" marB="0" anchor="ctr">
                    <a:solidFill>
                      <a:schemeClr val="accent4"/>
                    </a:solidFill>
                  </a:tcPr>
                </a:tc>
                <a:tc>
                  <a:txBody>
                    <a:bodyPr/>
                    <a:lstStyle/>
                    <a:p>
                      <a:pPr algn="ctr" rtl="0" fontAlgn="ctr"/>
                      <a:r>
                        <a:rPr lang="en-US" sz="1800" b="1" i="0" u="none" strike="noStrike" dirty="0" smtClean="0">
                          <a:solidFill>
                            <a:schemeClr val="bg1"/>
                          </a:solidFill>
                          <a:effectLst/>
                          <a:latin typeface="Arial" panose="020B0604020202020204" pitchFamily="34" charset="0"/>
                        </a:rPr>
                        <a:t>Description</a:t>
                      </a:r>
                      <a:endParaRPr lang="en-US" sz="1800" b="1" i="0" u="none" strike="noStrike" dirty="0">
                        <a:solidFill>
                          <a:schemeClr val="bg1"/>
                        </a:solidFill>
                        <a:effectLst/>
                        <a:latin typeface="Arial" panose="020B0604020202020204" pitchFamily="34" charset="0"/>
                      </a:endParaRPr>
                    </a:p>
                  </a:txBody>
                  <a:tcPr marL="7743" marR="7743" marT="7743" marB="0" anchor="ctr">
                    <a:solidFill>
                      <a:schemeClr val="accent4"/>
                    </a:solidFill>
                  </a:tcPr>
                </a:tc>
                <a:tc>
                  <a:txBody>
                    <a:bodyPr/>
                    <a:lstStyle/>
                    <a:p>
                      <a:pPr algn="ctr" rtl="0" fontAlgn="ctr"/>
                      <a:r>
                        <a:rPr lang="en-US" sz="1800" b="1" i="0" u="none" strike="noStrike" dirty="0" smtClean="0">
                          <a:solidFill>
                            <a:schemeClr val="bg1"/>
                          </a:solidFill>
                          <a:effectLst/>
                          <a:latin typeface="Arial" panose="020B0604020202020204" pitchFamily="34" charset="0"/>
                        </a:rPr>
                        <a:t>Examples</a:t>
                      </a:r>
                      <a:endParaRPr lang="en-US" sz="1800" b="1" i="0" u="none" strike="noStrike" dirty="0">
                        <a:solidFill>
                          <a:schemeClr val="bg1"/>
                        </a:solidFill>
                        <a:effectLst/>
                        <a:latin typeface="Arial" panose="020B0604020202020204" pitchFamily="34" charset="0"/>
                      </a:endParaRPr>
                    </a:p>
                  </a:txBody>
                  <a:tcPr marL="7743" marR="7743" marT="7743" marB="0" anchor="ctr">
                    <a:solidFill>
                      <a:schemeClr val="accent4"/>
                    </a:solidFill>
                  </a:tcPr>
                </a:tc>
              </a:tr>
              <a:tr h="1022958">
                <a:tc>
                  <a:txBody>
                    <a:bodyPr/>
                    <a:lstStyle/>
                    <a:p>
                      <a:pPr algn="l" rtl="0" fontAlgn="ctr"/>
                      <a:r>
                        <a:rPr lang="en-US" sz="1800" u="none" strike="noStrike" dirty="0">
                          <a:solidFill>
                            <a:schemeClr val="bg1"/>
                          </a:solidFill>
                          <a:effectLst/>
                        </a:rPr>
                        <a:t>Simple Expression</a:t>
                      </a:r>
                      <a:endParaRPr lang="en-US" sz="1800" b="1" i="0" u="none" strike="noStrike" dirty="0">
                        <a:solidFill>
                          <a:schemeClr val="bg1"/>
                        </a:solidFill>
                        <a:effectLst/>
                        <a:latin typeface="Arial" panose="020B0604020202020204" pitchFamily="34" charset="0"/>
                      </a:endParaRPr>
                    </a:p>
                  </a:txBody>
                  <a:tcPr marL="7743" marR="7743" marT="7743" marB="0" anchor="ctr">
                    <a:noFill/>
                  </a:tcPr>
                </a:tc>
                <a:tc>
                  <a:txBody>
                    <a:bodyPr/>
                    <a:lstStyle/>
                    <a:p>
                      <a:pPr algn="l" rtl="0" fontAlgn="ctr"/>
                      <a:r>
                        <a:rPr lang="en-US" sz="1800" u="none" strike="noStrike" dirty="0">
                          <a:solidFill>
                            <a:schemeClr val="bg1"/>
                          </a:solidFill>
                          <a:effectLst/>
                        </a:rPr>
                        <a:t>A simple expression specifies a column, pseudo column, constant, sequence number, or null. </a:t>
                      </a:r>
                      <a:endParaRPr lang="en-US" sz="1800" b="1" i="0" u="none" strike="noStrike" dirty="0">
                        <a:solidFill>
                          <a:schemeClr val="bg1"/>
                        </a:solidFill>
                        <a:effectLst/>
                        <a:latin typeface="Arial" panose="020B0604020202020204" pitchFamily="34" charset="0"/>
                      </a:endParaRPr>
                    </a:p>
                  </a:txBody>
                  <a:tcPr marL="7743" marR="7743" marT="7743" marB="0" anchor="ctr">
                    <a:noFill/>
                  </a:tcPr>
                </a:tc>
                <a:tc>
                  <a:txBody>
                    <a:bodyPr/>
                    <a:lstStyle/>
                    <a:p>
                      <a:pPr algn="l" rtl="0" fontAlgn="ctr"/>
                      <a:r>
                        <a:rPr lang="en-US" sz="2000" b="1" kern="1200" dirty="0" err="1">
                          <a:solidFill>
                            <a:srgbClr val="BC8F00"/>
                          </a:solidFill>
                          <a:latin typeface="+mn-lt"/>
                          <a:ea typeface="+mn-ea"/>
                          <a:cs typeface="+mn-cs"/>
                        </a:rPr>
                        <a:t>Buyprice</a:t>
                      </a:r>
                      <a:r>
                        <a:rPr lang="en-US" sz="2000" b="1" kern="1200" dirty="0">
                          <a:solidFill>
                            <a:srgbClr val="BC8F00"/>
                          </a:solidFill>
                          <a:latin typeface="+mn-lt"/>
                          <a:ea typeface="+mn-ea"/>
                          <a:cs typeface="+mn-cs"/>
                        </a:rPr>
                        <a:t> + MSRP</a:t>
                      </a:r>
                    </a:p>
                  </a:txBody>
                  <a:tcPr marL="7743" marR="7743" marT="7743" marB="0" anchor="ctr">
                    <a:noFill/>
                  </a:tcPr>
                </a:tc>
              </a:tr>
              <a:tr h="1232796">
                <a:tc>
                  <a:txBody>
                    <a:bodyPr/>
                    <a:lstStyle/>
                    <a:p>
                      <a:pPr algn="l" rtl="0" fontAlgn="ctr"/>
                      <a:r>
                        <a:rPr lang="en-US" sz="1800" u="none" strike="noStrike">
                          <a:solidFill>
                            <a:schemeClr val="bg1"/>
                          </a:solidFill>
                          <a:effectLst/>
                        </a:rPr>
                        <a:t>Compound Expression</a:t>
                      </a:r>
                      <a:endParaRPr lang="en-US" sz="1800" b="0" i="0" u="none" strike="noStrike">
                        <a:solidFill>
                          <a:schemeClr val="bg1"/>
                        </a:solidFill>
                        <a:effectLst/>
                        <a:latin typeface="Arial" panose="020B0604020202020204" pitchFamily="34" charset="0"/>
                      </a:endParaRPr>
                    </a:p>
                  </a:txBody>
                  <a:tcPr marL="7743" marR="7743" marT="7743" marB="0" anchor="ctr">
                    <a:noFill/>
                  </a:tcPr>
                </a:tc>
                <a:tc>
                  <a:txBody>
                    <a:bodyPr/>
                    <a:lstStyle/>
                    <a:p>
                      <a:pPr algn="l" rtl="0" fontAlgn="ctr"/>
                      <a:r>
                        <a:rPr lang="en-US" sz="1800" u="none" strike="noStrike" dirty="0">
                          <a:solidFill>
                            <a:schemeClr val="bg1"/>
                          </a:solidFill>
                          <a:effectLst/>
                        </a:rPr>
                        <a:t>A compound expression specifies a combination of a function and one or multiple expressions</a:t>
                      </a:r>
                      <a:endParaRPr lang="en-US" sz="1800" b="0" i="0" u="none" strike="noStrike" dirty="0">
                        <a:solidFill>
                          <a:schemeClr val="bg1"/>
                        </a:solidFill>
                        <a:effectLst/>
                        <a:latin typeface="Arial" panose="020B0604020202020204" pitchFamily="34" charset="0"/>
                      </a:endParaRPr>
                    </a:p>
                  </a:txBody>
                  <a:tcPr marL="7743" marR="7743" marT="7743" marB="0" anchor="ctr">
                    <a:noFill/>
                  </a:tcPr>
                </a:tc>
                <a:tc>
                  <a:txBody>
                    <a:bodyPr/>
                    <a:lstStyle/>
                    <a:p>
                      <a:pPr algn="l" rtl="0" fontAlgn="ctr"/>
                      <a:r>
                        <a:rPr lang="en-US" sz="2000" b="1" kern="1200" dirty="0" err="1">
                          <a:solidFill>
                            <a:srgbClr val="BC8F00"/>
                          </a:solidFill>
                          <a:latin typeface="+mn-lt"/>
                          <a:ea typeface="+mn-ea"/>
                          <a:cs typeface="+mn-cs"/>
                        </a:rPr>
                        <a:t>creditlimit</a:t>
                      </a:r>
                      <a:r>
                        <a:rPr lang="en-US" sz="1800" u="none" strike="noStrike" dirty="0">
                          <a:solidFill>
                            <a:schemeClr val="bg1"/>
                          </a:solidFill>
                          <a:effectLst/>
                        </a:rPr>
                        <a:t> </a:t>
                      </a:r>
                      <a:r>
                        <a:rPr lang="en-US" sz="2000" b="1" kern="1200" dirty="0">
                          <a:solidFill>
                            <a:srgbClr val="0070C0"/>
                          </a:solidFill>
                          <a:latin typeface="Arial" pitchFamily="34" charset="0"/>
                          <a:ea typeface="+mn-ea"/>
                          <a:cs typeface="Arial" pitchFamily="34" charset="0"/>
                        </a:rPr>
                        <a:t>*</a:t>
                      </a:r>
                      <a:r>
                        <a:rPr lang="en-US" sz="1800" u="none" strike="noStrike" dirty="0">
                          <a:solidFill>
                            <a:schemeClr val="bg1"/>
                          </a:solidFill>
                          <a:effectLst/>
                        </a:rPr>
                        <a:t> </a:t>
                      </a:r>
                      <a:r>
                        <a:rPr lang="en-US" sz="2000" b="1" kern="1200" dirty="0">
                          <a:solidFill>
                            <a:srgbClr val="0070C0"/>
                          </a:solidFill>
                          <a:latin typeface="Arial" pitchFamily="34" charset="0"/>
                          <a:ea typeface="+mn-ea"/>
                          <a:cs typeface="Arial" pitchFamily="34" charset="0"/>
                        </a:rPr>
                        <a:t>AVG(</a:t>
                      </a:r>
                      <a:r>
                        <a:rPr lang="en-US" sz="2000" b="1" kern="1200" dirty="0">
                          <a:solidFill>
                            <a:srgbClr val="BC8F00"/>
                          </a:solidFill>
                          <a:latin typeface="+mn-lt"/>
                          <a:ea typeface="+mn-ea"/>
                          <a:cs typeface="+mn-cs"/>
                        </a:rPr>
                        <a:t>amount</a:t>
                      </a:r>
                      <a:r>
                        <a:rPr lang="en-US" sz="2000" b="1" kern="1200" dirty="0">
                          <a:solidFill>
                            <a:srgbClr val="0070C0"/>
                          </a:solidFill>
                          <a:latin typeface="Arial" pitchFamily="34" charset="0"/>
                          <a:ea typeface="+mn-ea"/>
                          <a:cs typeface="Arial" pitchFamily="34" charset="0"/>
                        </a:rPr>
                        <a:t>)</a:t>
                      </a:r>
                    </a:p>
                  </a:txBody>
                  <a:tcPr marL="7743" marR="7743" marT="7743" marB="0" anchor="ctr">
                    <a:noFill/>
                  </a:tcPr>
                </a:tc>
              </a:tr>
              <a:tr h="1429519">
                <a:tc>
                  <a:txBody>
                    <a:bodyPr/>
                    <a:lstStyle/>
                    <a:p>
                      <a:pPr algn="l" rtl="0" fontAlgn="ctr"/>
                      <a:r>
                        <a:rPr lang="en-US" sz="1800" u="none" strike="noStrike">
                          <a:solidFill>
                            <a:schemeClr val="bg1"/>
                          </a:solidFill>
                          <a:effectLst/>
                        </a:rPr>
                        <a:t>Date Time Expression</a:t>
                      </a:r>
                      <a:endParaRPr lang="en-US" sz="1800" b="0" i="0" u="none" strike="noStrike">
                        <a:solidFill>
                          <a:schemeClr val="bg1"/>
                        </a:solidFill>
                        <a:effectLst/>
                        <a:latin typeface="Arial" panose="020B0604020202020204" pitchFamily="34" charset="0"/>
                      </a:endParaRPr>
                    </a:p>
                  </a:txBody>
                  <a:tcPr marL="7743" marR="7743" marT="7743" marB="0" anchor="ctr">
                    <a:noFill/>
                  </a:tcPr>
                </a:tc>
                <a:tc>
                  <a:txBody>
                    <a:bodyPr/>
                    <a:lstStyle/>
                    <a:p>
                      <a:pPr algn="l" rtl="0" fontAlgn="ctr"/>
                      <a:r>
                        <a:rPr lang="en-US" sz="1800" u="none" strike="noStrike" dirty="0">
                          <a:solidFill>
                            <a:schemeClr val="bg1"/>
                          </a:solidFill>
                          <a:effectLst/>
                        </a:rPr>
                        <a:t>A  Date Time Expression can be a date time column or a compound expression that yields a date time value. </a:t>
                      </a:r>
                      <a:endParaRPr lang="en-US" sz="1800" b="0" i="0" u="none" strike="noStrike" dirty="0">
                        <a:solidFill>
                          <a:schemeClr val="bg1"/>
                        </a:solidFill>
                        <a:effectLst/>
                        <a:latin typeface="Arial" panose="020B0604020202020204" pitchFamily="34" charset="0"/>
                      </a:endParaRPr>
                    </a:p>
                  </a:txBody>
                  <a:tcPr marL="7743" marR="7743" marT="7743" marB="0" anchor="ctr">
                    <a:noFill/>
                  </a:tcPr>
                </a:tc>
                <a:tc>
                  <a:txBody>
                    <a:bodyPr/>
                    <a:lstStyle/>
                    <a:p>
                      <a:pPr algn="l" rtl="0" fontAlgn="ctr"/>
                      <a:r>
                        <a:rPr lang="en-US" sz="2000" b="1" kern="1200" dirty="0">
                          <a:solidFill>
                            <a:srgbClr val="0070C0"/>
                          </a:solidFill>
                          <a:latin typeface="Arial" pitchFamily="34" charset="0"/>
                          <a:ea typeface="+mn-ea"/>
                          <a:cs typeface="Arial" pitchFamily="34" charset="0"/>
                        </a:rPr>
                        <a:t>(</a:t>
                      </a:r>
                      <a:r>
                        <a:rPr lang="en-US" sz="2000" b="1" kern="1200" dirty="0" err="1">
                          <a:solidFill>
                            <a:srgbClr val="BC8F00"/>
                          </a:solidFill>
                          <a:latin typeface="+mn-lt"/>
                          <a:ea typeface="+mn-ea"/>
                          <a:cs typeface="+mn-cs"/>
                        </a:rPr>
                        <a:t>requiredDate</a:t>
                      </a:r>
                      <a:r>
                        <a:rPr lang="en-US" sz="1800" u="none" strike="noStrike" dirty="0">
                          <a:solidFill>
                            <a:schemeClr val="bg1"/>
                          </a:solidFill>
                          <a:effectLst/>
                        </a:rPr>
                        <a:t> </a:t>
                      </a:r>
                      <a:r>
                        <a:rPr lang="en-US" sz="2000" b="1" kern="1200" dirty="0">
                          <a:solidFill>
                            <a:srgbClr val="0070C0"/>
                          </a:solidFill>
                          <a:latin typeface="Arial" pitchFamily="34" charset="0"/>
                          <a:ea typeface="+mn-ea"/>
                          <a:cs typeface="Arial" pitchFamily="34" charset="0"/>
                        </a:rPr>
                        <a:t>–</a:t>
                      </a:r>
                      <a:r>
                        <a:rPr lang="en-US" sz="2000" b="1" kern="1200" dirty="0" err="1">
                          <a:solidFill>
                            <a:srgbClr val="BC8F00"/>
                          </a:solidFill>
                          <a:latin typeface="+mn-lt"/>
                          <a:ea typeface="+mn-ea"/>
                          <a:cs typeface="+mn-cs"/>
                        </a:rPr>
                        <a:t>shippeddate</a:t>
                      </a:r>
                      <a:r>
                        <a:rPr lang="en-US" sz="2000" b="1" kern="1200" dirty="0">
                          <a:solidFill>
                            <a:srgbClr val="0070C0"/>
                          </a:solidFill>
                          <a:latin typeface="Arial" pitchFamily="34" charset="0"/>
                          <a:ea typeface="+mn-ea"/>
                          <a:cs typeface="Arial" pitchFamily="34" charset="0"/>
                        </a:rPr>
                        <a:t>)/7 </a:t>
                      </a:r>
                    </a:p>
                  </a:txBody>
                  <a:tcPr marL="7743" marR="7743" marT="7743" marB="0" anchor="ctr">
                    <a:noFill/>
                  </a:tcPr>
                </a:tc>
              </a:tr>
            </a:tbl>
          </a:graphicData>
        </a:graphic>
      </p:graphicFrame>
    </p:spTree>
    <p:extLst>
      <p:ext uri="{BB962C8B-B14F-4D97-AF65-F5344CB8AC3E}">
        <p14:creationId xmlns:p14="http://schemas.microsoft.com/office/powerpoint/2010/main" val="175785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900" y="715963"/>
            <a:ext cx="8686800" cy="503237"/>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buNone/>
            </a:pPr>
            <a:r>
              <a:rPr lang="en-US" sz="2000" b="1" dirty="0" smtClean="0"/>
              <a:t>Examples</a:t>
            </a:r>
            <a:endParaRPr lang="en-US" sz="2000" dirty="0"/>
          </a:p>
          <a:p>
            <a:endParaRPr lang="en-US" sz="2400" dirty="0" smtClean="0">
              <a:latin typeface="+mj-lt"/>
            </a:endParaRPr>
          </a:p>
          <a:p>
            <a:endParaRPr lang="en-US" sz="2400" dirty="0">
              <a:latin typeface="+mj-lt"/>
            </a:endParaRPr>
          </a:p>
          <a:p>
            <a:pPr marL="0" indent="0">
              <a:buNone/>
            </a:pPr>
            <a:endParaRPr lang="en-US" sz="2400" b="1" dirty="0" smtClean="0">
              <a:latin typeface="+mj-lt"/>
            </a:endParaRPr>
          </a:p>
          <a:p>
            <a:pPr marL="285750" lvl="1">
              <a:buFont typeface="Arial" pitchFamily="34" charset="0"/>
              <a:buChar char="•"/>
            </a:pPr>
            <a:endParaRPr lang="en-US" dirty="0" smtClean="0">
              <a:latin typeface="+mj-lt"/>
            </a:endParaRPr>
          </a:p>
          <a:p>
            <a:pPr marL="285750" lvl="1">
              <a:buFont typeface="Arial" pitchFamily="34" charset="0"/>
              <a:buChar char="•"/>
            </a:pPr>
            <a:endParaRPr lang="en-US" dirty="0">
              <a:latin typeface="+mj-lt"/>
            </a:endParaRPr>
          </a:p>
          <a:p>
            <a:pPr marL="285750" lvl="1">
              <a:buFont typeface="Arial" pitchFamily="34" charset="0"/>
              <a:buChar char="•"/>
            </a:pPr>
            <a:endParaRPr lang="en-US" dirty="0" smtClean="0">
              <a:latin typeface="+mj-lt"/>
            </a:endParaRPr>
          </a:p>
          <a:p>
            <a:pPr marL="285750" lvl="1">
              <a:buFont typeface="Arial" pitchFamily="34" charset="0"/>
              <a:buChar char="•"/>
            </a:pPr>
            <a:endParaRPr lang="en-US" dirty="0" smtClean="0">
              <a:latin typeface="+mj-lt"/>
            </a:endParaRPr>
          </a:p>
          <a:p>
            <a:pPr marL="285750" lvl="1">
              <a:buFont typeface="Arial" pitchFamily="34" charset="0"/>
              <a:buChar char="•"/>
            </a:pPr>
            <a:endParaRPr lang="en-US" dirty="0" smtClean="0">
              <a:latin typeface="+mj-lt"/>
            </a:endParaRPr>
          </a:p>
        </p:txBody>
      </p:sp>
      <p:sp>
        <p:nvSpPr>
          <p:cNvPr id="2" name="Title 1"/>
          <p:cNvSpPr>
            <a:spLocks noGrp="1"/>
          </p:cNvSpPr>
          <p:nvPr>
            <p:ph type="title"/>
          </p:nvPr>
        </p:nvSpPr>
        <p:spPr/>
        <p:txBody>
          <a:bodyPr/>
          <a:lstStyle/>
          <a:p>
            <a:pPr marL="0" indent="0"/>
            <a:r>
              <a:rPr lang="en-US" dirty="0"/>
              <a:t>SQL Expression</a:t>
            </a:r>
          </a:p>
        </p:txBody>
      </p:sp>
      <p:sp>
        <p:nvSpPr>
          <p:cNvPr id="9" name="Slide Number Placeholder 8"/>
          <p:cNvSpPr>
            <a:spLocks noGrp="1"/>
          </p:cNvSpPr>
          <p:nvPr>
            <p:ph type="sldNum" sz="quarter" idx="11"/>
          </p:nvPr>
        </p:nvSpPr>
        <p:spPr/>
        <p:txBody>
          <a:bodyPr/>
          <a:lstStyle/>
          <a:p>
            <a:fld id="{47ED8886-DB3B-44F4-9A80-E6A224679F20}" type="slidenum">
              <a:rPr lang="en-US" smtClean="0"/>
              <a:pPr/>
              <a:t>44</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37053336"/>
              </p:ext>
            </p:extLst>
          </p:nvPr>
        </p:nvGraphicFramePr>
        <p:xfrm>
          <a:off x="226480" y="1185017"/>
          <a:ext cx="8676219" cy="4005160"/>
        </p:xfrm>
        <a:graphic>
          <a:graphicData uri="http://schemas.openxmlformats.org/drawingml/2006/table">
            <a:tbl>
              <a:tblPr firstRow="1" bandRow="1">
                <a:tableStyleId>{5C22544A-7EE6-4342-B048-85BDC9FD1C3A}</a:tableStyleId>
              </a:tblPr>
              <a:tblGrid>
                <a:gridCol w="2135720"/>
                <a:gridCol w="2819400"/>
                <a:gridCol w="3721099"/>
              </a:tblGrid>
              <a:tr h="46948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none" strike="noStrike" smtClean="0">
                          <a:effectLst/>
                        </a:rPr>
                        <a:t>Expression Name</a:t>
                      </a:r>
                      <a:endParaRPr lang="en-US" sz="1800" b="1" i="0" u="none" strike="noStrike" dirty="0" smtClean="0">
                        <a:solidFill>
                          <a:srgbClr val="FFFFFF"/>
                        </a:solidFill>
                        <a:effectLst/>
                        <a:latin typeface="Calibri"/>
                      </a:endParaRPr>
                    </a:p>
                  </a:txBody>
                  <a:tcPr>
                    <a:solidFill>
                      <a:schemeClr val="accent4"/>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none" strike="noStrike" dirty="0" smtClean="0">
                          <a:effectLst/>
                        </a:rPr>
                        <a:t>Description</a:t>
                      </a:r>
                      <a:endParaRPr lang="en-US" sz="1800" b="1" i="0" u="none" strike="noStrike" dirty="0" smtClean="0">
                        <a:solidFill>
                          <a:srgbClr val="FFFFFF"/>
                        </a:solidFill>
                        <a:effectLst/>
                        <a:latin typeface="Calibri"/>
                      </a:endParaRPr>
                    </a:p>
                  </a:txBody>
                  <a:tcPr>
                    <a:solidFill>
                      <a:schemeClr val="accent4"/>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none" strike="noStrike" smtClean="0">
                          <a:effectLst/>
                        </a:rPr>
                        <a:t>Examples</a:t>
                      </a:r>
                      <a:endParaRPr lang="en-US" sz="1800" b="1" i="0" u="none" strike="noStrike" dirty="0" smtClean="0">
                        <a:solidFill>
                          <a:srgbClr val="FFFFFF"/>
                        </a:solidFill>
                        <a:effectLst/>
                        <a:latin typeface="Calibri"/>
                      </a:endParaRPr>
                    </a:p>
                  </a:txBody>
                  <a:tcPr>
                    <a:solidFill>
                      <a:schemeClr val="accent4"/>
                    </a:solidFill>
                  </a:tcPr>
                </a:tc>
              </a:tr>
              <a:tr h="9383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u="none" strike="noStrike" dirty="0" smtClean="0">
                          <a:solidFill>
                            <a:schemeClr val="bg1"/>
                          </a:solidFill>
                          <a:effectLst/>
                        </a:rPr>
                        <a:t>Function Expression</a:t>
                      </a:r>
                      <a:endParaRPr lang="en-US" sz="2000" b="0" i="0" u="none" strike="noStrike" dirty="0" smtClean="0">
                        <a:solidFill>
                          <a:schemeClr val="bg1"/>
                        </a:solidFill>
                        <a:effectLst/>
                        <a:latin typeface="Calibri"/>
                      </a:endParaRPr>
                    </a:p>
                    <a:p>
                      <a:endParaRPr lang="en-US" sz="2000" dirty="0"/>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u="none" strike="noStrike" dirty="0" smtClean="0">
                          <a:solidFill>
                            <a:schemeClr val="bg1"/>
                          </a:solidFill>
                          <a:effectLst/>
                        </a:rPr>
                        <a:t>A Function Expression can be combination of one or more Functions</a:t>
                      </a:r>
                      <a:endParaRPr lang="en-US" sz="2000" b="0" i="0" u="none" strike="noStrike" dirty="0" smtClean="0">
                        <a:solidFill>
                          <a:schemeClr val="bg1"/>
                        </a:solidFill>
                        <a:effectLst/>
                        <a:latin typeface="Calibri"/>
                      </a:endParaRPr>
                    </a:p>
                  </a:txBody>
                  <a:tcPr>
                    <a:noFill/>
                  </a:tcPr>
                </a:tc>
                <a:tc>
                  <a:txBody>
                    <a:bodyPr/>
                    <a:lstStyle/>
                    <a:p>
                      <a:r>
                        <a:rPr lang="en-US" sz="2000" b="1" kern="1200" dirty="0" smtClean="0">
                          <a:solidFill>
                            <a:srgbClr val="0070C0"/>
                          </a:solidFill>
                          <a:latin typeface="Arial" pitchFamily="34" charset="0"/>
                          <a:ea typeface="+mn-ea"/>
                          <a:cs typeface="Arial" pitchFamily="34" charset="0"/>
                        </a:rPr>
                        <a:t>SUM(</a:t>
                      </a:r>
                      <a:r>
                        <a:rPr lang="en-US" sz="2000" b="1" kern="1200" dirty="0" smtClean="0">
                          <a:solidFill>
                            <a:srgbClr val="BC8F00"/>
                          </a:solidFill>
                          <a:latin typeface="+mn-lt"/>
                          <a:ea typeface="+mn-ea"/>
                          <a:cs typeface="+mn-cs"/>
                        </a:rPr>
                        <a:t>amount</a:t>
                      </a:r>
                      <a:r>
                        <a:rPr lang="en-US" sz="2000" b="1" kern="1200" dirty="0" smtClean="0">
                          <a:solidFill>
                            <a:srgbClr val="0070C0"/>
                          </a:solidFill>
                          <a:latin typeface="Arial" pitchFamily="34" charset="0"/>
                          <a:ea typeface="+mn-ea"/>
                          <a:cs typeface="Arial" pitchFamily="34" charset="0"/>
                        </a:rPr>
                        <a:t>) *</a:t>
                      </a:r>
                      <a:r>
                        <a:rPr lang="en-US" sz="2000" u="none" strike="noStrike" dirty="0" smtClean="0">
                          <a:solidFill>
                            <a:schemeClr val="bg1"/>
                          </a:solidFill>
                          <a:effectLst/>
                        </a:rPr>
                        <a:t> </a:t>
                      </a:r>
                      <a:r>
                        <a:rPr lang="en-US" sz="2000" b="1" kern="1200" dirty="0" smtClean="0">
                          <a:solidFill>
                            <a:srgbClr val="0070C0"/>
                          </a:solidFill>
                          <a:latin typeface="Arial" pitchFamily="34" charset="0"/>
                          <a:ea typeface="+mn-ea"/>
                          <a:cs typeface="Arial" pitchFamily="34" charset="0"/>
                        </a:rPr>
                        <a:t>AVG(</a:t>
                      </a:r>
                      <a:r>
                        <a:rPr lang="en-US" sz="2000" b="1" kern="1200" dirty="0" err="1" smtClean="0">
                          <a:solidFill>
                            <a:srgbClr val="BC8F00"/>
                          </a:solidFill>
                          <a:latin typeface="+mn-lt"/>
                          <a:ea typeface="+mn-ea"/>
                          <a:cs typeface="+mn-cs"/>
                        </a:rPr>
                        <a:t>creditlimt</a:t>
                      </a:r>
                      <a:r>
                        <a:rPr lang="en-US" sz="2000" b="1" kern="1200" dirty="0" smtClean="0">
                          <a:solidFill>
                            <a:srgbClr val="0070C0"/>
                          </a:solidFill>
                          <a:latin typeface="Arial" pitchFamily="34" charset="0"/>
                          <a:ea typeface="+mn-ea"/>
                          <a:cs typeface="Arial" pitchFamily="34" charset="0"/>
                        </a:rPr>
                        <a:t>)</a:t>
                      </a:r>
                      <a:r>
                        <a:rPr lang="en-US" sz="2000" u="none" strike="noStrike" dirty="0" smtClean="0">
                          <a:solidFill>
                            <a:schemeClr val="bg1"/>
                          </a:solidFill>
                          <a:effectLst/>
                        </a:rPr>
                        <a:t/>
                      </a:r>
                      <a:br>
                        <a:rPr lang="en-US" sz="2000" u="none" strike="noStrike" dirty="0" smtClean="0">
                          <a:solidFill>
                            <a:schemeClr val="bg1"/>
                          </a:solidFill>
                          <a:effectLst/>
                        </a:rPr>
                      </a:br>
                      <a:r>
                        <a:rPr lang="en-US" sz="2000" b="1" kern="1200" dirty="0" smtClean="0">
                          <a:solidFill>
                            <a:srgbClr val="0070C0"/>
                          </a:solidFill>
                          <a:latin typeface="Arial" pitchFamily="34" charset="0"/>
                          <a:ea typeface="+mn-ea"/>
                          <a:cs typeface="Arial" pitchFamily="34" charset="0"/>
                        </a:rPr>
                        <a:t>COUNT(</a:t>
                      </a:r>
                      <a:r>
                        <a:rPr lang="en-US" sz="2000" b="1" kern="1200" dirty="0" err="1" smtClean="0">
                          <a:solidFill>
                            <a:srgbClr val="BC8F00"/>
                          </a:solidFill>
                          <a:latin typeface="+mn-lt"/>
                          <a:ea typeface="+mn-ea"/>
                          <a:cs typeface="+mn-cs"/>
                        </a:rPr>
                        <a:t>customername</a:t>
                      </a:r>
                      <a:r>
                        <a:rPr lang="en-US" sz="2000" b="1" kern="1200" dirty="0" smtClean="0">
                          <a:solidFill>
                            <a:srgbClr val="0070C0"/>
                          </a:solidFill>
                          <a:latin typeface="Arial" pitchFamily="34" charset="0"/>
                          <a:ea typeface="+mn-ea"/>
                          <a:cs typeface="Arial" pitchFamily="34" charset="0"/>
                        </a:rPr>
                        <a:t>)</a:t>
                      </a:r>
                      <a:endParaRPr lang="en-US" sz="2000" b="1" kern="1200" dirty="0">
                        <a:solidFill>
                          <a:srgbClr val="0070C0"/>
                        </a:solidFill>
                        <a:latin typeface="Arial" pitchFamily="34" charset="0"/>
                        <a:ea typeface="+mn-ea"/>
                        <a:cs typeface="Arial" pitchFamily="34" charset="0"/>
                      </a:endParaRPr>
                    </a:p>
                  </a:txBody>
                  <a:tcPr>
                    <a:noFill/>
                  </a:tcPr>
                </a:tc>
              </a:tr>
              <a:tr h="23601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u="none" strike="noStrike" dirty="0" smtClean="0">
                          <a:solidFill>
                            <a:schemeClr val="bg1"/>
                          </a:solidFill>
                          <a:effectLst/>
                        </a:rPr>
                        <a:t>CASE Expression</a:t>
                      </a:r>
                      <a:endParaRPr lang="en-US" sz="2000" b="0" i="0" u="none" strike="noStrike" dirty="0" smtClean="0">
                        <a:solidFill>
                          <a:schemeClr val="bg1"/>
                        </a:solidFill>
                        <a:effectLst/>
                        <a:latin typeface="Calibri"/>
                      </a:endParaRPr>
                    </a:p>
                    <a:p>
                      <a:endParaRPr lang="en-US" sz="2000" dirty="0"/>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u="none" strike="noStrike" dirty="0" smtClean="0">
                          <a:solidFill>
                            <a:schemeClr val="bg1"/>
                          </a:solidFill>
                          <a:effectLst/>
                        </a:rPr>
                        <a:t>It is similar to the IF-THEN-ELSE logic where a value is substituted based on the return value of the column</a:t>
                      </a:r>
                      <a:endParaRPr lang="en-US" sz="2000" b="0" i="0" u="none" strike="noStrike" dirty="0" smtClean="0">
                        <a:solidFill>
                          <a:schemeClr val="bg1"/>
                        </a:solidFill>
                        <a:effectLst/>
                        <a:latin typeface="Calibri"/>
                      </a:endParaRPr>
                    </a:p>
                  </a:txBody>
                  <a:tcPr>
                    <a:noFill/>
                  </a:tcPr>
                </a:tc>
                <a:tc>
                  <a:txBody>
                    <a:bodyPr/>
                    <a:lstStyle/>
                    <a:p>
                      <a:pPr marL="0" lvl="3" indent="0" algn="l" defTabSz="914400" rtl="0" eaLnBrk="1" fontAlgn="ctr" latinLnBrk="0" hangingPunct="1">
                        <a:buNone/>
                      </a:pPr>
                      <a:r>
                        <a:rPr lang="en-US" sz="2000" b="1" kern="1200" dirty="0" smtClean="0">
                          <a:solidFill>
                            <a:srgbClr val="0070C0"/>
                          </a:solidFill>
                          <a:latin typeface="Arial" pitchFamily="34" charset="0"/>
                          <a:ea typeface="+mn-ea"/>
                          <a:cs typeface="Arial" pitchFamily="34" charset="0"/>
                        </a:rPr>
                        <a:t>SELECT </a:t>
                      </a:r>
                      <a:r>
                        <a:rPr lang="en-US" sz="2000" b="1" kern="1200" dirty="0" err="1" smtClean="0">
                          <a:solidFill>
                            <a:srgbClr val="BC8F00"/>
                          </a:solidFill>
                          <a:latin typeface="+mn-lt"/>
                          <a:ea typeface="+mn-ea"/>
                          <a:cs typeface="+mn-cs"/>
                        </a:rPr>
                        <a:t>customerNumber</a:t>
                      </a:r>
                      <a:r>
                        <a:rPr lang="en-US" sz="2000" b="1" kern="1200" dirty="0" smtClean="0">
                          <a:solidFill>
                            <a:srgbClr val="BC8F00"/>
                          </a:solidFill>
                          <a:latin typeface="+mn-lt"/>
                          <a:ea typeface="+mn-ea"/>
                          <a:cs typeface="+mn-cs"/>
                        </a:rPr>
                        <a:t>, country, </a:t>
                      </a:r>
                    </a:p>
                    <a:p>
                      <a:pPr marL="0" lvl="3" indent="0" algn="l" defTabSz="914400" rtl="0" eaLnBrk="1" fontAlgn="ctr" latinLnBrk="0" hangingPunct="1">
                        <a:buNone/>
                      </a:pPr>
                      <a:r>
                        <a:rPr lang="en-US" sz="2000" b="1" kern="1200" dirty="0" smtClean="0">
                          <a:solidFill>
                            <a:srgbClr val="0070C0"/>
                          </a:solidFill>
                          <a:latin typeface="Arial" pitchFamily="34" charset="0"/>
                          <a:ea typeface="+mn-ea"/>
                          <a:cs typeface="Arial" pitchFamily="34" charset="0"/>
                        </a:rPr>
                        <a:t>CASE</a:t>
                      </a:r>
                      <a:r>
                        <a:rPr lang="en-US" sz="2000" u="none" strike="noStrike" kern="1200" dirty="0" smtClean="0">
                          <a:solidFill>
                            <a:schemeClr val="bg1"/>
                          </a:solidFill>
                          <a:effectLst/>
                        </a:rPr>
                        <a:t> </a:t>
                      </a:r>
                      <a:r>
                        <a:rPr lang="en-US" sz="2000" b="1" kern="1200" dirty="0" smtClean="0">
                          <a:solidFill>
                            <a:srgbClr val="BC8F00"/>
                          </a:solidFill>
                          <a:latin typeface="+mn-lt"/>
                          <a:ea typeface="+mn-ea"/>
                          <a:cs typeface="+mn-cs"/>
                        </a:rPr>
                        <a:t>country</a:t>
                      </a:r>
                    </a:p>
                    <a:p>
                      <a:pPr marL="0" lvl="3" indent="0" algn="l" defTabSz="914400" rtl="0" eaLnBrk="1" fontAlgn="ctr" latinLnBrk="0" hangingPunct="1">
                        <a:buNone/>
                      </a:pPr>
                      <a:r>
                        <a:rPr lang="en-US" sz="2000" b="1" kern="1200" dirty="0" smtClean="0">
                          <a:solidFill>
                            <a:srgbClr val="0070C0"/>
                          </a:solidFill>
                          <a:latin typeface="Arial" pitchFamily="34" charset="0"/>
                          <a:ea typeface="+mn-ea"/>
                          <a:cs typeface="Arial" pitchFamily="34" charset="0"/>
                        </a:rPr>
                        <a:t>WHEN</a:t>
                      </a:r>
                      <a:r>
                        <a:rPr lang="en-US" sz="2000" u="none" strike="noStrike" kern="1200" dirty="0" smtClean="0">
                          <a:solidFill>
                            <a:schemeClr val="bg1"/>
                          </a:solidFill>
                          <a:effectLst/>
                        </a:rPr>
                        <a:t> </a:t>
                      </a:r>
                      <a:r>
                        <a:rPr lang="en-US" sz="2000" b="1" kern="1200" dirty="0" smtClean="0">
                          <a:solidFill>
                            <a:srgbClr val="BC8F00"/>
                          </a:solidFill>
                          <a:latin typeface="+mn-lt"/>
                          <a:ea typeface="+mn-ea"/>
                          <a:cs typeface="+mn-cs"/>
                        </a:rPr>
                        <a:t>‘USA' </a:t>
                      </a:r>
                      <a:r>
                        <a:rPr lang="en-US" sz="2000" b="1" kern="1200" dirty="0" smtClean="0">
                          <a:solidFill>
                            <a:srgbClr val="0070C0"/>
                          </a:solidFill>
                          <a:latin typeface="Arial" pitchFamily="34" charset="0"/>
                          <a:ea typeface="+mn-ea"/>
                          <a:cs typeface="Arial" pitchFamily="34" charset="0"/>
                        </a:rPr>
                        <a:t>THEN</a:t>
                      </a:r>
                      <a:r>
                        <a:rPr lang="en-US" sz="2000" b="1" kern="1200" dirty="0" smtClean="0">
                          <a:solidFill>
                            <a:srgbClr val="BC8F00"/>
                          </a:solidFill>
                          <a:latin typeface="+mn-lt"/>
                          <a:ea typeface="+mn-ea"/>
                          <a:cs typeface="+mn-cs"/>
                        </a:rPr>
                        <a:t> ‘America’</a:t>
                      </a:r>
                    </a:p>
                    <a:p>
                      <a:pPr marL="0" lvl="3" indent="0" algn="l" defTabSz="914400" rtl="0" eaLnBrk="1" fontAlgn="ctr" latinLnBrk="0" hangingPunct="1">
                        <a:buNone/>
                      </a:pPr>
                      <a:r>
                        <a:rPr lang="en-US" sz="2000" b="1" kern="1200" dirty="0" smtClean="0">
                          <a:solidFill>
                            <a:srgbClr val="0070C0"/>
                          </a:solidFill>
                          <a:latin typeface="Arial" pitchFamily="34" charset="0"/>
                          <a:ea typeface="+mn-ea"/>
                          <a:cs typeface="Arial" pitchFamily="34" charset="0"/>
                        </a:rPr>
                        <a:t>WHEN</a:t>
                      </a:r>
                      <a:r>
                        <a:rPr lang="en-US" sz="2000" b="1" kern="1200" dirty="0" smtClean="0">
                          <a:solidFill>
                            <a:srgbClr val="BC8F00"/>
                          </a:solidFill>
                          <a:latin typeface="+mn-lt"/>
                          <a:ea typeface="+mn-ea"/>
                          <a:cs typeface="+mn-cs"/>
                        </a:rPr>
                        <a:t> ‘UK' </a:t>
                      </a:r>
                      <a:r>
                        <a:rPr lang="en-US" sz="2000" b="1" kern="1200" dirty="0" smtClean="0">
                          <a:solidFill>
                            <a:srgbClr val="0070C0"/>
                          </a:solidFill>
                          <a:latin typeface="Arial" pitchFamily="34" charset="0"/>
                          <a:ea typeface="+mn-ea"/>
                          <a:cs typeface="Arial" pitchFamily="34" charset="0"/>
                        </a:rPr>
                        <a:t>THEN</a:t>
                      </a:r>
                      <a:r>
                        <a:rPr lang="en-US" sz="2000" b="1" kern="1200" dirty="0" smtClean="0">
                          <a:solidFill>
                            <a:srgbClr val="BC8F00"/>
                          </a:solidFill>
                          <a:latin typeface="+mn-lt"/>
                          <a:ea typeface="+mn-ea"/>
                          <a:cs typeface="+mn-cs"/>
                        </a:rPr>
                        <a:t> ‘Britain’</a:t>
                      </a:r>
                    </a:p>
                    <a:p>
                      <a:pPr marL="0" lvl="3" indent="0" algn="l" defTabSz="914400" rtl="0" eaLnBrk="1" fontAlgn="ctr" latinLnBrk="0" hangingPunct="1">
                        <a:buNone/>
                      </a:pPr>
                      <a:r>
                        <a:rPr lang="en-US" sz="2000" b="1" kern="1200" dirty="0" smtClean="0">
                          <a:solidFill>
                            <a:srgbClr val="0070C0"/>
                          </a:solidFill>
                          <a:latin typeface="Arial" pitchFamily="34" charset="0"/>
                          <a:ea typeface="+mn-ea"/>
                          <a:cs typeface="Arial" pitchFamily="34" charset="0"/>
                        </a:rPr>
                        <a:t>ELSE</a:t>
                      </a:r>
                      <a:r>
                        <a:rPr lang="en-US" sz="2000" b="1" kern="1200" dirty="0" smtClean="0">
                          <a:solidFill>
                            <a:srgbClr val="BC8F00"/>
                          </a:solidFill>
                          <a:latin typeface="+mn-lt"/>
                          <a:ea typeface="+mn-ea"/>
                          <a:cs typeface="+mn-cs"/>
                        </a:rPr>
                        <a:t> ‘NA’ </a:t>
                      </a:r>
                      <a:r>
                        <a:rPr lang="en-US" sz="2000" b="1" kern="1200" dirty="0" smtClean="0">
                          <a:solidFill>
                            <a:srgbClr val="0070C0"/>
                          </a:solidFill>
                          <a:latin typeface="Arial" pitchFamily="34" charset="0"/>
                          <a:ea typeface="+mn-ea"/>
                          <a:cs typeface="Arial" pitchFamily="34" charset="0"/>
                        </a:rPr>
                        <a:t>END</a:t>
                      </a:r>
                    </a:p>
                    <a:p>
                      <a:pPr marL="0" lvl="3" indent="0" algn="l" defTabSz="914400" rtl="0" eaLnBrk="1" fontAlgn="ctr" latinLnBrk="0" hangingPunct="1">
                        <a:buNone/>
                      </a:pPr>
                      <a:r>
                        <a:rPr lang="en-US" sz="2000" b="1" kern="1200" dirty="0" smtClean="0">
                          <a:solidFill>
                            <a:srgbClr val="0070C0"/>
                          </a:solidFill>
                          <a:latin typeface="Arial" pitchFamily="34" charset="0"/>
                          <a:ea typeface="+mn-ea"/>
                          <a:cs typeface="Arial" pitchFamily="34" charset="0"/>
                        </a:rPr>
                        <a:t>FROM</a:t>
                      </a:r>
                      <a:r>
                        <a:rPr lang="en-US" sz="2000" b="1" kern="1200" dirty="0" smtClean="0">
                          <a:solidFill>
                            <a:srgbClr val="BC8F00"/>
                          </a:solidFill>
                          <a:latin typeface="+mn-lt"/>
                          <a:ea typeface="+mn-ea"/>
                          <a:cs typeface="+mn-cs"/>
                        </a:rPr>
                        <a:t> customers</a:t>
                      </a:r>
                    </a:p>
                    <a:p>
                      <a:endParaRPr lang="en-US" sz="2000" dirty="0"/>
                    </a:p>
                  </a:txBody>
                  <a:tcPr>
                    <a:noFill/>
                  </a:tcPr>
                </a:tc>
              </a:tr>
            </a:tbl>
          </a:graphicData>
        </a:graphic>
      </p:graphicFrame>
    </p:spTree>
    <p:extLst>
      <p:ext uri="{BB962C8B-B14F-4D97-AF65-F5344CB8AC3E}">
        <p14:creationId xmlns:p14="http://schemas.microsoft.com/office/powerpoint/2010/main" val="69370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2092" y="304800"/>
            <a:ext cx="8389665" cy="607259"/>
          </a:xfrm>
        </p:spPr>
        <p:txBody>
          <a:bodyPr/>
          <a:lstStyle/>
          <a:p>
            <a:r>
              <a:rPr lang="en-US" sz="1800" b="0" dirty="0" smtClean="0"/>
              <a:t>Lend a Hand</a:t>
            </a:r>
            <a:endParaRPr lang="en-US" sz="1800" b="0" dirty="0"/>
          </a:p>
        </p:txBody>
      </p:sp>
      <p:sp>
        <p:nvSpPr>
          <p:cNvPr id="2" name="Text Placeholder 1"/>
          <p:cNvSpPr>
            <a:spLocks noGrp="1"/>
          </p:cNvSpPr>
          <p:nvPr>
            <p:ph type="body" sz="quarter" idx="13"/>
          </p:nvPr>
        </p:nvSpPr>
        <p:spPr>
          <a:xfrm>
            <a:off x="381000" y="1137831"/>
            <a:ext cx="8382000" cy="767169"/>
          </a:xfrm>
        </p:spPr>
        <p:txBody>
          <a:bodyPr>
            <a:normAutofit/>
          </a:bodyPr>
          <a:lstStyle/>
          <a:p>
            <a:r>
              <a:rPr lang="en-US" sz="2000" dirty="0">
                <a:solidFill>
                  <a:schemeClr val="bg1"/>
                </a:solidFill>
              </a:rPr>
              <a:t>Refer  </a:t>
            </a:r>
            <a:r>
              <a:rPr lang="en-US" sz="2000" dirty="0" smtClean="0">
                <a:solidFill>
                  <a:schemeClr val="accent3"/>
                </a:solidFill>
              </a:rPr>
              <a:t>RIO_07_ANSI_SQL_Functions </a:t>
            </a:r>
            <a:r>
              <a:rPr lang="en-US" sz="2000" dirty="0">
                <a:solidFill>
                  <a:schemeClr val="accent3"/>
                </a:solidFill>
              </a:rPr>
              <a:t>- Lend </a:t>
            </a:r>
            <a:r>
              <a:rPr lang="en-US" sz="2000" dirty="0" smtClean="0">
                <a:solidFill>
                  <a:schemeClr val="accent3"/>
                </a:solidFill>
              </a:rPr>
              <a:t>a Hand.ppt </a:t>
            </a:r>
            <a:r>
              <a:rPr lang="en-US" sz="2000" dirty="0">
                <a:solidFill>
                  <a:schemeClr val="bg1"/>
                </a:solidFill>
              </a:rPr>
              <a:t>document file</a:t>
            </a:r>
          </a:p>
          <a:p>
            <a:endParaRPr lang="en-US" sz="2000" dirty="0" smtClean="0"/>
          </a:p>
        </p:txBody>
      </p:sp>
    </p:spTree>
    <p:extLst>
      <p:ext uri="{BB962C8B-B14F-4D97-AF65-F5344CB8AC3E}">
        <p14:creationId xmlns:p14="http://schemas.microsoft.com/office/powerpoint/2010/main" val="2766871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800" b="0" dirty="0" smtClean="0"/>
              <a:t>Practice Check</a:t>
            </a:r>
            <a:endParaRPr lang="en-US" sz="1800" b="0" dirty="0"/>
          </a:p>
        </p:txBody>
      </p:sp>
      <p:sp>
        <p:nvSpPr>
          <p:cNvPr id="2" name="Text Placeholder 1"/>
          <p:cNvSpPr>
            <a:spLocks noGrp="1"/>
          </p:cNvSpPr>
          <p:nvPr>
            <p:ph type="body" sz="quarter" idx="13"/>
          </p:nvPr>
        </p:nvSpPr>
        <p:spPr>
          <a:xfrm>
            <a:off x="381000" y="1137831"/>
            <a:ext cx="8382000" cy="767169"/>
          </a:xfrm>
        </p:spPr>
        <p:txBody>
          <a:bodyPr>
            <a:normAutofit/>
          </a:bodyPr>
          <a:lstStyle/>
          <a:p>
            <a:r>
              <a:rPr lang="en-US" sz="2000" dirty="0">
                <a:solidFill>
                  <a:schemeClr val="bg1"/>
                </a:solidFill>
              </a:rPr>
              <a:t>Refer  </a:t>
            </a:r>
            <a:r>
              <a:rPr lang="en-US" sz="2000" dirty="0" smtClean="0">
                <a:solidFill>
                  <a:schemeClr val="accent3"/>
                </a:solidFill>
              </a:rPr>
              <a:t>RIO_07_ANSI_SQL_Functions </a:t>
            </a:r>
            <a:r>
              <a:rPr lang="en-US" sz="2000" dirty="0" smtClean="0">
                <a:solidFill>
                  <a:schemeClr val="accent3"/>
                </a:solidFill>
              </a:rPr>
              <a:t>– </a:t>
            </a:r>
            <a:r>
              <a:rPr lang="en-US" sz="2000" dirty="0" smtClean="0">
                <a:solidFill>
                  <a:schemeClr val="accent3"/>
                </a:solidFill>
              </a:rPr>
              <a:t>Practice check</a:t>
            </a:r>
            <a:r>
              <a:rPr lang="en-US" sz="2000" dirty="0" smtClean="0">
                <a:solidFill>
                  <a:schemeClr val="accent3"/>
                </a:solidFill>
              </a:rPr>
              <a:t>.ppt </a:t>
            </a:r>
            <a:r>
              <a:rPr lang="en-US" sz="2000" dirty="0">
                <a:solidFill>
                  <a:schemeClr val="bg1"/>
                </a:solidFill>
              </a:rPr>
              <a:t>document file</a:t>
            </a:r>
          </a:p>
          <a:p>
            <a:endParaRPr lang="en-US" sz="2000" dirty="0" smtClean="0"/>
          </a:p>
        </p:txBody>
      </p:sp>
    </p:spTree>
    <p:extLst>
      <p:ext uri="{BB962C8B-B14F-4D97-AF65-F5344CB8AC3E}">
        <p14:creationId xmlns:p14="http://schemas.microsoft.com/office/powerpoint/2010/main" val="2984206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smtClean="0"/>
              <a:t>Check Your Understanding</a:t>
            </a:r>
            <a:endParaRPr lang="en-US" b="0" dirty="0"/>
          </a:p>
        </p:txBody>
      </p:sp>
      <p:sp>
        <p:nvSpPr>
          <p:cNvPr id="2" name="Content Placeholder 1"/>
          <p:cNvSpPr>
            <a:spLocks noGrp="1"/>
          </p:cNvSpPr>
          <p:nvPr>
            <p:ph type="body" sz="quarter" idx="13"/>
          </p:nvPr>
        </p:nvSpPr>
        <p:spPr>
          <a:xfrm>
            <a:off x="0" y="1143000"/>
            <a:ext cx="8991600" cy="4622800"/>
          </a:xfrm>
        </p:spPr>
        <p:txBody>
          <a:bodyPr/>
          <a:lstStyle/>
          <a:p>
            <a:pPr marL="822960" indent="-457200">
              <a:lnSpc>
                <a:spcPct val="120000"/>
              </a:lnSpc>
              <a:spcBef>
                <a:spcPts val="0"/>
              </a:spcBef>
              <a:buFont typeface="+mj-lt"/>
              <a:buAutoNum type="arabicPeriod"/>
            </a:pPr>
            <a:r>
              <a:rPr lang="en-US" sz="2200" dirty="0" smtClean="0"/>
              <a:t>What function is used to get the current system date?</a:t>
            </a:r>
          </a:p>
          <a:p>
            <a:pPr marL="822960" indent="-457200">
              <a:lnSpc>
                <a:spcPct val="120000"/>
              </a:lnSpc>
              <a:spcBef>
                <a:spcPts val="0"/>
              </a:spcBef>
              <a:buFont typeface="+mj-lt"/>
              <a:buAutoNum type="arabicPeriod"/>
            </a:pPr>
            <a:endParaRPr lang="en-US" sz="2200" dirty="0" smtClean="0"/>
          </a:p>
          <a:p>
            <a:pPr marL="822960" indent="-457200">
              <a:lnSpc>
                <a:spcPct val="120000"/>
              </a:lnSpc>
              <a:spcBef>
                <a:spcPts val="0"/>
              </a:spcBef>
              <a:buFont typeface="+mj-lt"/>
              <a:buAutoNum type="arabicPeriod"/>
            </a:pPr>
            <a:r>
              <a:rPr lang="en-US" sz="2200" dirty="0" smtClean="0"/>
              <a:t>What will ROUND(2323.343,2) return ?</a:t>
            </a:r>
          </a:p>
          <a:p>
            <a:pPr marL="822960" indent="-457200">
              <a:lnSpc>
                <a:spcPct val="120000"/>
              </a:lnSpc>
              <a:spcBef>
                <a:spcPts val="0"/>
              </a:spcBef>
              <a:buFont typeface="+mj-lt"/>
              <a:buAutoNum type="arabicPeriod"/>
            </a:pPr>
            <a:endParaRPr lang="en-US" sz="2200" dirty="0" smtClean="0"/>
          </a:p>
          <a:p>
            <a:pPr marL="822960" indent="-457200">
              <a:lnSpc>
                <a:spcPct val="120000"/>
              </a:lnSpc>
              <a:spcBef>
                <a:spcPts val="0"/>
              </a:spcBef>
              <a:buFont typeface="+mj-lt"/>
              <a:buAutoNum type="arabicPeriod"/>
            </a:pPr>
            <a:r>
              <a:rPr lang="en-US" sz="2200" dirty="0" smtClean="0"/>
              <a:t>An Expression can contain only One Condition. </a:t>
            </a:r>
          </a:p>
          <a:p>
            <a:pPr marL="365760">
              <a:lnSpc>
                <a:spcPct val="120000"/>
              </a:lnSpc>
              <a:spcBef>
                <a:spcPts val="0"/>
              </a:spcBef>
            </a:pPr>
            <a:r>
              <a:rPr lang="en-US" sz="2200" dirty="0"/>
              <a:t>	</a:t>
            </a:r>
            <a:r>
              <a:rPr lang="en-US" sz="2200" dirty="0" smtClean="0"/>
              <a:t>	State true or False</a:t>
            </a:r>
          </a:p>
          <a:p>
            <a:pPr marL="365760">
              <a:lnSpc>
                <a:spcPct val="120000"/>
              </a:lnSpc>
              <a:spcBef>
                <a:spcPts val="0"/>
              </a:spcBef>
            </a:pPr>
            <a:endParaRPr lang="en-US" sz="2200" dirty="0" smtClean="0"/>
          </a:p>
          <a:p>
            <a:pPr marL="822960" indent="-457200">
              <a:lnSpc>
                <a:spcPct val="120000"/>
              </a:lnSpc>
              <a:spcBef>
                <a:spcPts val="0"/>
              </a:spcBef>
              <a:buFont typeface="+mj-lt"/>
              <a:buAutoNum type="arabicPeriod"/>
            </a:pPr>
            <a:endParaRPr lang="en-US" sz="2200" dirty="0"/>
          </a:p>
          <a:p>
            <a:pPr marL="731520" indent="-365760">
              <a:lnSpc>
                <a:spcPct val="120000"/>
              </a:lnSpc>
              <a:spcBef>
                <a:spcPts val="0"/>
              </a:spcBef>
            </a:pPr>
            <a:endParaRPr lang="en-US" sz="2200" dirty="0"/>
          </a:p>
          <a:p>
            <a:pPr marL="731520" indent="-365760">
              <a:lnSpc>
                <a:spcPct val="120000"/>
              </a:lnSpc>
              <a:spcBef>
                <a:spcPts val="0"/>
              </a:spcBef>
            </a:pPr>
            <a:endParaRPr lang="en-US" sz="2200" dirty="0"/>
          </a:p>
          <a:p>
            <a:pPr marL="731520" indent="-365760">
              <a:lnSpc>
                <a:spcPct val="120000"/>
              </a:lnSpc>
              <a:spcBef>
                <a:spcPts val="0"/>
              </a:spcBef>
            </a:pPr>
            <a:endParaRPr lang="en-US" sz="2200" dirty="0"/>
          </a:p>
        </p:txBody>
      </p:sp>
      <p:sp>
        <p:nvSpPr>
          <p:cNvPr id="8" name="Slide Number Placeholder 7"/>
          <p:cNvSpPr>
            <a:spLocks noGrp="1"/>
          </p:cNvSpPr>
          <p:nvPr>
            <p:ph type="sldNum" sz="quarter" idx="4294967295"/>
          </p:nvPr>
        </p:nvSpPr>
        <p:spPr/>
        <p:txBody>
          <a:bodyPr/>
          <a:lstStyle/>
          <a:p>
            <a:fld id="{47ED8886-DB3B-44F4-9A80-E6A224679F20}" type="slidenum">
              <a:rPr lang="en-US" smtClean="0"/>
              <a:pPr/>
              <a:t>47</a:t>
            </a:fld>
            <a:endParaRPr lang="en-US" dirty="0"/>
          </a:p>
        </p:txBody>
      </p:sp>
    </p:spTree>
    <p:extLst>
      <p:ext uri="{BB962C8B-B14F-4D97-AF65-F5344CB8AC3E}">
        <p14:creationId xmlns:p14="http://schemas.microsoft.com/office/powerpoint/2010/main" val="2912806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smtClean="0"/>
              <a:t>Recap</a:t>
            </a:r>
            <a:endParaRPr lang="en-US" dirty="0"/>
          </a:p>
        </p:txBody>
      </p:sp>
      <p:sp>
        <p:nvSpPr>
          <p:cNvPr id="2" name="Content Placeholder 1"/>
          <p:cNvSpPr>
            <a:spLocks noGrp="1"/>
          </p:cNvSpPr>
          <p:nvPr>
            <p:ph type="body" sz="quarter" idx="13"/>
          </p:nvPr>
        </p:nvSpPr>
        <p:spPr>
          <a:xfrm>
            <a:off x="228600" y="1066800"/>
            <a:ext cx="8763000" cy="4622800"/>
          </a:xfrm>
        </p:spPr>
        <p:txBody>
          <a:bodyPr>
            <a:normAutofit/>
          </a:bodyPr>
          <a:lstStyle/>
          <a:p>
            <a:pPr marL="731520" indent="-365760">
              <a:lnSpc>
                <a:spcPct val="120000"/>
              </a:lnSpc>
              <a:spcBef>
                <a:spcPts val="0"/>
              </a:spcBef>
              <a:defRPr/>
            </a:pPr>
            <a:r>
              <a:rPr lang="en-US" sz="2000" dirty="0">
                <a:solidFill>
                  <a:schemeClr val="bg1"/>
                </a:solidFill>
              </a:rPr>
              <a:t>In this chapter we have learnt to:</a:t>
            </a:r>
          </a:p>
          <a:p>
            <a:pPr marL="731520" indent="-365760">
              <a:lnSpc>
                <a:spcPct val="120000"/>
              </a:lnSpc>
              <a:spcBef>
                <a:spcPts val="0"/>
              </a:spcBef>
              <a:defRPr/>
            </a:pPr>
            <a:endParaRPr lang="en-US" sz="2000" dirty="0" smtClean="0"/>
          </a:p>
          <a:p>
            <a:pPr marL="57150" indent="-365760">
              <a:lnSpc>
                <a:spcPct val="120000"/>
              </a:lnSpc>
              <a:spcBef>
                <a:spcPts val="0"/>
              </a:spcBef>
              <a:buFont typeface="Arial" panose="020B0604020202020204" pitchFamily="34" charset="0"/>
              <a:buChar char="•"/>
            </a:pPr>
            <a:r>
              <a:rPr lang="en-US" sz="2000" dirty="0"/>
              <a:t> Describe and Demonstrate any one function for in each of Aggregate, 	Scalar, String, Mathematical, DateTime and Control Flow Functions with 	an example.</a:t>
            </a:r>
          </a:p>
        </p:txBody>
      </p:sp>
      <p:sp>
        <p:nvSpPr>
          <p:cNvPr id="8" name="Slide Number Placeholder 7"/>
          <p:cNvSpPr>
            <a:spLocks noGrp="1"/>
          </p:cNvSpPr>
          <p:nvPr>
            <p:ph type="sldNum" sz="quarter" idx="4294967295"/>
          </p:nvPr>
        </p:nvSpPr>
        <p:spPr/>
        <p:txBody>
          <a:bodyPr/>
          <a:lstStyle/>
          <a:p>
            <a:fld id="{47ED8886-DB3B-44F4-9A80-E6A224679F20}" type="slidenum">
              <a:rPr lang="en-US" smtClean="0"/>
              <a:pPr/>
              <a:t>48</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1219201"/>
            <a:ext cx="5105400" cy="3581400"/>
          </a:xfrm>
        </p:spPr>
        <p:txBody>
          <a:bodyPr/>
          <a:lstStyle/>
          <a:p>
            <a:pPr marL="0" indent="0">
              <a:buNone/>
              <a:defRPr/>
            </a:pPr>
            <a:r>
              <a:rPr lang="en-US" sz="1800" dirty="0" smtClean="0">
                <a:solidFill>
                  <a:schemeClr val="bg1"/>
                </a:solidFill>
                <a:latin typeface="Arial" panose="020B0604020202020204" pitchFamily="34" charset="0"/>
                <a:cs typeface="Arial" panose="020B0604020202020204" pitchFamily="34" charset="0"/>
              </a:rPr>
              <a:t>Books </a:t>
            </a:r>
            <a:r>
              <a:rPr lang="en-US" sz="1800" dirty="0">
                <a:solidFill>
                  <a:schemeClr val="bg1"/>
                </a:solidFill>
                <a:latin typeface="Arial" panose="020B0604020202020204" pitchFamily="34" charset="0"/>
                <a:cs typeface="Arial" panose="020B0604020202020204" pitchFamily="34" charset="0"/>
              </a:rPr>
              <a:t>: </a:t>
            </a:r>
            <a:endParaRPr lang="en-US" sz="1800" dirty="0" smtClean="0">
              <a:solidFill>
                <a:schemeClr val="bg1"/>
              </a:solidFill>
              <a:latin typeface="Arial" panose="020B0604020202020204" pitchFamily="34" charset="0"/>
              <a:cs typeface="Arial" panose="020B0604020202020204" pitchFamily="34" charset="0"/>
            </a:endParaRPr>
          </a:p>
          <a:p>
            <a:pPr>
              <a:defRPr/>
            </a:pPr>
            <a:r>
              <a:rPr lang="en-US" sz="1800" dirty="0" err="1" smtClean="0">
                <a:solidFill>
                  <a:schemeClr val="bg1"/>
                </a:solidFill>
                <a:latin typeface="Arial" panose="020B0604020202020204" pitchFamily="34" charset="0"/>
                <a:cs typeface="Arial" panose="020B0604020202020204" pitchFamily="34" charset="0"/>
              </a:rPr>
              <a:t>OReilly</a:t>
            </a:r>
            <a:r>
              <a:rPr lang="en-US" sz="1800" dirty="0" smtClean="0">
                <a:solidFill>
                  <a:schemeClr val="bg1"/>
                </a:solidFill>
                <a:latin typeface="Arial" panose="020B0604020202020204" pitchFamily="34" charset="0"/>
                <a:cs typeface="Arial" panose="020B0604020202020204" pitchFamily="34" charset="0"/>
              </a:rPr>
              <a:t> </a:t>
            </a:r>
            <a:r>
              <a:rPr lang="en-US" sz="1800" dirty="0">
                <a:solidFill>
                  <a:schemeClr val="bg1"/>
                </a:solidFill>
                <a:latin typeface="Arial" panose="020B0604020202020204" pitchFamily="34" charset="0"/>
                <a:cs typeface="Arial" panose="020B0604020202020204" pitchFamily="34" charset="0"/>
              </a:rPr>
              <a:t>SQL In </a:t>
            </a:r>
            <a:r>
              <a:rPr lang="en-US" sz="1800" dirty="0" err="1">
                <a:solidFill>
                  <a:schemeClr val="bg1"/>
                </a:solidFill>
                <a:latin typeface="Arial" panose="020B0604020202020204" pitchFamily="34" charset="0"/>
                <a:cs typeface="Arial" panose="020B0604020202020204" pitchFamily="34" charset="0"/>
              </a:rPr>
              <a:t>NutShell</a:t>
            </a:r>
            <a:r>
              <a:rPr lang="en-US" sz="1800" dirty="0">
                <a:solidFill>
                  <a:schemeClr val="bg1"/>
                </a:solidFill>
                <a:latin typeface="Arial" panose="020B0604020202020204" pitchFamily="34" charset="0"/>
                <a:cs typeface="Arial" panose="020B0604020202020204" pitchFamily="34" charset="0"/>
              </a:rPr>
              <a:t>  Page No : 164</a:t>
            </a:r>
          </a:p>
          <a:p>
            <a:pPr>
              <a:defRPr/>
            </a:pPr>
            <a:r>
              <a:rPr lang="en-US" sz="1800" dirty="0" err="1" smtClean="0">
                <a:solidFill>
                  <a:schemeClr val="bg1"/>
                </a:solidFill>
                <a:latin typeface="Arial" panose="020B0604020202020204" pitchFamily="34" charset="0"/>
                <a:cs typeface="Arial" panose="020B0604020202020204" pitchFamily="34" charset="0"/>
              </a:rPr>
              <a:t>Wrox</a:t>
            </a:r>
            <a:r>
              <a:rPr lang="en-US" sz="1800" dirty="0" smtClean="0">
                <a:solidFill>
                  <a:schemeClr val="bg1"/>
                </a:solidFill>
                <a:latin typeface="Arial" panose="020B0604020202020204" pitchFamily="34" charset="0"/>
                <a:cs typeface="Arial" panose="020B0604020202020204" pitchFamily="34" charset="0"/>
              </a:rPr>
              <a:t> </a:t>
            </a:r>
            <a:r>
              <a:rPr lang="en-US" sz="1800" dirty="0">
                <a:solidFill>
                  <a:schemeClr val="bg1"/>
                </a:solidFill>
                <a:latin typeface="Arial" panose="020B0604020202020204" pitchFamily="34" charset="0"/>
                <a:cs typeface="Arial" panose="020B0604020202020204" pitchFamily="34" charset="0"/>
              </a:rPr>
              <a:t>SQL Functions Programmer's Reference 2005 Page NO:  34</a:t>
            </a:r>
          </a:p>
          <a:p>
            <a:endParaRPr lang="en-US"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dirty="0" smtClean="0">
                <a:solidFill>
                  <a:schemeClr val="bg1"/>
                </a:solidFill>
                <a:latin typeface="Arial" panose="020B0604020202020204" pitchFamily="34" charset="0"/>
                <a:cs typeface="Arial" panose="020B0604020202020204" pitchFamily="34" charset="0"/>
              </a:rPr>
              <a:t>Source</a:t>
            </a:r>
            <a:endParaRPr lang="en-US"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1"/>
          </p:nvPr>
        </p:nvSpPr>
        <p:spPr/>
        <p:txBody>
          <a:bodyPr/>
          <a:lstStyle/>
          <a:p>
            <a:endParaRPr lang="en-US" dirty="0"/>
          </a:p>
        </p:txBody>
      </p:sp>
      <p:sp>
        <p:nvSpPr>
          <p:cNvPr id="5" name="Footer Placeholder 4"/>
          <p:cNvSpPr>
            <a:spLocks noGrp="1"/>
          </p:cNvSpPr>
          <p:nvPr>
            <p:ph type="ftr" sz="quarter" idx="4294967295"/>
          </p:nvPr>
        </p:nvSpPr>
        <p:spPr/>
        <p:txBody>
          <a:bodyPr/>
          <a:lstStyle/>
          <a:p>
            <a:r>
              <a:rPr lang="en-US" dirty="0" smtClean="0"/>
              <a:t>© </a:t>
            </a:r>
            <a:endParaRPr lang="en-US" dirty="0"/>
          </a:p>
        </p:txBody>
      </p:sp>
      <p:sp>
        <p:nvSpPr>
          <p:cNvPr id="7" name="Text Box 4"/>
          <p:cNvSpPr txBox="1">
            <a:spLocks noChangeArrowheads="1"/>
          </p:cNvSpPr>
          <p:nvPr/>
        </p:nvSpPr>
        <p:spPr bwMode="auto">
          <a:xfrm>
            <a:off x="381000" y="4953000"/>
            <a:ext cx="8458200" cy="8309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eaLnBrk="0" hangingPunct="0">
              <a:defRPr sz="1200">
                <a:solidFill>
                  <a:schemeClr val="tx2">
                    <a:lumMod val="75000"/>
                  </a:schemeClr>
                </a:solidFill>
                <a:latin typeface="Arial Unicode MS" pitchFamily="34" charset="-128"/>
                <a:ea typeface="Arial Unicode MS" pitchFamily="34" charset="-128"/>
                <a:cs typeface="Arial Unicode MS" pitchFamily="34"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b="1" dirty="0">
                <a:solidFill>
                  <a:schemeClr val="tx2">
                    <a:lumMod val="50000"/>
                  </a:schemeClr>
                </a:solidFill>
                <a:latin typeface="Arial" pitchFamily="34" charset="0"/>
                <a:cs typeface="Arial" pitchFamily="34" charset="0"/>
              </a:rPr>
              <a:t>Disclaimer</a:t>
            </a:r>
            <a:r>
              <a:rPr lang="en-US" dirty="0">
                <a:solidFill>
                  <a:schemeClr val="tx2">
                    <a:lumMod val="50000"/>
                  </a:schemeClr>
                </a:solidFill>
              </a:rPr>
              <a:t>: 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4100" name="Picture 4" descr="D:\Images\Images\source\shutterstock_4246789.jp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3600" y="1395186"/>
            <a:ext cx="3048000" cy="304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8509090" y="6311384"/>
            <a:ext cx="441146" cy="369332"/>
          </a:xfrm>
          <a:prstGeom prst="rect">
            <a:avLst/>
          </a:prstGeom>
        </p:spPr>
        <p:txBody>
          <a:bodyPr wrap="none">
            <a:spAutoFit/>
          </a:bodyPr>
          <a:lstStyle/>
          <a:p>
            <a:r>
              <a:rPr lang="en-US" dirty="0" smtClean="0">
                <a:solidFill>
                  <a:schemeClr val="bg1"/>
                </a:solidFill>
              </a:rPr>
              <a:t>66</a:t>
            </a:r>
            <a:endParaRPr lang="en-US" dirty="0">
              <a:solidFill>
                <a:schemeClr val="bg1"/>
              </a:solidFill>
            </a:endParaRPr>
          </a:p>
        </p:txBody>
      </p:sp>
    </p:spTree>
    <p:extLst>
      <p:ext uri="{BB962C8B-B14F-4D97-AF65-F5344CB8AC3E}">
        <p14:creationId xmlns:p14="http://schemas.microsoft.com/office/powerpoint/2010/main" val="181489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Scenario</a:t>
            </a:r>
          </a:p>
        </p:txBody>
      </p:sp>
      <p:sp>
        <p:nvSpPr>
          <p:cNvPr id="4" name="Text Placeholder 3"/>
          <p:cNvSpPr>
            <a:spLocks noGrp="1"/>
          </p:cNvSpPr>
          <p:nvPr>
            <p:ph type="body" sz="quarter" idx="13"/>
          </p:nvPr>
        </p:nvSpPr>
        <p:spPr>
          <a:xfrm>
            <a:off x="381000" y="1143000"/>
            <a:ext cx="8382000" cy="4622800"/>
          </a:xfrm>
        </p:spPr>
        <p:txBody>
          <a:bodyPr/>
          <a:lstStyle/>
          <a:p>
            <a:r>
              <a:rPr lang="en-US" sz="2000" dirty="0">
                <a:solidFill>
                  <a:schemeClr val="bg1"/>
                </a:solidFill>
                <a:latin typeface="Arial" panose="020B0604020202020204" pitchFamily="34" charset="0"/>
                <a:cs typeface="Arial" panose="020B0604020202020204" pitchFamily="34" charset="0"/>
              </a:rPr>
              <a:t>For the complete understanding of ANSI SQL, we are going to make use of Product Management System (PMS) for ABC Traders</a:t>
            </a:r>
            <a:r>
              <a:rPr lang="en-US" sz="2000" dirty="0" smtClean="0">
                <a:solidFill>
                  <a:schemeClr val="bg1"/>
                </a:solidFill>
                <a:latin typeface="Arial" panose="020B0604020202020204" pitchFamily="34" charset="0"/>
                <a:cs typeface="Arial" panose="020B0604020202020204" pitchFamily="34" charset="0"/>
              </a:rPr>
              <a:t>.</a:t>
            </a:r>
          </a:p>
          <a:p>
            <a:endParaRPr lang="en-US" sz="2000" dirty="0">
              <a:solidFill>
                <a:schemeClr val="bg1"/>
              </a:solidFill>
              <a:latin typeface="Arial" panose="020B0604020202020204" pitchFamily="34" charset="0"/>
              <a:cs typeface="Arial" panose="020B0604020202020204" pitchFamily="34" charset="0"/>
            </a:endParaRPr>
          </a:p>
          <a:p>
            <a:endParaRPr lang="en-US" sz="2000" dirty="0" smtClean="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Arial" panose="020B0604020202020204" pitchFamily="34" charset="0"/>
              <a:cs typeface="Arial" panose="020B0604020202020204" pitchFamily="34" charset="0"/>
            </a:endParaRP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ABC Traders is a company which buys collectable model cars, trains, trucks, buses, and ships directly from manufacturers and sell them to distributors across the globe. In order to manage the stocking, supply, and payment transactions, the above mentioned software is developed.</a:t>
            </a: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As per the requirement of the trading company, an inventory system is developed to collect the information of the products, customers, and their payment processing.</a:t>
            </a:r>
          </a:p>
          <a:p>
            <a:endParaRPr lang="en-US" sz="2000" dirty="0">
              <a:solidFill>
                <a:schemeClr val="bg1"/>
              </a:solidFill>
              <a:latin typeface="Arial" panose="020B0604020202020204" pitchFamily="34" charset="0"/>
              <a:cs typeface="Arial" panose="020B0604020202020204" pitchFamily="34" charset="0"/>
            </a:endParaRPr>
          </a:p>
          <a:p>
            <a:endParaRPr lang="en-US" dirty="0"/>
          </a:p>
        </p:txBody>
      </p:sp>
      <p:sp>
        <p:nvSpPr>
          <p:cNvPr id="7" name="Slide Number Placeholder 18"/>
          <p:cNvSpPr txBox="1">
            <a:spLocks/>
          </p:cNvSpPr>
          <p:nvPr/>
        </p:nvSpPr>
        <p:spPr>
          <a:xfrm>
            <a:off x="8763000" y="6570562"/>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a:t>
            </a:r>
            <a:endParaRPr lang="en-US" sz="1400" dirty="0">
              <a:solidFill>
                <a:schemeClr val="bg1"/>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71" y="1981200"/>
            <a:ext cx="8077200"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0005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8752" y="8382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ea typeface="+mj-ea"/>
                <a:cs typeface="+mj-cs"/>
              </a:rPr>
              <a:t>You have successfully completed - </a:t>
            </a:r>
          </a:p>
          <a:p>
            <a:pPr lvl="1" fontAlgn="auto">
              <a:spcBef>
                <a:spcPts val="0"/>
              </a:spcBef>
              <a:spcAft>
                <a:spcPts val="0"/>
              </a:spcAft>
              <a:defRPr/>
            </a:pPr>
            <a:r>
              <a:rPr lang="en-US" sz="2300" dirty="0" smtClean="0">
                <a:solidFill>
                  <a:schemeClr val="bg1"/>
                </a:solidFill>
              </a:rPr>
              <a:t>ANSI SQL Functions</a:t>
            </a:r>
            <a:endParaRPr lang="en-US" sz="2300" dirty="0">
              <a:solidFill>
                <a:schemeClr val="bg1"/>
              </a:solidFill>
            </a:endParaRPr>
          </a:p>
        </p:txBody>
      </p:sp>
      <p:sp>
        <p:nvSpPr>
          <p:cNvPr id="5" name="Slide Number Placeholder 21"/>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ED8886-DB3B-44F4-9A80-E6A224679F20}" type="slidenum">
              <a:rPr lang="en-US" smtClean="0"/>
              <a:pPr/>
              <a:t>50</a:t>
            </a:fld>
            <a:endParaRPr lang="en-US" dirty="0"/>
          </a:p>
        </p:txBody>
      </p:sp>
    </p:spTree>
    <p:extLst>
      <p:ext uri="{BB962C8B-B14F-4D97-AF65-F5344CB8AC3E}">
        <p14:creationId xmlns:p14="http://schemas.microsoft.com/office/powerpoint/2010/main" val="999911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noFill/>
          <a:ln>
            <a:noFill/>
          </a:ln>
        </p:spPr>
        <p:txBody>
          <a:bodyPr anchor="ctr"/>
          <a:lstStyle/>
          <a:p>
            <a:r>
              <a:rPr lang="en-US" dirty="0" smtClean="0">
                <a:solidFill>
                  <a:schemeClr val="bg1"/>
                </a:solidFill>
                <a:latin typeface="Arial" panose="020B0604020202020204" pitchFamily="34" charset="0"/>
                <a:cs typeface="Arial" panose="020B0604020202020204" pitchFamily="34" charset="0"/>
              </a:rPr>
              <a:t>Database Tables</a:t>
            </a:r>
            <a:endParaRPr lang="en-US" dirty="0">
              <a:solidFill>
                <a:schemeClr val="bg1"/>
              </a:solidFill>
              <a:latin typeface="Arial" panose="020B0604020202020204" pitchFamily="34" charset="0"/>
              <a:cs typeface="Arial" panose="020B0604020202020204" pitchFamily="34" charset="0"/>
            </a:endParaRPr>
          </a:p>
        </p:txBody>
      </p:sp>
      <p:sp>
        <p:nvSpPr>
          <p:cNvPr id="2" name="Text Placeholder 1"/>
          <p:cNvSpPr>
            <a:spLocks noGrp="1"/>
          </p:cNvSpPr>
          <p:nvPr>
            <p:ph type="body" sz="quarter" idx="13"/>
          </p:nvPr>
        </p:nvSpPr>
        <p:spPr>
          <a:xfrm>
            <a:off x="381004" y="1113971"/>
            <a:ext cx="8382000" cy="4622800"/>
          </a:xfrm>
        </p:spPr>
        <p:txBody>
          <a:bodyPr/>
          <a:lstStyle/>
          <a:p>
            <a:pPr indent="-365760">
              <a:spcBef>
                <a:spcPts val="0"/>
              </a:spcBef>
            </a:pPr>
            <a:r>
              <a:rPr lang="en-US" sz="2000" dirty="0">
                <a:solidFill>
                  <a:schemeClr val="bg1"/>
                </a:solidFill>
                <a:latin typeface="Arial" panose="020B0604020202020204" pitchFamily="34" charset="0"/>
                <a:cs typeface="Arial" panose="020B0604020202020204" pitchFamily="34" charset="0"/>
              </a:rPr>
              <a:t>There are many entities involved in Product Management System. </a:t>
            </a:r>
          </a:p>
          <a:p>
            <a:pPr indent="-365760">
              <a:spcBef>
                <a:spcPts val="0"/>
              </a:spcBef>
            </a:pPr>
            <a:r>
              <a:rPr lang="en-US" sz="2000" dirty="0">
                <a:solidFill>
                  <a:schemeClr val="bg1"/>
                </a:solidFill>
                <a:latin typeface="Arial" panose="020B0604020202020204" pitchFamily="34" charset="0"/>
                <a:cs typeface="Arial" panose="020B0604020202020204" pitchFamily="34" charset="0"/>
              </a:rPr>
              <a:t>We will be dealing with PMS throughout this session.</a:t>
            </a:r>
          </a:p>
          <a:p>
            <a:endParaRPr lang="en-US" dirty="0"/>
          </a:p>
          <a:p>
            <a:endParaRPr lang="en-US" dirty="0"/>
          </a:p>
        </p:txBody>
      </p:sp>
      <p:sp>
        <p:nvSpPr>
          <p:cNvPr id="19" name="Slide Number Placeholder 18"/>
          <p:cNvSpPr>
            <a:spLocks noGrp="1"/>
          </p:cNvSpPr>
          <p:nvPr>
            <p:ph type="sldNum" sz="quarter" idx="4294967295"/>
          </p:nvPr>
        </p:nvSpPr>
        <p:spPr>
          <a:xfrm>
            <a:off x="8686800" y="6413500"/>
            <a:ext cx="457200" cy="277813"/>
          </a:xfrm>
          <a:prstGeom prst="rect">
            <a:avLst/>
          </a:prstGeom>
        </p:spPr>
        <p:txBody>
          <a:bodyPr/>
          <a:lstStyle/>
          <a:p>
            <a:fld id="{47ED8886-DB3B-44F4-9A80-E6A224679F20}" type="slidenum">
              <a:rPr lang="en-US" smtClean="0">
                <a:solidFill>
                  <a:schemeClr val="bg1"/>
                </a:solidFill>
              </a:rPr>
              <a:pPr/>
              <a:t>6</a:t>
            </a:fld>
            <a:endParaRPr lang="en-US" dirty="0">
              <a:solidFill>
                <a:schemeClr val="bg1"/>
              </a:solidFill>
            </a:endParaRPr>
          </a:p>
        </p:txBody>
      </p:sp>
      <p:sp>
        <p:nvSpPr>
          <p:cNvPr id="12" name="AutoShape 2"/>
          <p:cNvSpPr>
            <a:spLocks noChangeArrowheads="1"/>
          </p:cNvSpPr>
          <p:nvPr/>
        </p:nvSpPr>
        <p:spPr bwMode="auto">
          <a:xfrm rot="5400000">
            <a:off x="1545939" y="3646836"/>
            <a:ext cx="1886999" cy="2249330"/>
          </a:xfrm>
          <a:prstGeom prst="bracePair">
            <a:avLst>
              <a:gd name="adj" fmla="val 8333"/>
            </a:avLst>
          </a:prstGeom>
          <a:solidFill>
            <a:schemeClr val="bg2">
              <a:lumMod val="50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Payments</a:t>
            </a:r>
          </a:p>
          <a:p>
            <a:pPr algn="ctr">
              <a:lnSpc>
                <a:spcPct val="120000"/>
              </a:lnSpc>
            </a:pPr>
            <a:r>
              <a:rPr lang="en-US" sz="1400" dirty="0">
                <a:solidFill>
                  <a:schemeClr val="bg1"/>
                </a:solidFill>
                <a:ea typeface="Times New Roman"/>
                <a:cs typeface="Mangal"/>
              </a:rPr>
              <a:t>To maintain information of payments done, for example, payment date, amount, and so on. </a:t>
            </a:r>
          </a:p>
        </p:txBody>
      </p:sp>
      <p:sp>
        <p:nvSpPr>
          <p:cNvPr id="13" name="AutoShape 2"/>
          <p:cNvSpPr>
            <a:spLocks noChangeArrowheads="1"/>
          </p:cNvSpPr>
          <p:nvPr/>
        </p:nvSpPr>
        <p:spPr bwMode="auto">
          <a:xfrm rot="5400000">
            <a:off x="2768754" y="2047305"/>
            <a:ext cx="1842774" cy="2159954"/>
          </a:xfrm>
          <a:prstGeom prst="bracePair">
            <a:avLst>
              <a:gd name="adj" fmla="val 8333"/>
            </a:avLst>
          </a:prstGeom>
          <a:solidFill>
            <a:schemeClr val="accent3">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Customer</a:t>
            </a:r>
          </a:p>
          <a:p>
            <a:pPr algn="ctr">
              <a:lnSpc>
                <a:spcPct val="120000"/>
              </a:lnSpc>
            </a:pPr>
            <a:r>
              <a:rPr lang="en-US" sz="1400" dirty="0">
                <a:solidFill>
                  <a:schemeClr val="bg1"/>
                </a:solidFill>
                <a:ea typeface="Times New Roman"/>
                <a:cs typeface="Mangal"/>
              </a:rPr>
              <a:t>To maintain customer </a:t>
            </a:r>
            <a:r>
              <a:rPr lang="en-US" sz="1400" dirty="0" smtClean="0">
                <a:solidFill>
                  <a:schemeClr val="bg1"/>
                </a:solidFill>
                <a:ea typeface="Times New Roman"/>
                <a:cs typeface="Mangal"/>
              </a:rPr>
              <a:t>details, </a:t>
            </a:r>
            <a:r>
              <a:rPr lang="en-US" sz="1400" dirty="0">
                <a:solidFill>
                  <a:schemeClr val="bg1"/>
                </a:solidFill>
                <a:ea typeface="Times New Roman"/>
                <a:cs typeface="Mangal"/>
              </a:rPr>
              <a:t>for example, </a:t>
            </a:r>
            <a:r>
              <a:rPr lang="en-US" sz="1400" dirty="0" smtClean="0">
                <a:solidFill>
                  <a:schemeClr val="bg1"/>
                </a:solidFill>
                <a:ea typeface="Times New Roman"/>
                <a:cs typeface="Mangal"/>
              </a:rPr>
              <a:t>customer name</a:t>
            </a:r>
            <a:r>
              <a:rPr lang="en-US" sz="1400" dirty="0">
                <a:solidFill>
                  <a:schemeClr val="bg1"/>
                </a:solidFill>
                <a:ea typeface="Times New Roman"/>
                <a:cs typeface="Mangal"/>
              </a:rPr>
              <a:t>, </a:t>
            </a:r>
            <a:r>
              <a:rPr lang="en-US" sz="1400" dirty="0" smtClean="0">
                <a:solidFill>
                  <a:schemeClr val="bg1"/>
                </a:solidFill>
                <a:ea typeface="Times New Roman"/>
                <a:cs typeface="Mangal"/>
              </a:rPr>
              <a:t>address, </a:t>
            </a:r>
            <a:r>
              <a:rPr lang="en-US" sz="1400" dirty="0">
                <a:solidFill>
                  <a:schemeClr val="bg1"/>
                </a:solidFill>
                <a:ea typeface="Times New Roman"/>
                <a:cs typeface="Mangal"/>
              </a:rPr>
              <a:t>and so on.</a:t>
            </a:r>
          </a:p>
          <a:p>
            <a:pPr algn="ctr">
              <a:lnSpc>
                <a:spcPct val="120000"/>
              </a:lnSpc>
            </a:pPr>
            <a:r>
              <a:rPr lang="en-US" sz="1300" b="1" dirty="0">
                <a:solidFill>
                  <a:schemeClr val="bg1"/>
                </a:solidFill>
                <a:latin typeface="+mj-lt"/>
                <a:ea typeface="Times New Roman"/>
                <a:cs typeface="Mangal"/>
              </a:rPr>
              <a:t> </a:t>
            </a:r>
          </a:p>
        </p:txBody>
      </p:sp>
      <p:sp>
        <p:nvSpPr>
          <p:cNvPr id="14" name="AutoShape 2"/>
          <p:cNvSpPr>
            <a:spLocks noChangeArrowheads="1"/>
          </p:cNvSpPr>
          <p:nvPr/>
        </p:nvSpPr>
        <p:spPr bwMode="auto">
          <a:xfrm rot="5400000">
            <a:off x="3759071" y="3774311"/>
            <a:ext cx="1886998" cy="1963901"/>
          </a:xfrm>
          <a:prstGeom prst="bracePair">
            <a:avLst>
              <a:gd name="adj" fmla="val 8333"/>
            </a:avLst>
          </a:prstGeom>
          <a:solidFill>
            <a:schemeClr val="accent5">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
        <p:nvSpPr>
          <p:cNvPr id="15" name="AutoShape 2"/>
          <p:cNvSpPr>
            <a:spLocks noChangeArrowheads="1"/>
          </p:cNvSpPr>
          <p:nvPr/>
        </p:nvSpPr>
        <p:spPr bwMode="auto">
          <a:xfrm rot="5400000">
            <a:off x="598806" y="1799571"/>
            <a:ext cx="1789427" cy="2272348"/>
          </a:xfrm>
          <a:prstGeom prst="bracePair">
            <a:avLst>
              <a:gd name="adj" fmla="val 8333"/>
            </a:avLst>
          </a:prstGeom>
          <a:solidFill>
            <a:schemeClr val="accent2">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marR="0" algn="ctr">
              <a:lnSpc>
                <a:spcPct val="120000"/>
              </a:lnSpc>
              <a:spcBef>
                <a:spcPts val="0"/>
              </a:spcBef>
              <a:spcAft>
                <a:spcPts val="0"/>
              </a:spcAft>
            </a:pPr>
            <a:r>
              <a:rPr lang="en-US" sz="1400" b="1" dirty="0">
                <a:solidFill>
                  <a:schemeClr val="bg1"/>
                </a:solidFill>
                <a:ea typeface="Times New Roman"/>
                <a:cs typeface="Mangal"/>
              </a:rPr>
              <a:t>Offices</a:t>
            </a:r>
            <a:r>
              <a:rPr lang="en-US" sz="1400" b="1" dirty="0">
                <a:solidFill>
                  <a:srgbClr val="0000FF"/>
                </a:solidFill>
                <a:ea typeface="Times New Roman"/>
                <a:cs typeface="Mangal"/>
              </a:rPr>
              <a:t> </a:t>
            </a:r>
          </a:p>
          <a:p>
            <a:pPr marR="0" algn="ctr">
              <a:lnSpc>
                <a:spcPct val="120000"/>
              </a:lnSpc>
              <a:spcBef>
                <a:spcPts val="0"/>
              </a:spcBef>
              <a:spcAft>
                <a:spcPts val="0"/>
              </a:spcAft>
            </a:pPr>
            <a:r>
              <a:rPr lang="en-US" sz="1400" dirty="0">
                <a:solidFill>
                  <a:schemeClr val="bg1"/>
                </a:solidFill>
                <a:ea typeface="Times New Roman"/>
                <a:cs typeface="Mangal"/>
              </a:rPr>
              <a:t>To maintain information of </a:t>
            </a:r>
            <a:r>
              <a:rPr lang="en-US" sz="1400" dirty="0" smtClean="0">
                <a:solidFill>
                  <a:schemeClr val="bg1"/>
                </a:solidFill>
                <a:ea typeface="Times New Roman"/>
                <a:cs typeface="Mangal"/>
              </a:rPr>
              <a:t>offices, for example, office </a:t>
            </a:r>
            <a:r>
              <a:rPr lang="en-US" sz="1400" dirty="0">
                <a:solidFill>
                  <a:schemeClr val="bg1"/>
                </a:solidFill>
                <a:ea typeface="Times New Roman"/>
                <a:cs typeface="Mangal"/>
              </a:rPr>
              <a:t>code, address, </a:t>
            </a:r>
            <a:r>
              <a:rPr lang="en-US" sz="1400" dirty="0" smtClean="0">
                <a:solidFill>
                  <a:schemeClr val="bg1"/>
                </a:solidFill>
                <a:ea typeface="Times New Roman"/>
                <a:cs typeface="Mangal"/>
              </a:rPr>
              <a:t>city, and so on. </a:t>
            </a:r>
            <a:endParaRPr lang="en-US" sz="1400" dirty="0">
              <a:solidFill>
                <a:schemeClr val="bg1"/>
              </a:solidFill>
              <a:ea typeface="Times New Roman"/>
              <a:cs typeface="Mangal"/>
            </a:endParaRPr>
          </a:p>
        </p:txBody>
      </p:sp>
      <p:sp>
        <p:nvSpPr>
          <p:cNvPr id="16" name="AutoShape 2"/>
          <p:cNvSpPr>
            <a:spLocks noChangeArrowheads="1"/>
          </p:cNvSpPr>
          <p:nvPr/>
        </p:nvSpPr>
        <p:spPr bwMode="auto">
          <a:xfrm rot="5400000">
            <a:off x="4904105" y="2102390"/>
            <a:ext cx="1789429" cy="2057400"/>
          </a:xfrm>
          <a:prstGeom prst="bracePair">
            <a:avLst>
              <a:gd name="adj" fmla="val 8333"/>
            </a:avLst>
          </a:prstGeom>
          <a:solidFill>
            <a:schemeClr val="accent6">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Employees</a:t>
            </a:r>
          </a:p>
          <a:p>
            <a:pPr algn="ctr">
              <a:lnSpc>
                <a:spcPct val="120000"/>
              </a:lnSpc>
            </a:pPr>
            <a:r>
              <a:rPr lang="en-US" sz="1400" b="1" dirty="0">
                <a:solidFill>
                  <a:schemeClr val="bg1"/>
                </a:solidFill>
                <a:ea typeface="Times New Roman"/>
                <a:cs typeface="Mangal"/>
              </a:rPr>
              <a:t>To maintain employee </a:t>
            </a:r>
          </a:p>
          <a:p>
            <a:pPr algn="ctr">
              <a:lnSpc>
                <a:spcPct val="120000"/>
              </a:lnSpc>
            </a:pPr>
            <a:r>
              <a:rPr lang="en-US" sz="1400" b="1" dirty="0">
                <a:solidFill>
                  <a:schemeClr val="bg1"/>
                </a:solidFill>
                <a:ea typeface="Times New Roman"/>
                <a:cs typeface="Mangal"/>
              </a:rPr>
              <a:t>details, for example, </a:t>
            </a:r>
            <a:r>
              <a:rPr lang="en-US" sz="1400" b="1" dirty="0" smtClean="0">
                <a:solidFill>
                  <a:schemeClr val="bg1"/>
                </a:solidFill>
                <a:ea typeface="Times New Roman"/>
                <a:cs typeface="Mangal"/>
              </a:rPr>
              <a:t>ID,</a:t>
            </a:r>
            <a:endParaRPr lang="en-US" sz="1400" b="1" dirty="0">
              <a:solidFill>
                <a:schemeClr val="bg1"/>
              </a:solidFill>
              <a:ea typeface="Times New Roman"/>
              <a:cs typeface="Mangal"/>
            </a:endParaRPr>
          </a:p>
          <a:p>
            <a:pPr algn="ctr">
              <a:lnSpc>
                <a:spcPct val="120000"/>
              </a:lnSpc>
            </a:pPr>
            <a:r>
              <a:rPr lang="en-US" sz="1400" b="1" dirty="0" smtClean="0">
                <a:solidFill>
                  <a:schemeClr val="bg1"/>
                </a:solidFill>
                <a:ea typeface="Times New Roman"/>
                <a:cs typeface="Mangal"/>
              </a:rPr>
              <a:t>name, </a:t>
            </a:r>
            <a:r>
              <a:rPr lang="en-US" sz="1400" dirty="0">
                <a:solidFill>
                  <a:schemeClr val="bg1"/>
                </a:solidFill>
                <a:ea typeface="Times New Roman"/>
                <a:cs typeface="Mangal"/>
              </a:rPr>
              <a:t>and so on</a:t>
            </a:r>
            <a:r>
              <a:rPr lang="en-US" sz="1400" b="1" dirty="0" smtClean="0">
                <a:solidFill>
                  <a:schemeClr val="bg1"/>
                </a:solidFill>
                <a:ea typeface="Times New Roman"/>
                <a:cs typeface="Mangal"/>
              </a:rPr>
              <a:t>. </a:t>
            </a:r>
            <a:endParaRPr lang="en-US" sz="1400" b="1" dirty="0">
              <a:solidFill>
                <a:schemeClr val="bg1"/>
              </a:solidFill>
              <a:ea typeface="Times New Roman"/>
              <a:cs typeface="Mangal"/>
            </a:endParaRPr>
          </a:p>
        </p:txBody>
      </p:sp>
      <p:sp>
        <p:nvSpPr>
          <p:cNvPr id="17" name="AutoShape 2"/>
          <p:cNvSpPr>
            <a:spLocks noChangeArrowheads="1"/>
          </p:cNvSpPr>
          <p:nvPr/>
        </p:nvSpPr>
        <p:spPr bwMode="auto">
          <a:xfrm rot="5400000">
            <a:off x="7068185" y="2071909"/>
            <a:ext cx="1789429" cy="2057400"/>
          </a:xfrm>
          <a:prstGeom prst="bracePair">
            <a:avLst>
              <a:gd name="adj" fmla="val 8333"/>
            </a:avLst>
          </a:prstGeom>
          <a:solidFill>
            <a:schemeClr val="accent4">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Products</a:t>
            </a:r>
          </a:p>
          <a:p>
            <a:pPr algn="ctr">
              <a:lnSpc>
                <a:spcPct val="120000"/>
              </a:lnSpc>
            </a:pPr>
            <a:r>
              <a:rPr lang="en-US" sz="1400" dirty="0">
                <a:solidFill>
                  <a:schemeClr val="bg1"/>
                </a:solidFill>
                <a:ea typeface="Times New Roman"/>
                <a:cs typeface="Mangal"/>
              </a:rPr>
              <a:t>To maintain information of </a:t>
            </a:r>
            <a:r>
              <a:rPr lang="en-US" sz="1400" dirty="0" smtClean="0">
                <a:solidFill>
                  <a:schemeClr val="bg1"/>
                </a:solidFill>
                <a:ea typeface="Times New Roman"/>
                <a:cs typeface="Mangal"/>
              </a:rPr>
              <a:t>products, </a:t>
            </a:r>
            <a:r>
              <a:rPr lang="en-US" sz="1400" dirty="0">
                <a:solidFill>
                  <a:schemeClr val="bg1"/>
                </a:solidFill>
                <a:ea typeface="Times New Roman"/>
                <a:cs typeface="Mangal"/>
              </a:rPr>
              <a:t>for example, </a:t>
            </a:r>
            <a:r>
              <a:rPr lang="en-US" sz="1400" dirty="0" smtClean="0">
                <a:solidFill>
                  <a:schemeClr val="bg1"/>
                </a:solidFill>
                <a:ea typeface="Times New Roman"/>
                <a:cs typeface="Mangal"/>
              </a:rPr>
              <a:t>product </a:t>
            </a:r>
            <a:r>
              <a:rPr lang="en-US" sz="1400" dirty="0">
                <a:solidFill>
                  <a:schemeClr val="bg1"/>
                </a:solidFill>
                <a:ea typeface="Times New Roman"/>
                <a:cs typeface="Mangal"/>
              </a:rPr>
              <a:t>id, </a:t>
            </a:r>
            <a:r>
              <a:rPr lang="en-US" sz="1400" dirty="0" smtClean="0">
                <a:solidFill>
                  <a:schemeClr val="bg1"/>
                </a:solidFill>
                <a:ea typeface="Times New Roman"/>
                <a:cs typeface="Mangal"/>
              </a:rPr>
              <a:t>name, </a:t>
            </a:r>
            <a:r>
              <a:rPr lang="en-US" sz="1400" dirty="0">
                <a:solidFill>
                  <a:schemeClr val="bg1"/>
                </a:solidFill>
                <a:ea typeface="Times New Roman"/>
                <a:cs typeface="Mangal"/>
              </a:rPr>
              <a:t>and so on. </a:t>
            </a:r>
          </a:p>
        </p:txBody>
      </p:sp>
      <p:sp>
        <p:nvSpPr>
          <p:cNvPr id="18" name="AutoShape 2"/>
          <p:cNvSpPr>
            <a:spLocks noChangeArrowheads="1"/>
          </p:cNvSpPr>
          <p:nvPr/>
        </p:nvSpPr>
        <p:spPr bwMode="auto">
          <a:xfrm rot="5400000">
            <a:off x="5940143" y="3755259"/>
            <a:ext cx="1886998" cy="2032483"/>
          </a:xfrm>
          <a:prstGeom prst="bracePair">
            <a:avLst>
              <a:gd name="adj" fmla="val 8333"/>
            </a:avLst>
          </a:prstGeom>
          <a:solidFill>
            <a:srgbClr val="BC4744"/>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 Details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Tree>
    <p:extLst>
      <p:ext uri="{BB962C8B-B14F-4D97-AF65-F5344CB8AC3E}">
        <p14:creationId xmlns:p14="http://schemas.microsoft.com/office/powerpoint/2010/main" val="1330038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Schema Diagram</a:t>
            </a:r>
          </a:p>
        </p:txBody>
      </p:sp>
      <p:sp>
        <p:nvSpPr>
          <p:cNvPr id="3" name="Text Placeholder 2"/>
          <p:cNvSpPr>
            <a:spLocks noGrp="1"/>
          </p:cNvSpPr>
          <p:nvPr>
            <p:ph type="body" sz="quarter" idx="13"/>
          </p:nvPr>
        </p:nvSpPr>
        <p:spPr/>
        <p:txBody>
          <a:bodyPr/>
          <a:lstStyle/>
          <a:p>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390331" y="1160342"/>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18"/>
          <p:cNvSpPr txBox="1">
            <a:spLocks/>
          </p:cNvSpPr>
          <p:nvPr/>
        </p:nvSpPr>
        <p:spPr>
          <a:xfrm>
            <a:off x="8702842" y="65532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6</a:t>
            </a:r>
            <a:endParaRPr lang="en-US" sz="1400" dirty="0">
              <a:solidFill>
                <a:schemeClr val="bg1"/>
              </a:solidFill>
            </a:endParaRPr>
          </a:p>
        </p:txBody>
      </p:sp>
    </p:spTree>
    <p:extLst>
      <p:ext uri="{BB962C8B-B14F-4D97-AF65-F5344CB8AC3E}">
        <p14:creationId xmlns:p14="http://schemas.microsoft.com/office/powerpoint/2010/main" val="235382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Functions</a:t>
            </a:r>
            <a:endParaRPr lang="en-US" dirty="0"/>
          </a:p>
        </p:txBody>
      </p:sp>
    </p:spTree>
    <p:extLst>
      <p:ext uri="{BB962C8B-B14F-4D97-AF65-F5344CB8AC3E}">
        <p14:creationId xmlns:p14="http://schemas.microsoft.com/office/powerpoint/2010/main" val="2609944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14401"/>
            <a:ext cx="8686800" cy="3733800"/>
          </a:xfrm>
        </p:spPr>
        <p:txBody>
          <a:bodyPr/>
          <a:lstStyle/>
          <a:p>
            <a:pPr marL="0" indent="0">
              <a:lnSpc>
                <a:spcPct val="120000"/>
              </a:lnSpc>
              <a:buNone/>
            </a:pPr>
            <a:r>
              <a:rPr lang="en-US" sz="2000" dirty="0"/>
              <a:t>What are SQL </a:t>
            </a:r>
            <a:r>
              <a:rPr lang="en-US" sz="2000" dirty="0" smtClean="0"/>
              <a:t>Functions:</a:t>
            </a:r>
            <a:endParaRPr lang="en-US" sz="2000" dirty="0"/>
          </a:p>
          <a:p>
            <a:pPr indent="-365760">
              <a:lnSpc>
                <a:spcPct val="120000"/>
              </a:lnSpc>
            </a:pPr>
            <a:r>
              <a:rPr lang="en-US" sz="2000" dirty="0"/>
              <a:t>SQL functions are built in API’s </a:t>
            </a:r>
            <a:endParaRPr lang="en-US" sz="2000" dirty="0" smtClean="0"/>
          </a:p>
          <a:p>
            <a:pPr indent="-365760">
              <a:lnSpc>
                <a:spcPct val="120000"/>
              </a:lnSpc>
            </a:pPr>
            <a:r>
              <a:rPr lang="en-US" sz="2000" dirty="0" smtClean="0"/>
              <a:t>Provided by SQL </a:t>
            </a:r>
          </a:p>
          <a:p>
            <a:pPr indent="-365760">
              <a:lnSpc>
                <a:spcPct val="120000"/>
              </a:lnSpc>
            </a:pPr>
            <a:r>
              <a:rPr lang="en-US" sz="2000" dirty="0" smtClean="0"/>
              <a:t>Can </a:t>
            </a:r>
            <a:r>
              <a:rPr lang="en-US" sz="2000" dirty="0"/>
              <a:t>be used in SQL statements to perform </a:t>
            </a:r>
            <a:r>
              <a:rPr lang="en-US" sz="2000" dirty="0" smtClean="0"/>
              <a:t>specific logic/functionality</a:t>
            </a:r>
            <a:r>
              <a:rPr lang="en-US" sz="2000" dirty="0"/>
              <a:t>. </a:t>
            </a:r>
          </a:p>
          <a:p>
            <a:pPr marL="115888" indent="-365760">
              <a:lnSpc>
                <a:spcPct val="120000"/>
              </a:lnSpc>
            </a:pPr>
            <a:endParaRPr lang="en-US" sz="2000" dirty="0"/>
          </a:p>
          <a:p>
            <a:pPr marL="0" indent="0">
              <a:lnSpc>
                <a:spcPct val="120000"/>
              </a:lnSpc>
              <a:buNone/>
            </a:pPr>
            <a:r>
              <a:rPr lang="en-US" sz="2000" dirty="0"/>
              <a:t>Example</a:t>
            </a:r>
            <a:r>
              <a:rPr lang="en-US" sz="2000" dirty="0" smtClean="0"/>
              <a:t>:</a:t>
            </a:r>
            <a:endParaRPr lang="en-US" sz="2000" dirty="0"/>
          </a:p>
          <a:p>
            <a:pPr marL="731520" indent="-365760">
              <a:lnSpc>
                <a:spcPct val="120000"/>
              </a:lnSpc>
              <a:buFont typeface="Arial" pitchFamily="34" charset="0"/>
              <a:buChar char="•"/>
            </a:pPr>
            <a:r>
              <a:rPr lang="en-US" sz="2000" dirty="0"/>
              <a:t>Round the numbers.</a:t>
            </a:r>
          </a:p>
          <a:p>
            <a:pPr marL="731520" indent="-365760">
              <a:lnSpc>
                <a:spcPct val="120000"/>
              </a:lnSpc>
              <a:buFont typeface="Arial" pitchFamily="34" charset="0"/>
              <a:buChar char="•"/>
            </a:pPr>
            <a:r>
              <a:rPr lang="en-US" sz="2000" dirty="0"/>
              <a:t>Change the string to upper case.</a:t>
            </a:r>
          </a:p>
          <a:p>
            <a:endParaRPr lang="en-US" sz="2000"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60299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subTnLst>
                                    <p:animClr clrSpc="rgb" dir="cw">
                                      <p:cBhvr override="childStyle">
                                        <p:cTn dur="1" fill="hold" display="0" masterRel="nextClick" afterEffect="1"/>
                                        <p:tgtEl>
                                          <p:spTgt spid="2">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subTnLst>
                                    <p:animClr clrSpc="rgb" dir="cw">
                                      <p:cBhvr override="childStyle">
                                        <p:cTn dur="1" fill="hold" display="0" masterRel="nextClick" afterEffect="1"/>
                                        <p:tgtEl>
                                          <p:spTgt spid="2">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subTnLst>
                                    <p:animClr clrSpc="rgb" dir="cw">
                                      <p:cBhvr override="childStyle">
                                        <p:cTn dur="1" fill="hold" display="0" masterRel="nextClick" afterEffect="1"/>
                                        <p:tgtEl>
                                          <p:spTgt spid="2">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subTnLst>
                                    <p:animClr clrSpc="rgb" dir="cw">
                                      <p:cBhvr override="childStyle">
                                        <p:cTn dur="1" fill="hold" display="0" masterRel="nextClick" afterEffect="1"/>
                                        <p:tgtEl>
                                          <p:spTgt spid="2">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subTnLst>
                                    <p:animClr clrSpc="rgb" dir="cw">
                                      <p:cBhvr override="childStyle">
                                        <p:cTn dur="1" fill="hold" display="0" masterRel="nextClick" afterEffect="1"/>
                                        <p:tgtEl>
                                          <p:spTgt spid="2">
                                            <p:txEl>
                                              <p:pRg st="5" end="5"/>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subTnLst>
                                    <p:animClr clrSpc="rgb" dir="cw">
                                      <p:cBhvr override="childStyle">
                                        <p:cTn dur="1" fill="hold" display="0" masterRel="nextClick" afterEffect="1"/>
                                        <p:tgtEl>
                                          <p:spTgt spid="2">
                                            <p:txEl>
                                              <p:pRg st="6" end="6"/>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subTnLst>
                                    <p:animClr clrSpc="rgb" dir="cw">
                                      <p:cBhvr override="childStyle">
                                        <p:cTn dur="1" fill="hold" display="0" masterRel="nextClick" afterEffect="1"/>
                                        <p:tgtEl>
                                          <p:spTgt spid="2">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SharedWithUsers xmlns="951c5514-b77c-4532-82d5-a05f2f7d58e2">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6E01E278A50734B8A721F01C1B19487" ma:contentTypeVersion="12" ma:contentTypeDescription="Create a new document." ma:contentTypeScope="" ma:versionID="e242aab5cd6de1005018a86c864f40bf">
  <xsd:schema xmlns:xsd="http://www.w3.org/2001/XMLSchema" xmlns:xs="http://www.w3.org/2001/XMLSchema" xmlns:p="http://schemas.microsoft.com/office/2006/metadata/properties" xmlns:ns2="951c5514-b77c-4532-82d5-a05f2f7d58e2" xmlns:ns3="c6f516c4-2602-422c-aa9a-755893ba4f98" targetNamespace="http://schemas.microsoft.com/office/2006/metadata/properties" ma:root="true" ma:fieldsID="aac0e3ca36e3d3717b9bb9c8f21b1ee1" ns2:_="" ns3:_="">
    <xsd:import namespace="951c5514-b77c-4532-82d5-a05f2f7d58e2"/>
    <xsd:import namespace="c6f516c4-2602-422c-aa9a-755893ba4f9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6f516c4-2602-422c-aa9a-755893ba4f9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C481EB-8F30-4DBE-97E4-C47F16554C60}">
  <ds:schemaRefs>
    <ds:schemaRef ds:uri="http://schemas.microsoft.com/office/2006/metadata/properties"/>
    <ds:schemaRef ds:uri="http://purl.org/dc/terms/"/>
    <ds:schemaRef ds:uri="http://purl.org/dc/elements/1.1/"/>
    <ds:schemaRef ds:uri="http://purl.org/dc/dcmitype/"/>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3.xml><?xml version="1.0" encoding="utf-8"?>
<ds:datastoreItem xmlns:ds="http://schemas.openxmlformats.org/officeDocument/2006/customXml" ds:itemID="{E06110E2-8D90-4268-A6D9-A3C0865F0DC2}"/>
</file>

<file path=docProps/app.xml><?xml version="1.0" encoding="utf-8"?>
<Properties xmlns="http://schemas.openxmlformats.org/officeDocument/2006/extended-properties" xmlns:vt="http://schemas.openxmlformats.org/officeDocument/2006/docPropsVTypes">
  <Template>Theme_3</Template>
  <TotalTime>19336</TotalTime>
  <Words>2764</Words>
  <Application>Microsoft Office PowerPoint</Application>
  <PresentationFormat>On-screen Show (4:3)</PresentationFormat>
  <Paragraphs>606</Paragraphs>
  <Slides>50</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 Unicode MS</vt:lpstr>
      <vt:lpstr>Arial</vt:lpstr>
      <vt:lpstr>Calibri</vt:lpstr>
      <vt:lpstr>FranklinGothic-Book</vt:lpstr>
      <vt:lpstr>Mangal</vt:lpstr>
      <vt:lpstr>Times New Roman</vt:lpstr>
      <vt:lpstr>Verdana</vt:lpstr>
      <vt:lpstr>Wingdings</vt:lpstr>
      <vt:lpstr>1_Academy LCD Compliant Template</vt:lpstr>
      <vt:lpstr>PowerPoint Presentation</vt:lpstr>
      <vt:lpstr>Overview</vt:lpstr>
      <vt:lpstr>Enabling Objective</vt:lpstr>
      <vt:lpstr>Key Topics</vt:lpstr>
      <vt:lpstr>Scenario</vt:lpstr>
      <vt:lpstr>Database Tables</vt:lpstr>
      <vt:lpstr>Schema Diagram</vt:lpstr>
      <vt:lpstr>PowerPoint Presentation</vt:lpstr>
      <vt:lpstr>Functions</vt:lpstr>
      <vt:lpstr>Classifying SQL Functions</vt:lpstr>
      <vt:lpstr>Classifying SQL Functions</vt:lpstr>
      <vt:lpstr>PowerPoint Presentation</vt:lpstr>
      <vt:lpstr>Aggregate functions  </vt:lpstr>
      <vt:lpstr>Classifying SQL Functions</vt:lpstr>
      <vt:lpstr>PowerPoint Presentation</vt:lpstr>
      <vt:lpstr>Scalar Functions </vt:lpstr>
      <vt:lpstr>Scalar Functions </vt:lpstr>
      <vt:lpstr>Built-in Scalar Functions</vt:lpstr>
      <vt:lpstr>Built-in Scalar Functions</vt:lpstr>
      <vt:lpstr>PowerPoint Presentation</vt:lpstr>
      <vt:lpstr>String Functions</vt:lpstr>
      <vt:lpstr>String Function Examples</vt:lpstr>
      <vt:lpstr>String Function Examples</vt:lpstr>
      <vt:lpstr>PowerPoint Presentation</vt:lpstr>
      <vt:lpstr>Numeric/Mathematical Functions</vt:lpstr>
      <vt:lpstr>Numeric/Mathematical Functions</vt:lpstr>
      <vt:lpstr>Numeric/Mathematical Functions</vt:lpstr>
      <vt:lpstr>PowerPoint Presentation</vt:lpstr>
      <vt:lpstr>Date Time Function</vt:lpstr>
      <vt:lpstr>Date Time Function</vt:lpstr>
      <vt:lpstr>Miscellaneous Functions</vt:lpstr>
      <vt:lpstr>NULLIF Function</vt:lpstr>
      <vt:lpstr>PowerPoint Presentation</vt:lpstr>
      <vt:lpstr>Control Flow Functions</vt:lpstr>
      <vt:lpstr>CASE Operator examples</vt:lpstr>
      <vt:lpstr>Control Flow Functions</vt:lpstr>
      <vt:lpstr>Control Flow Functions</vt:lpstr>
      <vt:lpstr>PowerPoint Presentation</vt:lpstr>
      <vt:lpstr>Nesting Of Functions</vt:lpstr>
      <vt:lpstr>Nesting Of Functions</vt:lpstr>
      <vt:lpstr>PowerPoint Presentation</vt:lpstr>
      <vt:lpstr>SQL Expression</vt:lpstr>
      <vt:lpstr>SQL Expression</vt:lpstr>
      <vt:lpstr>SQL Expression</vt:lpstr>
      <vt:lpstr>Lend a Hand</vt:lpstr>
      <vt:lpstr>Practice Check</vt:lpstr>
      <vt:lpstr>Check Your Understanding</vt:lpstr>
      <vt:lpstr>Recap</vt:lpstr>
      <vt:lpstr>Source</vt:lpstr>
      <vt:lpstr>PowerPoint Presentation</vt:lpstr>
    </vt:vector>
  </TitlesOfParts>
  <Company>CTS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ANSI_SQL_Functions</dc:title>
  <dc:creator>176361</dc:creator>
  <cp:lastModifiedBy>S Gavade, Sheetal (Cognizant)</cp:lastModifiedBy>
  <cp:revision>693</cp:revision>
  <dcterms:created xsi:type="dcterms:W3CDTF">2011-06-15T11:24:59Z</dcterms:created>
  <dcterms:modified xsi:type="dcterms:W3CDTF">2018-09-05T09:40:41Z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0x010100D6E01E278A50734B8A721F01C1B19487</vt:lpwstr>
  </property>
  <property fmtid="{D5CDD505-2E9C-101B-9397-08002B2CF9AE}" pid="3" name="Order">
    <vt:r8>2401900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