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9" r:id="rId4"/>
  </p:sldMasterIdLst>
  <p:notesMasterIdLst>
    <p:notesMasterId r:id="rId52"/>
  </p:notesMasterIdLst>
  <p:handoutMasterIdLst>
    <p:handoutMasterId r:id="rId53"/>
  </p:handoutMasterIdLst>
  <p:sldIdLst>
    <p:sldId id="257" r:id="rId5"/>
    <p:sldId id="422" r:id="rId6"/>
    <p:sldId id="263" r:id="rId7"/>
    <p:sldId id="569" r:id="rId8"/>
    <p:sldId id="546" r:id="rId9"/>
    <p:sldId id="547" r:id="rId10"/>
    <p:sldId id="548" r:id="rId11"/>
    <p:sldId id="504" r:id="rId12"/>
    <p:sldId id="568" r:id="rId13"/>
    <p:sldId id="505" r:id="rId14"/>
    <p:sldId id="549" r:id="rId15"/>
    <p:sldId id="506" r:id="rId16"/>
    <p:sldId id="550" r:id="rId17"/>
    <p:sldId id="507" r:id="rId18"/>
    <p:sldId id="508" r:id="rId19"/>
    <p:sldId id="551" r:id="rId20"/>
    <p:sldId id="509" r:id="rId21"/>
    <p:sldId id="552" r:id="rId22"/>
    <p:sldId id="510" r:id="rId23"/>
    <p:sldId id="511" r:id="rId24"/>
    <p:sldId id="553" r:id="rId25"/>
    <p:sldId id="512" r:id="rId26"/>
    <p:sldId id="513" r:id="rId27"/>
    <p:sldId id="554" r:id="rId28"/>
    <p:sldId id="567" r:id="rId29"/>
    <p:sldId id="514" r:id="rId30"/>
    <p:sldId id="555" r:id="rId31"/>
    <p:sldId id="515" r:id="rId32"/>
    <p:sldId id="539" r:id="rId33"/>
    <p:sldId id="516" r:id="rId34"/>
    <p:sldId id="517" r:id="rId35"/>
    <p:sldId id="556" r:id="rId36"/>
    <p:sldId id="566" r:id="rId37"/>
    <p:sldId id="518" r:id="rId38"/>
    <p:sldId id="557" r:id="rId39"/>
    <p:sldId id="519" r:id="rId40"/>
    <p:sldId id="521" r:id="rId41"/>
    <p:sldId id="558" r:id="rId42"/>
    <p:sldId id="522" r:id="rId43"/>
    <p:sldId id="559" r:id="rId44"/>
    <p:sldId id="562" r:id="rId45"/>
    <p:sldId id="570" r:id="rId46"/>
    <p:sldId id="560" r:id="rId47"/>
    <p:sldId id="565" r:id="rId48"/>
    <p:sldId id="500" r:id="rId49"/>
    <p:sldId id="563" r:id="rId50"/>
    <p:sldId id="564" r:id="rId5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16">
          <p15:clr>
            <a:srgbClr val="A4A3A4"/>
          </p15:clr>
        </p15:guide>
        <p15:guide id="2" orient="horz" pos="3840">
          <p15:clr>
            <a:srgbClr val="A4A3A4"/>
          </p15:clr>
        </p15:guide>
        <p15:guide id="3" pos="144">
          <p15:clr>
            <a:srgbClr val="A4A3A4"/>
          </p15:clr>
        </p15:guide>
        <p15:guide id="4" pos="5616">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Talapatra, Anannya (Cognizant)" initials="TA(" lastIdx="7" clrIdx="0"/>
  <p:cmAuthor id="1" name="Baral, Sejuti (Cognizant)" initials="BS("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EEF77B"/>
    <a:srgbClr val="008080"/>
    <a:srgbClr val="663300"/>
    <a:srgbClr val="320019"/>
    <a:srgbClr val="953735"/>
    <a:srgbClr val="BC4744"/>
    <a:srgbClr val="CE7674"/>
    <a:srgbClr val="2D9F01"/>
    <a:srgbClr val="22822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708" autoAdjust="0"/>
    <p:restoredTop sz="83303" autoAdjust="0"/>
  </p:normalViewPr>
  <p:slideViewPr>
    <p:cSldViewPr>
      <p:cViewPr varScale="1">
        <p:scale>
          <a:sx n="62" d="100"/>
          <a:sy n="62" d="100"/>
        </p:scale>
        <p:origin x="1620" y="66"/>
      </p:cViewPr>
      <p:guideLst>
        <p:guide orient="horz" pos="816"/>
        <p:guide orient="horz" pos="3840"/>
        <p:guide pos="144"/>
        <p:guide pos="5616"/>
      </p:guideLst>
    </p:cSldViewPr>
  </p:slideViewPr>
  <p:notesTextViewPr>
    <p:cViewPr>
      <p:scale>
        <a:sx n="100" d="100"/>
        <a:sy n="100" d="100"/>
      </p:scale>
      <p:origin x="0" y="0"/>
    </p:cViewPr>
  </p:notesTextViewPr>
  <p:sorterViewPr>
    <p:cViewPr>
      <p:scale>
        <a:sx n="66" d="100"/>
        <a:sy n="66" d="100"/>
      </p:scale>
      <p:origin x="0" y="0"/>
    </p:cViewPr>
  </p:sorterViewPr>
  <p:notesViewPr>
    <p:cSldViewPr showGuides="1">
      <p:cViewPr varScale="1">
        <p:scale>
          <a:sx n="53" d="100"/>
          <a:sy n="53" d="100"/>
        </p:scale>
        <p:origin x="-2868"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handoutMaster" Target="handoutMasters/handoutMaster1.xml"/><Relationship Id="rId58"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viewProps" Target="view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C4AB0D4-CC94-4020-9447-247B6EE41C1E}" type="datetimeFigureOut">
              <a:rPr lang="en-US" smtClean="0"/>
              <a:pPr/>
              <a:t>9/5/2018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ECD9961-01A8-44EB-9648-3417CD484377}" type="slidenum">
              <a:rPr lang="en-US" smtClean="0"/>
              <a:pPr/>
              <a:t>‹#›</a:t>
            </a:fld>
            <a:endParaRPr lang="en-US"/>
          </a:p>
        </p:txBody>
      </p:sp>
    </p:spTree>
    <p:extLst>
      <p:ext uri="{BB962C8B-B14F-4D97-AF65-F5344CB8AC3E}">
        <p14:creationId xmlns:p14="http://schemas.microsoft.com/office/powerpoint/2010/main" val="2353049029"/>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E03A1FB-12CB-49E6-809F-DA2D2089BF59}" type="datetimeFigureOut">
              <a:rPr lang="en-US" smtClean="0"/>
              <a:pPr/>
              <a:t>9/5/2018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A8B6E77-EC63-4CD7-8F8A-914122582C5F}" type="slidenum">
              <a:rPr lang="en-US" smtClean="0"/>
              <a:pPr/>
              <a:t>‹#›</a:t>
            </a:fld>
            <a:endParaRPr lang="en-US"/>
          </a:p>
        </p:txBody>
      </p:sp>
    </p:spTree>
    <p:extLst>
      <p:ext uri="{BB962C8B-B14F-4D97-AF65-F5344CB8AC3E}">
        <p14:creationId xmlns:p14="http://schemas.microsoft.com/office/powerpoint/2010/main" val="3305847441"/>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a:t>
            </a:r>
            <a:endParaRPr lang="en-US" dirty="0"/>
          </a:p>
        </p:txBody>
      </p:sp>
      <p:sp>
        <p:nvSpPr>
          <p:cNvPr id="5" name="Slide Number Placeholder 4"/>
          <p:cNvSpPr>
            <a:spLocks noGrp="1"/>
          </p:cNvSpPr>
          <p:nvPr>
            <p:ph type="sldNum" sz="quarter" idx="10"/>
          </p:nvPr>
        </p:nvSpPr>
        <p:spPr/>
        <p:txBody>
          <a:bodyPr/>
          <a:lstStyle/>
          <a:p>
            <a:fld id="{6A8B6E77-EC63-4CD7-8F8A-914122582C5F}" type="slidenum">
              <a:rPr lang="en-US" smtClean="0"/>
              <a:pPr/>
              <a:t>5</a:t>
            </a:fld>
            <a:endParaRPr lang="en-US" dirty="0"/>
          </a:p>
        </p:txBody>
      </p:sp>
    </p:spTree>
    <p:extLst>
      <p:ext uri="{BB962C8B-B14F-4D97-AF65-F5344CB8AC3E}">
        <p14:creationId xmlns:p14="http://schemas.microsoft.com/office/powerpoint/2010/main" val="14789336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 </a:t>
            </a:r>
            <a:endParaRPr lang="en-US" sz="1200" dirty="0" smtClean="0"/>
          </a:p>
          <a:p>
            <a:r>
              <a:rPr lang="en-US" sz="1200" dirty="0" smtClean="0"/>
              <a:t>The HAVING clause was added to SQL because the WHERE keyword could not be used with aggregate functions.</a:t>
            </a:r>
          </a:p>
          <a:p>
            <a:r>
              <a:rPr lang="en-US" sz="1200" dirty="0" smtClean="0"/>
              <a:t>The GROUP BY and HAVING clauses are related to producing summary row information in the result set.</a:t>
            </a:r>
          </a:p>
          <a:p>
            <a:r>
              <a:rPr lang="en-US" sz="1200" dirty="0" smtClean="0"/>
              <a:t>These grouping elements can be column names, aliases, or column positions, and the groups will be ordered in the order that the GROUP BY elements are declared. </a:t>
            </a:r>
          </a:p>
          <a:p>
            <a:r>
              <a:rPr lang="en-US" sz="1200" dirty="0" smtClean="0"/>
              <a:t>The HAVING clause is used to restrict the groups that are sent to the result set, unlike the WHERE clause that restricts the data placed into the groups.</a:t>
            </a:r>
          </a:p>
          <a:p>
            <a:r>
              <a:rPr lang="en-US" sz="1200" dirty="0" smtClean="0"/>
              <a:t>It should be noted that the HAVING clause is not optimized. Therefore, you should strive not to include items in the HAVING clause that should be in the WHERE clause.</a:t>
            </a:r>
          </a:p>
          <a:p>
            <a:r>
              <a:rPr lang="en-US" sz="1200" dirty="0" smtClean="0"/>
              <a:t>In addition, the HAVING clause may refer to aggregate functions, which is something that the WHERE clause cannot do.</a:t>
            </a:r>
          </a:p>
          <a:p>
            <a:endParaRPr lang="en-US" dirty="0"/>
          </a:p>
        </p:txBody>
      </p:sp>
    </p:spTree>
    <p:extLst>
      <p:ext uri="{BB962C8B-B14F-4D97-AF65-F5344CB8AC3E}">
        <p14:creationId xmlns:p14="http://schemas.microsoft.com/office/powerpoint/2010/main" val="10522306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 </a:t>
            </a:r>
            <a:endParaRPr lang="en-US" sz="1200" dirty="0" smtClean="0"/>
          </a:p>
          <a:p>
            <a:r>
              <a:rPr lang="en-US" sz="1200" dirty="0" smtClean="0"/>
              <a:t>The HAVING clause was added to SQL because the WHERE keyword could not be used with aggregate functions.</a:t>
            </a:r>
          </a:p>
          <a:p>
            <a:r>
              <a:rPr lang="en-US" sz="1200" dirty="0" smtClean="0"/>
              <a:t>The GROUP BY and HAVING clauses are related to producing summary row information in the result set.</a:t>
            </a:r>
          </a:p>
          <a:p>
            <a:r>
              <a:rPr lang="en-US" sz="1200" dirty="0" smtClean="0"/>
              <a:t>These grouping elements can be column names, aliases, or column positions, and the groups will be ordered in the order that the GROUP BY elements are declared. </a:t>
            </a:r>
          </a:p>
          <a:p>
            <a:r>
              <a:rPr lang="en-US" sz="1200" dirty="0" smtClean="0"/>
              <a:t>The HAVING clause is used to restrict the groups that are sent to the result set, unlike the WHERE clause that restricts the data placed into the groups.</a:t>
            </a:r>
          </a:p>
          <a:p>
            <a:r>
              <a:rPr lang="en-US" sz="1200" dirty="0" smtClean="0"/>
              <a:t>It should be noted that the HAVING clause is not optimized. Therefore, you should strive not to include items in the HAVING clause that should be in the WHERE clause.</a:t>
            </a:r>
          </a:p>
          <a:p>
            <a:r>
              <a:rPr lang="en-US" sz="1200" dirty="0" smtClean="0"/>
              <a:t>In addition, the HAVING clause may refer to aggregate functions, which is something that the WHERE clause cannot do.</a:t>
            </a:r>
          </a:p>
          <a:p>
            <a:endParaRPr lang="en-US" dirty="0"/>
          </a:p>
        </p:txBody>
      </p:sp>
    </p:spTree>
    <p:extLst>
      <p:ext uri="{BB962C8B-B14F-4D97-AF65-F5344CB8AC3E}">
        <p14:creationId xmlns:p14="http://schemas.microsoft.com/office/powerpoint/2010/main" val="8897006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a:ln/>
        </p:spPr>
      </p:sp>
      <p:sp>
        <p:nvSpPr>
          <p:cNvPr id="94211" name="Notes Placeholder 2"/>
          <p:cNvSpPr>
            <a:spLocks noGrp="1"/>
          </p:cNvSpPr>
          <p:nvPr>
            <p:ph type="body" idx="1"/>
          </p:nvPr>
        </p:nvSpPr>
        <p:spPr>
          <a:noFill/>
          <a:ln/>
        </p:spPr>
        <p:txBody>
          <a:bodyPr/>
          <a:lstStyle/>
          <a:p>
            <a:pPr defTabSz="864931" eaLnBrk="0" fontAlgn="base" hangingPunct="0">
              <a:spcBef>
                <a:spcPct val="30000"/>
              </a:spcBef>
              <a:spcAft>
                <a:spcPct val="0"/>
              </a:spcAft>
              <a:defRPr/>
            </a:pPr>
            <a:endParaRPr lang="en-US" sz="1100" b="1" u="sng" dirty="0"/>
          </a:p>
        </p:txBody>
      </p:sp>
    </p:spTree>
    <p:extLst>
      <p:ext uri="{BB962C8B-B14F-4D97-AF65-F5344CB8AC3E}">
        <p14:creationId xmlns:p14="http://schemas.microsoft.com/office/powerpoint/2010/main" val="33460963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a:ln/>
        </p:spPr>
      </p:sp>
      <p:sp>
        <p:nvSpPr>
          <p:cNvPr id="94211" name="Notes Placeholder 2"/>
          <p:cNvSpPr>
            <a:spLocks noGrp="1"/>
          </p:cNvSpPr>
          <p:nvPr>
            <p:ph type="body" idx="1"/>
          </p:nvPr>
        </p:nvSpPr>
        <p:spPr>
          <a:noFill/>
          <a:ln/>
        </p:spPr>
        <p:txBody>
          <a:bodyPr/>
          <a:lstStyle/>
          <a:p>
            <a:pPr defTabSz="864931" eaLnBrk="0" fontAlgn="base" hangingPunct="0">
              <a:spcBef>
                <a:spcPct val="30000"/>
              </a:spcBef>
              <a:spcAft>
                <a:spcPct val="0"/>
              </a:spcAft>
              <a:defRPr/>
            </a:pPr>
            <a:endParaRPr lang="en-US" sz="1100" b="1" u="sng" dirty="0"/>
          </a:p>
        </p:txBody>
      </p:sp>
    </p:spTree>
    <p:extLst>
      <p:ext uri="{BB962C8B-B14F-4D97-AF65-F5344CB8AC3E}">
        <p14:creationId xmlns:p14="http://schemas.microsoft.com/office/powerpoint/2010/main" val="31090838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a:ln/>
        </p:spPr>
      </p:sp>
      <p:sp>
        <p:nvSpPr>
          <p:cNvPr id="94211" name="Notes Placeholder 2"/>
          <p:cNvSpPr>
            <a:spLocks noGrp="1"/>
          </p:cNvSpPr>
          <p:nvPr>
            <p:ph type="body" idx="1"/>
          </p:nvPr>
        </p:nvSpPr>
        <p:spPr>
          <a:noFill/>
          <a:ln/>
        </p:spPr>
        <p:txBody>
          <a:bodyPr/>
          <a:lstStyle/>
          <a:p>
            <a:pPr defTabSz="864931" eaLnBrk="0" fontAlgn="base" hangingPunct="0">
              <a:spcBef>
                <a:spcPct val="30000"/>
              </a:spcBef>
              <a:spcAft>
                <a:spcPct val="0"/>
              </a:spcAft>
              <a:defRPr/>
            </a:pPr>
            <a:endParaRPr lang="en-US" sz="1100" b="1" u="sng" dirty="0"/>
          </a:p>
        </p:txBody>
      </p:sp>
    </p:spTree>
    <p:extLst>
      <p:ext uri="{BB962C8B-B14F-4D97-AF65-F5344CB8AC3E}">
        <p14:creationId xmlns:p14="http://schemas.microsoft.com/office/powerpoint/2010/main" val="20983533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 </a:t>
            </a:r>
            <a:endParaRPr lang="en-US" dirty="0"/>
          </a:p>
        </p:txBody>
      </p:sp>
    </p:spTree>
    <p:extLst>
      <p:ext uri="{BB962C8B-B14F-4D97-AF65-F5344CB8AC3E}">
        <p14:creationId xmlns:p14="http://schemas.microsoft.com/office/powerpoint/2010/main" val="10522306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fontAlgn="base">
              <a:lnSpc>
                <a:spcPct val="86000"/>
              </a:lnSpc>
              <a:spcBef>
                <a:spcPct val="0"/>
              </a:spcBef>
              <a:spcAft>
                <a:spcPct val="0"/>
              </a:spcAft>
              <a:buClr>
                <a:srgbClr val="000000"/>
              </a:buClr>
              <a:buSzPct val="100000"/>
              <a:buNone/>
            </a:pPr>
            <a:r>
              <a:rPr lang="en-US" sz="1200" b="0" i="0" u="none" strike="noStrike" kern="1200" baseline="0" dirty="0" smtClean="0">
                <a:solidFill>
                  <a:schemeClr val="tx1"/>
                </a:solidFill>
                <a:latin typeface="+mn-lt"/>
                <a:ea typeface="+mn-ea"/>
                <a:cs typeface="+mn-cs"/>
              </a:rPr>
              <a:t> </a:t>
            </a:r>
            <a:r>
              <a:rPr lang="en-US" sz="1200" b="1" dirty="0" smtClean="0"/>
              <a:t>Rules:</a:t>
            </a:r>
          </a:p>
          <a:p>
            <a:pPr marL="285750" indent="-285750" fontAlgn="base">
              <a:lnSpc>
                <a:spcPct val="86000"/>
              </a:lnSpc>
              <a:spcBef>
                <a:spcPct val="0"/>
              </a:spcBef>
              <a:spcAft>
                <a:spcPct val="0"/>
              </a:spcAft>
              <a:buClr>
                <a:schemeClr val="bg1"/>
              </a:buClr>
              <a:buSzPct val="100000"/>
              <a:buFont typeface="Arial" pitchFamily="34" charset="0"/>
              <a:buChar char="•"/>
            </a:pPr>
            <a:r>
              <a:rPr lang="en-US" sz="1200" dirty="0" smtClean="0"/>
              <a:t>The ORDER BY keyword is used to sort the result-set by </a:t>
            </a:r>
            <a:r>
              <a:rPr lang="en-US" sz="1200" b="1" dirty="0" smtClean="0"/>
              <a:t>one or more </a:t>
            </a:r>
            <a:r>
              <a:rPr lang="en-US" sz="1200" dirty="0" smtClean="0"/>
              <a:t>specified column(s).</a:t>
            </a:r>
          </a:p>
          <a:p>
            <a:pPr marL="285750" indent="-285750" fontAlgn="base">
              <a:lnSpc>
                <a:spcPct val="86000"/>
              </a:lnSpc>
              <a:spcBef>
                <a:spcPct val="0"/>
              </a:spcBef>
              <a:spcAft>
                <a:spcPct val="0"/>
              </a:spcAft>
              <a:buClr>
                <a:schemeClr val="bg1"/>
              </a:buClr>
              <a:buSzPct val="100000"/>
              <a:buFont typeface="Arial" pitchFamily="34" charset="0"/>
              <a:buChar char="•"/>
            </a:pPr>
            <a:endParaRPr lang="en-US" sz="1200" dirty="0" smtClean="0"/>
          </a:p>
          <a:p>
            <a:pPr marL="285750" indent="-285750" fontAlgn="base">
              <a:lnSpc>
                <a:spcPct val="86000"/>
              </a:lnSpc>
              <a:spcBef>
                <a:spcPct val="0"/>
              </a:spcBef>
              <a:spcAft>
                <a:spcPct val="0"/>
              </a:spcAft>
              <a:buClr>
                <a:schemeClr val="bg1"/>
              </a:buClr>
              <a:buSzPct val="100000"/>
              <a:buFont typeface="Arial" pitchFamily="34" charset="0"/>
              <a:buChar char="•"/>
            </a:pPr>
            <a:r>
              <a:rPr lang="en-US" sz="1200" dirty="0" smtClean="0"/>
              <a:t>The ORDER BY keyword sorts the records in ascending order by default.</a:t>
            </a:r>
          </a:p>
          <a:p>
            <a:pPr marL="285750" indent="-285750" fontAlgn="base">
              <a:lnSpc>
                <a:spcPct val="86000"/>
              </a:lnSpc>
              <a:spcBef>
                <a:spcPct val="0"/>
              </a:spcBef>
              <a:spcAft>
                <a:spcPct val="0"/>
              </a:spcAft>
              <a:buClr>
                <a:schemeClr val="bg1"/>
              </a:buClr>
              <a:buSzPct val="100000"/>
              <a:buFont typeface="Arial" pitchFamily="34" charset="0"/>
              <a:buChar char="•"/>
            </a:pPr>
            <a:r>
              <a:rPr lang="en-US" sz="1200" dirty="0" smtClean="0"/>
              <a:t>The ordering is hierarchical, based on the order in which the items are expressed in the ORDER BY clause. </a:t>
            </a:r>
          </a:p>
          <a:p>
            <a:pPr marL="285750" indent="-285750" fontAlgn="base">
              <a:lnSpc>
                <a:spcPct val="86000"/>
              </a:lnSpc>
              <a:spcBef>
                <a:spcPct val="0"/>
              </a:spcBef>
              <a:spcAft>
                <a:spcPct val="0"/>
              </a:spcAft>
              <a:buClr>
                <a:schemeClr val="bg1"/>
              </a:buClr>
              <a:buSzPct val="100000"/>
              <a:buFont typeface="Arial" pitchFamily="34" charset="0"/>
              <a:buChar char="•"/>
            </a:pPr>
            <a:endParaRPr lang="en-US" sz="1200" dirty="0" smtClean="0"/>
          </a:p>
          <a:p>
            <a:pPr marL="285750" indent="-285750" fontAlgn="base">
              <a:lnSpc>
                <a:spcPct val="86000"/>
              </a:lnSpc>
              <a:spcBef>
                <a:spcPct val="0"/>
              </a:spcBef>
              <a:spcAft>
                <a:spcPct val="0"/>
              </a:spcAft>
              <a:buClr>
                <a:schemeClr val="bg1"/>
              </a:buClr>
              <a:buSzPct val="100000"/>
              <a:buFont typeface="Arial" pitchFamily="34" charset="0"/>
              <a:buChar char="•"/>
            </a:pPr>
            <a:r>
              <a:rPr lang="en-US" sz="1200" dirty="0" smtClean="0"/>
              <a:t>The ordering can even be performed on columns not returned in the result set.  </a:t>
            </a:r>
          </a:p>
          <a:p>
            <a:endParaRPr lang="en-US" dirty="0"/>
          </a:p>
        </p:txBody>
      </p:sp>
    </p:spTree>
    <p:extLst>
      <p:ext uri="{BB962C8B-B14F-4D97-AF65-F5344CB8AC3E}">
        <p14:creationId xmlns:p14="http://schemas.microsoft.com/office/powerpoint/2010/main" val="39438856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a:ln/>
        </p:spPr>
      </p:sp>
      <p:sp>
        <p:nvSpPr>
          <p:cNvPr id="94211" name="Notes Placeholder 2"/>
          <p:cNvSpPr>
            <a:spLocks noGrp="1"/>
          </p:cNvSpPr>
          <p:nvPr>
            <p:ph type="body" idx="1"/>
          </p:nvPr>
        </p:nvSpPr>
        <p:spPr>
          <a:noFill/>
          <a:ln/>
        </p:spPr>
        <p:txBody>
          <a:bodyPr/>
          <a:lstStyle/>
          <a:p>
            <a:pPr marL="285750" indent="-285750">
              <a:buFont typeface="Arial" pitchFamily="34" charset="0"/>
              <a:buChar char="•"/>
            </a:pPr>
            <a:r>
              <a:rPr lang="en-US" sz="1100" dirty="0" smtClean="0"/>
              <a:t>In general, an ORDER BY clause is used to control the order of the query result set. </a:t>
            </a:r>
          </a:p>
          <a:p>
            <a:pPr marL="285750" indent="-285750">
              <a:buFont typeface="Arial" pitchFamily="34" charset="0"/>
              <a:buChar char="•"/>
            </a:pPr>
            <a:r>
              <a:rPr lang="en-US" sz="1100" dirty="0" smtClean="0"/>
              <a:t>If no ORDER BY clause is specified, most implementations return the data according to the physical order of data within the table or according to the order of an index utilized by the query. </a:t>
            </a:r>
          </a:p>
          <a:p>
            <a:pPr marL="285750" indent="-285750">
              <a:buFont typeface="Arial" pitchFamily="34" charset="0"/>
              <a:buChar char="•"/>
            </a:pPr>
            <a:r>
              <a:rPr lang="en-US" sz="1100" dirty="0" smtClean="0"/>
              <a:t>This can cause problems if the index or physical sort order of the data is changed. Instead, explicitly state the order.</a:t>
            </a:r>
          </a:p>
          <a:p>
            <a:pPr defTabSz="864931" eaLnBrk="0" fontAlgn="base" hangingPunct="0">
              <a:spcBef>
                <a:spcPct val="30000"/>
              </a:spcBef>
              <a:spcAft>
                <a:spcPct val="0"/>
              </a:spcAft>
              <a:defRPr/>
            </a:pPr>
            <a:endParaRPr lang="en-US" sz="1100" b="1" u="sng" dirty="0"/>
          </a:p>
        </p:txBody>
      </p:sp>
    </p:spTree>
    <p:extLst>
      <p:ext uri="{BB962C8B-B14F-4D97-AF65-F5344CB8AC3E}">
        <p14:creationId xmlns:p14="http://schemas.microsoft.com/office/powerpoint/2010/main" val="42242040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a:ln/>
        </p:spPr>
      </p:sp>
      <p:sp>
        <p:nvSpPr>
          <p:cNvPr id="94211" name="Notes Placeholder 2"/>
          <p:cNvSpPr>
            <a:spLocks noGrp="1"/>
          </p:cNvSpPr>
          <p:nvPr>
            <p:ph type="body" idx="1"/>
          </p:nvPr>
        </p:nvSpPr>
        <p:spPr>
          <a:noFill/>
          <a:ln/>
        </p:spPr>
        <p:txBody>
          <a:bodyPr/>
          <a:lstStyle/>
          <a:p>
            <a:pPr defTabSz="864931" eaLnBrk="0" fontAlgn="base" hangingPunct="0">
              <a:spcBef>
                <a:spcPct val="30000"/>
              </a:spcBef>
              <a:spcAft>
                <a:spcPct val="0"/>
              </a:spcAft>
              <a:defRPr/>
            </a:pPr>
            <a:endParaRPr lang="en-US" sz="1100" b="1" u="sng" dirty="0"/>
          </a:p>
        </p:txBody>
      </p:sp>
    </p:spTree>
    <p:extLst>
      <p:ext uri="{BB962C8B-B14F-4D97-AF65-F5344CB8AC3E}">
        <p14:creationId xmlns:p14="http://schemas.microsoft.com/office/powerpoint/2010/main" val="19609592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a:ln/>
        </p:spPr>
      </p:sp>
      <p:sp>
        <p:nvSpPr>
          <p:cNvPr id="94211" name="Notes Placeholder 2"/>
          <p:cNvSpPr>
            <a:spLocks noGrp="1"/>
          </p:cNvSpPr>
          <p:nvPr>
            <p:ph type="body" idx="1"/>
          </p:nvPr>
        </p:nvSpPr>
        <p:spPr>
          <a:noFill/>
          <a:ln/>
        </p:spPr>
        <p:txBody>
          <a:bodyPr/>
          <a:lstStyle/>
          <a:p>
            <a:pPr defTabSz="864931" eaLnBrk="0" fontAlgn="base" hangingPunct="0">
              <a:spcBef>
                <a:spcPct val="30000"/>
              </a:spcBef>
              <a:spcAft>
                <a:spcPct val="0"/>
              </a:spcAft>
              <a:defRPr/>
            </a:pPr>
            <a:endParaRPr lang="en-US" sz="1100" b="1" u="sng" dirty="0"/>
          </a:p>
        </p:txBody>
      </p:sp>
    </p:spTree>
    <p:extLst>
      <p:ext uri="{BB962C8B-B14F-4D97-AF65-F5344CB8AC3E}">
        <p14:creationId xmlns:p14="http://schemas.microsoft.com/office/powerpoint/2010/main" val="25276037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a:t>
            </a:r>
            <a:endParaRPr lang="en-US" dirty="0"/>
          </a:p>
        </p:txBody>
      </p:sp>
      <p:sp>
        <p:nvSpPr>
          <p:cNvPr id="5" name="Slide Number Placeholder 4"/>
          <p:cNvSpPr>
            <a:spLocks noGrp="1"/>
          </p:cNvSpPr>
          <p:nvPr>
            <p:ph type="sldNum" sz="quarter" idx="10"/>
          </p:nvPr>
        </p:nvSpPr>
        <p:spPr/>
        <p:txBody>
          <a:bodyPr/>
          <a:lstStyle/>
          <a:p>
            <a:fld id="{6A8B6E77-EC63-4CD7-8F8A-914122582C5F}" type="slidenum">
              <a:rPr lang="en-US" smtClean="0"/>
              <a:pPr/>
              <a:t>7</a:t>
            </a:fld>
            <a:endParaRPr lang="en-US" dirty="0"/>
          </a:p>
        </p:txBody>
      </p:sp>
    </p:spTree>
    <p:extLst>
      <p:ext uri="{BB962C8B-B14F-4D97-AF65-F5344CB8AC3E}">
        <p14:creationId xmlns:p14="http://schemas.microsoft.com/office/powerpoint/2010/main" val="299197031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a:ln/>
        </p:spPr>
      </p:sp>
      <p:sp>
        <p:nvSpPr>
          <p:cNvPr id="94211" name="Notes Placeholder 2"/>
          <p:cNvSpPr>
            <a:spLocks noGrp="1"/>
          </p:cNvSpPr>
          <p:nvPr>
            <p:ph type="body" idx="1"/>
          </p:nvPr>
        </p:nvSpPr>
        <p:spPr>
          <a:noFill/>
          <a:ln/>
        </p:spPr>
        <p:txBody>
          <a:bodyPr/>
          <a:lstStyle/>
          <a:p>
            <a:pPr defTabSz="864931" eaLnBrk="0" fontAlgn="base" hangingPunct="0">
              <a:spcBef>
                <a:spcPct val="30000"/>
              </a:spcBef>
              <a:spcAft>
                <a:spcPct val="0"/>
              </a:spcAft>
              <a:defRPr/>
            </a:pPr>
            <a:endParaRPr lang="en-US" sz="1100" b="1" u="sng" dirty="0"/>
          </a:p>
        </p:txBody>
      </p:sp>
    </p:spTree>
    <p:extLst>
      <p:ext uri="{BB962C8B-B14F-4D97-AF65-F5344CB8AC3E}">
        <p14:creationId xmlns:p14="http://schemas.microsoft.com/office/powerpoint/2010/main" val="42467942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365760">
              <a:lnSpc>
                <a:spcPct val="120000"/>
              </a:lnSpc>
              <a:spcBef>
                <a:spcPts val="0"/>
              </a:spcBef>
            </a:pPr>
            <a:r>
              <a:rPr lang="en-US" sz="2000" dirty="0" smtClean="0"/>
              <a:t>Why GROUP BY?</a:t>
            </a:r>
          </a:p>
          <a:p>
            <a:pPr lvl="1" indent="-365760">
              <a:spcBef>
                <a:spcPts val="0"/>
              </a:spcBef>
              <a:spcAft>
                <a:spcPts val="600"/>
              </a:spcAft>
              <a:buFont typeface="Calibri" pitchFamily="34" charset="0"/>
              <a:buChar char="—"/>
            </a:pPr>
            <a:r>
              <a:rPr lang="en-US" dirty="0" smtClean="0"/>
              <a:t>The GROUP BY clause is used in a SELECT statement where aggregate functions are used as one of the select fields. This is used to group the results by one or more columns specified in the select fields.</a:t>
            </a:r>
          </a:p>
          <a:p>
            <a:pPr lvl="1" indent="-365760">
              <a:spcBef>
                <a:spcPts val="0"/>
              </a:spcBef>
              <a:spcAft>
                <a:spcPts val="600"/>
              </a:spcAft>
              <a:buFont typeface="Calibri" pitchFamily="34" charset="0"/>
              <a:buChar char="—"/>
            </a:pPr>
            <a:r>
              <a:rPr lang="en-US" dirty="0" smtClean="0"/>
              <a:t>The SQL GROUP BY clause can be used in a SELECT statement to collect data across multiple records and group the results by one or more columns.</a:t>
            </a:r>
          </a:p>
          <a:p>
            <a:pPr fontAlgn="base">
              <a:lnSpc>
                <a:spcPct val="86000"/>
              </a:lnSpc>
              <a:spcBef>
                <a:spcPct val="0"/>
              </a:spcBef>
              <a:spcAft>
                <a:spcPct val="0"/>
              </a:spcAft>
              <a:buClr>
                <a:srgbClr val="000000"/>
              </a:buClr>
              <a:buSzPct val="100000"/>
            </a:pPr>
            <a:endParaRPr lang="en-US" sz="1200" b="1" i="0" u="none" strike="noStrike" kern="1200" baseline="0" dirty="0" smtClean="0">
              <a:solidFill>
                <a:schemeClr val="tx1"/>
              </a:solidFill>
              <a:latin typeface="+mn-lt"/>
              <a:ea typeface="+mn-ea"/>
              <a:cs typeface="+mn-cs"/>
            </a:endParaRPr>
          </a:p>
        </p:txBody>
      </p:sp>
    </p:spTree>
    <p:extLst>
      <p:ext uri="{BB962C8B-B14F-4D97-AF65-F5344CB8AC3E}">
        <p14:creationId xmlns:p14="http://schemas.microsoft.com/office/powerpoint/2010/main" val="10522306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8901220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a:ln/>
        </p:spPr>
      </p:sp>
      <p:sp>
        <p:nvSpPr>
          <p:cNvPr id="94211" name="Notes Placeholder 2"/>
          <p:cNvSpPr>
            <a:spLocks noGrp="1"/>
          </p:cNvSpPr>
          <p:nvPr>
            <p:ph type="body" idx="1"/>
          </p:nvPr>
        </p:nvSpPr>
        <p:spPr>
          <a:noFill/>
          <a:ln/>
        </p:spPr>
        <p:txBody>
          <a:bodyPr/>
          <a:lstStyle/>
          <a:p>
            <a:pPr defTabSz="864931" eaLnBrk="0" fontAlgn="base" hangingPunct="0">
              <a:spcBef>
                <a:spcPct val="30000"/>
              </a:spcBef>
              <a:spcAft>
                <a:spcPct val="0"/>
              </a:spcAft>
              <a:defRPr/>
            </a:pPr>
            <a:endParaRPr lang="en-US" sz="1100" b="1" u="sng" dirty="0"/>
          </a:p>
        </p:txBody>
      </p:sp>
    </p:spTree>
    <p:extLst>
      <p:ext uri="{BB962C8B-B14F-4D97-AF65-F5344CB8AC3E}">
        <p14:creationId xmlns:p14="http://schemas.microsoft.com/office/powerpoint/2010/main" val="25556801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200" b="0" i="0" u="none" strike="noStrike" kern="1200" baseline="0" dirty="0" smtClean="0">
                <a:solidFill>
                  <a:schemeClr val="tx1"/>
                </a:solidFill>
                <a:latin typeface="+mn-lt"/>
                <a:ea typeface="+mn-ea"/>
                <a:cs typeface="+mn-cs"/>
              </a:rPr>
              <a:t> </a:t>
            </a:r>
            <a:r>
              <a:rPr lang="en-US" sz="1200" b="1" dirty="0" smtClean="0"/>
              <a:t>GROUP BY Cont.. </a:t>
            </a:r>
          </a:p>
          <a:p>
            <a:r>
              <a:rPr lang="en-US" sz="1200" dirty="0" smtClean="0"/>
              <a:t>When columns that contain NULL values in a GROUP BY clause of a query are listed, the query output contains rows for those NULL values.</a:t>
            </a:r>
          </a:p>
          <a:p>
            <a:r>
              <a:rPr lang="en-US" sz="1200" dirty="0" smtClean="0"/>
              <a:t>You should also be aware of GROUP BY clause behavior when it encounters NULL—all NULLs will be grouped into a group of their own and placed at the bottom of the returned result set. </a:t>
            </a:r>
          </a:p>
          <a:p>
            <a:r>
              <a:rPr lang="en-US" sz="1200" dirty="0" smtClean="0"/>
              <a:t>The order is determined by the fact that ORDER BY (ascending) is implicitly performed whenever GROUP BY is executed and a NULL value will always be at the end of the ascending sort order.</a:t>
            </a:r>
          </a:p>
          <a:p>
            <a:r>
              <a:rPr lang="en-US" sz="1200" dirty="0" smtClean="0"/>
              <a:t>You typically use a GROUP BY clause in conjunction with an aggregate expression.</a:t>
            </a:r>
          </a:p>
          <a:p>
            <a:r>
              <a:rPr lang="en-US" sz="1200" dirty="0" smtClean="0"/>
              <a:t>Aggregate expression when used with a GROUP BY clause, it is applied to a row set in each group. Otherwise, the whole row set is affected.</a:t>
            </a:r>
          </a:p>
          <a:p>
            <a:endParaRPr lang="en-US" dirty="0"/>
          </a:p>
        </p:txBody>
      </p:sp>
    </p:spTree>
    <p:extLst>
      <p:ext uri="{BB962C8B-B14F-4D97-AF65-F5344CB8AC3E}">
        <p14:creationId xmlns:p14="http://schemas.microsoft.com/office/powerpoint/2010/main" val="7159433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200" b="0" i="0" u="none" strike="noStrike" kern="1200" baseline="0" dirty="0" smtClean="0">
                <a:solidFill>
                  <a:schemeClr val="tx1"/>
                </a:solidFill>
                <a:latin typeface="+mn-lt"/>
                <a:ea typeface="+mn-ea"/>
                <a:cs typeface="+mn-cs"/>
              </a:rPr>
              <a:t> </a:t>
            </a:r>
            <a:r>
              <a:rPr lang="en-US" sz="1200" b="1" dirty="0" smtClean="0"/>
              <a:t>GROUP BY Cont.. </a:t>
            </a:r>
          </a:p>
          <a:p>
            <a:r>
              <a:rPr lang="en-US" sz="1200" dirty="0" smtClean="0"/>
              <a:t>When columns that contain NULL values in a GROUP BY clause of a query are listed, the query output contains rows for those NULL values.</a:t>
            </a:r>
          </a:p>
          <a:p>
            <a:r>
              <a:rPr lang="en-US" sz="1200" dirty="0" smtClean="0"/>
              <a:t>You should also be aware of GROUP BY clause behavior when it encounters NULL—all NULLs will be grouped into a group of their own and placed at the bottom of the returned result set. </a:t>
            </a:r>
          </a:p>
          <a:p>
            <a:r>
              <a:rPr lang="en-US" sz="1200" dirty="0" smtClean="0"/>
              <a:t>The order is determined by the fact that ORDER BY (ascending) is implicitly performed whenever GROUP BY is executed and a NULL value will always be at the end of the ascending sort order.</a:t>
            </a:r>
          </a:p>
          <a:p>
            <a:r>
              <a:rPr lang="en-US" sz="1200" dirty="0" smtClean="0"/>
              <a:t>You typically use a GROUP BY clause in conjunction with an aggregate expression.</a:t>
            </a:r>
          </a:p>
          <a:p>
            <a:r>
              <a:rPr lang="en-US" sz="1200" dirty="0" smtClean="0"/>
              <a:t>Aggregate expression when used with a GROUP BY clause, it is applied to a row set in each group. Otherwise, the whole row set is affected.</a:t>
            </a:r>
          </a:p>
          <a:p>
            <a:endParaRPr lang="en-US" dirty="0"/>
          </a:p>
        </p:txBody>
      </p:sp>
    </p:spTree>
    <p:extLst>
      <p:ext uri="{BB962C8B-B14F-4D97-AF65-F5344CB8AC3E}">
        <p14:creationId xmlns:p14="http://schemas.microsoft.com/office/powerpoint/2010/main" val="10522306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a:ln/>
        </p:spPr>
      </p:sp>
      <p:sp>
        <p:nvSpPr>
          <p:cNvPr id="94211" name="Notes Placeholder 2"/>
          <p:cNvSpPr>
            <a:spLocks noGrp="1"/>
          </p:cNvSpPr>
          <p:nvPr>
            <p:ph type="body" idx="1"/>
          </p:nvPr>
        </p:nvSpPr>
        <p:spPr>
          <a:noFill/>
          <a:ln/>
        </p:spPr>
        <p:txBody>
          <a:bodyPr/>
          <a:lstStyle/>
          <a:p>
            <a:pPr defTabSz="864931" eaLnBrk="0" fontAlgn="base" hangingPunct="0">
              <a:spcBef>
                <a:spcPct val="30000"/>
              </a:spcBef>
              <a:spcAft>
                <a:spcPct val="0"/>
              </a:spcAft>
              <a:defRPr/>
            </a:pPr>
            <a:endParaRPr lang="en-US" sz="1100" b="1" u="sng" dirty="0"/>
          </a:p>
        </p:txBody>
      </p:sp>
    </p:spTree>
    <p:extLst>
      <p:ext uri="{BB962C8B-B14F-4D97-AF65-F5344CB8AC3E}">
        <p14:creationId xmlns:p14="http://schemas.microsoft.com/office/powerpoint/2010/main" val="33193447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a:ln/>
        </p:spPr>
      </p:sp>
      <p:sp>
        <p:nvSpPr>
          <p:cNvPr id="94211" name="Notes Placeholder 2"/>
          <p:cNvSpPr>
            <a:spLocks noGrp="1"/>
          </p:cNvSpPr>
          <p:nvPr>
            <p:ph type="body" idx="1"/>
          </p:nvPr>
        </p:nvSpPr>
        <p:spPr>
          <a:noFill/>
          <a:ln/>
        </p:spPr>
        <p:txBody>
          <a:bodyPr/>
          <a:lstStyle/>
          <a:p>
            <a:pPr defTabSz="864931" eaLnBrk="0" fontAlgn="base" hangingPunct="0">
              <a:spcBef>
                <a:spcPct val="30000"/>
              </a:spcBef>
              <a:spcAft>
                <a:spcPct val="0"/>
              </a:spcAft>
              <a:defRPr/>
            </a:pPr>
            <a:endParaRPr lang="en-US" sz="1100" b="1" u="sng" dirty="0"/>
          </a:p>
        </p:txBody>
      </p:sp>
    </p:spTree>
    <p:extLst>
      <p:ext uri="{BB962C8B-B14F-4D97-AF65-F5344CB8AC3E}">
        <p14:creationId xmlns:p14="http://schemas.microsoft.com/office/powerpoint/2010/main" val="210869774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1.xml"/></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2.xml"/></Relationships>
</file>

<file path=ppt/slideLayouts/_rels/slideLayout1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3.xml"/></Relationships>
</file>

<file path=ppt/slideLayouts/_rels/slideLayout1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1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5.xml"/></Relationships>
</file>

<file path=ppt/slideLayouts/_rels/slideLayout1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6.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17.xml"/><Relationship Id="rId4"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8.xml"/></Relationships>
</file>

<file path=ppt/slideLayouts/_rels/slideLayout1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9.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3.xml"/><Relationship Id="rId5" Type="http://schemas.openxmlformats.org/officeDocument/2006/relationships/image" Target="../media/image3.png"/><Relationship Id="rId4" Type="http://schemas.openxmlformats.org/officeDocument/2006/relationships/image" Target="../media/image2.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6.jpeg"/></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0.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0-Read Me First">
    <p:bg>
      <p:bgPr>
        <a:solidFill>
          <a:schemeClr val="accent6"/>
        </a:solidFill>
        <a:effectLst/>
      </p:bgPr>
    </p:bg>
    <p:spTree>
      <p:nvGrpSpPr>
        <p:cNvPr id="1" name=""/>
        <p:cNvGrpSpPr/>
        <p:nvPr/>
      </p:nvGrpSpPr>
      <p:grpSpPr>
        <a:xfrm>
          <a:off x="0" y="0"/>
          <a:ext cx="0" cy="0"/>
          <a:chOff x="0" y="0"/>
          <a:chExt cx="0" cy="0"/>
        </a:xfrm>
      </p:grpSpPr>
      <p:sp>
        <p:nvSpPr>
          <p:cNvPr id="14" name="Text Placeholder 14"/>
          <p:cNvSpPr>
            <a:spLocks noGrp="1"/>
          </p:cNvSpPr>
          <p:nvPr>
            <p:ph type="body" sz="quarter" idx="14" hasCustomPrompt="1"/>
          </p:nvPr>
        </p:nvSpPr>
        <p:spPr>
          <a:xfrm>
            <a:off x="462343" y="2209803"/>
            <a:ext cx="8284633" cy="584775"/>
          </a:xfrm>
          <a:prstGeom prst="rect">
            <a:avLst/>
          </a:prstGeom>
        </p:spPr>
        <p:txBody>
          <a:bodyPr wrap="square">
            <a:spAutoFit/>
          </a:bodyPr>
          <a:lstStyle>
            <a:lvl1pPr marL="0" indent="0" algn="ctr">
              <a:lnSpc>
                <a:spcPct val="100000"/>
              </a:lnSpc>
              <a:spcBef>
                <a:spcPts val="0"/>
              </a:spcBef>
              <a:buNone/>
              <a:defRPr sz="3200" b="1" baseline="0">
                <a:solidFill>
                  <a:schemeClr val="tx2"/>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Read Me First</a:t>
            </a:r>
          </a:p>
        </p:txBody>
      </p:sp>
      <p:sp>
        <p:nvSpPr>
          <p:cNvPr id="17" name="Text Placeholder 12"/>
          <p:cNvSpPr>
            <a:spLocks noGrp="1"/>
          </p:cNvSpPr>
          <p:nvPr>
            <p:ph type="body" sz="quarter" idx="15" hasCustomPrompt="1"/>
          </p:nvPr>
        </p:nvSpPr>
        <p:spPr>
          <a:xfrm>
            <a:off x="609604" y="3657600"/>
            <a:ext cx="7880905" cy="1295400"/>
          </a:xfrm>
          <a:prstGeom prst="rect">
            <a:avLst/>
          </a:prstGeom>
        </p:spPr>
        <p:txBody>
          <a:bodyPr anchor="ctr">
            <a:normAutofit/>
          </a:bodyPr>
          <a:lstStyle>
            <a:lvl1pPr marL="0" indent="0" algn="ctr">
              <a:buNone/>
              <a:defRPr sz="1800" baseline="0">
                <a:solidFill>
                  <a:srgbClr val="FFFFFF"/>
                </a:solidFill>
                <a:latin typeface="Arial"/>
                <a:cs typeface="Arial"/>
              </a:defRPr>
            </a:lvl1pPr>
          </a:lstStyle>
          <a:p>
            <a:pPr lvl="0"/>
            <a:r>
              <a:rPr lang="en-US" dirty="0" smtClean="0"/>
              <a:t>See notes on the left of slide </a:t>
            </a:r>
            <a:endParaRPr lang="en-US" dirty="0"/>
          </a:p>
        </p:txBody>
      </p:sp>
    </p:spTree>
    <p:custDataLst>
      <p:tags r:id="rId1"/>
    </p:custDataLst>
    <p:extLst>
      <p:ext uri="{BB962C8B-B14F-4D97-AF65-F5344CB8AC3E}">
        <p14:creationId xmlns:p14="http://schemas.microsoft.com/office/powerpoint/2010/main" val="263769416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4_Recap or Review">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2000" b="1" baseline="0">
                <a:solidFill>
                  <a:schemeClr val="bg1"/>
                </a:solidFill>
              </a:defRPr>
            </a:lvl1pPr>
          </a:lstStyle>
          <a:p>
            <a:r>
              <a:rPr lang="en-US" dirty="0" smtClean="0"/>
              <a:t>Recap or Review – use any color slide</a:t>
            </a:r>
            <a:endParaRPr lang="en-US" dirty="0"/>
          </a:p>
        </p:txBody>
      </p:sp>
      <p:sp>
        <p:nvSpPr>
          <p:cNvPr id="5" name="Text Placeholder 4"/>
          <p:cNvSpPr>
            <a:spLocks noGrp="1"/>
          </p:cNvSpPr>
          <p:nvPr>
            <p:ph type="body" sz="quarter" idx="13"/>
          </p:nvPr>
        </p:nvSpPr>
        <p:spPr>
          <a:xfrm>
            <a:off x="381000" y="1137831"/>
            <a:ext cx="8382000" cy="4622800"/>
          </a:xfrm>
          <a:prstGeom prst="rect">
            <a:avLst/>
          </a:prstGeom>
        </p:spPr>
        <p:txBody>
          <a:bodyPr vert="horz">
            <a:normAutofit/>
          </a:bodyPr>
          <a:lstStyle>
            <a:lvl1pPr marL="0" indent="0">
              <a:buNone/>
              <a:defRPr sz="2800">
                <a:solidFill>
                  <a:schemeClr val="bg2"/>
                </a:solidFill>
              </a:defRPr>
            </a:lvl1pPr>
            <a:lvl2pPr marL="228600" indent="-227013">
              <a:buClr>
                <a:schemeClr val="bg1"/>
              </a:buClr>
              <a:buFont typeface="Arial"/>
              <a:buChar char="•"/>
              <a:defRPr sz="2400">
                <a:solidFill>
                  <a:schemeClr val="bg2"/>
                </a:solidFill>
              </a:defRPr>
            </a:lvl2pPr>
            <a:lvl3pPr marL="287338" indent="-166688">
              <a:buClr>
                <a:schemeClr val="bg1"/>
              </a:buClr>
              <a:buFont typeface="Arial"/>
              <a:buChar char="•"/>
              <a:defRPr sz="2000">
                <a:solidFill>
                  <a:schemeClr val="bg2"/>
                </a:solidFill>
              </a:defRPr>
            </a:lvl3pPr>
            <a:lvl4pPr marL="393700" indent="-176213">
              <a:buClr>
                <a:schemeClr val="bg1"/>
              </a:buClr>
              <a:buFont typeface="Arial"/>
              <a:buChar char="•"/>
              <a:defRPr sz="1800">
                <a:solidFill>
                  <a:schemeClr val="bg2"/>
                </a:solidFill>
              </a:defRPr>
            </a:lvl4pPr>
            <a:lvl5pPr marL="512763" indent="-176213">
              <a:buClr>
                <a:schemeClr val="bg1"/>
              </a:buClr>
              <a:buFont typeface="Arial"/>
              <a:buChar char="•"/>
              <a:defRPr sz="1800">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Slide Number Placeholder 3"/>
          <p:cNvSpPr>
            <a:spLocks noGrp="1"/>
          </p:cNvSpPr>
          <p:nvPr>
            <p:ph type="sldNum" sz="quarter" idx="4294967295"/>
          </p:nvPr>
        </p:nvSpPr>
        <p:spPr>
          <a:xfrm>
            <a:off x="8763000" y="6492081"/>
            <a:ext cx="736600" cy="228600"/>
          </a:xfrm>
          <a:prstGeom prst="rect">
            <a:avLst/>
          </a:prstGeom>
        </p:spPr>
        <p:txBody>
          <a:bodyPr/>
          <a:lstStyle>
            <a:lvl1pPr>
              <a:defRPr sz="1600"/>
            </a:lvl1pPr>
          </a:lstStyle>
          <a:p>
            <a:fld id="{E7678027-A3CC-4154-8088-ECADC14DF43D}" type="slidenum">
              <a:rPr lang="en-US" smtClean="0"/>
              <a:t>‹#›</a:t>
            </a:fld>
            <a:endParaRPr lang="en-US"/>
          </a:p>
        </p:txBody>
      </p:sp>
    </p:spTree>
    <p:custDataLst>
      <p:tags r:id="rId1"/>
    </p:custDataLst>
    <p:extLst>
      <p:ext uri="{BB962C8B-B14F-4D97-AF65-F5344CB8AC3E}">
        <p14:creationId xmlns:p14="http://schemas.microsoft.com/office/powerpoint/2010/main" val="4248738607"/>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5_Light Blue Background">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2000" b="1" baseline="0">
                <a:solidFill>
                  <a:schemeClr val="bg1"/>
                </a:solidFill>
              </a:defRPr>
            </a:lvl1pPr>
          </a:lstStyle>
          <a:p>
            <a:r>
              <a:rPr lang="en-US" dirty="0" smtClean="0"/>
              <a:t>Slide Title – Light Blue Background</a:t>
            </a:r>
            <a:endParaRPr lang="en-US" dirty="0"/>
          </a:p>
        </p:txBody>
      </p:sp>
      <p:sp>
        <p:nvSpPr>
          <p:cNvPr id="5" name="Text Placeholder 4"/>
          <p:cNvSpPr>
            <a:spLocks noGrp="1"/>
          </p:cNvSpPr>
          <p:nvPr>
            <p:ph type="body" sz="quarter" idx="13"/>
          </p:nvPr>
        </p:nvSpPr>
        <p:spPr>
          <a:xfrm>
            <a:off x="381000" y="1137831"/>
            <a:ext cx="8382000" cy="4622800"/>
          </a:xfrm>
          <a:prstGeom prst="rect">
            <a:avLst/>
          </a:prstGeom>
        </p:spPr>
        <p:txBody>
          <a:bodyPr vert="horz">
            <a:normAutofit/>
          </a:bodyPr>
          <a:lstStyle>
            <a:lvl1pPr marL="0" indent="0">
              <a:buNone/>
              <a:defRPr sz="2800">
                <a:solidFill>
                  <a:schemeClr val="bg2"/>
                </a:solidFill>
              </a:defRPr>
            </a:lvl1pPr>
            <a:lvl2pPr marL="228600" indent="-227013">
              <a:buClr>
                <a:schemeClr val="bg1"/>
              </a:buClr>
              <a:buFont typeface="Arial"/>
              <a:buChar char="•"/>
              <a:defRPr sz="2400">
                <a:solidFill>
                  <a:schemeClr val="bg2"/>
                </a:solidFill>
              </a:defRPr>
            </a:lvl2pPr>
            <a:lvl3pPr marL="287338" indent="-166688">
              <a:buClr>
                <a:schemeClr val="bg1"/>
              </a:buClr>
              <a:buFont typeface="Arial"/>
              <a:buChar char="•"/>
              <a:defRPr sz="2000">
                <a:solidFill>
                  <a:schemeClr val="bg2"/>
                </a:solidFill>
              </a:defRPr>
            </a:lvl3pPr>
            <a:lvl4pPr marL="393700" indent="-176213">
              <a:buClr>
                <a:schemeClr val="bg1"/>
              </a:buClr>
              <a:buFont typeface="Arial"/>
              <a:buChar char="•"/>
              <a:defRPr sz="1800">
                <a:solidFill>
                  <a:schemeClr val="bg2"/>
                </a:solidFill>
              </a:defRPr>
            </a:lvl4pPr>
            <a:lvl5pPr marL="512763" indent="-176213">
              <a:buClr>
                <a:schemeClr val="bg1"/>
              </a:buClr>
              <a:buFont typeface="Arial"/>
              <a:buChar char="•"/>
              <a:defRPr sz="1800">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Slide Number Placeholder 3"/>
          <p:cNvSpPr>
            <a:spLocks noGrp="1"/>
          </p:cNvSpPr>
          <p:nvPr>
            <p:ph type="sldNum" sz="quarter" idx="4294967295"/>
          </p:nvPr>
        </p:nvSpPr>
        <p:spPr>
          <a:xfrm>
            <a:off x="8763000" y="6492081"/>
            <a:ext cx="736600" cy="228600"/>
          </a:xfrm>
          <a:prstGeom prst="rect">
            <a:avLst/>
          </a:prstGeom>
        </p:spPr>
        <p:txBody>
          <a:bodyPr/>
          <a:lstStyle>
            <a:lvl1pPr>
              <a:defRPr sz="1600"/>
            </a:lvl1pPr>
          </a:lstStyle>
          <a:p>
            <a:fld id="{E7678027-A3CC-4154-8088-ECADC14DF43D}" type="slidenum">
              <a:rPr lang="en-US" smtClean="0"/>
              <a:t>‹#›</a:t>
            </a:fld>
            <a:endParaRPr lang="en-US"/>
          </a:p>
        </p:txBody>
      </p:sp>
    </p:spTree>
    <p:custDataLst>
      <p:tags r:id="rId1"/>
    </p:custDataLst>
    <p:extLst>
      <p:ext uri="{BB962C8B-B14F-4D97-AF65-F5344CB8AC3E}">
        <p14:creationId xmlns:p14="http://schemas.microsoft.com/office/powerpoint/2010/main" val="3503390903"/>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6_White Backgroun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2000" b="1">
                <a:solidFill>
                  <a:schemeClr val="tx2"/>
                </a:solidFill>
              </a:defRPr>
            </a:lvl1pPr>
          </a:lstStyle>
          <a:p>
            <a:r>
              <a:rPr lang="en-US" dirty="0" smtClean="0"/>
              <a:t>Slide Title – White background</a:t>
            </a:r>
            <a:endParaRPr lang="en-US" dirty="0"/>
          </a:p>
        </p:txBody>
      </p:sp>
      <p:sp>
        <p:nvSpPr>
          <p:cNvPr id="5" name="Text Placeholder 4"/>
          <p:cNvSpPr>
            <a:spLocks noGrp="1"/>
          </p:cNvSpPr>
          <p:nvPr>
            <p:ph type="body" sz="quarter" idx="13"/>
          </p:nvPr>
        </p:nvSpPr>
        <p:spPr>
          <a:xfrm>
            <a:off x="381000" y="1137831"/>
            <a:ext cx="8382000" cy="4622800"/>
          </a:xfrm>
          <a:prstGeom prst="rect">
            <a:avLst/>
          </a:prstGeom>
        </p:spPr>
        <p:txBody>
          <a:bodyPr vert="horz">
            <a:normAutofit/>
          </a:bodyPr>
          <a:lstStyle>
            <a:lvl1pPr marL="0" indent="0">
              <a:buNone/>
              <a:defRPr sz="2800">
                <a:solidFill>
                  <a:schemeClr val="tx2"/>
                </a:solidFill>
              </a:defRPr>
            </a:lvl1pPr>
            <a:lvl2pPr marL="344487" indent="-342900">
              <a:buClrTx/>
              <a:buFont typeface="Arial" panose="020B0604020202020204" pitchFamily="34" charset="0"/>
              <a:buChar char="•"/>
              <a:defRPr sz="2400">
                <a:solidFill>
                  <a:schemeClr val="tx2"/>
                </a:solidFill>
              </a:defRPr>
            </a:lvl2pPr>
            <a:lvl3pPr marL="463550" indent="-342900">
              <a:buClrTx/>
              <a:buFont typeface="Arial" panose="020B0604020202020204" pitchFamily="34" charset="0"/>
              <a:buChar char="•"/>
              <a:defRPr sz="2000">
                <a:solidFill>
                  <a:schemeClr val="tx2"/>
                </a:solidFill>
              </a:defRPr>
            </a:lvl3pPr>
            <a:lvl4pPr marL="503237" indent="-285750">
              <a:buClrTx/>
              <a:buFont typeface="Arial" panose="020B0604020202020204" pitchFamily="34" charset="0"/>
              <a:buChar char="•"/>
              <a:defRPr sz="1800">
                <a:solidFill>
                  <a:schemeClr val="tx2"/>
                </a:solidFill>
              </a:defRPr>
            </a:lvl4pPr>
            <a:lvl5pPr marL="622300" indent="-285750">
              <a:buClrTx/>
              <a:buFont typeface="Arial" panose="020B0604020202020204" pitchFamily="34" charset="0"/>
              <a:buChar char="•"/>
              <a:defRPr sz="180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Slide Number Placeholder 3"/>
          <p:cNvSpPr>
            <a:spLocks noGrp="1"/>
          </p:cNvSpPr>
          <p:nvPr>
            <p:ph type="sldNum" sz="quarter" idx="4294967295"/>
          </p:nvPr>
        </p:nvSpPr>
        <p:spPr>
          <a:xfrm>
            <a:off x="8763000" y="6492081"/>
            <a:ext cx="736600" cy="228600"/>
          </a:xfrm>
          <a:prstGeom prst="rect">
            <a:avLst/>
          </a:prstGeom>
        </p:spPr>
        <p:txBody>
          <a:bodyPr/>
          <a:lstStyle>
            <a:lvl1pPr>
              <a:defRPr sz="1600"/>
            </a:lvl1pPr>
          </a:lstStyle>
          <a:p>
            <a:fld id="{E7678027-A3CC-4154-8088-ECADC14DF43D}" type="slidenum">
              <a:rPr lang="en-US" smtClean="0"/>
              <a:t>‹#›</a:t>
            </a:fld>
            <a:endParaRPr lang="en-US"/>
          </a:p>
        </p:txBody>
      </p:sp>
    </p:spTree>
    <p:custDataLst>
      <p:tags r:id="rId1"/>
    </p:custDataLst>
    <p:extLst>
      <p:ext uri="{BB962C8B-B14F-4D97-AF65-F5344CB8AC3E}">
        <p14:creationId xmlns:p14="http://schemas.microsoft.com/office/powerpoint/2010/main" val="3309490189"/>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1_Check on Learning">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2000" b="1" baseline="0">
                <a:solidFill>
                  <a:schemeClr val="bg1"/>
                </a:solidFill>
              </a:defRPr>
            </a:lvl1pPr>
          </a:lstStyle>
          <a:p>
            <a:r>
              <a:rPr lang="en-US" dirty="0" smtClean="0"/>
              <a:t>Check on learning -  any color slide </a:t>
            </a:r>
            <a:endParaRPr lang="en-US" dirty="0"/>
          </a:p>
        </p:txBody>
      </p:sp>
      <p:sp>
        <p:nvSpPr>
          <p:cNvPr id="5" name="Text Placeholder 4"/>
          <p:cNvSpPr>
            <a:spLocks noGrp="1"/>
          </p:cNvSpPr>
          <p:nvPr>
            <p:ph type="body" sz="quarter" idx="13"/>
          </p:nvPr>
        </p:nvSpPr>
        <p:spPr>
          <a:xfrm>
            <a:off x="381000" y="1137831"/>
            <a:ext cx="8382000" cy="4622800"/>
          </a:xfrm>
          <a:prstGeom prst="rect">
            <a:avLst/>
          </a:prstGeom>
        </p:spPr>
        <p:txBody>
          <a:bodyPr vert="horz">
            <a:normAutofit/>
          </a:bodyPr>
          <a:lstStyle>
            <a:lvl1pPr marL="0" indent="0">
              <a:buNone/>
              <a:defRPr sz="2800">
                <a:solidFill>
                  <a:schemeClr val="bg2"/>
                </a:solidFill>
              </a:defRPr>
            </a:lvl1pPr>
            <a:lvl2pPr marL="228600" indent="-227013">
              <a:buClr>
                <a:schemeClr val="bg1"/>
              </a:buClr>
              <a:buFont typeface="Arial"/>
              <a:buChar char="•"/>
              <a:defRPr sz="2400">
                <a:solidFill>
                  <a:schemeClr val="bg2"/>
                </a:solidFill>
              </a:defRPr>
            </a:lvl2pPr>
            <a:lvl3pPr marL="287338" indent="-166688">
              <a:buClr>
                <a:schemeClr val="bg1"/>
              </a:buClr>
              <a:buFont typeface="Arial"/>
              <a:buChar char="•"/>
              <a:defRPr sz="2000">
                <a:solidFill>
                  <a:schemeClr val="bg2"/>
                </a:solidFill>
              </a:defRPr>
            </a:lvl3pPr>
            <a:lvl4pPr marL="393700" indent="-176213">
              <a:buClr>
                <a:schemeClr val="bg1"/>
              </a:buClr>
              <a:buFont typeface="Arial"/>
              <a:buChar char="•"/>
              <a:defRPr sz="1800">
                <a:solidFill>
                  <a:schemeClr val="bg2"/>
                </a:solidFill>
              </a:defRPr>
            </a:lvl4pPr>
            <a:lvl5pPr marL="512763" indent="-176213">
              <a:buClr>
                <a:schemeClr val="bg1"/>
              </a:buClr>
              <a:buFont typeface="Arial"/>
              <a:buChar char="•"/>
              <a:defRPr sz="1800">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Slide Number Placeholder 3"/>
          <p:cNvSpPr>
            <a:spLocks noGrp="1"/>
          </p:cNvSpPr>
          <p:nvPr>
            <p:ph type="sldNum" sz="quarter" idx="4294967295"/>
          </p:nvPr>
        </p:nvSpPr>
        <p:spPr>
          <a:xfrm>
            <a:off x="8763000" y="6492081"/>
            <a:ext cx="736600" cy="228600"/>
          </a:xfrm>
          <a:prstGeom prst="rect">
            <a:avLst/>
          </a:prstGeom>
        </p:spPr>
        <p:txBody>
          <a:bodyPr/>
          <a:lstStyle>
            <a:lvl1pPr>
              <a:defRPr sz="1600"/>
            </a:lvl1pPr>
          </a:lstStyle>
          <a:p>
            <a:fld id="{E7678027-A3CC-4154-8088-ECADC14DF43D}" type="slidenum">
              <a:rPr lang="en-US" smtClean="0"/>
              <a:t>‹#›</a:t>
            </a:fld>
            <a:endParaRPr lang="en-US"/>
          </a:p>
        </p:txBody>
      </p:sp>
    </p:spTree>
    <p:custDataLst>
      <p:tags r:id="rId1"/>
    </p:custDataLst>
    <p:extLst>
      <p:ext uri="{BB962C8B-B14F-4D97-AF65-F5344CB8AC3E}">
        <p14:creationId xmlns:p14="http://schemas.microsoft.com/office/powerpoint/2010/main" val="3045413763"/>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2_Restate Objectives">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2000" b="1" baseline="0">
                <a:solidFill>
                  <a:schemeClr val="bg1"/>
                </a:solidFill>
              </a:defRPr>
            </a:lvl1pPr>
          </a:lstStyle>
          <a:p>
            <a:r>
              <a:rPr lang="en-US" dirty="0" smtClean="0"/>
              <a:t>Restate terminal objective - any color slide </a:t>
            </a:r>
            <a:endParaRPr lang="en-US" dirty="0"/>
          </a:p>
        </p:txBody>
      </p:sp>
      <p:sp>
        <p:nvSpPr>
          <p:cNvPr id="5" name="Text Placeholder 4"/>
          <p:cNvSpPr>
            <a:spLocks noGrp="1"/>
          </p:cNvSpPr>
          <p:nvPr>
            <p:ph type="body" sz="quarter" idx="13"/>
          </p:nvPr>
        </p:nvSpPr>
        <p:spPr>
          <a:xfrm>
            <a:off x="381000" y="1137831"/>
            <a:ext cx="8382000" cy="4622800"/>
          </a:xfrm>
          <a:prstGeom prst="rect">
            <a:avLst/>
          </a:prstGeom>
        </p:spPr>
        <p:txBody>
          <a:bodyPr vert="horz">
            <a:normAutofit/>
          </a:bodyPr>
          <a:lstStyle>
            <a:lvl1pPr marL="0" indent="0">
              <a:buNone/>
              <a:defRPr sz="2800">
                <a:solidFill>
                  <a:schemeClr val="bg2"/>
                </a:solidFill>
              </a:defRPr>
            </a:lvl1pPr>
            <a:lvl2pPr marL="228600" indent="-227013">
              <a:buClr>
                <a:schemeClr val="bg1"/>
              </a:buClr>
              <a:buFont typeface="Arial"/>
              <a:buChar char="•"/>
              <a:defRPr sz="2400">
                <a:solidFill>
                  <a:schemeClr val="bg2"/>
                </a:solidFill>
              </a:defRPr>
            </a:lvl2pPr>
            <a:lvl3pPr marL="287338" indent="-166688">
              <a:buClr>
                <a:schemeClr val="bg1"/>
              </a:buClr>
              <a:buFont typeface="Arial"/>
              <a:buChar char="•"/>
              <a:defRPr sz="2000">
                <a:solidFill>
                  <a:schemeClr val="bg2"/>
                </a:solidFill>
              </a:defRPr>
            </a:lvl3pPr>
            <a:lvl4pPr marL="393700" indent="-176213">
              <a:buClr>
                <a:schemeClr val="bg1"/>
              </a:buClr>
              <a:buFont typeface="Arial"/>
              <a:buChar char="•"/>
              <a:defRPr sz="1800">
                <a:solidFill>
                  <a:schemeClr val="bg2"/>
                </a:solidFill>
              </a:defRPr>
            </a:lvl4pPr>
            <a:lvl5pPr marL="512763" indent="-176213">
              <a:buClr>
                <a:schemeClr val="bg1"/>
              </a:buClr>
              <a:buFont typeface="Arial"/>
              <a:buChar char="•"/>
              <a:defRPr sz="1800">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Slide Number Placeholder 3"/>
          <p:cNvSpPr>
            <a:spLocks noGrp="1"/>
          </p:cNvSpPr>
          <p:nvPr>
            <p:ph type="sldNum" sz="quarter" idx="4294967295"/>
          </p:nvPr>
        </p:nvSpPr>
        <p:spPr>
          <a:xfrm>
            <a:off x="8763000" y="6492081"/>
            <a:ext cx="736600" cy="228600"/>
          </a:xfrm>
          <a:prstGeom prst="rect">
            <a:avLst/>
          </a:prstGeom>
        </p:spPr>
        <p:txBody>
          <a:bodyPr/>
          <a:lstStyle>
            <a:lvl1pPr>
              <a:defRPr sz="1600"/>
            </a:lvl1pPr>
          </a:lstStyle>
          <a:p>
            <a:fld id="{E7678027-A3CC-4154-8088-ECADC14DF43D}" type="slidenum">
              <a:rPr lang="en-US" smtClean="0"/>
              <a:t>‹#›</a:t>
            </a:fld>
            <a:endParaRPr lang="en-US"/>
          </a:p>
        </p:txBody>
      </p:sp>
    </p:spTree>
    <p:custDataLst>
      <p:tags r:id="rId1"/>
    </p:custDataLst>
    <p:extLst>
      <p:ext uri="{BB962C8B-B14F-4D97-AF65-F5344CB8AC3E}">
        <p14:creationId xmlns:p14="http://schemas.microsoft.com/office/powerpoint/2010/main" val="2118427305"/>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3_Ask Questions ">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2000" b="1" baseline="0">
                <a:solidFill>
                  <a:schemeClr val="bg1"/>
                </a:solidFill>
              </a:defRPr>
            </a:lvl1pPr>
          </a:lstStyle>
          <a:p>
            <a:r>
              <a:rPr lang="en-US" dirty="0" smtClean="0"/>
              <a:t>Ask learner-centered questions - any color slide </a:t>
            </a:r>
            <a:endParaRPr lang="en-US" dirty="0"/>
          </a:p>
        </p:txBody>
      </p:sp>
      <p:sp>
        <p:nvSpPr>
          <p:cNvPr id="5" name="Text Placeholder 4"/>
          <p:cNvSpPr>
            <a:spLocks noGrp="1"/>
          </p:cNvSpPr>
          <p:nvPr>
            <p:ph type="body" sz="quarter" idx="13"/>
          </p:nvPr>
        </p:nvSpPr>
        <p:spPr>
          <a:xfrm>
            <a:off x="381000" y="1137831"/>
            <a:ext cx="8382000" cy="4622800"/>
          </a:xfrm>
          <a:prstGeom prst="rect">
            <a:avLst/>
          </a:prstGeom>
        </p:spPr>
        <p:txBody>
          <a:bodyPr vert="horz">
            <a:normAutofit/>
          </a:bodyPr>
          <a:lstStyle>
            <a:lvl1pPr marL="0" indent="0">
              <a:buNone/>
              <a:defRPr sz="2800">
                <a:solidFill>
                  <a:schemeClr val="bg2"/>
                </a:solidFill>
              </a:defRPr>
            </a:lvl1pPr>
            <a:lvl2pPr marL="228600" indent="-227013">
              <a:buClr>
                <a:schemeClr val="bg1"/>
              </a:buClr>
              <a:buFont typeface="Arial"/>
              <a:buChar char="•"/>
              <a:defRPr sz="2400">
                <a:solidFill>
                  <a:schemeClr val="bg2"/>
                </a:solidFill>
              </a:defRPr>
            </a:lvl2pPr>
            <a:lvl3pPr marL="287338" indent="-166688">
              <a:buClr>
                <a:schemeClr val="bg1"/>
              </a:buClr>
              <a:buFont typeface="Arial"/>
              <a:buChar char="•"/>
              <a:defRPr sz="2000">
                <a:solidFill>
                  <a:schemeClr val="bg2"/>
                </a:solidFill>
              </a:defRPr>
            </a:lvl3pPr>
            <a:lvl4pPr marL="393700" indent="-176213">
              <a:buClr>
                <a:schemeClr val="bg1"/>
              </a:buClr>
              <a:buFont typeface="Arial"/>
              <a:buChar char="•"/>
              <a:defRPr sz="1800">
                <a:solidFill>
                  <a:schemeClr val="bg2"/>
                </a:solidFill>
              </a:defRPr>
            </a:lvl4pPr>
            <a:lvl5pPr marL="512763" indent="-176213">
              <a:buClr>
                <a:schemeClr val="bg1"/>
              </a:buClr>
              <a:buFont typeface="Arial"/>
              <a:buChar char="•"/>
              <a:defRPr sz="1800">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Slide Number Placeholder 3"/>
          <p:cNvSpPr>
            <a:spLocks noGrp="1"/>
          </p:cNvSpPr>
          <p:nvPr>
            <p:ph type="sldNum" sz="quarter" idx="4294967295"/>
          </p:nvPr>
        </p:nvSpPr>
        <p:spPr>
          <a:xfrm>
            <a:off x="8763000" y="6492081"/>
            <a:ext cx="736600" cy="228600"/>
          </a:xfrm>
          <a:prstGeom prst="rect">
            <a:avLst/>
          </a:prstGeom>
        </p:spPr>
        <p:txBody>
          <a:bodyPr/>
          <a:lstStyle>
            <a:lvl1pPr>
              <a:defRPr sz="1600"/>
            </a:lvl1pPr>
          </a:lstStyle>
          <a:p>
            <a:fld id="{E7678027-A3CC-4154-8088-ECADC14DF43D}" type="slidenum">
              <a:rPr lang="en-US" smtClean="0"/>
              <a:t>‹#›</a:t>
            </a:fld>
            <a:endParaRPr lang="en-US"/>
          </a:p>
        </p:txBody>
      </p:sp>
    </p:spTree>
    <p:custDataLst>
      <p:tags r:id="rId1"/>
    </p:custDataLst>
    <p:extLst>
      <p:ext uri="{BB962C8B-B14F-4D97-AF65-F5344CB8AC3E}">
        <p14:creationId xmlns:p14="http://schemas.microsoft.com/office/powerpoint/2010/main" val="3721837974"/>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4_Thank you">
    <p:spTree>
      <p:nvGrpSpPr>
        <p:cNvPr id="1" name=""/>
        <p:cNvGrpSpPr/>
        <p:nvPr/>
      </p:nvGrpSpPr>
      <p:grpSpPr>
        <a:xfrm>
          <a:off x="0" y="0"/>
          <a:ext cx="0" cy="0"/>
          <a:chOff x="0" y="0"/>
          <a:chExt cx="0" cy="0"/>
        </a:xfrm>
      </p:grpSpPr>
      <p:pic>
        <p:nvPicPr>
          <p:cNvPr id="11" name="Picture 10"/>
          <p:cNvPicPr>
            <a:picLocks noChangeAspect="1"/>
          </p:cNvPicPr>
          <p:nvPr/>
        </p:nvPicPr>
        <p:blipFill rotWithShape="1">
          <a:blip r:embed="rId3">
            <a:extLst>
              <a:ext uri="{28A0092B-C50C-407E-A947-70E740481C1C}">
                <a14:useLocalDpi xmlns:a14="http://schemas.microsoft.com/office/drawing/2010/main" val="0"/>
              </a:ext>
            </a:extLst>
          </a:blip>
          <a:srcRect b="14429"/>
          <a:stretch/>
        </p:blipFill>
        <p:spPr>
          <a:xfrm>
            <a:off x="0" y="2518348"/>
            <a:ext cx="9144000" cy="4343400"/>
          </a:xfrm>
          <a:prstGeom prst="rect">
            <a:avLst/>
          </a:prstGeom>
        </p:spPr>
      </p:pic>
      <p:sp>
        <p:nvSpPr>
          <p:cNvPr id="2" name="Title 1"/>
          <p:cNvSpPr>
            <a:spLocks noGrp="1"/>
          </p:cNvSpPr>
          <p:nvPr>
            <p:ph type="title" hasCustomPrompt="1"/>
          </p:nvPr>
        </p:nvSpPr>
        <p:spPr>
          <a:xfrm>
            <a:off x="838203" y="800325"/>
            <a:ext cx="3616147" cy="607259"/>
          </a:xfrm>
          <a:prstGeom prst="rect">
            <a:avLst/>
          </a:prstGeom>
        </p:spPr>
        <p:txBody>
          <a:bodyPr>
            <a:normAutofit/>
          </a:bodyPr>
          <a:lstStyle>
            <a:lvl1pPr>
              <a:defRPr sz="4000">
                <a:solidFill>
                  <a:schemeClr val="bg2"/>
                </a:solidFill>
              </a:defRPr>
            </a:lvl1pPr>
          </a:lstStyle>
          <a:p>
            <a:r>
              <a:rPr lang="en-US" dirty="0" smtClean="0"/>
              <a:t>Thank you</a:t>
            </a:r>
            <a:endParaRPr lang="en-US" dirty="0"/>
          </a:p>
        </p:txBody>
      </p:sp>
      <p:pic>
        <p:nvPicPr>
          <p:cNvPr id="15" name="Picture 14"/>
          <p:cNvPicPr>
            <a:picLocks noChangeAspect="1"/>
          </p:cNvPicPr>
          <p:nvPr/>
        </p:nvPicPr>
        <p:blipFill rotWithShape="1">
          <a:blip r:embed="rId4">
            <a:extLst>
              <a:ext uri="{28A0092B-C50C-407E-A947-70E740481C1C}">
                <a14:useLocalDpi xmlns:a14="http://schemas.microsoft.com/office/drawing/2010/main" val="0"/>
              </a:ext>
            </a:extLst>
          </a:blip>
          <a:srcRect b="7192"/>
          <a:stretch/>
        </p:blipFill>
        <p:spPr>
          <a:xfrm>
            <a:off x="3214651" y="4018908"/>
            <a:ext cx="5918467" cy="2839093"/>
          </a:xfrm>
          <a:prstGeom prst="rect">
            <a:avLst/>
          </a:prstGeom>
        </p:spPr>
      </p:pic>
      <p:sp>
        <p:nvSpPr>
          <p:cNvPr id="8" name="Text Placeholder 7"/>
          <p:cNvSpPr>
            <a:spLocks noGrp="1"/>
          </p:cNvSpPr>
          <p:nvPr>
            <p:ph type="body" sz="quarter" idx="10" hasCustomPrompt="1"/>
          </p:nvPr>
        </p:nvSpPr>
        <p:spPr>
          <a:xfrm>
            <a:off x="838649" y="1598705"/>
            <a:ext cx="3633788" cy="1924051"/>
          </a:xfrm>
          <a:prstGeom prst="rect">
            <a:avLst/>
          </a:prstGeom>
        </p:spPr>
        <p:txBody>
          <a:bodyPr vert="horz">
            <a:normAutofit/>
          </a:bodyPr>
          <a:lstStyle>
            <a:lvl1pPr marL="0" indent="0">
              <a:buNone/>
              <a:defRPr sz="2400">
                <a:solidFill>
                  <a:schemeClr val="bg2"/>
                </a:solidFill>
              </a:defRPr>
            </a:lvl1pPr>
            <a:lvl2pPr marL="457200" indent="0">
              <a:buNone/>
              <a:defRPr>
                <a:solidFill>
                  <a:srgbClr val="141414"/>
                </a:solidFill>
              </a:defRPr>
            </a:lvl2pPr>
            <a:lvl3pPr marL="914400" indent="0">
              <a:buNone/>
              <a:defRPr>
                <a:solidFill>
                  <a:srgbClr val="141414"/>
                </a:solidFill>
              </a:defRPr>
            </a:lvl3pPr>
            <a:lvl4pPr marL="1371600" indent="0">
              <a:buNone/>
              <a:defRPr>
                <a:solidFill>
                  <a:srgbClr val="141414"/>
                </a:solidFill>
              </a:defRPr>
            </a:lvl4pPr>
            <a:lvl5pPr marL="1828800" indent="0">
              <a:buNone/>
              <a:defRPr>
                <a:solidFill>
                  <a:srgbClr val="141414"/>
                </a:solidFill>
              </a:defRPr>
            </a:lvl5pPr>
          </a:lstStyle>
          <a:p>
            <a:pPr lvl="0"/>
            <a:r>
              <a:rPr lang="en-US" dirty="0" smtClean="0"/>
              <a:t>Name</a:t>
            </a:r>
          </a:p>
          <a:p>
            <a:pPr lvl="0"/>
            <a:r>
              <a:rPr lang="en-US" dirty="0" smtClean="0"/>
              <a:t>ID</a:t>
            </a:r>
            <a:br>
              <a:rPr lang="en-US" dirty="0" smtClean="0"/>
            </a:br>
            <a:r>
              <a:rPr lang="en-US" dirty="0" smtClean="0"/>
              <a:t>Email</a:t>
            </a:r>
          </a:p>
        </p:txBody>
      </p:sp>
    </p:spTree>
    <p:custDataLst>
      <p:tags r:id="rId1"/>
    </p:custDataLst>
    <p:extLst>
      <p:ext uri="{BB962C8B-B14F-4D97-AF65-F5344CB8AC3E}">
        <p14:creationId xmlns:p14="http://schemas.microsoft.com/office/powerpoint/2010/main" val="4021182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0" end="0"/>
                                            </p:txEl>
                                          </p:spTgt>
                                        </p:tgtEl>
                                        <p:attrNameLst>
                                          <p:attrName>style.visibility</p:attrName>
                                        </p:attrNameLst>
                                      </p:cBhvr>
                                      <p:to>
                                        <p:strVal val="visible"/>
                                      </p:to>
                                    </p:set>
                                    <p:animEffect transition="in" filter="fade">
                                      <p:cBhvr>
                                        <p:cTn id="10" dur="500"/>
                                        <p:tgtEl>
                                          <p:spTgt spid="8">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animEffect transition="in" filter="fade">
                                      <p:cBhvr>
                                        <p:cTn id="13" dur="500"/>
                                        <p:tgtEl>
                                          <p:spTgt spid="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build="p">
        <p:tmplLst>
          <p:tmpl lvl="1">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nk - White Background">
    <p:bg>
      <p:bgPr>
        <a:solidFill>
          <a:schemeClr val="bg1"/>
        </a:solidFill>
        <a:effectLst/>
      </p:bgPr>
    </p:bg>
    <p:spTree>
      <p:nvGrpSpPr>
        <p:cNvPr id="1" name=""/>
        <p:cNvGrpSpPr/>
        <p:nvPr/>
      </p:nvGrpSpPr>
      <p:grpSpPr>
        <a:xfrm>
          <a:off x="0" y="0"/>
          <a:ext cx="0" cy="0"/>
          <a:chOff x="0" y="0"/>
          <a:chExt cx="0" cy="0"/>
        </a:xfrm>
      </p:grpSpPr>
      <p:sp>
        <p:nvSpPr>
          <p:cNvPr id="2" name="Slide Number Placeholder 3"/>
          <p:cNvSpPr>
            <a:spLocks noGrp="1"/>
          </p:cNvSpPr>
          <p:nvPr>
            <p:ph type="sldNum" sz="quarter" idx="4294967295"/>
          </p:nvPr>
        </p:nvSpPr>
        <p:spPr>
          <a:xfrm>
            <a:off x="8763000" y="6492081"/>
            <a:ext cx="736600" cy="228600"/>
          </a:xfrm>
          <a:prstGeom prst="rect">
            <a:avLst/>
          </a:prstGeom>
        </p:spPr>
        <p:txBody>
          <a:bodyPr/>
          <a:lstStyle>
            <a:lvl1pPr>
              <a:defRPr sz="1600"/>
            </a:lvl1pPr>
          </a:lstStyle>
          <a:p>
            <a:fld id="{E7678027-A3CC-4154-8088-ECADC14DF43D}" type="slidenum">
              <a:rPr lang="en-US" smtClean="0"/>
              <a:t>‹#›</a:t>
            </a:fld>
            <a:endParaRPr lang="en-US"/>
          </a:p>
        </p:txBody>
      </p:sp>
    </p:spTree>
    <p:custDataLst>
      <p:tags r:id="rId1"/>
    </p:custDataLst>
    <p:extLst>
      <p:ext uri="{BB962C8B-B14F-4D97-AF65-F5344CB8AC3E}">
        <p14:creationId xmlns:p14="http://schemas.microsoft.com/office/powerpoint/2010/main" val="22322345"/>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nk - Black Background">
    <p:spTree>
      <p:nvGrpSpPr>
        <p:cNvPr id="1" name=""/>
        <p:cNvGrpSpPr/>
        <p:nvPr/>
      </p:nvGrpSpPr>
      <p:grpSpPr>
        <a:xfrm>
          <a:off x="0" y="0"/>
          <a:ext cx="0" cy="0"/>
          <a:chOff x="0" y="0"/>
          <a:chExt cx="0" cy="0"/>
        </a:xfrm>
      </p:grpSpPr>
      <p:sp>
        <p:nvSpPr>
          <p:cNvPr id="2" name="Slide Number Placeholder 3"/>
          <p:cNvSpPr>
            <a:spLocks noGrp="1"/>
          </p:cNvSpPr>
          <p:nvPr>
            <p:ph type="sldNum" sz="quarter" idx="4294967295"/>
          </p:nvPr>
        </p:nvSpPr>
        <p:spPr>
          <a:xfrm>
            <a:off x="8763000" y="6492081"/>
            <a:ext cx="736600" cy="228600"/>
          </a:xfrm>
          <a:prstGeom prst="rect">
            <a:avLst/>
          </a:prstGeom>
        </p:spPr>
        <p:txBody>
          <a:bodyPr/>
          <a:lstStyle>
            <a:lvl1pPr>
              <a:defRPr sz="1600"/>
            </a:lvl1pPr>
          </a:lstStyle>
          <a:p>
            <a:fld id="{E7678027-A3CC-4154-8088-ECADC14DF43D}" type="slidenum">
              <a:rPr lang="en-US" smtClean="0"/>
              <a:t>‹#›</a:t>
            </a:fld>
            <a:endParaRPr lang="en-US"/>
          </a:p>
        </p:txBody>
      </p:sp>
    </p:spTree>
    <p:custDataLst>
      <p:tags r:id="rId1"/>
    </p:custDataLst>
    <p:extLst>
      <p:ext uri="{BB962C8B-B14F-4D97-AF65-F5344CB8AC3E}">
        <p14:creationId xmlns:p14="http://schemas.microsoft.com/office/powerpoint/2010/main" val="460987904"/>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Title Slide">
    <p:spTree>
      <p:nvGrpSpPr>
        <p:cNvPr id="1" name=""/>
        <p:cNvGrpSpPr/>
        <p:nvPr/>
      </p:nvGrpSpPr>
      <p:grpSpPr>
        <a:xfrm>
          <a:off x="0" y="0"/>
          <a:ext cx="0" cy="0"/>
          <a:chOff x="0" y="0"/>
          <a:chExt cx="0" cy="0"/>
        </a:xfrm>
      </p:grpSpPr>
      <p:sp>
        <p:nvSpPr>
          <p:cNvPr id="2" name="Slide Number Placeholder 3"/>
          <p:cNvSpPr>
            <a:spLocks noGrp="1"/>
          </p:cNvSpPr>
          <p:nvPr>
            <p:ph type="sldNum" sz="quarter" idx="4294967295"/>
          </p:nvPr>
        </p:nvSpPr>
        <p:spPr>
          <a:xfrm>
            <a:off x="8763000" y="6492081"/>
            <a:ext cx="736600" cy="228600"/>
          </a:xfrm>
          <a:prstGeom prst="rect">
            <a:avLst/>
          </a:prstGeom>
        </p:spPr>
        <p:txBody>
          <a:bodyPr/>
          <a:lstStyle>
            <a:lvl1pPr>
              <a:defRPr sz="1600"/>
            </a:lvl1pPr>
          </a:lstStyle>
          <a:p>
            <a:fld id="{E7678027-A3CC-4154-8088-ECADC14DF43D}" type="slidenum">
              <a:rPr lang="en-US" smtClean="0"/>
              <a:t>‹#›</a:t>
            </a:fld>
            <a:endParaRPr lang="en-US"/>
          </a:p>
        </p:txBody>
      </p:sp>
    </p:spTree>
    <p:extLst>
      <p:ext uri="{BB962C8B-B14F-4D97-AF65-F5344CB8AC3E}">
        <p14:creationId xmlns:p14="http://schemas.microsoft.com/office/powerpoint/2010/main" val="34930653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A1-Course Title Slide">
    <p:spTree>
      <p:nvGrpSpPr>
        <p:cNvPr id="1" name=""/>
        <p:cNvGrpSpPr/>
        <p:nvPr/>
      </p:nvGrpSpPr>
      <p:grpSpPr>
        <a:xfrm>
          <a:off x="0" y="0"/>
          <a:ext cx="0" cy="0"/>
          <a:chOff x="0" y="0"/>
          <a:chExt cx="0" cy="0"/>
        </a:xfrm>
      </p:grpSpPr>
      <p:pic>
        <p:nvPicPr>
          <p:cNvPr id="16" name="Picture 15"/>
          <p:cNvPicPr>
            <a:picLocks noChangeAspect="1"/>
          </p:cNvPicPr>
          <p:nvPr/>
        </p:nvPicPr>
        <p:blipFill rotWithShape="1">
          <a:blip r:embed="rId3">
            <a:extLst>
              <a:ext uri="{28A0092B-C50C-407E-A947-70E740481C1C}">
                <a14:useLocalDpi xmlns:a14="http://schemas.microsoft.com/office/drawing/2010/main" val="0"/>
              </a:ext>
            </a:extLst>
          </a:blip>
          <a:srcRect b="14429"/>
          <a:stretch/>
        </p:blipFill>
        <p:spPr>
          <a:xfrm>
            <a:off x="32657" y="2514600"/>
            <a:ext cx="9144000" cy="4343400"/>
          </a:xfrm>
          <a:prstGeom prst="rect">
            <a:avLst/>
          </a:prstGeom>
        </p:spPr>
      </p:pic>
      <p:sp>
        <p:nvSpPr>
          <p:cNvPr id="14" name="Text Placeholder 14"/>
          <p:cNvSpPr>
            <a:spLocks noGrp="1"/>
          </p:cNvSpPr>
          <p:nvPr>
            <p:ph type="body" sz="quarter" idx="14" hasCustomPrompt="1"/>
          </p:nvPr>
        </p:nvSpPr>
        <p:spPr>
          <a:xfrm>
            <a:off x="462343" y="2209803"/>
            <a:ext cx="8284633" cy="584775"/>
          </a:xfrm>
          <a:prstGeom prst="rect">
            <a:avLst/>
          </a:prstGeom>
        </p:spPr>
        <p:txBody>
          <a:bodyPr wrap="square">
            <a:spAutoFit/>
          </a:bodyPr>
          <a:lstStyle>
            <a:lvl1pPr marL="0" indent="0" algn="ctr">
              <a:lnSpc>
                <a:spcPct val="100000"/>
              </a:lnSpc>
              <a:spcBef>
                <a:spcPts val="0"/>
              </a:spcBef>
              <a:buNone/>
              <a:defRPr sz="3200" b="1" baseline="0">
                <a:solidFill>
                  <a:srgbClr val="0099CC"/>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Course Title</a:t>
            </a:r>
          </a:p>
        </p:txBody>
      </p:sp>
      <p:sp>
        <p:nvSpPr>
          <p:cNvPr id="17" name="Text Placeholder 12"/>
          <p:cNvSpPr>
            <a:spLocks noGrp="1"/>
          </p:cNvSpPr>
          <p:nvPr>
            <p:ph type="body" sz="quarter" idx="15" hasCustomPrompt="1"/>
          </p:nvPr>
        </p:nvSpPr>
        <p:spPr>
          <a:xfrm>
            <a:off x="609604" y="3657600"/>
            <a:ext cx="7880905" cy="446088"/>
          </a:xfrm>
          <a:prstGeom prst="rect">
            <a:avLst/>
          </a:prstGeom>
        </p:spPr>
        <p:txBody>
          <a:bodyPr anchor="ctr">
            <a:normAutofit/>
          </a:bodyPr>
          <a:lstStyle>
            <a:lvl1pPr marL="0" indent="0" algn="ctr">
              <a:buNone/>
              <a:defRPr sz="1800" baseline="0">
                <a:solidFill>
                  <a:srgbClr val="FFFFFF"/>
                </a:solidFill>
                <a:latin typeface="Arial"/>
                <a:cs typeface="Arial"/>
              </a:defRPr>
            </a:lvl1pPr>
          </a:lstStyle>
          <a:p>
            <a:pPr lvl="0"/>
            <a:r>
              <a:rPr lang="en-US" dirty="0" smtClean="0"/>
              <a:t>Sub Topic Title</a:t>
            </a:r>
            <a:endParaRPr lang="en-US" dirty="0"/>
          </a:p>
        </p:txBody>
      </p:sp>
      <p:pic>
        <p:nvPicPr>
          <p:cNvPr id="18" name="Picture 17"/>
          <p:cNvPicPr>
            <a:picLocks noChangeAspect="1"/>
          </p:cNvPicPr>
          <p:nvPr/>
        </p:nvPicPr>
        <p:blipFill rotWithShape="1">
          <a:blip r:embed="rId4">
            <a:extLst>
              <a:ext uri="{28A0092B-C50C-407E-A947-70E740481C1C}">
                <a14:useLocalDpi xmlns:a14="http://schemas.microsoft.com/office/drawing/2010/main" val="0"/>
              </a:ext>
            </a:extLst>
          </a:blip>
          <a:srcRect b="7192"/>
          <a:stretch/>
        </p:blipFill>
        <p:spPr>
          <a:xfrm>
            <a:off x="3214651" y="4038600"/>
            <a:ext cx="5918467" cy="2839093"/>
          </a:xfrm>
          <a:prstGeom prst="rect">
            <a:avLst/>
          </a:prstGeom>
        </p:spPr>
      </p:pic>
      <p:cxnSp>
        <p:nvCxnSpPr>
          <p:cNvPr id="24" name="Straight Connector 23"/>
          <p:cNvCxnSpPr/>
          <p:nvPr/>
        </p:nvCxnSpPr>
        <p:spPr>
          <a:xfrm>
            <a:off x="609604" y="3505200"/>
            <a:ext cx="7880905" cy="0"/>
          </a:xfrm>
          <a:prstGeom prst="line">
            <a:avLst/>
          </a:prstGeom>
          <a:ln w="6350" cmpd="sng">
            <a:gradFill flip="none" rotWithShape="1">
              <a:gsLst>
                <a:gs pos="0">
                  <a:srgbClr val="0099FF"/>
                </a:gs>
                <a:gs pos="100000">
                  <a:srgbClr val="008000"/>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pic>
        <p:nvPicPr>
          <p:cNvPr id="205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00800" y="279401"/>
            <a:ext cx="2432050" cy="9101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3001980788"/>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066800"/>
            <a:ext cx="8229600" cy="4906963"/>
          </a:xfrm>
          <a:prstGeom prst="rect">
            <a:avLst/>
          </a:prstGeom>
        </p:spPr>
        <p:txBody>
          <a:bodyPr/>
          <a:lstStyle>
            <a:lvl1pPr>
              <a:defRPr sz="2200">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itle 6"/>
          <p:cNvSpPr>
            <a:spLocks noGrp="1"/>
          </p:cNvSpPr>
          <p:nvPr>
            <p:ph type="title"/>
          </p:nvPr>
        </p:nvSpPr>
        <p:spPr>
          <a:xfrm>
            <a:off x="76200" y="182563"/>
            <a:ext cx="6858000" cy="533400"/>
          </a:xfrm>
          <a:prstGeom prst="rect">
            <a:avLst/>
          </a:prstGeom>
        </p:spPr>
        <p:txBody>
          <a:bodyPr/>
          <a:lstStyle>
            <a:lvl1pPr>
              <a:defRPr sz="1800">
                <a:solidFill>
                  <a:schemeClr val="bg2"/>
                </a:solidFill>
              </a:defRPr>
            </a:lvl1pPr>
          </a:lstStyle>
          <a:p>
            <a:r>
              <a:rPr lang="en-US" dirty="0" smtClean="0"/>
              <a:t>Click to edit Master title style</a:t>
            </a:r>
            <a:endParaRPr lang="en-US" dirty="0"/>
          </a:p>
        </p:txBody>
      </p:sp>
      <p:sp>
        <p:nvSpPr>
          <p:cNvPr id="5" name="Slide Number Placeholder 5"/>
          <p:cNvSpPr>
            <a:spLocks noGrp="1"/>
          </p:cNvSpPr>
          <p:nvPr>
            <p:ph type="sldNum" sz="quarter" idx="11"/>
          </p:nvPr>
        </p:nvSpPr>
        <p:spPr>
          <a:xfrm>
            <a:off x="8610600" y="6477000"/>
            <a:ext cx="533400" cy="381000"/>
          </a:xfrm>
          <a:prstGeom prst="rect">
            <a:avLst/>
          </a:prstGeom>
        </p:spPr>
        <p:txBody>
          <a:bodyPr/>
          <a:lstStyle>
            <a:lvl1pPr>
              <a:defRPr/>
            </a:lvl1pPr>
          </a:lstStyle>
          <a:p>
            <a:fld id="{E7678027-A3CC-4154-8088-ECADC14DF43D}" type="slidenum">
              <a:rPr lang="en-US" smtClean="0"/>
              <a:t>‹#›</a:t>
            </a:fld>
            <a:endParaRPr lang="en-US"/>
          </a:p>
        </p:txBody>
      </p:sp>
    </p:spTree>
    <p:extLst>
      <p:ext uri="{BB962C8B-B14F-4D97-AF65-F5344CB8AC3E}">
        <p14:creationId xmlns:p14="http://schemas.microsoft.com/office/powerpoint/2010/main" val="656980905"/>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6858000" cy="533400"/>
          </a:xfrm>
          <a:prstGeom prst="rect">
            <a:avLst/>
          </a:prstGeom>
        </p:spPr>
        <p:txBody>
          <a:bodyPr/>
          <a:lstStyle>
            <a:lvl1pPr>
              <a:defRPr sz="1800">
                <a:solidFill>
                  <a:schemeClr val="bg1"/>
                </a:solidFill>
              </a:defRPr>
            </a:lvl1pPr>
          </a:lstStyle>
          <a:p>
            <a:r>
              <a:rPr lang="en-US" smtClean="0"/>
              <a:t>Click to edit Master title style</a:t>
            </a:r>
            <a:endParaRPr lang="en-US"/>
          </a:p>
        </p:txBody>
      </p:sp>
      <p:sp>
        <p:nvSpPr>
          <p:cNvPr id="3" name="Text Placeholder 2"/>
          <p:cNvSpPr>
            <a:spLocks noGrp="1"/>
          </p:cNvSpPr>
          <p:nvPr>
            <p:ph type="body" sz="half" idx="1"/>
          </p:nvPr>
        </p:nvSpPr>
        <p:spPr>
          <a:xfrm>
            <a:off x="228600" y="1371600"/>
            <a:ext cx="4267200" cy="4943475"/>
          </a:xfrm>
          <a:prstGeom prst="rect">
            <a:avLst/>
          </a:prstGeo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371600"/>
            <a:ext cx="4267200" cy="4943475"/>
          </a:xfrm>
          <a:prstGeom prst="rect">
            <a:avLst/>
          </a:prstGeo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7"/>
          <p:cNvSpPr>
            <a:spLocks noGrp="1" noChangeArrowheads="1"/>
          </p:cNvSpPr>
          <p:nvPr>
            <p:ph type="sldNum" sz="quarter" idx="10"/>
          </p:nvPr>
        </p:nvSpPr>
        <p:spPr>
          <a:xfrm>
            <a:off x="8382000" y="6629400"/>
            <a:ext cx="736600" cy="228600"/>
          </a:xfrm>
          <a:prstGeom prst="rect">
            <a:avLst/>
          </a:prstGeom>
        </p:spPr>
        <p:txBody>
          <a:bodyPr/>
          <a:lstStyle>
            <a:lvl1pPr>
              <a:defRPr/>
            </a:lvl1pPr>
          </a:lstStyle>
          <a:p>
            <a:fld id="{E7678027-A3CC-4154-8088-ECADC14DF43D}" type="slidenum">
              <a:rPr lang="en-US" smtClean="0"/>
              <a:t>‹#›</a:t>
            </a:fld>
            <a:endParaRPr lang="en-US"/>
          </a:p>
        </p:txBody>
      </p:sp>
    </p:spTree>
    <p:extLst>
      <p:ext uri="{BB962C8B-B14F-4D97-AF65-F5344CB8AC3E}">
        <p14:creationId xmlns:p14="http://schemas.microsoft.com/office/powerpoint/2010/main" val="161334913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cSld name="Title_Slide">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13394"/>
            <a:ext cx="9144000" cy="6831211"/>
          </a:xfrm>
          <a:prstGeom prst="rect">
            <a:avLst/>
          </a:prstGeom>
        </p:spPr>
      </p:pic>
      <p:pic>
        <p:nvPicPr>
          <p:cNvPr id="7" name="Picture 6" descr="picture.jpg"/>
          <p:cNvPicPr>
            <a:picLocks noChangeAspect="1"/>
          </p:cNvPicPr>
          <p:nvPr/>
        </p:nvPicPr>
        <p:blipFill>
          <a:blip r:embed="rId4" cstate="print"/>
          <a:stretch>
            <a:fillRect/>
          </a:stretch>
        </p:blipFill>
        <p:spPr bwMode="auto">
          <a:xfrm>
            <a:off x="5792789" y="1752601"/>
            <a:ext cx="3046412" cy="2703513"/>
          </a:xfrm>
          <a:prstGeom prst="roundRect">
            <a:avLst>
              <a:gd name="adj" fmla="val 8594"/>
            </a:avLst>
          </a:prstGeom>
          <a:solidFill>
            <a:srgbClr val="FFFFFF">
              <a:shade val="85000"/>
            </a:srgbClr>
          </a:solidFill>
          <a:ln>
            <a:noFill/>
          </a:ln>
          <a:effectLst>
            <a:outerShdw blurRad="50800" dist="38100" dir="2700000" algn="tl" rotWithShape="0">
              <a:prstClr val="black">
                <a:alpha val="40000"/>
              </a:prstClr>
            </a:outerShdw>
            <a:reflection blurRad="12700" stA="38000" endPos="28000" dist="5000" dir="5400000" sy="-100000" algn="bl" rotWithShape="0"/>
          </a:effectLst>
        </p:spPr>
      </p:pic>
      <p:pic>
        <p:nvPicPr>
          <p:cNvPr id="5" name="Picture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13394"/>
            <a:ext cx="9144000" cy="6831211"/>
          </a:xfrm>
          <a:prstGeom prst="rect">
            <a:avLst/>
          </a:prstGeom>
        </p:spPr>
      </p:pic>
      <p:pic>
        <p:nvPicPr>
          <p:cNvPr id="6" name="Picture 5" descr="picture.jpg"/>
          <p:cNvPicPr>
            <a:picLocks noChangeAspect="1"/>
          </p:cNvPicPr>
          <p:nvPr userDrawn="1"/>
        </p:nvPicPr>
        <p:blipFill>
          <a:blip r:embed="rId4" cstate="print"/>
          <a:stretch>
            <a:fillRect/>
          </a:stretch>
        </p:blipFill>
        <p:spPr bwMode="auto">
          <a:xfrm>
            <a:off x="5792789" y="1752601"/>
            <a:ext cx="3046412" cy="2703513"/>
          </a:xfrm>
          <a:prstGeom prst="roundRect">
            <a:avLst>
              <a:gd name="adj" fmla="val 8594"/>
            </a:avLst>
          </a:prstGeom>
          <a:solidFill>
            <a:srgbClr val="FFFFFF">
              <a:shade val="85000"/>
            </a:srgbClr>
          </a:solidFill>
          <a:ln>
            <a:noFill/>
          </a:ln>
          <a:effectLst>
            <a:outerShdw blurRad="50800" dist="38100" dir="2700000" algn="tl" rotWithShape="0">
              <a:prstClr val="black">
                <a:alpha val="40000"/>
              </a:prstClr>
            </a:outerShdw>
            <a:reflection blurRad="12700" stA="38000" endPos="28000" dist="5000" dir="5400000" sy="-100000" algn="bl" rotWithShape="0"/>
          </a:effectLst>
        </p:spPr>
      </p:pic>
    </p:spTree>
    <p:extLst>
      <p:ext uri="{BB962C8B-B14F-4D97-AF65-F5344CB8AC3E}">
        <p14:creationId xmlns:p14="http://schemas.microsoft.com/office/powerpoint/2010/main" val="38204884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A2-Generate Interest">
    <p:spTree>
      <p:nvGrpSpPr>
        <p:cNvPr id="1" name=""/>
        <p:cNvGrpSpPr/>
        <p:nvPr/>
      </p:nvGrpSpPr>
      <p:grpSpPr>
        <a:xfrm>
          <a:off x="0" y="0"/>
          <a:ext cx="0" cy="0"/>
          <a:chOff x="0" y="0"/>
          <a:chExt cx="0" cy="0"/>
        </a:xfrm>
      </p:grpSpPr>
      <p:sp>
        <p:nvSpPr>
          <p:cNvPr id="5" name="Text Placeholder 4"/>
          <p:cNvSpPr>
            <a:spLocks noGrp="1"/>
          </p:cNvSpPr>
          <p:nvPr>
            <p:ph type="body" sz="quarter" idx="13" hasCustomPrompt="1"/>
          </p:nvPr>
        </p:nvSpPr>
        <p:spPr>
          <a:xfrm>
            <a:off x="381000" y="1137831"/>
            <a:ext cx="8382000" cy="4622800"/>
          </a:xfrm>
          <a:prstGeom prst="rect">
            <a:avLst/>
          </a:prstGeom>
        </p:spPr>
        <p:txBody>
          <a:bodyPr vert="horz">
            <a:normAutofit/>
          </a:bodyPr>
          <a:lstStyle>
            <a:lvl1pPr marL="0" indent="0">
              <a:buNone/>
              <a:defRPr sz="2800" baseline="0">
                <a:solidFill>
                  <a:schemeClr val="bg2"/>
                </a:solidFill>
              </a:defRPr>
            </a:lvl1pPr>
            <a:lvl2pPr marL="228600" indent="-227013">
              <a:buClr>
                <a:schemeClr val="accent2"/>
              </a:buClr>
              <a:buFont typeface="Arial"/>
              <a:buChar char="•"/>
              <a:defRPr sz="2400">
                <a:solidFill>
                  <a:schemeClr val="bg2"/>
                </a:solidFill>
              </a:defRPr>
            </a:lvl2pPr>
            <a:lvl3pPr marL="287338" indent="-166688">
              <a:buClr>
                <a:schemeClr val="accent2"/>
              </a:buClr>
              <a:buFont typeface="Arial"/>
              <a:buChar char="•"/>
              <a:defRPr sz="2000">
                <a:solidFill>
                  <a:schemeClr val="bg2"/>
                </a:solidFill>
              </a:defRPr>
            </a:lvl3pPr>
            <a:lvl4pPr marL="393700" indent="-176213">
              <a:buClr>
                <a:schemeClr val="accent2"/>
              </a:buClr>
              <a:buFont typeface="Arial"/>
              <a:buChar char="•"/>
              <a:defRPr sz="1800">
                <a:solidFill>
                  <a:schemeClr val="bg2"/>
                </a:solidFill>
              </a:defRPr>
            </a:lvl4pPr>
            <a:lvl5pPr marL="512763" indent="-176213">
              <a:buClr>
                <a:schemeClr val="accent2"/>
              </a:buClr>
              <a:buFont typeface="Arial"/>
              <a:buChar char="•"/>
              <a:defRPr sz="1800">
                <a:solidFill>
                  <a:schemeClr val="bg2"/>
                </a:solidFill>
              </a:defRPr>
            </a:lvl5pPr>
          </a:lstStyle>
          <a:p>
            <a:pPr lvl="0"/>
            <a:r>
              <a:rPr lang="en-US" dirty="0" smtClean="0"/>
              <a:t>Click to add text</a:t>
            </a:r>
            <a:endParaRPr lang="en-US" dirty="0"/>
          </a:p>
        </p:txBody>
      </p:sp>
      <p:sp>
        <p:nvSpPr>
          <p:cNvPr id="7" name="Slide Number Placeholder 3"/>
          <p:cNvSpPr>
            <a:spLocks noGrp="1"/>
          </p:cNvSpPr>
          <p:nvPr>
            <p:ph type="sldNum" sz="quarter" idx="4294967295"/>
          </p:nvPr>
        </p:nvSpPr>
        <p:spPr>
          <a:xfrm>
            <a:off x="8686800" y="6492081"/>
            <a:ext cx="381000" cy="213519"/>
          </a:xfrm>
          <a:prstGeom prst="rect">
            <a:avLst/>
          </a:prstGeom>
        </p:spPr>
        <p:txBody>
          <a:bodyPr/>
          <a:lstStyle>
            <a:lvl1pPr>
              <a:defRPr sz="1600"/>
            </a:lvl1pPr>
          </a:lstStyle>
          <a:p>
            <a:fld id="{E7678027-A3CC-4154-8088-ECADC14DF43D}" type="slidenum">
              <a:rPr lang="en-US" smtClean="0"/>
              <a:t>‹#›</a:t>
            </a:fld>
            <a:endParaRPr lang="en-US"/>
          </a:p>
        </p:txBody>
      </p:sp>
      <p:sp>
        <p:nvSpPr>
          <p:cNvPr id="4" name="Title 3"/>
          <p:cNvSpPr>
            <a:spLocks noGrp="1"/>
          </p:cNvSpPr>
          <p:nvPr>
            <p:ph type="title"/>
          </p:nvPr>
        </p:nvSpPr>
        <p:spPr>
          <a:xfrm>
            <a:off x="381000" y="406381"/>
            <a:ext cx="8134350" cy="431819"/>
          </a:xfrm>
          <a:prstGeom prst="rect">
            <a:avLst/>
          </a:prstGeom>
        </p:spPr>
        <p:txBody>
          <a:bodyPr/>
          <a:lstStyle>
            <a:lvl1pPr>
              <a:defRPr sz="2000">
                <a:solidFill>
                  <a:schemeClr val="bg2"/>
                </a:solidFill>
              </a:defRPr>
            </a:lvl1pPr>
          </a:lstStyle>
          <a:p>
            <a:r>
              <a:rPr lang="en-US" smtClean="0"/>
              <a:t>Click to edit Master title style</a:t>
            </a:r>
            <a:endParaRPr lang="en-US" dirty="0"/>
          </a:p>
        </p:txBody>
      </p:sp>
    </p:spTree>
    <p:custDataLst>
      <p:tags r:id="rId1"/>
    </p:custDataLst>
    <p:extLst>
      <p:ext uri="{BB962C8B-B14F-4D97-AF65-F5344CB8AC3E}">
        <p14:creationId xmlns:p14="http://schemas.microsoft.com/office/powerpoint/2010/main" val="89973420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A3_Terminal Objectiv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1800" b="1" baseline="0">
                <a:solidFill>
                  <a:schemeClr val="bg1"/>
                </a:solidFill>
              </a:defRPr>
            </a:lvl1pPr>
          </a:lstStyle>
          <a:p>
            <a:r>
              <a:rPr lang="en-US" dirty="0" smtClean="0"/>
              <a:t>Terminal Objective</a:t>
            </a:r>
            <a:endParaRPr lang="en-US" dirty="0"/>
          </a:p>
        </p:txBody>
      </p:sp>
      <p:sp>
        <p:nvSpPr>
          <p:cNvPr id="5" name="Text Placeholder 4"/>
          <p:cNvSpPr>
            <a:spLocks noGrp="1"/>
          </p:cNvSpPr>
          <p:nvPr>
            <p:ph type="body" sz="quarter" idx="13" hasCustomPrompt="1"/>
          </p:nvPr>
        </p:nvSpPr>
        <p:spPr>
          <a:xfrm>
            <a:off x="381000" y="1137831"/>
            <a:ext cx="8382000" cy="4622800"/>
          </a:xfrm>
          <a:prstGeom prst="rect">
            <a:avLst/>
          </a:prstGeom>
        </p:spPr>
        <p:txBody>
          <a:bodyPr vert="horz">
            <a:normAutofit/>
          </a:bodyPr>
          <a:lstStyle>
            <a:lvl1pPr marL="0" indent="0">
              <a:buNone/>
              <a:defRPr sz="2800" baseline="0">
                <a:solidFill>
                  <a:schemeClr val="bg2"/>
                </a:solidFill>
              </a:defRPr>
            </a:lvl1pPr>
            <a:lvl2pPr marL="228600" indent="-227013">
              <a:buClr>
                <a:schemeClr val="accent2"/>
              </a:buClr>
              <a:buFont typeface="Arial"/>
              <a:buChar char="•"/>
              <a:defRPr sz="2400">
                <a:solidFill>
                  <a:schemeClr val="bg2"/>
                </a:solidFill>
              </a:defRPr>
            </a:lvl2pPr>
            <a:lvl3pPr marL="287338" indent="-166688">
              <a:buClr>
                <a:schemeClr val="accent2"/>
              </a:buClr>
              <a:buFont typeface="Arial"/>
              <a:buChar char="•"/>
              <a:defRPr sz="2000">
                <a:solidFill>
                  <a:schemeClr val="bg2"/>
                </a:solidFill>
              </a:defRPr>
            </a:lvl3pPr>
            <a:lvl4pPr marL="393700" indent="-176213">
              <a:buClr>
                <a:schemeClr val="accent2"/>
              </a:buClr>
              <a:buFont typeface="Arial"/>
              <a:buChar char="•"/>
              <a:defRPr sz="1800">
                <a:solidFill>
                  <a:schemeClr val="bg2"/>
                </a:solidFill>
              </a:defRPr>
            </a:lvl4pPr>
            <a:lvl5pPr marL="512763" indent="-176213">
              <a:buClr>
                <a:schemeClr val="accent2"/>
              </a:buClr>
              <a:buFont typeface="Arial"/>
              <a:buChar char="•"/>
              <a:defRPr sz="1800">
                <a:solidFill>
                  <a:schemeClr val="bg2"/>
                </a:solidFill>
              </a:defRPr>
            </a:lvl5pPr>
          </a:lstStyle>
          <a:p>
            <a:pPr lvl="0"/>
            <a:r>
              <a:rPr lang="en-US" dirty="0" smtClean="0"/>
              <a:t>Click to add text</a:t>
            </a:r>
            <a:endParaRPr lang="en-US" dirty="0"/>
          </a:p>
        </p:txBody>
      </p:sp>
      <p:sp>
        <p:nvSpPr>
          <p:cNvPr id="8" name="Slide Number Placeholder 3"/>
          <p:cNvSpPr>
            <a:spLocks noGrp="1"/>
          </p:cNvSpPr>
          <p:nvPr>
            <p:ph type="sldNum" sz="quarter" idx="4294967295"/>
          </p:nvPr>
        </p:nvSpPr>
        <p:spPr>
          <a:xfrm>
            <a:off x="8610600" y="6492081"/>
            <a:ext cx="533400" cy="213520"/>
          </a:xfrm>
          <a:prstGeom prst="rect">
            <a:avLst/>
          </a:prstGeom>
        </p:spPr>
        <p:txBody>
          <a:bodyPr/>
          <a:lstStyle>
            <a:lvl1pPr>
              <a:defRPr sz="1600"/>
            </a:lvl1pPr>
          </a:lstStyle>
          <a:p>
            <a:fld id="{E7678027-A3CC-4154-8088-ECADC14DF43D}" type="slidenum">
              <a:rPr lang="en-US" smtClean="0"/>
              <a:t>‹#›</a:t>
            </a:fld>
            <a:endParaRPr lang="en-US"/>
          </a:p>
        </p:txBody>
      </p:sp>
    </p:spTree>
    <p:custDataLst>
      <p:tags r:id="rId1"/>
    </p:custDataLst>
    <p:extLst>
      <p:ext uri="{BB962C8B-B14F-4D97-AF65-F5344CB8AC3E}">
        <p14:creationId xmlns:p14="http://schemas.microsoft.com/office/powerpoint/2010/main" val="30647636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A4_Establish Need and Benefit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1800" b="1" baseline="0">
                <a:solidFill>
                  <a:schemeClr val="bg1"/>
                </a:solidFill>
              </a:defRPr>
            </a:lvl1pPr>
          </a:lstStyle>
          <a:p>
            <a:r>
              <a:rPr lang="en-US" dirty="0" smtClean="0"/>
              <a:t>Need and/or Benefits</a:t>
            </a:r>
            <a:endParaRPr lang="en-US" dirty="0"/>
          </a:p>
        </p:txBody>
      </p:sp>
      <p:sp>
        <p:nvSpPr>
          <p:cNvPr id="5" name="Text Placeholder 4"/>
          <p:cNvSpPr>
            <a:spLocks noGrp="1"/>
          </p:cNvSpPr>
          <p:nvPr>
            <p:ph type="body" sz="quarter" idx="13"/>
          </p:nvPr>
        </p:nvSpPr>
        <p:spPr>
          <a:xfrm>
            <a:off x="381000" y="1137831"/>
            <a:ext cx="8382000" cy="4622800"/>
          </a:xfrm>
          <a:prstGeom prst="rect">
            <a:avLst/>
          </a:prstGeom>
        </p:spPr>
        <p:txBody>
          <a:bodyPr vert="horz">
            <a:normAutofit/>
          </a:bodyPr>
          <a:lstStyle>
            <a:lvl1pPr marL="0" indent="0">
              <a:buNone/>
              <a:defRPr sz="2800" baseline="0">
                <a:solidFill>
                  <a:schemeClr val="bg2"/>
                </a:solidFill>
              </a:defRPr>
            </a:lvl1pPr>
            <a:lvl2pPr marL="228600" indent="-227013">
              <a:buClr>
                <a:schemeClr val="accent2"/>
              </a:buClr>
              <a:buFont typeface="Arial"/>
              <a:buChar char="•"/>
              <a:defRPr sz="2400">
                <a:solidFill>
                  <a:schemeClr val="bg2"/>
                </a:solidFill>
              </a:defRPr>
            </a:lvl2pPr>
            <a:lvl3pPr marL="287338" indent="-166688">
              <a:buClr>
                <a:schemeClr val="accent2"/>
              </a:buClr>
              <a:buFont typeface="Arial"/>
              <a:buChar char="•"/>
              <a:defRPr sz="2000">
                <a:solidFill>
                  <a:schemeClr val="bg2"/>
                </a:solidFill>
              </a:defRPr>
            </a:lvl3pPr>
            <a:lvl4pPr marL="393700" indent="-176213">
              <a:buClr>
                <a:schemeClr val="accent2"/>
              </a:buClr>
              <a:buFont typeface="Arial"/>
              <a:buChar char="•"/>
              <a:defRPr sz="1800">
                <a:solidFill>
                  <a:schemeClr val="bg2"/>
                </a:solidFill>
              </a:defRPr>
            </a:lvl4pPr>
            <a:lvl5pPr marL="512763" indent="-176213">
              <a:buClr>
                <a:schemeClr val="accent2"/>
              </a:buClr>
              <a:buFont typeface="Arial"/>
              <a:buChar char="•"/>
              <a:defRPr sz="1800">
                <a:solidFill>
                  <a:schemeClr val="bg2"/>
                </a:solidFill>
              </a:defRPr>
            </a:lvl5pPr>
          </a:lstStyle>
          <a:p>
            <a:pPr lvl="0"/>
            <a:r>
              <a:rPr lang="en-US" smtClean="0"/>
              <a:t>Click to edit Master text styles</a:t>
            </a:r>
          </a:p>
        </p:txBody>
      </p:sp>
      <p:sp>
        <p:nvSpPr>
          <p:cNvPr id="7" name="Slide Number Placeholder 3"/>
          <p:cNvSpPr>
            <a:spLocks noGrp="1"/>
          </p:cNvSpPr>
          <p:nvPr>
            <p:ph type="sldNum" sz="quarter" idx="4294967295"/>
          </p:nvPr>
        </p:nvSpPr>
        <p:spPr>
          <a:xfrm>
            <a:off x="8763000" y="6492081"/>
            <a:ext cx="736600" cy="228600"/>
          </a:xfrm>
          <a:prstGeom prst="rect">
            <a:avLst/>
          </a:prstGeom>
        </p:spPr>
        <p:txBody>
          <a:bodyPr/>
          <a:lstStyle>
            <a:lvl1pPr>
              <a:defRPr sz="1600"/>
            </a:lvl1pPr>
          </a:lstStyle>
          <a:p>
            <a:fld id="{E7678027-A3CC-4154-8088-ECADC14DF43D}" type="slidenum">
              <a:rPr lang="en-US" smtClean="0"/>
              <a:t>‹#›</a:t>
            </a:fld>
            <a:endParaRPr lang="en-US"/>
          </a:p>
        </p:txBody>
      </p:sp>
    </p:spTree>
    <p:custDataLst>
      <p:tags r:id="rId1"/>
    </p:custDataLst>
    <p:extLst>
      <p:ext uri="{BB962C8B-B14F-4D97-AF65-F5344CB8AC3E}">
        <p14:creationId xmlns:p14="http://schemas.microsoft.com/office/powerpoint/2010/main" val="61080230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A5_Key Topic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1800" b="1" baseline="0">
                <a:solidFill>
                  <a:schemeClr val="bg1"/>
                </a:solidFill>
              </a:defRPr>
            </a:lvl1pPr>
          </a:lstStyle>
          <a:p>
            <a:r>
              <a:rPr lang="en-US" dirty="0" smtClean="0"/>
              <a:t>Key Topics</a:t>
            </a:r>
            <a:endParaRPr lang="en-US" dirty="0"/>
          </a:p>
        </p:txBody>
      </p:sp>
      <p:sp>
        <p:nvSpPr>
          <p:cNvPr id="5" name="Text Placeholder 4"/>
          <p:cNvSpPr>
            <a:spLocks noGrp="1"/>
          </p:cNvSpPr>
          <p:nvPr>
            <p:ph type="body" sz="quarter" idx="13"/>
          </p:nvPr>
        </p:nvSpPr>
        <p:spPr>
          <a:xfrm>
            <a:off x="381000" y="1137831"/>
            <a:ext cx="8382000" cy="4622800"/>
          </a:xfrm>
          <a:prstGeom prst="rect">
            <a:avLst/>
          </a:prstGeom>
        </p:spPr>
        <p:txBody>
          <a:bodyPr vert="horz">
            <a:normAutofit/>
          </a:bodyPr>
          <a:lstStyle>
            <a:lvl1pPr marL="0" indent="0">
              <a:buNone/>
              <a:defRPr sz="2800" baseline="0">
                <a:solidFill>
                  <a:schemeClr val="bg2"/>
                </a:solidFill>
              </a:defRPr>
            </a:lvl1pPr>
            <a:lvl2pPr marL="228600" indent="-227013">
              <a:buClr>
                <a:schemeClr val="accent2"/>
              </a:buClr>
              <a:buFont typeface="Arial"/>
              <a:buChar char="•"/>
              <a:defRPr sz="2400">
                <a:solidFill>
                  <a:schemeClr val="bg2"/>
                </a:solidFill>
              </a:defRPr>
            </a:lvl2pPr>
            <a:lvl3pPr marL="287338" indent="-166688">
              <a:buClr>
                <a:schemeClr val="accent2"/>
              </a:buClr>
              <a:buFont typeface="Arial"/>
              <a:buChar char="•"/>
              <a:defRPr sz="2000">
                <a:solidFill>
                  <a:schemeClr val="bg2"/>
                </a:solidFill>
              </a:defRPr>
            </a:lvl3pPr>
            <a:lvl4pPr marL="393700" indent="-176213">
              <a:buClr>
                <a:schemeClr val="accent2"/>
              </a:buClr>
              <a:buFont typeface="Arial"/>
              <a:buChar char="•"/>
              <a:defRPr sz="1800">
                <a:solidFill>
                  <a:schemeClr val="bg2"/>
                </a:solidFill>
              </a:defRPr>
            </a:lvl4pPr>
            <a:lvl5pPr marL="512763" indent="-176213">
              <a:buClr>
                <a:schemeClr val="accent2"/>
              </a:buClr>
              <a:buFont typeface="Arial"/>
              <a:buChar char="•"/>
              <a:defRPr sz="1800">
                <a:solidFill>
                  <a:schemeClr val="bg2"/>
                </a:solidFill>
              </a:defRPr>
            </a:lvl5pPr>
          </a:lstStyle>
          <a:p>
            <a:pPr lvl="0"/>
            <a:r>
              <a:rPr lang="en-US" smtClean="0"/>
              <a:t>Click to edit Master text styles</a:t>
            </a:r>
          </a:p>
        </p:txBody>
      </p:sp>
      <p:sp>
        <p:nvSpPr>
          <p:cNvPr id="7" name="Slide Number Placeholder 3"/>
          <p:cNvSpPr>
            <a:spLocks noGrp="1"/>
          </p:cNvSpPr>
          <p:nvPr>
            <p:ph type="sldNum" sz="quarter" idx="4294967295"/>
          </p:nvPr>
        </p:nvSpPr>
        <p:spPr>
          <a:xfrm>
            <a:off x="8763000" y="6492081"/>
            <a:ext cx="736600" cy="228600"/>
          </a:xfrm>
          <a:prstGeom prst="rect">
            <a:avLst/>
          </a:prstGeom>
        </p:spPr>
        <p:txBody>
          <a:bodyPr/>
          <a:lstStyle>
            <a:lvl1pPr>
              <a:defRPr sz="1600"/>
            </a:lvl1pPr>
          </a:lstStyle>
          <a:p>
            <a:fld id="{E7678027-A3CC-4154-8088-ECADC14DF43D}" type="slidenum">
              <a:rPr lang="en-US" smtClean="0"/>
              <a:t>‹#›</a:t>
            </a:fld>
            <a:endParaRPr lang="en-US"/>
          </a:p>
        </p:txBody>
      </p:sp>
    </p:spTree>
    <p:custDataLst>
      <p:tags r:id="rId1"/>
    </p:custDataLst>
    <p:extLst>
      <p:ext uri="{BB962C8B-B14F-4D97-AF65-F5344CB8AC3E}">
        <p14:creationId xmlns:p14="http://schemas.microsoft.com/office/powerpoint/2010/main" val="199425845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1-Module Title">
    <p:spTree>
      <p:nvGrpSpPr>
        <p:cNvPr id="1" name=""/>
        <p:cNvGrpSpPr/>
        <p:nvPr/>
      </p:nvGrpSpPr>
      <p:grpSpPr>
        <a:xfrm>
          <a:off x="0" y="0"/>
          <a:ext cx="0" cy="0"/>
          <a:chOff x="0" y="0"/>
          <a:chExt cx="0" cy="0"/>
        </a:xfrm>
      </p:grpSpPr>
      <p:cxnSp>
        <p:nvCxnSpPr>
          <p:cNvPr id="24" name="Straight Connector 23"/>
          <p:cNvCxnSpPr/>
          <p:nvPr/>
        </p:nvCxnSpPr>
        <p:spPr>
          <a:xfrm>
            <a:off x="0" y="3124200"/>
            <a:ext cx="9133114" cy="0"/>
          </a:xfrm>
          <a:prstGeom prst="line">
            <a:avLst/>
          </a:prstGeom>
          <a:ln w="1301750" cmpd="sng">
            <a:gradFill flip="none" rotWithShape="1">
              <a:gsLst>
                <a:gs pos="0">
                  <a:srgbClr val="0099FF"/>
                </a:gs>
                <a:gs pos="100000">
                  <a:srgbClr val="008000"/>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sp>
        <p:nvSpPr>
          <p:cNvPr id="14" name="Text Placeholder 14"/>
          <p:cNvSpPr>
            <a:spLocks noGrp="1"/>
          </p:cNvSpPr>
          <p:nvPr>
            <p:ph type="body" sz="quarter" idx="14" hasCustomPrompt="1"/>
          </p:nvPr>
        </p:nvSpPr>
        <p:spPr>
          <a:xfrm>
            <a:off x="0" y="2819403"/>
            <a:ext cx="9133114" cy="584775"/>
          </a:xfrm>
          <a:prstGeom prst="rect">
            <a:avLst/>
          </a:prstGeom>
        </p:spPr>
        <p:txBody>
          <a:bodyPr wrap="square">
            <a:spAutoFit/>
          </a:bodyPr>
          <a:lstStyle>
            <a:lvl1pPr marL="0" indent="0" algn="ctr">
              <a:lnSpc>
                <a:spcPct val="100000"/>
              </a:lnSpc>
              <a:spcBef>
                <a:spcPts val="0"/>
              </a:spcBef>
              <a:buNone/>
              <a:defRPr sz="3200" b="1" baseline="0">
                <a:solidFill>
                  <a:schemeClr val="tx2"/>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Module Title</a:t>
            </a:r>
          </a:p>
        </p:txBody>
      </p:sp>
      <p:pic>
        <p:nvPicPr>
          <p:cNvPr id="16" name="Picture 15"/>
          <p:cNvPicPr>
            <a:picLocks noChangeAspect="1"/>
          </p:cNvPicPr>
          <p:nvPr/>
        </p:nvPicPr>
        <p:blipFill rotWithShape="1">
          <a:blip r:embed="rId3">
            <a:extLst>
              <a:ext uri="{28A0092B-C50C-407E-A947-70E740481C1C}">
                <a14:useLocalDpi xmlns:a14="http://schemas.microsoft.com/office/drawing/2010/main" val="0"/>
              </a:ext>
            </a:extLst>
          </a:blip>
          <a:srcRect b="14429"/>
          <a:stretch/>
        </p:blipFill>
        <p:spPr>
          <a:xfrm>
            <a:off x="-2406316" y="1371600"/>
            <a:ext cx="11550316" cy="5486400"/>
          </a:xfrm>
          <a:prstGeom prst="rect">
            <a:avLst/>
          </a:prstGeom>
        </p:spPr>
      </p:pic>
    </p:spTree>
    <p:custDataLst>
      <p:tags r:id="rId1"/>
    </p:custDataLst>
    <p:extLst>
      <p:ext uri="{BB962C8B-B14F-4D97-AF65-F5344CB8AC3E}">
        <p14:creationId xmlns:p14="http://schemas.microsoft.com/office/powerpoint/2010/main" val="2722916871"/>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B2_Black Background">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47935" y="358002"/>
            <a:ext cx="8389665" cy="607259"/>
          </a:xfrm>
          <a:prstGeom prst="rect">
            <a:avLst/>
          </a:prstGeom>
        </p:spPr>
        <p:txBody>
          <a:bodyPr/>
          <a:lstStyle>
            <a:lvl1pPr>
              <a:defRPr sz="2000" b="1" baseline="0">
                <a:solidFill>
                  <a:schemeClr val="bg1"/>
                </a:solidFill>
              </a:defRPr>
            </a:lvl1pPr>
          </a:lstStyle>
          <a:p>
            <a:r>
              <a:rPr lang="en-US" dirty="0" smtClean="0"/>
              <a:t>Slide Title – Black Background</a:t>
            </a:r>
            <a:endParaRPr lang="en-US" dirty="0"/>
          </a:p>
        </p:txBody>
      </p:sp>
      <p:sp>
        <p:nvSpPr>
          <p:cNvPr id="5" name="Text Placeholder 4"/>
          <p:cNvSpPr>
            <a:spLocks noGrp="1"/>
          </p:cNvSpPr>
          <p:nvPr>
            <p:ph type="body" sz="quarter" idx="13"/>
          </p:nvPr>
        </p:nvSpPr>
        <p:spPr>
          <a:xfrm>
            <a:off x="381000" y="1137831"/>
            <a:ext cx="8382000" cy="4622800"/>
          </a:xfrm>
          <a:prstGeom prst="rect">
            <a:avLst/>
          </a:prstGeom>
        </p:spPr>
        <p:txBody>
          <a:bodyPr vert="horz">
            <a:normAutofit/>
          </a:bodyPr>
          <a:lstStyle>
            <a:lvl1pPr marL="0" indent="0">
              <a:buNone/>
              <a:defRPr sz="2800">
                <a:solidFill>
                  <a:schemeClr val="bg2"/>
                </a:solidFill>
              </a:defRPr>
            </a:lvl1pPr>
            <a:lvl2pPr marL="228600" indent="-227013">
              <a:buClr>
                <a:schemeClr val="bg1"/>
              </a:buClr>
              <a:buFont typeface="Arial"/>
              <a:buChar char="•"/>
              <a:defRPr sz="2400">
                <a:solidFill>
                  <a:schemeClr val="bg2"/>
                </a:solidFill>
              </a:defRPr>
            </a:lvl2pPr>
            <a:lvl3pPr marL="287338" indent="-166688">
              <a:buClr>
                <a:schemeClr val="bg1"/>
              </a:buClr>
              <a:buFont typeface="Arial"/>
              <a:buChar char="•"/>
              <a:defRPr sz="2000">
                <a:solidFill>
                  <a:schemeClr val="bg2"/>
                </a:solidFill>
              </a:defRPr>
            </a:lvl3pPr>
            <a:lvl4pPr marL="393700" indent="-176213">
              <a:buClr>
                <a:schemeClr val="bg1"/>
              </a:buClr>
              <a:buFont typeface="Arial"/>
              <a:buChar char="•"/>
              <a:defRPr sz="1800">
                <a:solidFill>
                  <a:schemeClr val="bg2"/>
                </a:solidFill>
              </a:defRPr>
            </a:lvl4pPr>
            <a:lvl5pPr marL="512763" indent="-176213">
              <a:buClr>
                <a:schemeClr val="bg1"/>
              </a:buClr>
              <a:buFont typeface="Arial"/>
              <a:buChar char="•"/>
              <a:defRPr sz="1800">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Slide Number Placeholder 3"/>
          <p:cNvSpPr>
            <a:spLocks noGrp="1"/>
          </p:cNvSpPr>
          <p:nvPr>
            <p:ph type="sldNum" sz="quarter" idx="4294967295"/>
          </p:nvPr>
        </p:nvSpPr>
        <p:spPr>
          <a:xfrm>
            <a:off x="8610600" y="6477000"/>
            <a:ext cx="736600" cy="228600"/>
          </a:xfrm>
          <a:prstGeom prst="rect">
            <a:avLst/>
          </a:prstGeom>
        </p:spPr>
        <p:txBody>
          <a:bodyPr/>
          <a:lstStyle>
            <a:lvl1pPr>
              <a:defRPr sz="1400" b="0">
                <a:solidFill>
                  <a:schemeClr val="bg2">
                    <a:lumMod val="95000"/>
                  </a:schemeClr>
                </a:solidFill>
                <a:latin typeface="Verdana" panose="020B0604030504040204" pitchFamily="34" charset="0"/>
                <a:ea typeface="Verdana" panose="020B0604030504040204" pitchFamily="34" charset="0"/>
                <a:cs typeface="Verdana" panose="020B0604030504040204" pitchFamily="34" charset="0"/>
              </a:defRPr>
            </a:lvl1pPr>
          </a:lstStyle>
          <a:p>
            <a:fld id="{E7678027-A3CC-4154-8088-ECADC14DF43D}" type="slidenum">
              <a:rPr lang="en-US" smtClean="0"/>
              <a:t>‹#›</a:t>
            </a:fld>
            <a:endParaRPr lang="en-US"/>
          </a:p>
        </p:txBody>
      </p:sp>
    </p:spTree>
    <p:custDataLst>
      <p:tags r:id="rId1"/>
    </p:custDataLst>
    <p:extLst>
      <p:ext uri="{BB962C8B-B14F-4D97-AF65-F5344CB8AC3E}">
        <p14:creationId xmlns:p14="http://schemas.microsoft.com/office/powerpoint/2010/main" val="1831237600"/>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B3_Dark Blue Activity slide">
    <p:bg>
      <p:bgPr>
        <a:solidFill>
          <a:srgbClr val="00206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2000" b="1" baseline="0">
                <a:solidFill>
                  <a:schemeClr val="bg1"/>
                </a:solidFill>
              </a:defRPr>
            </a:lvl1pPr>
          </a:lstStyle>
          <a:p>
            <a:r>
              <a:rPr lang="en-US" dirty="0" smtClean="0"/>
              <a:t>Activity Slide -  dark blue – use only for activities</a:t>
            </a:r>
            <a:endParaRPr lang="en-US" dirty="0"/>
          </a:p>
        </p:txBody>
      </p:sp>
      <p:sp>
        <p:nvSpPr>
          <p:cNvPr id="5" name="Text Placeholder 4"/>
          <p:cNvSpPr>
            <a:spLocks noGrp="1"/>
          </p:cNvSpPr>
          <p:nvPr>
            <p:ph type="body" sz="quarter" idx="13"/>
          </p:nvPr>
        </p:nvSpPr>
        <p:spPr>
          <a:xfrm>
            <a:off x="381000" y="1137831"/>
            <a:ext cx="8382000" cy="4622800"/>
          </a:xfrm>
          <a:prstGeom prst="rect">
            <a:avLst/>
          </a:prstGeom>
        </p:spPr>
        <p:txBody>
          <a:bodyPr vert="horz">
            <a:normAutofit/>
          </a:bodyPr>
          <a:lstStyle>
            <a:lvl1pPr marL="0" indent="0">
              <a:buNone/>
              <a:defRPr sz="2800">
                <a:solidFill>
                  <a:schemeClr val="bg2"/>
                </a:solidFill>
              </a:defRPr>
            </a:lvl1pPr>
            <a:lvl2pPr marL="228600" indent="-227013">
              <a:buClr>
                <a:schemeClr val="bg1"/>
              </a:buClr>
              <a:buFont typeface="Arial"/>
              <a:buChar char="•"/>
              <a:defRPr sz="2400">
                <a:solidFill>
                  <a:schemeClr val="bg2"/>
                </a:solidFill>
              </a:defRPr>
            </a:lvl2pPr>
            <a:lvl3pPr marL="287338" indent="-166688">
              <a:buClr>
                <a:schemeClr val="bg1"/>
              </a:buClr>
              <a:buFont typeface="Arial"/>
              <a:buChar char="•"/>
              <a:defRPr sz="2000">
                <a:solidFill>
                  <a:schemeClr val="bg2"/>
                </a:solidFill>
              </a:defRPr>
            </a:lvl3pPr>
            <a:lvl4pPr marL="393700" indent="-176213">
              <a:buClr>
                <a:schemeClr val="bg1"/>
              </a:buClr>
              <a:buFont typeface="Arial"/>
              <a:buChar char="•"/>
              <a:defRPr sz="1800">
                <a:solidFill>
                  <a:schemeClr val="bg2"/>
                </a:solidFill>
              </a:defRPr>
            </a:lvl4pPr>
            <a:lvl5pPr marL="512763" indent="-176213">
              <a:buClr>
                <a:schemeClr val="bg1"/>
              </a:buClr>
              <a:buFont typeface="Arial"/>
              <a:buChar char="•"/>
              <a:defRPr sz="1800">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Slide Number Placeholder 3"/>
          <p:cNvSpPr>
            <a:spLocks noGrp="1"/>
          </p:cNvSpPr>
          <p:nvPr>
            <p:ph type="sldNum" sz="quarter" idx="4294967295"/>
          </p:nvPr>
        </p:nvSpPr>
        <p:spPr>
          <a:xfrm>
            <a:off x="8763000" y="6492081"/>
            <a:ext cx="736600" cy="228600"/>
          </a:xfrm>
          <a:prstGeom prst="rect">
            <a:avLst/>
          </a:prstGeom>
        </p:spPr>
        <p:txBody>
          <a:bodyPr/>
          <a:lstStyle>
            <a:lvl1pPr>
              <a:defRPr sz="1600"/>
            </a:lvl1pPr>
          </a:lstStyle>
          <a:p>
            <a:fld id="{E7678027-A3CC-4154-8088-ECADC14DF43D}" type="slidenum">
              <a:rPr lang="en-US" smtClean="0"/>
              <a:t>‹#›</a:t>
            </a:fld>
            <a:endParaRPr lang="en-US"/>
          </a:p>
        </p:txBody>
      </p:sp>
    </p:spTree>
    <p:custDataLst>
      <p:tags r:id="rId1"/>
    </p:custDataLst>
    <p:extLst>
      <p:ext uri="{BB962C8B-B14F-4D97-AF65-F5344CB8AC3E}">
        <p14:creationId xmlns:p14="http://schemas.microsoft.com/office/powerpoint/2010/main" val="282790500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rgbClr val="0E2D3F"/>
            </a:gs>
            <a:gs pos="100000">
              <a:srgbClr val="0A0D16"/>
            </a:gs>
          </a:gsLst>
          <a:lin ang="5400000" scaled="0"/>
          <a:tileRect/>
        </a:gradFill>
        <a:effectLst/>
      </p:bgPr>
    </p:bg>
    <p:spTree>
      <p:nvGrpSpPr>
        <p:cNvPr id="1" name=""/>
        <p:cNvGrpSpPr/>
        <p:nvPr/>
      </p:nvGrpSpPr>
      <p:grpSpPr>
        <a:xfrm>
          <a:off x="0" y="0"/>
          <a:ext cx="0" cy="0"/>
          <a:chOff x="0" y="0"/>
          <a:chExt cx="0" cy="0"/>
        </a:xfrm>
      </p:grpSpPr>
      <p:sp>
        <p:nvSpPr>
          <p:cNvPr id="2" name="Line 61"/>
          <p:cNvSpPr>
            <a:spLocks noChangeShapeType="1"/>
          </p:cNvSpPr>
          <p:nvPr/>
        </p:nvSpPr>
        <p:spPr bwMode="auto">
          <a:xfrm flipH="1">
            <a:off x="0" y="6381750"/>
            <a:ext cx="9144000" cy="0"/>
          </a:xfrm>
          <a:prstGeom prst="line">
            <a:avLst/>
          </a:prstGeom>
          <a:noFill/>
          <a:ln w="9525">
            <a:solidFill>
              <a:srgbClr val="287094"/>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3" name="Line 73"/>
          <p:cNvSpPr>
            <a:spLocks noChangeShapeType="1"/>
          </p:cNvSpPr>
          <p:nvPr/>
        </p:nvSpPr>
        <p:spPr bwMode="auto">
          <a:xfrm>
            <a:off x="8618538" y="6391275"/>
            <a:ext cx="0" cy="457200"/>
          </a:xfrm>
          <a:prstGeom prst="line">
            <a:avLst/>
          </a:prstGeom>
          <a:noFill/>
          <a:ln w="25400">
            <a:solidFill>
              <a:srgbClr val="209D03"/>
            </a:solidFill>
            <a:round/>
            <a:headEnd/>
            <a:tailEnd/>
          </a:ln>
          <a:extLst>
            <a:ext uri="{909E8E84-426E-40DD-AFC4-6F175D3DCCD1}">
              <a14:hiddenFill xmlns:a14="http://schemas.microsoft.com/office/drawing/2010/main">
                <a:noFill/>
              </a14:hiddenFill>
            </a:ext>
          </a:extLst>
        </p:spPr>
        <p:txBody>
          <a:bodyPr/>
          <a:lstStyle/>
          <a:p>
            <a:endParaRPr lang="en-US" dirty="0"/>
          </a:p>
        </p:txBody>
      </p:sp>
    </p:spTree>
    <p:custDataLst>
      <p:tags r:id="rId24"/>
    </p:custDataLst>
    <p:extLst>
      <p:ext uri="{BB962C8B-B14F-4D97-AF65-F5344CB8AC3E}">
        <p14:creationId xmlns:p14="http://schemas.microsoft.com/office/powerpoint/2010/main" val="2314226373"/>
      </p:ext>
    </p:extLst>
  </p:cSld>
  <p:clrMap bg1="lt1" tx1="dk1" bg2="lt2" tx2="dk2" accent1="accent1" accent2="accent2" accent3="accent3" accent4="accent4" accent5="accent5" accent6="accent6" hlink="hlink" folHlink="folHlink"/>
  <p:sldLayoutIdLst>
    <p:sldLayoutId id="2147483790" r:id="rId1"/>
    <p:sldLayoutId id="2147483791" r:id="rId2"/>
    <p:sldLayoutId id="2147483792" r:id="rId3"/>
    <p:sldLayoutId id="2147483793" r:id="rId4"/>
    <p:sldLayoutId id="2147483794" r:id="rId5"/>
    <p:sldLayoutId id="2147483795" r:id="rId6"/>
    <p:sldLayoutId id="2147483796" r:id="rId7"/>
    <p:sldLayoutId id="2147483797" r:id="rId8"/>
    <p:sldLayoutId id="2147483798" r:id="rId9"/>
    <p:sldLayoutId id="2147483799" r:id="rId10"/>
    <p:sldLayoutId id="2147483800" r:id="rId11"/>
    <p:sldLayoutId id="2147483801" r:id="rId12"/>
    <p:sldLayoutId id="2147483802" r:id="rId13"/>
    <p:sldLayoutId id="2147483803" r:id="rId14"/>
    <p:sldLayoutId id="2147483804" r:id="rId15"/>
    <p:sldLayoutId id="2147483805" r:id="rId16"/>
    <p:sldLayoutId id="2147483806" r:id="rId17"/>
    <p:sldLayoutId id="2147483807" r:id="rId18"/>
    <p:sldLayoutId id="2147483808" r:id="rId19"/>
    <p:sldLayoutId id="2147483809" r:id="rId20"/>
    <p:sldLayoutId id="2147483810" r:id="rId21"/>
    <p:sldLayoutId id="2147483811" r:id="rId22"/>
  </p:sldLayoutIdLst>
  <p:timing>
    <p:tnLst>
      <p:par>
        <p:cTn id="1" dur="indefinite" restart="never" nodeType="tmRoot"/>
      </p:par>
    </p:tnLst>
  </p:timing>
  <p:txStyles>
    <p:titleStyle>
      <a:lvl1pPr algn="l" defTabSz="457200" rtl="0" eaLnBrk="1" latinLnBrk="0" hangingPunct="1">
        <a:spcBef>
          <a:spcPct val="0"/>
        </a:spcBef>
        <a:buNone/>
        <a:defRPr sz="2800" kern="1200">
          <a:solidFill>
            <a:srgbClr val="0099CC"/>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0.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0.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0.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0.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0.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0.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0.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0.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0.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0.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0.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4"/>
          </p:nvPr>
        </p:nvSpPr>
        <p:spPr>
          <a:xfrm>
            <a:off x="260478" y="2743200"/>
            <a:ext cx="8284633" cy="584775"/>
          </a:xfrm>
        </p:spPr>
        <p:txBody>
          <a:bodyPr/>
          <a:lstStyle/>
          <a:p>
            <a:r>
              <a:rPr lang="en-US" dirty="0" smtClean="0"/>
              <a:t>ANSI SQL</a:t>
            </a:r>
            <a:endParaRPr lang="en-US" dirty="0"/>
          </a:p>
        </p:txBody>
      </p:sp>
      <p:sp>
        <p:nvSpPr>
          <p:cNvPr id="6" name="Text Placeholder 5"/>
          <p:cNvSpPr>
            <a:spLocks noGrp="1"/>
          </p:cNvSpPr>
          <p:nvPr>
            <p:ph type="body" sz="quarter" idx="15"/>
          </p:nvPr>
        </p:nvSpPr>
        <p:spPr>
          <a:xfrm>
            <a:off x="462341" y="3657600"/>
            <a:ext cx="7880905" cy="446088"/>
          </a:xfrm>
        </p:spPr>
        <p:txBody>
          <a:bodyPr/>
          <a:lstStyle/>
          <a:p>
            <a:r>
              <a:rPr lang="en-US" dirty="0" smtClean="0"/>
              <a:t>Clauses in SQL</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0328" y="838200"/>
            <a:ext cx="8745071" cy="5029200"/>
          </a:xfrm>
        </p:spPr>
        <p:txBody>
          <a:bodyPr/>
          <a:lstStyle/>
          <a:p>
            <a:pPr marL="720090" lvl="1" indent="-342900">
              <a:spcBef>
                <a:spcPts val="0"/>
              </a:spcBef>
              <a:spcAft>
                <a:spcPts val="600"/>
              </a:spcAft>
              <a:buFont typeface="Arial" panose="020B0604020202020204" pitchFamily="34" charset="0"/>
              <a:buChar char="•"/>
            </a:pPr>
            <a:r>
              <a:rPr lang="en-US" sz="2000" dirty="0" smtClean="0"/>
              <a:t>Is used </a:t>
            </a:r>
            <a:r>
              <a:rPr lang="en-US" sz="2000" dirty="0"/>
              <a:t>in a SELECT statement where aggregate </a:t>
            </a:r>
            <a:r>
              <a:rPr lang="en-US" sz="2000" dirty="0" smtClean="0"/>
              <a:t>functions </a:t>
            </a:r>
            <a:r>
              <a:rPr lang="en-US" sz="2000" dirty="0"/>
              <a:t>are used as one of the select fields. </a:t>
            </a:r>
            <a:endParaRPr lang="en-US" sz="2000" dirty="0" smtClean="0"/>
          </a:p>
          <a:p>
            <a:pPr marL="720090" lvl="1" indent="-342900">
              <a:spcBef>
                <a:spcPts val="0"/>
              </a:spcBef>
              <a:spcAft>
                <a:spcPts val="600"/>
              </a:spcAft>
              <a:buFont typeface="Arial" panose="020B0604020202020204" pitchFamily="34" charset="0"/>
              <a:buChar char="•"/>
            </a:pPr>
            <a:endParaRPr lang="en-US" sz="2000" dirty="0" smtClean="0"/>
          </a:p>
          <a:p>
            <a:pPr marL="720090" lvl="1" indent="-342900">
              <a:spcBef>
                <a:spcPts val="0"/>
              </a:spcBef>
              <a:spcAft>
                <a:spcPts val="600"/>
              </a:spcAft>
              <a:buFont typeface="Arial" panose="020B0604020202020204" pitchFamily="34" charset="0"/>
              <a:buChar char="•"/>
            </a:pPr>
            <a:r>
              <a:rPr lang="en-US" sz="2000" dirty="0" smtClean="0"/>
              <a:t>This </a:t>
            </a:r>
            <a:r>
              <a:rPr lang="en-US" sz="2000" dirty="0"/>
              <a:t>is used to group the results by one or more columns specified in the select fields</a:t>
            </a:r>
            <a:r>
              <a:rPr lang="en-US" sz="2000" dirty="0" smtClean="0"/>
              <a:t>.</a:t>
            </a:r>
          </a:p>
          <a:p>
            <a:pPr marL="720090" lvl="1" indent="-342900">
              <a:spcBef>
                <a:spcPts val="0"/>
              </a:spcBef>
              <a:spcAft>
                <a:spcPts val="600"/>
              </a:spcAft>
              <a:buFont typeface="Arial" panose="020B0604020202020204" pitchFamily="34" charset="0"/>
              <a:buChar char="•"/>
            </a:pPr>
            <a:endParaRPr lang="en-US" sz="2000" dirty="0" smtClean="0"/>
          </a:p>
          <a:p>
            <a:pPr marL="720090" lvl="1" indent="-342900">
              <a:spcBef>
                <a:spcPts val="0"/>
              </a:spcBef>
              <a:spcAft>
                <a:spcPts val="600"/>
              </a:spcAft>
              <a:buFont typeface="Arial" panose="020B0604020202020204" pitchFamily="34" charset="0"/>
              <a:buChar char="•"/>
            </a:pPr>
            <a:r>
              <a:rPr lang="en-US" sz="2000" dirty="0" smtClean="0"/>
              <a:t>Can be used in a SELECT statement to collect data across multiple records and group the results by one or more columns.</a:t>
            </a:r>
          </a:p>
          <a:p>
            <a:pPr marL="0" indent="-365760">
              <a:lnSpc>
                <a:spcPct val="120000"/>
              </a:lnSpc>
              <a:spcBef>
                <a:spcPts val="0"/>
              </a:spcBef>
              <a:buNone/>
            </a:pPr>
            <a:endParaRPr lang="en-US" sz="2000" b="1" dirty="0" smtClean="0"/>
          </a:p>
        </p:txBody>
      </p:sp>
      <p:sp>
        <p:nvSpPr>
          <p:cNvPr id="2" name="Title 1"/>
          <p:cNvSpPr>
            <a:spLocks noGrp="1"/>
          </p:cNvSpPr>
          <p:nvPr>
            <p:ph type="title"/>
          </p:nvPr>
        </p:nvSpPr>
        <p:spPr/>
        <p:txBody>
          <a:bodyPr/>
          <a:lstStyle/>
          <a:p>
            <a:pPr marL="0" indent="0"/>
            <a:r>
              <a:rPr lang="en-US" dirty="0" smtClean="0"/>
              <a:t>Why GROUP BY Clause?</a:t>
            </a:r>
            <a:endParaRPr lang="en-US" dirty="0"/>
          </a:p>
        </p:txBody>
      </p:sp>
      <p:sp>
        <p:nvSpPr>
          <p:cNvPr id="8" name="Slide Number Placeholder 25"/>
          <p:cNvSpPr txBox="1">
            <a:spLocks/>
          </p:cNvSpPr>
          <p:nvPr/>
        </p:nvSpPr>
        <p:spPr>
          <a:xfrm>
            <a:off x="152400" y="6428601"/>
            <a:ext cx="457200" cy="276999"/>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8FE0B590-8C00-4610-BFCF-F4111B763C9E}" type="slidenum">
              <a:rPr lang="en-US" sz="1400" smtClean="0"/>
              <a:pPr>
                <a:defRPr/>
              </a:pPr>
              <a:t>10</a:t>
            </a:fld>
            <a:endParaRPr lang="en-US" sz="1400" dirty="0"/>
          </a:p>
        </p:txBody>
      </p:sp>
    </p:spTree>
    <p:extLst>
      <p:ext uri="{BB962C8B-B14F-4D97-AF65-F5344CB8AC3E}">
        <p14:creationId xmlns:p14="http://schemas.microsoft.com/office/powerpoint/2010/main" val="38413265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0328" y="838200"/>
            <a:ext cx="8745071" cy="3124200"/>
          </a:xfrm>
        </p:spPr>
        <p:txBody>
          <a:bodyPr/>
          <a:lstStyle/>
          <a:p>
            <a:pPr marL="285750" indent="-285750" fontAlgn="base">
              <a:lnSpc>
                <a:spcPct val="86000"/>
              </a:lnSpc>
              <a:spcAft>
                <a:spcPct val="0"/>
              </a:spcAft>
              <a:buClr>
                <a:schemeClr val="bg1"/>
              </a:buClr>
              <a:buSzPct val="100000"/>
              <a:buFont typeface="Arial" pitchFamily="34" charset="0"/>
              <a:buChar char="•"/>
            </a:pPr>
            <a:r>
              <a:rPr lang="en-US" sz="2000" dirty="0" smtClean="0"/>
              <a:t>Place </a:t>
            </a:r>
            <a:r>
              <a:rPr lang="en-US" sz="2000" dirty="0"/>
              <a:t>GROUP BY in the proper clause order </a:t>
            </a:r>
          </a:p>
          <a:p>
            <a:pPr lvl="1" fontAlgn="base">
              <a:lnSpc>
                <a:spcPct val="86000"/>
              </a:lnSpc>
              <a:spcAft>
                <a:spcPct val="0"/>
              </a:spcAft>
              <a:buClr>
                <a:schemeClr val="bg1"/>
              </a:buClr>
              <a:buSzPct val="100000"/>
              <a:buFont typeface="Calibri" pitchFamily="34" charset="0"/>
              <a:buChar char="—"/>
            </a:pPr>
            <a:r>
              <a:rPr lang="en-US" sz="2000" dirty="0"/>
              <a:t>After the WHERE clause and before the ORDER BY clause</a:t>
            </a:r>
            <a:r>
              <a:rPr lang="en-US" sz="2000" dirty="0" smtClean="0"/>
              <a:t>.</a:t>
            </a:r>
          </a:p>
          <a:p>
            <a:pPr lvl="1" fontAlgn="base">
              <a:lnSpc>
                <a:spcPct val="86000"/>
              </a:lnSpc>
              <a:spcAft>
                <a:spcPct val="0"/>
              </a:spcAft>
              <a:buClr>
                <a:schemeClr val="bg1"/>
              </a:buClr>
              <a:buSzPct val="100000"/>
              <a:buFont typeface="Calibri" pitchFamily="34" charset="0"/>
              <a:buChar char="—"/>
            </a:pPr>
            <a:endParaRPr lang="en-US" sz="2000" dirty="0"/>
          </a:p>
          <a:p>
            <a:pPr marL="285750" indent="-285750" fontAlgn="base">
              <a:lnSpc>
                <a:spcPct val="86000"/>
              </a:lnSpc>
              <a:spcAft>
                <a:spcPct val="0"/>
              </a:spcAft>
              <a:buClr>
                <a:schemeClr val="bg1"/>
              </a:buClr>
              <a:buSzPct val="100000"/>
              <a:buFont typeface="Arial" pitchFamily="34" charset="0"/>
              <a:buChar char="•"/>
            </a:pPr>
            <a:r>
              <a:rPr lang="en-US" sz="2000" dirty="0"/>
              <a:t>Include all non-aggregate columns in the GROUP BY clause</a:t>
            </a:r>
            <a:r>
              <a:rPr lang="en-US" sz="2000" dirty="0" smtClean="0"/>
              <a:t>.</a:t>
            </a:r>
          </a:p>
          <a:p>
            <a:pPr marL="285750" indent="-285750" fontAlgn="base">
              <a:lnSpc>
                <a:spcPct val="86000"/>
              </a:lnSpc>
              <a:spcAft>
                <a:spcPct val="0"/>
              </a:spcAft>
              <a:buClr>
                <a:schemeClr val="bg1"/>
              </a:buClr>
              <a:buSzPct val="100000"/>
              <a:buFont typeface="Arial" pitchFamily="34" charset="0"/>
              <a:buChar char="•"/>
            </a:pPr>
            <a:endParaRPr lang="en-US" sz="2000" dirty="0"/>
          </a:p>
          <a:p>
            <a:pPr marL="285750" indent="-285750" fontAlgn="base">
              <a:lnSpc>
                <a:spcPct val="86000"/>
              </a:lnSpc>
              <a:spcAft>
                <a:spcPct val="0"/>
              </a:spcAft>
              <a:buClr>
                <a:schemeClr val="bg1"/>
              </a:buClr>
              <a:buSzPct val="100000"/>
              <a:buFont typeface="Arial" pitchFamily="34" charset="0"/>
              <a:buChar char="•"/>
            </a:pPr>
            <a:r>
              <a:rPr lang="en-US" sz="2000" dirty="0"/>
              <a:t>Do not use a column alias in the GROUP BY clause</a:t>
            </a:r>
          </a:p>
          <a:p>
            <a:pPr lvl="1" fontAlgn="base">
              <a:lnSpc>
                <a:spcPct val="86000"/>
              </a:lnSpc>
              <a:spcAft>
                <a:spcPct val="0"/>
              </a:spcAft>
              <a:buClr>
                <a:schemeClr val="bg1"/>
              </a:buClr>
              <a:buSzPct val="100000"/>
              <a:buFont typeface="Calibri" pitchFamily="34" charset="0"/>
              <a:buChar char="—"/>
            </a:pPr>
            <a:r>
              <a:rPr lang="en-US" sz="2000" dirty="0"/>
              <a:t>Though table aliases are acceptable</a:t>
            </a:r>
            <a:r>
              <a:rPr lang="en-US" sz="2000" dirty="0" smtClean="0"/>
              <a:t>.</a:t>
            </a:r>
          </a:p>
          <a:p>
            <a:pPr lvl="1" fontAlgn="base">
              <a:lnSpc>
                <a:spcPct val="86000"/>
              </a:lnSpc>
              <a:spcAft>
                <a:spcPct val="0"/>
              </a:spcAft>
              <a:buClr>
                <a:schemeClr val="bg1"/>
              </a:buClr>
              <a:buSzPct val="100000"/>
              <a:buFont typeface="Calibri" pitchFamily="34" charset="0"/>
              <a:buChar char="—"/>
            </a:pPr>
            <a:endParaRPr lang="en-US" sz="2000" dirty="0"/>
          </a:p>
          <a:p>
            <a:pPr marL="285750" indent="-285750" fontAlgn="base">
              <a:lnSpc>
                <a:spcPct val="86000"/>
              </a:lnSpc>
              <a:spcAft>
                <a:spcPct val="0"/>
              </a:spcAft>
              <a:buClr>
                <a:schemeClr val="bg1"/>
              </a:buClr>
              <a:buSzPct val="100000"/>
              <a:buFont typeface="Arial" pitchFamily="34" charset="0"/>
              <a:buChar char="•"/>
            </a:pPr>
            <a:r>
              <a:rPr lang="en-US" sz="2000" dirty="0"/>
              <a:t>NULLs are considered equivalent for grouping purposes.</a:t>
            </a:r>
          </a:p>
          <a:p>
            <a:endParaRPr lang="en-US" sz="2000" dirty="0"/>
          </a:p>
          <a:p>
            <a:pPr marL="0" indent="-365760">
              <a:lnSpc>
                <a:spcPct val="120000"/>
              </a:lnSpc>
              <a:spcBef>
                <a:spcPts val="0"/>
              </a:spcBef>
              <a:buNone/>
            </a:pPr>
            <a:endParaRPr lang="en-US" sz="2000" b="1" dirty="0" smtClean="0"/>
          </a:p>
        </p:txBody>
      </p:sp>
      <p:sp>
        <p:nvSpPr>
          <p:cNvPr id="2" name="Title 1"/>
          <p:cNvSpPr>
            <a:spLocks noGrp="1"/>
          </p:cNvSpPr>
          <p:nvPr>
            <p:ph type="title"/>
          </p:nvPr>
        </p:nvSpPr>
        <p:spPr/>
        <p:txBody>
          <a:bodyPr/>
          <a:lstStyle/>
          <a:p>
            <a:pPr marL="0" indent="0"/>
            <a:r>
              <a:rPr lang="en-US" dirty="0" smtClean="0"/>
              <a:t>Rules</a:t>
            </a:r>
            <a:endParaRPr lang="en-US" dirty="0"/>
          </a:p>
        </p:txBody>
      </p:sp>
      <p:sp>
        <p:nvSpPr>
          <p:cNvPr id="8" name="Slide Number Placeholder 25"/>
          <p:cNvSpPr txBox="1">
            <a:spLocks/>
          </p:cNvSpPr>
          <p:nvPr/>
        </p:nvSpPr>
        <p:spPr>
          <a:xfrm>
            <a:off x="152400" y="6428601"/>
            <a:ext cx="457200" cy="276999"/>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8FE0B590-8C00-4610-BFCF-F4111B763C9E}" type="slidenum">
              <a:rPr lang="en-US" sz="1400" smtClean="0"/>
              <a:pPr>
                <a:defRPr/>
              </a:pPr>
              <a:t>11</a:t>
            </a:fld>
            <a:endParaRPr lang="en-US" sz="1400" dirty="0"/>
          </a:p>
        </p:txBody>
      </p:sp>
    </p:spTree>
    <p:extLst>
      <p:ext uri="{BB962C8B-B14F-4D97-AF65-F5344CB8AC3E}">
        <p14:creationId xmlns:p14="http://schemas.microsoft.com/office/powerpoint/2010/main" val="21421241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subTnLst>
                                    <p:animClr clrSpc="rgb" dir="cw">
                                      <p:cBhvr override="childStyle">
                                        <p:cTn dur="1" fill="hold" display="0" masterRel="nextClick" afterEffect="1"/>
                                        <p:tgtEl>
                                          <p:spTgt spid="3">
                                            <p:txEl>
                                              <p:pRg st="5" end="5"/>
                                            </p:txEl>
                                          </p:spTgt>
                                        </p:tgtEl>
                                        <p:attrNameLst>
                                          <p:attrName>ppt_c</p:attrName>
                                        </p:attrNameLst>
                                      </p:cBhvr>
                                      <p:to>
                                        <a:srgbClr val="B2B2B2"/>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subTnLst>
                                    <p:animClr clrSpc="rgb" dir="cw">
                                      <p:cBhvr override="childStyle">
                                        <p:cTn dur="1" fill="hold" display="0" masterRel="nextClick" afterEffect="1"/>
                                        <p:tgtEl>
                                          <p:spTgt spid="3">
                                            <p:txEl>
                                              <p:pRg st="6" end="6"/>
                                            </p:txEl>
                                          </p:spTgt>
                                        </p:tgtEl>
                                        <p:attrNameLst>
                                          <p:attrName>ppt_c</p:attrName>
                                        </p:attrNameLst>
                                      </p:cBhvr>
                                      <p:to>
                                        <a:srgbClr val="B2B2B2"/>
                                      </p:to>
                                    </p:animClr>
                                  </p:sub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8" end="8"/>
                                            </p:txEl>
                                          </p:spTgt>
                                        </p:tgtEl>
                                        <p:attrNameLst>
                                          <p:attrName>style.visibility</p:attrName>
                                        </p:attrNameLst>
                                      </p:cBhvr>
                                      <p:to>
                                        <p:strVal val="visible"/>
                                      </p:to>
                                    </p:set>
                                    <p:animEffect transition="in" filter="fade">
                                      <p:cBhvr>
                                        <p:cTn id="32" dur="500"/>
                                        <p:tgtEl>
                                          <p:spTgt spid="3">
                                            <p:txEl>
                                              <p:pRg st="8" end="8"/>
                                            </p:txEl>
                                          </p:spTgt>
                                        </p:tgtEl>
                                      </p:cBhvr>
                                    </p:animEffect>
                                  </p:childTnLst>
                                  <p:subTnLst>
                                    <p:animClr clrSpc="rgb" dir="cw">
                                      <p:cBhvr override="childStyle">
                                        <p:cTn dur="1" fill="hold" display="0" masterRel="nextClick" afterEffect="1"/>
                                        <p:tgtEl>
                                          <p:spTgt spid="3">
                                            <p:txEl>
                                              <p:pRg st="8" end="8"/>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914400"/>
            <a:ext cx="8610600" cy="4906963"/>
          </a:xfrm>
        </p:spPr>
        <p:txBody>
          <a:bodyPr/>
          <a:lstStyle/>
          <a:p>
            <a:pPr marL="800100" lvl="2" indent="0">
              <a:buNone/>
            </a:pPr>
            <a:r>
              <a:rPr lang="en-US" sz="1800" b="1" dirty="0">
                <a:solidFill>
                  <a:srgbClr val="0070C0"/>
                </a:solidFill>
              </a:rPr>
              <a:t>SELECT</a:t>
            </a:r>
            <a:r>
              <a:rPr lang="en-US" sz="1600" dirty="0" smtClean="0">
                <a:solidFill>
                  <a:srgbClr val="00B050"/>
                </a:solidFill>
                <a:latin typeface="Courier New" pitchFamily="49" charset="0"/>
                <a:cs typeface="Courier New" pitchFamily="49" charset="0"/>
              </a:rPr>
              <a:t> </a:t>
            </a:r>
            <a:r>
              <a:rPr lang="en-US" sz="1800" b="1" dirty="0">
                <a:solidFill>
                  <a:srgbClr val="BC8F00"/>
                </a:solidFill>
              </a:rPr>
              <a:t>column1, column2,  </a:t>
            </a:r>
            <a:r>
              <a:rPr lang="en-US" sz="1800" b="1" dirty="0">
                <a:solidFill>
                  <a:srgbClr val="0070C0"/>
                </a:solidFill>
              </a:rPr>
              <a:t>aggregate function (</a:t>
            </a:r>
            <a:r>
              <a:rPr lang="en-US" sz="1800" b="1" dirty="0">
                <a:solidFill>
                  <a:srgbClr val="BC8F00"/>
                </a:solidFill>
              </a:rPr>
              <a:t>expression</a:t>
            </a:r>
            <a:r>
              <a:rPr lang="en-US" sz="1800" b="1" dirty="0">
                <a:solidFill>
                  <a:srgbClr val="0070C0"/>
                </a:solidFill>
              </a:rPr>
              <a:t>)</a:t>
            </a:r>
            <a:r>
              <a:rPr lang="en-US" sz="1800" b="1" dirty="0">
                <a:solidFill>
                  <a:srgbClr val="BC8F00"/>
                </a:solidFill>
              </a:rPr>
              <a:t/>
            </a:r>
            <a:br>
              <a:rPr lang="en-US" sz="1800" b="1" dirty="0">
                <a:solidFill>
                  <a:srgbClr val="BC8F00"/>
                </a:solidFill>
              </a:rPr>
            </a:br>
            <a:r>
              <a:rPr lang="en-US" sz="1800" b="1" dirty="0">
                <a:solidFill>
                  <a:srgbClr val="0070C0"/>
                </a:solidFill>
              </a:rPr>
              <a:t>FROM</a:t>
            </a:r>
            <a:r>
              <a:rPr lang="en-US" sz="1800" b="1" dirty="0">
                <a:solidFill>
                  <a:srgbClr val="BC8F00"/>
                </a:solidFill>
              </a:rPr>
              <a:t> tables</a:t>
            </a:r>
            <a:br>
              <a:rPr lang="en-US" sz="1800" b="1" dirty="0">
                <a:solidFill>
                  <a:srgbClr val="BC8F00"/>
                </a:solidFill>
              </a:rPr>
            </a:br>
            <a:r>
              <a:rPr lang="en-US" sz="1800" b="1" dirty="0">
                <a:solidFill>
                  <a:srgbClr val="0070C0"/>
                </a:solidFill>
              </a:rPr>
              <a:t>WHERE</a:t>
            </a:r>
            <a:r>
              <a:rPr lang="en-US" sz="1800" b="1" dirty="0">
                <a:solidFill>
                  <a:srgbClr val="BC8F00"/>
                </a:solidFill>
              </a:rPr>
              <a:t> condition</a:t>
            </a:r>
            <a:br>
              <a:rPr lang="en-US" sz="1800" b="1" dirty="0">
                <a:solidFill>
                  <a:srgbClr val="BC8F00"/>
                </a:solidFill>
              </a:rPr>
            </a:br>
            <a:r>
              <a:rPr lang="en-US" sz="1800" b="1" dirty="0">
                <a:solidFill>
                  <a:srgbClr val="0070C0"/>
                </a:solidFill>
              </a:rPr>
              <a:t>GROUP BY </a:t>
            </a:r>
            <a:r>
              <a:rPr lang="en-US" sz="1800" b="1" dirty="0">
                <a:solidFill>
                  <a:srgbClr val="BC8F00"/>
                </a:solidFill>
              </a:rPr>
              <a:t>column1, column2;</a:t>
            </a:r>
          </a:p>
          <a:p>
            <a:pPr marL="800100" lvl="2" indent="0">
              <a:buNone/>
            </a:pPr>
            <a:endParaRPr lang="en-US" sz="1600" dirty="0" smtClean="0"/>
          </a:p>
          <a:p>
            <a:pPr marL="800100" lvl="2" indent="0">
              <a:buNone/>
            </a:pPr>
            <a:endParaRPr lang="en-US" sz="1600" dirty="0"/>
          </a:p>
          <a:p>
            <a:pPr indent="-365760">
              <a:spcBef>
                <a:spcPts val="0"/>
              </a:spcBef>
            </a:pPr>
            <a:r>
              <a:rPr lang="en-US" sz="2000" dirty="0" smtClean="0"/>
              <a:t>Example:</a:t>
            </a:r>
          </a:p>
          <a:p>
            <a:pPr lvl="1" indent="-365760">
              <a:spcBef>
                <a:spcPts val="0"/>
              </a:spcBef>
            </a:pPr>
            <a:r>
              <a:rPr lang="en-US" sz="2000" dirty="0" smtClean="0"/>
              <a:t>calculates </a:t>
            </a:r>
            <a:r>
              <a:rPr lang="en-US" sz="2000" dirty="0"/>
              <a:t>the count of customers and displays it for </a:t>
            </a:r>
            <a:r>
              <a:rPr lang="en-US" sz="2000" dirty="0" smtClean="0"/>
              <a:t>each country:</a:t>
            </a:r>
            <a:endParaRPr lang="en-US" sz="2000" dirty="0"/>
          </a:p>
          <a:p>
            <a:pPr marL="800100" lvl="2" indent="0">
              <a:buNone/>
            </a:pPr>
            <a:endParaRPr lang="en-US" sz="1800" b="1" dirty="0" smtClean="0">
              <a:solidFill>
                <a:srgbClr val="0070C0"/>
              </a:solidFill>
            </a:endParaRPr>
          </a:p>
          <a:p>
            <a:pPr marL="800100" lvl="2" indent="0">
              <a:buNone/>
            </a:pPr>
            <a:r>
              <a:rPr lang="en-US" sz="1800" b="1" dirty="0" smtClean="0">
                <a:solidFill>
                  <a:srgbClr val="0070C0"/>
                </a:solidFill>
              </a:rPr>
              <a:t>SELECT</a:t>
            </a:r>
            <a:r>
              <a:rPr lang="en-US" sz="1800" b="1" dirty="0" smtClean="0">
                <a:solidFill>
                  <a:srgbClr val="BC8F00"/>
                </a:solidFill>
              </a:rPr>
              <a:t> </a:t>
            </a:r>
            <a:r>
              <a:rPr lang="en-US" sz="1800" b="1" dirty="0" err="1">
                <a:solidFill>
                  <a:srgbClr val="BC8F00"/>
                </a:solidFill>
              </a:rPr>
              <a:t>customername</a:t>
            </a:r>
            <a:r>
              <a:rPr lang="en-US" sz="1800" b="1" dirty="0">
                <a:solidFill>
                  <a:srgbClr val="BC8F00"/>
                </a:solidFill>
              </a:rPr>
              <a:t>, </a:t>
            </a:r>
            <a:r>
              <a:rPr lang="en-US" sz="1800" b="1" dirty="0">
                <a:solidFill>
                  <a:srgbClr val="0070C0"/>
                </a:solidFill>
              </a:rPr>
              <a:t>count(</a:t>
            </a:r>
            <a:r>
              <a:rPr lang="en-US" sz="1800" b="1" dirty="0" err="1">
                <a:solidFill>
                  <a:srgbClr val="BC8F00"/>
                </a:solidFill>
              </a:rPr>
              <a:t>customername</a:t>
            </a:r>
            <a:r>
              <a:rPr lang="en-US" sz="1800" b="1" dirty="0">
                <a:solidFill>
                  <a:srgbClr val="0070C0"/>
                </a:solidFill>
              </a:rPr>
              <a:t>) </a:t>
            </a:r>
          </a:p>
          <a:p>
            <a:pPr marL="800100" lvl="2" indent="0">
              <a:buNone/>
            </a:pPr>
            <a:r>
              <a:rPr lang="en-US" sz="1800" b="1" dirty="0">
                <a:solidFill>
                  <a:srgbClr val="0070C0"/>
                </a:solidFill>
              </a:rPr>
              <a:t>FROM</a:t>
            </a:r>
            <a:r>
              <a:rPr lang="en-US" sz="1800" b="1" dirty="0">
                <a:solidFill>
                  <a:srgbClr val="BC8F00"/>
                </a:solidFill>
              </a:rPr>
              <a:t> customers </a:t>
            </a:r>
          </a:p>
          <a:p>
            <a:pPr marL="800100" lvl="2" indent="0">
              <a:buNone/>
            </a:pPr>
            <a:r>
              <a:rPr lang="en-US" sz="1800" b="1" dirty="0">
                <a:solidFill>
                  <a:srgbClr val="0070C0"/>
                </a:solidFill>
              </a:rPr>
              <a:t>GROUP BY </a:t>
            </a:r>
            <a:r>
              <a:rPr lang="en-US" sz="1800" b="1" dirty="0">
                <a:solidFill>
                  <a:srgbClr val="BC8F00"/>
                </a:solidFill>
              </a:rPr>
              <a:t>country;</a:t>
            </a:r>
          </a:p>
          <a:p>
            <a:pPr marL="0" indent="0">
              <a:buNone/>
            </a:pPr>
            <a:endParaRPr lang="en-US" dirty="0"/>
          </a:p>
        </p:txBody>
      </p:sp>
      <p:sp>
        <p:nvSpPr>
          <p:cNvPr id="7170" name="Title 1"/>
          <p:cNvSpPr>
            <a:spLocks noGrp="1"/>
          </p:cNvSpPr>
          <p:nvPr>
            <p:ph type="title"/>
          </p:nvPr>
        </p:nvSpPr>
        <p:spPr/>
        <p:txBody>
          <a:bodyPr/>
          <a:lstStyle/>
          <a:p>
            <a:pPr lvl="1"/>
            <a:r>
              <a:rPr lang="en-US" kern="1200" dirty="0" smtClean="0">
                <a:solidFill>
                  <a:schemeClr val="bg2"/>
                </a:solidFill>
                <a:latin typeface="+mj-lt"/>
                <a:ea typeface="+mn-ea"/>
                <a:cs typeface="+mn-cs"/>
              </a:rPr>
              <a:t>Syntax</a:t>
            </a:r>
            <a:endParaRPr lang="en-US" kern="1200" dirty="0">
              <a:solidFill>
                <a:schemeClr val="bg2"/>
              </a:solidFill>
              <a:latin typeface="+mj-lt"/>
              <a:ea typeface="+mn-ea"/>
              <a:cs typeface="+mn-cs"/>
            </a:endParaRPr>
          </a:p>
        </p:txBody>
      </p:sp>
      <p:sp>
        <p:nvSpPr>
          <p:cNvPr id="5" name="Slide Number Placeholder 25"/>
          <p:cNvSpPr txBox="1">
            <a:spLocks/>
          </p:cNvSpPr>
          <p:nvPr/>
        </p:nvSpPr>
        <p:spPr>
          <a:xfrm>
            <a:off x="152400" y="6428601"/>
            <a:ext cx="457200" cy="276999"/>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8FE0B590-8C00-4610-BFCF-F4111B763C9E}" type="slidenum">
              <a:rPr lang="en-US" sz="1400" smtClean="0"/>
              <a:pPr>
                <a:defRPr/>
              </a:pPr>
              <a:t>12</a:t>
            </a:fld>
            <a:endParaRPr lang="en-US" sz="1400" dirty="0"/>
          </a:p>
        </p:txBody>
      </p:sp>
    </p:spTree>
    <p:extLst>
      <p:ext uri="{BB962C8B-B14F-4D97-AF65-F5344CB8AC3E}">
        <p14:creationId xmlns:p14="http://schemas.microsoft.com/office/powerpoint/2010/main" val="18233751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fade">
                                      <p:cBhvr>
                                        <p:cTn id="27" dur="500"/>
                                        <p:tgtEl>
                                          <p:spTgt spid="3">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8" end="8"/>
                                            </p:txEl>
                                          </p:spTgt>
                                        </p:tgtEl>
                                        <p:attrNameLst>
                                          <p:attrName>style.visibility</p:attrName>
                                        </p:attrNameLst>
                                      </p:cBhvr>
                                      <p:to>
                                        <p:strVal val="visible"/>
                                      </p:to>
                                    </p:set>
                                    <p:animEffect transition="in" filter="fade">
                                      <p:cBhvr>
                                        <p:cTn id="32"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pPr marL="262890" indent="-285750">
              <a:spcBef>
                <a:spcPts val="0"/>
              </a:spcBef>
            </a:pPr>
            <a:r>
              <a:rPr lang="en-US" sz="2000" dirty="0" smtClean="0"/>
              <a:t>Queries </a:t>
            </a:r>
            <a:r>
              <a:rPr lang="en-US" sz="2000" dirty="0"/>
              <a:t>that return a sole value are known as </a:t>
            </a:r>
            <a:r>
              <a:rPr lang="en-US" sz="2000" b="1" i="1" dirty="0"/>
              <a:t>Scalar Aggregate </a:t>
            </a:r>
            <a:r>
              <a:rPr lang="en-US" sz="2000" dirty="0"/>
              <a:t>values. </a:t>
            </a:r>
            <a:endParaRPr lang="en-US" sz="2000" dirty="0" smtClean="0"/>
          </a:p>
          <a:p>
            <a:pPr marL="262890" indent="-285750">
              <a:spcBef>
                <a:spcPts val="0"/>
              </a:spcBef>
            </a:pPr>
            <a:endParaRPr lang="en-US" sz="2000" dirty="0" smtClean="0"/>
          </a:p>
          <a:p>
            <a:pPr marL="262890" indent="-285750">
              <a:spcBef>
                <a:spcPts val="0"/>
              </a:spcBef>
            </a:pPr>
            <a:r>
              <a:rPr lang="en-US" sz="2000" dirty="0"/>
              <a:t>Scalar Aggre</a:t>
            </a:r>
            <a:r>
              <a:rPr lang="en-US" sz="2000" dirty="0" smtClean="0"/>
              <a:t>gates </a:t>
            </a:r>
            <a:r>
              <a:rPr lang="en-US" sz="2000" dirty="0"/>
              <a:t>do not need a GROUP BY clause. </a:t>
            </a:r>
            <a:endParaRPr lang="en-US" sz="2000" dirty="0" smtClean="0"/>
          </a:p>
          <a:p>
            <a:pPr marL="262890" indent="-285750">
              <a:spcBef>
                <a:spcPts val="0"/>
              </a:spcBef>
            </a:pPr>
            <a:endParaRPr lang="en-US" sz="2000" dirty="0" smtClean="0"/>
          </a:p>
          <a:p>
            <a:pPr marL="262890" indent="-285750">
              <a:spcBef>
                <a:spcPts val="0"/>
              </a:spcBef>
            </a:pPr>
            <a:r>
              <a:rPr lang="en-US" sz="2000" dirty="0"/>
              <a:t>E</a:t>
            </a:r>
            <a:r>
              <a:rPr lang="en-US" sz="2000" dirty="0" smtClean="0"/>
              <a:t>xample</a:t>
            </a:r>
            <a:r>
              <a:rPr lang="en-US" sz="2000" dirty="0"/>
              <a:t>:</a:t>
            </a:r>
          </a:p>
          <a:p>
            <a:pPr marL="765810" lvl="1" indent="-365760">
              <a:lnSpc>
                <a:spcPct val="120000"/>
              </a:lnSpc>
              <a:spcBef>
                <a:spcPts val="0"/>
              </a:spcBef>
              <a:buNone/>
            </a:pPr>
            <a:r>
              <a:rPr lang="en-US" sz="2000" dirty="0" smtClean="0"/>
              <a:t>	</a:t>
            </a:r>
            <a:r>
              <a:rPr lang="en-US" sz="2000" b="1" dirty="0" smtClean="0">
                <a:solidFill>
                  <a:srgbClr val="0070C0"/>
                </a:solidFill>
                <a:cs typeface="Courier New" pitchFamily="49" charset="0"/>
              </a:rPr>
              <a:t>SELECT </a:t>
            </a:r>
            <a:r>
              <a:rPr lang="en-US" sz="2000" b="1" dirty="0">
                <a:solidFill>
                  <a:srgbClr val="0070C0"/>
                </a:solidFill>
                <a:cs typeface="Courier New" pitchFamily="49" charset="0"/>
              </a:rPr>
              <a:t>COUNT(*) </a:t>
            </a:r>
            <a:endParaRPr lang="en-US" sz="2000" b="1" dirty="0" smtClean="0">
              <a:solidFill>
                <a:srgbClr val="0070C0"/>
              </a:solidFill>
              <a:cs typeface="Courier New" pitchFamily="49" charset="0"/>
            </a:endParaRPr>
          </a:p>
          <a:p>
            <a:pPr marL="765810" lvl="1" indent="-365760">
              <a:lnSpc>
                <a:spcPct val="120000"/>
              </a:lnSpc>
              <a:spcBef>
                <a:spcPts val="0"/>
              </a:spcBef>
              <a:buNone/>
            </a:pPr>
            <a:r>
              <a:rPr lang="en-US" sz="2000" b="1" dirty="0">
                <a:solidFill>
                  <a:srgbClr val="0070C0"/>
                </a:solidFill>
                <a:cs typeface="Courier New" pitchFamily="49" charset="0"/>
              </a:rPr>
              <a:t>	</a:t>
            </a:r>
            <a:r>
              <a:rPr lang="en-US" sz="2000" b="1" dirty="0" smtClean="0">
                <a:solidFill>
                  <a:srgbClr val="0070C0"/>
                </a:solidFill>
                <a:cs typeface="Courier New" pitchFamily="49" charset="0"/>
              </a:rPr>
              <a:t>FROM </a:t>
            </a:r>
            <a:r>
              <a:rPr lang="en-US" sz="2000" b="1" dirty="0" smtClean="0">
                <a:solidFill>
                  <a:srgbClr val="BC8F00"/>
                </a:solidFill>
                <a:cs typeface="Courier New" pitchFamily="49" charset="0"/>
              </a:rPr>
              <a:t>CUSTOMERS</a:t>
            </a:r>
            <a:r>
              <a:rPr lang="en-US" sz="2000" b="1" dirty="0">
                <a:solidFill>
                  <a:srgbClr val="0070C0"/>
                </a:solidFill>
                <a:cs typeface="Courier New" pitchFamily="49" charset="0"/>
              </a:rPr>
              <a:t>;</a:t>
            </a:r>
          </a:p>
          <a:p>
            <a:pPr indent="-365760">
              <a:lnSpc>
                <a:spcPct val="120000"/>
              </a:lnSpc>
              <a:spcBef>
                <a:spcPts val="0"/>
              </a:spcBef>
            </a:pPr>
            <a:endParaRPr lang="en-US" sz="2000" dirty="0" smtClean="0"/>
          </a:p>
        </p:txBody>
      </p:sp>
      <p:sp>
        <p:nvSpPr>
          <p:cNvPr id="2" name="Title 1"/>
          <p:cNvSpPr>
            <a:spLocks noGrp="1"/>
          </p:cNvSpPr>
          <p:nvPr>
            <p:ph type="title"/>
          </p:nvPr>
        </p:nvSpPr>
        <p:spPr/>
        <p:txBody>
          <a:bodyPr/>
          <a:lstStyle/>
          <a:p>
            <a:pPr marL="0" indent="0"/>
            <a:r>
              <a:rPr lang="en-US" dirty="0" smtClean="0"/>
              <a:t>Classifications of GROUP BY Clause</a:t>
            </a:r>
            <a:endParaRPr lang="en-US" dirty="0"/>
          </a:p>
        </p:txBody>
      </p:sp>
      <p:sp>
        <p:nvSpPr>
          <p:cNvPr id="5" name="Slide Number Placeholder 25"/>
          <p:cNvSpPr txBox="1">
            <a:spLocks/>
          </p:cNvSpPr>
          <p:nvPr/>
        </p:nvSpPr>
        <p:spPr>
          <a:xfrm>
            <a:off x="152400" y="6428601"/>
            <a:ext cx="457200" cy="276999"/>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8FE0B590-8C00-4610-BFCF-F4111B763C9E}" type="slidenum">
              <a:rPr lang="en-US" sz="1400" smtClean="0"/>
              <a:pPr>
                <a:defRPr/>
              </a:pPr>
              <a:t>13</a:t>
            </a:fld>
            <a:endParaRPr lang="en-US" sz="1400" dirty="0"/>
          </a:p>
        </p:txBody>
      </p:sp>
    </p:spTree>
    <p:extLst>
      <p:ext uri="{BB962C8B-B14F-4D97-AF65-F5344CB8AC3E}">
        <p14:creationId xmlns:p14="http://schemas.microsoft.com/office/powerpoint/2010/main" val="24527578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74542" y="838200"/>
            <a:ext cx="8229600" cy="4906963"/>
          </a:xfrm>
        </p:spPr>
        <p:txBody>
          <a:bodyPr>
            <a:noAutofit/>
          </a:bodyPr>
          <a:lstStyle/>
          <a:p>
            <a:pPr marL="262890" indent="-285750">
              <a:spcBef>
                <a:spcPts val="0"/>
              </a:spcBef>
            </a:pPr>
            <a:r>
              <a:rPr lang="en-US" sz="2000" dirty="0" smtClean="0"/>
              <a:t>Queries </a:t>
            </a:r>
            <a:r>
              <a:rPr lang="en-US" sz="2000" dirty="0"/>
              <a:t>that return both regular column values and aggregate functions are </a:t>
            </a:r>
            <a:r>
              <a:rPr lang="en-US" sz="2000" dirty="0" smtClean="0"/>
              <a:t>commonly </a:t>
            </a:r>
            <a:r>
              <a:rPr lang="en-US" sz="2000" dirty="0"/>
              <a:t>called </a:t>
            </a:r>
            <a:r>
              <a:rPr lang="en-US" sz="2000" b="1" i="1" dirty="0"/>
              <a:t>Vector Aggregates</a:t>
            </a:r>
            <a:r>
              <a:rPr lang="en-US" sz="2000" dirty="0"/>
              <a:t>. </a:t>
            </a:r>
            <a:endParaRPr lang="en-US" sz="2000" dirty="0" smtClean="0"/>
          </a:p>
          <a:p>
            <a:pPr marL="262890" indent="-285750">
              <a:spcBef>
                <a:spcPts val="0"/>
              </a:spcBef>
            </a:pPr>
            <a:endParaRPr lang="en-US" sz="2000" dirty="0"/>
          </a:p>
          <a:p>
            <a:pPr marL="262890" indent="-285750">
              <a:spcBef>
                <a:spcPts val="0"/>
              </a:spcBef>
            </a:pPr>
            <a:r>
              <a:rPr lang="en-US" sz="2000" dirty="0"/>
              <a:t>Vector Aggregates use the GROUP BY clause and return one or many rows</a:t>
            </a:r>
            <a:r>
              <a:rPr lang="en-US" sz="2000" dirty="0" smtClean="0"/>
              <a:t>.</a:t>
            </a:r>
          </a:p>
          <a:p>
            <a:pPr marL="262890" indent="-285750">
              <a:spcBef>
                <a:spcPts val="0"/>
              </a:spcBef>
            </a:pPr>
            <a:endParaRPr lang="en-US" sz="2000" dirty="0"/>
          </a:p>
          <a:p>
            <a:pPr marL="262890" indent="-285750">
              <a:spcBef>
                <a:spcPts val="0"/>
              </a:spcBef>
            </a:pPr>
            <a:r>
              <a:rPr lang="en-US" sz="2000" dirty="0"/>
              <a:t>For example</a:t>
            </a:r>
            <a:r>
              <a:rPr lang="en-US" sz="2000" dirty="0" smtClean="0"/>
              <a:t>:</a:t>
            </a:r>
          </a:p>
          <a:p>
            <a:pPr marL="765810" lvl="1" indent="-365760">
              <a:lnSpc>
                <a:spcPct val="120000"/>
              </a:lnSpc>
              <a:spcBef>
                <a:spcPts val="0"/>
              </a:spcBef>
              <a:buNone/>
            </a:pPr>
            <a:r>
              <a:rPr lang="en-US" sz="2000" dirty="0" smtClean="0">
                <a:solidFill>
                  <a:srgbClr val="0070C0"/>
                </a:solidFill>
              </a:rPr>
              <a:t>	</a:t>
            </a:r>
            <a:r>
              <a:rPr lang="en-US" sz="2000" b="1" dirty="0" smtClean="0">
                <a:solidFill>
                  <a:srgbClr val="0070C0"/>
                </a:solidFill>
                <a:cs typeface="Courier New" pitchFamily="49" charset="0"/>
              </a:rPr>
              <a:t>SELECT</a:t>
            </a:r>
            <a:r>
              <a:rPr lang="en-US" sz="2000" b="1" dirty="0" smtClean="0">
                <a:cs typeface="Courier New" pitchFamily="49" charset="0"/>
              </a:rPr>
              <a:t> </a:t>
            </a:r>
            <a:r>
              <a:rPr lang="en-US" sz="2000" b="1" dirty="0" smtClean="0">
                <a:solidFill>
                  <a:srgbClr val="BC8F00"/>
                </a:solidFill>
                <a:cs typeface="Courier New" pitchFamily="49" charset="0"/>
              </a:rPr>
              <a:t>CUSTOMERNAME, COUNTRY </a:t>
            </a:r>
          </a:p>
          <a:p>
            <a:pPr marL="765810" lvl="1" indent="-365760">
              <a:lnSpc>
                <a:spcPct val="120000"/>
              </a:lnSpc>
              <a:spcBef>
                <a:spcPts val="0"/>
              </a:spcBef>
              <a:buNone/>
            </a:pPr>
            <a:r>
              <a:rPr lang="en-US" sz="2000" b="1" dirty="0">
                <a:solidFill>
                  <a:srgbClr val="BC8F00"/>
                </a:solidFill>
                <a:cs typeface="Courier New" pitchFamily="49" charset="0"/>
              </a:rPr>
              <a:t>	</a:t>
            </a:r>
            <a:r>
              <a:rPr lang="en-US" sz="2000" b="1" dirty="0" smtClean="0">
                <a:solidFill>
                  <a:srgbClr val="0070C0"/>
                </a:solidFill>
                <a:cs typeface="Courier New" pitchFamily="49" charset="0"/>
              </a:rPr>
              <a:t>FROM</a:t>
            </a:r>
            <a:r>
              <a:rPr lang="en-US" sz="2000" b="1" dirty="0" smtClean="0">
                <a:solidFill>
                  <a:srgbClr val="BC8F00"/>
                </a:solidFill>
                <a:cs typeface="Courier New" pitchFamily="49" charset="0"/>
              </a:rPr>
              <a:t> CUSTOMERS;</a:t>
            </a:r>
          </a:p>
          <a:p>
            <a:pPr marL="765810" lvl="1" indent="-365760">
              <a:lnSpc>
                <a:spcPct val="120000"/>
              </a:lnSpc>
              <a:spcBef>
                <a:spcPts val="0"/>
              </a:spcBef>
              <a:buNone/>
            </a:pPr>
            <a:endParaRPr lang="en-US" sz="2000" b="1" dirty="0">
              <a:solidFill>
                <a:srgbClr val="BC8F00"/>
              </a:solidFill>
              <a:cs typeface="Courier New" pitchFamily="49" charset="0"/>
            </a:endParaRPr>
          </a:p>
          <a:p>
            <a:pPr marL="765810" lvl="1" indent="-365760">
              <a:lnSpc>
                <a:spcPct val="120000"/>
              </a:lnSpc>
              <a:spcBef>
                <a:spcPts val="0"/>
              </a:spcBef>
              <a:buNone/>
            </a:pPr>
            <a:r>
              <a:rPr lang="en-US" sz="2000" b="1" dirty="0" smtClean="0">
                <a:solidFill>
                  <a:srgbClr val="0070C0"/>
                </a:solidFill>
                <a:cs typeface="Courier New" pitchFamily="49" charset="0"/>
              </a:rPr>
              <a:t>	SELECT</a:t>
            </a:r>
            <a:r>
              <a:rPr lang="en-US" sz="2000" b="1" dirty="0" smtClean="0">
                <a:cs typeface="Courier New" pitchFamily="49" charset="0"/>
              </a:rPr>
              <a:t> </a:t>
            </a:r>
            <a:r>
              <a:rPr lang="en-US" sz="2000" b="1" dirty="0">
                <a:solidFill>
                  <a:srgbClr val="BC8F00"/>
                </a:solidFill>
                <a:cs typeface="Courier New" pitchFamily="49" charset="0"/>
              </a:rPr>
              <a:t>CUSTOMERNAME, COUNTRY </a:t>
            </a:r>
            <a:endParaRPr lang="en-US" sz="2000" b="1" dirty="0" smtClean="0">
              <a:solidFill>
                <a:srgbClr val="BC8F00"/>
              </a:solidFill>
              <a:cs typeface="Courier New" pitchFamily="49" charset="0"/>
            </a:endParaRPr>
          </a:p>
          <a:p>
            <a:pPr marL="765810" lvl="1" indent="-365760">
              <a:lnSpc>
                <a:spcPct val="120000"/>
              </a:lnSpc>
              <a:spcBef>
                <a:spcPts val="0"/>
              </a:spcBef>
              <a:buNone/>
            </a:pPr>
            <a:r>
              <a:rPr lang="en-US" sz="2000" b="1" dirty="0">
                <a:solidFill>
                  <a:srgbClr val="BC8F00"/>
                </a:solidFill>
                <a:cs typeface="Courier New" pitchFamily="49" charset="0"/>
              </a:rPr>
              <a:t>	</a:t>
            </a:r>
            <a:r>
              <a:rPr lang="en-US" sz="2000" b="1" dirty="0" smtClean="0">
                <a:solidFill>
                  <a:srgbClr val="0070C0"/>
                </a:solidFill>
                <a:cs typeface="Courier New" pitchFamily="49" charset="0"/>
              </a:rPr>
              <a:t>FROM</a:t>
            </a:r>
            <a:r>
              <a:rPr lang="en-US" sz="2000" b="1" dirty="0" smtClean="0">
                <a:solidFill>
                  <a:srgbClr val="BC8F00"/>
                </a:solidFill>
                <a:cs typeface="Courier New" pitchFamily="49" charset="0"/>
              </a:rPr>
              <a:t> </a:t>
            </a:r>
            <a:r>
              <a:rPr lang="en-US" sz="2000" b="1" dirty="0">
                <a:solidFill>
                  <a:srgbClr val="BC8F00"/>
                </a:solidFill>
                <a:cs typeface="Courier New" pitchFamily="49" charset="0"/>
              </a:rPr>
              <a:t>CUSTOMERS </a:t>
            </a:r>
            <a:endParaRPr lang="en-US" sz="2000" b="1" dirty="0" smtClean="0">
              <a:solidFill>
                <a:srgbClr val="BC8F00"/>
              </a:solidFill>
              <a:cs typeface="Courier New" pitchFamily="49" charset="0"/>
            </a:endParaRPr>
          </a:p>
          <a:p>
            <a:pPr marL="765810" lvl="1" indent="-365760">
              <a:lnSpc>
                <a:spcPct val="120000"/>
              </a:lnSpc>
              <a:spcBef>
                <a:spcPts val="0"/>
              </a:spcBef>
              <a:buNone/>
            </a:pPr>
            <a:r>
              <a:rPr lang="en-US" sz="2000" b="1" dirty="0">
                <a:solidFill>
                  <a:srgbClr val="BC8F00"/>
                </a:solidFill>
                <a:cs typeface="Courier New" pitchFamily="49" charset="0"/>
              </a:rPr>
              <a:t>	</a:t>
            </a:r>
            <a:r>
              <a:rPr lang="en-US" sz="2000" b="1" dirty="0" smtClean="0">
                <a:solidFill>
                  <a:srgbClr val="0070C0"/>
                </a:solidFill>
                <a:cs typeface="Courier New" pitchFamily="49" charset="0"/>
              </a:rPr>
              <a:t>GROUP</a:t>
            </a:r>
            <a:r>
              <a:rPr lang="en-US" sz="2000" b="1" dirty="0" smtClean="0">
                <a:solidFill>
                  <a:srgbClr val="BC8F00"/>
                </a:solidFill>
                <a:cs typeface="Courier New" pitchFamily="49" charset="0"/>
              </a:rPr>
              <a:t> </a:t>
            </a:r>
            <a:r>
              <a:rPr lang="en-US" sz="2000" b="1" dirty="0">
                <a:solidFill>
                  <a:srgbClr val="0070C0"/>
                </a:solidFill>
                <a:cs typeface="Courier New" pitchFamily="49" charset="0"/>
              </a:rPr>
              <a:t>BY  </a:t>
            </a:r>
            <a:r>
              <a:rPr lang="en-US" sz="2000" b="1" dirty="0" smtClean="0">
                <a:solidFill>
                  <a:srgbClr val="BC8F00"/>
                </a:solidFill>
                <a:cs typeface="Courier New" pitchFamily="49" charset="0"/>
              </a:rPr>
              <a:t>COUNTRY;</a:t>
            </a:r>
            <a:endParaRPr lang="en-US" sz="2000" b="1" dirty="0">
              <a:solidFill>
                <a:srgbClr val="BC8F00"/>
              </a:solidFill>
              <a:cs typeface="Courier New" pitchFamily="49" charset="0"/>
            </a:endParaRPr>
          </a:p>
        </p:txBody>
      </p:sp>
      <p:sp>
        <p:nvSpPr>
          <p:cNvPr id="2" name="Title 1"/>
          <p:cNvSpPr>
            <a:spLocks noGrp="1"/>
          </p:cNvSpPr>
          <p:nvPr>
            <p:ph type="title"/>
          </p:nvPr>
        </p:nvSpPr>
        <p:spPr/>
        <p:txBody>
          <a:bodyPr/>
          <a:lstStyle/>
          <a:p>
            <a:pPr marL="0" indent="0"/>
            <a:r>
              <a:rPr lang="en-US" dirty="0" smtClean="0"/>
              <a:t>Classifications of GROUP BY Clause</a:t>
            </a:r>
            <a:endParaRPr lang="en-US" dirty="0"/>
          </a:p>
        </p:txBody>
      </p:sp>
      <p:sp>
        <p:nvSpPr>
          <p:cNvPr id="5" name="Slide Number Placeholder 25"/>
          <p:cNvSpPr txBox="1">
            <a:spLocks/>
          </p:cNvSpPr>
          <p:nvPr/>
        </p:nvSpPr>
        <p:spPr>
          <a:xfrm>
            <a:off x="152400" y="6428601"/>
            <a:ext cx="457200" cy="276999"/>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8FE0B590-8C00-4610-BFCF-F4111B763C9E}" type="slidenum">
              <a:rPr lang="en-US" sz="1400" smtClean="0"/>
              <a:pPr>
                <a:defRPr/>
              </a:pPr>
              <a:t>14</a:t>
            </a:fld>
            <a:endParaRPr lang="en-US" sz="1400" dirty="0"/>
          </a:p>
        </p:txBody>
      </p:sp>
    </p:spTree>
    <p:extLst>
      <p:ext uri="{BB962C8B-B14F-4D97-AF65-F5344CB8AC3E}">
        <p14:creationId xmlns:p14="http://schemas.microsoft.com/office/powerpoint/2010/main" val="32524519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8" end="8"/>
                                            </p:txEl>
                                          </p:spTgt>
                                        </p:tgtEl>
                                        <p:attrNameLst>
                                          <p:attrName>style.visibility</p:attrName>
                                        </p:attrNameLst>
                                      </p:cBhvr>
                                      <p:to>
                                        <p:strVal val="visible"/>
                                      </p:to>
                                    </p:set>
                                    <p:animEffect transition="in" filter="fade">
                                      <p:cBhvr>
                                        <p:cTn id="32" dur="500"/>
                                        <p:tgtEl>
                                          <p:spTgt spid="3">
                                            <p:txEl>
                                              <p:pRg st="8" end="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animEffect transition="in" filter="fade">
                                      <p:cBhvr>
                                        <p:cTn id="37" dur="500"/>
                                        <p:tgtEl>
                                          <p:spTgt spid="3">
                                            <p:txEl>
                                              <p:pRg st="9" end="9"/>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10" end="10"/>
                                            </p:txEl>
                                          </p:spTgt>
                                        </p:tgtEl>
                                        <p:attrNameLst>
                                          <p:attrName>style.visibility</p:attrName>
                                        </p:attrNameLst>
                                      </p:cBhvr>
                                      <p:to>
                                        <p:strVal val="visible"/>
                                      </p:to>
                                    </p:set>
                                    <p:animEffect transition="in" filter="fade">
                                      <p:cBhvr>
                                        <p:cTn id="42"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182563"/>
            <a:ext cx="6858000" cy="350837"/>
          </a:xfrm>
        </p:spPr>
        <p:txBody>
          <a:bodyPr/>
          <a:lstStyle/>
          <a:p>
            <a:r>
              <a:rPr lang="en-US" dirty="0" smtClean="0">
                <a:solidFill>
                  <a:schemeClr val="bg1"/>
                </a:solidFill>
              </a:rPr>
              <a:t>Example</a:t>
            </a:r>
          </a:p>
        </p:txBody>
      </p:sp>
      <p:graphicFrame>
        <p:nvGraphicFramePr>
          <p:cNvPr id="14" name="Table 13"/>
          <p:cNvGraphicFramePr>
            <a:graphicFrameLocks noGrp="1"/>
          </p:cNvGraphicFramePr>
          <p:nvPr>
            <p:extLst>
              <p:ext uri="{D42A27DB-BD31-4B8C-83A1-F6EECF244321}">
                <p14:modId xmlns:p14="http://schemas.microsoft.com/office/powerpoint/2010/main" val="3272853933"/>
              </p:ext>
            </p:extLst>
          </p:nvPr>
        </p:nvGraphicFramePr>
        <p:xfrm>
          <a:off x="1664833" y="1472446"/>
          <a:ext cx="5650367" cy="2560320"/>
        </p:xfrm>
        <a:graphic>
          <a:graphicData uri="http://schemas.openxmlformats.org/drawingml/2006/table">
            <a:tbl>
              <a:tblPr firstRow="1" bandRow="1">
                <a:tableStyleId>{21E4AEA4-8DFA-4A89-87EB-49C32662AFE0}</a:tableStyleId>
              </a:tblPr>
              <a:tblGrid>
                <a:gridCol w="2399005"/>
                <a:gridCol w="1064461"/>
                <a:gridCol w="2186901"/>
              </a:tblGrid>
              <a:tr h="326571">
                <a:tc>
                  <a:txBody>
                    <a:bodyPr/>
                    <a:lstStyle/>
                    <a:p>
                      <a:pPr algn="ctr"/>
                      <a:r>
                        <a:rPr lang="en-US" sz="1800" dirty="0" err="1" smtClean="0">
                          <a:solidFill>
                            <a:schemeClr val="bg2"/>
                          </a:solidFill>
                        </a:rPr>
                        <a:t>CustomerNumber</a:t>
                      </a:r>
                      <a:endParaRPr lang="en-US" sz="1800" b="1" dirty="0">
                        <a:solidFill>
                          <a:schemeClr val="bg2"/>
                        </a:solidFill>
                        <a:latin typeface="Arial" pitchFamily="34" charset="0"/>
                        <a:cs typeface="Arial" pitchFamily="34" charset="0"/>
                      </a:endParaRPr>
                    </a:p>
                  </a:txBody>
                  <a:tcPr anchor="ctr">
                    <a:solidFill>
                      <a:schemeClr val="accent4"/>
                    </a:solidFill>
                  </a:tcPr>
                </a:tc>
                <a:tc>
                  <a:txBody>
                    <a:bodyPr/>
                    <a:lstStyle/>
                    <a:p>
                      <a:pPr algn="ctr"/>
                      <a:r>
                        <a:rPr lang="en-US" sz="1800" dirty="0" smtClean="0">
                          <a:solidFill>
                            <a:schemeClr val="bg2"/>
                          </a:solidFill>
                        </a:rPr>
                        <a:t>Country</a:t>
                      </a:r>
                      <a:endParaRPr lang="en-US" sz="1800" b="1" dirty="0">
                        <a:solidFill>
                          <a:schemeClr val="bg2"/>
                        </a:solidFill>
                        <a:latin typeface="Arial" pitchFamily="34" charset="0"/>
                        <a:cs typeface="Arial" pitchFamily="34" charset="0"/>
                      </a:endParaRPr>
                    </a:p>
                  </a:txBody>
                  <a:tcPr anchor="ctr">
                    <a:solidFill>
                      <a:schemeClr val="accent4"/>
                    </a:solidFill>
                  </a:tcPr>
                </a:tc>
                <a:tc>
                  <a:txBody>
                    <a:bodyPr/>
                    <a:lstStyle/>
                    <a:p>
                      <a:pPr algn="ctr"/>
                      <a:r>
                        <a:rPr lang="en-US" sz="1800" dirty="0" smtClean="0">
                          <a:solidFill>
                            <a:schemeClr val="bg2"/>
                          </a:solidFill>
                        </a:rPr>
                        <a:t>State</a:t>
                      </a:r>
                      <a:endParaRPr lang="en-US" sz="1800" b="1" dirty="0">
                        <a:solidFill>
                          <a:schemeClr val="bg2"/>
                        </a:solidFill>
                        <a:latin typeface="Arial" pitchFamily="34" charset="0"/>
                        <a:cs typeface="Arial" pitchFamily="34" charset="0"/>
                      </a:endParaRPr>
                    </a:p>
                  </a:txBody>
                  <a:tcPr anchor="ctr">
                    <a:solidFill>
                      <a:schemeClr val="accent4"/>
                    </a:solidFill>
                  </a:tcPr>
                </a:tc>
              </a:tr>
              <a:tr h="326571">
                <a:tc>
                  <a:txBody>
                    <a:bodyPr/>
                    <a:lstStyle/>
                    <a:p>
                      <a:pPr algn="ctr"/>
                      <a:r>
                        <a:rPr lang="en-US" sz="1800" dirty="0" smtClean="0">
                          <a:solidFill>
                            <a:schemeClr val="bg2"/>
                          </a:solidFill>
                        </a:rPr>
                        <a:t>486</a:t>
                      </a:r>
                      <a:endParaRPr lang="en-US" sz="1800" dirty="0">
                        <a:solidFill>
                          <a:schemeClr val="bg2"/>
                        </a:solidFill>
                        <a:latin typeface="Arial" pitchFamily="34" charset="0"/>
                        <a:cs typeface="Arial" pitchFamily="34" charset="0"/>
                      </a:endParaRPr>
                    </a:p>
                  </a:txBody>
                  <a:tcPr anchor="ctr">
                    <a:noFill/>
                  </a:tcPr>
                </a:tc>
                <a:tc>
                  <a:txBody>
                    <a:bodyPr/>
                    <a:lstStyle/>
                    <a:p>
                      <a:pPr algn="ctr"/>
                      <a:r>
                        <a:rPr lang="en-US" sz="1800" dirty="0" smtClean="0">
                          <a:solidFill>
                            <a:schemeClr val="bg2"/>
                          </a:solidFill>
                        </a:rPr>
                        <a:t>USA</a:t>
                      </a:r>
                      <a:endParaRPr lang="en-US" sz="1800" dirty="0">
                        <a:solidFill>
                          <a:schemeClr val="bg2"/>
                        </a:solidFill>
                        <a:latin typeface="Arial" pitchFamily="34" charset="0"/>
                        <a:cs typeface="Arial" pitchFamily="34" charset="0"/>
                      </a:endParaRPr>
                    </a:p>
                  </a:txBody>
                  <a:tcPr anchor="ctr">
                    <a:noFill/>
                  </a:tcPr>
                </a:tc>
                <a:tc>
                  <a:txBody>
                    <a:bodyPr/>
                    <a:lstStyle/>
                    <a:p>
                      <a:pPr algn="ctr"/>
                      <a:r>
                        <a:rPr lang="en-US" sz="1800" dirty="0" smtClean="0">
                          <a:solidFill>
                            <a:schemeClr val="bg2"/>
                          </a:solidFill>
                        </a:rPr>
                        <a:t>PA</a:t>
                      </a:r>
                      <a:endParaRPr lang="en-US" sz="1800" dirty="0">
                        <a:solidFill>
                          <a:schemeClr val="bg2"/>
                        </a:solidFill>
                        <a:latin typeface="Arial" pitchFamily="34" charset="0"/>
                        <a:cs typeface="Arial" pitchFamily="34" charset="0"/>
                      </a:endParaRPr>
                    </a:p>
                  </a:txBody>
                  <a:tcPr anchor="ctr">
                    <a:noFill/>
                  </a:tcPr>
                </a:tc>
              </a:tr>
              <a:tr h="326571">
                <a:tc>
                  <a:txBody>
                    <a:bodyPr/>
                    <a:lstStyle/>
                    <a:p>
                      <a:pPr algn="ctr"/>
                      <a:r>
                        <a:rPr lang="en-US" sz="1800" dirty="0" smtClean="0">
                          <a:solidFill>
                            <a:schemeClr val="bg2"/>
                          </a:solidFill>
                        </a:rPr>
                        <a:t>487</a:t>
                      </a:r>
                      <a:endParaRPr lang="en-US" sz="1800" dirty="0">
                        <a:solidFill>
                          <a:schemeClr val="bg2"/>
                        </a:solidFill>
                        <a:latin typeface="Arial" pitchFamily="34" charset="0"/>
                        <a:cs typeface="Arial" pitchFamily="34" charset="0"/>
                      </a:endParaRPr>
                    </a:p>
                  </a:txBody>
                  <a:tcPr anchor="ctr">
                    <a:noFill/>
                  </a:tcPr>
                </a:tc>
                <a:tc>
                  <a:txBody>
                    <a:bodyPr/>
                    <a:lstStyle/>
                    <a:p>
                      <a:pPr algn="ctr"/>
                      <a:r>
                        <a:rPr lang="en-US" sz="1800" dirty="0" smtClean="0">
                          <a:solidFill>
                            <a:schemeClr val="bg2"/>
                          </a:solidFill>
                        </a:rPr>
                        <a:t>USA</a:t>
                      </a:r>
                      <a:endParaRPr lang="en-US" sz="1800" dirty="0">
                        <a:solidFill>
                          <a:schemeClr val="bg2"/>
                        </a:solidFill>
                        <a:latin typeface="Arial" pitchFamily="34" charset="0"/>
                        <a:cs typeface="Arial" pitchFamily="34" charset="0"/>
                      </a:endParaRPr>
                    </a:p>
                  </a:txBody>
                  <a:tcPr anchor="ctr">
                    <a:noFill/>
                  </a:tcPr>
                </a:tc>
                <a:tc>
                  <a:txBody>
                    <a:bodyPr/>
                    <a:lstStyle/>
                    <a:p>
                      <a:pPr algn="ctr"/>
                      <a:r>
                        <a:rPr lang="en-US" sz="1800" dirty="0" smtClean="0">
                          <a:solidFill>
                            <a:schemeClr val="bg2"/>
                          </a:solidFill>
                        </a:rPr>
                        <a:t>CA</a:t>
                      </a:r>
                      <a:endParaRPr lang="en-US" sz="1800" dirty="0">
                        <a:solidFill>
                          <a:schemeClr val="bg2"/>
                        </a:solidFill>
                        <a:latin typeface="Arial" pitchFamily="34" charset="0"/>
                        <a:cs typeface="Arial" pitchFamily="34" charset="0"/>
                      </a:endParaRPr>
                    </a:p>
                  </a:txBody>
                  <a:tcPr anchor="ctr">
                    <a:noFill/>
                  </a:tcPr>
                </a:tc>
              </a:tr>
              <a:tr h="326571">
                <a:tc>
                  <a:txBody>
                    <a:bodyPr/>
                    <a:lstStyle/>
                    <a:p>
                      <a:pPr algn="ctr"/>
                      <a:r>
                        <a:rPr lang="en-US" sz="1800" dirty="0" smtClean="0">
                          <a:solidFill>
                            <a:schemeClr val="bg2"/>
                          </a:solidFill>
                        </a:rPr>
                        <a:t>345</a:t>
                      </a:r>
                      <a:endParaRPr lang="en-US" sz="1800" dirty="0">
                        <a:solidFill>
                          <a:schemeClr val="bg2"/>
                        </a:solidFill>
                        <a:latin typeface="Arial" pitchFamily="34" charset="0"/>
                        <a:cs typeface="Arial" pitchFamily="34" charset="0"/>
                      </a:endParaRPr>
                    </a:p>
                  </a:txBody>
                  <a:tcPr anchor="ctr">
                    <a:noFill/>
                  </a:tcPr>
                </a:tc>
                <a:tc>
                  <a:txBody>
                    <a:bodyPr/>
                    <a:lstStyle/>
                    <a:p>
                      <a:pPr algn="ctr"/>
                      <a:r>
                        <a:rPr lang="en-US" sz="1800" dirty="0" smtClean="0">
                          <a:solidFill>
                            <a:schemeClr val="bg2"/>
                          </a:solidFill>
                        </a:rPr>
                        <a:t>Japan</a:t>
                      </a:r>
                      <a:endParaRPr lang="en-US" sz="1800" dirty="0">
                        <a:solidFill>
                          <a:schemeClr val="bg2"/>
                        </a:solidFill>
                        <a:latin typeface="Arial" pitchFamily="34" charset="0"/>
                        <a:cs typeface="Arial" pitchFamily="34" charset="0"/>
                      </a:endParaRPr>
                    </a:p>
                  </a:txBody>
                  <a:tcPr anchor="ctr">
                    <a:noFill/>
                  </a:tcPr>
                </a:tc>
                <a:tc>
                  <a:txBody>
                    <a:bodyPr/>
                    <a:lstStyle/>
                    <a:p>
                      <a:pPr algn="ctr"/>
                      <a:r>
                        <a:rPr lang="en-US" sz="1800" dirty="0" smtClean="0">
                          <a:solidFill>
                            <a:schemeClr val="bg2"/>
                          </a:solidFill>
                        </a:rPr>
                        <a:t>Tokyo</a:t>
                      </a:r>
                      <a:endParaRPr lang="en-US" sz="1800" dirty="0">
                        <a:solidFill>
                          <a:schemeClr val="bg2"/>
                        </a:solidFill>
                        <a:latin typeface="Arial" pitchFamily="34" charset="0"/>
                        <a:cs typeface="Arial" pitchFamily="34" charset="0"/>
                      </a:endParaRPr>
                    </a:p>
                  </a:txBody>
                  <a:tcPr anchor="ctr">
                    <a:noFill/>
                  </a:tcPr>
                </a:tc>
              </a:tr>
              <a:tr h="326571">
                <a:tc>
                  <a:txBody>
                    <a:bodyPr/>
                    <a:lstStyle/>
                    <a:p>
                      <a:pPr algn="ctr"/>
                      <a:r>
                        <a:rPr lang="en-US" sz="1800" dirty="0" smtClean="0">
                          <a:solidFill>
                            <a:schemeClr val="bg2"/>
                          </a:solidFill>
                        </a:rPr>
                        <a:t>451</a:t>
                      </a:r>
                      <a:endParaRPr lang="en-US" sz="1800" dirty="0">
                        <a:solidFill>
                          <a:schemeClr val="bg2"/>
                        </a:solidFill>
                        <a:latin typeface="Arial" pitchFamily="34" charset="0"/>
                        <a:cs typeface="Arial" pitchFamily="34" charset="0"/>
                      </a:endParaRPr>
                    </a:p>
                  </a:txBody>
                  <a:tcPr anchor="ctr">
                    <a:noFill/>
                  </a:tcPr>
                </a:tc>
                <a:tc>
                  <a:txBody>
                    <a:bodyPr/>
                    <a:lstStyle/>
                    <a:p>
                      <a:pPr algn="ctr"/>
                      <a:r>
                        <a:rPr lang="en-US" sz="1800" dirty="0" smtClean="0">
                          <a:solidFill>
                            <a:schemeClr val="bg2"/>
                          </a:solidFill>
                        </a:rPr>
                        <a:t>Japan</a:t>
                      </a:r>
                      <a:endParaRPr lang="en-US" sz="1800" dirty="0">
                        <a:solidFill>
                          <a:schemeClr val="bg2"/>
                        </a:solidFill>
                        <a:latin typeface="Arial" pitchFamily="34" charset="0"/>
                        <a:cs typeface="Arial" pitchFamily="34" charset="0"/>
                      </a:endParaRPr>
                    </a:p>
                  </a:txBody>
                  <a:tcPr anchor="ctr">
                    <a:noFill/>
                  </a:tcPr>
                </a:tc>
                <a:tc>
                  <a:txBody>
                    <a:bodyPr/>
                    <a:lstStyle/>
                    <a:p>
                      <a:pPr algn="ctr"/>
                      <a:r>
                        <a:rPr lang="en-US" sz="1800" dirty="0" smtClean="0">
                          <a:solidFill>
                            <a:schemeClr val="bg2"/>
                          </a:solidFill>
                        </a:rPr>
                        <a:t>Tokyo</a:t>
                      </a:r>
                      <a:endParaRPr lang="en-US" sz="1800" dirty="0">
                        <a:solidFill>
                          <a:schemeClr val="bg2"/>
                        </a:solidFill>
                        <a:latin typeface="Arial" pitchFamily="34" charset="0"/>
                        <a:cs typeface="Arial" pitchFamily="34" charset="0"/>
                      </a:endParaRPr>
                    </a:p>
                  </a:txBody>
                  <a:tcPr anchor="ctr">
                    <a:noFill/>
                  </a:tcPr>
                </a:tc>
              </a:tr>
              <a:tr h="326571">
                <a:tc>
                  <a:txBody>
                    <a:bodyPr/>
                    <a:lstStyle/>
                    <a:p>
                      <a:pPr algn="ctr"/>
                      <a:r>
                        <a:rPr lang="en-US" sz="1800" dirty="0" smtClean="0">
                          <a:solidFill>
                            <a:schemeClr val="bg2"/>
                          </a:solidFill>
                        </a:rPr>
                        <a:t>475</a:t>
                      </a:r>
                      <a:endParaRPr lang="en-US" sz="1800" dirty="0">
                        <a:solidFill>
                          <a:schemeClr val="bg2"/>
                        </a:solidFill>
                        <a:latin typeface="Arial" pitchFamily="34" charset="0"/>
                        <a:cs typeface="Arial" pitchFamily="34" charset="0"/>
                      </a:endParaRPr>
                    </a:p>
                  </a:txBody>
                  <a:tcPr anchor="ctr">
                    <a:noFill/>
                  </a:tcPr>
                </a:tc>
                <a:tc>
                  <a:txBody>
                    <a:bodyPr/>
                    <a:lstStyle/>
                    <a:p>
                      <a:pPr algn="ctr"/>
                      <a:r>
                        <a:rPr lang="en-US" sz="1800" dirty="0" smtClean="0">
                          <a:solidFill>
                            <a:schemeClr val="bg2"/>
                          </a:solidFill>
                        </a:rPr>
                        <a:t>USA</a:t>
                      </a:r>
                      <a:endParaRPr lang="en-US" sz="1800" dirty="0">
                        <a:solidFill>
                          <a:schemeClr val="bg2"/>
                        </a:solidFill>
                        <a:latin typeface="Arial" pitchFamily="34" charset="0"/>
                        <a:cs typeface="Arial" pitchFamily="34" charset="0"/>
                      </a:endParaRPr>
                    </a:p>
                  </a:txBody>
                  <a:tcPr anchor="ctr">
                    <a:noFill/>
                  </a:tcPr>
                </a:tc>
                <a:tc>
                  <a:txBody>
                    <a:bodyPr/>
                    <a:lstStyle/>
                    <a:p>
                      <a:pPr algn="ctr"/>
                      <a:r>
                        <a:rPr lang="en-US" sz="1800" dirty="0" smtClean="0">
                          <a:solidFill>
                            <a:schemeClr val="bg2"/>
                          </a:solidFill>
                        </a:rPr>
                        <a:t>CA</a:t>
                      </a:r>
                      <a:endParaRPr lang="en-US" sz="1800" dirty="0">
                        <a:solidFill>
                          <a:schemeClr val="bg2"/>
                        </a:solidFill>
                        <a:latin typeface="Arial" pitchFamily="34" charset="0"/>
                        <a:cs typeface="Arial" pitchFamily="34" charset="0"/>
                      </a:endParaRPr>
                    </a:p>
                  </a:txBody>
                  <a:tcPr anchor="ctr">
                    <a:noFill/>
                  </a:tcPr>
                </a:tc>
              </a:tr>
              <a:tr h="326571">
                <a:tc>
                  <a:txBody>
                    <a:bodyPr/>
                    <a:lstStyle/>
                    <a:p>
                      <a:pPr algn="ctr"/>
                      <a:r>
                        <a:rPr lang="en-US" sz="1800" dirty="0" smtClean="0">
                          <a:solidFill>
                            <a:schemeClr val="bg2"/>
                          </a:solidFill>
                        </a:rPr>
                        <a:t>107</a:t>
                      </a:r>
                      <a:endParaRPr lang="en-US" sz="1800" dirty="0">
                        <a:solidFill>
                          <a:schemeClr val="bg2"/>
                        </a:solidFill>
                        <a:latin typeface="Arial" pitchFamily="34" charset="0"/>
                        <a:cs typeface="Arial" pitchFamily="34" charset="0"/>
                      </a:endParaRPr>
                    </a:p>
                  </a:txBody>
                  <a:tcPr anchor="ctr">
                    <a:noFill/>
                  </a:tcPr>
                </a:tc>
                <a:tc>
                  <a:txBody>
                    <a:bodyPr/>
                    <a:lstStyle/>
                    <a:p>
                      <a:pPr algn="ctr"/>
                      <a:r>
                        <a:rPr lang="en-US" sz="1800" dirty="0" smtClean="0">
                          <a:solidFill>
                            <a:schemeClr val="bg2"/>
                          </a:solidFill>
                        </a:rPr>
                        <a:t>Japan</a:t>
                      </a:r>
                      <a:endParaRPr lang="en-US" sz="1800" dirty="0">
                        <a:solidFill>
                          <a:schemeClr val="bg2"/>
                        </a:solidFill>
                        <a:latin typeface="Arial" pitchFamily="34" charset="0"/>
                        <a:cs typeface="Arial" pitchFamily="34" charset="0"/>
                      </a:endParaRPr>
                    </a:p>
                  </a:txBody>
                  <a:tcPr anchor="ctr">
                    <a:noFill/>
                  </a:tcPr>
                </a:tc>
                <a:tc>
                  <a:txBody>
                    <a:bodyPr/>
                    <a:lstStyle/>
                    <a:p>
                      <a:pPr algn="ctr"/>
                      <a:r>
                        <a:rPr lang="en-US" sz="1800" dirty="0">
                          <a:solidFill>
                            <a:schemeClr val="bg2"/>
                          </a:solidFill>
                        </a:rPr>
                        <a:t>ANYOTHER</a:t>
                      </a:r>
                      <a:endParaRPr lang="en-US" sz="1800" dirty="0">
                        <a:solidFill>
                          <a:schemeClr val="bg2"/>
                        </a:solidFill>
                        <a:latin typeface="Arial" pitchFamily="34" charset="0"/>
                        <a:cs typeface="Arial" pitchFamily="34" charset="0"/>
                      </a:endParaRPr>
                    </a:p>
                  </a:txBody>
                  <a:tcPr anchor="ctr">
                    <a:noFill/>
                  </a:tcPr>
                </a:tc>
              </a:tr>
            </a:tbl>
          </a:graphicData>
        </a:graphic>
      </p:graphicFrame>
      <p:sp>
        <p:nvSpPr>
          <p:cNvPr id="10" name="Slide Number Placeholder 25"/>
          <p:cNvSpPr txBox="1">
            <a:spLocks/>
          </p:cNvSpPr>
          <p:nvPr/>
        </p:nvSpPr>
        <p:spPr>
          <a:xfrm>
            <a:off x="152400" y="6428601"/>
            <a:ext cx="457200" cy="276999"/>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8FE0B590-8C00-4610-BFCF-F4111B763C9E}" type="slidenum">
              <a:rPr lang="en-US" sz="1400" smtClean="0"/>
              <a:pPr>
                <a:defRPr/>
              </a:pPr>
              <a:t>15</a:t>
            </a:fld>
            <a:endParaRPr lang="en-US" sz="1400" dirty="0"/>
          </a:p>
        </p:txBody>
      </p:sp>
      <p:sp>
        <p:nvSpPr>
          <p:cNvPr id="5" name="TextBox 4"/>
          <p:cNvSpPr txBox="1"/>
          <p:nvPr/>
        </p:nvSpPr>
        <p:spPr>
          <a:xfrm>
            <a:off x="152400" y="914400"/>
            <a:ext cx="3810000" cy="369332"/>
          </a:xfrm>
          <a:prstGeom prst="rect">
            <a:avLst/>
          </a:prstGeom>
          <a:noFill/>
        </p:spPr>
        <p:txBody>
          <a:bodyPr wrap="square" rtlCol="0">
            <a:spAutoFit/>
          </a:bodyPr>
          <a:lstStyle/>
          <a:p>
            <a:r>
              <a:rPr lang="en-US" dirty="0" smtClean="0">
                <a:solidFill>
                  <a:schemeClr val="bg2"/>
                </a:solidFill>
              </a:rPr>
              <a:t>GROUP BY with One Select Field</a:t>
            </a:r>
            <a:endParaRPr lang="en-US" dirty="0">
              <a:solidFill>
                <a:schemeClr val="bg2"/>
              </a:solidFill>
            </a:endParaRPr>
          </a:p>
        </p:txBody>
      </p:sp>
      <p:sp>
        <p:nvSpPr>
          <p:cNvPr id="16" name="TextBox 15"/>
          <p:cNvSpPr txBox="1"/>
          <p:nvPr/>
        </p:nvSpPr>
        <p:spPr>
          <a:xfrm>
            <a:off x="2362200" y="4495800"/>
            <a:ext cx="3810000" cy="1323439"/>
          </a:xfrm>
          <a:prstGeom prst="rect">
            <a:avLst/>
          </a:prstGeom>
          <a:noFill/>
        </p:spPr>
        <p:txBody>
          <a:bodyPr wrap="square" rtlCol="0">
            <a:spAutoFit/>
          </a:bodyPr>
          <a:lstStyle/>
          <a:p>
            <a:r>
              <a:rPr lang="en-US" sz="2000" b="1" dirty="0">
                <a:solidFill>
                  <a:srgbClr val="0070C0"/>
                </a:solidFill>
                <a:latin typeface="Courier New" pitchFamily="49" charset="0"/>
                <a:cs typeface="Courier New" pitchFamily="49" charset="0"/>
              </a:rPr>
              <a:t>SELECT </a:t>
            </a:r>
            <a:r>
              <a:rPr lang="en-US" sz="2000" b="1" dirty="0" smtClean="0">
                <a:solidFill>
                  <a:srgbClr val="BC8F00"/>
                </a:solidFill>
                <a:latin typeface="Courier New" pitchFamily="49" charset="0"/>
                <a:cs typeface="Courier New" pitchFamily="49" charset="0"/>
              </a:rPr>
              <a:t>country</a:t>
            </a:r>
            <a:r>
              <a:rPr lang="en-US" sz="2000" b="1" dirty="0" smtClean="0">
                <a:latin typeface="Courier New" pitchFamily="49" charset="0"/>
                <a:cs typeface="Courier New" pitchFamily="49" charset="0"/>
              </a:rPr>
              <a:t>, </a:t>
            </a:r>
            <a:r>
              <a:rPr lang="en-US" sz="2000" b="1" dirty="0">
                <a:solidFill>
                  <a:srgbClr val="BC8F00"/>
                </a:solidFill>
                <a:latin typeface="Courier New" pitchFamily="49" charset="0"/>
                <a:cs typeface="Courier New" pitchFamily="49" charset="0"/>
              </a:rPr>
              <a:t>COUNT(</a:t>
            </a:r>
            <a:r>
              <a:rPr lang="en-US" sz="2000" b="1" dirty="0" err="1">
                <a:solidFill>
                  <a:srgbClr val="BC8F00"/>
                </a:solidFill>
                <a:latin typeface="Courier New" pitchFamily="49" charset="0"/>
                <a:cs typeface="Courier New" pitchFamily="49" charset="0"/>
              </a:rPr>
              <a:t>customernumber</a:t>
            </a:r>
            <a:r>
              <a:rPr lang="en-US" sz="2000" b="1" dirty="0">
                <a:solidFill>
                  <a:srgbClr val="BC8F00"/>
                </a:solidFill>
                <a:latin typeface="Courier New" pitchFamily="49" charset="0"/>
                <a:cs typeface="Courier New" pitchFamily="49" charset="0"/>
              </a:rPr>
              <a:t>)</a:t>
            </a:r>
            <a:r>
              <a:rPr lang="en-US" sz="2000" b="1" dirty="0">
                <a:latin typeface="Courier New" pitchFamily="49" charset="0"/>
                <a:cs typeface="Courier New" pitchFamily="49" charset="0"/>
              </a:rPr>
              <a:t> </a:t>
            </a:r>
          </a:p>
          <a:p>
            <a:r>
              <a:rPr lang="en-US" sz="2000" b="1" dirty="0">
                <a:solidFill>
                  <a:srgbClr val="0070C0"/>
                </a:solidFill>
                <a:latin typeface="Courier New" pitchFamily="49" charset="0"/>
                <a:cs typeface="Courier New" pitchFamily="49" charset="0"/>
              </a:rPr>
              <a:t>FROM</a:t>
            </a:r>
            <a:r>
              <a:rPr lang="en-US" sz="2000" b="1" dirty="0">
                <a:latin typeface="Courier New" pitchFamily="49" charset="0"/>
                <a:cs typeface="Courier New" pitchFamily="49" charset="0"/>
              </a:rPr>
              <a:t> </a:t>
            </a:r>
            <a:r>
              <a:rPr lang="en-US" sz="2000" b="1" dirty="0">
                <a:solidFill>
                  <a:srgbClr val="BC8F00"/>
                </a:solidFill>
                <a:latin typeface="Courier New" pitchFamily="49" charset="0"/>
                <a:cs typeface="Courier New" pitchFamily="49" charset="0"/>
              </a:rPr>
              <a:t>customers</a:t>
            </a:r>
            <a:r>
              <a:rPr lang="en-US" sz="2000" b="1" dirty="0">
                <a:latin typeface="Courier New" pitchFamily="49" charset="0"/>
                <a:cs typeface="Courier New" pitchFamily="49" charset="0"/>
              </a:rPr>
              <a:t> </a:t>
            </a:r>
          </a:p>
          <a:p>
            <a:r>
              <a:rPr lang="en-US" sz="2000" b="1" dirty="0">
                <a:solidFill>
                  <a:srgbClr val="0070C0"/>
                </a:solidFill>
                <a:latin typeface="Courier New" pitchFamily="49" charset="0"/>
                <a:cs typeface="Courier New" pitchFamily="49" charset="0"/>
              </a:rPr>
              <a:t>GROUP</a:t>
            </a:r>
            <a:r>
              <a:rPr lang="en-US" sz="2000" b="1" dirty="0">
                <a:latin typeface="Courier New" pitchFamily="49" charset="0"/>
                <a:cs typeface="Courier New" pitchFamily="49" charset="0"/>
              </a:rPr>
              <a:t> </a:t>
            </a:r>
            <a:r>
              <a:rPr lang="en-US" sz="2000" b="1" dirty="0">
                <a:solidFill>
                  <a:srgbClr val="0070C0"/>
                </a:solidFill>
                <a:latin typeface="Courier New" pitchFamily="49" charset="0"/>
                <a:cs typeface="Courier New" pitchFamily="49" charset="0"/>
              </a:rPr>
              <a:t>BY</a:t>
            </a:r>
            <a:r>
              <a:rPr lang="en-US" sz="2000" b="1" dirty="0">
                <a:latin typeface="Courier New" pitchFamily="49" charset="0"/>
                <a:cs typeface="Courier New" pitchFamily="49" charset="0"/>
              </a:rPr>
              <a:t> </a:t>
            </a:r>
            <a:r>
              <a:rPr lang="en-US" sz="2000" b="1" dirty="0" smtClean="0">
                <a:solidFill>
                  <a:srgbClr val="BC8F00"/>
                </a:solidFill>
                <a:latin typeface="Courier New" pitchFamily="49" charset="0"/>
                <a:cs typeface="Courier New" pitchFamily="49" charset="0"/>
              </a:rPr>
              <a:t>country</a:t>
            </a:r>
            <a:r>
              <a:rPr lang="en-US" sz="2000" b="1" dirty="0" smtClean="0">
                <a:latin typeface="Courier New" pitchFamily="49" charset="0"/>
                <a:cs typeface="Courier New" pitchFamily="49" charset="0"/>
              </a:rPr>
              <a:t>;</a:t>
            </a:r>
            <a:endParaRPr lang="en-US" sz="2000" b="1" dirty="0">
              <a:latin typeface="Courier New" pitchFamily="49" charset="0"/>
              <a:cs typeface="Courier New" pitchFamily="49" charset="0"/>
            </a:endParaRPr>
          </a:p>
        </p:txBody>
      </p:sp>
    </p:spTree>
    <p:extLst>
      <p:ext uri="{BB962C8B-B14F-4D97-AF65-F5344CB8AC3E}">
        <p14:creationId xmlns:p14="http://schemas.microsoft.com/office/powerpoint/2010/main" val="24601411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182563"/>
            <a:ext cx="6858000" cy="350837"/>
          </a:xfrm>
        </p:spPr>
        <p:txBody>
          <a:bodyPr/>
          <a:lstStyle/>
          <a:p>
            <a:r>
              <a:rPr lang="en-US" dirty="0" smtClean="0">
                <a:solidFill>
                  <a:schemeClr val="bg1"/>
                </a:solidFill>
              </a:rPr>
              <a:t>Example</a:t>
            </a:r>
          </a:p>
        </p:txBody>
      </p:sp>
      <p:graphicFrame>
        <p:nvGraphicFramePr>
          <p:cNvPr id="11" name="Table 10"/>
          <p:cNvGraphicFramePr>
            <a:graphicFrameLocks noGrp="1"/>
          </p:cNvGraphicFramePr>
          <p:nvPr>
            <p:extLst>
              <p:ext uri="{D42A27DB-BD31-4B8C-83A1-F6EECF244321}">
                <p14:modId xmlns:p14="http://schemas.microsoft.com/office/powerpoint/2010/main" val="1065366339"/>
              </p:ext>
            </p:extLst>
          </p:nvPr>
        </p:nvGraphicFramePr>
        <p:xfrm>
          <a:off x="2057400" y="1741591"/>
          <a:ext cx="5334000" cy="1165017"/>
        </p:xfrm>
        <a:graphic>
          <a:graphicData uri="http://schemas.openxmlformats.org/drawingml/2006/table">
            <a:tbl>
              <a:tblPr firstRow="1" bandRow="1">
                <a:tableStyleId>{21E4AEA4-8DFA-4A89-87EB-49C32662AFE0}</a:tableStyleId>
              </a:tblPr>
              <a:tblGrid>
                <a:gridCol w="2208175"/>
                <a:gridCol w="3125825"/>
              </a:tblGrid>
              <a:tr h="433497">
                <a:tc>
                  <a:txBody>
                    <a:bodyPr/>
                    <a:lstStyle/>
                    <a:p>
                      <a:pPr algn="ctr"/>
                      <a:r>
                        <a:rPr lang="en-US" sz="1800" dirty="0" smtClean="0"/>
                        <a:t>Country</a:t>
                      </a:r>
                      <a:endParaRPr lang="en-US" sz="1800" b="0" dirty="0">
                        <a:solidFill>
                          <a:schemeClr val="tx1"/>
                        </a:solidFill>
                        <a:latin typeface="Arial" pitchFamily="34" charset="0"/>
                        <a:cs typeface="Arial" pitchFamily="34" charset="0"/>
                      </a:endParaRPr>
                    </a:p>
                  </a:txBody>
                  <a:tcPr anchor="ctr">
                    <a:solidFill>
                      <a:schemeClr val="accent4"/>
                    </a:solidFill>
                  </a:tcPr>
                </a:tc>
                <a:tc>
                  <a:txBody>
                    <a:bodyPr/>
                    <a:lstStyle/>
                    <a:p>
                      <a:pPr algn="ctr"/>
                      <a:r>
                        <a:rPr lang="en-US" sz="1800" dirty="0" smtClean="0"/>
                        <a:t>count(</a:t>
                      </a:r>
                      <a:r>
                        <a:rPr lang="en-US" sz="1800" dirty="0" err="1" smtClean="0"/>
                        <a:t>customernumber</a:t>
                      </a:r>
                      <a:r>
                        <a:rPr lang="en-US" sz="1800" dirty="0" smtClean="0"/>
                        <a:t>)</a:t>
                      </a:r>
                      <a:endParaRPr lang="en-US" sz="1800" b="0" dirty="0">
                        <a:solidFill>
                          <a:schemeClr val="tx1"/>
                        </a:solidFill>
                        <a:latin typeface="Arial" pitchFamily="34" charset="0"/>
                        <a:cs typeface="Arial" pitchFamily="34" charset="0"/>
                      </a:endParaRPr>
                    </a:p>
                  </a:txBody>
                  <a:tcPr anchor="ctr">
                    <a:solidFill>
                      <a:schemeClr val="accent4"/>
                    </a:solidFill>
                  </a:tcPr>
                </a:tc>
              </a:tr>
              <a:tr h="231664">
                <a:tc>
                  <a:txBody>
                    <a:bodyPr/>
                    <a:lstStyle/>
                    <a:p>
                      <a:pPr algn="ctr"/>
                      <a:r>
                        <a:rPr lang="en-US" sz="1800" dirty="0" smtClean="0">
                          <a:solidFill>
                            <a:schemeClr val="bg2"/>
                          </a:solidFill>
                        </a:rPr>
                        <a:t>USA</a:t>
                      </a:r>
                      <a:endParaRPr lang="en-US" sz="1800" dirty="0">
                        <a:solidFill>
                          <a:schemeClr val="bg2"/>
                        </a:solidFill>
                        <a:latin typeface="Arial" pitchFamily="34" charset="0"/>
                        <a:cs typeface="Arial" pitchFamily="34" charset="0"/>
                      </a:endParaRPr>
                    </a:p>
                  </a:txBody>
                  <a:tcPr anchor="ctr">
                    <a:noFill/>
                  </a:tcPr>
                </a:tc>
                <a:tc>
                  <a:txBody>
                    <a:bodyPr/>
                    <a:lstStyle/>
                    <a:p>
                      <a:pPr algn="ctr"/>
                      <a:r>
                        <a:rPr lang="en-US" sz="1800" dirty="0" smtClean="0">
                          <a:solidFill>
                            <a:schemeClr val="bg2"/>
                          </a:solidFill>
                        </a:rPr>
                        <a:t>3</a:t>
                      </a:r>
                      <a:endParaRPr lang="en-US" sz="1800" dirty="0">
                        <a:solidFill>
                          <a:schemeClr val="bg2"/>
                        </a:solidFill>
                        <a:latin typeface="Arial" pitchFamily="34" charset="0"/>
                        <a:cs typeface="Arial" pitchFamily="34" charset="0"/>
                      </a:endParaRPr>
                    </a:p>
                  </a:txBody>
                  <a:tcPr anchor="ctr">
                    <a:noFill/>
                  </a:tcPr>
                </a:tc>
              </a:tr>
              <a:tr h="225536">
                <a:tc>
                  <a:txBody>
                    <a:bodyPr/>
                    <a:lstStyle/>
                    <a:p>
                      <a:pPr algn="ctr"/>
                      <a:r>
                        <a:rPr lang="en-US" sz="1800" dirty="0" smtClean="0">
                          <a:solidFill>
                            <a:schemeClr val="bg2"/>
                          </a:solidFill>
                        </a:rPr>
                        <a:t>Japan</a:t>
                      </a:r>
                      <a:endParaRPr lang="en-US" sz="1800" dirty="0">
                        <a:solidFill>
                          <a:schemeClr val="bg2"/>
                        </a:solidFill>
                        <a:latin typeface="Arial" pitchFamily="34" charset="0"/>
                        <a:cs typeface="Arial" pitchFamily="34" charset="0"/>
                      </a:endParaRPr>
                    </a:p>
                  </a:txBody>
                  <a:tcPr anchor="ctr">
                    <a:noFill/>
                  </a:tcPr>
                </a:tc>
                <a:tc>
                  <a:txBody>
                    <a:bodyPr/>
                    <a:lstStyle/>
                    <a:p>
                      <a:pPr algn="ctr"/>
                      <a:r>
                        <a:rPr lang="en-US" sz="1800" dirty="0" smtClean="0">
                          <a:solidFill>
                            <a:schemeClr val="bg2"/>
                          </a:solidFill>
                        </a:rPr>
                        <a:t>3</a:t>
                      </a:r>
                      <a:endParaRPr lang="en-US" sz="1800" dirty="0">
                        <a:solidFill>
                          <a:schemeClr val="bg2"/>
                        </a:solidFill>
                        <a:latin typeface="Arial" pitchFamily="34" charset="0"/>
                        <a:cs typeface="Arial" pitchFamily="34" charset="0"/>
                      </a:endParaRPr>
                    </a:p>
                  </a:txBody>
                  <a:tcPr anchor="ctr">
                    <a:noFill/>
                  </a:tcPr>
                </a:tc>
              </a:tr>
            </a:tbl>
          </a:graphicData>
        </a:graphic>
      </p:graphicFrame>
      <p:sp>
        <p:nvSpPr>
          <p:cNvPr id="10" name="Slide Number Placeholder 25"/>
          <p:cNvSpPr txBox="1">
            <a:spLocks/>
          </p:cNvSpPr>
          <p:nvPr/>
        </p:nvSpPr>
        <p:spPr>
          <a:xfrm>
            <a:off x="152400" y="6428601"/>
            <a:ext cx="457200" cy="276999"/>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8FE0B590-8C00-4610-BFCF-F4111B763C9E}" type="slidenum">
              <a:rPr lang="en-US" sz="1400" smtClean="0"/>
              <a:pPr>
                <a:defRPr/>
              </a:pPr>
              <a:t>16</a:t>
            </a:fld>
            <a:endParaRPr lang="en-US" sz="1400" dirty="0"/>
          </a:p>
        </p:txBody>
      </p:sp>
      <p:sp>
        <p:nvSpPr>
          <p:cNvPr id="9" name="TextBox 8"/>
          <p:cNvSpPr txBox="1"/>
          <p:nvPr/>
        </p:nvSpPr>
        <p:spPr>
          <a:xfrm>
            <a:off x="152400" y="829885"/>
            <a:ext cx="3810000" cy="923330"/>
          </a:xfrm>
          <a:prstGeom prst="rect">
            <a:avLst/>
          </a:prstGeom>
          <a:noFill/>
        </p:spPr>
        <p:txBody>
          <a:bodyPr wrap="square" rtlCol="0">
            <a:spAutoFit/>
          </a:bodyPr>
          <a:lstStyle/>
          <a:p>
            <a:r>
              <a:rPr lang="en-US" dirty="0" smtClean="0">
                <a:solidFill>
                  <a:schemeClr val="bg2"/>
                </a:solidFill>
              </a:rPr>
              <a:t>GROUP BY with One Select Field</a:t>
            </a:r>
          </a:p>
          <a:p>
            <a:endParaRPr lang="en-US" dirty="0">
              <a:solidFill>
                <a:schemeClr val="bg2"/>
              </a:solidFill>
            </a:endParaRPr>
          </a:p>
          <a:p>
            <a:r>
              <a:rPr lang="en-US" dirty="0" smtClean="0">
                <a:solidFill>
                  <a:schemeClr val="bg2"/>
                </a:solidFill>
              </a:rPr>
              <a:t>Output:</a:t>
            </a:r>
            <a:endParaRPr lang="en-US" dirty="0">
              <a:solidFill>
                <a:schemeClr val="bg2"/>
              </a:solidFill>
            </a:endParaRPr>
          </a:p>
        </p:txBody>
      </p:sp>
      <p:sp>
        <p:nvSpPr>
          <p:cNvPr id="15" name="TextBox 14"/>
          <p:cNvSpPr txBox="1"/>
          <p:nvPr/>
        </p:nvSpPr>
        <p:spPr>
          <a:xfrm>
            <a:off x="164024" y="3441784"/>
            <a:ext cx="8229600" cy="707886"/>
          </a:xfrm>
          <a:prstGeom prst="rect">
            <a:avLst/>
          </a:prstGeom>
          <a:noFill/>
        </p:spPr>
        <p:txBody>
          <a:bodyPr wrap="square" rtlCol="0">
            <a:spAutoFit/>
          </a:bodyPr>
          <a:lstStyle/>
          <a:p>
            <a:r>
              <a:rPr lang="en-US" sz="2000" dirty="0">
                <a:solidFill>
                  <a:schemeClr val="bg2"/>
                </a:solidFill>
              </a:rPr>
              <a:t>The count of customers will be calculated  and displayed for each country</a:t>
            </a:r>
            <a:r>
              <a:rPr lang="en-US" sz="2000" dirty="0" smtClean="0">
                <a:solidFill>
                  <a:schemeClr val="bg2"/>
                </a:solidFill>
              </a:rPr>
              <a:t>.</a:t>
            </a:r>
            <a:endParaRPr lang="en-US" sz="2000" dirty="0">
              <a:solidFill>
                <a:schemeClr val="bg2"/>
              </a:solidFill>
            </a:endParaRPr>
          </a:p>
        </p:txBody>
      </p:sp>
    </p:spTree>
    <p:extLst>
      <p:ext uri="{BB962C8B-B14F-4D97-AF65-F5344CB8AC3E}">
        <p14:creationId xmlns:p14="http://schemas.microsoft.com/office/powerpoint/2010/main" val="5225389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xEl>
                                              <p:pRg st="2" end="2"/>
                                            </p:txEl>
                                          </p:spTgt>
                                        </p:tgtEl>
                                        <p:attrNameLst>
                                          <p:attrName>style.visibility</p:attrName>
                                        </p:attrNameLst>
                                      </p:cBhvr>
                                      <p:to>
                                        <p:strVal val="visible"/>
                                      </p:to>
                                    </p:set>
                                    <p:animEffect transition="in" filter="fade">
                                      <p:cBhvr>
                                        <p:cTn id="12" dur="500"/>
                                        <p:tgtEl>
                                          <p:spTgt spid="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715963"/>
            <a:ext cx="8229600" cy="536861"/>
          </a:xfrm>
        </p:spPr>
        <p:txBody>
          <a:bodyPr/>
          <a:lstStyle/>
          <a:p>
            <a:pPr marL="0" indent="0">
              <a:buNone/>
            </a:pPr>
            <a:r>
              <a:rPr lang="en-US" sz="2000" dirty="0" smtClean="0">
                <a:solidFill>
                  <a:schemeClr val="bg1"/>
                </a:solidFill>
              </a:rPr>
              <a:t>GROUP </a:t>
            </a:r>
            <a:r>
              <a:rPr lang="en-US" sz="2000" dirty="0">
                <a:solidFill>
                  <a:schemeClr val="bg1"/>
                </a:solidFill>
              </a:rPr>
              <a:t>BY with One Column and Two Aggregate Function</a:t>
            </a:r>
            <a:endParaRPr lang="en-US" sz="2000" dirty="0"/>
          </a:p>
        </p:txBody>
      </p:sp>
      <p:sp>
        <p:nvSpPr>
          <p:cNvPr id="2" name="Title 1"/>
          <p:cNvSpPr>
            <a:spLocks noGrp="1"/>
          </p:cNvSpPr>
          <p:nvPr>
            <p:ph type="title"/>
          </p:nvPr>
        </p:nvSpPr>
        <p:spPr/>
        <p:txBody>
          <a:bodyPr>
            <a:normAutofit/>
          </a:bodyPr>
          <a:lstStyle/>
          <a:p>
            <a:r>
              <a:rPr lang="en-US" dirty="0" smtClean="0">
                <a:solidFill>
                  <a:schemeClr val="bg1"/>
                </a:solidFill>
              </a:rPr>
              <a:t>Example</a:t>
            </a:r>
          </a:p>
        </p:txBody>
      </p:sp>
      <p:graphicFrame>
        <p:nvGraphicFramePr>
          <p:cNvPr id="10" name="Table 9"/>
          <p:cNvGraphicFramePr>
            <a:graphicFrameLocks noGrp="1"/>
          </p:cNvGraphicFramePr>
          <p:nvPr>
            <p:extLst>
              <p:ext uri="{D42A27DB-BD31-4B8C-83A1-F6EECF244321}">
                <p14:modId xmlns:p14="http://schemas.microsoft.com/office/powerpoint/2010/main" val="2070658505"/>
              </p:ext>
            </p:extLst>
          </p:nvPr>
        </p:nvGraphicFramePr>
        <p:xfrm>
          <a:off x="1371600" y="1406649"/>
          <a:ext cx="6400801" cy="2560320"/>
        </p:xfrm>
        <a:graphic>
          <a:graphicData uri="http://schemas.openxmlformats.org/drawingml/2006/table">
            <a:tbl>
              <a:tblPr firstRow="1" bandRow="1">
                <a:tableStyleId>{21E4AEA4-8DFA-4A89-87EB-49C32662AFE0}</a:tableStyleId>
              </a:tblPr>
              <a:tblGrid>
                <a:gridCol w="2327562"/>
                <a:gridCol w="1595892"/>
                <a:gridCol w="2477347"/>
              </a:tblGrid>
              <a:tr h="292193">
                <a:tc>
                  <a:txBody>
                    <a:bodyPr/>
                    <a:lstStyle/>
                    <a:p>
                      <a:pPr algn="ctr"/>
                      <a:r>
                        <a:rPr lang="en-US" sz="1800" dirty="0" err="1" smtClean="0">
                          <a:solidFill>
                            <a:schemeClr val="bg2"/>
                          </a:solidFill>
                        </a:rPr>
                        <a:t>CustomerNumber</a:t>
                      </a:r>
                      <a:endParaRPr lang="en-US" sz="1800" dirty="0">
                        <a:solidFill>
                          <a:schemeClr val="bg2"/>
                        </a:solidFill>
                        <a:latin typeface="Arial" pitchFamily="34" charset="0"/>
                        <a:cs typeface="Arial" pitchFamily="34" charset="0"/>
                      </a:endParaRPr>
                    </a:p>
                  </a:txBody>
                  <a:tcPr anchor="ctr">
                    <a:solidFill>
                      <a:schemeClr val="accent4"/>
                    </a:solidFill>
                  </a:tcPr>
                </a:tc>
                <a:tc>
                  <a:txBody>
                    <a:bodyPr/>
                    <a:lstStyle/>
                    <a:p>
                      <a:pPr algn="ctr"/>
                      <a:r>
                        <a:rPr lang="en-US" sz="1800" dirty="0" smtClean="0">
                          <a:solidFill>
                            <a:schemeClr val="bg2"/>
                          </a:solidFill>
                        </a:rPr>
                        <a:t>Country</a:t>
                      </a:r>
                      <a:endParaRPr lang="en-US" sz="1800" dirty="0">
                        <a:solidFill>
                          <a:schemeClr val="bg2"/>
                        </a:solidFill>
                        <a:latin typeface="Arial" pitchFamily="34" charset="0"/>
                        <a:cs typeface="Arial" pitchFamily="34" charset="0"/>
                      </a:endParaRPr>
                    </a:p>
                  </a:txBody>
                  <a:tcPr anchor="ctr">
                    <a:solidFill>
                      <a:schemeClr val="accent4"/>
                    </a:solidFill>
                  </a:tcPr>
                </a:tc>
                <a:tc>
                  <a:txBody>
                    <a:bodyPr/>
                    <a:lstStyle/>
                    <a:p>
                      <a:pPr algn="ctr"/>
                      <a:r>
                        <a:rPr lang="en-US" sz="1800" dirty="0" smtClean="0">
                          <a:solidFill>
                            <a:schemeClr val="bg2"/>
                          </a:solidFill>
                        </a:rPr>
                        <a:t>State</a:t>
                      </a:r>
                      <a:endParaRPr lang="en-US" sz="1800" dirty="0">
                        <a:solidFill>
                          <a:schemeClr val="bg2"/>
                        </a:solidFill>
                        <a:latin typeface="Arial" pitchFamily="34" charset="0"/>
                        <a:cs typeface="Arial" pitchFamily="34" charset="0"/>
                      </a:endParaRPr>
                    </a:p>
                  </a:txBody>
                  <a:tcPr anchor="ctr">
                    <a:solidFill>
                      <a:schemeClr val="accent4"/>
                    </a:solidFill>
                  </a:tcPr>
                </a:tc>
              </a:tr>
              <a:tr h="292193">
                <a:tc>
                  <a:txBody>
                    <a:bodyPr/>
                    <a:lstStyle/>
                    <a:p>
                      <a:pPr algn="ctr"/>
                      <a:r>
                        <a:rPr lang="en-US" sz="1800" dirty="0" smtClean="0">
                          <a:solidFill>
                            <a:schemeClr val="bg2"/>
                          </a:solidFill>
                        </a:rPr>
                        <a:t>486</a:t>
                      </a:r>
                      <a:endParaRPr lang="en-US" sz="1800" dirty="0">
                        <a:solidFill>
                          <a:schemeClr val="bg2"/>
                        </a:solidFill>
                        <a:latin typeface="Arial" pitchFamily="34" charset="0"/>
                        <a:cs typeface="Arial" pitchFamily="34" charset="0"/>
                      </a:endParaRPr>
                    </a:p>
                  </a:txBody>
                  <a:tcPr anchor="ctr">
                    <a:noFill/>
                  </a:tcPr>
                </a:tc>
                <a:tc>
                  <a:txBody>
                    <a:bodyPr/>
                    <a:lstStyle/>
                    <a:p>
                      <a:pPr algn="ctr"/>
                      <a:r>
                        <a:rPr lang="en-US" sz="1800" dirty="0" smtClean="0">
                          <a:solidFill>
                            <a:schemeClr val="bg2"/>
                          </a:solidFill>
                        </a:rPr>
                        <a:t>USA</a:t>
                      </a:r>
                      <a:endParaRPr lang="en-US" sz="1800" dirty="0">
                        <a:solidFill>
                          <a:schemeClr val="bg2"/>
                        </a:solidFill>
                        <a:latin typeface="Arial" pitchFamily="34" charset="0"/>
                        <a:cs typeface="Arial" pitchFamily="34" charset="0"/>
                      </a:endParaRPr>
                    </a:p>
                  </a:txBody>
                  <a:tcPr anchor="ctr">
                    <a:noFill/>
                  </a:tcPr>
                </a:tc>
                <a:tc>
                  <a:txBody>
                    <a:bodyPr/>
                    <a:lstStyle/>
                    <a:p>
                      <a:pPr algn="ctr"/>
                      <a:r>
                        <a:rPr lang="en-US" sz="1800" dirty="0" smtClean="0">
                          <a:solidFill>
                            <a:schemeClr val="bg2"/>
                          </a:solidFill>
                        </a:rPr>
                        <a:t>PA</a:t>
                      </a:r>
                      <a:endParaRPr lang="en-US" sz="1800" dirty="0">
                        <a:solidFill>
                          <a:schemeClr val="bg2"/>
                        </a:solidFill>
                        <a:latin typeface="Arial" pitchFamily="34" charset="0"/>
                        <a:cs typeface="Arial" pitchFamily="34" charset="0"/>
                      </a:endParaRPr>
                    </a:p>
                  </a:txBody>
                  <a:tcPr anchor="ctr">
                    <a:noFill/>
                  </a:tcPr>
                </a:tc>
              </a:tr>
              <a:tr h="292193">
                <a:tc>
                  <a:txBody>
                    <a:bodyPr/>
                    <a:lstStyle/>
                    <a:p>
                      <a:pPr algn="ctr"/>
                      <a:r>
                        <a:rPr lang="en-US" sz="1800" dirty="0" smtClean="0">
                          <a:solidFill>
                            <a:schemeClr val="bg2"/>
                          </a:solidFill>
                        </a:rPr>
                        <a:t>487</a:t>
                      </a:r>
                      <a:endParaRPr lang="en-US" sz="1800" dirty="0">
                        <a:solidFill>
                          <a:schemeClr val="bg2"/>
                        </a:solidFill>
                        <a:latin typeface="Arial" pitchFamily="34" charset="0"/>
                        <a:cs typeface="Arial" pitchFamily="34" charset="0"/>
                      </a:endParaRPr>
                    </a:p>
                  </a:txBody>
                  <a:tcPr anchor="ctr">
                    <a:noFill/>
                  </a:tcPr>
                </a:tc>
                <a:tc>
                  <a:txBody>
                    <a:bodyPr/>
                    <a:lstStyle/>
                    <a:p>
                      <a:pPr algn="ctr"/>
                      <a:r>
                        <a:rPr lang="en-US" sz="1800" dirty="0" smtClean="0">
                          <a:solidFill>
                            <a:schemeClr val="bg2"/>
                          </a:solidFill>
                        </a:rPr>
                        <a:t>USA</a:t>
                      </a:r>
                      <a:endParaRPr lang="en-US" sz="1800" dirty="0">
                        <a:solidFill>
                          <a:schemeClr val="bg2"/>
                        </a:solidFill>
                        <a:latin typeface="Arial" pitchFamily="34" charset="0"/>
                        <a:cs typeface="Arial" pitchFamily="34" charset="0"/>
                      </a:endParaRPr>
                    </a:p>
                  </a:txBody>
                  <a:tcPr anchor="ctr">
                    <a:noFill/>
                  </a:tcPr>
                </a:tc>
                <a:tc>
                  <a:txBody>
                    <a:bodyPr/>
                    <a:lstStyle/>
                    <a:p>
                      <a:pPr algn="ctr"/>
                      <a:r>
                        <a:rPr lang="en-US" sz="1800" dirty="0" smtClean="0">
                          <a:solidFill>
                            <a:schemeClr val="bg2"/>
                          </a:solidFill>
                        </a:rPr>
                        <a:t>CA</a:t>
                      </a:r>
                      <a:endParaRPr lang="en-US" sz="1800" dirty="0">
                        <a:solidFill>
                          <a:schemeClr val="bg2"/>
                        </a:solidFill>
                        <a:latin typeface="Arial" pitchFamily="34" charset="0"/>
                        <a:cs typeface="Arial" pitchFamily="34" charset="0"/>
                      </a:endParaRPr>
                    </a:p>
                  </a:txBody>
                  <a:tcPr anchor="ctr">
                    <a:noFill/>
                  </a:tcPr>
                </a:tc>
              </a:tr>
              <a:tr h="226683">
                <a:tc>
                  <a:txBody>
                    <a:bodyPr/>
                    <a:lstStyle/>
                    <a:p>
                      <a:pPr algn="ctr"/>
                      <a:r>
                        <a:rPr lang="en-US" sz="1800" dirty="0" smtClean="0">
                          <a:solidFill>
                            <a:schemeClr val="bg2"/>
                          </a:solidFill>
                        </a:rPr>
                        <a:t>345</a:t>
                      </a:r>
                      <a:endParaRPr lang="en-US" sz="1800" dirty="0">
                        <a:solidFill>
                          <a:schemeClr val="bg2"/>
                        </a:solidFill>
                        <a:latin typeface="Arial" pitchFamily="34" charset="0"/>
                        <a:cs typeface="Arial" pitchFamily="34" charset="0"/>
                      </a:endParaRPr>
                    </a:p>
                  </a:txBody>
                  <a:tcPr anchor="ctr">
                    <a:noFill/>
                  </a:tcPr>
                </a:tc>
                <a:tc>
                  <a:txBody>
                    <a:bodyPr/>
                    <a:lstStyle/>
                    <a:p>
                      <a:pPr algn="ctr"/>
                      <a:r>
                        <a:rPr lang="en-US" sz="1800" dirty="0" smtClean="0">
                          <a:solidFill>
                            <a:schemeClr val="bg2"/>
                          </a:solidFill>
                        </a:rPr>
                        <a:t>Japan</a:t>
                      </a:r>
                      <a:endParaRPr lang="en-US" sz="1800" dirty="0">
                        <a:solidFill>
                          <a:schemeClr val="bg2"/>
                        </a:solidFill>
                        <a:latin typeface="Arial" pitchFamily="34" charset="0"/>
                        <a:cs typeface="Arial" pitchFamily="34" charset="0"/>
                      </a:endParaRPr>
                    </a:p>
                  </a:txBody>
                  <a:tcPr anchor="ctr">
                    <a:noFill/>
                  </a:tcPr>
                </a:tc>
                <a:tc>
                  <a:txBody>
                    <a:bodyPr/>
                    <a:lstStyle/>
                    <a:p>
                      <a:pPr algn="ctr"/>
                      <a:r>
                        <a:rPr lang="en-US" sz="1800" dirty="0" smtClean="0">
                          <a:solidFill>
                            <a:schemeClr val="bg2"/>
                          </a:solidFill>
                        </a:rPr>
                        <a:t>Tokyo</a:t>
                      </a:r>
                      <a:endParaRPr lang="en-US" sz="1800" dirty="0">
                        <a:solidFill>
                          <a:schemeClr val="bg2"/>
                        </a:solidFill>
                        <a:latin typeface="Arial" pitchFamily="34" charset="0"/>
                        <a:cs typeface="Arial" pitchFamily="34" charset="0"/>
                      </a:endParaRPr>
                    </a:p>
                  </a:txBody>
                  <a:tcPr anchor="ctr">
                    <a:noFill/>
                  </a:tcPr>
                </a:tc>
              </a:tr>
              <a:tr h="226683">
                <a:tc>
                  <a:txBody>
                    <a:bodyPr/>
                    <a:lstStyle/>
                    <a:p>
                      <a:pPr algn="ctr"/>
                      <a:r>
                        <a:rPr lang="en-US" sz="1800" dirty="0" smtClean="0">
                          <a:solidFill>
                            <a:schemeClr val="bg2"/>
                          </a:solidFill>
                        </a:rPr>
                        <a:t>451</a:t>
                      </a:r>
                      <a:endParaRPr lang="en-US" sz="1800" dirty="0">
                        <a:solidFill>
                          <a:schemeClr val="bg2"/>
                        </a:solidFill>
                        <a:latin typeface="Arial" pitchFamily="34" charset="0"/>
                        <a:cs typeface="Arial" pitchFamily="34" charset="0"/>
                      </a:endParaRPr>
                    </a:p>
                  </a:txBody>
                  <a:tcPr anchor="ctr">
                    <a:noFill/>
                  </a:tcPr>
                </a:tc>
                <a:tc>
                  <a:txBody>
                    <a:bodyPr/>
                    <a:lstStyle/>
                    <a:p>
                      <a:pPr algn="ctr"/>
                      <a:r>
                        <a:rPr lang="en-US" sz="1800" dirty="0" smtClean="0">
                          <a:solidFill>
                            <a:schemeClr val="bg2"/>
                          </a:solidFill>
                        </a:rPr>
                        <a:t>Japan</a:t>
                      </a:r>
                      <a:endParaRPr lang="en-US" sz="1800" dirty="0">
                        <a:solidFill>
                          <a:schemeClr val="bg2"/>
                        </a:solidFill>
                        <a:latin typeface="Arial" pitchFamily="34" charset="0"/>
                        <a:cs typeface="Arial" pitchFamily="34" charset="0"/>
                      </a:endParaRPr>
                    </a:p>
                  </a:txBody>
                  <a:tcPr anchor="ctr">
                    <a:noFill/>
                  </a:tcPr>
                </a:tc>
                <a:tc>
                  <a:txBody>
                    <a:bodyPr/>
                    <a:lstStyle/>
                    <a:p>
                      <a:pPr algn="ctr"/>
                      <a:r>
                        <a:rPr lang="en-US" sz="1800" dirty="0" smtClean="0">
                          <a:solidFill>
                            <a:schemeClr val="bg2"/>
                          </a:solidFill>
                        </a:rPr>
                        <a:t>Tokyo</a:t>
                      </a:r>
                      <a:endParaRPr lang="en-US" sz="1800" dirty="0">
                        <a:solidFill>
                          <a:schemeClr val="bg2"/>
                        </a:solidFill>
                        <a:latin typeface="Arial" pitchFamily="34" charset="0"/>
                        <a:cs typeface="Arial" pitchFamily="34" charset="0"/>
                      </a:endParaRPr>
                    </a:p>
                  </a:txBody>
                  <a:tcPr anchor="ctr">
                    <a:noFill/>
                  </a:tcPr>
                </a:tc>
              </a:tr>
              <a:tr h="226683">
                <a:tc>
                  <a:txBody>
                    <a:bodyPr/>
                    <a:lstStyle/>
                    <a:p>
                      <a:pPr algn="ctr"/>
                      <a:r>
                        <a:rPr lang="en-US" sz="1800" dirty="0" smtClean="0">
                          <a:solidFill>
                            <a:schemeClr val="bg2"/>
                          </a:solidFill>
                        </a:rPr>
                        <a:t>475</a:t>
                      </a:r>
                      <a:endParaRPr lang="en-US" sz="1800" dirty="0">
                        <a:solidFill>
                          <a:schemeClr val="bg2"/>
                        </a:solidFill>
                        <a:latin typeface="Arial" pitchFamily="34" charset="0"/>
                        <a:cs typeface="Arial" pitchFamily="34" charset="0"/>
                      </a:endParaRPr>
                    </a:p>
                  </a:txBody>
                  <a:tcPr anchor="ctr">
                    <a:noFill/>
                  </a:tcPr>
                </a:tc>
                <a:tc>
                  <a:txBody>
                    <a:bodyPr/>
                    <a:lstStyle/>
                    <a:p>
                      <a:pPr algn="ctr"/>
                      <a:r>
                        <a:rPr lang="en-US" sz="1800" dirty="0" smtClean="0">
                          <a:solidFill>
                            <a:schemeClr val="bg2"/>
                          </a:solidFill>
                        </a:rPr>
                        <a:t>USA</a:t>
                      </a:r>
                      <a:endParaRPr lang="en-US" sz="1800" dirty="0">
                        <a:solidFill>
                          <a:schemeClr val="bg2"/>
                        </a:solidFill>
                        <a:latin typeface="Arial" pitchFamily="34" charset="0"/>
                        <a:cs typeface="Arial" pitchFamily="34" charset="0"/>
                      </a:endParaRPr>
                    </a:p>
                  </a:txBody>
                  <a:tcPr anchor="ctr">
                    <a:noFill/>
                  </a:tcPr>
                </a:tc>
                <a:tc>
                  <a:txBody>
                    <a:bodyPr/>
                    <a:lstStyle/>
                    <a:p>
                      <a:pPr algn="ctr"/>
                      <a:r>
                        <a:rPr lang="en-US" sz="1800" dirty="0" smtClean="0">
                          <a:solidFill>
                            <a:schemeClr val="bg2"/>
                          </a:solidFill>
                        </a:rPr>
                        <a:t>CA</a:t>
                      </a:r>
                      <a:endParaRPr lang="en-US" sz="1800" dirty="0">
                        <a:solidFill>
                          <a:schemeClr val="bg2"/>
                        </a:solidFill>
                        <a:latin typeface="Arial" pitchFamily="34" charset="0"/>
                        <a:cs typeface="Arial" pitchFamily="34" charset="0"/>
                      </a:endParaRPr>
                    </a:p>
                  </a:txBody>
                  <a:tcPr anchor="ctr">
                    <a:noFill/>
                  </a:tcPr>
                </a:tc>
              </a:tr>
              <a:tr h="226683">
                <a:tc>
                  <a:txBody>
                    <a:bodyPr/>
                    <a:lstStyle/>
                    <a:p>
                      <a:pPr algn="ctr"/>
                      <a:r>
                        <a:rPr lang="en-US" sz="1800" dirty="0" smtClean="0">
                          <a:solidFill>
                            <a:schemeClr val="bg2"/>
                          </a:solidFill>
                        </a:rPr>
                        <a:t>107</a:t>
                      </a:r>
                      <a:endParaRPr lang="en-US" sz="1800" dirty="0">
                        <a:solidFill>
                          <a:schemeClr val="bg2"/>
                        </a:solidFill>
                        <a:latin typeface="Arial" pitchFamily="34" charset="0"/>
                        <a:cs typeface="Arial" pitchFamily="34" charset="0"/>
                      </a:endParaRPr>
                    </a:p>
                  </a:txBody>
                  <a:tcPr anchor="ctr">
                    <a:noFill/>
                  </a:tcPr>
                </a:tc>
                <a:tc>
                  <a:txBody>
                    <a:bodyPr/>
                    <a:lstStyle/>
                    <a:p>
                      <a:pPr algn="ctr"/>
                      <a:r>
                        <a:rPr lang="en-US" sz="1800" dirty="0" smtClean="0">
                          <a:solidFill>
                            <a:schemeClr val="bg2"/>
                          </a:solidFill>
                        </a:rPr>
                        <a:t>Japan</a:t>
                      </a:r>
                      <a:endParaRPr lang="en-US" sz="1800" dirty="0">
                        <a:solidFill>
                          <a:schemeClr val="bg2"/>
                        </a:solidFill>
                        <a:latin typeface="Arial" pitchFamily="34" charset="0"/>
                        <a:cs typeface="Arial" pitchFamily="34" charset="0"/>
                      </a:endParaRPr>
                    </a:p>
                  </a:txBody>
                  <a:tcPr anchor="ctr">
                    <a:noFill/>
                  </a:tcPr>
                </a:tc>
                <a:tc>
                  <a:txBody>
                    <a:bodyPr/>
                    <a:lstStyle/>
                    <a:p>
                      <a:pPr algn="ctr"/>
                      <a:r>
                        <a:rPr lang="en-US" sz="1800" dirty="0">
                          <a:solidFill>
                            <a:schemeClr val="bg2"/>
                          </a:solidFill>
                        </a:rPr>
                        <a:t>ANYOTHER</a:t>
                      </a:r>
                      <a:endParaRPr lang="en-US" sz="1800" dirty="0">
                        <a:solidFill>
                          <a:schemeClr val="bg2"/>
                        </a:solidFill>
                        <a:latin typeface="Arial" pitchFamily="34" charset="0"/>
                        <a:cs typeface="Arial" pitchFamily="34" charset="0"/>
                      </a:endParaRPr>
                    </a:p>
                  </a:txBody>
                  <a:tcPr anchor="ctr">
                    <a:noFill/>
                  </a:tcPr>
                </a:tc>
              </a:tr>
            </a:tbl>
          </a:graphicData>
        </a:graphic>
      </p:graphicFrame>
      <p:sp>
        <p:nvSpPr>
          <p:cNvPr id="15" name="Slide Number Placeholder 25"/>
          <p:cNvSpPr txBox="1">
            <a:spLocks/>
          </p:cNvSpPr>
          <p:nvPr/>
        </p:nvSpPr>
        <p:spPr>
          <a:xfrm>
            <a:off x="152400" y="6428601"/>
            <a:ext cx="457200" cy="276999"/>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8FE0B590-8C00-4610-BFCF-F4111B763C9E}" type="slidenum">
              <a:rPr lang="en-US" sz="1400" smtClean="0"/>
              <a:pPr>
                <a:defRPr/>
              </a:pPr>
              <a:t>17</a:t>
            </a:fld>
            <a:endParaRPr lang="en-US" sz="1400" dirty="0"/>
          </a:p>
        </p:txBody>
      </p:sp>
      <p:sp>
        <p:nvSpPr>
          <p:cNvPr id="12" name="TextBox 11"/>
          <p:cNvSpPr txBox="1"/>
          <p:nvPr/>
        </p:nvSpPr>
        <p:spPr>
          <a:xfrm>
            <a:off x="2362200" y="4495800"/>
            <a:ext cx="4572000" cy="1631216"/>
          </a:xfrm>
          <a:prstGeom prst="rect">
            <a:avLst/>
          </a:prstGeom>
          <a:noFill/>
        </p:spPr>
        <p:txBody>
          <a:bodyPr wrap="square" rtlCol="0">
            <a:spAutoFit/>
          </a:bodyPr>
          <a:lstStyle/>
          <a:p>
            <a:r>
              <a:rPr lang="en-US" sz="2000" b="1" dirty="0">
                <a:solidFill>
                  <a:srgbClr val="0070C0"/>
                </a:solidFill>
                <a:latin typeface="Courier New" pitchFamily="49" charset="0"/>
                <a:cs typeface="Courier New" pitchFamily="49" charset="0"/>
              </a:rPr>
              <a:t>SELECT </a:t>
            </a:r>
            <a:r>
              <a:rPr lang="en-US" sz="2000" b="1" dirty="0">
                <a:solidFill>
                  <a:srgbClr val="BC8F00"/>
                </a:solidFill>
                <a:latin typeface="Courier New" pitchFamily="49" charset="0"/>
                <a:cs typeface="Courier New" pitchFamily="49" charset="0"/>
              </a:rPr>
              <a:t>country, </a:t>
            </a:r>
            <a:r>
              <a:rPr lang="en-US" sz="2000" b="1" dirty="0">
                <a:solidFill>
                  <a:srgbClr val="0070C0"/>
                </a:solidFill>
                <a:latin typeface="Courier New" pitchFamily="49" charset="0"/>
                <a:cs typeface="Courier New" pitchFamily="49" charset="0"/>
              </a:rPr>
              <a:t>COUNT</a:t>
            </a:r>
            <a:r>
              <a:rPr lang="en-US" sz="2000" b="1" dirty="0">
                <a:solidFill>
                  <a:srgbClr val="BC8F00"/>
                </a:solidFill>
                <a:latin typeface="Courier New" pitchFamily="49" charset="0"/>
                <a:cs typeface="Courier New" pitchFamily="49" charset="0"/>
              </a:rPr>
              <a:t>(</a:t>
            </a:r>
            <a:r>
              <a:rPr lang="en-US" sz="2000" b="1" dirty="0" err="1">
                <a:solidFill>
                  <a:srgbClr val="BC8F00"/>
                </a:solidFill>
                <a:latin typeface="Courier New" pitchFamily="49" charset="0"/>
                <a:cs typeface="Courier New" pitchFamily="49" charset="0"/>
              </a:rPr>
              <a:t>customernumber</a:t>
            </a:r>
            <a:r>
              <a:rPr lang="en-US" sz="2000" b="1" dirty="0">
                <a:latin typeface="Courier New" pitchFamily="49" charset="0"/>
                <a:cs typeface="Courier New" pitchFamily="49" charset="0"/>
              </a:rPr>
              <a:t>), </a:t>
            </a:r>
            <a:r>
              <a:rPr lang="en-US" sz="2000" b="1" dirty="0">
                <a:solidFill>
                  <a:srgbClr val="0070C0"/>
                </a:solidFill>
                <a:latin typeface="Courier New" pitchFamily="49" charset="0"/>
                <a:cs typeface="Courier New" pitchFamily="49" charset="0"/>
              </a:rPr>
              <a:t>COUNT</a:t>
            </a:r>
            <a:r>
              <a:rPr lang="en-US" sz="2000" b="1" dirty="0">
                <a:latin typeface="Courier New" pitchFamily="49" charset="0"/>
                <a:cs typeface="Courier New" pitchFamily="49" charset="0"/>
              </a:rPr>
              <a:t>(</a:t>
            </a:r>
            <a:r>
              <a:rPr lang="en-US" sz="2000" b="1" dirty="0" err="1">
                <a:solidFill>
                  <a:srgbClr val="BC8F00"/>
                </a:solidFill>
                <a:latin typeface="Courier New" pitchFamily="49" charset="0"/>
                <a:cs typeface="Courier New" pitchFamily="49" charset="0"/>
              </a:rPr>
              <a:t>customername</a:t>
            </a:r>
            <a:r>
              <a:rPr lang="en-US" sz="2000" b="1" dirty="0">
                <a:latin typeface="Courier New" pitchFamily="49" charset="0"/>
                <a:cs typeface="Courier New" pitchFamily="49" charset="0"/>
              </a:rPr>
              <a:t>) </a:t>
            </a:r>
          </a:p>
          <a:p>
            <a:r>
              <a:rPr lang="en-US" sz="2000" b="1" dirty="0">
                <a:solidFill>
                  <a:srgbClr val="0070C0"/>
                </a:solidFill>
                <a:latin typeface="Courier New" pitchFamily="49" charset="0"/>
                <a:cs typeface="Courier New" pitchFamily="49" charset="0"/>
              </a:rPr>
              <a:t>FROM</a:t>
            </a:r>
            <a:r>
              <a:rPr lang="en-US" sz="2000" b="1" dirty="0">
                <a:latin typeface="Courier New" pitchFamily="49" charset="0"/>
                <a:cs typeface="Courier New" pitchFamily="49" charset="0"/>
              </a:rPr>
              <a:t> </a:t>
            </a:r>
            <a:r>
              <a:rPr lang="en-US" sz="2000" b="1" dirty="0">
                <a:solidFill>
                  <a:srgbClr val="BC8F00"/>
                </a:solidFill>
                <a:latin typeface="Courier New" pitchFamily="49" charset="0"/>
                <a:cs typeface="Courier New" pitchFamily="49" charset="0"/>
              </a:rPr>
              <a:t>customers</a:t>
            </a:r>
            <a:r>
              <a:rPr lang="en-US" sz="2000" b="1" dirty="0">
                <a:latin typeface="Courier New" pitchFamily="49" charset="0"/>
                <a:cs typeface="Courier New" pitchFamily="49" charset="0"/>
              </a:rPr>
              <a:t> </a:t>
            </a:r>
          </a:p>
          <a:p>
            <a:r>
              <a:rPr lang="en-US" sz="2000" b="1" dirty="0">
                <a:solidFill>
                  <a:srgbClr val="0070C0"/>
                </a:solidFill>
                <a:latin typeface="Courier New" pitchFamily="49" charset="0"/>
                <a:cs typeface="Courier New" pitchFamily="49" charset="0"/>
              </a:rPr>
              <a:t>GROUP </a:t>
            </a:r>
            <a:r>
              <a:rPr lang="en-US" sz="2000" b="1" dirty="0" smtClean="0">
                <a:solidFill>
                  <a:srgbClr val="0070C0"/>
                </a:solidFill>
                <a:latin typeface="Courier New" pitchFamily="49" charset="0"/>
                <a:cs typeface="Courier New" pitchFamily="49" charset="0"/>
              </a:rPr>
              <a:t>BY </a:t>
            </a:r>
            <a:r>
              <a:rPr lang="en-US" sz="2000" b="1" dirty="0" smtClean="0">
                <a:solidFill>
                  <a:srgbClr val="BC8F00"/>
                </a:solidFill>
                <a:latin typeface="Courier New" pitchFamily="49" charset="0"/>
                <a:cs typeface="Courier New" pitchFamily="49" charset="0"/>
              </a:rPr>
              <a:t>customers</a:t>
            </a:r>
            <a:r>
              <a:rPr lang="en-US" sz="2000" b="1" dirty="0">
                <a:latin typeface="Courier New" pitchFamily="49" charset="0"/>
                <a:cs typeface="Courier New" pitchFamily="49" charset="0"/>
              </a:rPr>
              <a:t>;</a:t>
            </a:r>
          </a:p>
        </p:txBody>
      </p:sp>
    </p:spTree>
    <p:extLst>
      <p:ext uri="{BB962C8B-B14F-4D97-AF65-F5344CB8AC3E}">
        <p14:creationId xmlns:p14="http://schemas.microsoft.com/office/powerpoint/2010/main" val="11761475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chemeClr val="bg1"/>
                </a:solidFill>
              </a:rPr>
              <a:t>Example</a:t>
            </a:r>
          </a:p>
        </p:txBody>
      </p:sp>
      <p:graphicFrame>
        <p:nvGraphicFramePr>
          <p:cNvPr id="11" name="Table 10"/>
          <p:cNvGraphicFramePr>
            <a:graphicFrameLocks noGrp="1"/>
          </p:cNvGraphicFramePr>
          <p:nvPr>
            <p:extLst>
              <p:ext uri="{D42A27DB-BD31-4B8C-83A1-F6EECF244321}">
                <p14:modId xmlns:p14="http://schemas.microsoft.com/office/powerpoint/2010/main" val="275248708"/>
              </p:ext>
            </p:extLst>
          </p:nvPr>
        </p:nvGraphicFramePr>
        <p:xfrm>
          <a:off x="780440" y="1926362"/>
          <a:ext cx="7787639" cy="1097280"/>
        </p:xfrm>
        <a:graphic>
          <a:graphicData uri="http://schemas.openxmlformats.org/drawingml/2006/table">
            <a:tbl>
              <a:tblPr firstRow="1" bandRow="1">
                <a:tableStyleId>{21E4AEA4-8DFA-4A89-87EB-49C32662AFE0}</a:tableStyleId>
              </a:tblPr>
              <a:tblGrid>
                <a:gridCol w="1531994"/>
                <a:gridCol w="3574654"/>
                <a:gridCol w="2680991"/>
              </a:tblGrid>
              <a:tr h="139499">
                <a:tc>
                  <a:txBody>
                    <a:bodyPr/>
                    <a:lstStyle/>
                    <a:p>
                      <a:pPr marL="0" algn="ctr" defTabSz="914400" rtl="0" eaLnBrk="1" latinLnBrk="0" hangingPunct="1"/>
                      <a:r>
                        <a:rPr lang="en-US" sz="1800" kern="1200" dirty="0" smtClean="0">
                          <a:solidFill>
                            <a:schemeClr val="bg2"/>
                          </a:solidFill>
                        </a:rPr>
                        <a:t>Country</a:t>
                      </a:r>
                      <a:endParaRPr lang="en-US" sz="1800" kern="1200" dirty="0">
                        <a:solidFill>
                          <a:schemeClr val="bg2"/>
                        </a:solidFill>
                        <a:latin typeface="Arial" pitchFamily="34" charset="0"/>
                        <a:ea typeface="+mn-ea"/>
                        <a:cs typeface="Arial" pitchFamily="34" charset="0"/>
                      </a:endParaRPr>
                    </a:p>
                  </a:txBody>
                  <a:tcPr anchor="ctr">
                    <a:solidFill>
                      <a:schemeClr val="accent4"/>
                    </a:solidFill>
                  </a:tcPr>
                </a:tc>
                <a:tc>
                  <a:txBody>
                    <a:bodyPr/>
                    <a:lstStyle/>
                    <a:p>
                      <a:pPr marL="0" algn="ctr" defTabSz="914400" rtl="0" eaLnBrk="1" latinLnBrk="0" hangingPunct="1"/>
                      <a:r>
                        <a:rPr lang="en-US" sz="1800" kern="1200" dirty="0" smtClean="0">
                          <a:solidFill>
                            <a:schemeClr val="bg2"/>
                          </a:solidFill>
                        </a:rPr>
                        <a:t>Count(</a:t>
                      </a:r>
                      <a:r>
                        <a:rPr lang="en-US" sz="1800" kern="1200" dirty="0" err="1" smtClean="0">
                          <a:solidFill>
                            <a:schemeClr val="bg2"/>
                          </a:solidFill>
                        </a:rPr>
                        <a:t>CustomerNumber</a:t>
                      </a:r>
                      <a:r>
                        <a:rPr lang="en-US" sz="1800" kern="1200" dirty="0" smtClean="0">
                          <a:solidFill>
                            <a:schemeClr val="bg2"/>
                          </a:solidFill>
                        </a:rPr>
                        <a:t>)</a:t>
                      </a:r>
                      <a:endParaRPr lang="en-US" sz="1800" kern="1200" dirty="0">
                        <a:solidFill>
                          <a:schemeClr val="bg2"/>
                        </a:solidFill>
                        <a:latin typeface="Arial" pitchFamily="34" charset="0"/>
                        <a:ea typeface="+mn-ea"/>
                        <a:cs typeface="Arial" pitchFamily="34" charset="0"/>
                      </a:endParaRPr>
                    </a:p>
                  </a:txBody>
                  <a:tcPr anchor="ctr">
                    <a:solidFill>
                      <a:schemeClr val="accent4"/>
                    </a:solidFill>
                  </a:tcPr>
                </a:tc>
                <a:tc>
                  <a:txBody>
                    <a:bodyPr/>
                    <a:lstStyle/>
                    <a:p>
                      <a:pPr marL="0" algn="ctr" defTabSz="914400" rtl="0" eaLnBrk="1" latinLnBrk="0" hangingPunct="1"/>
                      <a:r>
                        <a:rPr lang="en-US" sz="1800" kern="1200" dirty="0" smtClean="0">
                          <a:solidFill>
                            <a:schemeClr val="bg2"/>
                          </a:solidFill>
                        </a:rPr>
                        <a:t>Count(</a:t>
                      </a:r>
                      <a:r>
                        <a:rPr lang="en-US" sz="1800" kern="1200" dirty="0" err="1" smtClean="0">
                          <a:solidFill>
                            <a:schemeClr val="bg2"/>
                          </a:solidFill>
                        </a:rPr>
                        <a:t>customername</a:t>
                      </a:r>
                      <a:r>
                        <a:rPr lang="en-US" sz="1800" kern="1200" dirty="0" smtClean="0">
                          <a:solidFill>
                            <a:schemeClr val="bg2"/>
                          </a:solidFill>
                        </a:rPr>
                        <a:t>)</a:t>
                      </a:r>
                      <a:endParaRPr lang="en-US" sz="1800" kern="1200" dirty="0">
                        <a:solidFill>
                          <a:schemeClr val="bg2"/>
                        </a:solidFill>
                        <a:latin typeface="Arial" pitchFamily="34" charset="0"/>
                        <a:ea typeface="+mn-ea"/>
                        <a:cs typeface="Arial" pitchFamily="34" charset="0"/>
                      </a:endParaRPr>
                    </a:p>
                  </a:txBody>
                  <a:tcPr anchor="ctr">
                    <a:solidFill>
                      <a:schemeClr val="accent4"/>
                    </a:solidFill>
                  </a:tcPr>
                </a:tc>
              </a:tr>
              <a:tr h="231664">
                <a:tc>
                  <a:txBody>
                    <a:bodyPr/>
                    <a:lstStyle/>
                    <a:p>
                      <a:pPr marL="0" algn="ctr" defTabSz="914400" rtl="0" eaLnBrk="1" latinLnBrk="0" hangingPunct="1"/>
                      <a:r>
                        <a:rPr lang="en-US" sz="1800" kern="1200" dirty="0" smtClean="0">
                          <a:solidFill>
                            <a:schemeClr val="bg2"/>
                          </a:solidFill>
                        </a:rPr>
                        <a:t>USA</a:t>
                      </a:r>
                      <a:endParaRPr lang="en-US" sz="1800" kern="1200" dirty="0">
                        <a:solidFill>
                          <a:schemeClr val="bg2"/>
                        </a:solidFill>
                        <a:latin typeface="Arial" pitchFamily="34" charset="0"/>
                        <a:ea typeface="+mn-ea"/>
                        <a:cs typeface="Arial" pitchFamily="34" charset="0"/>
                      </a:endParaRPr>
                    </a:p>
                  </a:txBody>
                  <a:tcPr anchor="ctr">
                    <a:noFill/>
                  </a:tcPr>
                </a:tc>
                <a:tc>
                  <a:txBody>
                    <a:bodyPr/>
                    <a:lstStyle/>
                    <a:p>
                      <a:pPr marL="0" algn="ctr" defTabSz="914400" rtl="0" eaLnBrk="1" latinLnBrk="0" hangingPunct="1"/>
                      <a:r>
                        <a:rPr lang="en-US" sz="1800" kern="1200" dirty="0" smtClean="0">
                          <a:solidFill>
                            <a:schemeClr val="bg2"/>
                          </a:solidFill>
                        </a:rPr>
                        <a:t>3</a:t>
                      </a:r>
                      <a:endParaRPr lang="en-US" sz="1800" kern="1200" dirty="0">
                        <a:solidFill>
                          <a:schemeClr val="bg2"/>
                        </a:solidFill>
                        <a:latin typeface="Arial" pitchFamily="34" charset="0"/>
                        <a:ea typeface="+mn-ea"/>
                        <a:cs typeface="Arial" pitchFamily="34" charset="0"/>
                      </a:endParaRPr>
                    </a:p>
                  </a:txBody>
                  <a:tcPr anchor="ctr">
                    <a:noFill/>
                  </a:tcPr>
                </a:tc>
                <a:tc>
                  <a:txBody>
                    <a:bodyPr/>
                    <a:lstStyle/>
                    <a:p>
                      <a:pPr marL="0" algn="ctr" defTabSz="914400" rtl="0" eaLnBrk="1" latinLnBrk="0" hangingPunct="1"/>
                      <a:r>
                        <a:rPr lang="en-US" sz="1800" kern="1200" dirty="0" smtClean="0">
                          <a:solidFill>
                            <a:schemeClr val="bg2"/>
                          </a:solidFill>
                        </a:rPr>
                        <a:t>3</a:t>
                      </a:r>
                      <a:endParaRPr lang="en-US" sz="1800" kern="1200" dirty="0">
                        <a:solidFill>
                          <a:schemeClr val="bg2"/>
                        </a:solidFill>
                        <a:latin typeface="Arial" pitchFamily="34" charset="0"/>
                        <a:ea typeface="+mn-ea"/>
                        <a:cs typeface="Arial" pitchFamily="34" charset="0"/>
                      </a:endParaRPr>
                    </a:p>
                  </a:txBody>
                  <a:tcPr anchor="ctr">
                    <a:noFill/>
                  </a:tcPr>
                </a:tc>
              </a:tr>
              <a:tr h="225536">
                <a:tc>
                  <a:txBody>
                    <a:bodyPr/>
                    <a:lstStyle/>
                    <a:p>
                      <a:pPr marL="0" algn="ctr" defTabSz="914400" rtl="0" eaLnBrk="1" latinLnBrk="0" hangingPunct="1"/>
                      <a:r>
                        <a:rPr lang="en-US" sz="1800" kern="1200" dirty="0" smtClean="0">
                          <a:solidFill>
                            <a:schemeClr val="bg2"/>
                          </a:solidFill>
                        </a:rPr>
                        <a:t>JAPAN</a:t>
                      </a:r>
                      <a:endParaRPr lang="en-US" sz="1800" kern="1200" dirty="0">
                        <a:solidFill>
                          <a:schemeClr val="bg2"/>
                        </a:solidFill>
                        <a:latin typeface="Arial" pitchFamily="34" charset="0"/>
                        <a:ea typeface="+mn-ea"/>
                        <a:cs typeface="Arial" pitchFamily="34" charset="0"/>
                      </a:endParaRPr>
                    </a:p>
                  </a:txBody>
                  <a:tcPr anchor="ctr">
                    <a:noFill/>
                  </a:tcPr>
                </a:tc>
                <a:tc>
                  <a:txBody>
                    <a:bodyPr/>
                    <a:lstStyle/>
                    <a:p>
                      <a:pPr marL="0" algn="ctr" defTabSz="914400" rtl="0" eaLnBrk="1" latinLnBrk="0" hangingPunct="1"/>
                      <a:r>
                        <a:rPr lang="en-US" sz="1800" kern="1200" dirty="0" smtClean="0">
                          <a:solidFill>
                            <a:schemeClr val="bg2"/>
                          </a:solidFill>
                        </a:rPr>
                        <a:t>3</a:t>
                      </a:r>
                      <a:endParaRPr lang="en-US" sz="1800" kern="1200" dirty="0">
                        <a:solidFill>
                          <a:schemeClr val="bg2"/>
                        </a:solidFill>
                        <a:latin typeface="Arial" pitchFamily="34" charset="0"/>
                        <a:ea typeface="+mn-ea"/>
                        <a:cs typeface="Arial" pitchFamily="34" charset="0"/>
                      </a:endParaRPr>
                    </a:p>
                  </a:txBody>
                  <a:tcPr anchor="ctr">
                    <a:noFill/>
                  </a:tcPr>
                </a:tc>
                <a:tc>
                  <a:txBody>
                    <a:bodyPr/>
                    <a:lstStyle/>
                    <a:p>
                      <a:pPr marL="0" algn="ctr" defTabSz="914400" rtl="0" eaLnBrk="1" latinLnBrk="0" hangingPunct="1"/>
                      <a:r>
                        <a:rPr lang="en-US" sz="1800" kern="1200" dirty="0" smtClean="0">
                          <a:solidFill>
                            <a:schemeClr val="bg2"/>
                          </a:solidFill>
                        </a:rPr>
                        <a:t>3</a:t>
                      </a:r>
                      <a:endParaRPr lang="en-US" sz="1800" kern="1200" dirty="0">
                        <a:solidFill>
                          <a:schemeClr val="bg2"/>
                        </a:solidFill>
                        <a:latin typeface="Arial" pitchFamily="34" charset="0"/>
                        <a:ea typeface="+mn-ea"/>
                        <a:cs typeface="Arial" pitchFamily="34" charset="0"/>
                      </a:endParaRPr>
                    </a:p>
                  </a:txBody>
                  <a:tcPr anchor="ctr">
                    <a:noFill/>
                  </a:tcPr>
                </a:tc>
              </a:tr>
            </a:tbl>
          </a:graphicData>
        </a:graphic>
      </p:graphicFrame>
      <p:sp>
        <p:nvSpPr>
          <p:cNvPr id="9" name="TextBox 8"/>
          <p:cNvSpPr txBox="1"/>
          <p:nvPr/>
        </p:nvSpPr>
        <p:spPr>
          <a:xfrm>
            <a:off x="609599" y="5707073"/>
            <a:ext cx="7989477" cy="369332"/>
          </a:xfrm>
          <a:prstGeom prst="rect">
            <a:avLst/>
          </a:prstGeom>
          <a:noFill/>
          <a:ln w="3175">
            <a:solidFill>
              <a:schemeClr val="bg2">
                <a:lumMod val="50000"/>
              </a:schemeClr>
            </a:solidFill>
          </a:ln>
        </p:spPr>
        <p:style>
          <a:lnRef idx="3">
            <a:schemeClr val="lt1"/>
          </a:lnRef>
          <a:fillRef idx="1">
            <a:schemeClr val="accent2"/>
          </a:fillRef>
          <a:effectRef idx="1">
            <a:schemeClr val="accent2"/>
          </a:effectRef>
          <a:fontRef idx="minor">
            <a:schemeClr val="lt1"/>
          </a:fontRef>
        </p:style>
        <p:txBody>
          <a:bodyPr wrap="square" rtlCol="0">
            <a:spAutoFit/>
          </a:bodyPr>
          <a:lstStyle/>
          <a:p>
            <a:r>
              <a:rPr lang="en-US" b="1" dirty="0" smtClean="0"/>
              <a:t>Note:</a:t>
            </a:r>
            <a:r>
              <a:rPr lang="en-US" dirty="0" smtClean="0"/>
              <a:t> </a:t>
            </a:r>
            <a:r>
              <a:rPr lang="en-US" b="0" dirty="0" smtClean="0"/>
              <a:t> Any number of aggregate function can be used in the select field.</a:t>
            </a:r>
            <a:endParaRPr lang="en-US" b="0" dirty="0">
              <a:cs typeface="Arial" pitchFamily="34" charset="0"/>
            </a:endParaRPr>
          </a:p>
        </p:txBody>
      </p:sp>
      <p:sp>
        <p:nvSpPr>
          <p:cNvPr id="15" name="Slide Number Placeholder 25"/>
          <p:cNvSpPr txBox="1">
            <a:spLocks/>
          </p:cNvSpPr>
          <p:nvPr/>
        </p:nvSpPr>
        <p:spPr>
          <a:xfrm>
            <a:off x="152400" y="6428601"/>
            <a:ext cx="457200" cy="276999"/>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8FE0B590-8C00-4610-BFCF-F4111B763C9E}" type="slidenum">
              <a:rPr lang="en-US" sz="1400" smtClean="0"/>
              <a:pPr>
                <a:defRPr/>
              </a:pPr>
              <a:t>18</a:t>
            </a:fld>
            <a:endParaRPr lang="en-US" sz="1400" dirty="0"/>
          </a:p>
        </p:txBody>
      </p:sp>
      <p:sp>
        <p:nvSpPr>
          <p:cNvPr id="12" name="Content Placeholder 2"/>
          <p:cNvSpPr>
            <a:spLocks noGrp="1"/>
          </p:cNvSpPr>
          <p:nvPr>
            <p:ph idx="1"/>
          </p:nvPr>
        </p:nvSpPr>
        <p:spPr>
          <a:xfrm>
            <a:off x="152400" y="715963"/>
            <a:ext cx="8229600" cy="536861"/>
          </a:xfrm>
        </p:spPr>
        <p:txBody>
          <a:bodyPr/>
          <a:lstStyle/>
          <a:p>
            <a:pPr marL="0" indent="0">
              <a:buNone/>
            </a:pPr>
            <a:r>
              <a:rPr lang="en-US" sz="2000" dirty="0" smtClean="0">
                <a:solidFill>
                  <a:schemeClr val="bg1"/>
                </a:solidFill>
              </a:rPr>
              <a:t>GROUP </a:t>
            </a:r>
            <a:r>
              <a:rPr lang="en-US" sz="2000" dirty="0">
                <a:solidFill>
                  <a:schemeClr val="bg1"/>
                </a:solidFill>
              </a:rPr>
              <a:t>BY with One Column and Two Aggregate </a:t>
            </a:r>
            <a:r>
              <a:rPr lang="en-US" sz="2000" dirty="0" smtClean="0">
                <a:solidFill>
                  <a:schemeClr val="bg1"/>
                </a:solidFill>
              </a:rPr>
              <a:t>Function</a:t>
            </a:r>
          </a:p>
          <a:p>
            <a:pPr marL="0" indent="0">
              <a:buNone/>
            </a:pPr>
            <a:r>
              <a:rPr lang="en-US" sz="2000" dirty="0" smtClean="0">
                <a:solidFill>
                  <a:schemeClr val="bg1"/>
                </a:solidFill>
              </a:rPr>
              <a:t>Output</a:t>
            </a:r>
            <a:endParaRPr lang="en-US" sz="2000" dirty="0"/>
          </a:p>
        </p:txBody>
      </p:sp>
      <p:sp>
        <p:nvSpPr>
          <p:cNvPr id="17" name="Content Placeholder 2"/>
          <p:cNvSpPr txBox="1">
            <a:spLocks/>
          </p:cNvSpPr>
          <p:nvPr/>
        </p:nvSpPr>
        <p:spPr>
          <a:xfrm>
            <a:off x="154983" y="3232485"/>
            <a:ext cx="8229600" cy="973327"/>
          </a:xfrm>
          <a:prstGeom prst="rect">
            <a:avLst/>
          </a:prstGeom>
        </p:spPr>
        <p:txBody>
          <a:bodyPr/>
          <a:lstStyle>
            <a:lvl1pPr marL="342900" indent="-342900" algn="l" defTabSz="457200" rtl="0" eaLnBrk="1" latinLnBrk="0" hangingPunct="1">
              <a:spcBef>
                <a:spcPct val="20000"/>
              </a:spcBef>
              <a:buFont typeface="Arial"/>
              <a:buChar char="•"/>
              <a:defRPr sz="2200" kern="1200">
                <a:solidFill>
                  <a:schemeClr val="bg2"/>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bg2"/>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bg2"/>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bg2"/>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bg2"/>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000" dirty="0"/>
              <a:t>The count of  customer number and name will be calculated and displayed for each country. </a:t>
            </a:r>
          </a:p>
        </p:txBody>
      </p:sp>
    </p:spTree>
    <p:extLst>
      <p:ext uri="{BB962C8B-B14F-4D97-AF65-F5344CB8AC3E}">
        <p14:creationId xmlns:p14="http://schemas.microsoft.com/office/powerpoint/2010/main" val="31931557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xEl>
                                              <p:pRg st="1" end="1"/>
                                            </p:txEl>
                                          </p:spTgt>
                                        </p:tgtEl>
                                        <p:attrNameLst>
                                          <p:attrName>style.visibility</p:attrName>
                                        </p:attrNameLst>
                                      </p:cBhvr>
                                      <p:to>
                                        <p:strVal val="visible"/>
                                      </p:to>
                                    </p:set>
                                    <p:animEffect transition="in" filter="fade">
                                      <p:cBhvr>
                                        <p:cTn id="12" dur="500"/>
                                        <p:tgtEl>
                                          <p:spTgt spid="1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fade">
                                      <p:cBhvr>
                                        <p:cTn id="22" dur="500"/>
                                        <p:tgtEl>
                                          <p:spTgt spid="1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2" grpId="0" build="p"/>
      <p:bldP spid="1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914400"/>
            <a:ext cx="8229600" cy="4906963"/>
          </a:xfrm>
        </p:spPr>
        <p:txBody>
          <a:bodyPr/>
          <a:lstStyle/>
          <a:p>
            <a:pPr indent="-365760"/>
            <a:r>
              <a:rPr lang="en-US" sz="2000" dirty="0"/>
              <a:t>If WHERE clause is used along with GROUP BY </a:t>
            </a:r>
            <a:r>
              <a:rPr lang="en-US" sz="2000" dirty="0" smtClean="0"/>
              <a:t>clause, </a:t>
            </a:r>
          </a:p>
          <a:p>
            <a:pPr marL="0" indent="0">
              <a:buNone/>
            </a:pPr>
            <a:r>
              <a:rPr lang="en-US" sz="2000" dirty="0" smtClean="0"/>
              <a:t>	then </a:t>
            </a:r>
            <a:r>
              <a:rPr lang="en-US" sz="2000" dirty="0"/>
              <a:t>WHERE clause is executed and records </a:t>
            </a:r>
            <a:r>
              <a:rPr lang="en-US" sz="2000" dirty="0" smtClean="0"/>
              <a:t>are selected</a:t>
            </a:r>
            <a:r>
              <a:rPr lang="en-US" sz="2000" dirty="0"/>
              <a:t>. </a:t>
            </a:r>
            <a:endParaRPr lang="en-US" sz="2000" dirty="0" smtClean="0"/>
          </a:p>
          <a:p>
            <a:pPr indent="-365760"/>
            <a:endParaRPr lang="en-US" sz="2000" dirty="0"/>
          </a:p>
          <a:p>
            <a:pPr indent="-365760"/>
            <a:r>
              <a:rPr lang="en-US" sz="2000" dirty="0" smtClean="0"/>
              <a:t>The </a:t>
            </a:r>
            <a:r>
              <a:rPr lang="en-US" sz="2000" dirty="0"/>
              <a:t>group by </a:t>
            </a:r>
            <a:r>
              <a:rPr lang="en-US" sz="2000" dirty="0" smtClean="0"/>
              <a:t>is </a:t>
            </a:r>
            <a:r>
              <a:rPr lang="en-US" sz="2000" dirty="0"/>
              <a:t>applied in the selected records</a:t>
            </a:r>
            <a:r>
              <a:rPr lang="en-US" sz="2000" dirty="0" smtClean="0"/>
              <a:t>.</a:t>
            </a:r>
          </a:p>
          <a:p>
            <a:pPr marL="0" indent="0">
              <a:buNone/>
            </a:pPr>
            <a:endParaRPr lang="en-US" sz="2000" dirty="0"/>
          </a:p>
          <a:p>
            <a:pPr indent="-365760"/>
            <a:r>
              <a:rPr lang="en-US" sz="2000" dirty="0"/>
              <a:t>Example:</a:t>
            </a:r>
          </a:p>
          <a:p>
            <a:pPr marL="914400" lvl="3" indent="0">
              <a:buNone/>
            </a:pPr>
            <a:r>
              <a:rPr lang="en-US" b="1" dirty="0">
                <a:solidFill>
                  <a:srgbClr val="0070C0"/>
                </a:solidFill>
                <a:latin typeface="Courier New" pitchFamily="49" charset="0"/>
                <a:cs typeface="Courier New" pitchFamily="49" charset="0"/>
              </a:rPr>
              <a:t>SELECT </a:t>
            </a:r>
            <a:r>
              <a:rPr lang="en-US" b="1" dirty="0">
                <a:solidFill>
                  <a:srgbClr val="BC8F00"/>
                </a:solidFill>
                <a:latin typeface="Courier New" pitchFamily="49" charset="0"/>
                <a:cs typeface="Courier New" pitchFamily="49" charset="0"/>
              </a:rPr>
              <a:t>country, </a:t>
            </a:r>
            <a:r>
              <a:rPr lang="en-US" b="1" dirty="0">
                <a:solidFill>
                  <a:srgbClr val="0070C0"/>
                </a:solidFill>
                <a:latin typeface="Courier New" pitchFamily="49" charset="0"/>
                <a:cs typeface="Courier New" pitchFamily="49" charset="0"/>
              </a:rPr>
              <a:t>count(</a:t>
            </a:r>
            <a:r>
              <a:rPr lang="en-US" b="1" dirty="0" err="1">
                <a:solidFill>
                  <a:srgbClr val="BC8F00"/>
                </a:solidFill>
                <a:latin typeface="Courier New" pitchFamily="49" charset="0"/>
                <a:cs typeface="Courier New" pitchFamily="49" charset="0"/>
              </a:rPr>
              <a:t>customernumber</a:t>
            </a:r>
            <a:r>
              <a:rPr lang="en-US" b="1" dirty="0">
                <a:solidFill>
                  <a:srgbClr val="0070C0"/>
                </a:solidFill>
                <a:latin typeface="Courier New" pitchFamily="49" charset="0"/>
                <a:cs typeface="Courier New" pitchFamily="49" charset="0"/>
              </a:rPr>
              <a:t>) </a:t>
            </a:r>
          </a:p>
          <a:p>
            <a:pPr marL="914400" lvl="3" indent="0">
              <a:buNone/>
            </a:pPr>
            <a:r>
              <a:rPr lang="en-US" b="1" dirty="0" smtClean="0">
                <a:solidFill>
                  <a:srgbClr val="0070C0"/>
                </a:solidFill>
                <a:latin typeface="Courier New" pitchFamily="49" charset="0"/>
                <a:cs typeface="Courier New" pitchFamily="49" charset="0"/>
              </a:rPr>
              <a:t>FROM </a:t>
            </a:r>
            <a:r>
              <a:rPr lang="en-US" b="1" dirty="0" smtClean="0">
                <a:solidFill>
                  <a:srgbClr val="BC8F00"/>
                </a:solidFill>
                <a:latin typeface="Courier New" pitchFamily="49" charset="0"/>
                <a:cs typeface="Courier New" pitchFamily="49" charset="0"/>
              </a:rPr>
              <a:t>customers</a:t>
            </a:r>
            <a:r>
              <a:rPr lang="en-US" b="1" dirty="0" smtClean="0">
                <a:solidFill>
                  <a:srgbClr val="0070C0"/>
                </a:solidFill>
                <a:latin typeface="Courier New" pitchFamily="49" charset="0"/>
                <a:cs typeface="Courier New" pitchFamily="49" charset="0"/>
              </a:rPr>
              <a:t> </a:t>
            </a:r>
          </a:p>
          <a:p>
            <a:pPr marL="914400" lvl="3" indent="0">
              <a:buNone/>
            </a:pPr>
            <a:r>
              <a:rPr lang="en-US" b="1" dirty="0" smtClean="0">
                <a:solidFill>
                  <a:srgbClr val="0070C0"/>
                </a:solidFill>
                <a:latin typeface="Courier New" pitchFamily="49" charset="0"/>
                <a:cs typeface="Courier New" pitchFamily="49" charset="0"/>
              </a:rPr>
              <a:t>WHERE </a:t>
            </a:r>
            <a:r>
              <a:rPr lang="en-US" b="1" dirty="0">
                <a:solidFill>
                  <a:srgbClr val="BC8F00"/>
                </a:solidFill>
                <a:latin typeface="Courier New" pitchFamily="49" charset="0"/>
                <a:cs typeface="Courier New" pitchFamily="49" charset="0"/>
              </a:rPr>
              <a:t>state != NULL  </a:t>
            </a:r>
          </a:p>
          <a:p>
            <a:pPr marL="914400" lvl="3" indent="0">
              <a:buNone/>
            </a:pPr>
            <a:r>
              <a:rPr lang="en-US" b="1" dirty="0">
                <a:solidFill>
                  <a:srgbClr val="0070C0"/>
                </a:solidFill>
                <a:latin typeface="Courier New" pitchFamily="49" charset="0"/>
                <a:cs typeface="Courier New" pitchFamily="49" charset="0"/>
              </a:rPr>
              <a:t>GROUP </a:t>
            </a:r>
            <a:r>
              <a:rPr lang="en-US" b="1" dirty="0" smtClean="0">
                <a:solidFill>
                  <a:srgbClr val="0070C0"/>
                </a:solidFill>
                <a:latin typeface="Courier New" pitchFamily="49" charset="0"/>
                <a:cs typeface="Courier New" pitchFamily="49" charset="0"/>
              </a:rPr>
              <a:t>BY </a:t>
            </a:r>
            <a:r>
              <a:rPr lang="en-US" b="1" dirty="0" smtClean="0">
                <a:solidFill>
                  <a:srgbClr val="BC8F00"/>
                </a:solidFill>
                <a:latin typeface="Courier New" pitchFamily="49" charset="0"/>
                <a:cs typeface="Courier New" pitchFamily="49" charset="0"/>
              </a:rPr>
              <a:t>country</a:t>
            </a:r>
            <a:r>
              <a:rPr lang="en-US" b="1" dirty="0" smtClean="0">
                <a:solidFill>
                  <a:srgbClr val="00B050"/>
                </a:solidFill>
                <a:latin typeface="Courier New" pitchFamily="49" charset="0"/>
                <a:cs typeface="Courier New" pitchFamily="49" charset="0"/>
              </a:rPr>
              <a:t>;</a:t>
            </a:r>
          </a:p>
          <a:p>
            <a:pPr marL="377190" lvl="1" indent="0">
              <a:buNone/>
            </a:pPr>
            <a:endParaRPr lang="en-US" dirty="0" smtClean="0"/>
          </a:p>
        </p:txBody>
      </p:sp>
      <p:sp>
        <p:nvSpPr>
          <p:cNvPr id="7170" name="Title 1"/>
          <p:cNvSpPr>
            <a:spLocks noGrp="1"/>
          </p:cNvSpPr>
          <p:nvPr>
            <p:ph type="title"/>
          </p:nvPr>
        </p:nvSpPr>
        <p:spPr/>
        <p:txBody>
          <a:bodyPr/>
          <a:lstStyle/>
          <a:p>
            <a:pPr lvl="1"/>
            <a:r>
              <a:rPr lang="en-US" dirty="0">
                <a:solidFill>
                  <a:schemeClr val="bg2"/>
                </a:solidFill>
                <a:latin typeface="+mj-lt"/>
              </a:rPr>
              <a:t>GROUP BY with WHERE Clause</a:t>
            </a:r>
          </a:p>
        </p:txBody>
      </p:sp>
      <p:sp>
        <p:nvSpPr>
          <p:cNvPr id="5" name="Slide Number Placeholder 25"/>
          <p:cNvSpPr txBox="1">
            <a:spLocks/>
          </p:cNvSpPr>
          <p:nvPr/>
        </p:nvSpPr>
        <p:spPr>
          <a:xfrm>
            <a:off x="152400" y="6428601"/>
            <a:ext cx="457200" cy="276999"/>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8FE0B590-8C00-4610-BFCF-F4111B763C9E}" type="slidenum">
              <a:rPr lang="en-US" sz="1400" smtClean="0"/>
              <a:pPr>
                <a:defRPr/>
              </a:pPr>
              <a:t>19</a:t>
            </a:fld>
            <a:endParaRPr lang="en-US" sz="1400" dirty="0"/>
          </a:p>
        </p:txBody>
      </p:sp>
    </p:spTree>
    <p:extLst>
      <p:ext uri="{BB962C8B-B14F-4D97-AF65-F5344CB8AC3E}">
        <p14:creationId xmlns:p14="http://schemas.microsoft.com/office/powerpoint/2010/main" val="25963409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500"/>
                                        <p:tgtEl>
                                          <p:spTgt spid="3">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9" end="9"/>
                                            </p:txEl>
                                          </p:spTgt>
                                        </p:tgtEl>
                                        <p:attrNameLst>
                                          <p:attrName>style.visibility</p:attrName>
                                        </p:attrNameLst>
                                      </p:cBhvr>
                                      <p:to>
                                        <p:strVal val="visible"/>
                                      </p:to>
                                    </p:set>
                                    <p:animEffect transition="in" filter="fade">
                                      <p:cBhvr>
                                        <p:cTn id="4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p:txBody>
          <a:bodyPr/>
          <a:lstStyle/>
          <a:p>
            <a:r>
              <a:rPr lang="en-US" sz="2000" dirty="0">
                <a:solidFill>
                  <a:schemeClr val="bg1"/>
                </a:solidFill>
              </a:rPr>
              <a:t>The session on Clauses in SQL provides knowledge and understanding of the use of clauses available in ANSI. </a:t>
            </a:r>
            <a:endParaRPr lang="en-US" sz="2000" dirty="0" smtClean="0">
              <a:solidFill>
                <a:schemeClr val="bg1"/>
              </a:solidFill>
            </a:endParaRPr>
          </a:p>
          <a:p>
            <a:endParaRPr lang="en-US" sz="2000" dirty="0" smtClean="0">
              <a:solidFill>
                <a:schemeClr val="bg1"/>
              </a:solidFill>
            </a:endParaRPr>
          </a:p>
          <a:p>
            <a:r>
              <a:rPr lang="en-US" sz="2000" dirty="0" smtClean="0">
                <a:solidFill>
                  <a:schemeClr val="bg1"/>
                </a:solidFill>
              </a:rPr>
              <a:t>The </a:t>
            </a:r>
            <a:r>
              <a:rPr lang="en-US" sz="2000" dirty="0">
                <a:solidFill>
                  <a:schemeClr val="bg1"/>
                </a:solidFill>
              </a:rPr>
              <a:t>syntax learned can be applied as part of this session in a case study provided. </a:t>
            </a:r>
          </a:p>
          <a:p>
            <a:endParaRPr lang="en-US" b="1" dirty="0"/>
          </a:p>
        </p:txBody>
      </p:sp>
      <p:sp>
        <p:nvSpPr>
          <p:cNvPr id="2" name="Title 1"/>
          <p:cNvSpPr>
            <a:spLocks noGrp="1"/>
          </p:cNvSpPr>
          <p:nvPr>
            <p:ph type="title"/>
          </p:nvPr>
        </p:nvSpPr>
        <p:spPr>
          <a:xfrm>
            <a:off x="310192" y="220326"/>
            <a:ext cx="8134350" cy="431819"/>
          </a:xfrm>
        </p:spPr>
        <p:txBody>
          <a:bodyPr/>
          <a:lstStyle/>
          <a:p>
            <a:r>
              <a:rPr lang="en-US" sz="1800" dirty="0" smtClean="0"/>
              <a:t>Overview</a:t>
            </a:r>
            <a:endParaRPr lang="en-US" sz="1800" dirty="0"/>
          </a:p>
        </p:txBody>
      </p:sp>
      <p:sp>
        <p:nvSpPr>
          <p:cNvPr id="6" name="Slide Number Placeholder 25"/>
          <p:cNvSpPr txBox="1">
            <a:spLocks/>
          </p:cNvSpPr>
          <p:nvPr/>
        </p:nvSpPr>
        <p:spPr>
          <a:xfrm>
            <a:off x="152400" y="6428601"/>
            <a:ext cx="457200" cy="276999"/>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8FE0B590-8C00-4610-BFCF-F4111B763C9E}" type="slidenum">
              <a:rPr lang="en-US" sz="1400" smtClean="0"/>
              <a:pPr>
                <a:defRPr/>
              </a:pPr>
              <a:t>2</a:t>
            </a:fld>
            <a:endParaRPr lang="en-US" sz="1400" dirty="0"/>
          </a:p>
        </p:txBody>
      </p:sp>
    </p:spTree>
    <p:extLst>
      <p:ext uri="{BB962C8B-B14F-4D97-AF65-F5344CB8AC3E}">
        <p14:creationId xmlns:p14="http://schemas.microsoft.com/office/powerpoint/2010/main" val="42194578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152400" y="4038599"/>
            <a:ext cx="8229600" cy="2390001"/>
          </a:xfrm>
        </p:spPr>
        <p:txBody>
          <a:bodyPr/>
          <a:lstStyle/>
          <a:p>
            <a:r>
              <a:rPr lang="en-US" sz="2000" dirty="0"/>
              <a:t>The following query displays the country and count of customers whose  state is not null and </a:t>
            </a:r>
            <a:r>
              <a:rPr lang="en-US" sz="2000" dirty="0" smtClean="0"/>
              <a:t>is </a:t>
            </a:r>
            <a:r>
              <a:rPr lang="en-US" sz="2000" dirty="0"/>
              <a:t>grouped by country: </a:t>
            </a:r>
          </a:p>
          <a:p>
            <a:pPr marL="731520" lvl="2" indent="0">
              <a:spcBef>
                <a:spcPts val="0"/>
              </a:spcBef>
              <a:buNone/>
            </a:pPr>
            <a:r>
              <a:rPr lang="en-US" sz="2000" b="1" dirty="0">
                <a:solidFill>
                  <a:srgbClr val="0070C0"/>
                </a:solidFill>
                <a:latin typeface="Courier New" pitchFamily="49" charset="0"/>
                <a:cs typeface="Courier New" pitchFamily="49" charset="0"/>
              </a:rPr>
              <a:t>SELECT </a:t>
            </a:r>
            <a:r>
              <a:rPr lang="en-US" sz="2000" b="1" dirty="0">
                <a:solidFill>
                  <a:srgbClr val="BC8F00"/>
                </a:solidFill>
                <a:latin typeface="Courier New" pitchFamily="49" charset="0"/>
                <a:cs typeface="Courier New" pitchFamily="49" charset="0"/>
              </a:rPr>
              <a:t>country, </a:t>
            </a:r>
            <a:r>
              <a:rPr lang="en-US" sz="2000" b="1" dirty="0">
                <a:solidFill>
                  <a:srgbClr val="0070C0"/>
                </a:solidFill>
                <a:latin typeface="Courier New" pitchFamily="49" charset="0"/>
                <a:cs typeface="Courier New" pitchFamily="49" charset="0"/>
              </a:rPr>
              <a:t>COUNT(</a:t>
            </a:r>
            <a:r>
              <a:rPr lang="en-US" sz="2000" b="1" dirty="0" err="1">
                <a:solidFill>
                  <a:srgbClr val="BC8F00"/>
                </a:solidFill>
                <a:latin typeface="Courier New" pitchFamily="49" charset="0"/>
                <a:cs typeface="Courier New" pitchFamily="49" charset="0"/>
              </a:rPr>
              <a:t>customername</a:t>
            </a:r>
            <a:r>
              <a:rPr lang="en-US" sz="2000" b="1" dirty="0">
                <a:solidFill>
                  <a:srgbClr val="0070C0"/>
                </a:solidFill>
                <a:latin typeface="Courier New" pitchFamily="49" charset="0"/>
                <a:cs typeface="Courier New" pitchFamily="49" charset="0"/>
              </a:rPr>
              <a:t>)</a:t>
            </a:r>
            <a:r>
              <a:rPr lang="en-US" sz="2000" b="1" dirty="0">
                <a:latin typeface="Courier New" pitchFamily="49" charset="0"/>
                <a:cs typeface="Courier New" pitchFamily="49" charset="0"/>
              </a:rPr>
              <a:t> </a:t>
            </a:r>
          </a:p>
          <a:p>
            <a:pPr marL="731520" lvl="2" indent="0">
              <a:spcBef>
                <a:spcPts val="0"/>
              </a:spcBef>
              <a:buNone/>
            </a:pPr>
            <a:r>
              <a:rPr lang="en-US" sz="2000" b="1" dirty="0">
                <a:solidFill>
                  <a:srgbClr val="0070C0"/>
                </a:solidFill>
                <a:latin typeface="Courier New" pitchFamily="49" charset="0"/>
                <a:cs typeface="Courier New" pitchFamily="49" charset="0"/>
              </a:rPr>
              <a:t>FROM</a:t>
            </a:r>
            <a:r>
              <a:rPr lang="en-US" sz="2000" b="1" dirty="0">
                <a:solidFill>
                  <a:srgbClr val="BC8F00"/>
                </a:solidFill>
                <a:latin typeface="Courier New" pitchFamily="49" charset="0"/>
                <a:cs typeface="Courier New" pitchFamily="49" charset="0"/>
              </a:rPr>
              <a:t> customers </a:t>
            </a:r>
          </a:p>
          <a:p>
            <a:pPr marL="731520" lvl="2" indent="0">
              <a:spcBef>
                <a:spcPts val="0"/>
              </a:spcBef>
              <a:buNone/>
            </a:pPr>
            <a:r>
              <a:rPr lang="en-US" sz="2000" b="1" dirty="0">
                <a:solidFill>
                  <a:srgbClr val="0070C0"/>
                </a:solidFill>
                <a:latin typeface="Courier New" pitchFamily="49" charset="0"/>
                <a:cs typeface="Courier New" pitchFamily="49" charset="0"/>
              </a:rPr>
              <a:t>WHERE</a:t>
            </a:r>
            <a:r>
              <a:rPr lang="en-US" sz="2000" b="1" dirty="0">
                <a:solidFill>
                  <a:srgbClr val="BC8F00"/>
                </a:solidFill>
                <a:latin typeface="Courier New" pitchFamily="49" charset="0"/>
                <a:cs typeface="Courier New" pitchFamily="49" charset="0"/>
              </a:rPr>
              <a:t> state!=NULL </a:t>
            </a:r>
          </a:p>
          <a:p>
            <a:pPr marL="731520" lvl="2" indent="0">
              <a:spcBef>
                <a:spcPts val="0"/>
              </a:spcBef>
              <a:buNone/>
            </a:pPr>
            <a:r>
              <a:rPr lang="en-US" sz="2000" b="1" dirty="0">
                <a:solidFill>
                  <a:srgbClr val="0070C0"/>
                </a:solidFill>
                <a:latin typeface="Courier New" pitchFamily="49" charset="0"/>
                <a:cs typeface="Courier New" pitchFamily="49" charset="0"/>
              </a:rPr>
              <a:t>GROUP BY </a:t>
            </a:r>
            <a:r>
              <a:rPr lang="en-US" sz="2000" b="1" dirty="0">
                <a:solidFill>
                  <a:srgbClr val="BC8F00"/>
                </a:solidFill>
                <a:latin typeface="Courier New" pitchFamily="49" charset="0"/>
                <a:cs typeface="Courier New" pitchFamily="49" charset="0"/>
              </a:rPr>
              <a:t>country;</a:t>
            </a:r>
          </a:p>
          <a:p>
            <a:endParaRPr lang="en-US" dirty="0"/>
          </a:p>
        </p:txBody>
      </p:sp>
      <p:sp>
        <p:nvSpPr>
          <p:cNvPr id="2" name="Title 1"/>
          <p:cNvSpPr>
            <a:spLocks noGrp="1"/>
          </p:cNvSpPr>
          <p:nvPr>
            <p:ph type="title"/>
          </p:nvPr>
        </p:nvSpPr>
        <p:spPr/>
        <p:txBody>
          <a:bodyPr/>
          <a:lstStyle/>
          <a:p>
            <a:r>
              <a:rPr lang="en-US" dirty="0" smtClean="0">
                <a:solidFill>
                  <a:schemeClr val="bg1"/>
                </a:solidFill>
              </a:rPr>
              <a:t>Example</a:t>
            </a:r>
          </a:p>
        </p:txBody>
      </p:sp>
      <p:graphicFrame>
        <p:nvGraphicFramePr>
          <p:cNvPr id="9" name="Table 8"/>
          <p:cNvGraphicFramePr>
            <a:graphicFrameLocks noGrp="1"/>
          </p:cNvGraphicFramePr>
          <p:nvPr>
            <p:extLst>
              <p:ext uri="{D42A27DB-BD31-4B8C-83A1-F6EECF244321}">
                <p14:modId xmlns:p14="http://schemas.microsoft.com/office/powerpoint/2010/main" val="2365718067"/>
              </p:ext>
            </p:extLst>
          </p:nvPr>
        </p:nvGraphicFramePr>
        <p:xfrm>
          <a:off x="1536915" y="1295242"/>
          <a:ext cx="6096000" cy="2591117"/>
        </p:xfrm>
        <a:graphic>
          <a:graphicData uri="http://schemas.openxmlformats.org/drawingml/2006/table">
            <a:tbl>
              <a:tblPr firstRow="1" bandRow="1">
                <a:tableStyleId>{21E4AEA4-8DFA-4A89-87EB-49C32662AFE0}</a:tableStyleId>
              </a:tblPr>
              <a:tblGrid>
                <a:gridCol w="2178995"/>
                <a:gridCol w="1961096"/>
                <a:gridCol w="1955909"/>
              </a:tblGrid>
              <a:tr h="293914">
                <a:tc>
                  <a:txBody>
                    <a:bodyPr/>
                    <a:lstStyle/>
                    <a:p>
                      <a:pPr algn="ctr"/>
                      <a:r>
                        <a:rPr lang="en-US" sz="1800" dirty="0" err="1" smtClean="0">
                          <a:solidFill>
                            <a:schemeClr val="bg2"/>
                          </a:solidFill>
                        </a:rPr>
                        <a:t>CustomerNumber</a:t>
                      </a:r>
                      <a:endParaRPr lang="en-US" sz="1800" dirty="0">
                        <a:solidFill>
                          <a:schemeClr val="bg2"/>
                        </a:solidFill>
                        <a:latin typeface="Arial" pitchFamily="34" charset="0"/>
                        <a:cs typeface="Arial" pitchFamily="34" charset="0"/>
                      </a:endParaRPr>
                    </a:p>
                  </a:txBody>
                  <a:tcPr anchor="ctr">
                    <a:solidFill>
                      <a:schemeClr val="accent4"/>
                    </a:solidFill>
                  </a:tcPr>
                </a:tc>
                <a:tc>
                  <a:txBody>
                    <a:bodyPr/>
                    <a:lstStyle/>
                    <a:p>
                      <a:pPr algn="ctr"/>
                      <a:r>
                        <a:rPr lang="en-US" sz="1800" dirty="0" smtClean="0">
                          <a:solidFill>
                            <a:schemeClr val="bg2"/>
                          </a:solidFill>
                        </a:rPr>
                        <a:t>Country</a:t>
                      </a:r>
                      <a:endParaRPr lang="en-US" sz="1800" dirty="0">
                        <a:solidFill>
                          <a:schemeClr val="bg2"/>
                        </a:solidFill>
                        <a:latin typeface="Arial" pitchFamily="34" charset="0"/>
                        <a:cs typeface="Arial" pitchFamily="34" charset="0"/>
                      </a:endParaRPr>
                    </a:p>
                  </a:txBody>
                  <a:tcPr anchor="ctr">
                    <a:solidFill>
                      <a:schemeClr val="accent4"/>
                    </a:solidFill>
                  </a:tcPr>
                </a:tc>
                <a:tc>
                  <a:txBody>
                    <a:bodyPr/>
                    <a:lstStyle/>
                    <a:p>
                      <a:pPr algn="ctr"/>
                      <a:r>
                        <a:rPr lang="en-US" sz="1800" dirty="0" smtClean="0">
                          <a:solidFill>
                            <a:schemeClr val="bg2"/>
                          </a:solidFill>
                        </a:rPr>
                        <a:t>State</a:t>
                      </a:r>
                      <a:endParaRPr lang="en-US" sz="1800" dirty="0">
                        <a:solidFill>
                          <a:schemeClr val="bg2"/>
                        </a:solidFill>
                        <a:latin typeface="Arial" pitchFamily="34" charset="0"/>
                        <a:cs typeface="Arial" pitchFamily="34" charset="0"/>
                      </a:endParaRPr>
                    </a:p>
                  </a:txBody>
                  <a:tcPr anchor="ctr">
                    <a:solidFill>
                      <a:schemeClr val="accent4"/>
                    </a:solidFill>
                  </a:tcPr>
                </a:tc>
              </a:tr>
              <a:tr h="396557">
                <a:tc>
                  <a:txBody>
                    <a:bodyPr/>
                    <a:lstStyle/>
                    <a:p>
                      <a:pPr algn="ctr"/>
                      <a:r>
                        <a:rPr lang="en-US" sz="1800" dirty="0" smtClean="0">
                          <a:solidFill>
                            <a:schemeClr val="bg2"/>
                          </a:solidFill>
                        </a:rPr>
                        <a:t>486</a:t>
                      </a:r>
                      <a:endParaRPr lang="en-US" sz="1800" dirty="0">
                        <a:solidFill>
                          <a:schemeClr val="bg2"/>
                        </a:solidFill>
                        <a:latin typeface="Arial" pitchFamily="34" charset="0"/>
                        <a:cs typeface="Arial" pitchFamily="34" charset="0"/>
                      </a:endParaRPr>
                    </a:p>
                  </a:txBody>
                  <a:tcPr anchor="ctr">
                    <a:noFill/>
                  </a:tcPr>
                </a:tc>
                <a:tc>
                  <a:txBody>
                    <a:bodyPr/>
                    <a:lstStyle/>
                    <a:p>
                      <a:pPr algn="ctr"/>
                      <a:r>
                        <a:rPr lang="en-US" sz="1800" dirty="0" smtClean="0">
                          <a:solidFill>
                            <a:schemeClr val="bg2"/>
                          </a:solidFill>
                        </a:rPr>
                        <a:t>USA</a:t>
                      </a:r>
                      <a:endParaRPr lang="en-US" sz="1800" dirty="0">
                        <a:solidFill>
                          <a:schemeClr val="bg2"/>
                        </a:solidFill>
                        <a:latin typeface="Arial" pitchFamily="34" charset="0"/>
                        <a:cs typeface="Arial" pitchFamily="34" charset="0"/>
                      </a:endParaRPr>
                    </a:p>
                  </a:txBody>
                  <a:tcPr anchor="ctr">
                    <a:noFill/>
                  </a:tcPr>
                </a:tc>
                <a:tc>
                  <a:txBody>
                    <a:bodyPr/>
                    <a:lstStyle/>
                    <a:p>
                      <a:pPr algn="ctr"/>
                      <a:r>
                        <a:rPr lang="en-US" sz="1800" dirty="0" smtClean="0">
                          <a:solidFill>
                            <a:schemeClr val="bg2"/>
                          </a:solidFill>
                        </a:rPr>
                        <a:t>PA</a:t>
                      </a:r>
                      <a:endParaRPr lang="en-US" sz="1800" dirty="0">
                        <a:solidFill>
                          <a:schemeClr val="bg2"/>
                        </a:solidFill>
                        <a:latin typeface="Arial" pitchFamily="34" charset="0"/>
                        <a:cs typeface="Arial" pitchFamily="34" charset="0"/>
                      </a:endParaRPr>
                    </a:p>
                  </a:txBody>
                  <a:tcPr anchor="ctr">
                    <a:noFill/>
                  </a:tcPr>
                </a:tc>
              </a:tr>
              <a:tr h="293914">
                <a:tc>
                  <a:txBody>
                    <a:bodyPr/>
                    <a:lstStyle/>
                    <a:p>
                      <a:pPr algn="ctr"/>
                      <a:r>
                        <a:rPr lang="en-US" sz="1800" dirty="0" smtClean="0">
                          <a:solidFill>
                            <a:schemeClr val="bg2"/>
                          </a:solidFill>
                        </a:rPr>
                        <a:t>487</a:t>
                      </a:r>
                      <a:endParaRPr lang="en-US" sz="1800" dirty="0">
                        <a:solidFill>
                          <a:schemeClr val="bg2"/>
                        </a:solidFill>
                        <a:latin typeface="Arial" pitchFamily="34" charset="0"/>
                        <a:cs typeface="Arial" pitchFamily="34" charset="0"/>
                      </a:endParaRPr>
                    </a:p>
                  </a:txBody>
                  <a:tcPr anchor="ctr">
                    <a:noFill/>
                  </a:tcPr>
                </a:tc>
                <a:tc>
                  <a:txBody>
                    <a:bodyPr/>
                    <a:lstStyle/>
                    <a:p>
                      <a:pPr algn="ctr"/>
                      <a:r>
                        <a:rPr lang="en-US" sz="1800" dirty="0" smtClean="0">
                          <a:solidFill>
                            <a:schemeClr val="bg2"/>
                          </a:solidFill>
                        </a:rPr>
                        <a:t>USA</a:t>
                      </a:r>
                      <a:endParaRPr lang="en-US" sz="1800" dirty="0">
                        <a:solidFill>
                          <a:schemeClr val="bg2"/>
                        </a:solidFill>
                        <a:latin typeface="Arial" pitchFamily="34" charset="0"/>
                        <a:cs typeface="Arial" pitchFamily="34" charset="0"/>
                      </a:endParaRPr>
                    </a:p>
                  </a:txBody>
                  <a:tcPr anchor="ctr">
                    <a:noFill/>
                  </a:tcPr>
                </a:tc>
                <a:tc>
                  <a:txBody>
                    <a:bodyPr/>
                    <a:lstStyle/>
                    <a:p>
                      <a:pPr algn="ctr"/>
                      <a:r>
                        <a:rPr lang="en-US" sz="1800" dirty="0" smtClean="0">
                          <a:solidFill>
                            <a:schemeClr val="bg2"/>
                          </a:solidFill>
                        </a:rPr>
                        <a:t>CA</a:t>
                      </a:r>
                      <a:endParaRPr lang="en-US" sz="1800" dirty="0">
                        <a:solidFill>
                          <a:schemeClr val="bg2"/>
                        </a:solidFill>
                        <a:latin typeface="Arial" pitchFamily="34" charset="0"/>
                        <a:cs typeface="Arial" pitchFamily="34" charset="0"/>
                      </a:endParaRPr>
                    </a:p>
                  </a:txBody>
                  <a:tcPr anchor="ctr">
                    <a:noFill/>
                  </a:tcPr>
                </a:tc>
              </a:tr>
              <a:tr h="293914">
                <a:tc>
                  <a:txBody>
                    <a:bodyPr/>
                    <a:lstStyle/>
                    <a:p>
                      <a:pPr algn="ctr"/>
                      <a:r>
                        <a:rPr lang="en-US" sz="1800" dirty="0" smtClean="0">
                          <a:solidFill>
                            <a:schemeClr val="bg2"/>
                          </a:solidFill>
                        </a:rPr>
                        <a:t>345</a:t>
                      </a:r>
                      <a:endParaRPr lang="en-US" sz="1800" dirty="0">
                        <a:solidFill>
                          <a:schemeClr val="bg2"/>
                        </a:solidFill>
                        <a:latin typeface="Arial" pitchFamily="34" charset="0"/>
                        <a:cs typeface="Arial" pitchFamily="34" charset="0"/>
                      </a:endParaRPr>
                    </a:p>
                  </a:txBody>
                  <a:tcPr anchor="ctr">
                    <a:noFill/>
                  </a:tcPr>
                </a:tc>
                <a:tc>
                  <a:txBody>
                    <a:bodyPr/>
                    <a:lstStyle/>
                    <a:p>
                      <a:pPr algn="ctr"/>
                      <a:r>
                        <a:rPr lang="en-US" sz="1800" dirty="0" smtClean="0">
                          <a:solidFill>
                            <a:schemeClr val="bg2"/>
                          </a:solidFill>
                        </a:rPr>
                        <a:t>Japan</a:t>
                      </a:r>
                      <a:endParaRPr lang="en-US" sz="1800" dirty="0">
                        <a:solidFill>
                          <a:schemeClr val="bg2"/>
                        </a:solidFill>
                        <a:latin typeface="Arial" pitchFamily="34" charset="0"/>
                        <a:cs typeface="Arial" pitchFamily="34" charset="0"/>
                      </a:endParaRPr>
                    </a:p>
                  </a:txBody>
                  <a:tcPr anchor="ctr">
                    <a:noFill/>
                  </a:tcPr>
                </a:tc>
                <a:tc>
                  <a:txBody>
                    <a:bodyPr/>
                    <a:lstStyle/>
                    <a:p>
                      <a:pPr algn="ctr"/>
                      <a:r>
                        <a:rPr lang="en-US" sz="1800" dirty="0" smtClean="0">
                          <a:solidFill>
                            <a:schemeClr val="bg2"/>
                          </a:solidFill>
                        </a:rPr>
                        <a:t>Tokyo</a:t>
                      </a:r>
                      <a:endParaRPr lang="en-US" sz="1800" dirty="0">
                        <a:solidFill>
                          <a:schemeClr val="bg2"/>
                        </a:solidFill>
                        <a:latin typeface="Arial" pitchFamily="34" charset="0"/>
                        <a:cs typeface="Arial" pitchFamily="34" charset="0"/>
                      </a:endParaRPr>
                    </a:p>
                  </a:txBody>
                  <a:tcPr anchor="ctr">
                    <a:noFill/>
                  </a:tcPr>
                </a:tc>
              </a:tr>
              <a:tr h="293914">
                <a:tc>
                  <a:txBody>
                    <a:bodyPr/>
                    <a:lstStyle/>
                    <a:p>
                      <a:pPr algn="ctr"/>
                      <a:r>
                        <a:rPr lang="en-US" sz="1800" dirty="0" smtClean="0">
                          <a:solidFill>
                            <a:schemeClr val="bg2"/>
                          </a:solidFill>
                        </a:rPr>
                        <a:t>451</a:t>
                      </a:r>
                      <a:endParaRPr lang="en-US" sz="1800" dirty="0">
                        <a:solidFill>
                          <a:schemeClr val="bg2"/>
                        </a:solidFill>
                        <a:latin typeface="Arial" pitchFamily="34" charset="0"/>
                        <a:cs typeface="Arial" pitchFamily="34" charset="0"/>
                      </a:endParaRPr>
                    </a:p>
                  </a:txBody>
                  <a:tcPr anchor="ctr">
                    <a:noFill/>
                  </a:tcPr>
                </a:tc>
                <a:tc>
                  <a:txBody>
                    <a:bodyPr/>
                    <a:lstStyle/>
                    <a:p>
                      <a:pPr algn="ctr"/>
                      <a:r>
                        <a:rPr lang="en-US" sz="1800" dirty="0" smtClean="0">
                          <a:solidFill>
                            <a:schemeClr val="bg2"/>
                          </a:solidFill>
                        </a:rPr>
                        <a:t>Japan</a:t>
                      </a:r>
                      <a:endParaRPr lang="en-US" sz="1800" dirty="0">
                        <a:solidFill>
                          <a:schemeClr val="bg2"/>
                        </a:solidFill>
                        <a:latin typeface="Arial" pitchFamily="34" charset="0"/>
                        <a:cs typeface="Arial" pitchFamily="34" charset="0"/>
                      </a:endParaRPr>
                    </a:p>
                  </a:txBody>
                  <a:tcPr anchor="ctr">
                    <a:noFill/>
                  </a:tcPr>
                </a:tc>
                <a:tc>
                  <a:txBody>
                    <a:bodyPr/>
                    <a:lstStyle/>
                    <a:p>
                      <a:pPr algn="ctr"/>
                      <a:r>
                        <a:rPr lang="en-US" sz="1800" dirty="0" smtClean="0">
                          <a:solidFill>
                            <a:schemeClr val="bg2"/>
                          </a:solidFill>
                        </a:rPr>
                        <a:t>Tokyo</a:t>
                      </a:r>
                      <a:endParaRPr lang="en-US" sz="1800" dirty="0">
                        <a:solidFill>
                          <a:schemeClr val="bg2"/>
                        </a:solidFill>
                        <a:latin typeface="Arial" pitchFamily="34" charset="0"/>
                        <a:cs typeface="Arial" pitchFamily="34" charset="0"/>
                      </a:endParaRPr>
                    </a:p>
                  </a:txBody>
                  <a:tcPr anchor="ctr">
                    <a:noFill/>
                  </a:tcPr>
                </a:tc>
              </a:tr>
              <a:tr h="293914">
                <a:tc>
                  <a:txBody>
                    <a:bodyPr/>
                    <a:lstStyle/>
                    <a:p>
                      <a:pPr algn="ctr"/>
                      <a:r>
                        <a:rPr lang="en-US" sz="1800" dirty="0" smtClean="0">
                          <a:solidFill>
                            <a:schemeClr val="bg2"/>
                          </a:solidFill>
                        </a:rPr>
                        <a:t>475</a:t>
                      </a:r>
                      <a:endParaRPr lang="en-US" sz="1800" dirty="0">
                        <a:solidFill>
                          <a:schemeClr val="bg2"/>
                        </a:solidFill>
                        <a:latin typeface="Arial" pitchFamily="34" charset="0"/>
                        <a:cs typeface="Arial" pitchFamily="34" charset="0"/>
                      </a:endParaRPr>
                    </a:p>
                  </a:txBody>
                  <a:tcPr anchor="ctr">
                    <a:noFill/>
                  </a:tcPr>
                </a:tc>
                <a:tc>
                  <a:txBody>
                    <a:bodyPr/>
                    <a:lstStyle/>
                    <a:p>
                      <a:pPr algn="ctr"/>
                      <a:r>
                        <a:rPr lang="en-US" sz="1800" dirty="0" smtClean="0">
                          <a:solidFill>
                            <a:schemeClr val="bg2"/>
                          </a:solidFill>
                        </a:rPr>
                        <a:t>USA</a:t>
                      </a:r>
                      <a:endParaRPr lang="en-US" sz="1800" dirty="0">
                        <a:solidFill>
                          <a:schemeClr val="bg2"/>
                        </a:solidFill>
                        <a:latin typeface="Arial" pitchFamily="34" charset="0"/>
                        <a:cs typeface="Arial" pitchFamily="34" charset="0"/>
                      </a:endParaRPr>
                    </a:p>
                  </a:txBody>
                  <a:tcPr anchor="ctr">
                    <a:noFill/>
                  </a:tcPr>
                </a:tc>
                <a:tc>
                  <a:txBody>
                    <a:bodyPr/>
                    <a:lstStyle/>
                    <a:p>
                      <a:pPr algn="ctr"/>
                      <a:r>
                        <a:rPr lang="en-US" sz="1800" dirty="0" smtClean="0">
                          <a:solidFill>
                            <a:schemeClr val="bg2"/>
                          </a:solidFill>
                        </a:rPr>
                        <a:t>CA</a:t>
                      </a:r>
                      <a:endParaRPr lang="en-US" sz="1800" dirty="0">
                        <a:solidFill>
                          <a:schemeClr val="bg2"/>
                        </a:solidFill>
                        <a:latin typeface="Arial" pitchFamily="34" charset="0"/>
                        <a:cs typeface="Arial" pitchFamily="34" charset="0"/>
                      </a:endParaRPr>
                    </a:p>
                  </a:txBody>
                  <a:tcPr anchor="ctr">
                    <a:noFill/>
                  </a:tcPr>
                </a:tc>
              </a:tr>
              <a:tr h="293914">
                <a:tc>
                  <a:txBody>
                    <a:bodyPr/>
                    <a:lstStyle/>
                    <a:p>
                      <a:pPr algn="ctr"/>
                      <a:r>
                        <a:rPr lang="en-US" sz="1800" dirty="0" smtClean="0">
                          <a:solidFill>
                            <a:schemeClr val="bg2"/>
                          </a:solidFill>
                        </a:rPr>
                        <a:t>107</a:t>
                      </a:r>
                      <a:endParaRPr lang="en-US" sz="1800" dirty="0">
                        <a:solidFill>
                          <a:schemeClr val="bg2"/>
                        </a:solidFill>
                        <a:latin typeface="Arial" pitchFamily="34" charset="0"/>
                        <a:cs typeface="Arial" pitchFamily="34" charset="0"/>
                      </a:endParaRPr>
                    </a:p>
                  </a:txBody>
                  <a:tcPr anchor="ctr">
                    <a:noFill/>
                  </a:tcPr>
                </a:tc>
                <a:tc>
                  <a:txBody>
                    <a:bodyPr/>
                    <a:lstStyle/>
                    <a:p>
                      <a:pPr algn="ctr"/>
                      <a:r>
                        <a:rPr lang="en-US" sz="1800" dirty="0" smtClean="0">
                          <a:solidFill>
                            <a:schemeClr val="bg2"/>
                          </a:solidFill>
                        </a:rPr>
                        <a:t>Japan</a:t>
                      </a:r>
                      <a:endParaRPr lang="en-US" sz="1800" dirty="0">
                        <a:solidFill>
                          <a:schemeClr val="bg2"/>
                        </a:solidFill>
                        <a:latin typeface="Arial" pitchFamily="34" charset="0"/>
                        <a:cs typeface="Arial" pitchFamily="34" charset="0"/>
                      </a:endParaRPr>
                    </a:p>
                  </a:txBody>
                  <a:tcPr anchor="ctr">
                    <a:noFill/>
                  </a:tcPr>
                </a:tc>
                <a:tc>
                  <a:txBody>
                    <a:bodyPr/>
                    <a:lstStyle/>
                    <a:p>
                      <a:pPr algn="ctr"/>
                      <a:r>
                        <a:rPr lang="en-US" sz="1800" dirty="0" smtClean="0">
                          <a:solidFill>
                            <a:schemeClr val="bg2"/>
                          </a:solidFill>
                        </a:rPr>
                        <a:t>NULL</a:t>
                      </a:r>
                      <a:endParaRPr lang="en-US" sz="1800" dirty="0">
                        <a:solidFill>
                          <a:schemeClr val="bg2"/>
                        </a:solidFill>
                        <a:latin typeface="Arial" pitchFamily="34" charset="0"/>
                        <a:cs typeface="Arial" pitchFamily="34" charset="0"/>
                      </a:endParaRPr>
                    </a:p>
                  </a:txBody>
                  <a:tcPr anchor="ctr">
                    <a:noFill/>
                  </a:tcPr>
                </a:tc>
              </a:tr>
            </a:tbl>
          </a:graphicData>
        </a:graphic>
      </p:graphicFrame>
      <p:sp>
        <p:nvSpPr>
          <p:cNvPr id="11" name="Slide Number Placeholder 25"/>
          <p:cNvSpPr txBox="1">
            <a:spLocks/>
          </p:cNvSpPr>
          <p:nvPr/>
        </p:nvSpPr>
        <p:spPr>
          <a:xfrm>
            <a:off x="152400" y="6428601"/>
            <a:ext cx="457200" cy="276999"/>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8FE0B590-8C00-4610-BFCF-F4111B763C9E}" type="slidenum">
              <a:rPr lang="en-US" sz="1400" smtClean="0"/>
              <a:pPr>
                <a:defRPr/>
              </a:pPr>
              <a:t>20</a:t>
            </a:fld>
            <a:endParaRPr lang="en-US" sz="1400" dirty="0"/>
          </a:p>
        </p:txBody>
      </p:sp>
      <p:sp>
        <p:nvSpPr>
          <p:cNvPr id="14" name="Content Placeholder 2"/>
          <p:cNvSpPr txBox="1">
            <a:spLocks/>
          </p:cNvSpPr>
          <p:nvPr/>
        </p:nvSpPr>
        <p:spPr>
          <a:xfrm>
            <a:off x="152400" y="715963"/>
            <a:ext cx="8229600" cy="536861"/>
          </a:xfrm>
          <a:prstGeom prst="rect">
            <a:avLst/>
          </a:prstGeom>
        </p:spPr>
        <p:txBody>
          <a:bodyPr/>
          <a:lstStyle>
            <a:lvl1pPr marL="342900" indent="-342900" algn="l" defTabSz="457200" rtl="0" eaLnBrk="1" latinLnBrk="0" hangingPunct="1">
              <a:spcBef>
                <a:spcPct val="20000"/>
              </a:spcBef>
              <a:buFont typeface="Arial"/>
              <a:buChar char="•"/>
              <a:defRPr sz="2200" kern="1200">
                <a:solidFill>
                  <a:schemeClr val="bg2"/>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bg2"/>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bg2"/>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bg2"/>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bg2"/>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000" dirty="0">
                <a:solidFill>
                  <a:schemeClr val="bg1"/>
                </a:solidFill>
              </a:rPr>
              <a:t>GROUP BY with One Select Field</a:t>
            </a:r>
            <a:endParaRPr lang="en-US" sz="2000" dirty="0"/>
          </a:p>
        </p:txBody>
      </p:sp>
    </p:spTree>
    <p:extLst>
      <p:ext uri="{BB962C8B-B14F-4D97-AF65-F5344CB8AC3E}">
        <p14:creationId xmlns:p14="http://schemas.microsoft.com/office/powerpoint/2010/main" val="29154054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4" end="4"/>
                                            </p:txEl>
                                          </p:spTgt>
                                        </p:tgtEl>
                                        <p:attrNameLst>
                                          <p:attrName>style.visibility</p:attrName>
                                        </p:attrNameLst>
                                      </p:cBhvr>
                                      <p:to>
                                        <p:strVal val="visible"/>
                                      </p:to>
                                    </p:set>
                                    <p:animEffect transition="in" filter="fade">
                                      <p:cBhvr>
                                        <p:cTn id="7" dur="500"/>
                                        <p:tgtEl>
                                          <p:spTgt spid="4">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animEffect transition="in" filter="fade">
                                      <p:cBhvr>
                                        <p:cTn id="17" dur="500"/>
                                        <p:tgtEl>
                                          <p:spTgt spid="4">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1" end="1"/>
                                            </p:txEl>
                                          </p:spTgt>
                                        </p:tgtEl>
                                        <p:attrNameLst>
                                          <p:attrName>style.visibility</p:attrName>
                                        </p:attrNameLst>
                                      </p:cBhvr>
                                      <p:to>
                                        <p:strVal val="visible"/>
                                      </p:to>
                                    </p:set>
                                    <p:animEffect transition="in" filter="fade">
                                      <p:cBhvr>
                                        <p:cTn id="22" dur="500"/>
                                        <p:tgtEl>
                                          <p:spTgt spid="4">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2" end="2"/>
                                            </p:txEl>
                                          </p:spTgt>
                                        </p:tgtEl>
                                        <p:attrNameLst>
                                          <p:attrName>style.visibility</p:attrName>
                                        </p:attrNameLst>
                                      </p:cBhvr>
                                      <p:to>
                                        <p:strVal val="visible"/>
                                      </p:to>
                                    </p:set>
                                    <p:animEffect transition="in" filter="fade">
                                      <p:cBhvr>
                                        <p:cTn id="27" dur="500"/>
                                        <p:tgtEl>
                                          <p:spTgt spid="4">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3" end="3"/>
                                            </p:txEl>
                                          </p:spTgt>
                                        </p:tgtEl>
                                        <p:attrNameLst>
                                          <p:attrName>style.visibility</p:attrName>
                                        </p:attrNameLst>
                                      </p:cBhvr>
                                      <p:to>
                                        <p:strVal val="visible"/>
                                      </p:to>
                                    </p:set>
                                    <p:animEffect transition="in" filter="fade">
                                      <p:cBhvr>
                                        <p:cTn id="32" dur="500"/>
                                        <p:tgtEl>
                                          <p:spTgt spid="4">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4">
                                            <p:txEl>
                                              <p:pRg st="0" end="0"/>
                                            </p:txEl>
                                          </p:spTgt>
                                        </p:tgtEl>
                                        <p:attrNameLst>
                                          <p:attrName>style.visibility</p:attrName>
                                        </p:attrNameLst>
                                      </p:cBhvr>
                                      <p:to>
                                        <p:strVal val="visible"/>
                                      </p:to>
                                    </p:set>
                                    <p:animEffect transition="in" filter="fade">
                                      <p:cBhvr>
                                        <p:cTn id="37" dur="500"/>
                                        <p:tgtEl>
                                          <p:spTgt spid="1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14"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Example</a:t>
            </a:r>
          </a:p>
        </p:txBody>
      </p:sp>
      <p:graphicFrame>
        <p:nvGraphicFramePr>
          <p:cNvPr id="10" name="Table 9"/>
          <p:cNvGraphicFramePr>
            <a:graphicFrameLocks noGrp="1"/>
          </p:cNvGraphicFramePr>
          <p:nvPr>
            <p:extLst>
              <p:ext uri="{D42A27DB-BD31-4B8C-83A1-F6EECF244321}">
                <p14:modId xmlns:p14="http://schemas.microsoft.com/office/powerpoint/2010/main" val="1019707604"/>
              </p:ext>
            </p:extLst>
          </p:nvPr>
        </p:nvGraphicFramePr>
        <p:xfrm>
          <a:off x="2242088" y="1931263"/>
          <a:ext cx="4234912" cy="1162457"/>
        </p:xfrm>
        <a:graphic>
          <a:graphicData uri="http://schemas.openxmlformats.org/drawingml/2006/table">
            <a:tbl>
              <a:tblPr firstRow="1" bandRow="1">
                <a:tableStyleId>{21E4AEA4-8DFA-4A89-87EB-49C32662AFE0}</a:tableStyleId>
              </a:tblPr>
              <a:tblGrid>
                <a:gridCol w="1814962"/>
                <a:gridCol w="2419950"/>
              </a:tblGrid>
              <a:tr h="430937">
                <a:tc>
                  <a:txBody>
                    <a:bodyPr/>
                    <a:lstStyle/>
                    <a:p>
                      <a:pPr marL="0" algn="ctr" defTabSz="914400" rtl="0" eaLnBrk="1" latinLnBrk="0" hangingPunct="1"/>
                      <a:r>
                        <a:rPr lang="en-US" sz="1800" kern="1200" dirty="0" err="1" smtClean="0">
                          <a:solidFill>
                            <a:schemeClr val="bg2"/>
                          </a:solidFill>
                        </a:rPr>
                        <a:t>Module_id</a:t>
                      </a:r>
                      <a:endParaRPr lang="en-US" sz="1800" kern="1200" dirty="0">
                        <a:solidFill>
                          <a:schemeClr val="bg2"/>
                        </a:solidFill>
                        <a:latin typeface="+mn-lt"/>
                        <a:ea typeface="+mn-ea"/>
                        <a:cs typeface="Arial" pitchFamily="34" charset="0"/>
                      </a:endParaRPr>
                    </a:p>
                  </a:txBody>
                  <a:tcPr anchor="ctr">
                    <a:solidFill>
                      <a:schemeClr val="accent4"/>
                    </a:solidFill>
                  </a:tcPr>
                </a:tc>
                <a:tc>
                  <a:txBody>
                    <a:bodyPr/>
                    <a:lstStyle/>
                    <a:p>
                      <a:pPr marL="0" algn="ctr" defTabSz="914400" rtl="0" eaLnBrk="1" latinLnBrk="0" hangingPunct="1"/>
                      <a:r>
                        <a:rPr lang="en-US" sz="1800" kern="1200" dirty="0" smtClean="0">
                          <a:solidFill>
                            <a:schemeClr val="bg2"/>
                          </a:solidFill>
                        </a:rPr>
                        <a:t>Count(</a:t>
                      </a:r>
                      <a:r>
                        <a:rPr lang="en-US" sz="1800" kern="1200" dirty="0" err="1" smtClean="0">
                          <a:solidFill>
                            <a:schemeClr val="bg2"/>
                          </a:solidFill>
                        </a:rPr>
                        <a:t>associate_id</a:t>
                      </a:r>
                      <a:r>
                        <a:rPr lang="en-US" sz="1800" kern="1200" dirty="0" smtClean="0">
                          <a:solidFill>
                            <a:schemeClr val="bg2"/>
                          </a:solidFill>
                        </a:rPr>
                        <a:t>)</a:t>
                      </a:r>
                      <a:endParaRPr lang="en-US" sz="1800" kern="1200" dirty="0">
                        <a:solidFill>
                          <a:schemeClr val="bg2"/>
                        </a:solidFill>
                        <a:latin typeface="+mn-lt"/>
                        <a:ea typeface="+mn-ea"/>
                        <a:cs typeface="Arial" pitchFamily="34" charset="0"/>
                      </a:endParaRPr>
                    </a:p>
                  </a:txBody>
                  <a:tcPr anchor="ctr">
                    <a:solidFill>
                      <a:schemeClr val="accent4"/>
                    </a:solidFill>
                  </a:tcPr>
                </a:tc>
              </a:tr>
              <a:tr h="231664">
                <a:tc>
                  <a:txBody>
                    <a:bodyPr/>
                    <a:lstStyle/>
                    <a:p>
                      <a:pPr marL="0" algn="ctr" defTabSz="914400" rtl="0" eaLnBrk="1" latinLnBrk="0" hangingPunct="1"/>
                      <a:r>
                        <a:rPr lang="en-US" sz="1800" kern="1200" dirty="0" smtClean="0">
                          <a:solidFill>
                            <a:schemeClr val="bg2"/>
                          </a:solidFill>
                        </a:rPr>
                        <a:t>USA</a:t>
                      </a:r>
                      <a:endParaRPr lang="en-US" sz="1800" kern="1200" dirty="0">
                        <a:solidFill>
                          <a:schemeClr val="bg2"/>
                        </a:solidFill>
                        <a:latin typeface="+mn-lt"/>
                        <a:ea typeface="+mn-ea"/>
                        <a:cs typeface="Arial" pitchFamily="34" charset="0"/>
                      </a:endParaRPr>
                    </a:p>
                  </a:txBody>
                  <a:tcPr anchor="ctr">
                    <a:noFill/>
                  </a:tcPr>
                </a:tc>
                <a:tc>
                  <a:txBody>
                    <a:bodyPr/>
                    <a:lstStyle/>
                    <a:p>
                      <a:pPr marL="0" algn="ctr" defTabSz="914400" rtl="0" eaLnBrk="1" latinLnBrk="0" hangingPunct="1"/>
                      <a:r>
                        <a:rPr lang="en-US" sz="1800" kern="1200" dirty="0" smtClean="0">
                          <a:solidFill>
                            <a:schemeClr val="bg2"/>
                          </a:solidFill>
                        </a:rPr>
                        <a:t>3</a:t>
                      </a:r>
                      <a:endParaRPr lang="en-US" sz="1800" kern="1200" dirty="0">
                        <a:solidFill>
                          <a:schemeClr val="bg2"/>
                        </a:solidFill>
                        <a:latin typeface="+mn-lt"/>
                        <a:ea typeface="+mn-ea"/>
                        <a:cs typeface="Arial" pitchFamily="34" charset="0"/>
                      </a:endParaRPr>
                    </a:p>
                  </a:txBody>
                  <a:tcPr anchor="ctr">
                    <a:noFill/>
                  </a:tcPr>
                </a:tc>
              </a:tr>
              <a:tr h="225536">
                <a:tc>
                  <a:txBody>
                    <a:bodyPr/>
                    <a:lstStyle/>
                    <a:p>
                      <a:pPr marL="0" algn="ctr" defTabSz="914400" rtl="0" eaLnBrk="1" latinLnBrk="0" hangingPunct="1"/>
                      <a:r>
                        <a:rPr lang="en-US" sz="1800" kern="1200" dirty="0" smtClean="0">
                          <a:solidFill>
                            <a:schemeClr val="bg2"/>
                          </a:solidFill>
                        </a:rPr>
                        <a:t>JAPAN</a:t>
                      </a:r>
                      <a:endParaRPr lang="en-US" sz="1800" kern="1200" dirty="0">
                        <a:solidFill>
                          <a:schemeClr val="bg2"/>
                        </a:solidFill>
                        <a:latin typeface="+mn-lt"/>
                        <a:ea typeface="+mn-ea"/>
                        <a:cs typeface="Arial" pitchFamily="34" charset="0"/>
                      </a:endParaRPr>
                    </a:p>
                  </a:txBody>
                  <a:tcPr anchor="ctr">
                    <a:noFill/>
                  </a:tcPr>
                </a:tc>
                <a:tc>
                  <a:txBody>
                    <a:bodyPr/>
                    <a:lstStyle/>
                    <a:p>
                      <a:pPr marL="0" algn="ctr" defTabSz="914400" rtl="0" eaLnBrk="1" latinLnBrk="0" hangingPunct="1"/>
                      <a:r>
                        <a:rPr lang="en-US" sz="1800" kern="1200" dirty="0" smtClean="0">
                          <a:solidFill>
                            <a:schemeClr val="bg2"/>
                          </a:solidFill>
                        </a:rPr>
                        <a:t>2</a:t>
                      </a:r>
                      <a:endParaRPr lang="en-US" sz="1800" kern="1200" dirty="0">
                        <a:solidFill>
                          <a:schemeClr val="bg2"/>
                        </a:solidFill>
                        <a:latin typeface="+mn-lt"/>
                        <a:ea typeface="+mn-ea"/>
                        <a:cs typeface="Arial" pitchFamily="34" charset="0"/>
                      </a:endParaRPr>
                    </a:p>
                  </a:txBody>
                  <a:tcPr anchor="ctr">
                    <a:noFill/>
                  </a:tcPr>
                </a:tc>
              </a:tr>
            </a:tbl>
          </a:graphicData>
        </a:graphic>
      </p:graphicFrame>
      <p:sp>
        <p:nvSpPr>
          <p:cNvPr id="11" name="Slide Number Placeholder 25"/>
          <p:cNvSpPr txBox="1">
            <a:spLocks/>
          </p:cNvSpPr>
          <p:nvPr/>
        </p:nvSpPr>
        <p:spPr>
          <a:xfrm>
            <a:off x="152400" y="6428601"/>
            <a:ext cx="457200" cy="276999"/>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8FE0B590-8C00-4610-BFCF-F4111B763C9E}" type="slidenum">
              <a:rPr lang="en-US" sz="1400" smtClean="0"/>
              <a:pPr>
                <a:defRPr/>
              </a:pPr>
              <a:t>21</a:t>
            </a:fld>
            <a:endParaRPr lang="en-US" sz="1400" dirty="0"/>
          </a:p>
        </p:txBody>
      </p:sp>
      <p:sp>
        <p:nvSpPr>
          <p:cNvPr id="5" name="Content Placeholder 4"/>
          <p:cNvSpPr>
            <a:spLocks noGrp="1"/>
          </p:cNvSpPr>
          <p:nvPr>
            <p:ph idx="1"/>
          </p:nvPr>
        </p:nvSpPr>
        <p:spPr>
          <a:xfrm>
            <a:off x="108488" y="853599"/>
            <a:ext cx="8229600" cy="1220828"/>
          </a:xfrm>
        </p:spPr>
        <p:txBody>
          <a:bodyPr/>
          <a:lstStyle/>
          <a:p>
            <a:r>
              <a:rPr lang="en-US" sz="2000" dirty="0">
                <a:solidFill>
                  <a:schemeClr val="bg1"/>
                </a:solidFill>
              </a:rPr>
              <a:t>GROUP </a:t>
            </a:r>
            <a:r>
              <a:rPr lang="en-US" sz="2000" dirty="0" smtClean="0">
                <a:solidFill>
                  <a:schemeClr val="bg1"/>
                </a:solidFill>
              </a:rPr>
              <a:t>BY </a:t>
            </a:r>
            <a:r>
              <a:rPr lang="en-US" sz="2000" dirty="0">
                <a:solidFill>
                  <a:schemeClr val="bg1"/>
                </a:solidFill>
              </a:rPr>
              <a:t>with One Select </a:t>
            </a:r>
            <a:r>
              <a:rPr lang="en-US" sz="2000" dirty="0" smtClean="0">
                <a:solidFill>
                  <a:schemeClr val="bg1"/>
                </a:solidFill>
              </a:rPr>
              <a:t>Field</a:t>
            </a:r>
          </a:p>
          <a:p>
            <a:endParaRPr lang="en-US" sz="2000" dirty="0">
              <a:solidFill>
                <a:schemeClr val="bg1"/>
              </a:solidFill>
            </a:endParaRPr>
          </a:p>
          <a:p>
            <a:r>
              <a:rPr lang="en-US" sz="2000" dirty="0" smtClean="0">
                <a:solidFill>
                  <a:schemeClr val="bg1"/>
                </a:solidFill>
              </a:rPr>
              <a:t>Output</a:t>
            </a:r>
            <a:endParaRPr lang="en-US" sz="2000" dirty="0"/>
          </a:p>
        </p:txBody>
      </p:sp>
      <p:sp>
        <p:nvSpPr>
          <p:cNvPr id="14" name="Content Placeholder 4"/>
          <p:cNvSpPr txBox="1">
            <a:spLocks/>
          </p:cNvSpPr>
          <p:nvPr/>
        </p:nvSpPr>
        <p:spPr>
          <a:xfrm>
            <a:off x="383583" y="3569518"/>
            <a:ext cx="8229600" cy="1220828"/>
          </a:xfrm>
          <a:prstGeom prst="rect">
            <a:avLst/>
          </a:prstGeom>
        </p:spPr>
        <p:txBody>
          <a:bodyPr/>
          <a:lstStyle>
            <a:lvl1pPr marL="342900" indent="-342900" algn="l" defTabSz="457200" rtl="0" eaLnBrk="1" latinLnBrk="0" hangingPunct="1">
              <a:spcBef>
                <a:spcPct val="20000"/>
              </a:spcBef>
              <a:buFont typeface="Arial"/>
              <a:buChar char="•"/>
              <a:defRPr sz="2200" kern="1200">
                <a:solidFill>
                  <a:schemeClr val="bg2"/>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bg2"/>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bg2"/>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bg2"/>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bg2"/>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000" dirty="0"/>
              <a:t>The records whose state value is Not NULL will be fetched and count of customers will be calculated for each country and displayed.</a:t>
            </a:r>
          </a:p>
        </p:txBody>
      </p:sp>
    </p:spTree>
    <p:extLst>
      <p:ext uri="{BB962C8B-B14F-4D97-AF65-F5344CB8AC3E}">
        <p14:creationId xmlns:p14="http://schemas.microsoft.com/office/powerpoint/2010/main" val="29937753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1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914400"/>
            <a:ext cx="8991600" cy="5257800"/>
          </a:xfrm>
        </p:spPr>
        <p:txBody>
          <a:bodyPr/>
          <a:lstStyle/>
          <a:p>
            <a:pPr indent="-365760">
              <a:spcBef>
                <a:spcPts val="0"/>
              </a:spcBef>
            </a:pPr>
            <a:r>
              <a:rPr lang="en-US" sz="2000" dirty="0" smtClean="0"/>
              <a:t>How it works?</a:t>
            </a:r>
          </a:p>
          <a:p>
            <a:pPr lvl="1" indent="-365760">
              <a:spcBef>
                <a:spcPts val="0"/>
              </a:spcBef>
              <a:buFont typeface="Calibri" pitchFamily="34" charset="0"/>
              <a:buChar char="—"/>
            </a:pPr>
            <a:r>
              <a:rPr lang="en-US" sz="2000" dirty="0" smtClean="0"/>
              <a:t>The records are grouped as per the first group by column.</a:t>
            </a:r>
          </a:p>
          <a:p>
            <a:pPr lvl="1" indent="-365760">
              <a:spcBef>
                <a:spcPts val="0"/>
              </a:spcBef>
              <a:buFont typeface="Calibri" pitchFamily="34" charset="0"/>
              <a:buChar char="—"/>
            </a:pPr>
            <a:r>
              <a:rPr lang="en-US" sz="2000" dirty="0" smtClean="0"/>
              <a:t>The records grouped are then further grouped by the consecutive columns. </a:t>
            </a:r>
          </a:p>
          <a:p>
            <a:pPr lvl="1" indent="-365760">
              <a:spcBef>
                <a:spcPts val="0"/>
              </a:spcBef>
              <a:buFont typeface="Calibri" pitchFamily="34" charset="0"/>
              <a:buChar char="—"/>
            </a:pPr>
            <a:r>
              <a:rPr lang="en-US" sz="2000" dirty="0" smtClean="0"/>
              <a:t>This is according to the order stated in the GROUP BY clause.</a:t>
            </a:r>
          </a:p>
          <a:p>
            <a:pPr indent="-365760">
              <a:spcBef>
                <a:spcPts val="0"/>
              </a:spcBef>
            </a:pPr>
            <a:endParaRPr lang="en-US" b="1" dirty="0" smtClean="0"/>
          </a:p>
          <a:p>
            <a:pPr indent="-365760">
              <a:spcBef>
                <a:spcPts val="0"/>
              </a:spcBef>
            </a:pPr>
            <a:endParaRPr lang="en-US" b="1" dirty="0" smtClean="0"/>
          </a:p>
          <a:p>
            <a:pPr indent="-365760">
              <a:spcBef>
                <a:spcPts val="0"/>
              </a:spcBef>
            </a:pPr>
            <a:r>
              <a:rPr lang="en-US" sz="2000" dirty="0" smtClean="0"/>
              <a:t>Example:</a:t>
            </a:r>
            <a:endParaRPr lang="en-US" sz="2000" dirty="0"/>
          </a:p>
          <a:p>
            <a:pPr marL="914400" lvl="3" indent="0">
              <a:spcBef>
                <a:spcPts val="0"/>
              </a:spcBef>
              <a:buNone/>
            </a:pPr>
            <a:r>
              <a:rPr lang="en-US" b="1" dirty="0">
                <a:solidFill>
                  <a:srgbClr val="0070C0"/>
                </a:solidFill>
                <a:latin typeface="Courier New" pitchFamily="49" charset="0"/>
                <a:cs typeface="Courier New" pitchFamily="49" charset="0"/>
              </a:rPr>
              <a:t>SELECT </a:t>
            </a:r>
            <a:r>
              <a:rPr lang="en-US" b="1" dirty="0">
                <a:solidFill>
                  <a:srgbClr val="BC8F00"/>
                </a:solidFill>
                <a:latin typeface="Courier New" pitchFamily="49" charset="0"/>
                <a:cs typeface="Courier New" pitchFamily="49" charset="0"/>
              </a:rPr>
              <a:t>Country, State, </a:t>
            </a:r>
            <a:r>
              <a:rPr lang="en-US" b="1" dirty="0">
                <a:solidFill>
                  <a:srgbClr val="0070C0"/>
                </a:solidFill>
                <a:latin typeface="Courier New" pitchFamily="49" charset="0"/>
                <a:cs typeface="Courier New" pitchFamily="49" charset="0"/>
              </a:rPr>
              <a:t>count(</a:t>
            </a:r>
            <a:r>
              <a:rPr lang="en-US" b="1" dirty="0" err="1">
                <a:solidFill>
                  <a:srgbClr val="BC8F00"/>
                </a:solidFill>
                <a:latin typeface="Courier New" pitchFamily="49" charset="0"/>
                <a:cs typeface="Courier New" pitchFamily="49" charset="0"/>
              </a:rPr>
              <a:t>customernumber</a:t>
            </a:r>
            <a:r>
              <a:rPr lang="en-US" b="1" dirty="0">
                <a:solidFill>
                  <a:srgbClr val="0070C0"/>
                </a:solidFill>
                <a:latin typeface="Courier New" pitchFamily="49" charset="0"/>
                <a:cs typeface="Courier New" pitchFamily="49" charset="0"/>
              </a:rPr>
              <a:t>) </a:t>
            </a:r>
          </a:p>
          <a:p>
            <a:pPr marL="914400" lvl="3" indent="0">
              <a:spcBef>
                <a:spcPts val="0"/>
              </a:spcBef>
              <a:buNone/>
            </a:pPr>
            <a:r>
              <a:rPr lang="en-US" b="1" dirty="0">
                <a:solidFill>
                  <a:srgbClr val="0070C0"/>
                </a:solidFill>
                <a:latin typeface="Courier New" pitchFamily="49" charset="0"/>
                <a:cs typeface="Courier New" pitchFamily="49" charset="0"/>
              </a:rPr>
              <a:t>FROM </a:t>
            </a:r>
            <a:r>
              <a:rPr lang="en-US" b="1" dirty="0">
                <a:solidFill>
                  <a:srgbClr val="BC8F00"/>
                </a:solidFill>
                <a:latin typeface="Courier New" pitchFamily="49" charset="0"/>
                <a:cs typeface="Courier New" pitchFamily="49" charset="0"/>
              </a:rPr>
              <a:t>customers</a:t>
            </a:r>
            <a:r>
              <a:rPr lang="en-US" b="1" dirty="0">
                <a:solidFill>
                  <a:srgbClr val="0070C0"/>
                </a:solidFill>
                <a:latin typeface="Courier New" pitchFamily="49" charset="0"/>
                <a:cs typeface="Courier New" pitchFamily="49" charset="0"/>
              </a:rPr>
              <a:t> </a:t>
            </a:r>
          </a:p>
          <a:p>
            <a:pPr marL="914400" lvl="3" indent="0">
              <a:spcBef>
                <a:spcPts val="0"/>
              </a:spcBef>
              <a:buNone/>
            </a:pPr>
            <a:r>
              <a:rPr lang="en-US" b="1" dirty="0">
                <a:solidFill>
                  <a:srgbClr val="0070C0"/>
                </a:solidFill>
                <a:latin typeface="Courier New" pitchFamily="49" charset="0"/>
                <a:cs typeface="Courier New" pitchFamily="49" charset="0"/>
              </a:rPr>
              <a:t>WHERE </a:t>
            </a:r>
            <a:r>
              <a:rPr lang="en-US" b="1" dirty="0">
                <a:solidFill>
                  <a:srgbClr val="BC8F00"/>
                </a:solidFill>
                <a:latin typeface="Courier New" pitchFamily="49" charset="0"/>
                <a:cs typeface="Courier New" pitchFamily="49" charset="0"/>
              </a:rPr>
              <a:t>State != NULL  </a:t>
            </a:r>
          </a:p>
          <a:p>
            <a:pPr marL="914400" lvl="3" indent="0">
              <a:spcBef>
                <a:spcPts val="0"/>
              </a:spcBef>
              <a:buNone/>
            </a:pPr>
            <a:r>
              <a:rPr lang="en-US" b="1" dirty="0">
                <a:solidFill>
                  <a:srgbClr val="0070C0"/>
                </a:solidFill>
                <a:latin typeface="Courier New" pitchFamily="49" charset="0"/>
                <a:cs typeface="Courier New" pitchFamily="49" charset="0"/>
              </a:rPr>
              <a:t>GROUP BY </a:t>
            </a:r>
            <a:r>
              <a:rPr lang="en-US" b="1" dirty="0">
                <a:solidFill>
                  <a:srgbClr val="BC8F00"/>
                </a:solidFill>
                <a:latin typeface="Courier New" pitchFamily="49" charset="0"/>
                <a:cs typeface="Courier New" pitchFamily="49" charset="0"/>
              </a:rPr>
              <a:t>Country, State</a:t>
            </a:r>
            <a:r>
              <a:rPr lang="en-US" b="1" dirty="0">
                <a:solidFill>
                  <a:srgbClr val="00B050"/>
                </a:solidFill>
                <a:latin typeface="Courier New" pitchFamily="49" charset="0"/>
                <a:cs typeface="Courier New" pitchFamily="49" charset="0"/>
              </a:rPr>
              <a:t>;</a:t>
            </a:r>
          </a:p>
          <a:p>
            <a:pPr lvl="4" indent="-365760">
              <a:spcBef>
                <a:spcPts val="0"/>
              </a:spcBef>
            </a:pPr>
            <a:endParaRPr lang="en-US" dirty="0"/>
          </a:p>
          <a:p>
            <a:pPr indent="-365760">
              <a:spcBef>
                <a:spcPts val="0"/>
              </a:spcBef>
            </a:pPr>
            <a:endParaRPr lang="en-US" sz="2000" dirty="0" smtClean="0"/>
          </a:p>
          <a:p>
            <a:pPr indent="-365760">
              <a:spcBef>
                <a:spcPts val="0"/>
              </a:spcBef>
            </a:pPr>
            <a:endParaRPr lang="en-US" sz="2000" dirty="0"/>
          </a:p>
          <a:p>
            <a:pPr marL="0" indent="0">
              <a:spcBef>
                <a:spcPts val="0"/>
              </a:spcBef>
              <a:buNone/>
            </a:pPr>
            <a:r>
              <a:rPr lang="en-US" sz="1800" dirty="0" smtClean="0"/>
              <a:t>The </a:t>
            </a:r>
            <a:r>
              <a:rPr lang="en-US" sz="1800" dirty="0"/>
              <a:t>above query first groups the records by </a:t>
            </a:r>
            <a:r>
              <a:rPr lang="en-US" sz="1800" dirty="0" smtClean="0"/>
              <a:t>country. Consequently, the </a:t>
            </a:r>
            <a:r>
              <a:rPr lang="en-US" sz="1800" dirty="0"/>
              <a:t>retrieved records will be grouped by </a:t>
            </a:r>
            <a:r>
              <a:rPr lang="en-US" sz="1800" dirty="0" smtClean="0"/>
              <a:t>state</a:t>
            </a:r>
            <a:r>
              <a:rPr lang="en-US" sz="1800" dirty="0"/>
              <a:t>.</a:t>
            </a:r>
          </a:p>
          <a:p>
            <a:pPr indent="-365760">
              <a:spcBef>
                <a:spcPts val="0"/>
              </a:spcBef>
            </a:pPr>
            <a:endParaRPr lang="en-US" dirty="0"/>
          </a:p>
          <a:p>
            <a:pPr lvl="1" indent="-365760">
              <a:spcBef>
                <a:spcPts val="0"/>
              </a:spcBef>
            </a:pPr>
            <a:endParaRPr lang="en-US" dirty="0"/>
          </a:p>
          <a:p>
            <a:pPr>
              <a:spcBef>
                <a:spcPts val="0"/>
              </a:spcBef>
            </a:pPr>
            <a:endParaRPr lang="en-US" dirty="0"/>
          </a:p>
        </p:txBody>
      </p:sp>
      <p:sp>
        <p:nvSpPr>
          <p:cNvPr id="7170" name="Title 1"/>
          <p:cNvSpPr>
            <a:spLocks noGrp="1"/>
          </p:cNvSpPr>
          <p:nvPr>
            <p:ph type="title"/>
          </p:nvPr>
        </p:nvSpPr>
        <p:spPr/>
        <p:txBody>
          <a:bodyPr/>
          <a:lstStyle/>
          <a:p>
            <a:pPr lvl="1"/>
            <a:r>
              <a:rPr lang="en-US" dirty="0" smtClean="0">
                <a:solidFill>
                  <a:schemeClr val="bg2"/>
                </a:solidFill>
                <a:latin typeface="+mj-lt"/>
              </a:rPr>
              <a:t>Grouping </a:t>
            </a:r>
            <a:r>
              <a:rPr lang="en-US" dirty="0">
                <a:solidFill>
                  <a:schemeClr val="bg2"/>
                </a:solidFill>
                <a:latin typeface="+mj-lt"/>
              </a:rPr>
              <a:t>One or More Columns</a:t>
            </a:r>
          </a:p>
        </p:txBody>
      </p:sp>
      <p:sp>
        <p:nvSpPr>
          <p:cNvPr id="5" name="Slide Number Placeholder 25"/>
          <p:cNvSpPr txBox="1">
            <a:spLocks/>
          </p:cNvSpPr>
          <p:nvPr/>
        </p:nvSpPr>
        <p:spPr>
          <a:xfrm>
            <a:off x="152400" y="6428601"/>
            <a:ext cx="457200" cy="276999"/>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8FE0B590-8C00-4610-BFCF-F4111B763C9E}" type="slidenum">
              <a:rPr lang="en-US" sz="1400" smtClean="0"/>
              <a:pPr>
                <a:defRPr/>
              </a:pPr>
              <a:t>22</a:t>
            </a:fld>
            <a:endParaRPr lang="en-US" sz="1400" dirty="0"/>
          </a:p>
        </p:txBody>
      </p:sp>
    </p:spTree>
    <p:extLst>
      <p:ext uri="{BB962C8B-B14F-4D97-AF65-F5344CB8AC3E}">
        <p14:creationId xmlns:p14="http://schemas.microsoft.com/office/powerpoint/2010/main" val="16009705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500"/>
                                        <p:tgtEl>
                                          <p:spTgt spid="3">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9" end="9"/>
                                            </p:txEl>
                                          </p:spTgt>
                                        </p:tgtEl>
                                        <p:attrNameLst>
                                          <p:attrName>style.visibility</p:attrName>
                                        </p:attrNameLst>
                                      </p:cBhvr>
                                      <p:to>
                                        <p:strVal val="visible"/>
                                      </p:to>
                                    </p:set>
                                    <p:animEffect transition="in" filter="fade">
                                      <p:cBhvr>
                                        <p:cTn id="42" dur="500"/>
                                        <p:tgtEl>
                                          <p:spTgt spid="3">
                                            <p:txEl>
                                              <p:pRg st="9" end="9"/>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animEffect transition="in" filter="fade">
                                      <p:cBhvr>
                                        <p:cTn id="47" dur="500"/>
                                        <p:tgtEl>
                                          <p:spTgt spid="3">
                                            <p:txEl>
                                              <p:pRg st="10" end="1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14" end="14"/>
                                            </p:txEl>
                                          </p:spTgt>
                                        </p:tgtEl>
                                        <p:attrNameLst>
                                          <p:attrName>style.visibility</p:attrName>
                                        </p:attrNameLst>
                                      </p:cBhvr>
                                      <p:to>
                                        <p:strVal val="visible"/>
                                      </p:to>
                                    </p:set>
                                    <p:animEffect transition="in" filter="fade">
                                      <p:cBhvr>
                                        <p:cTn id="52" dur="500"/>
                                        <p:tgtEl>
                                          <p:spTgt spid="3">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4356" y="765380"/>
            <a:ext cx="8229600" cy="511563"/>
          </a:xfrm>
        </p:spPr>
        <p:txBody>
          <a:bodyPr/>
          <a:lstStyle/>
          <a:p>
            <a:r>
              <a:rPr lang="en-US" sz="2000" dirty="0"/>
              <a:t>GROUP BY with Two Columns and One Aggregate Function</a:t>
            </a:r>
          </a:p>
        </p:txBody>
      </p:sp>
      <p:sp>
        <p:nvSpPr>
          <p:cNvPr id="2" name="Title 1"/>
          <p:cNvSpPr>
            <a:spLocks noGrp="1"/>
          </p:cNvSpPr>
          <p:nvPr>
            <p:ph type="title"/>
          </p:nvPr>
        </p:nvSpPr>
        <p:spPr/>
        <p:txBody>
          <a:bodyPr>
            <a:normAutofit/>
          </a:bodyPr>
          <a:lstStyle/>
          <a:p>
            <a:r>
              <a:rPr lang="en-US" dirty="0" smtClean="0"/>
              <a:t>Example</a:t>
            </a:r>
            <a:endParaRPr lang="en-US" dirty="0"/>
          </a:p>
        </p:txBody>
      </p:sp>
      <p:graphicFrame>
        <p:nvGraphicFramePr>
          <p:cNvPr id="10" name="Table 9"/>
          <p:cNvGraphicFramePr>
            <a:graphicFrameLocks noGrp="1"/>
          </p:cNvGraphicFramePr>
          <p:nvPr>
            <p:extLst>
              <p:ext uri="{D42A27DB-BD31-4B8C-83A1-F6EECF244321}">
                <p14:modId xmlns:p14="http://schemas.microsoft.com/office/powerpoint/2010/main" val="350585998"/>
              </p:ext>
            </p:extLst>
          </p:nvPr>
        </p:nvGraphicFramePr>
        <p:xfrm>
          <a:off x="1431656" y="1388788"/>
          <a:ext cx="5715000" cy="2560320"/>
        </p:xfrm>
        <a:graphic>
          <a:graphicData uri="http://schemas.openxmlformats.org/drawingml/2006/table">
            <a:tbl>
              <a:tblPr firstRow="1" bandRow="1">
                <a:tableStyleId>{21E4AEA4-8DFA-4A89-87EB-49C32662AFE0}</a:tableStyleId>
              </a:tblPr>
              <a:tblGrid>
                <a:gridCol w="2455333"/>
                <a:gridCol w="1513417"/>
                <a:gridCol w="1746250"/>
              </a:tblGrid>
              <a:tr h="292193">
                <a:tc>
                  <a:txBody>
                    <a:bodyPr/>
                    <a:lstStyle/>
                    <a:p>
                      <a:pPr algn="ctr"/>
                      <a:r>
                        <a:rPr lang="en-US" sz="1800" dirty="0" err="1" smtClean="0">
                          <a:solidFill>
                            <a:schemeClr val="bg2"/>
                          </a:solidFill>
                        </a:rPr>
                        <a:t>CustomerNumber</a:t>
                      </a:r>
                      <a:endParaRPr lang="en-US" sz="1800" dirty="0">
                        <a:solidFill>
                          <a:schemeClr val="bg2"/>
                        </a:solidFill>
                        <a:latin typeface="Arial" pitchFamily="34" charset="0"/>
                        <a:cs typeface="Arial" pitchFamily="34" charset="0"/>
                      </a:endParaRPr>
                    </a:p>
                  </a:txBody>
                  <a:tcPr anchor="ctr">
                    <a:solidFill>
                      <a:schemeClr val="accent4"/>
                    </a:solidFill>
                  </a:tcPr>
                </a:tc>
                <a:tc>
                  <a:txBody>
                    <a:bodyPr/>
                    <a:lstStyle/>
                    <a:p>
                      <a:pPr algn="ctr"/>
                      <a:r>
                        <a:rPr lang="en-US" sz="1800" dirty="0" smtClean="0">
                          <a:solidFill>
                            <a:schemeClr val="bg2"/>
                          </a:solidFill>
                        </a:rPr>
                        <a:t>Country</a:t>
                      </a:r>
                      <a:endParaRPr lang="en-US" sz="1800" dirty="0">
                        <a:solidFill>
                          <a:schemeClr val="bg2"/>
                        </a:solidFill>
                        <a:latin typeface="Arial" pitchFamily="34" charset="0"/>
                        <a:cs typeface="Arial" pitchFamily="34" charset="0"/>
                      </a:endParaRPr>
                    </a:p>
                  </a:txBody>
                  <a:tcPr anchor="ctr">
                    <a:solidFill>
                      <a:schemeClr val="accent4"/>
                    </a:solidFill>
                  </a:tcPr>
                </a:tc>
                <a:tc>
                  <a:txBody>
                    <a:bodyPr/>
                    <a:lstStyle/>
                    <a:p>
                      <a:pPr algn="ctr"/>
                      <a:r>
                        <a:rPr lang="en-US" sz="1800" dirty="0" smtClean="0">
                          <a:solidFill>
                            <a:schemeClr val="bg2"/>
                          </a:solidFill>
                        </a:rPr>
                        <a:t>State</a:t>
                      </a:r>
                      <a:endParaRPr lang="en-US" sz="1800" dirty="0">
                        <a:solidFill>
                          <a:schemeClr val="bg2"/>
                        </a:solidFill>
                        <a:latin typeface="Arial" pitchFamily="34" charset="0"/>
                        <a:cs typeface="Arial" pitchFamily="34" charset="0"/>
                      </a:endParaRPr>
                    </a:p>
                  </a:txBody>
                  <a:tcPr anchor="ctr">
                    <a:solidFill>
                      <a:schemeClr val="accent4"/>
                    </a:solidFill>
                  </a:tcPr>
                </a:tc>
              </a:tr>
              <a:tr h="292193">
                <a:tc>
                  <a:txBody>
                    <a:bodyPr/>
                    <a:lstStyle/>
                    <a:p>
                      <a:pPr algn="ctr"/>
                      <a:r>
                        <a:rPr lang="en-US" sz="1800" dirty="0" smtClean="0">
                          <a:solidFill>
                            <a:schemeClr val="bg2"/>
                          </a:solidFill>
                        </a:rPr>
                        <a:t>486</a:t>
                      </a:r>
                      <a:endParaRPr lang="en-US" sz="1800" dirty="0">
                        <a:solidFill>
                          <a:schemeClr val="bg2"/>
                        </a:solidFill>
                        <a:latin typeface="Arial" pitchFamily="34" charset="0"/>
                        <a:cs typeface="Arial" pitchFamily="34" charset="0"/>
                      </a:endParaRPr>
                    </a:p>
                  </a:txBody>
                  <a:tcPr anchor="ctr">
                    <a:noFill/>
                  </a:tcPr>
                </a:tc>
                <a:tc>
                  <a:txBody>
                    <a:bodyPr/>
                    <a:lstStyle/>
                    <a:p>
                      <a:pPr algn="ctr"/>
                      <a:r>
                        <a:rPr lang="en-US" sz="1800" dirty="0" smtClean="0">
                          <a:solidFill>
                            <a:schemeClr val="bg2"/>
                          </a:solidFill>
                        </a:rPr>
                        <a:t>USA</a:t>
                      </a:r>
                      <a:endParaRPr lang="en-US" sz="1800" dirty="0">
                        <a:solidFill>
                          <a:schemeClr val="bg2"/>
                        </a:solidFill>
                        <a:latin typeface="Arial" pitchFamily="34" charset="0"/>
                        <a:cs typeface="Arial" pitchFamily="34" charset="0"/>
                      </a:endParaRPr>
                    </a:p>
                  </a:txBody>
                  <a:tcPr anchor="ctr">
                    <a:noFill/>
                  </a:tcPr>
                </a:tc>
                <a:tc>
                  <a:txBody>
                    <a:bodyPr/>
                    <a:lstStyle/>
                    <a:p>
                      <a:pPr algn="ctr"/>
                      <a:r>
                        <a:rPr lang="en-US" sz="1800" dirty="0" smtClean="0">
                          <a:solidFill>
                            <a:schemeClr val="bg2"/>
                          </a:solidFill>
                        </a:rPr>
                        <a:t>PA</a:t>
                      </a:r>
                      <a:endParaRPr lang="en-US" sz="1800" dirty="0">
                        <a:solidFill>
                          <a:schemeClr val="bg2"/>
                        </a:solidFill>
                        <a:latin typeface="Arial" pitchFamily="34" charset="0"/>
                        <a:cs typeface="Arial" pitchFamily="34" charset="0"/>
                      </a:endParaRPr>
                    </a:p>
                  </a:txBody>
                  <a:tcPr anchor="ctr">
                    <a:noFill/>
                  </a:tcPr>
                </a:tc>
              </a:tr>
              <a:tr h="292193">
                <a:tc>
                  <a:txBody>
                    <a:bodyPr/>
                    <a:lstStyle/>
                    <a:p>
                      <a:pPr algn="ctr"/>
                      <a:r>
                        <a:rPr lang="en-US" sz="1800" dirty="0" smtClean="0">
                          <a:solidFill>
                            <a:schemeClr val="bg2"/>
                          </a:solidFill>
                        </a:rPr>
                        <a:t>487</a:t>
                      </a:r>
                      <a:endParaRPr lang="en-US" sz="1800" dirty="0">
                        <a:solidFill>
                          <a:schemeClr val="bg2"/>
                        </a:solidFill>
                        <a:latin typeface="Arial" pitchFamily="34" charset="0"/>
                        <a:cs typeface="Arial" pitchFamily="34" charset="0"/>
                      </a:endParaRPr>
                    </a:p>
                  </a:txBody>
                  <a:tcPr anchor="ctr">
                    <a:noFill/>
                  </a:tcPr>
                </a:tc>
                <a:tc>
                  <a:txBody>
                    <a:bodyPr/>
                    <a:lstStyle/>
                    <a:p>
                      <a:pPr algn="ctr"/>
                      <a:r>
                        <a:rPr lang="en-US" sz="1800" dirty="0" smtClean="0">
                          <a:solidFill>
                            <a:schemeClr val="bg2"/>
                          </a:solidFill>
                        </a:rPr>
                        <a:t>USA</a:t>
                      </a:r>
                      <a:endParaRPr lang="en-US" sz="1800" dirty="0">
                        <a:solidFill>
                          <a:schemeClr val="bg2"/>
                        </a:solidFill>
                        <a:latin typeface="Arial" pitchFamily="34" charset="0"/>
                        <a:cs typeface="Arial" pitchFamily="34" charset="0"/>
                      </a:endParaRPr>
                    </a:p>
                  </a:txBody>
                  <a:tcPr anchor="ctr">
                    <a:noFill/>
                  </a:tcPr>
                </a:tc>
                <a:tc>
                  <a:txBody>
                    <a:bodyPr/>
                    <a:lstStyle/>
                    <a:p>
                      <a:pPr algn="ctr"/>
                      <a:r>
                        <a:rPr lang="en-US" sz="1800" dirty="0" smtClean="0">
                          <a:solidFill>
                            <a:schemeClr val="bg2"/>
                          </a:solidFill>
                        </a:rPr>
                        <a:t>CA</a:t>
                      </a:r>
                      <a:endParaRPr lang="en-US" sz="1800" dirty="0">
                        <a:solidFill>
                          <a:schemeClr val="bg2"/>
                        </a:solidFill>
                        <a:latin typeface="Arial" pitchFamily="34" charset="0"/>
                        <a:cs typeface="Arial" pitchFamily="34" charset="0"/>
                      </a:endParaRPr>
                    </a:p>
                  </a:txBody>
                  <a:tcPr anchor="ctr">
                    <a:noFill/>
                  </a:tcPr>
                </a:tc>
              </a:tr>
              <a:tr h="226683">
                <a:tc>
                  <a:txBody>
                    <a:bodyPr/>
                    <a:lstStyle/>
                    <a:p>
                      <a:pPr algn="ctr"/>
                      <a:r>
                        <a:rPr lang="en-US" sz="1800" dirty="0" smtClean="0">
                          <a:solidFill>
                            <a:schemeClr val="bg2"/>
                          </a:solidFill>
                        </a:rPr>
                        <a:t>345</a:t>
                      </a:r>
                      <a:endParaRPr lang="en-US" sz="1800" dirty="0">
                        <a:solidFill>
                          <a:schemeClr val="bg2"/>
                        </a:solidFill>
                        <a:latin typeface="Arial" pitchFamily="34" charset="0"/>
                        <a:cs typeface="Arial" pitchFamily="34" charset="0"/>
                      </a:endParaRPr>
                    </a:p>
                  </a:txBody>
                  <a:tcPr anchor="ctr">
                    <a:noFill/>
                  </a:tcPr>
                </a:tc>
                <a:tc>
                  <a:txBody>
                    <a:bodyPr/>
                    <a:lstStyle/>
                    <a:p>
                      <a:pPr algn="ctr"/>
                      <a:r>
                        <a:rPr lang="en-US" sz="1800" dirty="0" smtClean="0">
                          <a:solidFill>
                            <a:schemeClr val="bg2"/>
                          </a:solidFill>
                        </a:rPr>
                        <a:t>Japan</a:t>
                      </a:r>
                      <a:endParaRPr lang="en-US" sz="1800" dirty="0">
                        <a:solidFill>
                          <a:schemeClr val="bg2"/>
                        </a:solidFill>
                        <a:latin typeface="Arial" pitchFamily="34" charset="0"/>
                        <a:cs typeface="Arial" pitchFamily="34" charset="0"/>
                      </a:endParaRPr>
                    </a:p>
                  </a:txBody>
                  <a:tcPr anchor="ctr">
                    <a:noFill/>
                  </a:tcPr>
                </a:tc>
                <a:tc>
                  <a:txBody>
                    <a:bodyPr/>
                    <a:lstStyle/>
                    <a:p>
                      <a:pPr algn="ctr"/>
                      <a:r>
                        <a:rPr lang="en-US" sz="1800" dirty="0" smtClean="0">
                          <a:solidFill>
                            <a:schemeClr val="bg2"/>
                          </a:solidFill>
                        </a:rPr>
                        <a:t>Tokyo</a:t>
                      </a:r>
                      <a:endParaRPr lang="en-US" sz="1800" dirty="0">
                        <a:solidFill>
                          <a:schemeClr val="bg2"/>
                        </a:solidFill>
                        <a:latin typeface="Arial" pitchFamily="34" charset="0"/>
                        <a:cs typeface="Arial" pitchFamily="34" charset="0"/>
                      </a:endParaRPr>
                    </a:p>
                  </a:txBody>
                  <a:tcPr anchor="ctr">
                    <a:noFill/>
                  </a:tcPr>
                </a:tc>
              </a:tr>
              <a:tr h="226683">
                <a:tc>
                  <a:txBody>
                    <a:bodyPr/>
                    <a:lstStyle/>
                    <a:p>
                      <a:pPr algn="ctr"/>
                      <a:r>
                        <a:rPr lang="en-US" sz="1800" dirty="0" smtClean="0">
                          <a:solidFill>
                            <a:schemeClr val="bg2"/>
                          </a:solidFill>
                        </a:rPr>
                        <a:t>451</a:t>
                      </a:r>
                      <a:endParaRPr lang="en-US" sz="1800" dirty="0">
                        <a:solidFill>
                          <a:schemeClr val="bg2"/>
                        </a:solidFill>
                        <a:latin typeface="Arial" pitchFamily="34" charset="0"/>
                        <a:cs typeface="Arial" pitchFamily="34" charset="0"/>
                      </a:endParaRPr>
                    </a:p>
                  </a:txBody>
                  <a:tcPr anchor="ctr">
                    <a:noFill/>
                  </a:tcPr>
                </a:tc>
                <a:tc>
                  <a:txBody>
                    <a:bodyPr/>
                    <a:lstStyle/>
                    <a:p>
                      <a:pPr algn="ctr"/>
                      <a:r>
                        <a:rPr lang="en-US" sz="1800" dirty="0" smtClean="0">
                          <a:solidFill>
                            <a:schemeClr val="bg2"/>
                          </a:solidFill>
                        </a:rPr>
                        <a:t>Japan</a:t>
                      </a:r>
                      <a:endParaRPr lang="en-US" sz="1800" dirty="0">
                        <a:solidFill>
                          <a:schemeClr val="bg2"/>
                        </a:solidFill>
                        <a:latin typeface="Arial" pitchFamily="34" charset="0"/>
                        <a:cs typeface="Arial" pitchFamily="34" charset="0"/>
                      </a:endParaRPr>
                    </a:p>
                  </a:txBody>
                  <a:tcPr anchor="ctr">
                    <a:noFill/>
                  </a:tcPr>
                </a:tc>
                <a:tc>
                  <a:txBody>
                    <a:bodyPr/>
                    <a:lstStyle/>
                    <a:p>
                      <a:pPr algn="ctr"/>
                      <a:r>
                        <a:rPr lang="en-US" sz="1800" dirty="0" smtClean="0">
                          <a:solidFill>
                            <a:schemeClr val="bg2"/>
                          </a:solidFill>
                        </a:rPr>
                        <a:t>Tokyo</a:t>
                      </a:r>
                      <a:endParaRPr lang="en-US" sz="1800" dirty="0">
                        <a:solidFill>
                          <a:schemeClr val="bg2"/>
                        </a:solidFill>
                        <a:latin typeface="Arial" pitchFamily="34" charset="0"/>
                        <a:cs typeface="Arial" pitchFamily="34" charset="0"/>
                      </a:endParaRPr>
                    </a:p>
                  </a:txBody>
                  <a:tcPr anchor="ctr">
                    <a:noFill/>
                  </a:tcPr>
                </a:tc>
              </a:tr>
              <a:tr h="226683">
                <a:tc>
                  <a:txBody>
                    <a:bodyPr/>
                    <a:lstStyle/>
                    <a:p>
                      <a:pPr algn="ctr"/>
                      <a:r>
                        <a:rPr lang="en-US" sz="1800" dirty="0" smtClean="0">
                          <a:solidFill>
                            <a:schemeClr val="bg2"/>
                          </a:solidFill>
                        </a:rPr>
                        <a:t>475</a:t>
                      </a:r>
                      <a:endParaRPr lang="en-US" sz="1800" dirty="0">
                        <a:solidFill>
                          <a:schemeClr val="bg2"/>
                        </a:solidFill>
                        <a:latin typeface="Arial" pitchFamily="34" charset="0"/>
                        <a:cs typeface="Arial" pitchFamily="34" charset="0"/>
                      </a:endParaRPr>
                    </a:p>
                  </a:txBody>
                  <a:tcPr anchor="ctr">
                    <a:noFill/>
                  </a:tcPr>
                </a:tc>
                <a:tc>
                  <a:txBody>
                    <a:bodyPr/>
                    <a:lstStyle/>
                    <a:p>
                      <a:pPr algn="ctr"/>
                      <a:r>
                        <a:rPr lang="en-US" sz="1800" dirty="0" smtClean="0">
                          <a:solidFill>
                            <a:schemeClr val="bg2"/>
                          </a:solidFill>
                        </a:rPr>
                        <a:t>USA</a:t>
                      </a:r>
                      <a:endParaRPr lang="en-US" sz="1800" dirty="0">
                        <a:solidFill>
                          <a:schemeClr val="bg2"/>
                        </a:solidFill>
                        <a:latin typeface="Arial" pitchFamily="34" charset="0"/>
                        <a:cs typeface="Arial" pitchFamily="34" charset="0"/>
                      </a:endParaRPr>
                    </a:p>
                  </a:txBody>
                  <a:tcPr anchor="ctr">
                    <a:noFill/>
                  </a:tcPr>
                </a:tc>
                <a:tc>
                  <a:txBody>
                    <a:bodyPr/>
                    <a:lstStyle/>
                    <a:p>
                      <a:pPr algn="ctr"/>
                      <a:r>
                        <a:rPr lang="en-US" sz="1800" dirty="0" smtClean="0">
                          <a:solidFill>
                            <a:schemeClr val="bg2"/>
                          </a:solidFill>
                        </a:rPr>
                        <a:t>CA</a:t>
                      </a:r>
                      <a:endParaRPr lang="en-US" sz="1800" dirty="0">
                        <a:solidFill>
                          <a:schemeClr val="bg2"/>
                        </a:solidFill>
                        <a:latin typeface="Arial" pitchFamily="34" charset="0"/>
                        <a:cs typeface="Arial" pitchFamily="34" charset="0"/>
                      </a:endParaRPr>
                    </a:p>
                  </a:txBody>
                  <a:tcPr anchor="ctr">
                    <a:noFill/>
                  </a:tcPr>
                </a:tc>
              </a:tr>
              <a:tr h="226683">
                <a:tc>
                  <a:txBody>
                    <a:bodyPr/>
                    <a:lstStyle/>
                    <a:p>
                      <a:pPr algn="ctr"/>
                      <a:r>
                        <a:rPr lang="en-US" sz="1800" dirty="0" smtClean="0">
                          <a:solidFill>
                            <a:schemeClr val="bg2"/>
                          </a:solidFill>
                        </a:rPr>
                        <a:t>107</a:t>
                      </a:r>
                      <a:endParaRPr lang="en-US" sz="1800" dirty="0">
                        <a:solidFill>
                          <a:schemeClr val="bg2"/>
                        </a:solidFill>
                        <a:latin typeface="Arial" pitchFamily="34" charset="0"/>
                        <a:cs typeface="Arial" pitchFamily="34" charset="0"/>
                      </a:endParaRPr>
                    </a:p>
                  </a:txBody>
                  <a:tcPr anchor="ctr">
                    <a:noFill/>
                  </a:tcPr>
                </a:tc>
                <a:tc>
                  <a:txBody>
                    <a:bodyPr/>
                    <a:lstStyle/>
                    <a:p>
                      <a:pPr algn="ctr"/>
                      <a:r>
                        <a:rPr lang="en-US" sz="1800" dirty="0" smtClean="0">
                          <a:solidFill>
                            <a:schemeClr val="bg2"/>
                          </a:solidFill>
                        </a:rPr>
                        <a:t>USA</a:t>
                      </a:r>
                      <a:endParaRPr lang="en-US" sz="1800" dirty="0">
                        <a:solidFill>
                          <a:schemeClr val="bg2"/>
                        </a:solidFill>
                        <a:latin typeface="Arial" pitchFamily="34" charset="0"/>
                        <a:cs typeface="Arial" pitchFamily="34" charset="0"/>
                      </a:endParaRPr>
                    </a:p>
                  </a:txBody>
                  <a:tcPr anchor="ctr">
                    <a:noFill/>
                  </a:tcPr>
                </a:tc>
                <a:tc>
                  <a:txBody>
                    <a:bodyPr/>
                    <a:lstStyle/>
                    <a:p>
                      <a:pPr algn="ctr"/>
                      <a:r>
                        <a:rPr lang="en-US" sz="1800" dirty="0" smtClean="0">
                          <a:solidFill>
                            <a:schemeClr val="bg2"/>
                          </a:solidFill>
                        </a:rPr>
                        <a:t>PA</a:t>
                      </a:r>
                      <a:endParaRPr lang="en-US" sz="1800" dirty="0">
                        <a:solidFill>
                          <a:schemeClr val="bg2"/>
                        </a:solidFill>
                        <a:latin typeface="Arial" pitchFamily="34" charset="0"/>
                        <a:cs typeface="Arial" pitchFamily="34" charset="0"/>
                      </a:endParaRPr>
                    </a:p>
                  </a:txBody>
                  <a:tcPr anchor="ctr">
                    <a:noFill/>
                  </a:tcPr>
                </a:tc>
              </a:tr>
            </a:tbl>
          </a:graphicData>
        </a:graphic>
      </p:graphicFrame>
      <p:sp>
        <p:nvSpPr>
          <p:cNvPr id="14" name="Slide Number Placeholder 25"/>
          <p:cNvSpPr txBox="1">
            <a:spLocks/>
          </p:cNvSpPr>
          <p:nvPr/>
        </p:nvSpPr>
        <p:spPr>
          <a:xfrm>
            <a:off x="152400" y="6428601"/>
            <a:ext cx="457200" cy="276999"/>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8FE0B590-8C00-4610-BFCF-F4111B763C9E}" type="slidenum">
              <a:rPr lang="en-US" sz="1400" smtClean="0"/>
              <a:pPr>
                <a:defRPr/>
              </a:pPr>
              <a:t>23</a:t>
            </a:fld>
            <a:endParaRPr lang="en-US" sz="1400" dirty="0"/>
          </a:p>
        </p:txBody>
      </p:sp>
      <p:sp>
        <p:nvSpPr>
          <p:cNvPr id="15" name="Content Placeholder 2"/>
          <p:cNvSpPr txBox="1">
            <a:spLocks/>
          </p:cNvSpPr>
          <p:nvPr/>
        </p:nvSpPr>
        <p:spPr>
          <a:xfrm>
            <a:off x="609600" y="4345230"/>
            <a:ext cx="8229600" cy="1414300"/>
          </a:xfrm>
          <a:prstGeom prst="rect">
            <a:avLst/>
          </a:prstGeom>
        </p:spPr>
        <p:txBody>
          <a:bodyPr/>
          <a:lstStyle>
            <a:lvl1pPr marL="342900" indent="-342900" algn="l" defTabSz="457200" rtl="0" eaLnBrk="1" latinLnBrk="0" hangingPunct="1">
              <a:spcBef>
                <a:spcPct val="20000"/>
              </a:spcBef>
              <a:buFont typeface="Arial"/>
              <a:buChar char="•"/>
              <a:defRPr sz="2200" kern="1200">
                <a:solidFill>
                  <a:schemeClr val="bg2"/>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bg2"/>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bg2"/>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bg2"/>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bg2"/>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000" b="1" dirty="0">
                <a:solidFill>
                  <a:srgbClr val="0070C0"/>
                </a:solidFill>
                <a:latin typeface="Courier New" pitchFamily="49" charset="0"/>
                <a:cs typeface="Courier New" pitchFamily="49" charset="0"/>
              </a:rPr>
              <a:t>SELECT </a:t>
            </a:r>
            <a:r>
              <a:rPr lang="en-US" sz="2000" b="1" dirty="0">
                <a:solidFill>
                  <a:srgbClr val="BC8F00"/>
                </a:solidFill>
                <a:latin typeface="Courier New" pitchFamily="49" charset="0"/>
                <a:cs typeface="Courier New" pitchFamily="49" charset="0"/>
              </a:rPr>
              <a:t>country, state, </a:t>
            </a:r>
            <a:r>
              <a:rPr lang="en-US" sz="2000" b="1" dirty="0">
                <a:solidFill>
                  <a:srgbClr val="0070C0"/>
                </a:solidFill>
                <a:latin typeface="Courier New" pitchFamily="49" charset="0"/>
                <a:cs typeface="Courier New" pitchFamily="49" charset="0"/>
              </a:rPr>
              <a:t>COUNT</a:t>
            </a:r>
            <a:r>
              <a:rPr lang="en-US" sz="2000" b="1" dirty="0">
                <a:solidFill>
                  <a:srgbClr val="BC8F00"/>
                </a:solidFill>
                <a:latin typeface="Courier New" pitchFamily="49" charset="0"/>
                <a:cs typeface="Courier New" pitchFamily="49" charset="0"/>
              </a:rPr>
              <a:t>(</a:t>
            </a:r>
            <a:r>
              <a:rPr lang="en-US" sz="2000" b="1" dirty="0" err="1">
                <a:solidFill>
                  <a:srgbClr val="BC8F00"/>
                </a:solidFill>
                <a:latin typeface="Courier New" pitchFamily="49" charset="0"/>
                <a:cs typeface="Courier New" pitchFamily="49" charset="0"/>
              </a:rPr>
              <a:t>customername</a:t>
            </a:r>
            <a:r>
              <a:rPr lang="en-US" sz="2000" b="1" dirty="0">
                <a:solidFill>
                  <a:srgbClr val="BC8F00"/>
                </a:solidFill>
                <a:latin typeface="Courier New" pitchFamily="49" charset="0"/>
                <a:cs typeface="Courier New" pitchFamily="49" charset="0"/>
              </a:rPr>
              <a:t>) </a:t>
            </a:r>
          </a:p>
          <a:p>
            <a:pPr marL="0" indent="0">
              <a:buNone/>
            </a:pPr>
            <a:r>
              <a:rPr lang="en-US" sz="2000" b="1" dirty="0">
                <a:solidFill>
                  <a:srgbClr val="0070C0"/>
                </a:solidFill>
                <a:latin typeface="Courier New" pitchFamily="49" charset="0"/>
                <a:cs typeface="Courier New" pitchFamily="49" charset="0"/>
              </a:rPr>
              <a:t>FROM</a:t>
            </a:r>
            <a:r>
              <a:rPr lang="en-US" sz="2000" b="1" dirty="0">
                <a:solidFill>
                  <a:srgbClr val="BC8F00"/>
                </a:solidFill>
                <a:latin typeface="Courier New" pitchFamily="49" charset="0"/>
                <a:cs typeface="Courier New" pitchFamily="49" charset="0"/>
              </a:rPr>
              <a:t> customers </a:t>
            </a:r>
          </a:p>
          <a:p>
            <a:pPr marL="0" indent="0">
              <a:buNone/>
            </a:pPr>
            <a:r>
              <a:rPr lang="en-US" sz="2000" b="1" dirty="0">
                <a:solidFill>
                  <a:srgbClr val="0070C0"/>
                </a:solidFill>
                <a:latin typeface="Courier New" pitchFamily="49" charset="0"/>
                <a:cs typeface="Courier New" pitchFamily="49" charset="0"/>
              </a:rPr>
              <a:t>GROUP BY </a:t>
            </a:r>
            <a:r>
              <a:rPr lang="en-US" sz="2000" b="1" dirty="0">
                <a:solidFill>
                  <a:srgbClr val="BC8F00"/>
                </a:solidFill>
                <a:latin typeface="Courier New" pitchFamily="49" charset="0"/>
                <a:cs typeface="Courier New" pitchFamily="49" charset="0"/>
              </a:rPr>
              <a:t>country, state;</a:t>
            </a:r>
          </a:p>
        </p:txBody>
      </p:sp>
    </p:spTree>
    <p:extLst>
      <p:ext uri="{BB962C8B-B14F-4D97-AF65-F5344CB8AC3E}">
        <p14:creationId xmlns:p14="http://schemas.microsoft.com/office/powerpoint/2010/main" val="9723804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4356" y="765381"/>
            <a:ext cx="8229600" cy="1139620"/>
          </a:xfrm>
        </p:spPr>
        <p:txBody>
          <a:bodyPr/>
          <a:lstStyle/>
          <a:p>
            <a:r>
              <a:rPr lang="en-US" sz="2000" dirty="0"/>
              <a:t>GROUP BY with Two Columns and One Aggregate </a:t>
            </a:r>
            <a:r>
              <a:rPr lang="en-US" sz="2000" dirty="0" smtClean="0"/>
              <a:t>Function</a:t>
            </a:r>
          </a:p>
          <a:p>
            <a:endParaRPr lang="en-US" sz="2000" dirty="0"/>
          </a:p>
          <a:p>
            <a:r>
              <a:rPr lang="en-US" sz="2000" dirty="0" smtClean="0"/>
              <a:t>Output</a:t>
            </a:r>
          </a:p>
          <a:p>
            <a:endParaRPr lang="en-US" sz="2000" dirty="0"/>
          </a:p>
        </p:txBody>
      </p:sp>
      <p:sp>
        <p:nvSpPr>
          <p:cNvPr id="2" name="Title 1"/>
          <p:cNvSpPr>
            <a:spLocks noGrp="1"/>
          </p:cNvSpPr>
          <p:nvPr>
            <p:ph type="title"/>
          </p:nvPr>
        </p:nvSpPr>
        <p:spPr/>
        <p:txBody>
          <a:bodyPr>
            <a:normAutofit/>
          </a:bodyPr>
          <a:lstStyle/>
          <a:p>
            <a:r>
              <a:rPr lang="en-US" dirty="0" smtClean="0"/>
              <a:t>Example</a:t>
            </a:r>
            <a:endParaRPr lang="en-US" dirty="0"/>
          </a:p>
        </p:txBody>
      </p:sp>
      <p:graphicFrame>
        <p:nvGraphicFramePr>
          <p:cNvPr id="11" name="Table 10"/>
          <p:cNvGraphicFramePr>
            <a:graphicFrameLocks noGrp="1"/>
          </p:cNvGraphicFramePr>
          <p:nvPr>
            <p:extLst>
              <p:ext uri="{D42A27DB-BD31-4B8C-83A1-F6EECF244321}">
                <p14:modId xmlns:p14="http://schemas.microsoft.com/office/powerpoint/2010/main" val="3790114800"/>
              </p:ext>
            </p:extLst>
          </p:nvPr>
        </p:nvGraphicFramePr>
        <p:xfrm>
          <a:off x="1447800" y="2028075"/>
          <a:ext cx="6096000" cy="1463040"/>
        </p:xfrm>
        <a:graphic>
          <a:graphicData uri="http://schemas.openxmlformats.org/drawingml/2006/table">
            <a:tbl>
              <a:tblPr firstRow="1" bandRow="1">
                <a:tableStyleId>{21E4AEA4-8DFA-4A89-87EB-49C32662AFE0}</a:tableStyleId>
              </a:tblPr>
              <a:tblGrid>
                <a:gridCol w="1221043"/>
                <a:gridCol w="1867005"/>
                <a:gridCol w="3007952"/>
              </a:tblGrid>
              <a:tr h="231664">
                <a:tc>
                  <a:txBody>
                    <a:bodyPr/>
                    <a:lstStyle/>
                    <a:p>
                      <a:pPr algn="ctr"/>
                      <a:r>
                        <a:rPr lang="en-US" sz="1800" dirty="0" smtClean="0">
                          <a:solidFill>
                            <a:schemeClr val="bg2"/>
                          </a:solidFill>
                        </a:rPr>
                        <a:t>Country</a:t>
                      </a:r>
                      <a:endParaRPr lang="en-US" sz="1800" dirty="0">
                        <a:solidFill>
                          <a:schemeClr val="bg2"/>
                        </a:solidFill>
                        <a:latin typeface="Arial" pitchFamily="34" charset="0"/>
                        <a:cs typeface="Arial" pitchFamily="34" charset="0"/>
                      </a:endParaRPr>
                    </a:p>
                  </a:txBody>
                  <a:tcPr anchor="ctr">
                    <a:solidFill>
                      <a:schemeClr val="accent4"/>
                    </a:solidFill>
                  </a:tcPr>
                </a:tc>
                <a:tc>
                  <a:txBody>
                    <a:bodyPr/>
                    <a:lstStyle/>
                    <a:p>
                      <a:pPr algn="ctr"/>
                      <a:r>
                        <a:rPr lang="en-US" sz="1800" dirty="0" smtClean="0">
                          <a:solidFill>
                            <a:schemeClr val="bg2"/>
                          </a:solidFill>
                        </a:rPr>
                        <a:t>State</a:t>
                      </a:r>
                      <a:endParaRPr lang="en-US" sz="1800" dirty="0">
                        <a:solidFill>
                          <a:schemeClr val="bg2"/>
                        </a:solidFill>
                        <a:latin typeface="Arial" pitchFamily="34" charset="0"/>
                        <a:cs typeface="Arial" pitchFamily="34" charset="0"/>
                      </a:endParaRPr>
                    </a:p>
                  </a:txBody>
                  <a:tcPr anchor="ctr">
                    <a:solidFill>
                      <a:schemeClr val="accent4"/>
                    </a:solidFill>
                  </a:tcPr>
                </a:tc>
                <a:tc>
                  <a:txBody>
                    <a:bodyPr/>
                    <a:lstStyle/>
                    <a:p>
                      <a:pPr algn="ctr"/>
                      <a:r>
                        <a:rPr lang="en-US" sz="1800" dirty="0" smtClean="0">
                          <a:solidFill>
                            <a:schemeClr val="bg2"/>
                          </a:solidFill>
                        </a:rPr>
                        <a:t>count(</a:t>
                      </a:r>
                      <a:r>
                        <a:rPr lang="en-US" sz="1800" dirty="0" err="1" smtClean="0">
                          <a:solidFill>
                            <a:schemeClr val="bg2"/>
                          </a:solidFill>
                        </a:rPr>
                        <a:t>customername</a:t>
                      </a:r>
                      <a:r>
                        <a:rPr lang="en-US" sz="1800" dirty="0" smtClean="0">
                          <a:solidFill>
                            <a:schemeClr val="bg2"/>
                          </a:solidFill>
                        </a:rPr>
                        <a:t>) </a:t>
                      </a:r>
                      <a:endParaRPr lang="en-US" sz="1800" b="0" dirty="0">
                        <a:solidFill>
                          <a:schemeClr val="bg2"/>
                        </a:solidFill>
                        <a:latin typeface="Arial" pitchFamily="34" charset="0"/>
                        <a:cs typeface="Arial" pitchFamily="34" charset="0"/>
                      </a:endParaRPr>
                    </a:p>
                  </a:txBody>
                  <a:tcPr anchor="ctr">
                    <a:solidFill>
                      <a:schemeClr val="accent4"/>
                    </a:solidFill>
                  </a:tcPr>
                </a:tc>
              </a:tr>
              <a:tr h="231664">
                <a:tc>
                  <a:txBody>
                    <a:bodyPr/>
                    <a:lstStyle/>
                    <a:p>
                      <a:pPr algn="ctr"/>
                      <a:r>
                        <a:rPr lang="en-US" sz="1800" dirty="0" smtClean="0">
                          <a:solidFill>
                            <a:schemeClr val="bg2"/>
                          </a:solidFill>
                        </a:rPr>
                        <a:t>USA</a:t>
                      </a:r>
                      <a:endParaRPr lang="en-US" sz="1800" dirty="0">
                        <a:solidFill>
                          <a:schemeClr val="bg2"/>
                        </a:solidFill>
                        <a:latin typeface="Arial" pitchFamily="34" charset="0"/>
                        <a:cs typeface="Arial" pitchFamily="34" charset="0"/>
                      </a:endParaRPr>
                    </a:p>
                  </a:txBody>
                  <a:tcPr anchor="ctr">
                    <a:noFill/>
                  </a:tcPr>
                </a:tc>
                <a:tc>
                  <a:txBody>
                    <a:bodyPr/>
                    <a:lstStyle/>
                    <a:p>
                      <a:pPr algn="ctr"/>
                      <a:r>
                        <a:rPr lang="en-US" sz="1800" dirty="0" smtClean="0">
                          <a:solidFill>
                            <a:schemeClr val="bg2"/>
                          </a:solidFill>
                        </a:rPr>
                        <a:t>PA</a:t>
                      </a:r>
                      <a:endParaRPr lang="en-US" sz="1800" dirty="0">
                        <a:solidFill>
                          <a:schemeClr val="bg2"/>
                        </a:solidFill>
                        <a:latin typeface="Arial" pitchFamily="34" charset="0"/>
                        <a:cs typeface="Arial" pitchFamily="34" charset="0"/>
                      </a:endParaRPr>
                    </a:p>
                  </a:txBody>
                  <a:tcPr anchor="ctr">
                    <a:noFill/>
                  </a:tcPr>
                </a:tc>
                <a:tc>
                  <a:txBody>
                    <a:bodyPr/>
                    <a:lstStyle/>
                    <a:p>
                      <a:pPr algn="ctr"/>
                      <a:r>
                        <a:rPr lang="en-US" sz="1800" dirty="0" smtClean="0">
                          <a:solidFill>
                            <a:schemeClr val="bg2"/>
                          </a:solidFill>
                        </a:rPr>
                        <a:t>2</a:t>
                      </a:r>
                      <a:endParaRPr lang="en-US" sz="1800" dirty="0">
                        <a:solidFill>
                          <a:schemeClr val="bg2"/>
                        </a:solidFill>
                        <a:latin typeface="Arial" pitchFamily="34" charset="0"/>
                        <a:cs typeface="Arial" pitchFamily="34" charset="0"/>
                      </a:endParaRPr>
                    </a:p>
                  </a:txBody>
                  <a:tcPr anchor="ctr">
                    <a:noFill/>
                  </a:tcPr>
                </a:tc>
              </a:tr>
              <a:tr h="225536">
                <a:tc>
                  <a:txBody>
                    <a:bodyPr/>
                    <a:lstStyle/>
                    <a:p>
                      <a:pPr algn="ctr"/>
                      <a:r>
                        <a:rPr lang="en-US" sz="1800" dirty="0" smtClean="0">
                          <a:solidFill>
                            <a:schemeClr val="bg2"/>
                          </a:solidFill>
                        </a:rPr>
                        <a:t>USA</a:t>
                      </a:r>
                      <a:endParaRPr lang="en-US" sz="1800" dirty="0">
                        <a:solidFill>
                          <a:schemeClr val="bg2"/>
                        </a:solidFill>
                        <a:latin typeface="Arial" pitchFamily="34" charset="0"/>
                        <a:cs typeface="Arial" pitchFamily="34" charset="0"/>
                      </a:endParaRPr>
                    </a:p>
                  </a:txBody>
                  <a:tcPr anchor="ctr">
                    <a:noFill/>
                  </a:tcPr>
                </a:tc>
                <a:tc>
                  <a:txBody>
                    <a:bodyPr/>
                    <a:lstStyle/>
                    <a:p>
                      <a:pPr algn="ctr"/>
                      <a:r>
                        <a:rPr lang="en-US" sz="1800" dirty="0" smtClean="0">
                          <a:solidFill>
                            <a:schemeClr val="bg2"/>
                          </a:solidFill>
                        </a:rPr>
                        <a:t>CA</a:t>
                      </a:r>
                      <a:endParaRPr lang="en-US" sz="1800" dirty="0">
                        <a:solidFill>
                          <a:schemeClr val="bg2"/>
                        </a:solidFill>
                        <a:latin typeface="Arial" pitchFamily="34" charset="0"/>
                        <a:cs typeface="Arial" pitchFamily="34" charset="0"/>
                      </a:endParaRPr>
                    </a:p>
                  </a:txBody>
                  <a:tcPr anchor="ctr">
                    <a:noFill/>
                  </a:tcPr>
                </a:tc>
                <a:tc>
                  <a:txBody>
                    <a:bodyPr/>
                    <a:lstStyle/>
                    <a:p>
                      <a:pPr algn="ctr"/>
                      <a:r>
                        <a:rPr lang="en-US" sz="1800" dirty="0" smtClean="0">
                          <a:solidFill>
                            <a:schemeClr val="bg2"/>
                          </a:solidFill>
                        </a:rPr>
                        <a:t>2</a:t>
                      </a:r>
                      <a:endParaRPr lang="en-US" sz="1800" dirty="0">
                        <a:solidFill>
                          <a:schemeClr val="bg2"/>
                        </a:solidFill>
                        <a:latin typeface="Arial" pitchFamily="34" charset="0"/>
                        <a:cs typeface="Arial" pitchFamily="34" charset="0"/>
                      </a:endParaRPr>
                    </a:p>
                  </a:txBody>
                  <a:tcPr anchor="ctr">
                    <a:noFill/>
                  </a:tcPr>
                </a:tc>
              </a:tr>
              <a:tr h="225536">
                <a:tc>
                  <a:txBody>
                    <a:bodyPr/>
                    <a:lstStyle/>
                    <a:p>
                      <a:pPr algn="ctr"/>
                      <a:r>
                        <a:rPr lang="en-US" sz="1800" dirty="0" smtClean="0">
                          <a:solidFill>
                            <a:schemeClr val="bg2"/>
                          </a:solidFill>
                        </a:rPr>
                        <a:t>JAPAN</a:t>
                      </a:r>
                      <a:endParaRPr lang="en-US" sz="1800" dirty="0">
                        <a:solidFill>
                          <a:schemeClr val="bg2"/>
                        </a:solidFill>
                        <a:latin typeface="Arial" pitchFamily="34" charset="0"/>
                        <a:cs typeface="Arial" pitchFamily="34" charset="0"/>
                      </a:endParaRPr>
                    </a:p>
                  </a:txBody>
                  <a:tcPr anchor="ctr">
                    <a:noFill/>
                  </a:tcPr>
                </a:tc>
                <a:tc>
                  <a:txBody>
                    <a:bodyPr/>
                    <a:lstStyle/>
                    <a:p>
                      <a:pPr algn="ctr"/>
                      <a:r>
                        <a:rPr lang="en-US" sz="1800" dirty="0" smtClean="0">
                          <a:solidFill>
                            <a:schemeClr val="bg2"/>
                          </a:solidFill>
                        </a:rPr>
                        <a:t>Tokyo</a:t>
                      </a:r>
                      <a:endParaRPr lang="en-US" sz="1800" dirty="0">
                        <a:solidFill>
                          <a:schemeClr val="bg2"/>
                        </a:solidFill>
                        <a:latin typeface="Arial" pitchFamily="34" charset="0"/>
                        <a:cs typeface="Arial" pitchFamily="34" charset="0"/>
                      </a:endParaRPr>
                    </a:p>
                  </a:txBody>
                  <a:tcPr anchor="ctr">
                    <a:noFill/>
                  </a:tcPr>
                </a:tc>
                <a:tc>
                  <a:txBody>
                    <a:bodyPr/>
                    <a:lstStyle/>
                    <a:p>
                      <a:pPr algn="ctr"/>
                      <a:r>
                        <a:rPr lang="en-US" sz="1800" dirty="0" smtClean="0">
                          <a:solidFill>
                            <a:schemeClr val="bg2"/>
                          </a:solidFill>
                        </a:rPr>
                        <a:t>2</a:t>
                      </a:r>
                      <a:endParaRPr lang="en-US" sz="1800" dirty="0">
                        <a:solidFill>
                          <a:schemeClr val="bg2"/>
                        </a:solidFill>
                        <a:latin typeface="Arial" pitchFamily="34" charset="0"/>
                        <a:cs typeface="Arial" pitchFamily="34" charset="0"/>
                      </a:endParaRPr>
                    </a:p>
                  </a:txBody>
                  <a:tcPr anchor="ctr">
                    <a:noFill/>
                  </a:tcPr>
                </a:tc>
              </a:tr>
            </a:tbl>
          </a:graphicData>
        </a:graphic>
      </p:graphicFrame>
      <p:sp>
        <p:nvSpPr>
          <p:cNvPr id="14" name="Slide Number Placeholder 25"/>
          <p:cNvSpPr txBox="1">
            <a:spLocks/>
          </p:cNvSpPr>
          <p:nvPr/>
        </p:nvSpPr>
        <p:spPr>
          <a:xfrm>
            <a:off x="152400" y="6428601"/>
            <a:ext cx="457200" cy="276999"/>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8FE0B590-8C00-4610-BFCF-F4111B763C9E}" type="slidenum">
              <a:rPr lang="en-US" sz="1400" smtClean="0"/>
              <a:pPr>
                <a:defRPr/>
              </a:pPr>
              <a:t>24</a:t>
            </a:fld>
            <a:endParaRPr lang="en-US" sz="1400" dirty="0"/>
          </a:p>
        </p:txBody>
      </p:sp>
      <p:sp>
        <p:nvSpPr>
          <p:cNvPr id="15" name="Content Placeholder 2"/>
          <p:cNvSpPr txBox="1">
            <a:spLocks/>
          </p:cNvSpPr>
          <p:nvPr/>
        </p:nvSpPr>
        <p:spPr>
          <a:xfrm>
            <a:off x="334221" y="3764799"/>
            <a:ext cx="8229600" cy="578601"/>
          </a:xfrm>
          <a:prstGeom prst="rect">
            <a:avLst/>
          </a:prstGeom>
        </p:spPr>
        <p:txBody>
          <a:bodyPr/>
          <a:lstStyle>
            <a:lvl1pPr marL="342900" indent="-342900" algn="l" defTabSz="457200" rtl="0" eaLnBrk="1" latinLnBrk="0" hangingPunct="1">
              <a:spcBef>
                <a:spcPct val="20000"/>
              </a:spcBef>
              <a:buFont typeface="Arial"/>
              <a:buChar char="•"/>
              <a:defRPr sz="2200" kern="1200">
                <a:solidFill>
                  <a:schemeClr val="bg2"/>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bg2"/>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bg2"/>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bg2"/>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bg2"/>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000" dirty="0" smtClean="0"/>
              <a:t>The </a:t>
            </a:r>
            <a:r>
              <a:rPr lang="en-US" sz="2000" dirty="0"/>
              <a:t>count of customers will be calculated  for each country and state. </a:t>
            </a:r>
          </a:p>
          <a:p>
            <a:endParaRPr lang="en-US" sz="2000" dirty="0"/>
          </a:p>
        </p:txBody>
      </p:sp>
    </p:spTree>
    <p:extLst>
      <p:ext uri="{BB962C8B-B14F-4D97-AF65-F5344CB8AC3E}">
        <p14:creationId xmlns:p14="http://schemas.microsoft.com/office/powerpoint/2010/main" val="6966166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4"/>
          </p:nvPr>
        </p:nvSpPr>
        <p:spPr/>
        <p:txBody>
          <a:bodyPr/>
          <a:lstStyle/>
          <a:p>
            <a:r>
              <a:rPr lang="en-US" dirty="0" smtClean="0"/>
              <a:t>Having Clause</a:t>
            </a:r>
            <a:endParaRPr lang="en-US" dirty="0"/>
          </a:p>
        </p:txBody>
      </p:sp>
    </p:spTree>
    <p:extLst>
      <p:ext uri="{BB962C8B-B14F-4D97-AF65-F5344CB8AC3E}">
        <p14:creationId xmlns:p14="http://schemas.microsoft.com/office/powerpoint/2010/main" val="221073840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990600"/>
            <a:ext cx="8915400" cy="4906963"/>
          </a:xfrm>
        </p:spPr>
        <p:txBody>
          <a:bodyPr>
            <a:normAutofit/>
          </a:bodyPr>
          <a:lstStyle/>
          <a:p>
            <a:pPr marL="377190" lvl="1" indent="0">
              <a:buNone/>
            </a:pPr>
            <a:r>
              <a:rPr lang="en-US" sz="2000" dirty="0" smtClean="0"/>
              <a:t>The </a:t>
            </a:r>
            <a:r>
              <a:rPr lang="en-US" sz="2000" dirty="0"/>
              <a:t>HAVING clause adds search conditions on the result of the GROUP BY clause</a:t>
            </a:r>
            <a:r>
              <a:rPr lang="en-US" sz="2000" dirty="0" smtClean="0"/>
              <a:t>.</a:t>
            </a:r>
          </a:p>
          <a:p>
            <a:pPr marL="377190" lvl="1" indent="0">
              <a:buNone/>
            </a:pPr>
            <a:endParaRPr lang="en-US" sz="2000" dirty="0"/>
          </a:p>
          <a:p>
            <a:pPr marL="377190" lvl="1" indent="0">
              <a:buNone/>
              <a:tabLst>
                <a:tab pos="347663" algn="l"/>
              </a:tabLst>
            </a:pPr>
            <a:r>
              <a:rPr lang="en-US" sz="2000" dirty="0" smtClean="0"/>
              <a:t>It </a:t>
            </a:r>
            <a:r>
              <a:rPr lang="en-US" sz="2000" dirty="0"/>
              <a:t>does not affect the rows used to calculate the aggregates; it affects only the rows </a:t>
            </a:r>
            <a:r>
              <a:rPr lang="en-US" sz="2000" dirty="0" smtClean="0"/>
              <a:t>returned </a:t>
            </a:r>
            <a:r>
              <a:rPr lang="en-US" sz="2000" dirty="0"/>
              <a:t>by the query</a:t>
            </a:r>
            <a:r>
              <a:rPr lang="en-US" sz="2000" dirty="0" smtClean="0"/>
              <a:t>.</a:t>
            </a:r>
          </a:p>
          <a:p>
            <a:pPr marL="377190" lvl="1" indent="0">
              <a:buNone/>
              <a:tabLst>
                <a:tab pos="347663" algn="l"/>
              </a:tabLst>
            </a:pPr>
            <a:endParaRPr lang="en-US" sz="2000" dirty="0"/>
          </a:p>
          <a:p>
            <a:pPr marL="377190" lvl="1" indent="0">
              <a:buNone/>
            </a:pPr>
            <a:r>
              <a:rPr lang="en-US" sz="2000" dirty="0" smtClean="0"/>
              <a:t>It includes </a:t>
            </a:r>
            <a:r>
              <a:rPr lang="en-US" sz="2000" dirty="0"/>
              <a:t>a predicate used to filter rows resulting from the GROUP BY clause. </a:t>
            </a:r>
            <a:endParaRPr lang="en-US" sz="2000" dirty="0" smtClean="0"/>
          </a:p>
          <a:p>
            <a:pPr marL="377190" lvl="1" indent="0">
              <a:buNone/>
            </a:pPr>
            <a:endParaRPr lang="en-US" sz="2000" dirty="0"/>
          </a:p>
          <a:p>
            <a:pPr marL="377190" lvl="1" indent="0">
              <a:buNone/>
            </a:pPr>
            <a:r>
              <a:rPr lang="en-US" sz="2000" dirty="0"/>
              <a:t>I</a:t>
            </a:r>
            <a:r>
              <a:rPr lang="en-US" sz="2000" dirty="0" smtClean="0"/>
              <a:t>t </a:t>
            </a:r>
            <a:r>
              <a:rPr lang="en-US" sz="2000" dirty="0"/>
              <a:t>acts on the results of the GROUP BY clause, aggregation functions can be used in the </a:t>
            </a:r>
            <a:r>
              <a:rPr lang="en-US" sz="2000" dirty="0" smtClean="0"/>
              <a:t>HAVING </a:t>
            </a:r>
            <a:r>
              <a:rPr lang="en-US" sz="2000" dirty="0"/>
              <a:t>clause predicate</a:t>
            </a:r>
            <a:r>
              <a:rPr lang="en-US" sz="2000" dirty="0" smtClean="0"/>
              <a:t>.</a:t>
            </a:r>
          </a:p>
          <a:p>
            <a:pPr marL="0" indent="0">
              <a:lnSpc>
                <a:spcPct val="120000"/>
              </a:lnSpc>
              <a:spcBef>
                <a:spcPts val="0"/>
              </a:spcBef>
              <a:buNone/>
            </a:pPr>
            <a:r>
              <a:rPr lang="en-US" sz="2000" b="1" dirty="0" smtClean="0"/>
              <a:t> </a:t>
            </a:r>
          </a:p>
        </p:txBody>
      </p:sp>
      <p:sp>
        <p:nvSpPr>
          <p:cNvPr id="2" name="Title 1"/>
          <p:cNvSpPr>
            <a:spLocks noGrp="1"/>
          </p:cNvSpPr>
          <p:nvPr>
            <p:ph type="title"/>
          </p:nvPr>
        </p:nvSpPr>
        <p:spPr/>
        <p:txBody>
          <a:bodyPr/>
          <a:lstStyle/>
          <a:p>
            <a:pPr marL="0" indent="0"/>
            <a:r>
              <a:rPr lang="en-US" dirty="0" smtClean="0"/>
              <a:t>Why HAVING Clause?</a:t>
            </a:r>
            <a:endParaRPr lang="en-US" dirty="0"/>
          </a:p>
        </p:txBody>
      </p:sp>
      <p:sp>
        <p:nvSpPr>
          <p:cNvPr id="7" name="Slide Number Placeholder 25"/>
          <p:cNvSpPr txBox="1">
            <a:spLocks/>
          </p:cNvSpPr>
          <p:nvPr/>
        </p:nvSpPr>
        <p:spPr>
          <a:xfrm>
            <a:off x="152400" y="6428601"/>
            <a:ext cx="457200" cy="276999"/>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8FE0B590-8C00-4610-BFCF-F4111B763C9E}" type="slidenum">
              <a:rPr lang="en-US" sz="1400" smtClean="0"/>
              <a:pPr>
                <a:defRPr/>
              </a:pPr>
              <a:t>26</a:t>
            </a:fld>
            <a:endParaRPr lang="en-US" sz="1400" dirty="0"/>
          </a:p>
        </p:txBody>
      </p:sp>
    </p:spTree>
    <p:extLst>
      <p:ext uri="{BB962C8B-B14F-4D97-AF65-F5344CB8AC3E}">
        <p14:creationId xmlns:p14="http://schemas.microsoft.com/office/powerpoint/2010/main" val="24333163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Effect transition="in" filter="fade">
                                      <p:cBhvr>
                                        <p:cTn id="11" dur="500"/>
                                        <p:tgtEl>
                                          <p:spTgt spid="3">
                                            <p:txEl>
                                              <p:pRg st="2" end="2"/>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fade">
                                      <p:cBhvr>
                                        <p:cTn id="15" dur="500"/>
                                        <p:tgtEl>
                                          <p:spTgt spid="3">
                                            <p:txEl>
                                              <p:pRg st="4" end="4"/>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Effect transition="in" filter="fade">
                                      <p:cBhvr>
                                        <p:cTn id="19" dur="500"/>
                                        <p:tgtEl>
                                          <p:spTgt spid="3">
                                            <p:txEl>
                                              <p:pRg st="6" end="6"/>
                                            </p:txEl>
                                          </p:spTgt>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animEffect transition="in" filter="fade">
                                      <p:cBhvr>
                                        <p:cTn id="23"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066800"/>
            <a:ext cx="8915400" cy="4906963"/>
          </a:xfrm>
        </p:spPr>
        <p:txBody>
          <a:bodyPr>
            <a:normAutofit/>
          </a:bodyPr>
          <a:lstStyle/>
          <a:p>
            <a:pPr marL="342900" lvl="2" indent="-342900">
              <a:tabLst>
                <a:tab pos="1481138" algn="l"/>
              </a:tabLst>
            </a:pPr>
            <a:r>
              <a:rPr lang="en-US" sz="2000" dirty="0" smtClean="0"/>
              <a:t>Syntax</a:t>
            </a:r>
            <a:r>
              <a:rPr lang="en-US" sz="2000" dirty="0"/>
              <a:t>: </a:t>
            </a:r>
          </a:p>
          <a:p>
            <a:pPr marL="739775" lvl="4" indent="0">
              <a:buNone/>
              <a:tabLst>
                <a:tab pos="1481138" algn="l"/>
              </a:tabLst>
            </a:pPr>
            <a:r>
              <a:rPr lang="en-US" b="1" dirty="0" smtClean="0">
                <a:solidFill>
                  <a:srgbClr val="0070C0"/>
                </a:solidFill>
                <a:latin typeface="Courier New" pitchFamily="49" charset="0"/>
                <a:cs typeface="Courier New" pitchFamily="49" charset="0"/>
              </a:rPr>
              <a:t>SELECT</a:t>
            </a:r>
            <a:r>
              <a:rPr lang="en-US" b="1" dirty="0" smtClean="0">
                <a:latin typeface="Courier New" pitchFamily="49" charset="0"/>
                <a:cs typeface="Courier New" pitchFamily="49" charset="0"/>
              </a:rPr>
              <a:t> </a:t>
            </a:r>
            <a:r>
              <a:rPr lang="en-US" b="1" dirty="0" err="1">
                <a:solidFill>
                  <a:srgbClr val="BC8F00"/>
                </a:solidFill>
                <a:latin typeface="Courier New" pitchFamily="49" charset="0"/>
                <a:cs typeface="Courier New" pitchFamily="49" charset="0"/>
              </a:rPr>
              <a:t>column_name</a:t>
            </a:r>
            <a:r>
              <a:rPr lang="en-US" b="1" dirty="0">
                <a:solidFill>
                  <a:srgbClr val="BC8F00"/>
                </a:solidFill>
                <a:latin typeface="Courier New" pitchFamily="49" charset="0"/>
                <a:cs typeface="Courier New" pitchFamily="49" charset="0"/>
              </a:rPr>
              <a:t>, </a:t>
            </a:r>
            <a:r>
              <a:rPr lang="en-US" b="1" dirty="0" err="1">
                <a:solidFill>
                  <a:srgbClr val="BC8F00"/>
                </a:solidFill>
                <a:latin typeface="Courier New" pitchFamily="49" charset="0"/>
                <a:cs typeface="Courier New" pitchFamily="49" charset="0"/>
              </a:rPr>
              <a:t>aggregate_function</a:t>
            </a:r>
            <a:r>
              <a:rPr lang="en-US" b="1" dirty="0">
                <a:solidFill>
                  <a:srgbClr val="BC8F00"/>
                </a:solidFill>
                <a:latin typeface="Courier New" pitchFamily="49" charset="0"/>
                <a:cs typeface="Courier New" pitchFamily="49" charset="0"/>
              </a:rPr>
              <a:t>(</a:t>
            </a:r>
            <a:r>
              <a:rPr lang="en-US" b="1" dirty="0" err="1">
                <a:solidFill>
                  <a:srgbClr val="BC8F00"/>
                </a:solidFill>
                <a:latin typeface="Courier New" pitchFamily="49" charset="0"/>
                <a:cs typeface="Courier New" pitchFamily="49" charset="0"/>
              </a:rPr>
              <a:t>column_name</a:t>
            </a:r>
            <a:r>
              <a:rPr lang="en-US" b="1" dirty="0">
                <a:solidFill>
                  <a:srgbClr val="BC8F00"/>
                </a:solidFill>
                <a:latin typeface="Courier New" pitchFamily="49" charset="0"/>
                <a:cs typeface="Courier New" pitchFamily="49" charset="0"/>
              </a:rPr>
              <a:t>)</a:t>
            </a:r>
            <a:r>
              <a:rPr lang="en-US" b="1" dirty="0">
                <a:latin typeface="Courier New" pitchFamily="49" charset="0"/>
                <a:cs typeface="Courier New" pitchFamily="49" charset="0"/>
              </a:rPr>
              <a:t/>
            </a:r>
            <a:br>
              <a:rPr lang="en-US" b="1" dirty="0">
                <a:latin typeface="Courier New" pitchFamily="49" charset="0"/>
                <a:cs typeface="Courier New" pitchFamily="49" charset="0"/>
              </a:rPr>
            </a:br>
            <a:r>
              <a:rPr lang="en-US" b="1" dirty="0">
                <a:solidFill>
                  <a:srgbClr val="0070C0"/>
                </a:solidFill>
                <a:latin typeface="Courier New" pitchFamily="49" charset="0"/>
                <a:cs typeface="Courier New" pitchFamily="49" charset="0"/>
              </a:rPr>
              <a:t>FROM</a:t>
            </a:r>
            <a:r>
              <a:rPr lang="en-US" b="1" dirty="0">
                <a:latin typeface="Courier New" pitchFamily="49" charset="0"/>
                <a:cs typeface="Courier New" pitchFamily="49" charset="0"/>
              </a:rPr>
              <a:t> </a:t>
            </a:r>
            <a:r>
              <a:rPr lang="en-US" b="1" dirty="0" err="1">
                <a:solidFill>
                  <a:srgbClr val="BC8F00"/>
                </a:solidFill>
                <a:latin typeface="Courier New" pitchFamily="49" charset="0"/>
                <a:cs typeface="Courier New" pitchFamily="49" charset="0"/>
              </a:rPr>
              <a:t>table_name</a:t>
            </a:r>
            <a:r>
              <a:rPr lang="en-US" b="1" dirty="0">
                <a:latin typeface="Courier New" pitchFamily="49" charset="0"/>
                <a:cs typeface="Courier New" pitchFamily="49" charset="0"/>
              </a:rPr>
              <a:t/>
            </a:r>
            <a:br>
              <a:rPr lang="en-US" b="1" dirty="0">
                <a:latin typeface="Courier New" pitchFamily="49" charset="0"/>
                <a:cs typeface="Courier New" pitchFamily="49" charset="0"/>
              </a:rPr>
            </a:br>
            <a:r>
              <a:rPr lang="en-US" b="1" dirty="0">
                <a:solidFill>
                  <a:srgbClr val="0070C0"/>
                </a:solidFill>
                <a:latin typeface="Courier New" pitchFamily="49" charset="0"/>
                <a:cs typeface="Courier New" pitchFamily="49" charset="0"/>
              </a:rPr>
              <a:t>WHERE</a:t>
            </a:r>
            <a:r>
              <a:rPr lang="en-US" b="1" dirty="0">
                <a:latin typeface="Courier New" pitchFamily="49" charset="0"/>
                <a:cs typeface="Courier New" pitchFamily="49" charset="0"/>
              </a:rPr>
              <a:t> </a:t>
            </a:r>
            <a:r>
              <a:rPr lang="en-US" b="1" dirty="0" err="1">
                <a:solidFill>
                  <a:srgbClr val="BC8F00"/>
                </a:solidFill>
                <a:latin typeface="Courier New" pitchFamily="49" charset="0"/>
                <a:cs typeface="Courier New" pitchFamily="49" charset="0"/>
              </a:rPr>
              <a:t>column_name</a:t>
            </a:r>
            <a:r>
              <a:rPr lang="en-US" b="1" dirty="0">
                <a:latin typeface="Courier New" pitchFamily="49" charset="0"/>
                <a:cs typeface="Courier New" pitchFamily="49" charset="0"/>
              </a:rPr>
              <a:t> </a:t>
            </a:r>
            <a:r>
              <a:rPr lang="en-US" b="1" dirty="0">
                <a:solidFill>
                  <a:srgbClr val="BC8F00"/>
                </a:solidFill>
                <a:latin typeface="Courier New" pitchFamily="49" charset="0"/>
                <a:cs typeface="Courier New" pitchFamily="49" charset="0"/>
              </a:rPr>
              <a:t>operator value</a:t>
            </a:r>
            <a:r>
              <a:rPr lang="en-US" b="1" dirty="0">
                <a:latin typeface="Courier New" pitchFamily="49" charset="0"/>
                <a:cs typeface="Courier New" pitchFamily="49" charset="0"/>
              </a:rPr>
              <a:t/>
            </a:r>
            <a:br>
              <a:rPr lang="en-US" b="1" dirty="0">
                <a:latin typeface="Courier New" pitchFamily="49" charset="0"/>
                <a:cs typeface="Courier New" pitchFamily="49" charset="0"/>
              </a:rPr>
            </a:br>
            <a:r>
              <a:rPr lang="en-US" b="1" dirty="0">
                <a:solidFill>
                  <a:srgbClr val="0070C0"/>
                </a:solidFill>
                <a:latin typeface="Courier New" pitchFamily="49" charset="0"/>
                <a:cs typeface="Courier New" pitchFamily="49" charset="0"/>
              </a:rPr>
              <a:t>GROUP</a:t>
            </a:r>
            <a:r>
              <a:rPr lang="en-US" b="1" dirty="0">
                <a:latin typeface="Courier New" pitchFamily="49" charset="0"/>
                <a:cs typeface="Courier New" pitchFamily="49" charset="0"/>
              </a:rPr>
              <a:t> </a:t>
            </a:r>
            <a:r>
              <a:rPr lang="en-US" b="1" dirty="0">
                <a:solidFill>
                  <a:srgbClr val="0070C0"/>
                </a:solidFill>
                <a:latin typeface="Courier New" pitchFamily="49" charset="0"/>
                <a:cs typeface="Courier New" pitchFamily="49" charset="0"/>
              </a:rPr>
              <a:t>BY</a:t>
            </a:r>
            <a:r>
              <a:rPr lang="en-US" b="1" dirty="0">
                <a:latin typeface="Courier New" pitchFamily="49" charset="0"/>
                <a:cs typeface="Courier New" pitchFamily="49" charset="0"/>
              </a:rPr>
              <a:t> </a:t>
            </a:r>
            <a:r>
              <a:rPr lang="en-US" b="1" dirty="0" err="1">
                <a:solidFill>
                  <a:srgbClr val="BC8F00"/>
                </a:solidFill>
                <a:latin typeface="Courier New" pitchFamily="49" charset="0"/>
                <a:cs typeface="Courier New" pitchFamily="49" charset="0"/>
              </a:rPr>
              <a:t>column_name</a:t>
            </a:r>
            <a:r>
              <a:rPr lang="en-US" b="1" dirty="0">
                <a:latin typeface="Courier New" pitchFamily="49" charset="0"/>
                <a:cs typeface="Courier New" pitchFamily="49" charset="0"/>
              </a:rPr>
              <a:t/>
            </a:r>
            <a:br>
              <a:rPr lang="en-US" b="1" dirty="0">
                <a:latin typeface="Courier New" pitchFamily="49" charset="0"/>
                <a:cs typeface="Courier New" pitchFamily="49" charset="0"/>
              </a:rPr>
            </a:br>
            <a:r>
              <a:rPr lang="en-US" b="1" dirty="0">
                <a:solidFill>
                  <a:srgbClr val="0070C0"/>
                </a:solidFill>
                <a:latin typeface="Courier New" pitchFamily="49" charset="0"/>
                <a:cs typeface="Courier New" pitchFamily="49" charset="0"/>
              </a:rPr>
              <a:t>HAVING</a:t>
            </a:r>
            <a:r>
              <a:rPr lang="en-US" b="1" dirty="0">
                <a:latin typeface="Courier New" pitchFamily="49" charset="0"/>
                <a:cs typeface="Courier New" pitchFamily="49" charset="0"/>
              </a:rPr>
              <a:t> </a:t>
            </a:r>
            <a:r>
              <a:rPr lang="en-US" b="1" dirty="0" err="1" smtClean="0">
                <a:solidFill>
                  <a:srgbClr val="BC8F00"/>
                </a:solidFill>
                <a:latin typeface="Courier New" pitchFamily="49" charset="0"/>
                <a:cs typeface="Courier New" pitchFamily="49" charset="0"/>
              </a:rPr>
              <a:t>aggregate_function</a:t>
            </a:r>
            <a:r>
              <a:rPr lang="en-US" b="1" dirty="0" smtClean="0">
                <a:solidFill>
                  <a:srgbClr val="BC8F00"/>
                </a:solidFill>
                <a:latin typeface="Courier New" pitchFamily="49" charset="0"/>
                <a:cs typeface="Courier New" pitchFamily="49" charset="0"/>
              </a:rPr>
              <a:t>(</a:t>
            </a:r>
            <a:r>
              <a:rPr lang="en-US" b="1" dirty="0" err="1" smtClean="0">
                <a:solidFill>
                  <a:srgbClr val="BC8F00"/>
                </a:solidFill>
                <a:latin typeface="Courier New" pitchFamily="49" charset="0"/>
                <a:cs typeface="Courier New" pitchFamily="49" charset="0"/>
              </a:rPr>
              <a:t>column_name</a:t>
            </a:r>
            <a:r>
              <a:rPr lang="en-US" b="1" dirty="0" smtClean="0">
                <a:latin typeface="Courier New" pitchFamily="49" charset="0"/>
                <a:cs typeface="Courier New" pitchFamily="49" charset="0"/>
              </a:rPr>
              <a:t>) </a:t>
            </a:r>
            <a:r>
              <a:rPr lang="en-US" b="1" dirty="0" smtClean="0">
                <a:solidFill>
                  <a:srgbClr val="BC8F00"/>
                </a:solidFill>
                <a:latin typeface="Courier New" pitchFamily="49" charset="0"/>
                <a:cs typeface="Courier New" pitchFamily="49" charset="0"/>
              </a:rPr>
              <a:t>operator</a:t>
            </a:r>
            <a:r>
              <a:rPr lang="en-US" b="1" dirty="0" smtClean="0">
                <a:latin typeface="Courier New" pitchFamily="49" charset="0"/>
                <a:cs typeface="Courier New" pitchFamily="49" charset="0"/>
              </a:rPr>
              <a:t> </a:t>
            </a:r>
            <a:r>
              <a:rPr lang="en-US" b="1" dirty="0">
                <a:solidFill>
                  <a:srgbClr val="BC8F00"/>
                </a:solidFill>
                <a:latin typeface="Courier New" pitchFamily="49" charset="0"/>
                <a:cs typeface="Courier New" pitchFamily="49" charset="0"/>
              </a:rPr>
              <a:t>value</a:t>
            </a:r>
          </a:p>
          <a:p>
            <a:pPr marL="0" indent="-365760">
              <a:lnSpc>
                <a:spcPct val="120000"/>
              </a:lnSpc>
              <a:buNone/>
            </a:pPr>
            <a:endParaRPr lang="en-US" b="1" dirty="0" smtClean="0"/>
          </a:p>
          <a:p>
            <a:pPr marL="0" indent="-365760">
              <a:lnSpc>
                <a:spcPct val="120000"/>
              </a:lnSpc>
              <a:spcBef>
                <a:spcPts val="0"/>
              </a:spcBef>
            </a:pPr>
            <a:r>
              <a:rPr lang="en-US" sz="2000" dirty="0"/>
              <a:t> </a:t>
            </a:r>
            <a:r>
              <a:rPr lang="en-US" sz="2000" dirty="0" smtClean="0"/>
              <a:t>Rules</a:t>
            </a:r>
          </a:p>
          <a:p>
            <a:pPr lvl="1" indent="-342900" fontAlgn="base">
              <a:lnSpc>
                <a:spcPct val="86000"/>
              </a:lnSpc>
              <a:spcBef>
                <a:spcPct val="0"/>
              </a:spcBef>
              <a:spcAft>
                <a:spcPct val="0"/>
              </a:spcAft>
              <a:buClr>
                <a:schemeClr val="bg1"/>
              </a:buClr>
              <a:buSzPct val="100000"/>
              <a:buFont typeface="Courier New" panose="02070309020205020404" pitchFamily="49" charset="0"/>
              <a:buChar char="o"/>
            </a:pPr>
            <a:r>
              <a:rPr lang="en-US" sz="2000" dirty="0"/>
              <a:t>The HAVING clause is used in combination with the GROUP BY clause. </a:t>
            </a:r>
          </a:p>
          <a:p>
            <a:pPr lvl="1" indent="-342900" fontAlgn="base">
              <a:lnSpc>
                <a:spcPct val="86000"/>
              </a:lnSpc>
              <a:spcBef>
                <a:spcPct val="0"/>
              </a:spcBef>
              <a:spcAft>
                <a:spcPct val="0"/>
              </a:spcAft>
              <a:buClr>
                <a:schemeClr val="bg1"/>
              </a:buClr>
              <a:buSzPct val="100000"/>
              <a:buFont typeface="Courier New" panose="02070309020205020404" pitchFamily="49" charset="0"/>
              <a:buChar char="o"/>
            </a:pPr>
            <a:r>
              <a:rPr lang="en-US" sz="2000" dirty="0"/>
              <a:t>HAVING should not be used to eliminate rows that can be </a:t>
            </a:r>
            <a:r>
              <a:rPr lang="en-US" sz="2000" dirty="0" smtClean="0"/>
              <a:t>eliminated using </a:t>
            </a:r>
            <a:r>
              <a:rPr lang="en-US" sz="2000" dirty="0"/>
              <a:t>the WHERE clause. </a:t>
            </a:r>
          </a:p>
          <a:p>
            <a:pPr lvl="1" indent="-342900" fontAlgn="base">
              <a:lnSpc>
                <a:spcPct val="86000"/>
              </a:lnSpc>
              <a:spcBef>
                <a:spcPct val="0"/>
              </a:spcBef>
              <a:spcAft>
                <a:spcPct val="0"/>
              </a:spcAft>
              <a:buClr>
                <a:schemeClr val="bg1"/>
              </a:buClr>
              <a:buSzPct val="100000"/>
              <a:buFont typeface="Courier New" panose="02070309020205020404" pitchFamily="49" charset="0"/>
              <a:buChar char="o"/>
            </a:pPr>
            <a:r>
              <a:rPr lang="en-US" sz="2000" dirty="0"/>
              <a:t>HAVING conditions should always involve aggregate values.</a:t>
            </a:r>
          </a:p>
          <a:p>
            <a:pPr marL="0" indent="-365760">
              <a:lnSpc>
                <a:spcPct val="120000"/>
              </a:lnSpc>
              <a:spcBef>
                <a:spcPts val="0"/>
              </a:spcBef>
            </a:pPr>
            <a:endParaRPr lang="en-US" sz="2000" dirty="0"/>
          </a:p>
        </p:txBody>
      </p:sp>
      <p:sp>
        <p:nvSpPr>
          <p:cNvPr id="2" name="Title 1"/>
          <p:cNvSpPr>
            <a:spLocks noGrp="1"/>
          </p:cNvSpPr>
          <p:nvPr>
            <p:ph type="title"/>
          </p:nvPr>
        </p:nvSpPr>
        <p:spPr/>
        <p:txBody>
          <a:bodyPr/>
          <a:lstStyle/>
          <a:p>
            <a:pPr marL="0" indent="0"/>
            <a:r>
              <a:rPr lang="en-US" dirty="0" smtClean="0"/>
              <a:t>HAVING Clause</a:t>
            </a:r>
            <a:endParaRPr lang="en-US" dirty="0"/>
          </a:p>
        </p:txBody>
      </p:sp>
      <p:sp>
        <p:nvSpPr>
          <p:cNvPr id="7" name="Slide Number Placeholder 25"/>
          <p:cNvSpPr txBox="1">
            <a:spLocks/>
          </p:cNvSpPr>
          <p:nvPr/>
        </p:nvSpPr>
        <p:spPr>
          <a:xfrm>
            <a:off x="152400" y="6428601"/>
            <a:ext cx="457200" cy="276999"/>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8FE0B590-8C00-4610-BFCF-F4111B763C9E}" type="slidenum">
              <a:rPr lang="en-US" sz="1400" smtClean="0"/>
              <a:pPr>
                <a:defRPr/>
              </a:pPr>
              <a:t>27</a:t>
            </a:fld>
            <a:endParaRPr lang="en-US" sz="1400" dirty="0"/>
          </a:p>
        </p:txBody>
      </p:sp>
    </p:spTree>
    <p:extLst>
      <p:ext uri="{BB962C8B-B14F-4D97-AF65-F5344CB8AC3E}">
        <p14:creationId xmlns:p14="http://schemas.microsoft.com/office/powerpoint/2010/main" val="38763391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subTnLst>
                                    <p:animClr clrSpc="rgb" dir="cw">
                                      <p:cBhvr override="childStyle">
                                        <p:cTn dur="1" fill="hold" display="0" masterRel="nextClick" afterEffect="1"/>
                                        <p:tgtEl>
                                          <p:spTgt spid="3">
                                            <p:txEl>
                                              <p:pRg st="5" end="5"/>
                                            </p:txEl>
                                          </p:spTgt>
                                        </p:tgtEl>
                                        <p:attrNameLst>
                                          <p:attrName>ppt_c</p:attrName>
                                        </p:attrNameLst>
                                      </p:cBhvr>
                                      <p:to>
                                        <a:srgbClr val="B2B2B2"/>
                                      </p:to>
                                    </p:animClr>
                                  </p:sub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subTnLst>
                                    <p:animClr clrSpc="rgb" dir="cw">
                                      <p:cBhvr override="childStyle">
                                        <p:cTn dur="1" fill="hold" display="0" masterRel="nextClick" afterEffect="1"/>
                                        <p:tgtEl>
                                          <p:spTgt spid="3">
                                            <p:txEl>
                                              <p:pRg st="6" end="6"/>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914400"/>
            <a:ext cx="9144000" cy="4906963"/>
          </a:xfrm>
        </p:spPr>
        <p:txBody>
          <a:bodyPr/>
          <a:lstStyle/>
          <a:p>
            <a:pPr marL="365760" indent="-365760">
              <a:lnSpc>
                <a:spcPct val="120000"/>
              </a:lnSpc>
            </a:pPr>
            <a:r>
              <a:rPr lang="en-US" sz="2000" dirty="0"/>
              <a:t>The HAVING clause is used along with the GROUP BY clause</a:t>
            </a:r>
            <a:r>
              <a:rPr lang="en-US" sz="2000" dirty="0" smtClean="0"/>
              <a:t>.</a:t>
            </a:r>
          </a:p>
          <a:p>
            <a:pPr marL="365760" indent="-365760">
              <a:lnSpc>
                <a:spcPct val="120000"/>
              </a:lnSpc>
            </a:pPr>
            <a:r>
              <a:rPr lang="en-US" sz="2000" dirty="0" smtClean="0"/>
              <a:t>It </a:t>
            </a:r>
            <a:r>
              <a:rPr lang="en-US" sz="2000" dirty="0"/>
              <a:t>is used in a SELECT statement to filter the records using the GROUP BY fields</a:t>
            </a:r>
            <a:r>
              <a:rPr lang="en-US" sz="2000" dirty="0" smtClean="0"/>
              <a:t>.</a:t>
            </a:r>
          </a:p>
          <a:p>
            <a:pPr marL="0" indent="0">
              <a:lnSpc>
                <a:spcPct val="120000"/>
              </a:lnSpc>
              <a:buNone/>
            </a:pPr>
            <a:endParaRPr lang="en-US" sz="2000" dirty="0" smtClean="0"/>
          </a:p>
          <a:p>
            <a:pPr marL="285750" indent="-365760">
              <a:lnSpc>
                <a:spcPct val="120000"/>
              </a:lnSpc>
            </a:pPr>
            <a:r>
              <a:rPr lang="en-US" sz="2000" b="1" dirty="0" smtClean="0"/>
              <a:t>Syntax</a:t>
            </a:r>
          </a:p>
          <a:p>
            <a:pPr marL="800100" lvl="2" indent="0">
              <a:buNone/>
            </a:pPr>
            <a:r>
              <a:rPr lang="en-US" sz="2000" b="1" dirty="0">
                <a:solidFill>
                  <a:srgbClr val="0070C0"/>
                </a:solidFill>
                <a:latin typeface="Courier New" pitchFamily="49" charset="0"/>
                <a:cs typeface="Courier New" pitchFamily="49" charset="0"/>
              </a:rPr>
              <a:t>SELECT </a:t>
            </a:r>
            <a:r>
              <a:rPr lang="en-US" sz="2000" b="1" dirty="0">
                <a:solidFill>
                  <a:srgbClr val="BC8F00"/>
                </a:solidFill>
                <a:latin typeface="Courier New" pitchFamily="49" charset="0"/>
                <a:cs typeface="Courier New" pitchFamily="49" charset="0"/>
              </a:rPr>
              <a:t>column1, </a:t>
            </a:r>
            <a:r>
              <a:rPr lang="en-US" sz="2000" b="1" dirty="0" smtClean="0">
                <a:solidFill>
                  <a:srgbClr val="BC8F00"/>
                </a:solidFill>
                <a:latin typeface="Courier New" pitchFamily="49" charset="0"/>
                <a:cs typeface="Courier New" pitchFamily="49" charset="0"/>
              </a:rPr>
              <a:t>column2, </a:t>
            </a:r>
            <a:r>
              <a:rPr lang="en-US" sz="2000" b="1" dirty="0" err="1" smtClean="0">
                <a:solidFill>
                  <a:srgbClr val="BC8F00"/>
                </a:solidFill>
                <a:latin typeface="Courier New" pitchFamily="49" charset="0"/>
                <a:cs typeface="Courier New" pitchFamily="49" charset="0"/>
              </a:rPr>
              <a:t>aggregate_function</a:t>
            </a:r>
            <a:r>
              <a:rPr lang="en-US" sz="2000" b="1" dirty="0" smtClean="0">
                <a:solidFill>
                  <a:srgbClr val="BC8F00"/>
                </a:solidFill>
                <a:latin typeface="Courier New" pitchFamily="49" charset="0"/>
                <a:cs typeface="Courier New" pitchFamily="49" charset="0"/>
              </a:rPr>
              <a:t>(</a:t>
            </a:r>
            <a:r>
              <a:rPr lang="en-US" sz="2000" b="1" dirty="0" err="1" smtClean="0">
                <a:solidFill>
                  <a:srgbClr val="BC8F00"/>
                </a:solidFill>
                <a:latin typeface="Courier New" pitchFamily="49" charset="0"/>
                <a:cs typeface="Courier New" pitchFamily="49" charset="0"/>
              </a:rPr>
              <a:t>column_name</a:t>
            </a:r>
            <a:r>
              <a:rPr lang="en-US" sz="2000" b="1" dirty="0" smtClean="0">
                <a:solidFill>
                  <a:srgbClr val="BC8F00"/>
                </a:solidFill>
                <a:latin typeface="Courier New" pitchFamily="49" charset="0"/>
                <a:cs typeface="Courier New" pitchFamily="49" charset="0"/>
              </a:rPr>
              <a:t>)</a:t>
            </a:r>
            <a:endParaRPr lang="en-US" sz="2000" b="1" dirty="0">
              <a:solidFill>
                <a:srgbClr val="0070C0"/>
              </a:solidFill>
              <a:latin typeface="Courier New" pitchFamily="49" charset="0"/>
              <a:cs typeface="Courier New" pitchFamily="49" charset="0"/>
            </a:endParaRPr>
          </a:p>
          <a:p>
            <a:pPr marL="800100" lvl="2" indent="0">
              <a:buNone/>
            </a:pPr>
            <a:r>
              <a:rPr lang="en-US" sz="2000" b="1" dirty="0" smtClean="0">
                <a:solidFill>
                  <a:srgbClr val="0070C0"/>
                </a:solidFill>
                <a:latin typeface="Courier New" pitchFamily="49" charset="0"/>
                <a:cs typeface="Courier New" pitchFamily="49" charset="0"/>
              </a:rPr>
              <a:t>FROM </a:t>
            </a:r>
            <a:r>
              <a:rPr lang="en-US" sz="2000" b="1" dirty="0">
                <a:solidFill>
                  <a:srgbClr val="BC8F00"/>
                </a:solidFill>
                <a:latin typeface="Courier New" pitchFamily="49" charset="0"/>
                <a:cs typeface="Courier New" pitchFamily="49" charset="0"/>
              </a:rPr>
              <a:t>table-name</a:t>
            </a:r>
            <a:r>
              <a:rPr lang="en-US" sz="2000" b="1" dirty="0">
                <a:solidFill>
                  <a:srgbClr val="0070C0"/>
                </a:solidFill>
                <a:latin typeface="Courier New" pitchFamily="49" charset="0"/>
                <a:cs typeface="Courier New" pitchFamily="49" charset="0"/>
              </a:rPr>
              <a:t> </a:t>
            </a:r>
          </a:p>
          <a:p>
            <a:pPr marL="800100" lvl="2" indent="0">
              <a:buNone/>
            </a:pPr>
            <a:r>
              <a:rPr lang="en-US" sz="2000" b="1" dirty="0">
                <a:solidFill>
                  <a:srgbClr val="0070C0"/>
                </a:solidFill>
                <a:latin typeface="Courier New" pitchFamily="49" charset="0"/>
                <a:cs typeface="Courier New" pitchFamily="49" charset="0"/>
              </a:rPr>
              <a:t>WHERE </a:t>
            </a:r>
            <a:r>
              <a:rPr lang="en-US" sz="2000" b="1" dirty="0">
                <a:solidFill>
                  <a:srgbClr val="BC8F00"/>
                </a:solidFill>
                <a:latin typeface="Courier New" pitchFamily="49" charset="0"/>
                <a:cs typeface="Courier New" pitchFamily="49" charset="0"/>
              </a:rPr>
              <a:t>condition</a:t>
            </a:r>
            <a:r>
              <a:rPr lang="en-US" sz="2000" b="1" dirty="0">
                <a:solidFill>
                  <a:srgbClr val="0070C0"/>
                </a:solidFill>
                <a:latin typeface="Courier New" pitchFamily="49" charset="0"/>
                <a:cs typeface="Courier New" pitchFamily="49" charset="0"/>
              </a:rPr>
              <a:t> </a:t>
            </a:r>
          </a:p>
          <a:p>
            <a:pPr marL="800100" lvl="2" indent="0">
              <a:buNone/>
            </a:pPr>
            <a:r>
              <a:rPr lang="en-US" sz="2000" b="1" dirty="0">
                <a:solidFill>
                  <a:srgbClr val="0070C0"/>
                </a:solidFill>
                <a:latin typeface="Courier New" pitchFamily="49" charset="0"/>
                <a:cs typeface="Courier New" pitchFamily="49" charset="0"/>
              </a:rPr>
              <a:t>GROUP BY </a:t>
            </a:r>
            <a:r>
              <a:rPr lang="en-US" sz="2000" b="1" dirty="0">
                <a:solidFill>
                  <a:srgbClr val="BC8F00"/>
                </a:solidFill>
                <a:latin typeface="Courier New" pitchFamily="49" charset="0"/>
                <a:cs typeface="Courier New" pitchFamily="49" charset="0"/>
              </a:rPr>
              <a:t>column1, column2  </a:t>
            </a:r>
          </a:p>
          <a:p>
            <a:pPr marL="800100" lvl="2" indent="0">
              <a:buNone/>
            </a:pPr>
            <a:r>
              <a:rPr lang="en-US" sz="2000" b="1" dirty="0">
                <a:solidFill>
                  <a:srgbClr val="0070C0"/>
                </a:solidFill>
                <a:latin typeface="Courier New" pitchFamily="49" charset="0"/>
                <a:cs typeface="Courier New" pitchFamily="49" charset="0"/>
              </a:rPr>
              <a:t>HAVING </a:t>
            </a:r>
            <a:r>
              <a:rPr lang="en-US" sz="2000" b="1" dirty="0">
                <a:solidFill>
                  <a:srgbClr val="BC8F00"/>
                </a:solidFill>
                <a:latin typeface="Courier New" pitchFamily="49" charset="0"/>
                <a:cs typeface="Courier New" pitchFamily="49" charset="0"/>
              </a:rPr>
              <a:t>condition1,column2</a:t>
            </a:r>
            <a:r>
              <a:rPr lang="en-US" sz="2000" b="1" dirty="0" smtClean="0">
                <a:solidFill>
                  <a:srgbClr val="BC8F00"/>
                </a:solidFill>
                <a:latin typeface="Courier New" pitchFamily="49" charset="0"/>
                <a:cs typeface="Courier New" pitchFamily="49" charset="0"/>
              </a:rPr>
              <a:t>;</a:t>
            </a:r>
            <a:endParaRPr lang="en-US" sz="2000" b="1" dirty="0"/>
          </a:p>
          <a:p>
            <a:pPr marL="285750" indent="-365760">
              <a:lnSpc>
                <a:spcPct val="120000"/>
              </a:lnSpc>
            </a:pPr>
            <a:endParaRPr lang="en-US" sz="2000" dirty="0"/>
          </a:p>
          <a:p>
            <a:pPr lvl="1" indent="-365760">
              <a:lnSpc>
                <a:spcPct val="120000"/>
              </a:lnSpc>
              <a:buFont typeface="Arial" pitchFamily="34" charset="0"/>
              <a:buChar char="•"/>
            </a:pPr>
            <a:endParaRPr lang="en-US" sz="2000" dirty="0"/>
          </a:p>
          <a:p>
            <a:pPr marL="0" indent="0">
              <a:buNone/>
            </a:pPr>
            <a:endParaRPr lang="en-US" sz="2000" dirty="0"/>
          </a:p>
        </p:txBody>
      </p:sp>
      <p:sp>
        <p:nvSpPr>
          <p:cNvPr id="7170" name="Title 1"/>
          <p:cNvSpPr>
            <a:spLocks noGrp="1"/>
          </p:cNvSpPr>
          <p:nvPr>
            <p:ph type="title"/>
          </p:nvPr>
        </p:nvSpPr>
        <p:spPr/>
        <p:txBody>
          <a:bodyPr/>
          <a:lstStyle/>
          <a:p>
            <a:pPr lvl="1"/>
            <a:r>
              <a:rPr lang="en-US" dirty="0" smtClean="0">
                <a:solidFill>
                  <a:schemeClr val="bg2"/>
                </a:solidFill>
                <a:latin typeface="+mj-lt"/>
              </a:rPr>
              <a:t>Using Having Clause </a:t>
            </a:r>
            <a:r>
              <a:rPr lang="en-US" dirty="0">
                <a:solidFill>
                  <a:schemeClr val="bg2"/>
                </a:solidFill>
                <a:latin typeface="+mj-lt"/>
              </a:rPr>
              <a:t>with GROUP BY</a:t>
            </a:r>
          </a:p>
        </p:txBody>
      </p:sp>
      <p:sp>
        <p:nvSpPr>
          <p:cNvPr id="5" name="Slide Number Placeholder 25"/>
          <p:cNvSpPr txBox="1">
            <a:spLocks/>
          </p:cNvSpPr>
          <p:nvPr/>
        </p:nvSpPr>
        <p:spPr>
          <a:xfrm>
            <a:off x="152400" y="6428601"/>
            <a:ext cx="457200" cy="276999"/>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8FE0B590-8C00-4610-BFCF-F4111B763C9E}" type="slidenum">
              <a:rPr lang="en-US" sz="1400" smtClean="0"/>
              <a:pPr>
                <a:defRPr/>
              </a:pPr>
              <a:t>28</a:t>
            </a:fld>
            <a:endParaRPr lang="en-US" sz="1400" dirty="0"/>
          </a:p>
        </p:txBody>
      </p:sp>
    </p:spTree>
    <p:extLst>
      <p:ext uri="{BB962C8B-B14F-4D97-AF65-F5344CB8AC3E}">
        <p14:creationId xmlns:p14="http://schemas.microsoft.com/office/powerpoint/2010/main" val="24740444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228600" y="1066800"/>
            <a:ext cx="8839200" cy="4906963"/>
          </a:xfrm>
        </p:spPr>
        <p:txBody>
          <a:bodyPr/>
          <a:lstStyle/>
          <a:p>
            <a:pPr marL="285750" indent="-365760"/>
            <a:r>
              <a:rPr lang="en-US" sz="2000" dirty="0"/>
              <a:t>How it works?</a:t>
            </a:r>
          </a:p>
          <a:p>
            <a:pPr marL="749300" lvl="2" indent="-384175">
              <a:buFont typeface="Calibri" pitchFamily="34" charset="0"/>
              <a:buChar char="—"/>
            </a:pPr>
            <a:r>
              <a:rPr lang="en-US" sz="2000" dirty="0"/>
              <a:t>  </a:t>
            </a:r>
            <a:r>
              <a:rPr lang="en-US" sz="2000" dirty="0" smtClean="0"/>
              <a:t>Rows </a:t>
            </a:r>
            <a:r>
              <a:rPr lang="en-US" sz="2000" dirty="0"/>
              <a:t>are first grouped based on GROUP BY.</a:t>
            </a:r>
          </a:p>
          <a:p>
            <a:pPr marL="749300" lvl="2" indent="-384175">
              <a:buFont typeface="Calibri" pitchFamily="34" charset="0"/>
              <a:buChar char="—"/>
            </a:pPr>
            <a:r>
              <a:rPr lang="en-US" sz="2000" dirty="0"/>
              <a:t>  </a:t>
            </a:r>
            <a:r>
              <a:rPr lang="en-US" sz="2000" dirty="0" smtClean="0"/>
              <a:t>Groups </a:t>
            </a:r>
            <a:r>
              <a:rPr lang="en-US" sz="2000" dirty="0"/>
              <a:t>matching the HAVING clause is then displayed</a:t>
            </a:r>
            <a:r>
              <a:rPr lang="en-US" sz="2000" dirty="0" smtClean="0"/>
              <a:t>.</a:t>
            </a:r>
          </a:p>
          <a:p>
            <a:pPr marL="365760" indent="-365760"/>
            <a:endParaRPr lang="en-US" sz="2000" b="1" dirty="0" smtClean="0"/>
          </a:p>
          <a:p>
            <a:pPr marL="365760" indent="-365760"/>
            <a:r>
              <a:rPr lang="en-US" sz="2000" dirty="0"/>
              <a:t>Example: </a:t>
            </a:r>
          </a:p>
          <a:p>
            <a:pPr marL="765810" lvl="1" indent="-365760"/>
            <a:r>
              <a:rPr lang="en-US" sz="2000" dirty="0" smtClean="0"/>
              <a:t>The </a:t>
            </a:r>
            <a:r>
              <a:rPr lang="en-US" sz="2000" dirty="0"/>
              <a:t>records will be grouped based on customer </a:t>
            </a:r>
            <a:r>
              <a:rPr lang="en-US" sz="2000" dirty="0" smtClean="0"/>
              <a:t>name.</a:t>
            </a:r>
          </a:p>
          <a:p>
            <a:pPr marL="765810" lvl="1" indent="-365760"/>
            <a:r>
              <a:rPr lang="en-US" sz="2000" dirty="0" smtClean="0"/>
              <a:t>In </a:t>
            </a:r>
            <a:r>
              <a:rPr lang="en-US" sz="2000" dirty="0"/>
              <a:t>the group only those records which has number of customers &gt; 2 will be displayed</a:t>
            </a:r>
            <a:r>
              <a:rPr lang="en-US" sz="2000" dirty="0" smtClean="0"/>
              <a:t>.</a:t>
            </a:r>
          </a:p>
          <a:p>
            <a:pPr marL="765810" lvl="1" indent="-365760"/>
            <a:endParaRPr lang="en-US" sz="2000" dirty="0"/>
          </a:p>
          <a:p>
            <a:pPr marL="1165860" lvl="2" indent="0">
              <a:buNone/>
            </a:pPr>
            <a:r>
              <a:rPr lang="en-US" sz="2000" b="1" dirty="0">
                <a:solidFill>
                  <a:srgbClr val="0070C0"/>
                </a:solidFill>
              </a:rPr>
              <a:t>	</a:t>
            </a:r>
            <a:r>
              <a:rPr lang="en-US" sz="2000" b="1" dirty="0">
                <a:solidFill>
                  <a:srgbClr val="0070C0"/>
                </a:solidFill>
                <a:latin typeface="Courier New" pitchFamily="49" charset="0"/>
                <a:cs typeface="Courier New" pitchFamily="49" charset="0"/>
              </a:rPr>
              <a:t>SELECT </a:t>
            </a:r>
            <a:r>
              <a:rPr lang="en-US" sz="2000" b="1" dirty="0">
                <a:solidFill>
                  <a:srgbClr val="BC8F00"/>
                </a:solidFill>
                <a:latin typeface="Courier New" pitchFamily="49" charset="0"/>
                <a:cs typeface="Courier New" pitchFamily="49" charset="0"/>
              </a:rPr>
              <a:t>country, </a:t>
            </a:r>
            <a:r>
              <a:rPr lang="en-US" sz="2000" b="1" dirty="0" smtClean="0">
                <a:solidFill>
                  <a:srgbClr val="0070C0"/>
                </a:solidFill>
                <a:latin typeface="Courier New" pitchFamily="49" charset="0"/>
                <a:cs typeface="Courier New" pitchFamily="49" charset="0"/>
              </a:rPr>
              <a:t>COUNT</a:t>
            </a:r>
            <a:r>
              <a:rPr lang="en-US" sz="2000" b="1" dirty="0" smtClean="0">
                <a:solidFill>
                  <a:srgbClr val="BC8F00"/>
                </a:solidFill>
                <a:latin typeface="Courier New" pitchFamily="49" charset="0"/>
                <a:cs typeface="Courier New" pitchFamily="49" charset="0"/>
              </a:rPr>
              <a:t>(</a:t>
            </a:r>
            <a:r>
              <a:rPr lang="en-US" sz="2000" b="1" dirty="0" err="1" smtClean="0">
                <a:solidFill>
                  <a:srgbClr val="BC8F00"/>
                </a:solidFill>
                <a:latin typeface="Courier New" pitchFamily="49" charset="0"/>
                <a:cs typeface="Courier New" pitchFamily="49" charset="0"/>
              </a:rPr>
              <a:t>customername</a:t>
            </a:r>
            <a:r>
              <a:rPr lang="en-US" sz="2000" b="1" dirty="0">
                <a:solidFill>
                  <a:srgbClr val="BC8F00"/>
                </a:solidFill>
                <a:latin typeface="Courier New" pitchFamily="49" charset="0"/>
                <a:cs typeface="Courier New" pitchFamily="49" charset="0"/>
              </a:rPr>
              <a:t>) </a:t>
            </a:r>
          </a:p>
          <a:p>
            <a:pPr marL="1165860" lvl="2" indent="0">
              <a:buNone/>
            </a:pPr>
            <a:r>
              <a:rPr lang="en-US" sz="2000" b="1" dirty="0">
                <a:solidFill>
                  <a:srgbClr val="0070C0"/>
                </a:solidFill>
                <a:latin typeface="Courier New" pitchFamily="49" charset="0"/>
                <a:cs typeface="Courier New" pitchFamily="49" charset="0"/>
              </a:rPr>
              <a:t>	</a:t>
            </a:r>
            <a:r>
              <a:rPr lang="en-US" sz="2000" b="1" dirty="0" smtClean="0">
                <a:solidFill>
                  <a:srgbClr val="0070C0"/>
                </a:solidFill>
                <a:latin typeface="Courier New" pitchFamily="49" charset="0"/>
                <a:cs typeface="Courier New" pitchFamily="49" charset="0"/>
              </a:rPr>
              <a:t>FROM</a:t>
            </a:r>
            <a:r>
              <a:rPr lang="en-US" sz="2000" b="1" dirty="0" smtClean="0">
                <a:solidFill>
                  <a:srgbClr val="BC8F00"/>
                </a:solidFill>
                <a:latin typeface="Courier New" pitchFamily="49" charset="0"/>
                <a:cs typeface="Courier New" pitchFamily="49" charset="0"/>
              </a:rPr>
              <a:t> </a:t>
            </a:r>
            <a:r>
              <a:rPr lang="en-US" sz="2000" b="1" dirty="0">
                <a:solidFill>
                  <a:srgbClr val="BC8F00"/>
                </a:solidFill>
                <a:latin typeface="Courier New" pitchFamily="49" charset="0"/>
                <a:cs typeface="Courier New" pitchFamily="49" charset="0"/>
              </a:rPr>
              <a:t>customers </a:t>
            </a:r>
          </a:p>
          <a:p>
            <a:pPr marL="1165860" lvl="2" indent="0">
              <a:buNone/>
            </a:pPr>
            <a:r>
              <a:rPr lang="en-US" sz="2000" b="1" dirty="0">
                <a:solidFill>
                  <a:srgbClr val="BC8F00"/>
                </a:solidFill>
                <a:latin typeface="Courier New" pitchFamily="49" charset="0"/>
                <a:cs typeface="Courier New" pitchFamily="49" charset="0"/>
              </a:rPr>
              <a:t>	</a:t>
            </a:r>
            <a:r>
              <a:rPr lang="en-US" sz="2000" b="1" dirty="0">
                <a:solidFill>
                  <a:srgbClr val="0070C0"/>
                </a:solidFill>
                <a:latin typeface="Courier New" pitchFamily="49" charset="0"/>
                <a:cs typeface="Courier New" pitchFamily="49" charset="0"/>
              </a:rPr>
              <a:t>WHERE</a:t>
            </a:r>
            <a:r>
              <a:rPr lang="en-US" sz="2000" b="1" dirty="0" smtClean="0">
                <a:solidFill>
                  <a:srgbClr val="BC8F00"/>
                </a:solidFill>
                <a:latin typeface="Courier New" pitchFamily="49" charset="0"/>
                <a:cs typeface="Courier New" pitchFamily="49" charset="0"/>
              </a:rPr>
              <a:t> state</a:t>
            </a:r>
            <a:r>
              <a:rPr lang="en-US" sz="2000" b="1" dirty="0">
                <a:solidFill>
                  <a:srgbClr val="BC8F00"/>
                </a:solidFill>
                <a:latin typeface="Courier New" pitchFamily="49" charset="0"/>
                <a:cs typeface="Courier New" pitchFamily="49" charset="0"/>
              </a:rPr>
              <a:t>!=NULL </a:t>
            </a:r>
          </a:p>
          <a:p>
            <a:endParaRPr lang="en-US" sz="2000" dirty="0"/>
          </a:p>
        </p:txBody>
      </p:sp>
      <p:sp>
        <p:nvSpPr>
          <p:cNvPr id="5" name="Title 4"/>
          <p:cNvSpPr>
            <a:spLocks noGrp="1"/>
          </p:cNvSpPr>
          <p:nvPr>
            <p:ph type="title"/>
          </p:nvPr>
        </p:nvSpPr>
        <p:spPr/>
        <p:txBody>
          <a:bodyPr/>
          <a:lstStyle/>
          <a:p>
            <a:r>
              <a:rPr lang="en-US" dirty="0"/>
              <a:t>Using Having Clause with GROUP </a:t>
            </a:r>
            <a:r>
              <a:rPr lang="en-US" dirty="0" smtClean="0"/>
              <a:t>BY</a:t>
            </a:r>
            <a:endParaRPr lang="en-US" dirty="0"/>
          </a:p>
        </p:txBody>
      </p:sp>
      <p:sp>
        <p:nvSpPr>
          <p:cNvPr id="7" name="Slide Number Placeholder 25"/>
          <p:cNvSpPr txBox="1">
            <a:spLocks/>
          </p:cNvSpPr>
          <p:nvPr/>
        </p:nvSpPr>
        <p:spPr>
          <a:xfrm>
            <a:off x="152400" y="6428601"/>
            <a:ext cx="457200" cy="276999"/>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8FE0B590-8C00-4610-BFCF-F4111B763C9E}" type="slidenum">
              <a:rPr lang="en-US" sz="1400" smtClean="0"/>
              <a:pPr>
                <a:defRPr/>
              </a:pPr>
              <a:t>29</a:t>
            </a:fld>
            <a:endParaRPr lang="en-US" sz="1400" dirty="0"/>
          </a:p>
        </p:txBody>
      </p:sp>
    </p:spTree>
    <p:extLst>
      <p:ext uri="{BB962C8B-B14F-4D97-AF65-F5344CB8AC3E}">
        <p14:creationId xmlns:p14="http://schemas.microsoft.com/office/powerpoint/2010/main" val="19898309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subTnLst>
                                    <p:animClr clrSpc="rgb" dir="cw">
                                      <p:cBhvr override="childStyle">
                                        <p:cTn dur="1" fill="hold" display="0" masterRel="nextClick" afterEffect="1"/>
                                        <p:tgtEl>
                                          <p:spTgt spid="6">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subTnLst>
                                    <p:animClr clrSpc="rgb" dir="cw">
                                      <p:cBhvr override="childStyle">
                                        <p:cTn dur="1" fill="hold" display="0" masterRel="nextClick" afterEffect="1"/>
                                        <p:tgtEl>
                                          <p:spTgt spid="6">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500"/>
                                        <p:tgtEl>
                                          <p:spTgt spid="6">
                                            <p:txEl>
                                              <p:pRg st="2" end="2"/>
                                            </p:txEl>
                                          </p:spTgt>
                                        </p:tgtEl>
                                      </p:cBhvr>
                                    </p:animEffect>
                                  </p:childTnLst>
                                  <p:subTnLst>
                                    <p:animClr clrSpc="rgb" dir="cw">
                                      <p:cBhvr override="childStyle">
                                        <p:cTn dur="1" fill="hold" display="0" masterRel="nextClick" afterEffect="1"/>
                                        <p:tgtEl>
                                          <p:spTgt spid="6">
                                            <p:txEl>
                                              <p:pRg st="2" end="2"/>
                                            </p:txEl>
                                          </p:spTgt>
                                        </p:tgtEl>
                                        <p:attrNameLst>
                                          <p:attrName>ppt_c</p:attrName>
                                        </p:attrNameLst>
                                      </p:cBhvr>
                                      <p:to>
                                        <a:srgbClr val="B2B2B2"/>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xEl>
                                              <p:pRg st="4" end="4"/>
                                            </p:txEl>
                                          </p:spTgt>
                                        </p:tgtEl>
                                        <p:attrNameLst>
                                          <p:attrName>style.visibility</p:attrName>
                                        </p:attrNameLst>
                                      </p:cBhvr>
                                      <p:to>
                                        <p:strVal val="visible"/>
                                      </p:to>
                                    </p:set>
                                    <p:animEffect transition="in" filter="fade">
                                      <p:cBhvr>
                                        <p:cTn id="22" dur="500"/>
                                        <p:tgtEl>
                                          <p:spTgt spid="6">
                                            <p:txEl>
                                              <p:pRg st="4" end="4"/>
                                            </p:txEl>
                                          </p:spTgt>
                                        </p:tgtEl>
                                      </p:cBhvr>
                                    </p:animEffect>
                                  </p:childTnLst>
                                  <p:subTnLst>
                                    <p:animClr clrSpc="rgb" dir="cw">
                                      <p:cBhvr override="childStyle">
                                        <p:cTn dur="1" fill="hold" display="0" masterRel="nextClick" afterEffect="1"/>
                                        <p:tgtEl>
                                          <p:spTgt spid="6">
                                            <p:txEl>
                                              <p:pRg st="4" end="4"/>
                                            </p:txEl>
                                          </p:spTgt>
                                        </p:tgtEl>
                                        <p:attrNameLst>
                                          <p:attrName>ppt_c</p:attrName>
                                        </p:attrNameLst>
                                      </p:cBhvr>
                                      <p:to>
                                        <a:srgbClr val="B2B2B2"/>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animEffect transition="in" filter="fade">
                                      <p:cBhvr>
                                        <p:cTn id="27" dur="500"/>
                                        <p:tgtEl>
                                          <p:spTgt spid="6">
                                            <p:txEl>
                                              <p:pRg st="5" end="5"/>
                                            </p:txEl>
                                          </p:spTgt>
                                        </p:tgtEl>
                                      </p:cBhvr>
                                    </p:animEffect>
                                  </p:childTnLst>
                                  <p:subTnLst>
                                    <p:animClr clrSpc="rgb" dir="cw">
                                      <p:cBhvr override="childStyle">
                                        <p:cTn dur="1" fill="hold" display="0" masterRel="nextClick" afterEffect="1"/>
                                        <p:tgtEl>
                                          <p:spTgt spid="6">
                                            <p:txEl>
                                              <p:pRg st="5" end="5"/>
                                            </p:txEl>
                                          </p:spTgt>
                                        </p:tgtEl>
                                        <p:attrNameLst>
                                          <p:attrName>ppt_c</p:attrName>
                                        </p:attrNameLst>
                                      </p:cBhvr>
                                      <p:to>
                                        <a:srgbClr val="B2B2B2"/>
                                      </p:to>
                                    </p:animClr>
                                  </p:sub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6">
                                            <p:txEl>
                                              <p:pRg st="6" end="6"/>
                                            </p:txEl>
                                          </p:spTgt>
                                        </p:tgtEl>
                                        <p:attrNameLst>
                                          <p:attrName>style.visibility</p:attrName>
                                        </p:attrNameLst>
                                      </p:cBhvr>
                                      <p:to>
                                        <p:strVal val="visible"/>
                                      </p:to>
                                    </p:set>
                                    <p:animEffect transition="in" filter="fade">
                                      <p:cBhvr>
                                        <p:cTn id="32" dur="500"/>
                                        <p:tgtEl>
                                          <p:spTgt spid="6">
                                            <p:txEl>
                                              <p:pRg st="6" end="6"/>
                                            </p:txEl>
                                          </p:spTgt>
                                        </p:tgtEl>
                                      </p:cBhvr>
                                    </p:animEffect>
                                  </p:childTnLst>
                                  <p:subTnLst>
                                    <p:animClr clrSpc="rgb" dir="cw">
                                      <p:cBhvr override="childStyle">
                                        <p:cTn dur="1" fill="hold" display="0" masterRel="nextClick" afterEffect="1"/>
                                        <p:tgtEl>
                                          <p:spTgt spid="6">
                                            <p:txEl>
                                              <p:pRg st="6" end="6"/>
                                            </p:txEl>
                                          </p:spTgt>
                                        </p:tgtEl>
                                        <p:attrNameLst>
                                          <p:attrName>ppt_c</p:attrName>
                                        </p:attrNameLst>
                                      </p:cBhvr>
                                      <p:to>
                                        <a:srgbClr val="B2B2B2"/>
                                      </p:to>
                                    </p:animClr>
                                  </p:sub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6">
                                            <p:txEl>
                                              <p:pRg st="8" end="8"/>
                                            </p:txEl>
                                          </p:spTgt>
                                        </p:tgtEl>
                                        <p:attrNameLst>
                                          <p:attrName>style.visibility</p:attrName>
                                        </p:attrNameLst>
                                      </p:cBhvr>
                                      <p:to>
                                        <p:strVal val="visible"/>
                                      </p:to>
                                    </p:set>
                                    <p:animEffect transition="in" filter="fade">
                                      <p:cBhvr>
                                        <p:cTn id="37" dur="500"/>
                                        <p:tgtEl>
                                          <p:spTgt spid="6">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6">
                                            <p:txEl>
                                              <p:pRg st="9" end="9"/>
                                            </p:txEl>
                                          </p:spTgt>
                                        </p:tgtEl>
                                        <p:attrNameLst>
                                          <p:attrName>style.visibility</p:attrName>
                                        </p:attrNameLst>
                                      </p:cBhvr>
                                      <p:to>
                                        <p:strVal val="visible"/>
                                      </p:to>
                                    </p:set>
                                    <p:animEffect transition="in" filter="fade">
                                      <p:cBhvr>
                                        <p:cTn id="42" dur="500"/>
                                        <p:tgtEl>
                                          <p:spTgt spid="6">
                                            <p:txEl>
                                              <p:pRg st="9" end="9"/>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6">
                                            <p:txEl>
                                              <p:pRg st="10" end="10"/>
                                            </p:txEl>
                                          </p:spTgt>
                                        </p:tgtEl>
                                        <p:attrNameLst>
                                          <p:attrName>style.visibility</p:attrName>
                                        </p:attrNameLst>
                                      </p:cBhvr>
                                      <p:to>
                                        <p:strVal val="visible"/>
                                      </p:to>
                                    </p:set>
                                    <p:animEffect transition="in" filter="fade">
                                      <p:cBhvr>
                                        <p:cTn id="47" dur="500"/>
                                        <p:tgtEl>
                                          <p:spTgt spid="6">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lstStyle/>
          <a:p>
            <a:r>
              <a:rPr lang="en-US" b="0" dirty="0"/>
              <a:t>Objectives</a:t>
            </a:r>
          </a:p>
        </p:txBody>
      </p:sp>
      <p:sp>
        <p:nvSpPr>
          <p:cNvPr id="2" name="Content Placeholder 1"/>
          <p:cNvSpPr>
            <a:spLocks noGrp="1"/>
          </p:cNvSpPr>
          <p:nvPr>
            <p:ph type="body" sz="quarter" idx="13"/>
          </p:nvPr>
        </p:nvSpPr>
        <p:spPr/>
        <p:txBody>
          <a:bodyPr>
            <a:normAutofit/>
          </a:bodyPr>
          <a:lstStyle/>
          <a:p>
            <a:r>
              <a:rPr lang="en-US" sz="2000" dirty="0" smtClean="0"/>
              <a:t>At the end of this session, in the next 90 minutes you will be able to:</a:t>
            </a:r>
          </a:p>
          <a:p>
            <a:endParaRPr lang="en-US" sz="2000" dirty="0" smtClean="0"/>
          </a:p>
          <a:p>
            <a:pPr marL="685800" lvl="3">
              <a:buClrTx/>
            </a:pPr>
            <a:r>
              <a:rPr lang="en-US" sz="2000" dirty="0" smtClean="0"/>
              <a:t>Demonstrate the use of Group By, Having and Order By Clauses with an example.</a:t>
            </a:r>
            <a:endParaRPr lang="en-US" sz="2000" dirty="0"/>
          </a:p>
        </p:txBody>
      </p:sp>
      <p:sp>
        <p:nvSpPr>
          <p:cNvPr id="7" name="Slide Number Placeholder 25"/>
          <p:cNvSpPr txBox="1">
            <a:spLocks/>
          </p:cNvSpPr>
          <p:nvPr/>
        </p:nvSpPr>
        <p:spPr>
          <a:xfrm>
            <a:off x="152400" y="6428601"/>
            <a:ext cx="457200" cy="276999"/>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8FE0B590-8C00-4610-BFCF-F4111B763C9E}" type="slidenum">
              <a:rPr lang="en-US" sz="1400" smtClean="0"/>
              <a:pPr>
                <a:defRPr/>
              </a:pPr>
              <a:t>3</a:t>
            </a:fld>
            <a:endParaRPr lang="en-US" sz="14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 calcmode="lin" valueType="num">
                                      <p:cBhvr additive="base">
                                        <p:cTn id="13" dur="500" fill="hold"/>
                                        <p:tgtEl>
                                          <p:spTgt spid="2">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Example</a:t>
            </a:r>
          </a:p>
        </p:txBody>
      </p:sp>
      <p:sp>
        <p:nvSpPr>
          <p:cNvPr id="10" name="TextBox 9"/>
          <p:cNvSpPr txBox="1"/>
          <p:nvPr/>
        </p:nvSpPr>
        <p:spPr>
          <a:xfrm>
            <a:off x="361626" y="715963"/>
            <a:ext cx="4517756" cy="6247864"/>
          </a:xfrm>
          <a:prstGeom prst="rect">
            <a:avLst/>
          </a:prstGeom>
          <a:noFill/>
        </p:spPr>
        <p:txBody>
          <a:bodyPr wrap="square" rtlCol="0">
            <a:spAutoFit/>
          </a:bodyPr>
          <a:lstStyle/>
          <a:p>
            <a:r>
              <a:rPr lang="en-US" sz="2000" dirty="0" smtClean="0">
                <a:solidFill>
                  <a:schemeClr val="bg2"/>
                </a:solidFill>
              </a:rPr>
              <a:t>Without Having Clause:</a:t>
            </a:r>
          </a:p>
          <a:p>
            <a:endParaRPr lang="en-US" sz="2000" dirty="0">
              <a:solidFill>
                <a:schemeClr val="bg2"/>
              </a:solidFill>
            </a:endParaRPr>
          </a:p>
          <a:p>
            <a:r>
              <a:rPr lang="en-US" sz="2000" b="1" dirty="0">
                <a:solidFill>
                  <a:srgbClr val="0070C0"/>
                </a:solidFill>
                <a:latin typeface="Courier New" pitchFamily="49" charset="0"/>
                <a:cs typeface="Courier New" pitchFamily="49" charset="0"/>
              </a:rPr>
              <a:t>SELECT </a:t>
            </a:r>
            <a:r>
              <a:rPr lang="en-US" sz="2000" b="1" dirty="0">
                <a:solidFill>
                  <a:srgbClr val="BC8F00"/>
                </a:solidFill>
                <a:latin typeface="Courier New" pitchFamily="49" charset="0"/>
                <a:cs typeface="Courier New" pitchFamily="49" charset="0"/>
              </a:rPr>
              <a:t>country</a:t>
            </a:r>
            <a:r>
              <a:rPr lang="en-US" sz="2000" b="1" dirty="0" smtClean="0">
                <a:solidFill>
                  <a:srgbClr val="BC8F00"/>
                </a:solidFill>
                <a:latin typeface="Courier New" pitchFamily="49" charset="0"/>
                <a:cs typeface="Courier New" pitchFamily="49" charset="0"/>
              </a:rPr>
              <a:t>, </a:t>
            </a:r>
            <a:r>
              <a:rPr lang="en-US" sz="2000" b="1" dirty="0" smtClean="0">
                <a:solidFill>
                  <a:srgbClr val="0070C0"/>
                </a:solidFill>
                <a:latin typeface="Courier New" pitchFamily="49" charset="0"/>
                <a:cs typeface="Courier New" pitchFamily="49" charset="0"/>
              </a:rPr>
              <a:t>COUNT</a:t>
            </a:r>
            <a:r>
              <a:rPr lang="en-US" sz="2000" b="1" dirty="0" smtClean="0">
                <a:solidFill>
                  <a:srgbClr val="BC8F00"/>
                </a:solidFill>
                <a:latin typeface="Courier New" pitchFamily="49" charset="0"/>
                <a:cs typeface="Courier New" pitchFamily="49" charset="0"/>
              </a:rPr>
              <a:t>(</a:t>
            </a:r>
            <a:r>
              <a:rPr lang="en-US" sz="2000" b="1" dirty="0" err="1" smtClean="0">
                <a:solidFill>
                  <a:srgbClr val="BC8F00"/>
                </a:solidFill>
                <a:latin typeface="Courier New" pitchFamily="49" charset="0"/>
                <a:cs typeface="Courier New" pitchFamily="49" charset="0"/>
              </a:rPr>
              <a:t>customername</a:t>
            </a:r>
            <a:r>
              <a:rPr lang="en-US" sz="2000" b="1" dirty="0">
                <a:solidFill>
                  <a:srgbClr val="BC8F00"/>
                </a:solidFill>
                <a:latin typeface="Courier New" pitchFamily="49" charset="0"/>
                <a:cs typeface="Courier New" pitchFamily="49" charset="0"/>
              </a:rPr>
              <a:t>) </a:t>
            </a:r>
          </a:p>
          <a:p>
            <a:r>
              <a:rPr lang="en-US" sz="2000" b="1" dirty="0">
                <a:solidFill>
                  <a:srgbClr val="0070C0"/>
                </a:solidFill>
                <a:latin typeface="Courier New" pitchFamily="49" charset="0"/>
                <a:cs typeface="Courier New" pitchFamily="49" charset="0"/>
              </a:rPr>
              <a:t>FROM</a:t>
            </a:r>
            <a:r>
              <a:rPr lang="en-US" sz="2000" b="1" dirty="0">
                <a:solidFill>
                  <a:srgbClr val="BC8F00"/>
                </a:solidFill>
                <a:latin typeface="Courier New" pitchFamily="49" charset="0"/>
                <a:cs typeface="Courier New" pitchFamily="49" charset="0"/>
              </a:rPr>
              <a:t> customers </a:t>
            </a:r>
          </a:p>
          <a:p>
            <a:r>
              <a:rPr lang="en-US" sz="2000" b="1" dirty="0">
                <a:solidFill>
                  <a:srgbClr val="0070C0"/>
                </a:solidFill>
                <a:latin typeface="Courier New" pitchFamily="49" charset="0"/>
                <a:cs typeface="Courier New" pitchFamily="49" charset="0"/>
              </a:rPr>
              <a:t>WHERE</a:t>
            </a:r>
            <a:r>
              <a:rPr lang="en-US" sz="2000" b="1" dirty="0">
                <a:solidFill>
                  <a:srgbClr val="BC8F00"/>
                </a:solidFill>
                <a:latin typeface="Courier New" pitchFamily="49" charset="0"/>
                <a:cs typeface="Courier New" pitchFamily="49" charset="0"/>
              </a:rPr>
              <a:t> state!=</a:t>
            </a:r>
            <a:r>
              <a:rPr lang="en-US" sz="2000" b="1" dirty="0" smtClean="0">
                <a:solidFill>
                  <a:srgbClr val="BC8F00"/>
                </a:solidFill>
                <a:latin typeface="Courier New" pitchFamily="49" charset="0"/>
                <a:cs typeface="Courier New" pitchFamily="49" charset="0"/>
              </a:rPr>
              <a:t>NUL L </a:t>
            </a:r>
            <a:endParaRPr lang="en-US" sz="2000" b="1" dirty="0">
              <a:solidFill>
                <a:srgbClr val="BC8F00"/>
              </a:solidFill>
              <a:latin typeface="Courier New" pitchFamily="49" charset="0"/>
              <a:cs typeface="Courier New" pitchFamily="49" charset="0"/>
            </a:endParaRPr>
          </a:p>
          <a:p>
            <a:r>
              <a:rPr lang="en-US" sz="2000" b="1" dirty="0">
                <a:solidFill>
                  <a:srgbClr val="0070C0"/>
                </a:solidFill>
                <a:latin typeface="Courier New" pitchFamily="49" charset="0"/>
                <a:cs typeface="Courier New" pitchFamily="49" charset="0"/>
              </a:rPr>
              <a:t>GROUP BY </a:t>
            </a:r>
            <a:r>
              <a:rPr lang="en-US" sz="2000" b="1" dirty="0">
                <a:solidFill>
                  <a:srgbClr val="BC8F00"/>
                </a:solidFill>
                <a:latin typeface="Courier New" pitchFamily="49" charset="0"/>
                <a:cs typeface="Courier New" pitchFamily="49" charset="0"/>
              </a:rPr>
              <a:t>country; </a:t>
            </a:r>
            <a:endParaRPr lang="en-US" sz="2000" b="1" dirty="0" smtClean="0">
              <a:solidFill>
                <a:srgbClr val="BC8F00"/>
              </a:solidFill>
              <a:latin typeface="Courier New" pitchFamily="49" charset="0"/>
              <a:cs typeface="Courier New" pitchFamily="49" charset="0"/>
            </a:endParaRPr>
          </a:p>
          <a:p>
            <a:endParaRPr lang="en-US" sz="2000" b="1" dirty="0">
              <a:solidFill>
                <a:srgbClr val="BC8F00"/>
              </a:solidFill>
              <a:latin typeface="Courier New" pitchFamily="49" charset="0"/>
              <a:cs typeface="Courier New" pitchFamily="49" charset="0"/>
            </a:endParaRPr>
          </a:p>
          <a:p>
            <a:endParaRPr lang="en-US" sz="2000" dirty="0" smtClean="0">
              <a:solidFill>
                <a:schemeClr val="bg2"/>
              </a:solidFill>
            </a:endParaRPr>
          </a:p>
          <a:p>
            <a:r>
              <a:rPr lang="en-US" sz="2000" dirty="0" smtClean="0">
                <a:solidFill>
                  <a:schemeClr val="bg2"/>
                </a:solidFill>
              </a:rPr>
              <a:t>With </a:t>
            </a:r>
            <a:r>
              <a:rPr lang="en-US" sz="2000" dirty="0">
                <a:solidFill>
                  <a:schemeClr val="bg2"/>
                </a:solidFill>
              </a:rPr>
              <a:t>Having Clause:</a:t>
            </a:r>
          </a:p>
          <a:p>
            <a:endParaRPr lang="en-US" sz="2000" dirty="0">
              <a:solidFill>
                <a:schemeClr val="bg2"/>
              </a:solidFill>
            </a:endParaRPr>
          </a:p>
          <a:p>
            <a:r>
              <a:rPr lang="en-US" sz="2000" b="1" dirty="0">
                <a:solidFill>
                  <a:srgbClr val="0070C0"/>
                </a:solidFill>
                <a:latin typeface="Courier New" pitchFamily="49" charset="0"/>
                <a:cs typeface="Courier New" pitchFamily="49" charset="0"/>
              </a:rPr>
              <a:t>SELECT </a:t>
            </a:r>
            <a:r>
              <a:rPr lang="en-US" sz="2000" b="1" dirty="0">
                <a:solidFill>
                  <a:srgbClr val="BC8F00"/>
                </a:solidFill>
                <a:latin typeface="Courier New" pitchFamily="49" charset="0"/>
                <a:cs typeface="Courier New" pitchFamily="49" charset="0"/>
              </a:rPr>
              <a:t>country, </a:t>
            </a:r>
            <a:r>
              <a:rPr lang="en-US" sz="2000" b="1" dirty="0">
                <a:solidFill>
                  <a:srgbClr val="0070C0"/>
                </a:solidFill>
                <a:latin typeface="Courier New" pitchFamily="49" charset="0"/>
                <a:cs typeface="Courier New" pitchFamily="49" charset="0"/>
              </a:rPr>
              <a:t>COUNT</a:t>
            </a:r>
            <a:r>
              <a:rPr lang="en-US" sz="2000" b="1" dirty="0">
                <a:solidFill>
                  <a:srgbClr val="BC8F00"/>
                </a:solidFill>
                <a:latin typeface="Courier New" pitchFamily="49" charset="0"/>
                <a:cs typeface="Courier New" pitchFamily="49" charset="0"/>
              </a:rPr>
              <a:t>(</a:t>
            </a:r>
            <a:r>
              <a:rPr lang="en-US" sz="2000" b="1" dirty="0" err="1">
                <a:solidFill>
                  <a:srgbClr val="BC8F00"/>
                </a:solidFill>
                <a:latin typeface="Courier New" pitchFamily="49" charset="0"/>
                <a:cs typeface="Courier New" pitchFamily="49" charset="0"/>
              </a:rPr>
              <a:t>customername</a:t>
            </a:r>
            <a:r>
              <a:rPr lang="en-US" sz="2000" b="1" dirty="0">
                <a:solidFill>
                  <a:srgbClr val="BC8F00"/>
                </a:solidFill>
                <a:latin typeface="Courier New" pitchFamily="49" charset="0"/>
                <a:cs typeface="Courier New" pitchFamily="49" charset="0"/>
              </a:rPr>
              <a:t>) </a:t>
            </a:r>
          </a:p>
          <a:p>
            <a:r>
              <a:rPr lang="en-US" sz="2000" b="1" dirty="0">
                <a:solidFill>
                  <a:srgbClr val="0070C0"/>
                </a:solidFill>
                <a:latin typeface="Courier New" pitchFamily="49" charset="0"/>
                <a:cs typeface="Courier New" pitchFamily="49" charset="0"/>
              </a:rPr>
              <a:t>FROM</a:t>
            </a:r>
            <a:r>
              <a:rPr lang="en-US" sz="2000" b="1" dirty="0">
                <a:solidFill>
                  <a:srgbClr val="BC8F00"/>
                </a:solidFill>
                <a:latin typeface="Courier New" pitchFamily="49" charset="0"/>
                <a:cs typeface="Courier New" pitchFamily="49" charset="0"/>
              </a:rPr>
              <a:t> customers </a:t>
            </a:r>
          </a:p>
          <a:p>
            <a:r>
              <a:rPr lang="en-US" sz="2000" b="1" dirty="0">
                <a:solidFill>
                  <a:srgbClr val="0070C0"/>
                </a:solidFill>
                <a:latin typeface="Courier New" pitchFamily="49" charset="0"/>
                <a:cs typeface="Courier New" pitchFamily="49" charset="0"/>
              </a:rPr>
              <a:t>WHERE</a:t>
            </a:r>
            <a:r>
              <a:rPr lang="en-US" sz="2000" b="1" dirty="0">
                <a:solidFill>
                  <a:srgbClr val="BC8F00"/>
                </a:solidFill>
                <a:latin typeface="Courier New" pitchFamily="49" charset="0"/>
                <a:cs typeface="Courier New" pitchFamily="49" charset="0"/>
              </a:rPr>
              <a:t> state!=NULL</a:t>
            </a:r>
          </a:p>
          <a:p>
            <a:r>
              <a:rPr lang="en-US" sz="2000" b="1" dirty="0">
                <a:solidFill>
                  <a:srgbClr val="0070C0"/>
                </a:solidFill>
                <a:latin typeface="Courier New" pitchFamily="49" charset="0"/>
                <a:cs typeface="Courier New" pitchFamily="49" charset="0"/>
              </a:rPr>
              <a:t>GROUP BY </a:t>
            </a:r>
            <a:r>
              <a:rPr lang="en-US" sz="2000" b="1" dirty="0">
                <a:solidFill>
                  <a:srgbClr val="BC8F00"/>
                </a:solidFill>
                <a:latin typeface="Courier New" pitchFamily="49" charset="0"/>
                <a:cs typeface="Courier New" pitchFamily="49" charset="0"/>
              </a:rPr>
              <a:t>country, </a:t>
            </a:r>
          </a:p>
          <a:p>
            <a:r>
              <a:rPr lang="en-US" sz="2000" b="1" dirty="0">
                <a:solidFill>
                  <a:srgbClr val="0070C0"/>
                </a:solidFill>
                <a:latin typeface="Courier New" pitchFamily="49" charset="0"/>
                <a:cs typeface="Courier New" pitchFamily="49" charset="0"/>
              </a:rPr>
              <a:t>HAVING</a:t>
            </a:r>
            <a:r>
              <a:rPr lang="en-US" sz="2000" b="1" dirty="0">
                <a:solidFill>
                  <a:srgbClr val="BC8F00"/>
                </a:solidFill>
                <a:latin typeface="Courier New" pitchFamily="49" charset="0"/>
                <a:cs typeface="Courier New" pitchFamily="49" charset="0"/>
              </a:rPr>
              <a:t> count(</a:t>
            </a:r>
            <a:r>
              <a:rPr lang="en-US" sz="2000" b="1" dirty="0" err="1">
                <a:solidFill>
                  <a:srgbClr val="BC8F00"/>
                </a:solidFill>
                <a:latin typeface="Courier New" pitchFamily="49" charset="0"/>
                <a:cs typeface="Courier New" pitchFamily="49" charset="0"/>
              </a:rPr>
              <a:t>customername</a:t>
            </a:r>
            <a:r>
              <a:rPr lang="en-US" sz="2000" b="1" dirty="0">
                <a:solidFill>
                  <a:srgbClr val="BC8F00"/>
                </a:solidFill>
                <a:latin typeface="Courier New" pitchFamily="49" charset="0"/>
                <a:cs typeface="Courier New" pitchFamily="49" charset="0"/>
              </a:rPr>
              <a:t>)&gt;2;</a:t>
            </a:r>
            <a:endParaRPr lang="en-US" sz="2000" b="1" dirty="0">
              <a:latin typeface="Courier New" pitchFamily="49" charset="0"/>
              <a:cs typeface="Courier New" pitchFamily="49" charset="0"/>
            </a:endParaRPr>
          </a:p>
          <a:p>
            <a:endParaRPr lang="en-US" sz="2000" b="1" dirty="0">
              <a:latin typeface="Courier New" pitchFamily="49" charset="0"/>
              <a:cs typeface="Courier New" pitchFamily="49" charset="0"/>
            </a:endParaRPr>
          </a:p>
          <a:p>
            <a:endParaRPr lang="en-US" sz="2000" dirty="0">
              <a:solidFill>
                <a:schemeClr val="bg2"/>
              </a:solidFill>
            </a:endParaRPr>
          </a:p>
        </p:txBody>
      </p:sp>
      <p:graphicFrame>
        <p:nvGraphicFramePr>
          <p:cNvPr id="16" name="Table 15"/>
          <p:cNvGraphicFramePr>
            <a:graphicFrameLocks noGrp="1"/>
          </p:cNvGraphicFramePr>
          <p:nvPr>
            <p:extLst>
              <p:ext uri="{D42A27DB-BD31-4B8C-83A1-F6EECF244321}">
                <p14:modId xmlns:p14="http://schemas.microsoft.com/office/powerpoint/2010/main" val="237125689"/>
              </p:ext>
            </p:extLst>
          </p:nvPr>
        </p:nvGraphicFramePr>
        <p:xfrm>
          <a:off x="4724400" y="1249363"/>
          <a:ext cx="4114800" cy="1485342"/>
        </p:xfrm>
        <a:graphic>
          <a:graphicData uri="http://schemas.openxmlformats.org/drawingml/2006/table">
            <a:tbl>
              <a:tblPr firstRow="1" bandRow="1">
                <a:tableStyleId>{F5AB1C69-6EDB-4FF4-983F-18BD219EF322}</a:tableStyleId>
              </a:tblPr>
              <a:tblGrid>
                <a:gridCol w="1531088"/>
                <a:gridCol w="2583712"/>
              </a:tblGrid>
              <a:tr h="323385">
                <a:tc>
                  <a:txBody>
                    <a:bodyPr/>
                    <a:lstStyle/>
                    <a:p>
                      <a:pPr algn="ctr"/>
                      <a:r>
                        <a:rPr lang="en-US" sz="1800" dirty="0" smtClean="0">
                          <a:solidFill>
                            <a:schemeClr val="bg2"/>
                          </a:solidFill>
                        </a:rPr>
                        <a:t>Country</a:t>
                      </a:r>
                      <a:endParaRPr lang="en-US" sz="1800" b="0" dirty="0">
                        <a:solidFill>
                          <a:schemeClr val="bg2"/>
                        </a:solidFill>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solidFill>
                  </a:tcPr>
                </a:tc>
                <a:tc>
                  <a:txBody>
                    <a:bodyPr/>
                    <a:lstStyle/>
                    <a:p>
                      <a:pPr algn="ctr"/>
                      <a:r>
                        <a:rPr lang="en-US" sz="1800" dirty="0" smtClean="0">
                          <a:solidFill>
                            <a:schemeClr val="bg2"/>
                          </a:solidFill>
                        </a:rPr>
                        <a:t>count(</a:t>
                      </a:r>
                      <a:r>
                        <a:rPr lang="en-US" sz="1800" dirty="0" err="1" smtClean="0">
                          <a:solidFill>
                            <a:schemeClr val="bg2"/>
                          </a:solidFill>
                        </a:rPr>
                        <a:t>customername</a:t>
                      </a:r>
                      <a:r>
                        <a:rPr lang="en-US" sz="1800" dirty="0" smtClean="0">
                          <a:solidFill>
                            <a:schemeClr val="bg2"/>
                          </a:solidFill>
                        </a:rPr>
                        <a:t>)</a:t>
                      </a:r>
                      <a:endParaRPr lang="en-US" sz="1800" b="0" dirty="0">
                        <a:solidFill>
                          <a:schemeClr val="bg2"/>
                        </a:solidFill>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solidFill>
                  </a:tcPr>
                </a:tc>
              </a:tr>
              <a:tr h="331887">
                <a:tc>
                  <a:txBody>
                    <a:bodyPr/>
                    <a:lstStyle/>
                    <a:p>
                      <a:pPr marL="0" algn="ctr" defTabSz="914400" rtl="0" eaLnBrk="1" latinLnBrk="0" hangingPunct="1"/>
                      <a:r>
                        <a:rPr lang="en-US" sz="1800" kern="1200" dirty="0" smtClean="0">
                          <a:solidFill>
                            <a:schemeClr val="bg2"/>
                          </a:solidFill>
                        </a:rPr>
                        <a:t>USA</a:t>
                      </a:r>
                      <a:endParaRPr lang="en-US" sz="1800" kern="1200" dirty="0">
                        <a:solidFill>
                          <a:schemeClr val="bg2"/>
                        </a:solidFill>
                        <a:latin typeface="Arial" pitchFamily="34" charset="0"/>
                        <a:ea typeface="+mn-ea"/>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r>
                        <a:rPr lang="en-US" sz="1800" kern="1200" dirty="0" smtClean="0">
                          <a:solidFill>
                            <a:schemeClr val="bg2"/>
                          </a:solidFill>
                        </a:rPr>
                        <a:t>7</a:t>
                      </a:r>
                      <a:endParaRPr lang="en-US" sz="1800" kern="1200" dirty="0">
                        <a:solidFill>
                          <a:schemeClr val="bg2"/>
                        </a:solidFill>
                        <a:latin typeface="Arial" pitchFamily="34" charset="0"/>
                        <a:ea typeface="+mn-ea"/>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04800">
                <a:tc>
                  <a:txBody>
                    <a:bodyPr/>
                    <a:lstStyle/>
                    <a:p>
                      <a:pPr marL="0" algn="ctr" defTabSz="914400" rtl="0" eaLnBrk="1" latinLnBrk="0" hangingPunct="1"/>
                      <a:r>
                        <a:rPr lang="en-US" sz="1800" kern="1200" dirty="0" smtClean="0">
                          <a:solidFill>
                            <a:schemeClr val="bg2"/>
                          </a:solidFill>
                        </a:rPr>
                        <a:t>UK</a:t>
                      </a:r>
                      <a:endParaRPr lang="en-US" sz="1800" kern="1200" dirty="0">
                        <a:solidFill>
                          <a:schemeClr val="bg2"/>
                        </a:solidFill>
                        <a:latin typeface="Arial" pitchFamily="34" charset="0"/>
                        <a:ea typeface="+mn-ea"/>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r>
                        <a:rPr lang="en-US" sz="1800" kern="1200" dirty="0" smtClean="0">
                          <a:solidFill>
                            <a:schemeClr val="bg2"/>
                          </a:solidFill>
                        </a:rPr>
                        <a:t>5</a:t>
                      </a:r>
                      <a:endParaRPr lang="en-US" sz="1800" kern="1200" dirty="0">
                        <a:solidFill>
                          <a:schemeClr val="bg2"/>
                        </a:solidFill>
                        <a:latin typeface="Arial" pitchFamily="34" charset="0"/>
                        <a:ea typeface="+mn-ea"/>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88062">
                <a:tc>
                  <a:txBody>
                    <a:bodyPr/>
                    <a:lstStyle/>
                    <a:p>
                      <a:pPr marL="0" algn="ctr" defTabSz="914400" rtl="0" eaLnBrk="1" latinLnBrk="0" hangingPunct="1"/>
                      <a:r>
                        <a:rPr lang="en-US" sz="1800" kern="1200" dirty="0" smtClean="0">
                          <a:solidFill>
                            <a:schemeClr val="bg2"/>
                          </a:solidFill>
                        </a:rPr>
                        <a:t>Japan</a:t>
                      </a:r>
                      <a:endParaRPr lang="en-US" sz="1800" kern="1200" dirty="0">
                        <a:solidFill>
                          <a:schemeClr val="bg2"/>
                        </a:solidFill>
                        <a:latin typeface="Arial" pitchFamily="34" charset="0"/>
                        <a:ea typeface="+mn-ea"/>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r>
                        <a:rPr lang="en-US" sz="1800" kern="1200" dirty="0" smtClean="0">
                          <a:solidFill>
                            <a:schemeClr val="bg2"/>
                          </a:solidFill>
                        </a:rPr>
                        <a:t>2</a:t>
                      </a:r>
                      <a:endParaRPr lang="en-US" sz="1800" kern="1200" dirty="0">
                        <a:solidFill>
                          <a:schemeClr val="bg2"/>
                        </a:solidFill>
                        <a:latin typeface="Arial" pitchFamily="34" charset="0"/>
                        <a:ea typeface="+mn-ea"/>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graphicFrame>
        <p:nvGraphicFramePr>
          <p:cNvPr id="17" name="Table 16"/>
          <p:cNvGraphicFramePr>
            <a:graphicFrameLocks noGrp="1"/>
          </p:cNvGraphicFramePr>
          <p:nvPr>
            <p:extLst>
              <p:ext uri="{D42A27DB-BD31-4B8C-83A1-F6EECF244321}">
                <p14:modId xmlns:p14="http://schemas.microsoft.com/office/powerpoint/2010/main" val="496760198"/>
              </p:ext>
            </p:extLst>
          </p:nvPr>
        </p:nvGraphicFramePr>
        <p:xfrm>
          <a:off x="4724400" y="4279962"/>
          <a:ext cx="4267200" cy="1097280"/>
        </p:xfrm>
        <a:graphic>
          <a:graphicData uri="http://schemas.openxmlformats.org/drawingml/2006/table">
            <a:tbl>
              <a:tblPr firstRow="1" bandRow="1">
                <a:tableStyleId>{F5AB1C69-6EDB-4FF4-983F-18BD219EF322}</a:tableStyleId>
              </a:tblPr>
              <a:tblGrid>
                <a:gridCol w="1609448"/>
                <a:gridCol w="2657752"/>
              </a:tblGrid>
              <a:tr h="282780">
                <a:tc>
                  <a:txBody>
                    <a:bodyPr/>
                    <a:lstStyle/>
                    <a:p>
                      <a:pPr algn="ctr"/>
                      <a:r>
                        <a:rPr lang="en-US" sz="1800" dirty="0" smtClean="0">
                          <a:solidFill>
                            <a:schemeClr val="bg2"/>
                          </a:solidFill>
                        </a:rPr>
                        <a:t>Country</a:t>
                      </a:r>
                      <a:endParaRPr lang="en-US" sz="1800" b="0" dirty="0">
                        <a:solidFill>
                          <a:schemeClr val="bg2"/>
                        </a:solidFill>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solidFill>
                  </a:tcPr>
                </a:tc>
                <a:tc>
                  <a:txBody>
                    <a:bodyPr/>
                    <a:lstStyle/>
                    <a:p>
                      <a:pPr algn="ctr"/>
                      <a:r>
                        <a:rPr lang="en-US" sz="1800" dirty="0" smtClean="0">
                          <a:solidFill>
                            <a:schemeClr val="bg2"/>
                          </a:solidFill>
                        </a:rPr>
                        <a:t>count(</a:t>
                      </a:r>
                      <a:r>
                        <a:rPr lang="en-US" sz="1800" dirty="0" err="1" smtClean="0">
                          <a:solidFill>
                            <a:schemeClr val="bg2"/>
                          </a:solidFill>
                        </a:rPr>
                        <a:t>customername</a:t>
                      </a:r>
                      <a:r>
                        <a:rPr lang="en-US" sz="1800" dirty="0" smtClean="0">
                          <a:solidFill>
                            <a:schemeClr val="bg2"/>
                          </a:solidFill>
                        </a:rPr>
                        <a:t>)</a:t>
                      </a:r>
                      <a:endParaRPr lang="en-US" sz="1800" b="0" dirty="0">
                        <a:solidFill>
                          <a:schemeClr val="bg2"/>
                        </a:solidFill>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solidFill>
                  </a:tcPr>
                </a:tc>
              </a:tr>
              <a:tr h="290214">
                <a:tc>
                  <a:txBody>
                    <a:bodyPr/>
                    <a:lstStyle/>
                    <a:p>
                      <a:pPr marL="0" algn="ctr" defTabSz="914400" rtl="0" eaLnBrk="1" latinLnBrk="0" hangingPunct="1"/>
                      <a:r>
                        <a:rPr lang="en-US" sz="1800" kern="1200" dirty="0" smtClean="0">
                          <a:solidFill>
                            <a:schemeClr val="bg2"/>
                          </a:solidFill>
                        </a:rPr>
                        <a:t>USA</a:t>
                      </a:r>
                      <a:endParaRPr lang="en-US" sz="1800" kern="1200" dirty="0">
                        <a:solidFill>
                          <a:schemeClr val="bg2"/>
                        </a:solidFill>
                        <a:latin typeface="Arial" pitchFamily="34" charset="0"/>
                        <a:ea typeface="+mn-ea"/>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r>
                        <a:rPr lang="en-US" sz="1800" kern="1200" dirty="0" smtClean="0">
                          <a:solidFill>
                            <a:schemeClr val="bg2"/>
                          </a:solidFill>
                        </a:rPr>
                        <a:t>7</a:t>
                      </a:r>
                      <a:endParaRPr lang="en-US" sz="1800" kern="1200" dirty="0">
                        <a:solidFill>
                          <a:schemeClr val="bg2"/>
                        </a:solidFill>
                        <a:latin typeface="Arial" pitchFamily="34" charset="0"/>
                        <a:ea typeface="+mn-ea"/>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66528">
                <a:tc>
                  <a:txBody>
                    <a:bodyPr/>
                    <a:lstStyle/>
                    <a:p>
                      <a:pPr marL="0" algn="ctr" defTabSz="914400" rtl="0" eaLnBrk="1" latinLnBrk="0" hangingPunct="1"/>
                      <a:r>
                        <a:rPr lang="en-US" sz="1800" kern="1200" dirty="0" smtClean="0">
                          <a:solidFill>
                            <a:schemeClr val="bg2"/>
                          </a:solidFill>
                        </a:rPr>
                        <a:t>UK</a:t>
                      </a:r>
                      <a:endParaRPr lang="en-US" sz="1800" kern="1200" dirty="0">
                        <a:solidFill>
                          <a:schemeClr val="bg2"/>
                        </a:solidFill>
                        <a:latin typeface="Arial" pitchFamily="34" charset="0"/>
                        <a:ea typeface="+mn-ea"/>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r>
                        <a:rPr lang="en-US" sz="1800" kern="1200" dirty="0" smtClean="0">
                          <a:solidFill>
                            <a:schemeClr val="bg2"/>
                          </a:solidFill>
                        </a:rPr>
                        <a:t>5</a:t>
                      </a:r>
                      <a:endParaRPr lang="en-US" sz="1800" kern="1200" dirty="0">
                        <a:solidFill>
                          <a:schemeClr val="bg2"/>
                        </a:solidFill>
                        <a:latin typeface="Arial" pitchFamily="34" charset="0"/>
                        <a:ea typeface="+mn-ea"/>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11" name="Slide Number Placeholder 25"/>
          <p:cNvSpPr txBox="1">
            <a:spLocks/>
          </p:cNvSpPr>
          <p:nvPr/>
        </p:nvSpPr>
        <p:spPr>
          <a:xfrm>
            <a:off x="152400" y="6428601"/>
            <a:ext cx="457200" cy="276999"/>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8FE0B590-8C00-4610-BFCF-F4111B763C9E}" type="slidenum">
              <a:rPr lang="en-US" sz="1400" smtClean="0"/>
              <a:pPr>
                <a:defRPr/>
              </a:pPr>
              <a:t>30</a:t>
            </a:fld>
            <a:endParaRPr lang="en-US" sz="1400" dirty="0"/>
          </a:p>
        </p:txBody>
      </p:sp>
    </p:spTree>
    <p:extLst>
      <p:ext uri="{BB962C8B-B14F-4D97-AF65-F5344CB8AC3E}">
        <p14:creationId xmlns:p14="http://schemas.microsoft.com/office/powerpoint/2010/main" val="16477561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500"/>
                                        <p:tgtEl>
                                          <p:spTgt spid="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xEl>
                                              <p:pRg st="2" end="2"/>
                                            </p:txEl>
                                          </p:spTgt>
                                        </p:tgtEl>
                                        <p:attrNameLst>
                                          <p:attrName>style.visibility</p:attrName>
                                        </p:attrNameLst>
                                      </p:cBhvr>
                                      <p:to>
                                        <p:strVal val="visible"/>
                                      </p:to>
                                    </p:set>
                                    <p:animEffect transition="in" filter="fade">
                                      <p:cBhvr>
                                        <p:cTn id="12" dur="500"/>
                                        <p:tgtEl>
                                          <p:spTgt spid="10">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
                                            <p:txEl>
                                              <p:pRg st="3" end="3"/>
                                            </p:txEl>
                                          </p:spTgt>
                                        </p:tgtEl>
                                        <p:attrNameLst>
                                          <p:attrName>style.visibility</p:attrName>
                                        </p:attrNameLst>
                                      </p:cBhvr>
                                      <p:to>
                                        <p:strVal val="visible"/>
                                      </p:to>
                                    </p:set>
                                    <p:animEffect transition="in" filter="fade">
                                      <p:cBhvr>
                                        <p:cTn id="17" dur="500"/>
                                        <p:tgtEl>
                                          <p:spTgt spid="10">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0">
                                            <p:txEl>
                                              <p:pRg st="4" end="4"/>
                                            </p:txEl>
                                          </p:spTgt>
                                        </p:tgtEl>
                                        <p:attrNameLst>
                                          <p:attrName>style.visibility</p:attrName>
                                        </p:attrNameLst>
                                      </p:cBhvr>
                                      <p:to>
                                        <p:strVal val="visible"/>
                                      </p:to>
                                    </p:set>
                                    <p:animEffect transition="in" filter="fade">
                                      <p:cBhvr>
                                        <p:cTn id="22" dur="500"/>
                                        <p:tgtEl>
                                          <p:spTgt spid="10">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0">
                                            <p:txEl>
                                              <p:pRg st="5" end="5"/>
                                            </p:txEl>
                                          </p:spTgt>
                                        </p:tgtEl>
                                        <p:attrNameLst>
                                          <p:attrName>style.visibility</p:attrName>
                                        </p:attrNameLst>
                                      </p:cBhvr>
                                      <p:to>
                                        <p:strVal val="visible"/>
                                      </p:to>
                                    </p:set>
                                    <p:animEffect transition="in" filter="fade">
                                      <p:cBhvr>
                                        <p:cTn id="27" dur="500"/>
                                        <p:tgtEl>
                                          <p:spTgt spid="10">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fade">
                                      <p:cBhvr>
                                        <p:cTn id="32" dur="500"/>
                                        <p:tgtEl>
                                          <p:spTgt spid="16"/>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0">
                                            <p:txEl>
                                              <p:pRg st="8" end="8"/>
                                            </p:txEl>
                                          </p:spTgt>
                                        </p:tgtEl>
                                        <p:attrNameLst>
                                          <p:attrName>style.visibility</p:attrName>
                                        </p:attrNameLst>
                                      </p:cBhvr>
                                      <p:to>
                                        <p:strVal val="visible"/>
                                      </p:to>
                                    </p:set>
                                    <p:animEffect transition="in" filter="fade">
                                      <p:cBhvr>
                                        <p:cTn id="37" dur="500"/>
                                        <p:tgtEl>
                                          <p:spTgt spid="10">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0">
                                            <p:txEl>
                                              <p:pRg st="10" end="10"/>
                                            </p:txEl>
                                          </p:spTgt>
                                        </p:tgtEl>
                                        <p:attrNameLst>
                                          <p:attrName>style.visibility</p:attrName>
                                        </p:attrNameLst>
                                      </p:cBhvr>
                                      <p:to>
                                        <p:strVal val="visible"/>
                                      </p:to>
                                    </p:set>
                                    <p:animEffect transition="in" filter="fade">
                                      <p:cBhvr>
                                        <p:cTn id="42" dur="500"/>
                                        <p:tgtEl>
                                          <p:spTgt spid="10">
                                            <p:txEl>
                                              <p:pRg st="10" end="1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0">
                                            <p:txEl>
                                              <p:pRg st="11" end="11"/>
                                            </p:txEl>
                                          </p:spTgt>
                                        </p:tgtEl>
                                        <p:attrNameLst>
                                          <p:attrName>style.visibility</p:attrName>
                                        </p:attrNameLst>
                                      </p:cBhvr>
                                      <p:to>
                                        <p:strVal val="visible"/>
                                      </p:to>
                                    </p:set>
                                    <p:animEffect transition="in" filter="fade">
                                      <p:cBhvr>
                                        <p:cTn id="47" dur="500"/>
                                        <p:tgtEl>
                                          <p:spTgt spid="10">
                                            <p:txEl>
                                              <p:pRg st="11" end="11"/>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10">
                                            <p:txEl>
                                              <p:pRg st="12" end="12"/>
                                            </p:txEl>
                                          </p:spTgt>
                                        </p:tgtEl>
                                        <p:attrNameLst>
                                          <p:attrName>style.visibility</p:attrName>
                                        </p:attrNameLst>
                                      </p:cBhvr>
                                      <p:to>
                                        <p:strVal val="visible"/>
                                      </p:to>
                                    </p:set>
                                    <p:animEffect transition="in" filter="fade">
                                      <p:cBhvr>
                                        <p:cTn id="52" dur="500"/>
                                        <p:tgtEl>
                                          <p:spTgt spid="10">
                                            <p:txEl>
                                              <p:pRg st="12" end="12"/>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10">
                                            <p:txEl>
                                              <p:pRg st="13" end="13"/>
                                            </p:txEl>
                                          </p:spTgt>
                                        </p:tgtEl>
                                        <p:attrNameLst>
                                          <p:attrName>style.visibility</p:attrName>
                                        </p:attrNameLst>
                                      </p:cBhvr>
                                      <p:to>
                                        <p:strVal val="visible"/>
                                      </p:to>
                                    </p:set>
                                    <p:animEffect transition="in" filter="fade">
                                      <p:cBhvr>
                                        <p:cTn id="57" dur="500"/>
                                        <p:tgtEl>
                                          <p:spTgt spid="10">
                                            <p:txEl>
                                              <p:pRg st="13" end="13"/>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10">
                                            <p:txEl>
                                              <p:pRg st="14" end="14"/>
                                            </p:txEl>
                                          </p:spTgt>
                                        </p:tgtEl>
                                        <p:attrNameLst>
                                          <p:attrName>style.visibility</p:attrName>
                                        </p:attrNameLst>
                                      </p:cBhvr>
                                      <p:to>
                                        <p:strVal val="visible"/>
                                      </p:to>
                                    </p:set>
                                    <p:animEffect transition="in" filter="fade">
                                      <p:cBhvr>
                                        <p:cTn id="62" dur="500"/>
                                        <p:tgtEl>
                                          <p:spTgt spid="10">
                                            <p:txEl>
                                              <p:pRg st="14" end="14"/>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17"/>
                                        </p:tgtEl>
                                        <p:attrNameLst>
                                          <p:attrName>style.visibility</p:attrName>
                                        </p:attrNameLst>
                                      </p:cBhvr>
                                      <p:to>
                                        <p:strVal val="visible"/>
                                      </p:to>
                                    </p:set>
                                    <p:animEffect transition="in" filter="fade">
                                      <p:cBhvr>
                                        <p:cTn id="6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indent="-365760"/>
            <a:r>
              <a:rPr lang="en-US" sz="2000" dirty="0"/>
              <a:t>It is possible to use both WHERE and HAVING clauses together. </a:t>
            </a:r>
            <a:endParaRPr lang="en-US" sz="2000" dirty="0" smtClean="0"/>
          </a:p>
          <a:p>
            <a:pPr indent="-365760"/>
            <a:endParaRPr lang="en-US" sz="2000" dirty="0"/>
          </a:p>
          <a:p>
            <a:pPr indent="-365760"/>
            <a:r>
              <a:rPr lang="en-US" sz="2000" dirty="0"/>
              <a:t>How it works?</a:t>
            </a:r>
          </a:p>
          <a:p>
            <a:pPr lvl="1" indent="-365760">
              <a:buFont typeface="Calibri" pitchFamily="34" charset="0"/>
              <a:buChar char="—"/>
            </a:pPr>
            <a:r>
              <a:rPr lang="en-US" sz="2000" dirty="0"/>
              <a:t>SQL first retrieves the rows based on </a:t>
            </a:r>
            <a:r>
              <a:rPr lang="en-US" sz="2000" dirty="0" smtClean="0"/>
              <a:t>the WHERE clause,</a:t>
            </a:r>
          </a:p>
          <a:p>
            <a:pPr lvl="1" indent="-365760">
              <a:buFont typeface="Calibri" pitchFamily="34" charset="0"/>
              <a:buChar char="—"/>
            </a:pPr>
            <a:r>
              <a:rPr lang="en-US" sz="2000" dirty="0" smtClean="0"/>
              <a:t>groups </a:t>
            </a:r>
            <a:r>
              <a:rPr lang="en-US" sz="2000" dirty="0"/>
              <a:t>the record </a:t>
            </a:r>
            <a:r>
              <a:rPr lang="en-US" sz="2000" dirty="0" smtClean="0"/>
              <a:t>by </a:t>
            </a:r>
            <a:r>
              <a:rPr lang="en-US" sz="2000" dirty="0"/>
              <a:t>the group by </a:t>
            </a:r>
            <a:r>
              <a:rPr lang="en-US" sz="2000" dirty="0" smtClean="0"/>
              <a:t>fields</a:t>
            </a:r>
          </a:p>
          <a:p>
            <a:pPr lvl="1" indent="-365760">
              <a:buFont typeface="Calibri" pitchFamily="34" charset="0"/>
              <a:buChar char="—"/>
            </a:pPr>
            <a:r>
              <a:rPr lang="en-US" sz="2000" dirty="0" smtClean="0"/>
              <a:t>and </a:t>
            </a:r>
            <a:r>
              <a:rPr lang="en-US" sz="2000" dirty="0"/>
              <a:t>finally the grouped data are selected </a:t>
            </a:r>
            <a:r>
              <a:rPr lang="en-US" sz="2000" dirty="0" smtClean="0"/>
              <a:t>based </a:t>
            </a:r>
            <a:r>
              <a:rPr lang="en-US" sz="2000" dirty="0"/>
              <a:t>on </a:t>
            </a:r>
            <a:r>
              <a:rPr lang="en-US" sz="2000" dirty="0" smtClean="0"/>
              <a:t>the HAVING </a:t>
            </a:r>
            <a:r>
              <a:rPr lang="en-US" sz="2000" dirty="0"/>
              <a:t>clause.</a:t>
            </a:r>
          </a:p>
          <a:p>
            <a:pPr indent="-365760"/>
            <a:endParaRPr lang="en-US" sz="2000" b="1" dirty="0" smtClean="0"/>
          </a:p>
          <a:p>
            <a:endParaRPr lang="en-US" sz="2000" dirty="0"/>
          </a:p>
        </p:txBody>
      </p:sp>
      <p:sp>
        <p:nvSpPr>
          <p:cNvPr id="7170" name="Title 1"/>
          <p:cNvSpPr>
            <a:spLocks noGrp="1"/>
          </p:cNvSpPr>
          <p:nvPr>
            <p:ph type="title"/>
          </p:nvPr>
        </p:nvSpPr>
        <p:spPr/>
        <p:txBody>
          <a:bodyPr>
            <a:noAutofit/>
          </a:bodyPr>
          <a:lstStyle/>
          <a:p>
            <a:pPr lvl="1"/>
            <a:r>
              <a:rPr lang="en-US" dirty="0" smtClean="0">
                <a:solidFill>
                  <a:schemeClr val="bg2"/>
                </a:solidFill>
                <a:latin typeface="+mj-lt"/>
              </a:rPr>
              <a:t>Using Having Clause and </a:t>
            </a:r>
            <a:r>
              <a:rPr lang="en-US" dirty="0">
                <a:solidFill>
                  <a:schemeClr val="bg2"/>
                </a:solidFill>
                <a:latin typeface="+mj-lt"/>
              </a:rPr>
              <a:t>WHERE with GROUP BY</a:t>
            </a:r>
          </a:p>
        </p:txBody>
      </p:sp>
      <p:sp>
        <p:nvSpPr>
          <p:cNvPr id="5" name="Slide Number Placeholder 25"/>
          <p:cNvSpPr txBox="1">
            <a:spLocks/>
          </p:cNvSpPr>
          <p:nvPr/>
        </p:nvSpPr>
        <p:spPr>
          <a:xfrm>
            <a:off x="152400" y="6428601"/>
            <a:ext cx="457200" cy="276999"/>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8FE0B590-8C00-4610-BFCF-F4111B763C9E}" type="slidenum">
              <a:rPr lang="en-US" sz="1400" smtClean="0"/>
              <a:pPr>
                <a:defRPr/>
              </a:pPr>
              <a:t>31</a:t>
            </a:fld>
            <a:endParaRPr lang="en-US" sz="1400" dirty="0"/>
          </a:p>
        </p:txBody>
      </p:sp>
    </p:spTree>
    <p:extLst>
      <p:ext uri="{BB962C8B-B14F-4D97-AF65-F5344CB8AC3E}">
        <p14:creationId xmlns:p14="http://schemas.microsoft.com/office/powerpoint/2010/main" val="30469343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subTnLst>
                                    <p:animClr clrSpc="rgb" dir="cw">
                                      <p:cBhvr override="childStyle">
                                        <p:cTn dur="1" fill="hold" display="0" masterRel="nextClick" afterEffect="1"/>
                                        <p:tgtEl>
                                          <p:spTgt spid="3">
                                            <p:txEl>
                                              <p:pRg st="5" end="5"/>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indent="-365760"/>
            <a:r>
              <a:rPr lang="en-US" sz="2000" dirty="0" smtClean="0"/>
              <a:t>Example:</a:t>
            </a:r>
            <a:endParaRPr lang="en-US" sz="2000" dirty="0"/>
          </a:p>
          <a:p>
            <a:pPr marL="777240" lvl="2" indent="0">
              <a:buNone/>
            </a:pPr>
            <a:r>
              <a:rPr lang="en-US" sz="2000" b="1" dirty="0">
                <a:solidFill>
                  <a:srgbClr val="0070C0"/>
                </a:solidFill>
                <a:latin typeface="Courier New" pitchFamily="49" charset="0"/>
                <a:cs typeface="Courier New" pitchFamily="49" charset="0"/>
              </a:rPr>
              <a:t>SELECT </a:t>
            </a:r>
            <a:r>
              <a:rPr lang="en-US" sz="2000" b="1" dirty="0">
                <a:solidFill>
                  <a:srgbClr val="BC8F00"/>
                </a:solidFill>
                <a:latin typeface="Courier New" pitchFamily="49" charset="0"/>
                <a:cs typeface="Courier New" pitchFamily="49" charset="0"/>
              </a:rPr>
              <a:t>country, </a:t>
            </a:r>
            <a:r>
              <a:rPr lang="en-US" sz="2000" b="1" dirty="0" smtClean="0">
                <a:solidFill>
                  <a:srgbClr val="0070C0"/>
                </a:solidFill>
                <a:latin typeface="Courier New" pitchFamily="49" charset="0"/>
                <a:cs typeface="Courier New" pitchFamily="49" charset="0"/>
              </a:rPr>
              <a:t>COUNT</a:t>
            </a:r>
            <a:r>
              <a:rPr lang="en-US" sz="2000" b="1" dirty="0" smtClean="0">
                <a:solidFill>
                  <a:srgbClr val="BC8F00"/>
                </a:solidFill>
                <a:latin typeface="Courier New" pitchFamily="49" charset="0"/>
                <a:cs typeface="Courier New" pitchFamily="49" charset="0"/>
              </a:rPr>
              <a:t>(</a:t>
            </a:r>
            <a:r>
              <a:rPr lang="en-US" sz="2000" b="1" dirty="0" err="1" smtClean="0">
                <a:solidFill>
                  <a:srgbClr val="BC8F00"/>
                </a:solidFill>
                <a:latin typeface="Courier New" pitchFamily="49" charset="0"/>
                <a:cs typeface="Courier New" pitchFamily="49" charset="0"/>
              </a:rPr>
              <a:t>customername</a:t>
            </a:r>
            <a:r>
              <a:rPr lang="en-US" sz="2000" b="1" dirty="0">
                <a:solidFill>
                  <a:srgbClr val="BC8F00"/>
                </a:solidFill>
                <a:latin typeface="Courier New" pitchFamily="49" charset="0"/>
                <a:cs typeface="Courier New" pitchFamily="49" charset="0"/>
              </a:rPr>
              <a:t>) </a:t>
            </a:r>
          </a:p>
          <a:p>
            <a:pPr marL="777240" lvl="2" indent="0">
              <a:buNone/>
            </a:pPr>
            <a:r>
              <a:rPr lang="en-US" sz="2000" b="1" dirty="0" smtClean="0">
                <a:solidFill>
                  <a:srgbClr val="0070C0"/>
                </a:solidFill>
                <a:latin typeface="Courier New" pitchFamily="49" charset="0"/>
                <a:cs typeface="Courier New" pitchFamily="49" charset="0"/>
              </a:rPr>
              <a:t>FROM</a:t>
            </a:r>
            <a:r>
              <a:rPr lang="en-US" sz="2000" b="1" dirty="0" smtClean="0">
                <a:solidFill>
                  <a:srgbClr val="BC8F00"/>
                </a:solidFill>
                <a:latin typeface="Courier New" pitchFamily="49" charset="0"/>
                <a:cs typeface="Courier New" pitchFamily="49" charset="0"/>
              </a:rPr>
              <a:t> </a:t>
            </a:r>
            <a:r>
              <a:rPr lang="en-US" sz="2000" b="1" dirty="0">
                <a:solidFill>
                  <a:srgbClr val="BC8F00"/>
                </a:solidFill>
                <a:latin typeface="Courier New" pitchFamily="49" charset="0"/>
                <a:cs typeface="Courier New" pitchFamily="49" charset="0"/>
              </a:rPr>
              <a:t>customers </a:t>
            </a:r>
          </a:p>
          <a:p>
            <a:pPr marL="777240" lvl="2" indent="0">
              <a:buNone/>
            </a:pPr>
            <a:r>
              <a:rPr lang="en-US" sz="2000" b="1" dirty="0">
                <a:solidFill>
                  <a:srgbClr val="0070C0"/>
                </a:solidFill>
                <a:latin typeface="Courier New" pitchFamily="49" charset="0"/>
                <a:cs typeface="Courier New" pitchFamily="49" charset="0"/>
              </a:rPr>
              <a:t>WHERE</a:t>
            </a:r>
            <a:r>
              <a:rPr lang="en-US" sz="2000" b="1" dirty="0" smtClean="0">
                <a:solidFill>
                  <a:srgbClr val="BC8F00"/>
                </a:solidFill>
                <a:latin typeface="Courier New" pitchFamily="49" charset="0"/>
                <a:cs typeface="Courier New" pitchFamily="49" charset="0"/>
              </a:rPr>
              <a:t> </a:t>
            </a:r>
            <a:r>
              <a:rPr lang="en-US" sz="2000" b="1" dirty="0">
                <a:solidFill>
                  <a:srgbClr val="BC8F00"/>
                </a:solidFill>
                <a:latin typeface="Courier New" pitchFamily="49" charset="0"/>
                <a:cs typeface="Courier New" pitchFamily="49" charset="0"/>
              </a:rPr>
              <a:t>state!=NULL </a:t>
            </a:r>
          </a:p>
          <a:p>
            <a:pPr marL="777240" lvl="2" indent="0">
              <a:buNone/>
            </a:pPr>
            <a:r>
              <a:rPr lang="en-US" sz="2000" b="1" dirty="0" smtClean="0">
                <a:solidFill>
                  <a:srgbClr val="0070C0"/>
                </a:solidFill>
                <a:latin typeface="Courier New" pitchFamily="49" charset="0"/>
                <a:cs typeface="Courier New" pitchFamily="49" charset="0"/>
              </a:rPr>
              <a:t>GROUP BY </a:t>
            </a:r>
            <a:r>
              <a:rPr lang="en-US" sz="2000" b="1" dirty="0" smtClean="0">
                <a:solidFill>
                  <a:srgbClr val="BC8F00"/>
                </a:solidFill>
                <a:latin typeface="Courier New" pitchFamily="49" charset="0"/>
                <a:cs typeface="Courier New" pitchFamily="49" charset="0"/>
              </a:rPr>
              <a:t>country</a:t>
            </a:r>
            <a:r>
              <a:rPr lang="en-US" sz="2000" b="1" dirty="0">
                <a:solidFill>
                  <a:srgbClr val="BC8F00"/>
                </a:solidFill>
                <a:latin typeface="Courier New" pitchFamily="49" charset="0"/>
                <a:cs typeface="Courier New" pitchFamily="49" charset="0"/>
              </a:rPr>
              <a:t>, having count(</a:t>
            </a:r>
            <a:r>
              <a:rPr lang="en-US" sz="2000" b="1" dirty="0" err="1">
                <a:solidFill>
                  <a:srgbClr val="BC8F00"/>
                </a:solidFill>
                <a:latin typeface="Courier New" pitchFamily="49" charset="0"/>
                <a:cs typeface="Courier New" pitchFamily="49" charset="0"/>
              </a:rPr>
              <a:t>customername</a:t>
            </a:r>
            <a:r>
              <a:rPr lang="en-US" sz="2000" b="1" dirty="0">
                <a:solidFill>
                  <a:srgbClr val="BC8F00"/>
                </a:solidFill>
                <a:latin typeface="Courier New" pitchFamily="49" charset="0"/>
                <a:cs typeface="Courier New" pitchFamily="49" charset="0"/>
              </a:rPr>
              <a:t>)&gt;2</a:t>
            </a:r>
            <a:r>
              <a:rPr lang="en-US" sz="2000" b="1" dirty="0" smtClean="0">
                <a:solidFill>
                  <a:srgbClr val="BC8F00"/>
                </a:solidFill>
                <a:latin typeface="Courier New" pitchFamily="49" charset="0"/>
                <a:cs typeface="Courier New" pitchFamily="49" charset="0"/>
              </a:rPr>
              <a:t>;</a:t>
            </a:r>
          </a:p>
          <a:p>
            <a:pPr marL="777240" lvl="2" indent="0">
              <a:buNone/>
            </a:pPr>
            <a:endParaRPr lang="en-US" sz="2000" dirty="0" smtClean="0">
              <a:latin typeface="Courier New" pitchFamily="49" charset="0"/>
              <a:cs typeface="Courier New" pitchFamily="49" charset="0"/>
            </a:endParaRPr>
          </a:p>
          <a:p>
            <a:pPr marL="777240" lvl="2" indent="0">
              <a:buNone/>
            </a:pPr>
            <a:endParaRPr lang="en-US" sz="2000" dirty="0">
              <a:latin typeface="Courier New" pitchFamily="49" charset="0"/>
              <a:cs typeface="Courier New" pitchFamily="49" charset="0"/>
            </a:endParaRPr>
          </a:p>
          <a:p>
            <a:pPr indent="-365760">
              <a:spcBef>
                <a:spcPts val="0"/>
              </a:spcBef>
              <a:spcAft>
                <a:spcPts val="600"/>
              </a:spcAft>
            </a:pPr>
            <a:r>
              <a:rPr lang="en-US" sz="2000" dirty="0"/>
              <a:t>First the records which has state not null are </a:t>
            </a:r>
            <a:r>
              <a:rPr lang="en-US" sz="2000" dirty="0" smtClean="0"/>
              <a:t>retrieved. </a:t>
            </a:r>
          </a:p>
          <a:p>
            <a:pPr indent="-365760">
              <a:spcBef>
                <a:spcPts val="0"/>
              </a:spcBef>
              <a:spcAft>
                <a:spcPts val="600"/>
              </a:spcAft>
            </a:pPr>
            <a:r>
              <a:rPr lang="en-US" sz="2000" dirty="0" smtClean="0"/>
              <a:t>Next, the records </a:t>
            </a:r>
            <a:r>
              <a:rPr lang="en-US" sz="2000" dirty="0"/>
              <a:t>grouped by </a:t>
            </a:r>
            <a:r>
              <a:rPr lang="en-US" sz="2000" dirty="0" smtClean="0"/>
              <a:t>country are retrieved </a:t>
            </a:r>
          </a:p>
          <a:p>
            <a:pPr indent="-365760">
              <a:spcBef>
                <a:spcPts val="0"/>
              </a:spcBef>
              <a:spcAft>
                <a:spcPts val="600"/>
              </a:spcAft>
            </a:pPr>
            <a:r>
              <a:rPr lang="en-US" sz="2000" dirty="0" smtClean="0"/>
              <a:t>and then the </a:t>
            </a:r>
            <a:r>
              <a:rPr lang="en-US" sz="2000" dirty="0"/>
              <a:t>grouped records are filtered for count greater than 2.</a:t>
            </a:r>
          </a:p>
          <a:p>
            <a:endParaRPr lang="en-US" dirty="0"/>
          </a:p>
        </p:txBody>
      </p:sp>
      <p:sp>
        <p:nvSpPr>
          <p:cNvPr id="7170" name="Title 1"/>
          <p:cNvSpPr>
            <a:spLocks noGrp="1"/>
          </p:cNvSpPr>
          <p:nvPr>
            <p:ph type="title"/>
          </p:nvPr>
        </p:nvSpPr>
        <p:spPr/>
        <p:txBody>
          <a:bodyPr>
            <a:noAutofit/>
          </a:bodyPr>
          <a:lstStyle/>
          <a:p>
            <a:pPr lvl="1"/>
            <a:r>
              <a:rPr lang="en-US" dirty="0" smtClean="0">
                <a:solidFill>
                  <a:schemeClr val="bg2"/>
                </a:solidFill>
                <a:latin typeface="+mj-lt"/>
              </a:rPr>
              <a:t>Using Having Clause and </a:t>
            </a:r>
            <a:r>
              <a:rPr lang="en-US" dirty="0">
                <a:solidFill>
                  <a:schemeClr val="bg2"/>
                </a:solidFill>
                <a:latin typeface="+mj-lt"/>
              </a:rPr>
              <a:t>WHERE with GROUP BY</a:t>
            </a:r>
          </a:p>
        </p:txBody>
      </p:sp>
      <p:sp>
        <p:nvSpPr>
          <p:cNvPr id="5" name="Slide Number Placeholder 25"/>
          <p:cNvSpPr txBox="1">
            <a:spLocks/>
          </p:cNvSpPr>
          <p:nvPr/>
        </p:nvSpPr>
        <p:spPr>
          <a:xfrm>
            <a:off x="152400" y="6428601"/>
            <a:ext cx="457200" cy="276999"/>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8FE0B590-8C00-4610-BFCF-F4111B763C9E}" type="slidenum">
              <a:rPr lang="en-US" sz="1400" smtClean="0"/>
              <a:pPr>
                <a:defRPr/>
              </a:pPr>
              <a:t>32</a:t>
            </a:fld>
            <a:endParaRPr lang="en-US" sz="1400" dirty="0"/>
          </a:p>
        </p:txBody>
      </p:sp>
    </p:spTree>
    <p:extLst>
      <p:ext uri="{BB962C8B-B14F-4D97-AF65-F5344CB8AC3E}">
        <p14:creationId xmlns:p14="http://schemas.microsoft.com/office/powerpoint/2010/main" val="36199201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subTnLst>
                                    <p:animClr clrSpc="rgb" dir="cw">
                                      <p:cBhvr override="childStyle">
                                        <p:cTn dur="1" fill="hold" display="0" masterRel="nextClick" afterEffect="1"/>
                                        <p:tgtEl>
                                          <p:spTgt spid="3">
                                            <p:txEl>
                                              <p:pRg st="7" end="7"/>
                                            </p:txEl>
                                          </p:spTgt>
                                        </p:tgtEl>
                                        <p:attrNameLst>
                                          <p:attrName>ppt_c</p:attrName>
                                        </p:attrNameLst>
                                      </p:cBhvr>
                                      <p:to>
                                        <a:srgbClr val="B2B2B2"/>
                                      </p:to>
                                    </p:animClr>
                                  </p:sub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500"/>
                                        <p:tgtEl>
                                          <p:spTgt spid="3">
                                            <p:txEl>
                                              <p:pRg st="8" end="8"/>
                                            </p:txEl>
                                          </p:spTgt>
                                        </p:tgtEl>
                                      </p:cBhvr>
                                    </p:animEffect>
                                  </p:childTnLst>
                                  <p:subTnLst>
                                    <p:animClr clrSpc="rgb" dir="cw">
                                      <p:cBhvr override="childStyle">
                                        <p:cTn dur="1" fill="hold" display="0" masterRel="nextClick" afterEffect="1"/>
                                        <p:tgtEl>
                                          <p:spTgt spid="3">
                                            <p:txEl>
                                              <p:pRg st="8" end="8"/>
                                            </p:txEl>
                                          </p:spTgt>
                                        </p:tgtEl>
                                        <p:attrNameLst>
                                          <p:attrName>ppt_c</p:attrName>
                                        </p:attrNameLst>
                                      </p:cBhvr>
                                      <p:to>
                                        <a:srgbClr val="B2B2B2"/>
                                      </p:to>
                                    </p:animClr>
                                  </p:sub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9" end="9"/>
                                            </p:txEl>
                                          </p:spTgt>
                                        </p:tgtEl>
                                        <p:attrNameLst>
                                          <p:attrName>style.visibility</p:attrName>
                                        </p:attrNameLst>
                                      </p:cBhvr>
                                      <p:to>
                                        <p:strVal val="visible"/>
                                      </p:to>
                                    </p:set>
                                    <p:animEffect transition="in" filter="fade">
                                      <p:cBhvr>
                                        <p:cTn id="42" dur="500"/>
                                        <p:tgtEl>
                                          <p:spTgt spid="3">
                                            <p:txEl>
                                              <p:pRg st="9" end="9"/>
                                            </p:txEl>
                                          </p:spTgt>
                                        </p:tgtEl>
                                      </p:cBhvr>
                                    </p:animEffect>
                                  </p:childTnLst>
                                  <p:subTnLst>
                                    <p:animClr clrSpc="rgb" dir="cw">
                                      <p:cBhvr override="childStyle">
                                        <p:cTn dur="1" fill="hold" display="0" masterRel="nextClick" afterEffect="1"/>
                                        <p:tgtEl>
                                          <p:spTgt spid="3">
                                            <p:txEl>
                                              <p:pRg st="9" end="9"/>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4"/>
          </p:nvPr>
        </p:nvSpPr>
        <p:spPr/>
        <p:txBody>
          <a:bodyPr/>
          <a:lstStyle/>
          <a:p>
            <a:r>
              <a:rPr lang="en-US" dirty="0" smtClean="0"/>
              <a:t>Order By Clause</a:t>
            </a:r>
            <a:endParaRPr lang="en-US" dirty="0"/>
          </a:p>
        </p:txBody>
      </p:sp>
    </p:spTree>
    <p:extLst>
      <p:ext uri="{BB962C8B-B14F-4D97-AF65-F5344CB8AC3E}">
        <p14:creationId xmlns:p14="http://schemas.microsoft.com/office/powerpoint/2010/main" val="395862930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1" indent="-365760">
              <a:spcBef>
                <a:spcPts val="0"/>
              </a:spcBef>
              <a:buFont typeface="Calibri" pitchFamily="34" charset="0"/>
              <a:buChar char="—"/>
            </a:pPr>
            <a:r>
              <a:rPr lang="en-US" sz="2000" dirty="0" smtClean="0"/>
              <a:t>The </a:t>
            </a:r>
            <a:r>
              <a:rPr lang="en-US" sz="2000" dirty="0"/>
              <a:t>ORDER BY clause allows you to sort the records in your result set. </a:t>
            </a:r>
            <a:endParaRPr lang="en-US" sz="2000" dirty="0" smtClean="0"/>
          </a:p>
          <a:p>
            <a:pPr lvl="1" indent="-365760">
              <a:spcBef>
                <a:spcPts val="0"/>
              </a:spcBef>
              <a:buFont typeface="Calibri" pitchFamily="34" charset="0"/>
              <a:buChar char="—"/>
            </a:pPr>
            <a:endParaRPr lang="en-US" sz="2000" dirty="0" smtClean="0"/>
          </a:p>
          <a:p>
            <a:pPr lvl="1" indent="-365760">
              <a:spcBef>
                <a:spcPts val="0"/>
              </a:spcBef>
              <a:buFont typeface="Calibri" pitchFamily="34" charset="0"/>
              <a:buChar char="—"/>
            </a:pPr>
            <a:r>
              <a:rPr lang="en-US" sz="2000" dirty="0" smtClean="0"/>
              <a:t>It can </a:t>
            </a:r>
            <a:r>
              <a:rPr lang="en-US" sz="2000" dirty="0"/>
              <a:t>only be used in SELECT statements</a:t>
            </a:r>
            <a:r>
              <a:rPr lang="en-US" sz="2000" dirty="0" smtClean="0"/>
              <a:t>.</a:t>
            </a:r>
          </a:p>
          <a:p>
            <a:pPr lvl="1" indent="-365760">
              <a:spcBef>
                <a:spcPts val="0"/>
              </a:spcBef>
              <a:buFont typeface="Calibri" pitchFamily="34" charset="0"/>
              <a:buChar char="—"/>
            </a:pPr>
            <a:endParaRPr lang="en-US" sz="2000" dirty="0" smtClean="0"/>
          </a:p>
          <a:p>
            <a:pPr lvl="1" indent="-365760">
              <a:spcBef>
                <a:spcPts val="0"/>
              </a:spcBef>
              <a:buFont typeface="Calibri" pitchFamily="34" charset="0"/>
              <a:buChar char="—"/>
            </a:pPr>
            <a:r>
              <a:rPr lang="en-US" sz="2000" dirty="0"/>
              <a:t>A result set can be sorted through the ORDER BY clause, in accordance with </a:t>
            </a:r>
            <a:r>
              <a:rPr lang="en-US" sz="2000" dirty="0" smtClean="0"/>
              <a:t>the database’s </a:t>
            </a:r>
            <a:r>
              <a:rPr lang="en-US" sz="2000" dirty="0"/>
              <a:t>sort order</a:t>
            </a:r>
            <a:r>
              <a:rPr lang="en-US" sz="2000" i="1" dirty="0" smtClean="0"/>
              <a:t>.</a:t>
            </a:r>
          </a:p>
          <a:p>
            <a:pPr lvl="1" indent="-365760">
              <a:spcBef>
                <a:spcPts val="0"/>
              </a:spcBef>
              <a:buFont typeface="Calibri" pitchFamily="34" charset="0"/>
              <a:buChar char="—"/>
            </a:pPr>
            <a:endParaRPr lang="en-US" sz="2000" i="1" dirty="0" smtClean="0"/>
          </a:p>
          <a:p>
            <a:pPr lvl="1" indent="-365760">
              <a:spcBef>
                <a:spcPts val="0"/>
              </a:spcBef>
              <a:buFont typeface="Calibri" pitchFamily="34" charset="0"/>
              <a:buChar char="—"/>
            </a:pPr>
            <a:r>
              <a:rPr lang="en-US" sz="2000" dirty="0"/>
              <a:t>The SQL ORDER BY clause sorts the result set based on the columns specified. </a:t>
            </a:r>
            <a:endParaRPr lang="en-US" sz="2000" dirty="0" smtClean="0"/>
          </a:p>
          <a:p>
            <a:pPr lvl="1" indent="-365760">
              <a:spcBef>
                <a:spcPts val="0"/>
              </a:spcBef>
              <a:buFont typeface="Calibri" pitchFamily="34" charset="0"/>
              <a:buChar char="—"/>
            </a:pPr>
            <a:endParaRPr lang="en-US" sz="2000" dirty="0"/>
          </a:p>
          <a:p>
            <a:pPr lvl="1" indent="-365760">
              <a:spcBef>
                <a:spcPts val="0"/>
              </a:spcBef>
              <a:buFont typeface="Calibri" pitchFamily="34" charset="0"/>
              <a:buChar char="—"/>
            </a:pPr>
            <a:r>
              <a:rPr lang="en-US" sz="2000" dirty="0" smtClean="0"/>
              <a:t>If </a:t>
            </a:r>
            <a:r>
              <a:rPr lang="en-US" sz="2000" dirty="0"/>
              <a:t>the ASC or DESC value is omitted, it is sorted by ASC.</a:t>
            </a:r>
            <a:endParaRPr lang="en-US" sz="2000" dirty="0" smtClean="0"/>
          </a:p>
          <a:p>
            <a:pPr marL="0" indent="-365760">
              <a:lnSpc>
                <a:spcPct val="120000"/>
              </a:lnSpc>
              <a:spcBef>
                <a:spcPts val="0"/>
              </a:spcBef>
              <a:buNone/>
            </a:pPr>
            <a:endParaRPr lang="en-US" sz="2000" b="1" dirty="0" smtClean="0"/>
          </a:p>
        </p:txBody>
      </p:sp>
      <p:sp>
        <p:nvSpPr>
          <p:cNvPr id="2" name="Title 1"/>
          <p:cNvSpPr>
            <a:spLocks noGrp="1"/>
          </p:cNvSpPr>
          <p:nvPr>
            <p:ph type="title"/>
          </p:nvPr>
        </p:nvSpPr>
        <p:spPr/>
        <p:txBody>
          <a:bodyPr/>
          <a:lstStyle/>
          <a:p>
            <a:pPr marL="0" indent="0"/>
            <a:r>
              <a:rPr lang="en-US" dirty="0" smtClean="0"/>
              <a:t>Why ORDER BY Clause? </a:t>
            </a:r>
            <a:endParaRPr lang="en-US" dirty="0"/>
          </a:p>
        </p:txBody>
      </p:sp>
      <p:sp>
        <p:nvSpPr>
          <p:cNvPr id="8" name="Slide Number Placeholder 25"/>
          <p:cNvSpPr txBox="1">
            <a:spLocks/>
          </p:cNvSpPr>
          <p:nvPr/>
        </p:nvSpPr>
        <p:spPr>
          <a:xfrm>
            <a:off x="152400" y="6428601"/>
            <a:ext cx="457200" cy="276999"/>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8FE0B590-8C00-4610-BFCF-F4111B763C9E}" type="slidenum">
              <a:rPr lang="en-US" sz="1400" smtClean="0"/>
              <a:pPr>
                <a:defRPr/>
              </a:pPr>
              <a:t>34</a:t>
            </a:fld>
            <a:endParaRPr lang="en-US" sz="1400" dirty="0"/>
          </a:p>
        </p:txBody>
      </p:sp>
    </p:spTree>
    <p:extLst>
      <p:ext uri="{BB962C8B-B14F-4D97-AF65-F5344CB8AC3E}">
        <p14:creationId xmlns:p14="http://schemas.microsoft.com/office/powerpoint/2010/main" val="19650330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subTnLst>
                                    <p:animClr clrSpc="rgb" dir="cw">
                                      <p:cBhvr override="childStyle">
                                        <p:cTn dur="1" fill="hold" display="0" masterRel="nextClick" afterEffect="1"/>
                                        <p:tgtEl>
                                          <p:spTgt spid="3">
                                            <p:txEl>
                                              <p:pRg st="6" end="6"/>
                                            </p:txEl>
                                          </p:spTgt>
                                        </p:tgtEl>
                                        <p:attrNameLst>
                                          <p:attrName>ppt_c</p:attrName>
                                        </p:attrNameLst>
                                      </p:cBhvr>
                                      <p:to>
                                        <a:srgbClr val="B2B2B2"/>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fade">
                                      <p:cBhvr>
                                        <p:cTn id="27" dur="500"/>
                                        <p:tgtEl>
                                          <p:spTgt spid="3">
                                            <p:txEl>
                                              <p:pRg st="8" end="8"/>
                                            </p:txEl>
                                          </p:spTgt>
                                        </p:tgtEl>
                                      </p:cBhvr>
                                    </p:animEffect>
                                  </p:childTnLst>
                                  <p:subTnLst>
                                    <p:animClr clrSpc="rgb" dir="cw">
                                      <p:cBhvr override="childStyle">
                                        <p:cTn dur="1" fill="hold" display="0" masterRel="nextClick" afterEffect="1"/>
                                        <p:tgtEl>
                                          <p:spTgt spid="3">
                                            <p:txEl>
                                              <p:pRg st="8" end="8"/>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066800"/>
            <a:ext cx="8763000" cy="5361801"/>
          </a:xfrm>
        </p:spPr>
        <p:txBody>
          <a:bodyPr/>
          <a:lstStyle/>
          <a:p>
            <a:pPr marL="0" indent="-365760">
              <a:lnSpc>
                <a:spcPct val="120000"/>
              </a:lnSpc>
              <a:spcBef>
                <a:spcPts val="0"/>
              </a:spcBef>
              <a:buNone/>
            </a:pPr>
            <a:endParaRPr lang="en-US" sz="2000" b="1" dirty="0" smtClean="0"/>
          </a:p>
          <a:p>
            <a:pPr marL="342900" lvl="1">
              <a:buFont typeface="Arial" pitchFamily="34" charset="0"/>
              <a:buChar char="•"/>
            </a:pPr>
            <a:r>
              <a:rPr lang="en-US" sz="2000" dirty="0" smtClean="0"/>
              <a:t>Syntax: </a:t>
            </a:r>
            <a:endParaRPr lang="en-US" sz="2000" dirty="0"/>
          </a:p>
          <a:p>
            <a:pPr marL="514350" lvl="2" indent="0">
              <a:buNone/>
            </a:pPr>
            <a:r>
              <a:rPr lang="en-US" sz="1200" dirty="0" smtClean="0">
                <a:solidFill>
                  <a:srgbClr val="0070C0"/>
                </a:solidFill>
                <a:latin typeface="Courier New" pitchFamily="49" charset="0"/>
                <a:cs typeface="Courier New" pitchFamily="49" charset="0"/>
              </a:rPr>
              <a:t>		</a:t>
            </a:r>
            <a:r>
              <a:rPr lang="en-US" sz="2000" b="1" dirty="0" smtClean="0">
                <a:solidFill>
                  <a:srgbClr val="0070C0"/>
                </a:solidFill>
                <a:latin typeface="Courier New" pitchFamily="49" charset="0"/>
                <a:cs typeface="Courier New" pitchFamily="49" charset="0"/>
              </a:rPr>
              <a:t>SELECT </a:t>
            </a:r>
            <a:r>
              <a:rPr lang="en-US" sz="2000" b="1" dirty="0">
                <a:solidFill>
                  <a:srgbClr val="BC8F00"/>
                </a:solidFill>
                <a:latin typeface="Courier New" pitchFamily="49" charset="0"/>
                <a:cs typeface="Courier New" pitchFamily="49" charset="0"/>
              </a:rPr>
              <a:t>columns</a:t>
            </a:r>
            <a:r>
              <a:rPr lang="en-US" sz="2000" b="1" dirty="0">
                <a:solidFill>
                  <a:srgbClr val="0070C0"/>
                </a:solidFill>
                <a:latin typeface="Courier New" pitchFamily="49" charset="0"/>
                <a:cs typeface="Courier New" pitchFamily="49" charset="0"/>
              </a:rPr>
              <a:t>  </a:t>
            </a:r>
          </a:p>
          <a:p>
            <a:pPr marL="800100" lvl="2" indent="0">
              <a:buNone/>
            </a:pPr>
            <a:r>
              <a:rPr lang="en-US" sz="2000" b="1" dirty="0" smtClean="0">
                <a:solidFill>
                  <a:srgbClr val="0070C0"/>
                </a:solidFill>
                <a:latin typeface="Courier New" pitchFamily="49" charset="0"/>
                <a:cs typeface="Courier New" pitchFamily="49" charset="0"/>
              </a:rPr>
              <a:t>		FROM </a:t>
            </a:r>
            <a:r>
              <a:rPr lang="en-US" sz="2000" b="1" dirty="0">
                <a:solidFill>
                  <a:srgbClr val="BC8F00"/>
                </a:solidFill>
                <a:latin typeface="Courier New" pitchFamily="49" charset="0"/>
                <a:cs typeface="Courier New" pitchFamily="49" charset="0"/>
              </a:rPr>
              <a:t>table-name</a:t>
            </a:r>
            <a:r>
              <a:rPr lang="en-US" sz="2000" b="1" dirty="0">
                <a:solidFill>
                  <a:srgbClr val="0070C0"/>
                </a:solidFill>
                <a:latin typeface="Courier New" pitchFamily="49" charset="0"/>
                <a:cs typeface="Courier New" pitchFamily="49" charset="0"/>
              </a:rPr>
              <a:t> </a:t>
            </a:r>
          </a:p>
          <a:p>
            <a:pPr marL="800100" lvl="2" indent="0">
              <a:buNone/>
            </a:pPr>
            <a:r>
              <a:rPr lang="en-US" sz="2000" b="1" dirty="0" smtClean="0">
                <a:solidFill>
                  <a:srgbClr val="0070C0"/>
                </a:solidFill>
                <a:latin typeface="Courier New" pitchFamily="49" charset="0"/>
                <a:cs typeface="Courier New" pitchFamily="49" charset="0"/>
              </a:rPr>
              <a:t>		WHERE </a:t>
            </a:r>
            <a:r>
              <a:rPr lang="en-US" sz="2000" b="1" dirty="0">
                <a:solidFill>
                  <a:srgbClr val="BC8F00"/>
                </a:solidFill>
                <a:latin typeface="Courier New" pitchFamily="49" charset="0"/>
                <a:cs typeface="Courier New" pitchFamily="49" charset="0"/>
              </a:rPr>
              <a:t>condition</a:t>
            </a:r>
            <a:r>
              <a:rPr lang="en-US" sz="2000" b="1" dirty="0">
                <a:solidFill>
                  <a:srgbClr val="0070C0"/>
                </a:solidFill>
                <a:latin typeface="Courier New" pitchFamily="49" charset="0"/>
                <a:cs typeface="Courier New" pitchFamily="49" charset="0"/>
              </a:rPr>
              <a:t> </a:t>
            </a:r>
          </a:p>
          <a:p>
            <a:pPr marL="800100" lvl="2" indent="0">
              <a:buNone/>
            </a:pPr>
            <a:r>
              <a:rPr lang="en-US" sz="2000" b="1" dirty="0" smtClean="0">
                <a:solidFill>
                  <a:srgbClr val="0070C0"/>
                </a:solidFill>
                <a:latin typeface="Courier New" pitchFamily="49" charset="0"/>
                <a:cs typeface="Courier New" pitchFamily="49" charset="0"/>
              </a:rPr>
              <a:t>		ORDER </a:t>
            </a:r>
            <a:r>
              <a:rPr lang="en-US" sz="2000" b="1" dirty="0">
                <a:solidFill>
                  <a:srgbClr val="0070C0"/>
                </a:solidFill>
                <a:latin typeface="Courier New" pitchFamily="49" charset="0"/>
                <a:cs typeface="Courier New" pitchFamily="49" charset="0"/>
              </a:rPr>
              <a:t>BY </a:t>
            </a:r>
            <a:r>
              <a:rPr lang="en-US" sz="2000" b="1" dirty="0">
                <a:solidFill>
                  <a:srgbClr val="BC8F00"/>
                </a:solidFill>
                <a:latin typeface="Courier New" pitchFamily="49" charset="0"/>
                <a:cs typeface="Courier New" pitchFamily="49" charset="0"/>
              </a:rPr>
              <a:t>column</a:t>
            </a:r>
            <a:r>
              <a:rPr lang="en-US" sz="2000" b="1" dirty="0">
                <a:solidFill>
                  <a:srgbClr val="0070C0"/>
                </a:solidFill>
                <a:latin typeface="Courier New" pitchFamily="49" charset="0"/>
                <a:cs typeface="Courier New" pitchFamily="49" charset="0"/>
              </a:rPr>
              <a:t> </a:t>
            </a:r>
            <a:r>
              <a:rPr lang="en-US" sz="2000" b="1" dirty="0" smtClean="0">
                <a:solidFill>
                  <a:srgbClr val="0070C0"/>
                </a:solidFill>
                <a:latin typeface="Courier New" pitchFamily="49" charset="0"/>
                <a:cs typeface="Courier New" pitchFamily="49" charset="0"/>
              </a:rPr>
              <a:t>ASC/DESC</a:t>
            </a:r>
            <a:r>
              <a:rPr lang="en-US" sz="2000" b="1" dirty="0">
                <a:solidFill>
                  <a:srgbClr val="0070C0"/>
                </a:solidFill>
                <a:latin typeface="Courier New" pitchFamily="49" charset="0"/>
                <a:cs typeface="Courier New" pitchFamily="49" charset="0"/>
              </a:rPr>
              <a:t>;</a:t>
            </a:r>
            <a:endParaRPr lang="en-US" sz="2000" b="1" dirty="0"/>
          </a:p>
          <a:p>
            <a:pPr marL="1079500" lvl="1" indent="0">
              <a:buNone/>
            </a:pPr>
            <a:endParaRPr lang="en-US" sz="2000" b="1" dirty="0">
              <a:solidFill>
                <a:srgbClr val="0070C0"/>
              </a:solidFill>
              <a:latin typeface="Courier New" pitchFamily="49" charset="0"/>
              <a:cs typeface="Courier New" pitchFamily="49" charset="0"/>
            </a:endParaRPr>
          </a:p>
          <a:p>
            <a:pPr marL="0" indent="0">
              <a:spcBef>
                <a:spcPts val="0"/>
              </a:spcBef>
              <a:buNone/>
              <a:tabLst>
                <a:tab pos="344488" algn="l"/>
              </a:tabLst>
            </a:pPr>
            <a:r>
              <a:rPr lang="en-US" sz="2000" dirty="0" smtClean="0"/>
              <a:t>	ASC </a:t>
            </a:r>
            <a:r>
              <a:rPr lang="en-US" sz="2000" dirty="0"/>
              <a:t>indicates ascending </a:t>
            </a:r>
            <a:r>
              <a:rPr lang="en-US" sz="2000" dirty="0" smtClean="0"/>
              <a:t>order </a:t>
            </a:r>
            <a:r>
              <a:rPr lang="en-US" sz="2000" dirty="0"/>
              <a:t>(default</a:t>
            </a:r>
            <a:r>
              <a:rPr lang="en-US" sz="2000" dirty="0" smtClean="0"/>
              <a:t>).</a:t>
            </a:r>
            <a:endParaRPr lang="en-US" sz="2000" dirty="0"/>
          </a:p>
          <a:p>
            <a:pPr marL="0" indent="0">
              <a:spcBef>
                <a:spcPts val="0"/>
              </a:spcBef>
              <a:buNone/>
              <a:tabLst>
                <a:tab pos="344488" algn="l"/>
              </a:tabLst>
            </a:pPr>
            <a:r>
              <a:rPr lang="en-US" sz="2000" dirty="0" smtClean="0"/>
              <a:t>	DESC </a:t>
            </a:r>
            <a:r>
              <a:rPr lang="en-US" sz="2000" dirty="0"/>
              <a:t>indicates descending order.</a:t>
            </a:r>
          </a:p>
          <a:p>
            <a:pPr marL="1079500" lvl="1" indent="0">
              <a:buNone/>
            </a:pPr>
            <a:endParaRPr lang="en-US" sz="2000" b="1" dirty="0" smtClean="0">
              <a:solidFill>
                <a:srgbClr val="0070C0"/>
              </a:solidFill>
              <a:latin typeface="Courier New" pitchFamily="49" charset="0"/>
              <a:cs typeface="Courier New" pitchFamily="49" charset="0"/>
            </a:endParaRPr>
          </a:p>
          <a:p>
            <a:pPr marL="285750" indent="-285750" fontAlgn="base">
              <a:lnSpc>
                <a:spcPct val="86000"/>
              </a:lnSpc>
              <a:spcBef>
                <a:spcPct val="0"/>
              </a:spcBef>
              <a:spcAft>
                <a:spcPct val="0"/>
              </a:spcAft>
              <a:buClr>
                <a:srgbClr val="000000"/>
              </a:buClr>
              <a:buSzPct val="100000"/>
              <a:buFont typeface="Arial" pitchFamily="34" charset="0"/>
              <a:buChar char="•"/>
            </a:pPr>
            <a:endParaRPr lang="en-US" sz="2000" dirty="0"/>
          </a:p>
          <a:p>
            <a:pPr marL="1079500" lvl="1" indent="0">
              <a:buNone/>
            </a:pPr>
            <a:endParaRPr lang="en-US" sz="2000" b="1" dirty="0" smtClean="0"/>
          </a:p>
        </p:txBody>
      </p:sp>
      <p:sp>
        <p:nvSpPr>
          <p:cNvPr id="2" name="Title 1"/>
          <p:cNvSpPr>
            <a:spLocks noGrp="1"/>
          </p:cNvSpPr>
          <p:nvPr>
            <p:ph type="title"/>
          </p:nvPr>
        </p:nvSpPr>
        <p:spPr/>
        <p:txBody>
          <a:bodyPr/>
          <a:lstStyle/>
          <a:p>
            <a:pPr marL="0" indent="0"/>
            <a:r>
              <a:rPr lang="en-US" dirty="0" smtClean="0"/>
              <a:t>Why ORDER BY Clause? </a:t>
            </a:r>
            <a:endParaRPr lang="en-US" dirty="0"/>
          </a:p>
        </p:txBody>
      </p:sp>
      <p:sp>
        <p:nvSpPr>
          <p:cNvPr id="8" name="Slide Number Placeholder 25"/>
          <p:cNvSpPr txBox="1">
            <a:spLocks/>
          </p:cNvSpPr>
          <p:nvPr/>
        </p:nvSpPr>
        <p:spPr>
          <a:xfrm>
            <a:off x="152400" y="6428601"/>
            <a:ext cx="457200" cy="276999"/>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8FE0B590-8C00-4610-BFCF-F4111B763C9E}" type="slidenum">
              <a:rPr lang="en-US" sz="1400" smtClean="0"/>
              <a:pPr>
                <a:defRPr/>
              </a:pPr>
              <a:t>35</a:t>
            </a:fld>
            <a:endParaRPr lang="en-US" sz="1400" dirty="0"/>
          </a:p>
        </p:txBody>
      </p:sp>
    </p:spTree>
    <p:extLst>
      <p:ext uri="{BB962C8B-B14F-4D97-AF65-F5344CB8AC3E}">
        <p14:creationId xmlns:p14="http://schemas.microsoft.com/office/powerpoint/2010/main" val="7495174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500"/>
                                        <p:tgtEl>
                                          <p:spTgt spid="3">
                                            <p:txEl>
                                              <p:pRg st="5" end="5"/>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7" end="7"/>
                                            </p:txEl>
                                          </p:spTgt>
                                        </p:tgtEl>
                                        <p:attrNameLst>
                                          <p:attrName>style.visibility</p:attrName>
                                        </p:attrNameLst>
                                      </p:cBhvr>
                                      <p:to>
                                        <p:strVal val="visible"/>
                                      </p:to>
                                    </p:set>
                                    <p:animEffect transition="in" filter="fade">
                                      <p:cBhvr>
                                        <p:cTn id="26" dur="500"/>
                                        <p:tgtEl>
                                          <p:spTgt spid="3">
                                            <p:txEl>
                                              <p:pRg st="7" end="7"/>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Effect transition="in" filter="fade">
                                      <p:cBhvr>
                                        <p:cTn id="31"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9854" y="914400"/>
            <a:ext cx="8229600" cy="4906963"/>
          </a:xfrm>
        </p:spPr>
        <p:txBody>
          <a:bodyPr/>
          <a:lstStyle/>
          <a:p>
            <a:pPr indent="-365760">
              <a:spcBef>
                <a:spcPts val="0"/>
              </a:spcBef>
            </a:pPr>
            <a:r>
              <a:rPr lang="en-US" sz="2000" dirty="0" smtClean="0"/>
              <a:t>Example </a:t>
            </a:r>
            <a:endParaRPr lang="en-US" sz="2000" dirty="0"/>
          </a:p>
          <a:p>
            <a:pPr marL="777240" lvl="2" indent="0">
              <a:buNone/>
            </a:pPr>
            <a:endParaRPr lang="en-US" sz="1600" dirty="0" smtClean="0">
              <a:solidFill>
                <a:srgbClr val="0070C0"/>
              </a:solidFill>
              <a:latin typeface="Courier New" pitchFamily="49" charset="0"/>
              <a:cs typeface="Courier New" pitchFamily="49" charset="0"/>
            </a:endParaRPr>
          </a:p>
          <a:p>
            <a:pPr marL="777240" lvl="2" indent="0">
              <a:buNone/>
            </a:pPr>
            <a:r>
              <a:rPr lang="en-US" sz="2000" b="1" dirty="0" smtClean="0">
                <a:solidFill>
                  <a:srgbClr val="0070C0"/>
                </a:solidFill>
                <a:latin typeface="Courier New" pitchFamily="49" charset="0"/>
                <a:cs typeface="Courier New" pitchFamily="49" charset="0"/>
              </a:rPr>
              <a:t>SELECT </a:t>
            </a:r>
            <a:r>
              <a:rPr lang="en-US" sz="2000" b="1" dirty="0">
                <a:solidFill>
                  <a:srgbClr val="BC8F00"/>
                </a:solidFill>
                <a:latin typeface="Courier New" pitchFamily="49" charset="0"/>
                <a:cs typeface="Courier New" pitchFamily="49" charset="0"/>
              </a:rPr>
              <a:t>CUSTOMERNAME,COUNTRY</a:t>
            </a:r>
            <a:r>
              <a:rPr lang="en-US" sz="2000" b="1" dirty="0">
                <a:solidFill>
                  <a:srgbClr val="00B050"/>
                </a:solidFill>
                <a:latin typeface="Courier New" pitchFamily="49" charset="0"/>
                <a:cs typeface="Courier New" pitchFamily="49" charset="0"/>
              </a:rPr>
              <a:t> </a:t>
            </a:r>
          </a:p>
          <a:p>
            <a:pPr marL="777240" lvl="2" indent="0">
              <a:buNone/>
            </a:pPr>
            <a:r>
              <a:rPr lang="en-US" sz="2000" b="1" dirty="0">
                <a:solidFill>
                  <a:srgbClr val="0070C0"/>
                </a:solidFill>
                <a:latin typeface="Courier New" pitchFamily="49" charset="0"/>
                <a:cs typeface="Courier New" pitchFamily="49" charset="0"/>
              </a:rPr>
              <a:t>FROM </a:t>
            </a:r>
            <a:r>
              <a:rPr lang="en-US" sz="2000" b="1" dirty="0">
                <a:solidFill>
                  <a:srgbClr val="BC8F00"/>
                </a:solidFill>
                <a:latin typeface="Courier New" pitchFamily="49" charset="0"/>
                <a:cs typeface="Courier New" pitchFamily="49" charset="0"/>
              </a:rPr>
              <a:t>CUSTOMERS</a:t>
            </a:r>
            <a:r>
              <a:rPr lang="en-US" sz="2000" b="1" dirty="0">
                <a:solidFill>
                  <a:srgbClr val="0070C0"/>
                </a:solidFill>
                <a:latin typeface="Courier New" pitchFamily="49" charset="0"/>
                <a:cs typeface="Courier New" pitchFamily="49" charset="0"/>
              </a:rPr>
              <a:t> </a:t>
            </a:r>
          </a:p>
          <a:p>
            <a:pPr marL="777240" lvl="2" indent="0">
              <a:buNone/>
            </a:pPr>
            <a:r>
              <a:rPr lang="en-US" sz="2000" b="1" dirty="0">
                <a:solidFill>
                  <a:srgbClr val="0070C0"/>
                </a:solidFill>
                <a:latin typeface="Courier New" pitchFamily="49" charset="0"/>
                <a:cs typeface="Courier New" pitchFamily="49" charset="0"/>
              </a:rPr>
              <a:t>ORDER BY </a:t>
            </a:r>
            <a:r>
              <a:rPr lang="en-US" sz="2000" b="1" dirty="0">
                <a:solidFill>
                  <a:srgbClr val="BC8F00"/>
                </a:solidFill>
                <a:latin typeface="Courier New" pitchFamily="49" charset="0"/>
                <a:cs typeface="Courier New" pitchFamily="49" charset="0"/>
              </a:rPr>
              <a:t>Country</a:t>
            </a:r>
            <a:r>
              <a:rPr lang="en-US" sz="2000" b="1" dirty="0">
                <a:solidFill>
                  <a:srgbClr val="0070C0"/>
                </a:solidFill>
                <a:latin typeface="Courier New" pitchFamily="49" charset="0"/>
                <a:cs typeface="Courier New" pitchFamily="49" charset="0"/>
              </a:rPr>
              <a:t> </a:t>
            </a:r>
            <a:r>
              <a:rPr lang="en-US" sz="2000" b="1" dirty="0" smtClean="0">
                <a:solidFill>
                  <a:srgbClr val="0070C0"/>
                </a:solidFill>
                <a:latin typeface="Courier New" pitchFamily="49" charset="0"/>
                <a:cs typeface="Courier New" pitchFamily="49" charset="0"/>
              </a:rPr>
              <a:t>ASC;</a:t>
            </a:r>
          </a:p>
          <a:p>
            <a:pPr marL="777240" lvl="2" indent="0">
              <a:buNone/>
            </a:pPr>
            <a:endParaRPr lang="en-US" sz="2000" b="1" dirty="0" smtClean="0"/>
          </a:p>
          <a:p>
            <a:pPr marL="0" lvl="2" indent="0">
              <a:buNone/>
            </a:pPr>
            <a:r>
              <a:rPr lang="en-US" sz="2000" dirty="0" smtClean="0"/>
              <a:t>	Return </a:t>
            </a:r>
            <a:r>
              <a:rPr lang="en-US" sz="2000" dirty="0"/>
              <a:t>all records sorted by the country field in ascending order.</a:t>
            </a:r>
          </a:p>
          <a:p>
            <a:endParaRPr lang="en-US" dirty="0"/>
          </a:p>
        </p:txBody>
      </p:sp>
      <p:sp>
        <p:nvSpPr>
          <p:cNvPr id="7170" name="Title 1"/>
          <p:cNvSpPr>
            <a:spLocks noGrp="1"/>
          </p:cNvSpPr>
          <p:nvPr>
            <p:ph type="title"/>
          </p:nvPr>
        </p:nvSpPr>
        <p:spPr/>
        <p:txBody>
          <a:bodyPr/>
          <a:lstStyle/>
          <a:p>
            <a:pPr lvl="1"/>
            <a:r>
              <a:rPr lang="en-US" dirty="0" smtClean="0">
                <a:solidFill>
                  <a:schemeClr val="bg2"/>
                </a:solidFill>
                <a:latin typeface="+mj-lt"/>
              </a:rPr>
              <a:t>ORDER BY Clause</a:t>
            </a:r>
          </a:p>
        </p:txBody>
      </p:sp>
      <p:sp>
        <p:nvSpPr>
          <p:cNvPr id="5" name="Slide Number Placeholder 25"/>
          <p:cNvSpPr txBox="1">
            <a:spLocks/>
          </p:cNvSpPr>
          <p:nvPr/>
        </p:nvSpPr>
        <p:spPr>
          <a:xfrm>
            <a:off x="152400" y="6428601"/>
            <a:ext cx="457200" cy="276999"/>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8FE0B590-8C00-4610-BFCF-F4111B763C9E}" type="slidenum">
              <a:rPr lang="en-US" sz="1400" smtClean="0"/>
              <a:pPr>
                <a:defRPr/>
              </a:pPr>
              <a:t>36</a:t>
            </a:fld>
            <a:endParaRPr lang="en-US" sz="1400" dirty="0"/>
          </a:p>
        </p:txBody>
      </p:sp>
    </p:spTree>
    <p:extLst>
      <p:ext uri="{BB962C8B-B14F-4D97-AF65-F5344CB8AC3E}">
        <p14:creationId xmlns:p14="http://schemas.microsoft.com/office/powerpoint/2010/main" val="29781452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
            </a:r>
            <a:r>
              <a:rPr lang="en-US" dirty="0"/>
              <a:t>ORDER BY</a:t>
            </a:r>
          </a:p>
        </p:txBody>
      </p:sp>
      <p:sp>
        <p:nvSpPr>
          <p:cNvPr id="10" name="TextBox 9"/>
          <p:cNvSpPr txBox="1"/>
          <p:nvPr/>
        </p:nvSpPr>
        <p:spPr>
          <a:xfrm>
            <a:off x="418454" y="1054884"/>
            <a:ext cx="7277746" cy="1631216"/>
          </a:xfrm>
          <a:prstGeom prst="rect">
            <a:avLst/>
          </a:prstGeom>
          <a:noFill/>
        </p:spPr>
        <p:txBody>
          <a:bodyPr wrap="square" rtlCol="0">
            <a:spAutoFit/>
          </a:bodyPr>
          <a:lstStyle/>
          <a:p>
            <a:r>
              <a:rPr lang="en-US" sz="2000" dirty="0" smtClean="0">
                <a:solidFill>
                  <a:schemeClr val="bg2"/>
                </a:solidFill>
              </a:rPr>
              <a:t>Before Order By:</a:t>
            </a:r>
          </a:p>
          <a:p>
            <a:endParaRPr lang="en-US" sz="2000" dirty="0">
              <a:solidFill>
                <a:schemeClr val="bg2"/>
              </a:solidFill>
            </a:endParaRPr>
          </a:p>
          <a:p>
            <a:r>
              <a:rPr lang="en-US" sz="2000" dirty="0" smtClean="0">
                <a:solidFill>
                  <a:schemeClr val="bg2"/>
                </a:solidFill>
              </a:rPr>
              <a:t>	</a:t>
            </a:r>
            <a:r>
              <a:rPr lang="en-US" sz="2000" b="1" dirty="0">
                <a:solidFill>
                  <a:srgbClr val="0070C0"/>
                </a:solidFill>
                <a:latin typeface="Courier New" pitchFamily="49" charset="0"/>
                <a:cs typeface="Courier New" pitchFamily="49" charset="0"/>
              </a:rPr>
              <a:t>SELECT </a:t>
            </a:r>
            <a:r>
              <a:rPr lang="en-US" sz="2000" b="1" dirty="0">
                <a:solidFill>
                  <a:srgbClr val="BC8F00"/>
                </a:solidFill>
                <a:latin typeface="Courier New" pitchFamily="49" charset="0"/>
                <a:cs typeface="Courier New" pitchFamily="49" charset="0"/>
              </a:rPr>
              <a:t>CUSTOMERNAME,COUNTRY</a:t>
            </a:r>
            <a:r>
              <a:rPr lang="en-US" sz="2000" b="1" dirty="0">
                <a:solidFill>
                  <a:srgbClr val="00B050"/>
                </a:solidFill>
                <a:latin typeface="Courier New" pitchFamily="49" charset="0"/>
                <a:cs typeface="Courier New" pitchFamily="49" charset="0"/>
              </a:rPr>
              <a:t> </a:t>
            </a:r>
            <a:endParaRPr lang="en-US" sz="2000" b="1" dirty="0" smtClean="0">
              <a:solidFill>
                <a:srgbClr val="00B050"/>
              </a:solidFill>
              <a:latin typeface="Courier New" pitchFamily="49" charset="0"/>
              <a:cs typeface="Courier New" pitchFamily="49" charset="0"/>
            </a:endParaRPr>
          </a:p>
          <a:p>
            <a:r>
              <a:rPr lang="en-US" sz="2000" b="1" dirty="0">
                <a:solidFill>
                  <a:srgbClr val="00B050"/>
                </a:solidFill>
                <a:latin typeface="Courier New" pitchFamily="49" charset="0"/>
                <a:cs typeface="Courier New" pitchFamily="49" charset="0"/>
              </a:rPr>
              <a:t>	</a:t>
            </a:r>
            <a:r>
              <a:rPr lang="en-US" sz="2000" b="1" dirty="0" smtClean="0">
                <a:solidFill>
                  <a:srgbClr val="0070C0"/>
                </a:solidFill>
                <a:latin typeface="Courier New" pitchFamily="49" charset="0"/>
                <a:cs typeface="Courier New" pitchFamily="49" charset="0"/>
              </a:rPr>
              <a:t>FROM </a:t>
            </a:r>
            <a:r>
              <a:rPr lang="en-US" sz="2000" b="1" dirty="0">
                <a:solidFill>
                  <a:srgbClr val="BC8F00"/>
                </a:solidFill>
                <a:latin typeface="Courier New" pitchFamily="49" charset="0"/>
                <a:cs typeface="Courier New" pitchFamily="49" charset="0"/>
              </a:rPr>
              <a:t>CUSTOMERS</a:t>
            </a:r>
            <a:r>
              <a:rPr lang="en-US" sz="2000" b="1" dirty="0">
                <a:solidFill>
                  <a:srgbClr val="0070C0"/>
                </a:solidFill>
                <a:latin typeface="Courier New" pitchFamily="49" charset="0"/>
                <a:cs typeface="Courier New" pitchFamily="49" charset="0"/>
              </a:rPr>
              <a:t>;</a:t>
            </a:r>
          </a:p>
          <a:p>
            <a:endParaRPr lang="en-US" sz="2000" dirty="0">
              <a:solidFill>
                <a:schemeClr val="bg2"/>
              </a:solidFill>
            </a:endParaRPr>
          </a:p>
        </p:txBody>
      </p:sp>
      <p:graphicFrame>
        <p:nvGraphicFramePr>
          <p:cNvPr id="13" name="Table 12"/>
          <p:cNvGraphicFramePr>
            <a:graphicFrameLocks noGrp="1"/>
          </p:cNvGraphicFramePr>
          <p:nvPr>
            <p:extLst>
              <p:ext uri="{D42A27DB-BD31-4B8C-83A1-F6EECF244321}">
                <p14:modId xmlns:p14="http://schemas.microsoft.com/office/powerpoint/2010/main" val="3122479833"/>
              </p:ext>
            </p:extLst>
          </p:nvPr>
        </p:nvGraphicFramePr>
        <p:xfrm>
          <a:off x="1981199" y="3025021"/>
          <a:ext cx="4495801" cy="2385179"/>
        </p:xfrm>
        <a:graphic>
          <a:graphicData uri="http://schemas.openxmlformats.org/drawingml/2006/table">
            <a:tbl>
              <a:tblPr firstRow="1" bandRow="1">
                <a:tableStyleId>{21E4AEA4-8DFA-4A89-87EB-49C32662AFE0}</a:tableStyleId>
              </a:tblPr>
              <a:tblGrid>
                <a:gridCol w="2920067"/>
                <a:gridCol w="1575734"/>
              </a:tblGrid>
              <a:tr h="346457">
                <a:tc>
                  <a:txBody>
                    <a:bodyPr/>
                    <a:lstStyle/>
                    <a:p>
                      <a:pPr algn="ctr"/>
                      <a:r>
                        <a:rPr lang="en-US" sz="1800" dirty="0" err="1" smtClean="0">
                          <a:solidFill>
                            <a:schemeClr val="bg2"/>
                          </a:solidFill>
                        </a:rPr>
                        <a:t>CustomerName</a:t>
                      </a:r>
                      <a:endParaRPr lang="en-US" sz="1800" dirty="0">
                        <a:solidFill>
                          <a:schemeClr val="bg2"/>
                        </a:solidFill>
                        <a:latin typeface="+mn-lt"/>
                        <a:cs typeface="Arial" pitchFamily="34" charset="0"/>
                      </a:endParaRPr>
                    </a:p>
                  </a:txBody>
                  <a:tcPr anchor="ctr">
                    <a:solidFill>
                      <a:schemeClr val="accent4"/>
                    </a:solidFill>
                  </a:tcPr>
                </a:tc>
                <a:tc>
                  <a:txBody>
                    <a:bodyPr/>
                    <a:lstStyle/>
                    <a:p>
                      <a:pPr algn="ctr"/>
                      <a:r>
                        <a:rPr lang="en-US" sz="1800" dirty="0" smtClean="0">
                          <a:solidFill>
                            <a:schemeClr val="bg2"/>
                          </a:solidFill>
                        </a:rPr>
                        <a:t>Country</a:t>
                      </a:r>
                      <a:endParaRPr lang="en-US" sz="1800" dirty="0">
                        <a:solidFill>
                          <a:schemeClr val="bg2"/>
                        </a:solidFill>
                        <a:latin typeface="+mn-lt"/>
                        <a:cs typeface="Arial" pitchFamily="34" charset="0"/>
                      </a:endParaRPr>
                    </a:p>
                  </a:txBody>
                  <a:tcPr anchor="ctr">
                    <a:solidFill>
                      <a:schemeClr val="accent4"/>
                    </a:solidFill>
                  </a:tcPr>
                </a:tc>
              </a:tr>
              <a:tr h="326070">
                <a:tc>
                  <a:txBody>
                    <a:bodyPr/>
                    <a:lstStyle/>
                    <a:p>
                      <a:pPr marL="0" marR="0" algn="ctr">
                        <a:lnSpc>
                          <a:spcPct val="115000"/>
                        </a:lnSpc>
                        <a:spcBef>
                          <a:spcPts val="0"/>
                        </a:spcBef>
                        <a:spcAft>
                          <a:spcPts val="0"/>
                        </a:spcAft>
                      </a:pPr>
                      <a:r>
                        <a:rPr lang="en-US" sz="1800" dirty="0">
                          <a:solidFill>
                            <a:schemeClr val="bg2"/>
                          </a:solidFill>
                          <a:effectLst/>
                        </a:rPr>
                        <a:t>Atelier </a:t>
                      </a:r>
                      <a:r>
                        <a:rPr lang="en-US" sz="1800" dirty="0" err="1">
                          <a:solidFill>
                            <a:schemeClr val="bg2"/>
                          </a:solidFill>
                          <a:effectLst/>
                        </a:rPr>
                        <a:t>graphique</a:t>
                      </a:r>
                      <a:endParaRPr lang="en-US" sz="1800" dirty="0">
                        <a:solidFill>
                          <a:schemeClr val="bg2"/>
                        </a:solidFill>
                        <a:effectLst/>
                        <a:latin typeface="+mn-lt"/>
                        <a:ea typeface="Calibri"/>
                        <a:cs typeface="Times New Roman"/>
                      </a:endParaRPr>
                    </a:p>
                  </a:txBody>
                  <a:tcPr marL="68580" marR="68580" marT="0" marB="0">
                    <a:noFill/>
                  </a:tcPr>
                </a:tc>
                <a:tc>
                  <a:txBody>
                    <a:bodyPr/>
                    <a:lstStyle/>
                    <a:p>
                      <a:pPr marL="0" marR="0" algn="ctr">
                        <a:lnSpc>
                          <a:spcPct val="115000"/>
                        </a:lnSpc>
                        <a:spcBef>
                          <a:spcPts val="0"/>
                        </a:spcBef>
                        <a:spcAft>
                          <a:spcPts val="0"/>
                        </a:spcAft>
                      </a:pPr>
                      <a:r>
                        <a:rPr lang="en-US" sz="1800" dirty="0">
                          <a:solidFill>
                            <a:schemeClr val="bg2"/>
                          </a:solidFill>
                          <a:effectLst/>
                        </a:rPr>
                        <a:t>France</a:t>
                      </a:r>
                      <a:endParaRPr lang="en-US" sz="1800" dirty="0">
                        <a:solidFill>
                          <a:schemeClr val="bg2"/>
                        </a:solidFill>
                        <a:effectLst/>
                        <a:latin typeface="+mn-lt"/>
                        <a:ea typeface="Calibri"/>
                        <a:cs typeface="Times New Roman"/>
                      </a:endParaRPr>
                    </a:p>
                  </a:txBody>
                  <a:tcPr marL="68580" marR="68580" marT="0" marB="0">
                    <a:noFill/>
                  </a:tcPr>
                </a:tc>
              </a:tr>
              <a:tr h="326070">
                <a:tc>
                  <a:txBody>
                    <a:bodyPr/>
                    <a:lstStyle/>
                    <a:p>
                      <a:pPr marL="0" marR="0" algn="ctr">
                        <a:lnSpc>
                          <a:spcPct val="115000"/>
                        </a:lnSpc>
                        <a:spcBef>
                          <a:spcPts val="0"/>
                        </a:spcBef>
                        <a:spcAft>
                          <a:spcPts val="0"/>
                        </a:spcAft>
                      </a:pPr>
                      <a:r>
                        <a:rPr lang="en-US" sz="1800" dirty="0">
                          <a:solidFill>
                            <a:schemeClr val="bg2"/>
                          </a:solidFill>
                          <a:effectLst/>
                        </a:rPr>
                        <a:t>Signal Gift Stores</a:t>
                      </a:r>
                      <a:endParaRPr lang="en-US" sz="1800" dirty="0">
                        <a:solidFill>
                          <a:schemeClr val="bg2"/>
                        </a:solidFill>
                        <a:effectLst/>
                        <a:latin typeface="+mn-lt"/>
                        <a:ea typeface="Calibri"/>
                        <a:cs typeface="Times New Roman"/>
                      </a:endParaRPr>
                    </a:p>
                  </a:txBody>
                  <a:tcPr marL="68580" marR="68580" marT="0" marB="0">
                    <a:noFill/>
                  </a:tcPr>
                </a:tc>
                <a:tc>
                  <a:txBody>
                    <a:bodyPr/>
                    <a:lstStyle/>
                    <a:p>
                      <a:pPr marL="0" marR="0" algn="ctr">
                        <a:lnSpc>
                          <a:spcPct val="115000"/>
                        </a:lnSpc>
                        <a:spcBef>
                          <a:spcPts val="0"/>
                        </a:spcBef>
                        <a:spcAft>
                          <a:spcPts val="0"/>
                        </a:spcAft>
                      </a:pPr>
                      <a:r>
                        <a:rPr lang="en-US" sz="1800">
                          <a:solidFill>
                            <a:schemeClr val="bg2"/>
                          </a:solidFill>
                          <a:effectLst/>
                        </a:rPr>
                        <a:t>USA</a:t>
                      </a:r>
                      <a:endParaRPr lang="en-US" sz="1800">
                        <a:solidFill>
                          <a:schemeClr val="bg2"/>
                        </a:solidFill>
                        <a:effectLst/>
                        <a:latin typeface="+mn-lt"/>
                        <a:ea typeface="Calibri"/>
                        <a:cs typeface="Times New Roman"/>
                      </a:endParaRPr>
                    </a:p>
                  </a:txBody>
                  <a:tcPr marL="68580" marR="68580" marT="0" marB="0">
                    <a:noFill/>
                  </a:tcPr>
                </a:tc>
              </a:tr>
              <a:tr h="376679">
                <a:tc>
                  <a:txBody>
                    <a:bodyPr/>
                    <a:lstStyle/>
                    <a:p>
                      <a:pPr marL="0" marR="0" algn="ctr">
                        <a:lnSpc>
                          <a:spcPct val="115000"/>
                        </a:lnSpc>
                        <a:spcBef>
                          <a:spcPts val="0"/>
                        </a:spcBef>
                        <a:spcAft>
                          <a:spcPts val="0"/>
                        </a:spcAft>
                      </a:pPr>
                      <a:r>
                        <a:rPr lang="en-US" sz="1800" dirty="0">
                          <a:solidFill>
                            <a:schemeClr val="bg2"/>
                          </a:solidFill>
                          <a:effectLst/>
                        </a:rPr>
                        <a:t>Australian Collectors, Co.         </a:t>
                      </a:r>
                      <a:endParaRPr lang="en-US" sz="1800" dirty="0">
                        <a:solidFill>
                          <a:schemeClr val="bg2"/>
                        </a:solidFill>
                        <a:effectLst/>
                        <a:latin typeface="+mn-lt"/>
                        <a:ea typeface="Calibri"/>
                        <a:cs typeface="Times New Roman"/>
                      </a:endParaRPr>
                    </a:p>
                  </a:txBody>
                  <a:tcPr marL="68580" marR="68580" marT="0" marB="0">
                    <a:noFill/>
                  </a:tcPr>
                </a:tc>
                <a:tc>
                  <a:txBody>
                    <a:bodyPr/>
                    <a:lstStyle/>
                    <a:p>
                      <a:pPr marL="0" marR="0" algn="ctr">
                        <a:lnSpc>
                          <a:spcPct val="115000"/>
                        </a:lnSpc>
                        <a:spcBef>
                          <a:spcPts val="0"/>
                        </a:spcBef>
                        <a:spcAft>
                          <a:spcPts val="0"/>
                        </a:spcAft>
                      </a:pPr>
                      <a:r>
                        <a:rPr lang="en-US" sz="1800" dirty="0">
                          <a:solidFill>
                            <a:schemeClr val="bg2"/>
                          </a:solidFill>
                          <a:effectLst/>
                        </a:rPr>
                        <a:t>Australia</a:t>
                      </a:r>
                      <a:endParaRPr lang="en-US" sz="1800" dirty="0">
                        <a:solidFill>
                          <a:schemeClr val="bg2"/>
                        </a:solidFill>
                        <a:effectLst/>
                        <a:latin typeface="+mn-lt"/>
                        <a:ea typeface="Calibri"/>
                        <a:cs typeface="Times New Roman"/>
                      </a:endParaRPr>
                    </a:p>
                  </a:txBody>
                  <a:tcPr marL="68580" marR="68580" marT="0" marB="0">
                    <a:noFill/>
                  </a:tcPr>
                </a:tc>
              </a:tr>
              <a:tr h="273436">
                <a:tc>
                  <a:txBody>
                    <a:bodyPr/>
                    <a:lstStyle/>
                    <a:p>
                      <a:pPr marL="0" marR="0" algn="ctr">
                        <a:lnSpc>
                          <a:spcPct val="115000"/>
                        </a:lnSpc>
                        <a:spcBef>
                          <a:spcPts val="0"/>
                        </a:spcBef>
                        <a:spcAft>
                          <a:spcPts val="0"/>
                        </a:spcAft>
                      </a:pPr>
                      <a:r>
                        <a:rPr lang="en-US" sz="1800" dirty="0">
                          <a:solidFill>
                            <a:schemeClr val="bg2"/>
                          </a:solidFill>
                          <a:effectLst/>
                        </a:rPr>
                        <a:t>La Rochelle Gifts</a:t>
                      </a:r>
                      <a:endParaRPr lang="en-US" sz="1800" dirty="0">
                        <a:solidFill>
                          <a:schemeClr val="bg2"/>
                        </a:solidFill>
                        <a:effectLst/>
                        <a:latin typeface="+mn-lt"/>
                        <a:ea typeface="Calibri"/>
                        <a:cs typeface="Times New Roman"/>
                      </a:endParaRPr>
                    </a:p>
                  </a:txBody>
                  <a:tcPr marL="68580" marR="68580" marT="0" marB="0">
                    <a:noFill/>
                  </a:tcPr>
                </a:tc>
                <a:tc>
                  <a:txBody>
                    <a:bodyPr/>
                    <a:lstStyle/>
                    <a:p>
                      <a:pPr marL="0" marR="0" algn="ctr">
                        <a:lnSpc>
                          <a:spcPct val="115000"/>
                        </a:lnSpc>
                        <a:spcBef>
                          <a:spcPts val="0"/>
                        </a:spcBef>
                        <a:spcAft>
                          <a:spcPts val="0"/>
                        </a:spcAft>
                      </a:pPr>
                      <a:r>
                        <a:rPr lang="en-US" sz="1800" dirty="0">
                          <a:solidFill>
                            <a:schemeClr val="bg2"/>
                          </a:solidFill>
                          <a:effectLst/>
                        </a:rPr>
                        <a:t>France</a:t>
                      </a:r>
                      <a:endParaRPr lang="en-US" sz="1800" dirty="0">
                        <a:solidFill>
                          <a:schemeClr val="bg2"/>
                        </a:solidFill>
                        <a:effectLst/>
                        <a:latin typeface="+mn-lt"/>
                        <a:ea typeface="Calibri"/>
                        <a:cs typeface="Times New Roman"/>
                      </a:endParaRPr>
                    </a:p>
                  </a:txBody>
                  <a:tcPr marL="68580" marR="68580" marT="0" marB="0">
                    <a:noFill/>
                  </a:tcPr>
                </a:tc>
              </a:tr>
              <a:tr h="273436">
                <a:tc>
                  <a:txBody>
                    <a:bodyPr/>
                    <a:lstStyle/>
                    <a:p>
                      <a:pPr marL="0" marR="0" algn="ctr">
                        <a:lnSpc>
                          <a:spcPct val="115000"/>
                        </a:lnSpc>
                        <a:spcBef>
                          <a:spcPts val="0"/>
                        </a:spcBef>
                        <a:spcAft>
                          <a:spcPts val="0"/>
                        </a:spcAft>
                      </a:pPr>
                      <a:r>
                        <a:rPr lang="en-US" sz="1800">
                          <a:solidFill>
                            <a:schemeClr val="bg2"/>
                          </a:solidFill>
                          <a:effectLst/>
                        </a:rPr>
                        <a:t>Baane Mini Imports</a:t>
                      </a:r>
                      <a:endParaRPr lang="en-US" sz="1800">
                        <a:solidFill>
                          <a:schemeClr val="bg2"/>
                        </a:solidFill>
                        <a:effectLst/>
                        <a:latin typeface="+mn-lt"/>
                        <a:ea typeface="Calibri"/>
                        <a:cs typeface="Times New Roman"/>
                      </a:endParaRPr>
                    </a:p>
                  </a:txBody>
                  <a:tcPr marL="68580" marR="68580" marT="0" marB="0">
                    <a:noFill/>
                  </a:tcPr>
                </a:tc>
                <a:tc>
                  <a:txBody>
                    <a:bodyPr/>
                    <a:lstStyle/>
                    <a:p>
                      <a:pPr marL="0" marR="0" algn="ctr">
                        <a:lnSpc>
                          <a:spcPct val="115000"/>
                        </a:lnSpc>
                        <a:spcBef>
                          <a:spcPts val="0"/>
                        </a:spcBef>
                        <a:spcAft>
                          <a:spcPts val="0"/>
                        </a:spcAft>
                      </a:pPr>
                      <a:r>
                        <a:rPr lang="en-US" sz="1800" dirty="0">
                          <a:solidFill>
                            <a:schemeClr val="bg2"/>
                          </a:solidFill>
                          <a:effectLst/>
                        </a:rPr>
                        <a:t>Norway</a:t>
                      </a:r>
                      <a:endParaRPr lang="en-US" sz="1800" dirty="0">
                        <a:solidFill>
                          <a:schemeClr val="bg2"/>
                        </a:solidFill>
                        <a:effectLst/>
                        <a:latin typeface="+mn-lt"/>
                        <a:ea typeface="Calibri"/>
                        <a:cs typeface="Times New Roman"/>
                      </a:endParaRPr>
                    </a:p>
                  </a:txBody>
                  <a:tcPr marL="68580" marR="68580" marT="0" marB="0">
                    <a:noFill/>
                  </a:tcPr>
                </a:tc>
              </a:tr>
              <a:tr h="359664">
                <a:tc>
                  <a:txBody>
                    <a:bodyPr/>
                    <a:lstStyle/>
                    <a:p>
                      <a:pPr marL="0" marR="0" algn="ctr">
                        <a:lnSpc>
                          <a:spcPct val="115000"/>
                        </a:lnSpc>
                        <a:spcBef>
                          <a:spcPts val="0"/>
                        </a:spcBef>
                        <a:spcAft>
                          <a:spcPts val="0"/>
                        </a:spcAft>
                      </a:pPr>
                      <a:r>
                        <a:rPr lang="en-US" sz="1800" dirty="0">
                          <a:solidFill>
                            <a:schemeClr val="bg2"/>
                          </a:solidFill>
                          <a:effectLst/>
                        </a:rPr>
                        <a:t>Mini Gifts Distributors Ltd</a:t>
                      </a:r>
                      <a:endParaRPr lang="en-US" sz="1800" dirty="0">
                        <a:solidFill>
                          <a:schemeClr val="bg2"/>
                        </a:solidFill>
                        <a:effectLst/>
                        <a:latin typeface="+mn-lt"/>
                        <a:ea typeface="Calibri"/>
                        <a:cs typeface="Times New Roman"/>
                      </a:endParaRPr>
                    </a:p>
                  </a:txBody>
                  <a:tcPr marL="68580" marR="68580" marT="0" marB="0">
                    <a:noFill/>
                  </a:tcPr>
                </a:tc>
                <a:tc>
                  <a:txBody>
                    <a:bodyPr/>
                    <a:lstStyle/>
                    <a:p>
                      <a:pPr marL="0" marR="0" algn="ctr">
                        <a:lnSpc>
                          <a:spcPct val="115000"/>
                        </a:lnSpc>
                        <a:spcBef>
                          <a:spcPts val="0"/>
                        </a:spcBef>
                        <a:spcAft>
                          <a:spcPts val="0"/>
                        </a:spcAft>
                      </a:pPr>
                      <a:r>
                        <a:rPr lang="en-US" sz="1800" dirty="0">
                          <a:solidFill>
                            <a:schemeClr val="bg2"/>
                          </a:solidFill>
                          <a:effectLst/>
                        </a:rPr>
                        <a:t>USA</a:t>
                      </a:r>
                      <a:endParaRPr lang="en-US" sz="1800" dirty="0">
                        <a:solidFill>
                          <a:schemeClr val="bg2"/>
                        </a:solidFill>
                        <a:effectLst/>
                        <a:latin typeface="+mn-lt"/>
                        <a:ea typeface="Calibri"/>
                        <a:cs typeface="Times New Roman"/>
                      </a:endParaRPr>
                    </a:p>
                  </a:txBody>
                  <a:tcPr marL="68580" marR="68580" marT="0" marB="0">
                    <a:noFill/>
                  </a:tcPr>
                </a:tc>
              </a:tr>
            </a:tbl>
          </a:graphicData>
        </a:graphic>
      </p:graphicFrame>
      <p:sp>
        <p:nvSpPr>
          <p:cNvPr id="14" name="Slide Number Placeholder 25"/>
          <p:cNvSpPr txBox="1">
            <a:spLocks/>
          </p:cNvSpPr>
          <p:nvPr/>
        </p:nvSpPr>
        <p:spPr>
          <a:xfrm>
            <a:off x="152400" y="6428601"/>
            <a:ext cx="457200" cy="276999"/>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8FE0B590-8C00-4610-BFCF-F4111B763C9E}" type="slidenum">
              <a:rPr lang="en-US" sz="1400" smtClean="0"/>
              <a:pPr>
                <a:defRPr/>
              </a:pPr>
              <a:t>37</a:t>
            </a:fld>
            <a:endParaRPr lang="en-US" sz="1400" dirty="0"/>
          </a:p>
        </p:txBody>
      </p:sp>
    </p:spTree>
    <p:extLst>
      <p:ext uri="{BB962C8B-B14F-4D97-AF65-F5344CB8AC3E}">
        <p14:creationId xmlns:p14="http://schemas.microsoft.com/office/powerpoint/2010/main" val="35215656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p:cNvSpPr txBox="1"/>
          <p:nvPr/>
        </p:nvSpPr>
        <p:spPr>
          <a:xfrm>
            <a:off x="418454" y="931062"/>
            <a:ext cx="6744346" cy="1938992"/>
          </a:xfrm>
          <a:prstGeom prst="rect">
            <a:avLst/>
          </a:prstGeom>
          <a:noFill/>
        </p:spPr>
        <p:txBody>
          <a:bodyPr wrap="square" rtlCol="0">
            <a:spAutoFit/>
          </a:bodyPr>
          <a:lstStyle>
            <a:defPPr>
              <a:defRPr lang="en-US"/>
            </a:defPPr>
            <a:lvl1pPr>
              <a:defRPr sz="2000"/>
            </a:lvl1pPr>
          </a:lstStyle>
          <a:p>
            <a:r>
              <a:rPr lang="en-US" dirty="0">
                <a:solidFill>
                  <a:schemeClr val="bg2"/>
                </a:solidFill>
              </a:rPr>
              <a:t>After Order By</a:t>
            </a:r>
            <a:r>
              <a:rPr lang="en-US" dirty="0" smtClean="0">
                <a:solidFill>
                  <a:schemeClr val="bg2"/>
                </a:solidFill>
              </a:rPr>
              <a:t>:</a:t>
            </a:r>
          </a:p>
          <a:p>
            <a:endParaRPr lang="en-US" dirty="0">
              <a:solidFill>
                <a:schemeClr val="bg2"/>
              </a:solidFill>
            </a:endParaRPr>
          </a:p>
          <a:p>
            <a:pPr marL="0" lvl="2"/>
            <a:r>
              <a:rPr lang="en-US" sz="1600" dirty="0" smtClean="0">
                <a:solidFill>
                  <a:srgbClr val="0070C0"/>
                </a:solidFill>
                <a:latin typeface="Courier New" pitchFamily="49" charset="0"/>
                <a:cs typeface="Courier New" pitchFamily="49" charset="0"/>
              </a:rPr>
              <a:t>		</a:t>
            </a:r>
            <a:r>
              <a:rPr lang="en-US" sz="2000" b="1" dirty="0" smtClean="0">
                <a:solidFill>
                  <a:srgbClr val="0070C0"/>
                </a:solidFill>
                <a:latin typeface="Courier New" pitchFamily="49" charset="0"/>
                <a:cs typeface="Courier New" pitchFamily="49" charset="0"/>
              </a:rPr>
              <a:t>SELECT </a:t>
            </a:r>
            <a:r>
              <a:rPr lang="en-US" sz="2000" b="1" dirty="0">
                <a:solidFill>
                  <a:srgbClr val="BC8F00"/>
                </a:solidFill>
                <a:latin typeface="Courier New" pitchFamily="49" charset="0"/>
                <a:cs typeface="Courier New" pitchFamily="49" charset="0"/>
              </a:rPr>
              <a:t>CUSTOMERNAME,COUNTRY</a:t>
            </a:r>
            <a:r>
              <a:rPr lang="en-US" sz="2000" b="1" dirty="0">
                <a:solidFill>
                  <a:srgbClr val="00B050"/>
                </a:solidFill>
                <a:latin typeface="Courier New" pitchFamily="49" charset="0"/>
                <a:cs typeface="Courier New" pitchFamily="49" charset="0"/>
              </a:rPr>
              <a:t> </a:t>
            </a:r>
            <a:r>
              <a:rPr lang="en-US" sz="2000" b="1" dirty="0" smtClean="0">
                <a:solidFill>
                  <a:srgbClr val="00B050"/>
                </a:solidFill>
                <a:latin typeface="Courier New" pitchFamily="49" charset="0"/>
                <a:cs typeface="Courier New" pitchFamily="49" charset="0"/>
              </a:rPr>
              <a:t>			</a:t>
            </a:r>
            <a:r>
              <a:rPr lang="en-US" sz="2000" b="1" dirty="0" smtClean="0">
                <a:solidFill>
                  <a:srgbClr val="0070C0"/>
                </a:solidFill>
                <a:latin typeface="Courier New" pitchFamily="49" charset="0"/>
                <a:cs typeface="Courier New" pitchFamily="49" charset="0"/>
              </a:rPr>
              <a:t>FROM </a:t>
            </a:r>
            <a:r>
              <a:rPr lang="en-US" sz="2000" b="1" dirty="0">
                <a:solidFill>
                  <a:srgbClr val="BC8F00"/>
                </a:solidFill>
                <a:latin typeface="Courier New" pitchFamily="49" charset="0"/>
                <a:cs typeface="Courier New" pitchFamily="49" charset="0"/>
              </a:rPr>
              <a:t>CUSTOMERS</a:t>
            </a:r>
            <a:r>
              <a:rPr lang="en-US" sz="2000" b="1" dirty="0">
                <a:solidFill>
                  <a:srgbClr val="0070C0"/>
                </a:solidFill>
                <a:latin typeface="Courier New" pitchFamily="49" charset="0"/>
                <a:cs typeface="Courier New" pitchFamily="49" charset="0"/>
              </a:rPr>
              <a:t> </a:t>
            </a:r>
          </a:p>
          <a:p>
            <a:pPr marL="0" lvl="2"/>
            <a:r>
              <a:rPr lang="en-US" sz="2000" b="1" dirty="0" smtClean="0">
                <a:solidFill>
                  <a:srgbClr val="0070C0"/>
                </a:solidFill>
                <a:latin typeface="Courier New" pitchFamily="49" charset="0"/>
                <a:cs typeface="Courier New" pitchFamily="49" charset="0"/>
              </a:rPr>
              <a:t>		ORDER </a:t>
            </a:r>
            <a:r>
              <a:rPr lang="en-US" sz="2000" b="1" dirty="0">
                <a:solidFill>
                  <a:srgbClr val="0070C0"/>
                </a:solidFill>
                <a:latin typeface="Courier New" pitchFamily="49" charset="0"/>
                <a:cs typeface="Courier New" pitchFamily="49" charset="0"/>
              </a:rPr>
              <a:t>BY </a:t>
            </a:r>
            <a:r>
              <a:rPr lang="en-US" sz="2000" b="1" dirty="0">
                <a:solidFill>
                  <a:srgbClr val="BC8F00"/>
                </a:solidFill>
                <a:latin typeface="Courier New" pitchFamily="49" charset="0"/>
                <a:cs typeface="Courier New" pitchFamily="49" charset="0"/>
              </a:rPr>
              <a:t>Country</a:t>
            </a:r>
            <a:r>
              <a:rPr lang="en-US" sz="2000" b="1" dirty="0">
                <a:solidFill>
                  <a:srgbClr val="0070C0"/>
                </a:solidFill>
                <a:latin typeface="Courier New" pitchFamily="49" charset="0"/>
                <a:cs typeface="Courier New" pitchFamily="49" charset="0"/>
              </a:rPr>
              <a:t> ASC;</a:t>
            </a:r>
          </a:p>
          <a:p>
            <a:endParaRPr lang="en-US" dirty="0">
              <a:solidFill>
                <a:schemeClr val="bg2"/>
              </a:solidFill>
            </a:endParaRPr>
          </a:p>
        </p:txBody>
      </p:sp>
      <p:graphicFrame>
        <p:nvGraphicFramePr>
          <p:cNvPr id="17" name="Table 16"/>
          <p:cNvGraphicFramePr>
            <a:graphicFrameLocks noGrp="1"/>
          </p:cNvGraphicFramePr>
          <p:nvPr>
            <p:extLst>
              <p:ext uri="{D42A27DB-BD31-4B8C-83A1-F6EECF244321}">
                <p14:modId xmlns:p14="http://schemas.microsoft.com/office/powerpoint/2010/main" val="3537040260"/>
              </p:ext>
            </p:extLst>
          </p:nvPr>
        </p:nvGraphicFramePr>
        <p:xfrm>
          <a:off x="2057400" y="2870054"/>
          <a:ext cx="5105400" cy="2261201"/>
        </p:xfrm>
        <a:graphic>
          <a:graphicData uri="http://schemas.openxmlformats.org/drawingml/2006/table">
            <a:tbl>
              <a:tblPr firstRow="1" bandRow="1">
                <a:tableStyleId>{21E4AEA4-8DFA-4A89-87EB-49C32662AFE0}</a:tableStyleId>
              </a:tblPr>
              <a:tblGrid>
                <a:gridCol w="3316006"/>
                <a:gridCol w="1789394"/>
              </a:tblGrid>
              <a:tr h="368393">
                <a:tc>
                  <a:txBody>
                    <a:bodyPr/>
                    <a:lstStyle/>
                    <a:p>
                      <a:pPr algn="ctr"/>
                      <a:r>
                        <a:rPr lang="en-US" sz="1800" dirty="0" err="1" smtClean="0">
                          <a:solidFill>
                            <a:schemeClr val="bg2"/>
                          </a:solidFill>
                        </a:rPr>
                        <a:t>CustomerName</a:t>
                      </a:r>
                      <a:endParaRPr lang="en-US" sz="1800" dirty="0">
                        <a:solidFill>
                          <a:schemeClr val="bg2"/>
                        </a:solidFill>
                        <a:latin typeface="+mn-lt"/>
                        <a:cs typeface="Arial" pitchFamily="34" charset="0"/>
                      </a:endParaRPr>
                    </a:p>
                  </a:txBody>
                  <a:tcPr anchor="ctr">
                    <a:solidFill>
                      <a:schemeClr val="accent4"/>
                    </a:solidFill>
                  </a:tcPr>
                </a:tc>
                <a:tc>
                  <a:txBody>
                    <a:bodyPr/>
                    <a:lstStyle/>
                    <a:p>
                      <a:pPr algn="ctr"/>
                      <a:r>
                        <a:rPr lang="en-US" sz="1800" dirty="0" smtClean="0">
                          <a:solidFill>
                            <a:schemeClr val="bg2"/>
                          </a:solidFill>
                        </a:rPr>
                        <a:t>Country</a:t>
                      </a:r>
                      <a:endParaRPr lang="en-US" sz="1800" dirty="0">
                        <a:solidFill>
                          <a:schemeClr val="bg2"/>
                        </a:solidFill>
                        <a:latin typeface="+mn-lt"/>
                        <a:cs typeface="Arial" pitchFamily="34" charset="0"/>
                      </a:endParaRPr>
                    </a:p>
                  </a:txBody>
                  <a:tcPr anchor="ctr">
                    <a:solidFill>
                      <a:schemeClr val="accent4"/>
                    </a:solidFill>
                  </a:tcPr>
                </a:tc>
              </a:tr>
              <a:tr h="292193">
                <a:tc>
                  <a:txBody>
                    <a:bodyPr/>
                    <a:lstStyle/>
                    <a:p>
                      <a:pPr marL="0" marR="0" algn="ctr">
                        <a:lnSpc>
                          <a:spcPct val="115000"/>
                        </a:lnSpc>
                        <a:spcBef>
                          <a:spcPts val="0"/>
                        </a:spcBef>
                        <a:spcAft>
                          <a:spcPts val="0"/>
                        </a:spcAft>
                      </a:pPr>
                      <a:r>
                        <a:rPr lang="en-US" sz="1800" dirty="0">
                          <a:solidFill>
                            <a:schemeClr val="bg2"/>
                          </a:solidFill>
                          <a:effectLst/>
                        </a:rPr>
                        <a:t>Australian Collectors, Co.         </a:t>
                      </a:r>
                      <a:endParaRPr lang="en-US" sz="1800" dirty="0">
                        <a:solidFill>
                          <a:schemeClr val="bg2"/>
                        </a:solidFill>
                        <a:effectLst/>
                        <a:latin typeface="+mn-lt"/>
                        <a:ea typeface="Calibri"/>
                        <a:cs typeface="Times New Roman"/>
                      </a:endParaRPr>
                    </a:p>
                  </a:txBody>
                  <a:tcPr marL="68580" marR="68580" marT="0" marB="0" anchor="ctr">
                    <a:noFill/>
                  </a:tcPr>
                </a:tc>
                <a:tc>
                  <a:txBody>
                    <a:bodyPr/>
                    <a:lstStyle/>
                    <a:p>
                      <a:pPr marL="0" marR="0" algn="ctr">
                        <a:lnSpc>
                          <a:spcPct val="115000"/>
                        </a:lnSpc>
                        <a:spcBef>
                          <a:spcPts val="0"/>
                        </a:spcBef>
                        <a:spcAft>
                          <a:spcPts val="0"/>
                        </a:spcAft>
                      </a:pPr>
                      <a:r>
                        <a:rPr lang="en-US" sz="1800" dirty="0">
                          <a:solidFill>
                            <a:schemeClr val="bg2"/>
                          </a:solidFill>
                          <a:effectLst/>
                        </a:rPr>
                        <a:t>Australia</a:t>
                      </a:r>
                      <a:endParaRPr lang="en-US" sz="1800" dirty="0">
                        <a:solidFill>
                          <a:schemeClr val="bg2"/>
                        </a:solidFill>
                        <a:effectLst/>
                        <a:latin typeface="+mn-lt"/>
                        <a:ea typeface="Calibri"/>
                        <a:cs typeface="Times New Roman"/>
                      </a:endParaRPr>
                    </a:p>
                  </a:txBody>
                  <a:tcPr marL="68580" marR="68580" marT="0" marB="0" anchor="ctr">
                    <a:noFill/>
                  </a:tcPr>
                </a:tc>
              </a:tr>
              <a:tr h="292193">
                <a:tc>
                  <a:txBody>
                    <a:bodyPr/>
                    <a:lstStyle/>
                    <a:p>
                      <a:pPr marL="0" marR="0" algn="ctr">
                        <a:lnSpc>
                          <a:spcPct val="115000"/>
                        </a:lnSpc>
                        <a:spcBef>
                          <a:spcPts val="0"/>
                        </a:spcBef>
                        <a:spcAft>
                          <a:spcPts val="0"/>
                        </a:spcAft>
                      </a:pPr>
                      <a:r>
                        <a:rPr lang="en-US" sz="1800" dirty="0">
                          <a:solidFill>
                            <a:schemeClr val="bg2"/>
                          </a:solidFill>
                          <a:effectLst/>
                        </a:rPr>
                        <a:t>Atelier </a:t>
                      </a:r>
                      <a:r>
                        <a:rPr lang="en-US" sz="1800" dirty="0" err="1">
                          <a:solidFill>
                            <a:schemeClr val="bg2"/>
                          </a:solidFill>
                          <a:effectLst/>
                        </a:rPr>
                        <a:t>graphique</a:t>
                      </a:r>
                      <a:endParaRPr lang="en-US" sz="1800" dirty="0">
                        <a:solidFill>
                          <a:schemeClr val="bg2"/>
                        </a:solidFill>
                        <a:effectLst/>
                        <a:latin typeface="+mn-lt"/>
                        <a:ea typeface="Calibri"/>
                        <a:cs typeface="Times New Roman"/>
                      </a:endParaRPr>
                    </a:p>
                  </a:txBody>
                  <a:tcPr marL="68580" marR="68580" marT="0" marB="0" anchor="ctr">
                    <a:noFill/>
                  </a:tcPr>
                </a:tc>
                <a:tc>
                  <a:txBody>
                    <a:bodyPr/>
                    <a:lstStyle/>
                    <a:p>
                      <a:pPr marL="0" marR="0" algn="ctr">
                        <a:lnSpc>
                          <a:spcPct val="115000"/>
                        </a:lnSpc>
                        <a:spcBef>
                          <a:spcPts val="0"/>
                        </a:spcBef>
                        <a:spcAft>
                          <a:spcPts val="0"/>
                        </a:spcAft>
                      </a:pPr>
                      <a:r>
                        <a:rPr lang="en-US" sz="1800">
                          <a:solidFill>
                            <a:schemeClr val="bg2"/>
                          </a:solidFill>
                          <a:effectLst/>
                        </a:rPr>
                        <a:t>France</a:t>
                      </a:r>
                      <a:endParaRPr lang="en-US" sz="1800">
                        <a:solidFill>
                          <a:schemeClr val="bg2"/>
                        </a:solidFill>
                        <a:effectLst/>
                        <a:latin typeface="+mn-lt"/>
                        <a:ea typeface="Calibri"/>
                        <a:cs typeface="Times New Roman"/>
                      </a:endParaRPr>
                    </a:p>
                  </a:txBody>
                  <a:tcPr marL="68580" marR="68580" marT="0" marB="0" anchor="ctr">
                    <a:noFill/>
                  </a:tcPr>
                </a:tc>
              </a:tr>
              <a:tr h="226683">
                <a:tc>
                  <a:txBody>
                    <a:bodyPr/>
                    <a:lstStyle/>
                    <a:p>
                      <a:pPr marL="0" marR="0" algn="ctr">
                        <a:lnSpc>
                          <a:spcPct val="115000"/>
                        </a:lnSpc>
                        <a:spcBef>
                          <a:spcPts val="0"/>
                        </a:spcBef>
                        <a:spcAft>
                          <a:spcPts val="0"/>
                        </a:spcAft>
                      </a:pPr>
                      <a:r>
                        <a:rPr lang="en-US" sz="1800" dirty="0">
                          <a:solidFill>
                            <a:schemeClr val="bg2"/>
                          </a:solidFill>
                          <a:effectLst/>
                        </a:rPr>
                        <a:t>La Rochelle Gifts</a:t>
                      </a:r>
                      <a:endParaRPr lang="en-US" sz="1800" dirty="0">
                        <a:solidFill>
                          <a:schemeClr val="bg2"/>
                        </a:solidFill>
                        <a:effectLst/>
                        <a:latin typeface="+mn-lt"/>
                        <a:ea typeface="Calibri"/>
                        <a:cs typeface="Times New Roman"/>
                      </a:endParaRPr>
                    </a:p>
                  </a:txBody>
                  <a:tcPr marL="68580" marR="68580" marT="0" marB="0" anchor="ctr">
                    <a:noFill/>
                  </a:tcPr>
                </a:tc>
                <a:tc>
                  <a:txBody>
                    <a:bodyPr/>
                    <a:lstStyle/>
                    <a:p>
                      <a:pPr marL="0" marR="0" algn="ctr">
                        <a:lnSpc>
                          <a:spcPct val="115000"/>
                        </a:lnSpc>
                        <a:spcBef>
                          <a:spcPts val="0"/>
                        </a:spcBef>
                        <a:spcAft>
                          <a:spcPts val="0"/>
                        </a:spcAft>
                      </a:pPr>
                      <a:r>
                        <a:rPr lang="en-US" sz="1800">
                          <a:solidFill>
                            <a:schemeClr val="bg2"/>
                          </a:solidFill>
                          <a:effectLst/>
                        </a:rPr>
                        <a:t>France</a:t>
                      </a:r>
                      <a:endParaRPr lang="en-US" sz="1800">
                        <a:solidFill>
                          <a:schemeClr val="bg2"/>
                        </a:solidFill>
                        <a:effectLst/>
                        <a:latin typeface="+mn-lt"/>
                        <a:ea typeface="Calibri"/>
                        <a:cs typeface="Times New Roman"/>
                      </a:endParaRPr>
                    </a:p>
                  </a:txBody>
                  <a:tcPr marL="68580" marR="68580" marT="0" marB="0" anchor="ctr">
                    <a:noFill/>
                  </a:tcPr>
                </a:tc>
              </a:tr>
              <a:tr h="226683">
                <a:tc>
                  <a:txBody>
                    <a:bodyPr/>
                    <a:lstStyle/>
                    <a:p>
                      <a:pPr marL="0" marR="0" algn="ctr">
                        <a:lnSpc>
                          <a:spcPct val="115000"/>
                        </a:lnSpc>
                        <a:spcBef>
                          <a:spcPts val="0"/>
                        </a:spcBef>
                        <a:spcAft>
                          <a:spcPts val="0"/>
                        </a:spcAft>
                      </a:pPr>
                      <a:r>
                        <a:rPr lang="en-US" sz="1800" dirty="0" err="1">
                          <a:solidFill>
                            <a:schemeClr val="bg2"/>
                          </a:solidFill>
                          <a:effectLst/>
                        </a:rPr>
                        <a:t>Baane</a:t>
                      </a:r>
                      <a:r>
                        <a:rPr lang="en-US" sz="1800" dirty="0">
                          <a:solidFill>
                            <a:schemeClr val="bg2"/>
                          </a:solidFill>
                          <a:effectLst/>
                        </a:rPr>
                        <a:t> Mini Imports</a:t>
                      </a:r>
                      <a:endParaRPr lang="en-US" sz="1800" dirty="0">
                        <a:solidFill>
                          <a:schemeClr val="bg2"/>
                        </a:solidFill>
                        <a:effectLst/>
                        <a:latin typeface="+mn-lt"/>
                        <a:ea typeface="Calibri"/>
                        <a:cs typeface="Times New Roman"/>
                      </a:endParaRPr>
                    </a:p>
                  </a:txBody>
                  <a:tcPr marL="68580" marR="68580" marT="0" marB="0" anchor="ctr">
                    <a:noFill/>
                  </a:tcPr>
                </a:tc>
                <a:tc>
                  <a:txBody>
                    <a:bodyPr/>
                    <a:lstStyle/>
                    <a:p>
                      <a:pPr marL="0" marR="0" algn="ctr">
                        <a:lnSpc>
                          <a:spcPct val="115000"/>
                        </a:lnSpc>
                        <a:spcBef>
                          <a:spcPts val="0"/>
                        </a:spcBef>
                        <a:spcAft>
                          <a:spcPts val="0"/>
                        </a:spcAft>
                      </a:pPr>
                      <a:r>
                        <a:rPr lang="en-US" sz="1800" dirty="0">
                          <a:solidFill>
                            <a:schemeClr val="bg2"/>
                          </a:solidFill>
                          <a:effectLst/>
                        </a:rPr>
                        <a:t>Norway</a:t>
                      </a:r>
                      <a:endParaRPr lang="en-US" sz="1800" dirty="0">
                        <a:solidFill>
                          <a:schemeClr val="bg2"/>
                        </a:solidFill>
                        <a:effectLst/>
                        <a:latin typeface="+mn-lt"/>
                        <a:ea typeface="Calibri"/>
                        <a:cs typeface="Times New Roman"/>
                      </a:endParaRPr>
                    </a:p>
                  </a:txBody>
                  <a:tcPr marL="68580" marR="68580" marT="0" marB="0" anchor="ctr">
                    <a:noFill/>
                  </a:tcPr>
                </a:tc>
              </a:tr>
              <a:tr h="226683">
                <a:tc>
                  <a:txBody>
                    <a:bodyPr/>
                    <a:lstStyle/>
                    <a:p>
                      <a:pPr marL="0" marR="0" algn="ctr">
                        <a:lnSpc>
                          <a:spcPct val="115000"/>
                        </a:lnSpc>
                        <a:spcBef>
                          <a:spcPts val="0"/>
                        </a:spcBef>
                        <a:spcAft>
                          <a:spcPts val="0"/>
                        </a:spcAft>
                      </a:pPr>
                      <a:r>
                        <a:rPr lang="en-US" sz="1800">
                          <a:solidFill>
                            <a:schemeClr val="bg2"/>
                          </a:solidFill>
                          <a:effectLst/>
                        </a:rPr>
                        <a:t>Havel &amp; Zbyszek Co                 </a:t>
                      </a:r>
                      <a:endParaRPr lang="en-US" sz="1800">
                        <a:solidFill>
                          <a:schemeClr val="bg2"/>
                        </a:solidFill>
                        <a:effectLst/>
                        <a:latin typeface="+mn-lt"/>
                        <a:ea typeface="Calibri"/>
                        <a:cs typeface="Times New Roman"/>
                      </a:endParaRPr>
                    </a:p>
                  </a:txBody>
                  <a:tcPr marL="68580" marR="68580" marT="0" marB="0" anchor="ctr">
                    <a:noFill/>
                  </a:tcPr>
                </a:tc>
                <a:tc>
                  <a:txBody>
                    <a:bodyPr/>
                    <a:lstStyle/>
                    <a:p>
                      <a:pPr marL="0" marR="0" algn="ctr">
                        <a:lnSpc>
                          <a:spcPct val="115000"/>
                        </a:lnSpc>
                        <a:spcBef>
                          <a:spcPts val="0"/>
                        </a:spcBef>
                        <a:spcAft>
                          <a:spcPts val="0"/>
                        </a:spcAft>
                      </a:pPr>
                      <a:r>
                        <a:rPr lang="en-US" sz="1800" dirty="0">
                          <a:solidFill>
                            <a:schemeClr val="bg2"/>
                          </a:solidFill>
                          <a:effectLst/>
                        </a:rPr>
                        <a:t>Poland</a:t>
                      </a:r>
                      <a:endParaRPr lang="en-US" sz="1800" dirty="0">
                        <a:solidFill>
                          <a:schemeClr val="bg2"/>
                        </a:solidFill>
                        <a:effectLst/>
                        <a:latin typeface="+mn-lt"/>
                        <a:ea typeface="Calibri"/>
                        <a:cs typeface="Times New Roman"/>
                      </a:endParaRPr>
                    </a:p>
                  </a:txBody>
                  <a:tcPr marL="68580" marR="68580" marT="0" marB="0" anchor="ctr">
                    <a:noFill/>
                  </a:tcPr>
                </a:tc>
              </a:tr>
              <a:tr h="226683">
                <a:tc>
                  <a:txBody>
                    <a:bodyPr/>
                    <a:lstStyle/>
                    <a:p>
                      <a:pPr marL="0" marR="0" algn="ctr">
                        <a:lnSpc>
                          <a:spcPct val="115000"/>
                        </a:lnSpc>
                        <a:spcBef>
                          <a:spcPts val="0"/>
                        </a:spcBef>
                        <a:spcAft>
                          <a:spcPts val="0"/>
                        </a:spcAft>
                      </a:pPr>
                      <a:r>
                        <a:rPr lang="en-US" sz="1800">
                          <a:solidFill>
                            <a:schemeClr val="bg2"/>
                          </a:solidFill>
                          <a:effectLst/>
                        </a:rPr>
                        <a:t>Signal Gift Stores</a:t>
                      </a:r>
                      <a:endParaRPr lang="en-US" sz="1800">
                        <a:solidFill>
                          <a:schemeClr val="bg2"/>
                        </a:solidFill>
                        <a:effectLst/>
                        <a:latin typeface="+mn-lt"/>
                        <a:ea typeface="Calibri"/>
                        <a:cs typeface="Times New Roman"/>
                      </a:endParaRPr>
                    </a:p>
                  </a:txBody>
                  <a:tcPr marL="68580" marR="68580" marT="0" marB="0" anchor="ctr">
                    <a:noFill/>
                  </a:tcPr>
                </a:tc>
                <a:tc>
                  <a:txBody>
                    <a:bodyPr/>
                    <a:lstStyle/>
                    <a:p>
                      <a:pPr marL="0" marR="0" algn="ctr">
                        <a:lnSpc>
                          <a:spcPct val="115000"/>
                        </a:lnSpc>
                        <a:spcBef>
                          <a:spcPts val="0"/>
                        </a:spcBef>
                        <a:spcAft>
                          <a:spcPts val="0"/>
                        </a:spcAft>
                      </a:pPr>
                      <a:r>
                        <a:rPr lang="en-US" sz="1800" dirty="0">
                          <a:solidFill>
                            <a:schemeClr val="bg2"/>
                          </a:solidFill>
                          <a:effectLst/>
                        </a:rPr>
                        <a:t>USA</a:t>
                      </a:r>
                      <a:endParaRPr lang="en-US" sz="1800" dirty="0">
                        <a:solidFill>
                          <a:schemeClr val="bg2"/>
                        </a:solidFill>
                        <a:effectLst/>
                        <a:latin typeface="+mn-lt"/>
                        <a:ea typeface="Calibri"/>
                        <a:cs typeface="Times New Roman"/>
                      </a:endParaRPr>
                    </a:p>
                  </a:txBody>
                  <a:tcPr marL="68580" marR="68580" marT="0" marB="0" anchor="ctr">
                    <a:noFill/>
                  </a:tcPr>
                </a:tc>
              </a:tr>
            </a:tbl>
          </a:graphicData>
        </a:graphic>
      </p:graphicFrame>
      <p:sp>
        <p:nvSpPr>
          <p:cNvPr id="14" name="Slide Number Placeholder 25"/>
          <p:cNvSpPr txBox="1">
            <a:spLocks/>
          </p:cNvSpPr>
          <p:nvPr/>
        </p:nvSpPr>
        <p:spPr>
          <a:xfrm>
            <a:off x="152400" y="6428601"/>
            <a:ext cx="457200" cy="276999"/>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8FE0B590-8C00-4610-BFCF-F4111B763C9E}" type="slidenum">
              <a:rPr lang="en-US" sz="1400" smtClean="0"/>
              <a:pPr>
                <a:defRPr/>
              </a:pPr>
              <a:t>38</a:t>
            </a:fld>
            <a:endParaRPr lang="en-US" sz="1400" dirty="0"/>
          </a:p>
        </p:txBody>
      </p:sp>
      <p:sp>
        <p:nvSpPr>
          <p:cNvPr id="15" name="Title 1"/>
          <p:cNvSpPr txBox="1">
            <a:spLocks/>
          </p:cNvSpPr>
          <p:nvPr/>
        </p:nvSpPr>
        <p:spPr>
          <a:xfrm>
            <a:off x="152400" y="290681"/>
            <a:ext cx="6858000" cy="533400"/>
          </a:xfrm>
          <a:prstGeom prst="rect">
            <a:avLst/>
          </a:prstGeom>
        </p:spPr>
        <p:txBody>
          <a:bodyPr/>
          <a:lstStyle>
            <a:lvl1pPr algn="l" defTabSz="457200" rtl="0" eaLnBrk="1" latinLnBrk="0" hangingPunct="1">
              <a:spcBef>
                <a:spcPct val="0"/>
              </a:spcBef>
              <a:buNone/>
              <a:defRPr sz="1800" kern="1200">
                <a:solidFill>
                  <a:schemeClr val="bg2"/>
                </a:solidFill>
                <a:latin typeface="+mj-lt"/>
                <a:ea typeface="+mj-ea"/>
                <a:cs typeface="+mj-cs"/>
              </a:defRPr>
            </a:lvl1pPr>
          </a:lstStyle>
          <a:p>
            <a:r>
              <a:rPr lang="en-US" dirty="0" smtClean="0"/>
              <a:t>Example: ORDER BY</a:t>
            </a:r>
            <a:endParaRPr lang="en-US" dirty="0"/>
          </a:p>
        </p:txBody>
      </p:sp>
      <p:sp>
        <p:nvSpPr>
          <p:cNvPr id="18" name="TextBox 17"/>
          <p:cNvSpPr txBox="1"/>
          <p:nvPr/>
        </p:nvSpPr>
        <p:spPr>
          <a:xfrm>
            <a:off x="609600" y="5410200"/>
            <a:ext cx="7391400" cy="400110"/>
          </a:xfrm>
          <a:prstGeom prst="rect">
            <a:avLst/>
          </a:prstGeom>
          <a:noFill/>
        </p:spPr>
        <p:txBody>
          <a:bodyPr wrap="square" rtlCol="0">
            <a:spAutoFit/>
          </a:bodyPr>
          <a:lstStyle>
            <a:defPPr>
              <a:defRPr lang="en-US"/>
            </a:defPPr>
            <a:lvl1pPr>
              <a:defRPr sz="2000"/>
            </a:lvl1pPr>
          </a:lstStyle>
          <a:p>
            <a:r>
              <a:rPr lang="en-US" dirty="0">
                <a:solidFill>
                  <a:schemeClr val="bg2"/>
                </a:solidFill>
              </a:rPr>
              <a:t>The rows will be sorted based on country in ascending order. </a:t>
            </a:r>
          </a:p>
        </p:txBody>
      </p:sp>
    </p:spTree>
    <p:extLst>
      <p:ext uri="{BB962C8B-B14F-4D97-AF65-F5344CB8AC3E}">
        <p14:creationId xmlns:p14="http://schemas.microsoft.com/office/powerpoint/2010/main" val="34203344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fade">
                                      <p:cBhvr>
                                        <p:cTn id="1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18"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914400"/>
            <a:ext cx="8991600" cy="5257800"/>
          </a:xfrm>
        </p:spPr>
        <p:txBody>
          <a:bodyPr/>
          <a:lstStyle/>
          <a:p>
            <a:r>
              <a:rPr lang="en-US" sz="2000" dirty="0"/>
              <a:t>Alternate Ways of Specifying ORDER BY </a:t>
            </a:r>
            <a:r>
              <a:rPr lang="en-US" sz="2000" dirty="0" smtClean="0"/>
              <a:t>Clause</a:t>
            </a:r>
          </a:p>
          <a:p>
            <a:endParaRPr lang="en-US" sz="2000" dirty="0" smtClean="0"/>
          </a:p>
          <a:p>
            <a:r>
              <a:rPr lang="en-US" sz="2000" dirty="0" smtClean="0"/>
              <a:t>Example</a:t>
            </a:r>
            <a:endParaRPr lang="en-US" sz="2000" dirty="0"/>
          </a:p>
          <a:p>
            <a:pPr marL="571500" lvl="4" indent="0">
              <a:buNone/>
            </a:pPr>
            <a:r>
              <a:rPr lang="en-US" b="1" dirty="0">
                <a:solidFill>
                  <a:srgbClr val="0070C0"/>
                </a:solidFill>
                <a:latin typeface="Courier New" pitchFamily="49" charset="0"/>
                <a:cs typeface="Courier New" pitchFamily="49" charset="0"/>
              </a:rPr>
              <a:t>SELECT </a:t>
            </a:r>
            <a:r>
              <a:rPr lang="en-US" b="1" dirty="0">
                <a:solidFill>
                  <a:srgbClr val="BC8F00"/>
                </a:solidFill>
                <a:latin typeface="Courier New" pitchFamily="49" charset="0"/>
                <a:cs typeface="Courier New" pitchFamily="49" charset="0"/>
              </a:rPr>
              <a:t>CUSTOMERNAME,COUNTRY</a:t>
            </a:r>
            <a:r>
              <a:rPr lang="en-US" b="1" dirty="0">
                <a:solidFill>
                  <a:srgbClr val="00B050"/>
                </a:solidFill>
                <a:latin typeface="Courier New" pitchFamily="49" charset="0"/>
                <a:cs typeface="Courier New" pitchFamily="49" charset="0"/>
              </a:rPr>
              <a:t> </a:t>
            </a:r>
          </a:p>
          <a:p>
            <a:pPr marL="571500" lvl="4" indent="0">
              <a:buNone/>
            </a:pPr>
            <a:r>
              <a:rPr lang="en-US" b="1" dirty="0">
                <a:solidFill>
                  <a:srgbClr val="0070C0"/>
                </a:solidFill>
                <a:latin typeface="Courier New" pitchFamily="49" charset="0"/>
                <a:cs typeface="Courier New" pitchFamily="49" charset="0"/>
              </a:rPr>
              <a:t>FROM </a:t>
            </a:r>
            <a:r>
              <a:rPr lang="en-US" b="1" dirty="0">
                <a:solidFill>
                  <a:srgbClr val="BC8F00"/>
                </a:solidFill>
                <a:latin typeface="Courier New" pitchFamily="49" charset="0"/>
                <a:cs typeface="Courier New" pitchFamily="49" charset="0"/>
              </a:rPr>
              <a:t>CUSTOMERS</a:t>
            </a:r>
            <a:r>
              <a:rPr lang="en-US" b="1" dirty="0">
                <a:solidFill>
                  <a:srgbClr val="0070C0"/>
                </a:solidFill>
                <a:latin typeface="Courier New" pitchFamily="49" charset="0"/>
                <a:cs typeface="Courier New" pitchFamily="49" charset="0"/>
              </a:rPr>
              <a:t> </a:t>
            </a:r>
          </a:p>
          <a:p>
            <a:pPr marL="571500" lvl="4" indent="0">
              <a:buNone/>
            </a:pPr>
            <a:r>
              <a:rPr lang="en-US" b="1" dirty="0">
                <a:solidFill>
                  <a:srgbClr val="0070C0"/>
                </a:solidFill>
                <a:latin typeface="Courier New" pitchFamily="49" charset="0"/>
                <a:cs typeface="Courier New" pitchFamily="49" charset="0"/>
              </a:rPr>
              <a:t>ORDER BY </a:t>
            </a:r>
            <a:r>
              <a:rPr lang="en-US" b="1" dirty="0">
                <a:solidFill>
                  <a:srgbClr val="BC8F00"/>
                </a:solidFill>
                <a:latin typeface="Courier New" pitchFamily="49" charset="0"/>
                <a:cs typeface="Courier New" pitchFamily="49" charset="0"/>
              </a:rPr>
              <a:t>1</a:t>
            </a:r>
            <a:r>
              <a:rPr lang="en-US" b="1" dirty="0">
                <a:solidFill>
                  <a:srgbClr val="0070C0"/>
                </a:solidFill>
                <a:latin typeface="Courier New" pitchFamily="49" charset="0"/>
                <a:cs typeface="Courier New" pitchFamily="49" charset="0"/>
              </a:rPr>
              <a:t> ASC</a:t>
            </a:r>
            <a:r>
              <a:rPr lang="en-US" b="1" dirty="0" smtClean="0">
                <a:solidFill>
                  <a:srgbClr val="0070C0"/>
                </a:solidFill>
                <a:latin typeface="Courier New" pitchFamily="49" charset="0"/>
                <a:cs typeface="Courier New" pitchFamily="49" charset="0"/>
              </a:rPr>
              <a:t>;</a:t>
            </a:r>
          </a:p>
          <a:p>
            <a:pPr marL="571500" lvl="4" indent="0">
              <a:buNone/>
            </a:pPr>
            <a:endParaRPr lang="en-US" dirty="0"/>
          </a:p>
          <a:p>
            <a:pPr marL="0" indent="0">
              <a:spcBef>
                <a:spcPts val="0"/>
              </a:spcBef>
              <a:buNone/>
            </a:pPr>
            <a:r>
              <a:rPr lang="en-US" sz="2000" dirty="0" smtClean="0"/>
              <a:t>	Where </a:t>
            </a:r>
            <a:r>
              <a:rPr lang="en-US" sz="2000" dirty="0"/>
              <a:t>1 is the position of the field  in the select clause which is the </a:t>
            </a:r>
            <a:r>
              <a:rPr lang="en-US" sz="2000" dirty="0" smtClean="0"/>
              <a:t>	customer </a:t>
            </a:r>
            <a:r>
              <a:rPr lang="en-US" sz="2000" dirty="0"/>
              <a:t>name</a:t>
            </a:r>
          </a:p>
          <a:p>
            <a:pPr>
              <a:spcBef>
                <a:spcPts val="0"/>
              </a:spcBef>
            </a:pPr>
            <a:endParaRPr lang="en-US" sz="2000" dirty="0"/>
          </a:p>
          <a:p>
            <a:endParaRPr lang="en-US" dirty="0"/>
          </a:p>
          <a:p>
            <a:endParaRPr lang="en-US" dirty="0"/>
          </a:p>
          <a:p>
            <a:endParaRPr lang="en-US" dirty="0"/>
          </a:p>
        </p:txBody>
      </p:sp>
      <p:sp>
        <p:nvSpPr>
          <p:cNvPr id="7170" name="Title 1"/>
          <p:cNvSpPr>
            <a:spLocks noGrp="1"/>
          </p:cNvSpPr>
          <p:nvPr>
            <p:ph type="title"/>
          </p:nvPr>
        </p:nvSpPr>
        <p:spPr/>
        <p:txBody>
          <a:bodyPr>
            <a:noAutofit/>
          </a:bodyPr>
          <a:lstStyle/>
          <a:p>
            <a:pPr lvl="1"/>
            <a:r>
              <a:rPr lang="en-US" dirty="0" smtClean="0">
                <a:solidFill>
                  <a:schemeClr val="bg2"/>
                </a:solidFill>
                <a:latin typeface="+mj-lt"/>
              </a:rPr>
              <a:t>ORDER </a:t>
            </a:r>
            <a:r>
              <a:rPr lang="en-US" dirty="0">
                <a:solidFill>
                  <a:schemeClr val="bg2"/>
                </a:solidFill>
                <a:latin typeface="+mj-lt"/>
              </a:rPr>
              <a:t>BY Clause</a:t>
            </a:r>
          </a:p>
        </p:txBody>
      </p:sp>
      <p:sp>
        <p:nvSpPr>
          <p:cNvPr id="5" name="Slide Number Placeholder 25"/>
          <p:cNvSpPr txBox="1">
            <a:spLocks/>
          </p:cNvSpPr>
          <p:nvPr/>
        </p:nvSpPr>
        <p:spPr>
          <a:xfrm>
            <a:off x="152400" y="6428601"/>
            <a:ext cx="457200" cy="276999"/>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8FE0B590-8C00-4610-BFCF-F4111B763C9E}" type="slidenum">
              <a:rPr lang="en-US" sz="1400" smtClean="0"/>
              <a:pPr>
                <a:defRPr/>
              </a:pPr>
              <a:t>39</a:t>
            </a:fld>
            <a:endParaRPr lang="en-US" sz="1400" dirty="0"/>
          </a:p>
        </p:txBody>
      </p:sp>
    </p:spTree>
    <p:extLst>
      <p:ext uri="{BB962C8B-B14F-4D97-AF65-F5344CB8AC3E}">
        <p14:creationId xmlns:p14="http://schemas.microsoft.com/office/powerpoint/2010/main" val="40567386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topics	</a:t>
            </a:r>
            <a:endParaRPr lang="en-US" dirty="0"/>
          </a:p>
        </p:txBody>
      </p:sp>
      <p:sp>
        <p:nvSpPr>
          <p:cNvPr id="3" name="Text Placeholder 2"/>
          <p:cNvSpPr>
            <a:spLocks noGrp="1"/>
          </p:cNvSpPr>
          <p:nvPr>
            <p:ph type="body" sz="quarter" idx="13"/>
          </p:nvPr>
        </p:nvSpPr>
        <p:spPr/>
        <p:txBody>
          <a:bodyPr>
            <a:normAutofit/>
          </a:bodyPr>
          <a:lstStyle/>
          <a:p>
            <a:pPr marL="342900" indent="-342900">
              <a:buFont typeface="Arial" panose="020B0604020202020204" pitchFamily="34" charset="0"/>
              <a:buChar char="•"/>
            </a:pPr>
            <a:r>
              <a:rPr lang="en-US" sz="2200" dirty="0" smtClean="0"/>
              <a:t>Group By Clause</a:t>
            </a:r>
          </a:p>
          <a:p>
            <a:pPr marL="342900" indent="-342900">
              <a:buFont typeface="Arial" panose="020B0604020202020204" pitchFamily="34" charset="0"/>
              <a:buChar char="•"/>
            </a:pPr>
            <a:r>
              <a:rPr lang="en-US" sz="2200" dirty="0" smtClean="0"/>
              <a:t>Having Clause</a:t>
            </a:r>
          </a:p>
          <a:p>
            <a:pPr marL="342900" indent="-342900">
              <a:buFont typeface="Arial" panose="020B0604020202020204" pitchFamily="34" charset="0"/>
              <a:buChar char="•"/>
            </a:pPr>
            <a:r>
              <a:rPr lang="en-US" sz="2200" dirty="0" smtClean="0"/>
              <a:t>Order By Clause</a:t>
            </a:r>
            <a:endParaRPr lang="en-US" sz="2200" dirty="0"/>
          </a:p>
        </p:txBody>
      </p:sp>
    </p:spTree>
    <p:extLst>
      <p:ext uri="{BB962C8B-B14F-4D97-AF65-F5344CB8AC3E}">
        <p14:creationId xmlns:p14="http://schemas.microsoft.com/office/powerpoint/2010/main" val="30358407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914400"/>
            <a:ext cx="8991600" cy="5257800"/>
          </a:xfrm>
        </p:spPr>
        <p:txBody>
          <a:bodyPr/>
          <a:lstStyle/>
          <a:p>
            <a:pPr>
              <a:spcBef>
                <a:spcPts val="0"/>
              </a:spcBef>
            </a:pPr>
            <a:r>
              <a:rPr lang="en-US" sz="2000" dirty="0"/>
              <a:t>Alternate Ways of Specifying ORDER BY Clause</a:t>
            </a:r>
          </a:p>
          <a:p>
            <a:pPr>
              <a:spcBef>
                <a:spcPts val="0"/>
              </a:spcBef>
            </a:pPr>
            <a:endParaRPr lang="en-US" sz="2000" dirty="0"/>
          </a:p>
          <a:p>
            <a:pPr>
              <a:spcBef>
                <a:spcPts val="0"/>
              </a:spcBef>
            </a:pPr>
            <a:r>
              <a:rPr lang="en-US" sz="2000" dirty="0"/>
              <a:t>Example </a:t>
            </a:r>
          </a:p>
          <a:p>
            <a:pPr marL="571500" lvl="4" indent="0">
              <a:buNone/>
            </a:pPr>
            <a:r>
              <a:rPr lang="en-US" b="1" dirty="0">
                <a:solidFill>
                  <a:srgbClr val="0070C0"/>
                </a:solidFill>
                <a:latin typeface="Courier New" pitchFamily="49" charset="0"/>
                <a:cs typeface="Courier New" pitchFamily="49" charset="0"/>
              </a:rPr>
              <a:t>SELECT </a:t>
            </a:r>
            <a:r>
              <a:rPr lang="en-US" b="1" dirty="0">
                <a:solidFill>
                  <a:srgbClr val="BC8F00"/>
                </a:solidFill>
                <a:latin typeface="Courier New" pitchFamily="49" charset="0"/>
                <a:cs typeface="Courier New" pitchFamily="49" charset="0"/>
              </a:rPr>
              <a:t>CUSTOMERNAME,COUNTRY</a:t>
            </a:r>
            <a:r>
              <a:rPr lang="en-US" b="1" dirty="0">
                <a:solidFill>
                  <a:srgbClr val="00B050"/>
                </a:solidFill>
                <a:latin typeface="Courier New" pitchFamily="49" charset="0"/>
                <a:cs typeface="Courier New" pitchFamily="49" charset="0"/>
              </a:rPr>
              <a:t> </a:t>
            </a:r>
          </a:p>
          <a:p>
            <a:pPr marL="571500" lvl="4" indent="0">
              <a:buNone/>
            </a:pPr>
            <a:r>
              <a:rPr lang="en-US" b="1" dirty="0">
                <a:solidFill>
                  <a:srgbClr val="0070C0"/>
                </a:solidFill>
                <a:latin typeface="Courier New" pitchFamily="49" charset="0"/>
                <a:cs typeface="Courier New" pitchFamily="49" charset="0"/>
              </a:rPr>
              <a:t>FROM </a:t>
            </a:r>
            <a:r>
              <a:rPr lang="en-US" b="1" dirty="0">
                <a:solidFill>
                  <a:srgbClr val="BC8F00"/>
                </a:solidFill>
                <a:latin typeface="Courier New" pitchFamily="49" charset="0"/>
                <a:cs typeface="Courier New" pitchFamily="49" charset="0"/>
              </a:rPr>
              <a:t>CUSTOMERS</a:t>
            </a:r>
            <a:r>
              <a:rPr lang="en-US" b="1" dirty="0">
                <a:solidFill>
                  <a:srgbClr val="0070C0"/>
                </a:solidFill>
                <a:latin typeface="Courier New" pitchFamily="49" charset="0"/>
                <a:cs typeface="Courier New" pitchFamily="49" charset="0"/>
              </a:rPr>
              <a:t> </a:t>
            </a:r>
          </a:p>
          <a:p>
            <a:pPr marL="571500" lvl="4" indent="0">
              <a:buNone/>
            </a:pPr>
            <a:r>
              <a:rPr lang="en-US" b="1" dirty="0">
                <a:solidFill>
                  <a:srgbClr val="0070C0"/>
                </a:solidFill>
                <a:latin typeface="Courier New" pitchFamily="49" charset="0"/>
                <a:cs typeface="Courier New" pitchFamily="49" charset="0"/>
              </a:rPr>
              <a:t>ORDER BY </a:t>
            </a:r>
            <a:r>
              <a:rPr lang="en-US" b="1" dirty="0" err="1">
                <a:solidFill>
                  <a:srgbClr val="BC8F00"/>
                </a:solidFill>
                <a:latin typeface="Courier New" pitchFamily="49" charset="0"/>
                <a:cs typeface="Courier New" pitchFamily="49" charset="0"/>
              </a:rPr>
              <a:t>CustomerName</a:t>
            </a:r>
            <a:r>
              <a:rPr lang="en-US" b="1" dirty="0">
                <a:solidFill>
                  <a:srgbClr val="BC8F00"/>
                </a:solidFill>
                <a:latin typeface="Courier New" pitchFamily="49" charset="0"/>
                <a:cs typeface="Courier New" pitchFamily="49" charset="0"/>
              </a:rPr>
              <a:t> </a:t>
            </a:r>
            <a:r>
              <a:rPr lang="en-US" b="1" dirty="0">
                <a:solidFill>
                  <a:srgbClr val="0070C0"/>
                </a:solidFill>
                <a:latin typeface="Courier New" pitchFamily="49" charset="0"/>
                <a:cs typeface="Courier New" pitchFamily="49" charset="0"/>
              </a:rPr>
              <a:t>DSC</a:t>
            </a:r>
            <a:r>
              <a:rPr lang="en-US" b="1" dirty="0">
                <a:solidFill>
                  <a:srgbClr val="BC8F00"/>
                </a:solidFill>
                <a:latin typeface="Courier New" pitchFamily="49" charset="0"/>
                <a:cs typeface="Courier New" pitchFamily="49" charset="0"/>
              </a:rPr>
              <a:t>, Country</a:t>
            </a:r>
            <a:r>
              <a:rPr lang="en-US" b="1" dirty="0">
                <a:solidFill>
                  <a:srgbClr val="0070C0"/>
                </a:solidFill>
                <a:latin typeface="Courier New" pitchFamily="49" charset="0"/>
                <a:cs typeface="Courier New" pitchFamily="49" charset="0"/>
              </a:rPr>
              <a:t> ASC</a:t>
            </a:r>
            <a:r>
              <a:rPr lang="en-US" b="1" dirty="0" smtClean="0">
                <a:solidFill>
                  <a:srgbClr val="0070C0"/>
                </a:solidFill>
              </a:rPr>
              <a:t>;</a:t>
            </a:r>
          </a:p>
          <a:p>
            <a:pPr marL="571500" lvl="4" indent="0">
              <a:buNone/>
            </a:pPr>
            <a:endParaRPr lang="en-US" b="1" dirty="0"/>
          </a:p>
          <a:p>
            <a:pPr>
              <a:spcBef>
                <a:spcPts val="0"/>
              </a:spcBef>
            </a:pPr>
            <a:r>
              <a:rPr lang="en-US" sz="2000" dirty="0" smtClean="0"/>
              <a:t>Returns all </a:t>
            </a:r>
            <a:r>
              <a:rPr lang="en-US" sz="2000" dirty="0"/>
              <a:t>records sorted by the </a:t>
            </a:r>
            <a:r>
              <a:rPr lang="en-US" sz="2000" dirty="0" err="1"/>
              <a:t>supplier_city</a:t>
            </a:r>
            <a:r>
              <a:rPr lang="en-US" sz="2000" dirty="0"/>
              <a:t> field in descending order</a:t>
            </a:r>
            <a:r>
              <a:rPr lang="en-US" sz="2000" dirty="0" smtClean="0"/>
              <a:t>,</a:t>
            </a:r>
          </a:p>
          <a:p>
            <a:pPr>
              <a:spcBef>
                <a:spcPts val="0"/>
              </a:spcBef>
            </a:pPr>
            <a:r>
              <a:rPr lang="en-US" sz="2000" dirty="0" smtClean="0"/>
              <a:t>the </a:t>
            </a:r>
            <a:r>
              <a:rPr lang="en-US" sz="2000" dirty="0"/>
              <a:t>sorted records are further sorted by </a:t>
            </a:r>
            <a:r>
              <a:rPr lang="en-US" sz="2000" dirty="0" err="1"/>
              <a:t>supplier_state</a:t>
            </a:r>
            <a:r>
              <a:rPr lang="en-US" sz="2000" dirty="0"/>
              <a:t> in ascending order.</a:t>
            </a:r>
          </a:p>
          <a:p>
            <a:endParaRPr lang="en-US" dirty="0"/>
          </a:p>
          <a:p>
            <a:endParaRPr lang="en-US" dirty="0"/>
          </a:p>
          <a:p>
            <a:endParaRPr lang="en-US" dirty="0"/>
          </a:p>
        </p:txBody>
      </p:sp>
      <p:sp>
        <p:nvSpPr>
          <p:cNvPr id="7170" name="Title 1"/>
          <p:cNvSpPr>
            <a:spLocks noGrp="1"/>
          </p:cNvSpPr>
          <p:nvPr>
            <p:ph type="title"/>
          </p:nvPr>
        </p:nvSpPr>
        <p:spPr/>
        <p:txBody>
          <a:bodyPr>
            <a:noAutofit/>
          </a:bodyPr>
          <a:lstStyle/>
          <a:p>
            <a:pPr lvl="1"/>
            <a:r>
              <a:rPr lang="en-US" dirty="0" smtClean="0">
                <a:solidFill>
                  <a:schemeClr val="bg2"/>
                </a:solidFill>
                <a:latin typeface="+mj-lt"/>
              </a:rPr>
              <a:t>ORDER </a:t>
            </a:r>
            <a:r>
              <a:rPr lang="en-US" dirty="0">
                <a:solidFill>
                  <a:schemeClr val="bg2"/>
                </a:solidFill>
                <a:latin typeface="+mj-lt"/>
              </a:rPr>
              <a:t>BY Clause</a:t>
            </a:r>
          </a:p>
        </p:txBody>
      </p:sp>
      <p:sp>
        <p:nvSpPr>
          <p:cNvPr id="5" name="Slide Number Placeholder 25"/>
          <p:cNvSpPr txBox="1">
            <a:spLocks/>
          </p:cNvSpPr>
          <p:nvPr/>
        </p:nvSpPr>
        <p:spPr>
          <a:xfrm>
            <a:off x="152400" y="6428601"/>
            <a:ext cx="457200" cy="276999"/>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8FE0B590-8C00-4610-BFCF-F4111B763C9E}" type="slidenum">
              <a:rPr lang="en-US" sz="1400" smtClean="0"/>
              <a:pPr>
                <a:defRPr/>
              </a:pPr>
              <a:t>40</a:t>
            </a:fld>
            <a:endParaRPr lang="en-US" sz="1400" dirty="0"/>
          </a:p>
        </p:txBody>
      </p:sp>
    </p:spTree>
    <p:extLst>
      <p:ext uri="{BB962C8B-B14F-4D97-AF65-F5344CB8AC3E}">
        <p14:creationId xmlns:p14="http://schemas.microsoft.com/office/powerpoint/2010/main" val="6769296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3065" y="835842"/>
            <a:ext cx="8534400" cy="1655739"/>
          </a:xfrm>
        </p:spPr>
        <p:txBody>
          <a:bodyPr/>
          <a:lstStyle/>
          <a:p>
            <a:pPr marL="365125" indent="-365125"/>
            <a:r>
              <a:rPr lang="en-US" sz="2000" dirty="0"/>
              <a:t>Assume that a SELECT </a:t>
            </a:r>
            <a:r>
              <a:rPr lang="en-US" sz="2000" dirty="0" smtClean="0"/>
              <a:t>statement </a:t>
            </a:r>
            <a:r>
              <a:rPr lang="en-US" sz="2000" dirty="0"/>
              <a:t>has the clauses </a:t>
            </a:r>
            <a:r>
              <a:rPr lang="en-US" sz="2000" dirty="0" smtClean="0"/>
              <a:t>WHERE, GROUP BY, HAVING </a:t>
            </a:r>
            <a:r>
              <a:rPr lang="en-US" sz="2000" dirty="0"/>
              <a:t>and </a:t>
            </a:r>
            <a:r>
              <a:rPr lang="en-US" sz="2000" dirty="0" smtClean="0"/>
              <a:t>ORDER BY. </a:t>
            </a:r>
          </a:p>
          <a:p>
            <a:pPr marL="365125" indent="-365125"/>
            <a:endParaRPr lang="en-US" sz="2000" dirty="0"/>
          </a:p>
          <a:p>
            <a:pPr marL="365125" indent="-365125"/>
            <a:r>
              <a:rPr lang="en-US" sz="2000" dirty="0" smtClean="0"/>
              <a:t>The </a:t>
            </a:r>
            <a:r>
              <a:rPr lang="en-US" sz="2000" dirty="0"/>
              <a:t>order of </a:t>
            </a:r>
            <a:r>
              <a:rPr lang="en-US" sz="2000" dirty="0" smtClean="0"/>
              <a:t>execution </a:t>
            </a:r>
            <a:r>
              <a:rPr lang="en-US" sz="2000" dirty="0"/>
              <a:t>of Clauses in SELECT </a:t>
            </a:r>
            <a:r>
              <a:rPr lang="en-US" sz="2000" dirty="0" smtClean="0"/>
              <a:t>statement </a:t>
            </a:r>
            <a:r>
              <a:rPr lang="en-US" sz="2000" dirty="0"/>
              <a:t>is as </a:t>
            </a:r>
            <a:r>
              <a:rPr lang="en-US" sz="2000" dirty="0" smtClean="0"/>
              <a:t>follows:</a:t>
            </a:r>
            <a:endParaRPr lang="en-US" sz="2000" dirty="0"/>
          </a:p>
        </p:txBody>
      </p:sp>
      <p:sp>
        <p:nvSpPr>
          <p:cNvPr id="7170" name="Title 1"/>
          <p:cNvSpPr>
            <a:spLocks noGrp="1"/>
          </p:cNvSpPr>
          <p:nvPr>
            <p:ph type="title"/>
          </p:nvPr>
        </p:nvSpPr>
        <p:spPr/>
        <p:txBody>
          <a:bodyPr>
            <a:normAutofit/>
          </a:bodyPr>
          <a:lstStyle/>
          <a:p>
            <a:pPr lvl="1"/>
            <a:r>
              <a:rPr lang="en-US" dirty="0" smtClean="0">
                <a:solidFill>
                  <a:schemeClr val="bg2"/>
                </a:solidFill>
                <a:latin typeface="+mj-lt"/>
              </a:rPr>
              <a:t>Order </a:t>
            </a:r>
            <a:r>
              <a:rPr lang="en-US" kern="1200" dirty="0">
                <a:solidFill>
                  <a:schemeClr val="bg2"/>
                </a:solidFill>
                <a:latin typeface="+mj-lt"/>
                <a:ea typeface="+mn-ea"/>
                <a:cs typeface="+mn-cs"/>
              </a:rPr>
              <a:t>of </a:t>
            </a:r>
            <a:r>
              <a:rPr lang="en-US" kern="1200" dirty="0" smtClean="0">
                <a:solidFill>
                  <a:schemeClr val="bg2"/>
                </a:solidFill>
                <a:latin typeface="+mj-lt"/>
                <a:ea typeface="+mn-ea"/>
                <a:cs typeface="+mn-cs"/>
              </a:rPr>
              <a:t>Execution</a:t>
            </a:r>
            <a:endParaRPr lang="en-US" kern="1200" dirty="0">
              <a:solidFill>
                <a:schemeClr val="bg2"/>
              </a:solidFill>
              <a:latin typeface="+mj-lt"/>
              <a:ea typeface="+mn-ea"/>
              <a:cs typeface="+mn-cs"/>
            </a:endParaRPr>
          </a:p>
        </p:txBody>
      </p:sp>
      <p:sp>
        <p:nvSpPr>
          <p:cNvPr id="5" name="Slide Number Placeholder 25"/>
          <p:cNvSpPr txBox="1">
            <a:spLocks/>
          </p:cNvSpPr>
          <p:nvPr/>
        </p:nvSpPr>
        <p:spPr>
          <a:xfrm>
            <a:off x="152400" y="6428601"/>
            <a:ext cx="457200" cy="276999"/>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8FE0B590-8C00-4610-BFCF-F4111B763C9E}" type="slidenum">
              <a:rPr lang="en-US" sz="1400" smtClean="0"/>
              <a:pPr>
                <a:defRPr/>
              </a:pPr>
              <a:t>41</a:t>
            </a:fld>
            <a:endParaRPr lang="en-US" sz="1400" dirty="0"/>
          </a:p>
        </p:txBody>
      </p:sp>
      <p:sp>
        <p:nvSpPr>
          <p:cNvPr id="19" name="Rounded Rectangle 18"/>
          <p:cNvSpPr/>
          <p:nvPr/>
        </p:nvSpPr>
        <p:spPr>
          <a:xfrm>
            <a:off x="457200" y="5562600"/>
            <a:ext cx="1447800" cy="381000"/>
          </a:xfrm>
          <a:prstGeom prst="roundRect">
            <a:avLst/>
          </a:prstGeom>
          <a:solidFill>
            <a:schemeClr val="accent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2"/>
                </a:solidFill>
              </a:rPr>
              <a:t>FROM</a:t>
            </a:r>
            <a:endParaRPr lang="en-US" b="1" dirty="0">
              <a:solidFill>
                <a:schemeClr val="bg2"/>
              </a:solidFill>
            </a:endParaRPr>
          </a:p>
        </p:txBody>
      </p:sp>
      <p:sp>
        <p:nvSpPr>
          <p:cNvPr id="20" name="Rounded Rectangle 19"/>
          <p:cNvSpPr/>
          <p:nvPr/>
        </p:nvSpPr>
        <p:spPr>
          <a:xfrm>
            <a:off x="457200" y="5029200"/>
            <a:ext cx="1447800" cy="381000"/>
          </a:xfrm>
          <a:prstGeom prst="roundRect">
            <a:avLst/>
          </a:prstGeom>
          <a:solidFill>
            <a:schemeClr val="accent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2"/>
                </a:solidFill>
              </a:rPr>
              <a:t>WHERE</a:t>
            </a:r>
            <a:endParaRPr lang="en-US" b="1" dirty="0">
              <a:solidFill>
                <a:schemeClr val="bg2"/>
              </a:solidFill>
            </a:endParaRPr>
          </a:p>
        </p:txBody>
      </p:sp>
      <p:sp>
        <p:nvSpPr>
          <p:cNvPr id="21" name="Rounded Rectangle 20"/>
          <p:cNvSpPr/>
          <p:nvPr/>
        </p:nvSpPr>
        <p:spPr>
          <a:xfrm>
            <a:off x="457200" y="4447401"/>
            <a:ext cx="1447800" cy="429399"/>
          </a:xfrm>
          <a:prstGeom prst="roundRect">
            <a:avLst/>
          </a:prstGeom>
          <a:solidFill>
            <a:schemeClr val="accent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2"/>
                </a:solidFill>
              </a:rPr>
              <a:t>GROUP BY</a:t>
            </a:r>
            <a:endParaRPr lang="en-US" b="1" dirty="0">
              <a:solidFill>
                <a:schemeClr val="bg2"/>
              </a:solidFill>
            </a:endParaRPr>
          </a:p>
        </p:txBody>
      </p:sp>
      <p:sp>
        <p:nvSpPr>
          <p:cNvPr id="22" name="Rounded Rectangle 21"/>
          <p:cNvSpPr/>
          <p:nvPr/>
        </p:nvSpPr>
        <p:spPr>
          <a:xfrm>
            <a:off x="457200" y="3865539"/>
            <a:ext cx="1447800" cy="381000"/>
          </a:xfrm>
          <a:prstGeom prst="roundRect">
            <a:avLst/>
          </a:prstGeom>
          <a:solidFill>
            <a:schemeClr val="accent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2"/>
                </a:solidFill>
              </a:rPr>
              <a:t>HAVING</a:t>
            </a:r>
            <a:endParaRPr lang="en-US" b="1" dirty="0">
              <a:solidFill>
                <a:schemeClr val="bg2"/>
              </a:solidFill>
            </a:endParaRPr>
          </a:p>
        </p:txBody>
      </p:sp>
      <p:sp>
        <p:nvSpPr>
          <p:cNvPr id="23" name="Rounded Rectangle 22"/>
          <p:cNvSpPr/>
          <p:nvPr/>
        </p:nvSpPr>
        <p:spPr>
          <a:xfrm>
            <a:off x="457200" y="3200401"/>
            <a:ext cx="1447800" cy="457200"/>
          </a:xfrm>
          <a:prstGeom prst="roundRect">
            <a:avLst/>
          </a:prstGeom>
          <a:solidFill>
            <a:schemeClr val="accent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2"/>
                </a:solidFill>
              </a:rPr>
              <a:t>ORDER BY</a:t>
            </a:r>
            <a:endParaRPr lang="en-US" b="1" dirty="0">
              <a:solidFill>
                <a:schemeClr val="bg2"/>
              </a:solidFill>
            </a:endParaRPr>
          </a:p>
        </p:txBody>
      </p:sp>
      <p:sp>
        <p:nvSpPr>
          <p:cNvPr id="24" name="Rounded Rectangle 23"/>
          <p:cNvSpPr/>
          <p:nvPr/>
        </p:nvSpPr>
        <p:spPr>
          <a:xfrm>
            <a:off x="457200" y="2667000"/>
            <a:ext cx="1447800" cy="381000"/>
          </a:xfrm>
          <a:prstGeom prst="roundRect">
            <a:avLst/>
          </a:prstGeom>
          <a:solidFill>
            <a:schemeClr val="accent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2"/>
                </a:solidFill>
              </a:rPr>
              <a:t>SELECT</a:t>
            </a:r>
            <a:endParaRPr lang="en-US" b="1" dirty="0">
              <a:solidFill>
                <a:schemeClr val="bg2"/>
              </a:solidFill>
            </a:endParaRPr>
          </a:p>
        </p:txBody>
      </p:sp>
      <p:sp>
        <p:nvSpPr>
          <p:cNvPr id="25" name="TextBox 24"/>
          <p:cNvSpPr txBox="1"/>
          <p:nvPr/>
        </p:nvSpPr>
        <p:spPr>
          <a:xfrm>
            <a:off x="1905000" y="2694057"/>
            <a:ext cx="5791200" cy="353943"/>
          </a:xfrm>
          <a:prstGeom prst="rect">
            <a:avLst/>
          </a:prstGeom>
          <a:noFill/>
        </p:spPr>
        <p:txBody>
          <a:bodyPr wrap="square" rtlCol="0">
            <a:spAutoFit/>
          </a:bodyPr>
          <a:lstStyle/>
          <a:p>
            <a:pPr marL="285750" lvl="4" indent="-285750">
              <a:buFont typeface="Arial" pitchFamily="34" charset="0"/>
              <a:buChar char="•"/>
            </a:pPr>
            <a:r>
              <a:rPr lang="en-US" sz="1700" dirty="0">
                <a:solidFill>
                  <a:schemeClr val="bg2"/>
                </a:solidFill>
              </a:rPr>
              <a:t>Selects the Table(s)  </a:t>
            </a:r>
            <a:r>
              <a:rPr lang="en-US" sz="1700" b="1" dirty="0">
                <a:solidFill>
                  <a:schemeClr val="bg2"/>
                </a:solidFill>
              </a:rPr>
              <a:t>FROM</a:t>
            </a:r>
            <a:r>
              <a:rPr lang="en-US" sz="1700" dirty="0">
                <a:solidFill>
                  <a:schemeClr val="bg2"/>
                </a:solidFill>
              </a:rPr>
              <a:t> the database. </a:t>
            </a:r>
          </a:p>
        </p:txBody>
      </p:sp>
      <p:sp>
        <p:nvSpPr>
          <p:cNvPr id="26" name="TextBox 25"/>
          <p:cNvSpPr txBox="1"/>
          <p:nvPr/>
        </p:nvSpPr>
        <p:spPr>
          <a:xfrm>
            <a:off x="1861458" y="3276600"/>
            <a:ext cx="5791200" cy="353943"/>
          </a:xfrm>
          <a:prstGeom prst="rect">
            <a:avLst/>
          </a:prstGeom>
          <a:noFill/>
        </p:spPr>
        <p:txBody>
          <a:bodyPr wrap="square" rtlCol="0">
            <a:spAutoFit/>
          </a:bodyPr>
          <a:lstStyle/>
          <a:p>
            <a:pPr marL="285750" lvl="4" indent="-285750">
              <a:buFont typeface="Arial" pitchFamily="34" charset="0"/>
              <a:buChar char="•"/>
            </a:pPr>
            <a:r>
              <a:rPr lang="en-US" sz="1700" dirty="0">
                <a:solidFill>
                  <a:schemeClr val="bg2"/>
                </a:solidFill>
              </a:rPr>
              <a:t>Selects records based on </a:t>
            </a:r>
            <a:r>
              <a:rPr lang="en-US" sz="1700" b="1" dirty="0">
                <a:solidFill>
                  <a:schemeClr val="bg2"/>
                </a:solidFill>
              </a:rPr>
              <a:t>WHERE</a:t>
            </a:r>
            <a:r>
              <a:rPr lang="en-US" sz="1700" dirty="0">
                <a:solidFill>
                  <a:schemeClr val="bg2"/>
                </a:solidFill>
              </a:rPr>
              <a:t> clause predicate.</a:t>
            </a:r>
          </a:p>
        </p:txBody>
      </p:sp>
      <p:sp>
        <p:nvSpPr>
          <p:cNvPr id="27" name="TextBox 26"/>
          <p:cNvSpPr txBox="1"/>
          <p:nvPr/>
        </p:nvSpPr>
        <p:spPr>
          <a:xfrm>
            <a:off x="1861458" y="3810000"/>
            <a:ext cx="6553200" cy="615553"/>
          </a:xfrm>
          <a:prstGeom prst="rect">
            <a:avLst/>
          </a:prstGeom>
          <a:noFill/>
        </p:spPr>
        <p:txBody>
          <a:bodyPr wrap="square" rtlCol="0">
            <a:spAutoFit/>
          </a:bodyPr>
          <a:lstStyle/>
          <a:p>
            <a:pPr marL="285750" indent="-285750">
              <a:buFont typeface="Arial" pitchFamily="34" charset="0"/>
              <a:buChar char="•"/>
            </a:pPr>
            <a:r>
              <a:rPr lang="en-US" sz="1700" dirty="0">
                <a:solidFill>
                  <a:schemeClr val="bg2"/>
                </a:solidFill>
              </a:rPr>
              <a:t>Groups rows based on columns specified in </a:t>
            </a:r>
            <a:r>
              <a:rPr lang="en-US" sz="1700" b="1" dirty="0">
                <a:solidFill>
                  <a:schemeClr val="bg2"/>
                </a:solidFill>
              </a:rPr>
              <a:t>GROUP BY</a:t>
            </a:r>
            <a:r>
              <a:rPr lang="en-US" sz="1700" dirty="0">
                <a:solidFill>
                  <a:schemeClr val="bg2"/>
                </a:solidFill>
              </a:rPr>
              <a:t> clause.</a:t>
            </a:r>
          </a:p>
        </p:txBody>
      </p:sp>
      <p:sp>
        <p:nvSpPr>
          <p:cNvPr id="28" name="TextBox 27"/>
          <p:cNvSpPr txBox="1"/>
          <p:nvPr/>
        </p:nvSpPr>
        <p:spPr>
          <a:xfrm>
            <a:off x="1861458" y="4495800"/>
            <a:ext cx="5791200" cy="353943"/>
          </a:xfrm>
          <a:prstGeom prst="rect">
            <a:avLst/>
          </a:prstGeom>
          <a:noFill/>
        </p:spPr>
        <p:txBody>
          <a:bodyPr wrap="square" rtlCol="0">
            <a:spAutoFit/>
          </a:bodyPr>
          <a:lstStyle/>
          <a:p>
            <a:pPr marL="285750" indent="-285750">
              <a:buFont typeface="Arial" pitchFamily="34" charset="0"/>
              <a:buChar char="•"/>
            </a:pPr>
            <a:r>
              <a:rPr lang="en-US" sz="1700" dirty="0">
                <a:solidFill>
                  <a:schemeClr val="bg2"/>
                </a:solidFill>
              </a:rPr>
              <a:t>Eliminates groups based on </a:t>
            </a:r>
            <a:r>
              <a:rPr lang="en-US" sz="1700" b="1" dirty="0">
                <a:solidFill>
                  <a:schemeClr val="bg2"/>
                </a:solidFill>
              </a:rPr>
              <a:t>HAVING</a:t>
            </a:r>
            <a:r>
              <a:rPr lang="en-US" sz="1700" dirty="0">
                <a:solidFill>
                  <a:schemeClr val="bg2"/>
                </a:solidFill>
              </a:rPr>
              <a:t> clause predicate.</a:t>
            </a:r>
          </a:p>
        </p:txBody>
      </p:sp>
      <p:sp>
        <p:nvSpPr>
          <p:cNvPr id="29" name="TextBox 28"/>
          <p:cNvSpPr txBox="1"/>
          <p:nvPr/>
        </p:nvSpPr>
        <p:spPr>
          <a:xfrm>
            <a:off x="1861458" y="5029200"/>
            <a:ext cx="7010400" cy="615553"/>
          </a:xfrm>
          <a:prstGeom prst="rect">
            <a:avLst/>
          </a:prstGeom>
          <a:noFill/>
        </p:spPr>
        <p:txBody>
          <a:bodyPr wrap="square" rtlCol="0">
            <a:spAutoFit/>
          </a:bodyPr>
          <a:lstStyle/>
          <a:p>
            <a:pPr marL="285750" indent="-285750">
              <a:buFont typeface="Arial" pitchFamily="34" charset="0"/>
              <a:buChar char="•"/>
            </a:pPr>
            <a:r>
              <a:rPr lang="en-US" sz="1700" dirty="0">
                <a:solidFill>
                  <a:schemeClr val="bg2"/>
                </a:solidFill>
              </a:rPr>
              <a:t>Sort the records based on the columns specified in the </a:t>
            </a:r>
            <a:r>
              <a:rPr lang="en-US" sz="1700" b="1" dirty="0">
                <a:solidFill>
                  <a:schemeClr val="bg2"/>
                </a:solidFill>
              </a:rPr>
              <a:t>ORDER  BY </a:t>
            </a:r>
            <a:r>
              <a:rPr lang="en-US" sz="1700" dirty="0">
                <a:solidFill>
                  <a:schemeClr val="bg2"/>
                </a:solidFill>
              </a:rPr>
              <a:t>clause. </a:t>
            </a:r>
          </a:p>
        </p:txBody>
      </p:sp>
      <p:sp>
        <p:nvSpPr>
          <p:cNvPr id="30" name="TextBox 29"/>
          <p:cNvSpPr txBox="1"/>
          <p:nvPr/>
        </p:nvSpPr>
        <p:spPr>
          <a:xfrm>
            <a:off x="1861458" y="5589657"/>
            <a:ext cx="6291942" cy="353943"/>
          </a:xfrm>
          <a:prstGeom prst="rect">
            <a:avLst/>
          </a:prstGeom>
          <a:noFill/>
        </p:spPr>
        <p:txBody>
          <a:bodyPr wrap="square" rtlCol="0">
            <a:spAutoFit/>
          </a:bodyPr>
          <a:lstStyle/>
          <a:p>
            <a:pPr marL="285750" indent="-285750">
              <a:buFont typeface="Arial" pitchFamily="34" charset="0"/>
              <a:buChar char="•"/>
            </a:pPr>
            <a:r>
              <a:rPr lang="en-US" sz="1700" dirty="0">
                <a:solidFill>
                  <a:schemeClr val="bg2"/>
                </a:solidFill>
              </a:rPr>
              <a:t>Choose the column names specified in </a:t>
            </a:r>
            <a:r>
              <a:rPr lang="en-US" sz="1700" b="1" dirty="0">
                <a:solidFill>
                  <a:schemeClr val="bg2"/>
                </a:solidFill>
              </a:rPr>
              <a:t>SELECT</a:t>
            </a:r>
            <a:r>
              <a:rPr lang="en-US" sz="1700" dirty="0">
                <a:solidFill>
                  <a:schemeClr val="bg2"/>
                </a:solidFill>
              </a:rPr>
              <a:t> clause.</a:t>
            </a:r>
          </a:p>
        </p:txBody>
      </p:sp>
    </p:spTree>
    <p:extLst>
      <p:ext uri="{BB962C8B-B14F-4D97-AF65-F5344CB8AC3E}">
        <p14:creationId xmlns:p14="http://schemas.microsoft.com/office/powerpoint/2010/main" val="18957152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fade">
                                      <p:cBhvr>
                                        <p:cTn id="17" dur="2000"/>
                                        <p:tgtEl>
                                          <p:spTgt spid="2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5"/>
                                        </p:tgtEl>
                                        <p:attrNameLst>
                                          <p:attrName>style.visibility</p:attrName>
                                        </p:attrNameLst>
                                      </p:cBhvr>
                                      <p:to>
                                        <p:strVal val="visible"/>
                                      </p:to>
                                    </p:set>
                                    <p:animEffect transition="in" filter="fade">
                                      <p:cBhvr>
                                        <p:cTn id="22" dur="2000"/>
                                        <p:tgtEl>
                                          <p:spTgt spid="2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fade">
                                      <p:cBhvr>
                                        <p:cTn id="27" dur="2000"/>
                                        <p:tgtEl>
                                          <p:spTgt spid="23"/>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6"/>
                                        </p:tgtEl>
                                        <p:attrNameLst>
                                          <p:attrName>style.visibility</p:attrName>
                                        </p:attrNameLst>
                                      </p:cBhvr>
                                      <p:to>
                                        <p:strVal val="visible"/>
                                      </p:to>
                                    </p:set>
                                    <p:animEffect transition="in" filter="fade">
                                      <p:cBhvr>
                                        <p:cTn id="32" dur="2000"/>
                                        <p:tgtEl>
                                          <p:spTgt spid="26"/>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2"/>
                                        </p:tgtEl>
                                        <p:attrNameLst>
                                          <p:attrName>style.visibility</p:attrName>
                                        </p:attrNameLst>
                                      </p:cBhvr>
                                      <p:to>
                                        <p:strVal val="visible"/>
                                      </p:to>
                                    </p:set>
                                    <p:animEffect transition="in" filter="fade">
                                      <p:cBhvr>
                                        <p:cTn id="37" dur="2000"/>
                                        <p:tgtEl>
                                          <p:spTgt spid="22"/>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7"/>
                                        </p:tgtEl>
                                        <p:attrNameLst>
                                          <p:attrName>style.visibility</p:attrName>
                                        </p:attrNameLst>
                                      </p:cBhvr>
                                      <p:to>
                                        <p:strVal val="visible"/>
                                      </p:to>
                                    </p:set>
                                    <p:animEffect transition="in" filter="fade">
                                      <p:cBhvr>
                                        <p:cTn id="42" dur="2000"/>
                                        <p:tgtEl>
                                          <p:spTgt spid="27"/>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1"/>
                                        </p:tgtEl>
                                        <p:attrNameLst>
                                          <p:attrName>style.visibility</p:attrName>
                                        </p:attrNameLst>
                                      </p:cBhvr>
                                      <p:to>
                                        <p:strVal val="visible"/>
                                      </p:to>
                                    </p:set>
                                    <p:animEffect transition="in" filter="fade">
                                      <p:cBhvr>
                                        <p:cTn id="47" dur="2000"/>
                                        <p:tgtEl>
                                          <p:spTgt spid="21"/>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28"/>
                                        </p:tgtEl>
                                        <p:attrNameLst>
                                          <p:attrName>style.visibility</p:attrName>
                                        </p:attrNameLst>
                                      </p:cBhvr>
                                      <p:to>
                                        <p:strVal val="visible"/>
                                      </p:to>
                                    </p:set>
                                    <p:animEffect transition="in" filter="fade">
                                      <p:cBhvr>
                                        <p:cTn id="52" dur="2000"/>
                                        <p:tgtEl>
                                          <p:spTgt spid="28"/>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20"/>
                                        </p:tgtEl>
                                        <p:attrNameLst>
                                          <p:attrName>style.visibility</p:attrName>
                                        </p:attrNameLst>
                                      </p:cBhvr>
                                      <p:to>
                                        <p:strVal val="visible"/>
                                      </p:to>
                                    </p:set>
                                    <p:animEffect transition="in" filter="fade">
                                      <p:cBhvr>
                                        <p:cTn id="57" dur="2000"/>
                                        <p:tgtEl>
                                          <p:spTgt spid="20"/>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29"/>
                                        </p:tgtEl>
                                        <p:attrNameLst>
                                          <p:attrName>style.visibility</p:attrName>
                                        </p:attrNameLst>
                                      </p:cBhvr>
                                      <p:to>
                                        <p:strVal val="visible"/>
                                      </p:to>
                                    </p:set>
                                    <p:animEffect transition="in" filter="fade">
                                      <p:cBhvr>
                                        <p:cTn id="62" dur="2000"/>
                                        <p:tgtEl>
                                          <p:spTgt spid="29"/>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19"/>
                                        </p:tgtEl>
                                        <p:attrNameLst>
                                          <p:attrName>style.visibility</p:attrName>
                                        </p:attrNameLst>
                                      </p:cBhvr>
                                      <p:to>
                                        <p:strVal val="visible"/>
                                      </p:to>
                                    </p:set>
                                    <p:animEffect transition="in" filter="fade">
                                      <p:cBhvr>
                                        <p:cTn id="67" dur="2000"/>
                                        <p:tgtEl>
                                          <p:spTgt spid="19"/>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30"/>
                                        </p:tgtEl>
                                        <p:attrNameLst>
                                          <p:attrName>style.visibility</p:attrName>
                                        </p:attrNameLst>
                                      </p:cBhvr>
                                      <p:to>
                                        <p:strVal val="visible"/>
                                      </p:to>
                                    </p:set>
                                    <p:animEffect transition="in" filter="fade">
                                      <p:cBhvr>
                                        <p:cTn id="72" dur="20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9" grpId="0" animBg="1"/>
      <p:bldP spid="20" grpId="0" animBg="1"/>
      <p:bldP spid="21" grpId="0" animBg="1"/>
      <p:bldP spid="22" grpId="0" animBg="1"/>
      <p:bldP spid="23" grpId="0" animBg="1"/>
      <p:bldP spid="24" grpId="0" animBg="1"/>
      <p:bldP spid="25" grpId="0"/>
      <p:bldP spid="26" grpId="0"/>
      <p:bldP spid="27" grpId="0"/>
      <p:bldP spid="28" grpId="0"/>
      <p:bldP spid="29" grpId="0"/>
      <p:bldP spid="30"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1800" b="0" dirty="0" smtClean="0"/>
              <a:t>Lend a Hand</a:t>
            </a:r>
            <a:endParaRPr lang="en-US" sz="1800" b="0" dirty="0"/>
          </a:p>
        </p:txBody>
      </p:sp>
      <p:sp>
        <p:nvSpPr>
          <p:cNvPr id="2" name="Text Placeholder 1"/>
          <p:cNvSpPr>
            <a:spLocks noGrp="1"/>
          </p:cNvSpPr>
          <p:nvPr>
            <p:ph type="body" sz="quarter" idx="13"/>
          </p:nvPr>
        </p:nvSpPr>
        <p:spPr/>
        <p:txBody>
          <a:bodyPr>
            <a:normAutofit/>
          </a:bodyPr>
          <a:lstStyle/>
          <a:p>
            <a:r>
              <a:rPr lang="en-US" sz="2000">
                <a:solidFill>
                  <a:schemeClr val="bg1"/>
                </a:solidFill>
              </a:rPr>
              <a:t>Refer  </a:t>
            </a:r>
            <a:r>
              <a:rPr lang="en-US" sz="2000" smtClean="0">
                <a:solidFill>
                  <a:schemeClr val="accent3"/>
                </a:solidFill>
              </a:rPr>
              <a:t>RIO_07_ANSI_SQL_Clauses_in_SQL </a:t>
            </a:r>
            <a:r>
              <a:rPr lang="en-US" sz="2000" dirty="0">
                <a:solidFill>
                  <a:schemeClr val="accent3"/>
                </a:solidFill>
              </a:rPr>
              <a:t>- Lend </a:t>
            </a:r>
            <a:r>
              <a:rPr lang="en-US" sz="2000" dirty="0" smtClean="0">
                <a:solidFill>
                  <a:schemeClr val="accent3"/>
                </a:solidFill>
              </a:rPr>
              <a:t>a Hand.ppt </a:t>
            </a:r>
            <a:r>
              <a:rPr lang="en-US" sz="2000" dirty="0">
                <a:solidFill>
                  <a:schemeClr val="bg1"/>
                </a:solidFill>
              </a:rPr>
              <a:t>document file</a:t>
            </a:r>
          </a:p>
          <a:p>
            <a:endParaRPr lang="en-US" sz="2000" dirty="0" smtClean="0"/>
          </a:p>
        </p:txBody>
      </p:sp>
    </p:spTree>
    <p:extLst>
      <p:ext uri="{BB962C8B-B14F-4D97-AF65-F5344CB8AC3E}">
        <p14:creationId xmlns:p14="http://schemas.microsoft.com/office/powerpoint/2010/main" val="332251716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1800" b="0" dirty="0" smtClean="0"/>
              <a:t>Check your understanding</a:t>
            </a:r>
            <a:endParaRPr lang="en-US" sz="1800" b="0" dirty="0"/>
          </a:p>
        </p:txBody>
      </p:sp>
      <p:sp>
        <p:nvSpPr>
          <p:cNvPr id="6" name="Text Placeholder 5"/>
          <p:cNvSpPr>
            <a:spLocks noGrp="1"/>
          </p:cNvSpPr>
          <p:nvPr>
            <p:ph type="body" sz="quarter" idx="13"/>
          </p:nvPr>
        </p:nvSpPr>
        <p:spPr>
          <a:xfrm>
            <a:off x="381000" y="1137831"/>
            <a:ext cx="8382000" cy="3129369"/>
          </a:xfrm>
        </p:spPr>
        <p:txBody>
          <a:bodyPr>
            <a:normAutofit/>
          </a:bodyPr>
          <a:lstStyle/>
          <a:p>
            <a:pPr marL="457200" indent="-457200">
              <a:buFont typeface="+mj-lt"/>
              <a:buAutoNum type="arabicPeriod"/>
            </a:pPr>
            <a:r>
              <a:rPr lang="en-US" sz="2000" dirty="0"/>
              <a:t>How to order the records in ascending order</a:t>
            </a:r>
            <a:r>
              <a:rPr lang="en-US" sz="2000" dirty="0" smtClean="0"/>
              <a:t>?</a:t>
            </a:r>
          </a:p>
          <a:p>
            <a:pPr marL="457200" indent="-457200">
              <a:buFont typeface="+mj-lt"/>
              <a:buAutoNum type="arabicPeriod"/>
            </a:pPr>
            <a:endParaRPr lang="en-US" sz="2000" dirty="0" smtClean="0"/>
          </a:p>
          <a:p>
            <a:pPr marL="457200" indent="-457200">
              <a:buFont typeface="+mj-lt"/>
              <a:buAutoNum type="arabicPeriod"/>
            </a:pPr>
            <a:r>
              <a:rPr lang="en-US" sz="2000" dirty="0"/>
              <a:t>What is the difference between group and order by</a:t>
            </a:r>
            <a:r>
              <a:rPr lang="en-US" sz="2000" dirty="0" smtClean="0"/>
              <a:t>?</a:t>
            </a:r>
          </a:p>
          <a:p>
            <a:pPr marL="457200" indent="-457200">
              <a:buFont typeface="+mj-lt"/>
              <a:buAutoNum type="arabicPeriod"/>
            </a:pPr>
            <a:endParaRPr lang="en-US" sz="2000" dirty="0" smtClean="0"/>
          </a:p>
          <a:p>
            <a:pPr marL="457200" indent="-457200">
              <a:buFont typeface="+mj-lt"/>
              <a:buAutoNum type="arabicPeriod"/>
            </a:pPr>
            <a:r>
              <a:rPr lang="en-US" sz="2000" dirty="0" smtClean="0"/>
              <a:t>When </a:t>
            </a:r>
            <a:r>
              <a:rPr lang="en-US" sz="2000" dirty="0"/>
              <a:t>a query has group by and order by clause what will be the order of execution precedence?</a:t>
            </a:r>
          </a:p>
          <a:p>
            <a:pPr marL="457200" indent="-457200">
              <a:buFont typeface="+mj-lt"/>
              <a:buAutoNum type="arabicPeriod"/>
            </a:pPr>
            <a:endParaRPr lang="en-US" sz="2000" dirty="0" smtClean="0"/>
          </a:p>
          <a:p>
            <a:pPr marL="457200" indent="-457200">
              <a:buFont typeface="+mj-lt"/>
              <a:buAutoNum type="arabicPeriod"/>
            </a:pPr>
            <a:r>
              <a:rPr lang="en-US" sz="2000" dirty="0" smtClean="0"/>
              <a:t>How </a:t>
            </a:r>
            <a:r>
              <a:rPr lang="en-US" sz="2000" dirty="0"/>
              <a:t>can </a:t>
            </a:r>
            <a:r>
              <a:rPr lang="en-US" sz="2000" dirty="0" smtClean="0"/>
              <a:t>we </a:t>
            </a:r>
            <a:r>
              <a:rPr lang="en-US" sz="2000" dirty="0"/>
              <a:t>filter records which are grouped?</a:t>
            </a:r>
          </a:p>
          <a:p>
            <a:endParaRPr lang="en-US" sz="2000" dirty="0"/>
          </a:p>
          <a:p>
            <a:endParaRPr lang="en-US" sz="2000" dirty="0"/>
          </a:p>
          <a:p>
            <a:endParaRPr lang="en-US" sz="2000" dirty="0"/>
          </a:p>
        </p:txBody>
      </p:sp>
    </p:spTree>
    <p:extLst>
      <p:ext uri="{BB962C8B-B14F-4D97-AF65-F5344CB8AC3E}">
        <p14:creationId xmlns:p14="http://schemas.microsoft.com/office/powerpoint/2010/main" val="364903446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1800" b="0" dirty="0" smtClean="0"/>
              <a:t>Check your understanding</a:t>
            </a:r>
            <a:endParaRPr lang="en-US" sz="1800" b="0" dirty="0"/>
          </a:p>
        </p:txBody>
      </p:sp>
      <p:sp>
        <p:nvSpPr>
          <p:cNvPr id="6" name="Text Placeholder 5"/>
          <p:cNvSpPr>
            <a:spLocks noGrp="1"/>
          </p:cNvSpPr>
          <p:nvPr>
            <p:ph type="body" sz="quarter" idx="13"/>
          </p:nvPr>
        </p:nvSpPr>
        <p:spPr>
          <a:xfrm>
            <a:off x="381000" y="1137831"/>
            <a:ext cx="8382000" cy="3129369"/>
          </a:xfrm>
        </p:spPr>
        <p:txBody>
          <a:bodyPr>
            <a:normAutofit/>
          </a:bodyPr>
          <a:lstStyle/>
          <a:p>
            <a:pPr lvl="0"/>
            <a:r>
              <a:rPr lang="en-US" sz="2000" dirty="0" smtClean="0"/>
              <a:t>5.	What </a:t>
            </a:r>
            <a:r>
              <a:rPr lang="en-US" sz="2000" dirty="0"/>
              <a:t>is the use of GROUP BY clause?</a:t>
            </a:r>
          </a:p>
          <a:p>
            <a:pPr marL="457200" indent="-457200">
              <a:buFont typeface="+mj-lt"/>
              <a:buAutoNum type="arabicPeriod"/>
            </a:pPr>
            <a:endParaRPr lang="en-US" sz="2000" dirty="0" smtClean="0"/>
          </a:p>
          <a:p>
            <a:pPr lvl="0"/>
            <a:r>
              <a:rPr lang="en-US" sz="2000" dirty="0" smtClean="0"/>
              <a:t>6.	What </a:t>
            </a:r>
            <a:r>
              <a:rPr lang="en-US" sz="2000" dirty="0"/>
              <a:t>is the use of HAVING clause?</a:t>
            </a:r>
          </a:p>
          <a:p>
            <a:pPr marL="457200" indent="-457200">
              <a:buFont typeface="+mj-lt"/>
              <a:buAutoNum type="arabicPeriod"/>
            </a:pPr>
            <a:endParaRPr lang="en-US" sz="2000" dirty="0" smtClean="0"/>
          </a:p>
          <a:p>
            <a:pPr lvl="0"/>
            <a:r>
              <a:rPr lang="en-US" sz="2000" dirty="0" smtClean="0"/>
              <a:t>7.	What </a:t>
            </a:r>
            <a:r>
              <a:rPr lang="en-US" sz="2000" dirty="0"/>
              <a:t>is the use of ORDER BY clause?</a:t>
            </a:r>
          </a:p>
          <a:p>
            <a:endParaRPr lang="en-US" sz="2000" dirty="0"/>
          </a:p>
          <a:p>
            <a:endParaRPr lang="en-US" sz="2000" dirty="0"/>
          </a:p>
          <a:p>
            <a:endParaRPr lang="en-US" sz="2000" dirty="0"/>
          </a:p>
        </p:txBody>
      </p:sp>
    </p:spTree>
    <p:extLst>
      <p:ext uri="{BB962C8B-B14F-4D97-AF65-F5344CB8AC3E}">
        <p14:creationId xmlns:p14="http://schemas.microsoft.com/office/powerpoint/2010/main" val="423675106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52400" y="152400"/>
            <a:ext cx="8389665" cy="607259"/>
          </a:xfrm>
          <a:noFill/>
          <a:ln>
            <a:noFill/>
          </a:ln>
        </p:spPr>
        <p:txBody>
          <a:bodyPr anchor="ctr"/>
          <a:lstStyle/>
          <a:p>
            <a:r>
              <a:rPr lang="en-US" sz="1800" b="0" dirty="0"/>
              <a:t>Summary</a:t>
            </a:r>
          </a:p>
        </p:txBody>
      </p:sp>
      <p:sp>
        <p:nvSpPr>
          <p:cNvPr id="2" name="Content Placeholder 1"/>
          <p:cNvSpPr>
            <a:spLocks noGrp="1"/>
          </p:cNvSpPr>
          <p:nvPr>
            <p:ph type="body" sz="quarter" idx="13"/>
          </p:nvPr>
        </p:nvSpPr>
        <p:spPr>
          <a:xfrm>
            <a:off x="381000" y="1137831"/>
            <a:ext cx="8382000" cy="3281769"/>
          </a:xfrm>
        </p:spPr>
        <p:txBody>
          <a:bodyPr>
            <a:normAutofit/>
          </a:bodyPr>
          <a:lstStyle/>
          <a:p>
            <a:pPr>
              <a:spcBef>
                <a:spcPts val="0"/>
              </a:spcBef>
            </a:pPr>
            <a:r>
              <a:rPr lang="en-US" sz="2000" dirty="0"/>
              <a:t>In this session, you have learned that</a:t>
            </a:r>
            <a:r>
              <a:rPr lang="en-US" sz="2000" dirty="0" smtClean="0"/>
              <a:t>:</a:t>
            </a:r>
          </a:p>
          <a:p>
            <a:pPr>
              <a:spcBef>
                <a:spcPts val="0"/>
              </a:spcBef>
            </a:pPr>
            <a:endParaRPr lang="en-US" sz="2000" dirty="0"/>
          </a:p>
          <a:p>
            <a:pPr marL="749300" lvl="1" indent="-234950">
              <a:defRPr/>
            </a:pPr>
            <a:r>
              <a:rPr lang="en-US" sz="2000" dirty="0"/>
              <a:t>The GROUP BY c</a:t>
            </a:r>
            <a:r>
              <a:rPr lang="en-US" sz="2000" dirty="0" smtClean="0"/>
              <a:t>lause </a:t>
            </a:r>
            <a:r>
              <a:rPr lang="en-US" sz="2000" dirty="0"/>
              <a:t>is used in a SELECT statement where aggregate functions are used as one of the select fields. </a:t>
            </a:r>
            <a:endParaRPr lang="en-US" sz="2000" dirty="0" smtClean="0"/>
          </a:p>
          <a:p>
            <a:pPr marL="749300" lvl="1" indent="-234950">
              <a:defRPr/>
            </a:pPr>
            <a:endParaRPr lang="en-US" sz="2000" dirty="0" smtClean="0"/>
          </a:p>
          <a:p>
            <a:pPr marL="749300" lvl="1" indent="-234950" algn="just">
              <a:defRPr/>
            </a:pPr>
            <a:r>
              <a:rPr lang="en-US" sz="2000" dirty="0"/>
              <a:t>The HAVING clause is used </a:t>
            </a:r>
            <a:r>
              <a:rPr lang="en-US" sz="2000" dirty="0" smtClean="0"/>
              <a:t>in </a:t>
            </a:r>
            <a:r>
              <a:rPr lang="en-US" sz="2000" dirty="0"/>
              <a:t>a SELECT statement to filter the records using the GROUP BY </a:t>
            </a:r>
            <a:r>
              <a:rPr lang="en-US" sz="2000" dirty="0" smtClean="0"/>
              <a:t>fields.</a:t>
            </a:r>
          </a:p>
          <a:p>
            <a:pPr marL="749300" lvl="1" indent="-234950" algn="just">
              <a:defRPr/>
            </a:pPr>
            <a:endParaRPr lang="en-US" sz="2000" dirty="0" smtClean="0"/>
          </a:p>
          <a:p>
            <a:pPr marL="749300" lvl="1" indent="-234950" algn="just">
              <a:defRPr/>
            </a:pPr>
            <a:r>
              <a:rPr lang="en-US" sz="2000" dirty="0" smtClean="0"/>
              <a:t>The </a:t>
            </a:r>
            <a:r>
              <a:rPr lang="en-US" sz="2000" dirty="0"/>
              <a:t>ORDER BY clause allows </a:t>
            </a:r>
            <a:r>
              <a:rPr lang="en-US" sz="2000" dirty="0" smtClean="0"/>
              <a:t>to </a:t>
            </a:r>
            <a:r>
              <a:rPr lang="en-US" sz="2000" dirty="0"/>
              <a:t>sort the records in </a:t>
            </a:r>
            <a:r>
              <a:rPr lang="en-US" sz="2000" dirty="0" smtClean="0"/>
              <a:t>the </a:t>
            </a:r>
            <a:r>
              <a:rPr lang="en-US" sz="2000" dirty="0"/>
              <a:t>result set. </a:t>
            </a:r>
            <a:endParaRPr sz="2000" dirty="0" smtClean="0"/>
          </a:p>
          <a:p>
            <a:endParaRPr lang="en-US" sz="2000" dirty="0"/>
          </a:p>
        </p:txBody>
      </p:sp>
      <p:sp>
        <p:nvSpPr>
          <p:cNvPr id="7" name="Slide Number Placeholder 25"/>
          <p:cNvSpPr txBox="1">
            <a:spLocks/>
          </p:cNvSpPr>
          <p:nvPr/>
        </p:nvSpPr>
        <p:spPr>
          <a:xfrm>
            <a:off x="152400" y="6428601"/>
            <a:ext cx="457200" cy="276999"/>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8FE0B590-8C00-4610-BFCF-F4111B763C9E}" type="slidenum">
              <a:rPr lang="en-US" sz="1400" smtClean="0"/>
              <a:pPr>
                <a:defRPr/>
              </a:pPr>
              <a:t>45</a:t>
            </a:fld>
            <a:endParaRPr lang="en-US" sz="14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2000" fill="hold"/>
                                        <p:tgtEl>
                                          <p:spTgt spid="2">
                                            <p:txEl>
                                              <p:pRg st="0" end="0"/>
                                            </p:txEl>
                                          </p:spTgt>
                                        </p:tgtEl>
                                        <p:attrNameLst>
                                          <p:attrName>ppt_x</p:attrName>
                                        </p:attrNameLst>
                                      </p:cBhvr>
                                      <p:tavLst>
                                        <p:tav tm="0">
                                          <p:val>
                                            <p:strVal val="0-#ppt_w/2"/>
                                          </p:val>
                                        </p:tav>
                                        <p:tav tm="100000">
                                          <p:val>
                                            <p:strVal val="#ppt_x"/>
                                          </p:val>
                                        </p:tav>
                                      </p:tavLst>
                                    </p:anim>
                                    <p:anim calcmode="lin" valueType="num">
                                      <p:cBhvr additive="base">
                                        <p:cTn id="8" dur="2000" fill="hold"/>
                                        <p:tgtEl>
                                          <p:spTgt spid="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 calcmode="lin" valueType="num">
                                      <p:cBhvr additive="base">
                                        <p:cTn id="13" dur="2000" fill="hold"/>
                                        <p:tgtEl>
                                          <p:spTgt spid="2">
                                            <p:txEl>
                                              <p:pRg st="2" end="2"/>
                                            </p:txEl>
                                          </p:spTgt>
                                        </p:tgtEl>
                                        <p:attrNameLst>
                                          <p:attrName>ppt_x</p:attrName>
                                        </p:attrNameLst>
                                      </p:cBhvr>
                                      <p:tavLst>
                                        <p:tav tm="0">
                                          <p:val>
                                            <p:strVal val="0-#ppt_w/2"/>
                                          </p:val>
                                        </p:tav>
                                        <p:tav tm="100000">
                                          <p:val>
                                            <p:strVal val="#ppt_x"/>
                                          </p:val>
                                        </p:tav>
                                      </p:tavLst>
                                    </p:anim>
                                    <p:anim calcmode="lin" valueType="num">
                                      <p:cBhvr additive="base">
                                        <p:cTn id="14" dur="2000" fill="hold"/>
                                        <p:tgtEl>
                                          <p:spTgt spid="2">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anim calcmode="lin" valueType="num">
                                      <p:cBhvr additive="base">
                                        <p:cTn id="19" dur="2000" fill="hold"/>
                                        <p:tgtEl>
                                          <p:spTgt spid="2">
                                            <p:txEl>
                                              <p:pRg st="4" end="4"/>
                                            </p:txEl>
                                          </p:spTgt>
                                        </p:tgtEl>
                                        <p:attrNameLst>
                                          <p:attrName>ppt_x</p:attrName>
                                        </p:attrNameLst>
                                      </p:cBhvr>
                                      <p:tavLst>
                                        <p:tav tm="0">
                                          <p:val>
                                            <p:strVal val="0-#ppt_w/2"/>
                                          </p:val>
                                        </p:tav>
                                        <p:tav tm="100000">
                                          <p:val>
                                            <p:strVal val="#ppt_x"/>
                                          </p:val>
                                        </p:tav>
                                      </p:tavLst>
                                    </p:anim>
                                    <p:anim calcmode="lin" valueType="num">
                                      <p:cBhvr additive="base">
                                        <p:cTn id="20" dur="2000" fill="hold"/>
                                        <p:tgtEl>
                                          <p:spTgt spid="2">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2">
                                            <p:txEl>
                                              <p:pRg st="6" end="6"/>
                                            </p:txEl>
                                          </p:spTgt>
                                        </p:tgtEl>
                                        <p:attrNameLst>
                                          <p:attrName>style.visibility</p:attrName>
                                        </p:attrNameLst>
                                      </p:cBhvr>
                                      <p:to>
                                        <p:strVal val="visible"/>
                                      </p:to>
                                    </p:set>
                                    <p:anim calcmode="lin" valueType="num">
                                      <p:cBhvr additive="base">
                                        <p:cTn id="25" dur="2000" fill="hold"/>
                                        <p:tgtEl>
                                          <p:spTgt spid="2">
                                            <p:txEl>
                                              <p:pRg st="6" end="6"/>
                                            </p:txEl>
                                          </p:spTgt>
                                        </p:tgtEl>
                                        <p:attrNameLst>
                                          <p:attrName>ppt_x</p:attrName>
                                        </p:attrNameLst>
                                      </p:cBhvr>
                                      <p:tavLst>
                                        <p:tav tm="0">
                                          <p:val>
                                            <p:strVal val="0-#ppt_w/2"/>
                                          </p:val>
                                        </p:tav>
                                        <p:tav tm="100000">
                                          <p:val>
                                            <p:strVal val="#ppt_x"/>
                                          </p:val>
                                        </p:tav>
                                      </p:tavLst>
                                    </p:anim>
                                    <p:anim calcmode="lin" valueType="num">
                                      <p:cBhvr additive="base">
                                        <p:cTn id="26" dur="2000" fill="hold"/>
                                        <p:tgtEl>
                                          <p:spTgt spid="2">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1" y="1219201"/>
            <a:ext cx="5105400" cy="3581400"/>
          </a:xfrm>
        </p:spPr>
        <p:txBody>
          <a:bodyPr/>
          <a:lstStyle/>
          <a:p>
            <a:pPr marL="0" indent="0">
              <a:lnSpc>
                <a:spcPct val="150000"/>
              </a:lnSpc>
              <a:buNone/>
            </a:pPr>
            <a:endParaRPr lang="en-US" sz="1800" dirty="0"/>
          </a:p>
          <a:p>
            <a:r>
              <a:rPr lang="en-US" sz="2000" dirty="0" smtClean="0">
                <a:solidFill>
                  <a:schemeClr val="bg1"/>
                </a:solidFill>
                <a:latin typeface="Arial" panose="020B0604020202020204" pitchFamily="34" charset="0"/>
                <a:cs typeface="Arial" panose="020B0604020202020204" pitchFamily="34" charset="0"/>
              </a:rPr>
              <a:t>http://en.Wikipedia.org/wiki/SQL </a:t>
            </a:r>
            <a:endParaRPr lang="en-US" sz="2000" dirty="0">
              <a:solidFill>
                <a:schemeClr val="bg1"/>
              </a:solidFill>
              <a:latin typeface="Arial" panose="020B0604020202020204" pitchFamily="34" charset="0"/>
              <a:cs typeface="Arial" panose="020B0604020202020204" pitchFamily="34" charset="0"/>
            </a:endParaRPr>
          </a:p>
        </p:txBody>
      </p:sp>
      <p:sp>
        <p:nvSpPr>
          <p:cNvPr id="3" name="Title 2"/>
          <p:cNvSpPr>
            <a:spLocks noGrp="1"/>
          </p:cNvSpPr>
          <p:nvPr>
            <p:ph type="title"/>
          </p:nvPr>
        </p:nvSpPr>
        <p:spPr/>
        <p:txBody>
          <a:bodyPr/>
          <a:lstStyle/>
          <a:p>
            <a:r>
              <a:rPr lang="en-US" dirty="0" smtClean="0">
                <a:solidFill>
                  <a:schemeClr val="bg1"/>
                </a:solidFill>
                <a:latin typeface="Arial" panose="020B0604020202020204" pitchFamily="34" charset="0"/>
                <a:cs typeface="Arial" panose="020B0604020202020204" pitchFamily="34" charset="0"/>
              </a:rPr>
              <a:t>Source</a:t>
            </a:r>
            <a:endParaRPr lang="en-US" dirty="0">
              <a:solidFill>
                <a:schemeClr val="bg1"/>
              </a:solidFill>
              <a:latin typeface="Arial" panose="020B0604020202020204" pitchFamily="34" charset="0"/>
              <a:cs typeface="Arial" panose="020B0604020202020204" pitchFamily="34" charset="0"/>
            </a:endParaRPr>
          </a:p>
        </p:txBody>
      </p:sp>
      <p:sp>
        <p:nvSpPr>
          <p:cNvPr id="5" name="Footer Placeholder 4"/>
          <p:cNvSpPr>
            <a:spLocks noGrp="1"/>
          </p:cNvSpPr>
          <p:nvPr>
            <p:ph type="ftr" sz="quarter" idx="4294967295"/>
          </p:nvPr>
        </p:nvSpPr>
        <p:spPr/>
        <p:txBody>
          <a:bodyPr/>
          <a:lstStyle/>
          <a:p>
            <a:r>
              <a:rPr lang="en-US" dirty="0" smtClean="0"/>
              <a:t>© </a:t>
            </a:r>
            <a:endParaRPr lang="en-US" dirty="0"/>
          </a:p>
        </p:txBody>
      </p:sp>
      <p:sp>
        <p:nvSpPr>
          <p:cNvPr id="7" name="Text Box 4"/>
          <p:cNvSpPr txBox="1">
            <a:spLocks noChangeArrowheads="1"/>
          </p:cNvSpPr>
          <p:nvPr/>
        </p:nvSpPr>
        <p:spPr bwMode="auto">
          <a:xfrm>
            <a:off x="381000" y="4953000"/>
            <a:ext cx="8458200" cy="830997"/>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a:spAutoFit/>
          </a:bodyPr>
          <a:lstStyle>
            <a:defPPr>
              <a:defRPr lang="en-US"/>
            </a:defPPr>
            <a:lvl1pPr eaLnBrk="0" hangingPunct="0">
              <a:defRPr sz="1200">
                <a:solidFill>
                  <a:schemeClr val="tx2">
                    <a:lumMod val="75000"/>
                  </a:schemeClr>
                </a:solidFill>
                <a:latin typeface="Arial Unicode MS" pitchFamily="34" charset="-128"/>
                <a:ea typeface="Arial Unicode MS" pitchFamily="34" charset="-128"/>
                <a:cs typeface="Arial Unicode MS" pitchFamily="34" charset="-128"/>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b="1" dirty="0">
                <a:solidFill>
                  <a:schemeClr val="tx2">
                    <a:lumMod val="50000"/>
                  </a:schemeClr>
                </a:solidFill>
                <a:latin typeface="Arial" pitchFamily="34" charset="0"/>
                <a:cs typeface="Arial" pitchFamily="34" charset="0"/>
              </a:rPr>
              <a:t>Disclaimer</a:t>
            </a:r>
            <a:r>
              <a:rPr lang="en-US" dirty="0">
                <a:solidFill>
                  <a:schemeClr val="tx2">
                    <a:lumMod val="50000"/>
                  </a:schemeClr>
                </a:solidFill>
              </a:rPr>
              <a:t>: Parts of the content of this course is based on the materials available from the Web sites and books listed above. The materials that can be accessed from linked sites are not maintained by Cognizant Academy and we are not responsible for the contents thereof. All trademarks, service marks, and trade names in this course are the marks of the respective owner(s).</a:t>
            </a:r>
          </a:p>
        </p:txBody>
      </p:sp>
      <p:pic>
        <p:nvPicPr>
          <p:cNvPr id="4100" name="Picture 4" descr="D:\Images\Images\source\shutterstock_4246789.jpg"/>
          <p:cNvPicPr>
            <a:picLocks noChangeAspect="1" noChangeArrowheads="1"/>
          </p:cNvPicPr>
          <p:nvPr/>
        </p:nvPicPr>
        <p:blipFill>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363866" y="1524000"/>
            <a:ext cx="2133600" cy="2133600"/>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581873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38752" y="838200"/>
            <a:ext cx="5715000" cy="1219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defRPr/>
            </a:pPr>
            <a:r>
              <a:rPr lang="en-US" sz="2300" dirty="0" smtClean="0">
                <a:solidFill>
                  <a:schemeClr val="bg1"/>
                </a:solidFill>
                <a:ea typeface="+mj-ea"/>
                <a:cs typeface="+mj-cs"/>
              </a:rPr>
              <a:t>You have successfully completed - </a:t>
            </a:r>
          </a:p>
          <a:p>
            <a:pPr lvl="1">
              <a:defRPr/>
            </a:pPr>
            <a:r>
              <a:rPr lang="en-US" sz="2300" dirty="0">
                <a:solidFill>
                  <a:schemeClr val="bg1"/>
                </a:solidFill>
                <a:latin typeface="Myriad Pro" pitchFamily="34" charset="0"/>
              </a:rPr>
              <a:t>Clauses in SQL</a:t>
            </a:r>
          </a:p>
        </p:txBody>
      </p:sp>
      <p:sp>
        <p:nvSpPr>
          <p:cNvPr id="5" name="Slide Number Placeholder 21"/>
          <p:cNvSpPr txBox="1">
            <a:spLocks/>
          </p:cNvSpPr>
          <p:nvPr/>
        </p:nvSpPr>
        <p:spPr>
          <a:xfrm>
            <a:off x="138752" y="6414139"/>
            <a:ext cx="457200" cy="27781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7ED8886-DB3B-44F4-9A80-E6A224679F20}" type="slidenum">
              <a:rPr lang="en-US" smtClean="0"/>
              <a:pPr/>
              <a:t>47</a:t>
            </a:fld>
            <a:endParaRPr lang="en-US" dirty="0"/>
          </a:p>
        </p:txBody>
      </p:sp>
    </p:spTree>
    <p:extLst>
      <p:ext uri="{BB962C8B-B14F-4D97-AF65-F5344CB8AC3E}">
        <p14:creationId xmlns:p14="http://schemas.microsoft.com/office/powerpoint/2010/main" val="11229370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itle 1"/>
          <p:cNvSpPr>
            <a:spLocks noGrp="1"/>
          </p:cNvSpPr>
          <p:nvPr>
            <p:ph type="title"/>
          </p:nvPr>
        </p:nvSpPr>
        <p:spPr>
          <a:noFill/>
          <a:ln>
            <a:noFill/>
          </a:ln>
        </p:spPr>
        <p:txBody>
          <a:bodyPr anchor="ctr"/>
          <a:lstStyle/>
          <a:p>
            <a:r>
              <a:rPr lang="en-US" dirty="0">
                <a:solidFill>
                  <a:schemeClr val="bg1"/>
                </a:solidFill>
                <a:latin typeface="Arial" panose="020B0604020202020204" pitchFamily="34" charset="0"/>
                <a:cs typeface="Arial" panose="020B0604020202020204" pitchFamily="34" charset="0"/>
              </a:rPr>
              <a:t>Scenario</a:t>
            </a:r>
          </a:p>
        </p:txBody>
      </p:sp>
      <p:sp>
        <p:nvSpPr>
          <p:cNvPr id="4" name="Text Placeholder 3"/>
          <p:cNvSpPr>
            <a:spLocks noGrp="1"/>
          </p:cNvSpPr>
          <p:nvPr>
            <p:ph type="body" sz="quarter" idx="13"/>
          </p:nvPr>
        </p:nvSpPr>
        <p:spPr>
          <a:xfrm>
            <a:off x="381000" y="1143000"/>
            <a:ext cx="8382000" cy="4622800"/>
          </a:xfrm>
        </p:spPr>
        <p:txBody>
          <a:bodyPr/>
          <a:lstStyle/>
          <a:p>
            <a:r>
              <a:rPr lang="en-US" sz="2000" dirty="0">
                <a:solidFill>
                  <a:schemeClr val="bg1"/>
                </a:solidFill>
                <a:latin typeface="Arial" panose="020B0604020202020204" pitchFamily="34" charset="0"/>
                <a:cs typeface="Arial" panose="020B0604020202020204" pitchFamily="34" charset="0"/>
              </a:rPr>
              <a:t>For the complete understanding of ANSI SQL, we are going to make use of Product Management System (PMS) for ABC Traders</a:t>
            </a:r>
            <a:r>
              <a:rPr lang="en-US" sz="2000" dirty="0" smtClean="0">
                <a:solidFill>
                  <a:schemeClr val="bg1"/>
                </a:solidFill>
                <a:latin typeface="Arial" panose="020B0604020202020204" pitchFamily="34" charset="0"/>
                <a:cs typeface="Arial" panose="020B0604020202020204" pitchFamily="34" charset="0"/>
              </a:rPr>
              <a:t>.</a:t>
            </a:r>
          </a:p>
          <a:p>
            <a:endParaRPr lang="en-US" sz="2000" dirty="0">
              <a:solidFill>
                <a:schemeClr val="bg1"/>
              </a:solidFill>
              <a:latin typeface="Arial" panose="020B0604020202020204" pitchFamily="34" charset="0"/>
              <a:cs typeface="Arial" panose="020B0604020202020204" pitchFamily="34" charset="0"/>
            </a:endParaRPr>
          </a:p>
          <a:p>
            <a:endParaRPr lang="en-US" sz="2000" dirty="0" smtClean="0">
              <a:solidFill>
                <a:schemeClr val="bg1"/>
              </a:solidFill>
              <a:latin typeface="Arial" panose="020B0604020202020204" pitchFamily="34" charset="0"/>
              <a:cs typeface="Arial" panose="020B0604020202020204" pitchFamily="34" charset="0"/>
            </a:endParaRPr>
          </a:p>
          <a:p>
            <a:endParaRPr lang="en-US" sz="2000" dirty="0">
              <a:solidFill>
                <a:schemeClr val="bg1"/>
              </a:solidFill>
              <a:latin typeface="Arial" panose="020B0604020202020204" pitchFamily="34" charset="0"/>
              <a:cs typeface="Arial" panose="020B0604020202020204" pitchFamily="34" charset="0"/>
            </a:endParaRPr>
          </a:p>
          <a:p>
            <a:pPr marL="288925" indent="-285750">
              <a:spcBef>
                <a:spcPts val="0"/>
              </a:spcBef>
              <a:buFont typeface="Arial" pitchFamily="34" charset="0"/>
              <a:buChar char="•"/>
            </a:pPr>
            <a:r>
              <a:rPr lang="en-US" sz="2000" dirty="0">
                <a:solidFill>
                  <a:schemeClr val="bg1"/>
                </a:solidFill>
                <a:latin typeface="Arial" panose="020B0604020202020204" pitchFamily="34" charset="0"/>
                <a:cs typeface="Arial" panose="020B0604020202020204" pitchFamily="34" charset="0"/>
              </a:rPr>
              <a:t>ABC Traders is a company which buys collectable model cars, trains, trucks, buses, and ships directly from manufacturers and sell them to distributors across the globe. In order to manage the stocking, supply, and payment transactions, the above mentioned software is developed.</a:t>
            </a:r>
          </a:p>
          <a:p>
            <a:pPr marL="288925" indent="-285750">
              <a:spcBef>
                <a:spcPts val="0"/>
              </a:spcBef>
              <a:buFont typeface="Arial" pitchFamily="34" charset="0"/>
              <a:buChar char="•"/>
            </a:pPr>
            <a:r>
              <a:rPr lang="en-US" sz="2000" dirty="0">
                <a:solidFill>
                  <a:schemeClr val="bg1"/>
                </a:solidFill>
                <a:latin typeface="Arial" panose="020B0604020202020204" pitchFamily="34" charset="0"/>
                <a:cs typeface="Arial" panose="020B0604020202020204" pitchFamily="34" charset="0"/>
              </a:rPr>
              <a:t>As per the requirement of the trading company, an inventory system is developed to collect the information of the products, customers, and their payment processing.</a:t>
            </a:r>
          </a:p>
          <a:p>
            <a:endParaRPr lang="en-US" sz="2000" dirty="0">
              <a:solidFill>
                <a:schemeClr val="bg1"/>
              </a:solidFill>
              <a:latin typeface="Arial" panose="020B0604020202020204" pitchFamily="34" charset="0"/>
              <a:cs typeface="Arial" panose="020B0604020202020204" pitchFamily="34" charset="0"/>
            </a:endParaRPr>
          </a:p>
          <a:p>
            <a:endParaRPr lang="en-US" dirty="0"/>
          </a:p>
        </p:txBody>
      </p:sp>
      <p:sp>
        <p:nvSpPr>
          <p:cNvPr id="7" name="Slide Number Placeholder 18"/>
          <p:cNvSpPr txBox="1">
            <a:spLocks/>
          </p:cNvSpPr>
          <p:nvPr/>
        </p:nvSpPr>
        <p:spPr>
          <a:xfrm>
            <a:off x="8763000" y="6570562"/>
            <a:ext cx="457200" cy="27781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smtClean="0">
                <a:solidFill>
                  <a:schemeClr val="bg1"/>
                </a:solidFill>
              </a:rPr>
              <a:t>4</a:t>
            </a:r>
            <a:endParaRPr lang="en-US" sz="1400" dirty="0">
              <a:solidFill>
                <a:schemeClr val="bg1"/>
              </a:solidFill>
            </a:endParaRPr>
          </a:p>
        </p:txBody>
      </p:sp>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9571" y="1981200"/>
            <a:ext cx="8077200" cy="78105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3486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noFill/>
          <a:ln>
            <a:noFill/>
          </a:ln>
        </p:spPr>
        <p:txBody>
          <a:bodyPr anchor="ctr"/>
          <a:lstStyle/>
          <a:p>
            <a:r>
              <a:rPr lang="en-US" dirty="0" smtClean="0">
                <a:solidFill>
                  <a:schemeClr val="bg1"/>
                </a:solidFill>
                <a:latin typeface="Arial" panose="020B0604020202020204" pitchFamily="34" charset="0"/>
                <a:cs typeface="Arial" panose="020B0604020202020204" pitchFamily="34" charset="0"/>
              </a:rPr>
              <a:t>Database Tables</a:t>
            </a:r>
            <a:endParaRPr lang="en-US" dirty="0">
              <a:solidFill>
                <a:schemeClr val="bg1"/>
              </a:solidFill>
              <a:latin typeface="Arial" panose="020B0604020202020204" pitchFamily="34" charset="0"/>
              <a:cs typeface="Arial" panose="020B0604020202020204" pitchFamily="34" charset="0"/>
            </a:endParaRPr>
          </a:p>
        </p:txBody>
      </p:sp>
      <p:sp>
        <p:nvSpPr>
          <p:cNvPr id="2" name="Text Placeholder 1"/>
          <p:cNvSpPr>
            <a:spLocks noGrp="1"/>
          </p:cNvSpPr>
          <p:nvPr>
            <p:ph type="body" sz="quarter" idx="13"/>
          </p:nvPr>
        </p:nvSpPr>
        <p:spPr>
          <a:xfrm>
            <a:off x="381004" y="1113971"/>
            <a:ext cx="8382000" cy="4622800"/>
          </a:xfrm>
        </p:spPr>
        <p:txBody>
          <a:bodyPr/>
          <a:lstStyle/>
          <a:p>
            <a:pPr indent="-365760">
              <a:spcBef>
                <a:spcPts val="0"/>
              </a:spcBef>
            </a:pPr>
            <a:r>
              <a:rPr lang="en-US" sz="2000" dirty="0">
                <a:solidFill>
                  <a:schemeClr val="bg1"/>
                </a:solidFill>
                <a:latin typeface="Arial" panose="020B0604020202020204" pitchFamily="34" charset="0"/>
                <a:cs typeface="Arial" panose="020B0604020202020204" pitchFamily="34" charset="0"/>
              </a:rPr>
              <a:t>There are many entities involved in Product Management System. </a:t>
            </a:r>
          </a:p>
          <a:p>
            <a:pPr indent="-365760">
              <a:spcBef>
                <a:spcPts val="0"/>
              </a:spcBef>
            </a:pPr>
            <a:r>
              <a:rPr lang="en-US" sz="2000" dirty="0">
                <a:solidFill>
                  <a:schemeClr val="bg1"/>
                </a:solidFill>
                <a:latin typeface="Arial" panose="020B0604020202020204" pitchFamily="34" charset="0"/>
                <a:cs typeface="Arial" panose="020B0604020202020204" pitchFamily="34" charset="0"/>
              </a:rPr>
              <a:t>We will be dealing with PMS throughout this session.</a:t>
            </a:r>
          </a:p>
          <a:p>
            <a:endParaRPr lang="en-US" dirty="0"/>
          </a:p>
          <a:p>
            <a:endParaRPr lang="en-US" dirty="0"/>
          </a:p>
        </p:txBody>
      </p:sp>
      <p:sp>
        <p:nvSpPr>
          <p:cNvPr id="19" name="Slide Number Placeholder 18"/>
          <p:cNvSpPr>
            <a:spLocks noGrp="1"/>
          </p:cNvSpPr>
          <p:nvPr>
            <p:ph type="sldNum" sz="quarter" idx="4294967295"/>
          </p:nvPr>
        </p:nvSpPr>
        <p:spPr>
          <a:xfrm>
            <a:off x="8686800" y="6413500"/>
            <a:ext cx="457200" cy="277813"/>
          </a:xfrm>
          <a:prstGeom prst="rect">
            <a:avLst/>
          </a:prstGeom>
        </p:spPr>
        <p:txBody>
          <a:bodyPr/>
          <a:lstStyle/>
          <a:p>
            <a:fld id="{47ED8886-DB3B-44F4-9A80-E6A224679F20}" type="slidenum">
              <a:rPr lang="en-US" smtClean="0">
                <a:solidFill>
                  <a:schemeClr val="bg1"/>
                </a:solidFill>
              </a:rPr>
              <a:pPr/>
              <a:t>6</a:t>
            </a:fld>
            <a:endParaRPr lang="en-US" dirty="0">
              <a:solidFill>
                <a:schemeClr val="bg1"/>
              </a:solidFill>
            </a:endParaRPr>
          </a:p>
        </p:txBody>
      </p:sp>
      <p:sp>
        <p:nvSpPr>
          <p:cNvPr id="12" name="AutoShape 2"/>
          <p:cNvSpPr>
            <a:spLocks noChangeArrowheads="1"/>
          </p:cNvSpPr>
          <p:nvPr/>
        </p:nvSpPr>
        <p:spPr bwMode="auto">
          <a:xfrm rot="5400000">
            <a:off x="1545939" y="3646836"/>
            <a:ext cx="1886999" cy="2249330"/>
          </a:xfrm>
          <a:prstGeom prst="bracePair">
            <a:avLst>
              <a:gd name="adj" fmla="val 8333"/>
            </a:avLst>
          </a:prstGeom>
          <a:solidFill>
            <a:schemeClr val="bg2">
              <a:lumMod val="50000"/>
            </a:schemeClr>
          </a:solidFill>
          <a:extLst/>
        </p:spPr>
        <p:style>
          <a:lnRef idx="0">
            <a:scrgbClr r="0" g="0" b="0"/>
          </a:lnRef>
          <a:fillRef idx="1003">
            <a:schemeClr val="dk2"/>
          </a:fillRef>
          <a:effectRef idx="0">
            <a:scrgbClr r="0" g="0" b="0"/>
          </a:effectRef>
          <a:fontRef idx="major"/>
        </p:style>
        <p:txBody>
          <a:bodyPr rot="0" vert="horz" wrap="square" lIns="91440" tIns="45720" rIns="91440" bIns="45720" anchor="ctr" anchorCtr="0" upright="1">
            <a:noAutofit/>
          </a:bodyPr>
          <a:lstStyle/>
          <a:p>
            <a:pPr algn="ctr">
              <a:lnSpc>
                <a:spcPct val="120000"/>
              </a:lnSpc>
            </a:pPr>
            <a:r>
              <a:rPr lang="en-US" sz="1400" b="1" dirty="0">
                <a:solidFill>
                  <a:schemeClr val="bg1"/>
                </a:solidFill>
                <a:ea typeface="Times New Roman"/>
                <a:cs typeface="Mangal"/>
              </a:rPr>
              <a:t>Payments</a:t>
            </a:r>
          </a:p>
          <a:p>
            <a:pPr algn="ctr">
              <a:lnSpc>
                <a:spcPct val="120000"/>
              </a:lnSpc>
            </a:pPr>
            <a:r>
              <a:rPr lang="en-US" sz="1400" dirty="0">
                <a:solidFill>
                  <a:schemeClr val="bg1"/>
                </a:solidFill>
                <a:ea typeface="Times New Roman"/>
                <a:cs typeface="Mangal"/>
              </a:rPr>
              <a:t>To maintain information of payments done, for example, payment date, amount, and so on. </a:t>
            </a:r>
          </a:p>
        </p:txBody>
      </p:sp>
      <p:sp>
        <p:nvSpPr>
          <p:cNvPr id="13" name="AutoShape 2"/>
          <p:cNvSpPr>
            <a:spLocks noChangeArrowheads="1"/>
          </p:cNvSpPr>
          <p:nvPr/>
        </p:nvSpPr>
        <p:spPr bwMode="auto">
          <a:xfrm rot="5400000">
            <a:off x="2768754" y="2047305"/>
            <a:ext cx="1842774" cy="2159954"/>
          </a:xfrm>
          <a:prstGeom prst="bracePair">
            <a:avLst>
              <a:gd name="adj" fmla="val 8333"/>
            </a:avLst>
          </a:prstGeom>
          <a:solidFill>
            <a:schemeClr val="accent3">
              <a:lumMod val="75000"/>
            </a:schemeClr>
          </a:solidFill>
          <a:extLst/>
        </p:spPr>
        <p:style>
          <a:lnRef idx="0">
            <a:scrgbClr r="0" g="0" b="0"/>
          </a:lnRef>
          <a:fillRef idx="1003">
            <a:schemeClr val="dk2"/>
          </a:fillRef>
          <a:effectRef idx="0">
            <a:scrgbClr r="0" g="0" b="0"/>
          </a:effectRef>
          <a:fontRef idx="major"/>
        </p:style>
        <p:txBody>
          <a:bodyPr rot="0" vert="horz" wrap="square" lIns="91440" tIns="45720" rIns="91440" bIns="45720" anchor="ctr" anchorCtr="0" upright="1">
            <a:noAutofit/>
          </a:bodyPr>
          <a:lstStyle/>
          <a:p>
            <a:pPr algn="ctr">
              <a:lnSpc>
                <a:spcPct val="120000"/>
              </a:lnSpc>
            </a:pPr>
            <a:r>
              <a:rPr lang="en-US" sz="1400" b="1" dirty="0">
                <a:solidFill>
                  <a:schemeClr val="bg1"/>
                </a:solidFill>
                <a:ea typeface="Times New Roman"/>
                <a:cs typeface="Mangal"/>
              </a:rPr>
              <a:t>Customer</a:t>
            </a:r>
          </a:p>
          <a:p>
            <a:pPr algn="ctr">
              <a:lnSpc>
                <a:spcPct val="120000"/>
              </a:lnSpc>
            </a:pPr>
            <a:r>
              <a:rPr lang="en-US" sz="1400" dirty="0">
                <a:solidFill>
                  <a:schemeClr val="bg1"/>
                </a:solidFill>
                <a:ea typeface="Times New Roman"/>
                <a:cs typeface="Mangal"/>
              </a:rPr>
              <a:t>To maintain customer </a:t>
            </a:r>
            <a:r>
              <a:rPr lang="en-US" sz="1400" dirty="0" smtClean="0">
                <a:solidFill>
                  <a:schemeClr val="bg1"/>
                </a:solidFill>
                <a:ea typeface="Times New Roman"/>
                <a:cs typeface="Mangal"/>
              </a:rPr>
              <a:t>details, </a:t>
            </a:r>
            <a:r>
              <a:rPr lang="en-US" sz="1400" dirty="0">
                <a:solidFill>
                  <a:schemeClr val="bg1"/>
                </a:solidFill>
                <a:ea typeface="Times New Roman"/>
                <a:cs typeface="Mangal"/>
              </a:rPr>
              <a:t>for example, </a:t>
            </a:r>
            <a:r>
              <a:rPr lang="en-US" sz="1400" dirty="0" smtClean="0">
                <a:solidFill>
                  <a:schemeClr val="bg1"/>
                </a:solidFill>
                <a:ea typeface="Times New Roman"/>
                <a:cs typeface="Mangal"/>
              </a:rPr>
              <a:t>customer name</a:t>
            </a:r>
            <a:r>
              <a:rPr lang="en-US" sz="1400" dirty="0">
                <a:solidFill>
                  <a:schemeClr val="bg1"/>
                </a:solidFill>
                <a:ea typeface="Times New Roman"/>
                <a:cs typeface="Mangal"/>
              </a:rPr>
              <a:t>, </a:t>
            </a:r>
            <a:r>
              <a:rPr lang="en-US" sz="1400" dirty="0" smtClean="0">
                <a:solidFill>
                  <a:schemeClr val="bg1"/>
                </a:solidFill>
                <a:ea typeface="Times New Roman"/>
                <a:cs typeface="Mangal"/>
              </a:rPr>
              <a:t>address, </a:t>
            </a:r>
            <a:r>
              <a:rPr lang="en-US" sz="1400" dirty="0">
                <a:solidFill>
                  <a:schemeClr val="bg1"/>
                </a:solidFill>
                <a:ea typeface="Times New Roman"/>
                <a:cs typeface="Mangal"/>
              </a:rPr>
              <a:t>and so on.</a:t>
            </a:r>
          </a:p>
          <a:p>
            <a:pPr algn="ctr">
              <a:lnSpc>
                <a:spcPct val="120000"/>
              </a:lnSpc>
            </a:pPr>
            <a:r>
              <a:rPr lang="en-US" sz="1300" b="1" dirty="0">
                <a:solidFill>
                  <a:schemeClr val="bg1"/>
                </a:solidFill>
                <a:latin typeface="+mj-lt"/>
                <a:ea typeface="Times New Roman"/>
                <a:cs typeface="Mangal"/>
              </a:rPr>
              <a:t> </a:t>
            </a:r>
          </a:p>
        </p:txBody>
      </p:sp>
      <p:sp>
        <p:nvSpPr>
          <p:cNvPr id="14" name="AutoShape 2"/>
          <p:cNvSpPr>
            <a:spLocks noChangeArrowheads="1"/>
          </p:cNvSpPr>
          <p:nvPr/>
        </p:nvSpPr>
        <p:spPr bwMode="auto">
          <a:xfrm rot="5400000">
            <a:off x="3759071" y="3774311"/>
            <a:ext cx="1886998" cy="1963901"/>
          </a:xfrm>
          <a:prstGeom prst="bracePair">
            <a:avLst>
              <a:gd name="adj" fmla="val 8333"/>
            </a:avLst>
          </a:prstGeom>
          <a:solidFill>
            <a:schemeClr val="accent5">
              <a:lumMod val="75000"/>
            </a:schemeClr>
          </a:solidFill>
          <a:extLst/>
        </p:spPr>
        <p:style>
          <a:lnRef idx="0">
            <a:scrgbClr r="0" g="0" b="0"/>
          </a:lnRef>
          <a:fillRef idx="1003">
            <a:schemeClr val="dk2"/>
          </a:fillRef>
          <a:effectRef idx="0">
            <a:scrgbClr r="0" g="0" b="0"/>
          </a:effectRef>
          <a:fontRef idx="major"/>
        </p:style>
        <p:txBody>
          <a:bodyPr rot="0" vert="horz" wrap="square" lIns="91440" tIns="45720" rIns="91440" bIns="45720" anchor="ctr" anchorCtr="0" upright="1">
            <a:noAutofit/>
          </a:bodyPr>
          <a:lstStyle/>
          <a:p>
            <a:pPr algn="ctr">
              <a:lnSpc>
                <a:spcPct val="120000"/>
              </a:lnSpc>
            </a:pPr>
            <a:r>
              <a:rPr lang="en-US" sz="1400" b="1" dirty="0">
                <a:solidFill>
                  <a:schemeClr val="bg1"/>
                </a:solidFill>
                <a:ea typeface="Times New Roman"/>
                <a:cs typeface="Mangal"/>
              </a:rPr>
              <a:t>Orders</a:t>
            </a:r>
          </a:p>
          <a:p>
            <a:pPr algn="ctr">
              <a:lnSpc>
                <a:spcPct val="120000"/>
              </a:lnSpc>
            </a:pPr>
            <a:r>
              <a:rPr lang="en-US" sz="1400" dirty="0">
                <a:solidFill>
                  <a:schemeClr val="bg1"/>
                </a:solidFill>
                <a:ea typeface="Times New Roman"/>
                <a:cs typeface="Mangal"/>
              </a:rPr>
              <a:t>To maintain Orders done by customers, for example, order no, date, and so on. </a:t>
            </a:r>
          </a:p>
        </p:txBody>
      </p:sp>
      <p:sp>
        <p:nvSpPr>
          <p:cNvPr id="15" name="AutoShape 2"/>
          <p:cNvSpPr>
            <a:spLocks noChangeArrowheads="1"/>
          </p:cNvSpPr>
          <p:nvPr/>
        </p:nvSpPr>
        <p:spPr bwMode="auto">
          <a:xfrm rot="5400000">
            <a:off x="598806" y="1799571"/>
            <a:ext cx="1789427" cy="2272348"/>
          </a:xfrm>
          <a:prstGeom prst="bracePair">
            <a:avLst>
              <a:gd name="adj" fmla="val 8333"/>
            </a:avLst>
          </a:prstGeom>
          <a:solidFill>
            <a:schemeClr val="accent2">
              <a:lumMod val="75000"/>
            </a:schemeClr>
          </a:solidFill>
          <a:extLst/>
        </p:spPr>
        <p:style>
          <a:lnRef idx="0">
            <a:scrgbClr r="0" g="0" b="0"/>
          </a:lnRef>
          <a:fillRef idx="1003">
            <a:schemeClr val="dk2"/>
          </a:fillRef>
          <a:effectRef idx="0">
            <a:scrgbClr r="0" g="0" b="0"/>
          </a:effectRef>
          <a:fontRef idx="major"/>
        </p:style>
        <p:txBody>
          <a:bodyPr rot="0" vert="horz" wrap="square" lIns="91440" tIns="45720" rIns="91440" bIns="45720" anchor="ctr" anchorCtr="0" upright="1">
            <a:noAutofit/>
          </a:bodyPr>
          <a:lstStyle/>
          <a:p>
            <a:pPr marR="0" algn="ctr">
              <a:lnSpc>
                <a:spcPct val="120000"/>
              </a:lnSpc>
              <a:spcBef>
                <a:spcPts val="0"/>
              </a:spcBef>
              <a:spcAft>
                <a:spcPts val="0"/>
              </a:spcAft>
            </a:pPr>
            <a:r>
              <a:rPr lang="en-US" sz="1400" b="1" dirty="0">
                <a:solidFill>
                  <a:schemeClr val="bg1"/>
                </a:solidFill>
                <a:ea typeface="Times New Roman"/>
                <a:cs typeface="Mangal"/>
              </a:rPr>
              <a:t>Offices</a:t>
            </a:r>
            <a:r>
              <a:rPr lang="en-US" sz="1400" b="1" dirty="0">
                <a:solidFill>
                  <a:srgbClr val="0000FF"/>
                </a:solidFill>
                <a:ea typeface="Times New Roman"/>
                <a:cs typeface="Mangal"/>
              </a:rPr>
              <a:t> </a:t>
            </a:r>
          </a:p>
          <a:p>
            <a:pPr marR="0" algn="ctr">
              <a:lnSpc>
                <a:spcPct val="120000"/>
              </a:lnSpc>
              <a:spcBef>
                <a:spcPts val="0"/>
              </a:spcBef>
              <a:spcAft>
                <a:spcPts val="0"/>
              </a:spcAft>
            </a:pPr>
            <a:r>
              <a:rPr lang="en-US" sz="1400" dirty="0">
                <a:solidFill>
                  <a:schemeClr val="bg1"/>
                </a:solidFill>
                <a:ea typeface="Times New Roman"/>
                <a:cs typeface="Mangal"/>
              </a:rPr>
              <a:t>To maintain information of </a:t>
            </a:r>
            <a:r>
              <a:rPr lang="en-US" sz="1400" dirty="0" smtClean="0">
                <a:solidFill>
                  <a:schemeClr val="bg1"/>
                </a:solidFill>
                <a:ea typeface="Times New Roman"/>
                <a:cs typeface="Mangal"/>
              </a:rPr>
              <a:t>offices, for example, office </a:t>
            </a:r>
            <a:r>
              <a:rPr lang="en-US" sz="1400" dirty="0">
                <a:solidFill>
                  <a:schemeClr val="bg1"/>
                </a:solidFill>
                <a:ea typeface="Times New Roman"/>
                <a:cs typeface="Mangal"/>
              </a:rPr>
              <a:t>code, address, </a:t>
            </a:r>
            <a:r>
              <a:rPr lang="en-US" sz="1400" dirty="0" smtClean="0">
                <a:solidFill>
                  <a:schemeClr val="bg1"/>
                </a:solidFill>
                <a:ea typeface="Times New Roman"/>
                <a:cs typeface="Mangal"/>
              </a:rPr>
              <a:t>city, and so on. </a:t>
            </a:r>
            <a:endParaRPr lang="en-US" sz="1400" dirty="0">
              <a:solidFill>
                <a:schemeClr val="bg1"/>
              </a:solidFill>
              <a:ea typeface="Times New Roman"/>
              <a:cs typeface="Mangal"/>
            </a:endParaRPr>
          </a:p>
        </p:txBody>
      </p:sp>
      <p:sp>
        <p:nvSpPr>
          <p:cNvPr id="16" name="AutoShape 2"/>
          <p:cNvSpPr>
            <a:spLocks noChangeArrowheads="1"/>
          </p:cNvSpPr>
          <p:nvPr/>
        </p:nvSpPr>
        <p:spPr bwMode="auto">
          <a:xfrm rot="5400000">
            <a:off x="4904105" y="2102390"/>
            <a:ext cx="1789429" cy="2057400"/>
          </a:xfrm>
          <a:prstGeom prst="bracePair">
            <a:avLst>
              <a:gd name="adj" fmla="val 8333"/>
            </a:avLst>
          </a:prstGeom>
          <a:solidFill>
            <a:schemeClr val="accent6">
              <a:lumMod val="75000"/>
            </a:schemeClr>
          </a:solidFill>
          <a:extLst/>
        </p:spPr>
        <p:style>
          <a:lnRef idx="0">
            <a:scrgbClr r="0" g="0" b="0"/>
          </a:lnRef>
          <a:fillRef idx="1003">
            <a:schemeClr val="dk2"/>
          </a:fillRef>
          <a:effectRef idx="0">
            <a:scrgbClr r="0" g="0" b="0"/>
          </a:effectRef>
          <a:fontRef idx="major"/>
        </p:style>
        <p:txBody>
          <a:bodyPr rot="0" vert="horz" wrap="square" lIns="91440" tIns="45720" rIns="91440" bIns="45720" anchor="ctr" anchorCtr="0" upright="1">
            <a:noAutofit/>
          </a:bodyPr>
          <a:lstStyle/>
          <a:p>
            <a:pPr algn="ctr">
              <a:lnSpc>
                <a:spcPct val="120000"/>
              </a:lnSpc>
            </a:pPr>
            <a:r>
              <a:rPr lang="en-US" sz="1400" b="1" dirty="0">
                <a:solidFill>
                  <a:schemeClr val="bg1"/>
                </a:solidFill>
                <a:ea typeface="Times New Roman"/>
                <a:cs typeface="Mangal"/>
              </a:rPr>
              <a:t>Employees</a:t>
            </a:r>
          </a:p>
          <a:p>
            <a:pPr algn="ctr">
              <a:lnSpc>
                <a:spcPct val="120000"/>
              </a:lnSpc>
            </a:pPr>
            <a:r>
              <a:rPr lang="en-US" sz="1400" b="1" dirty="0">
                <a:solidFill>
                  <a:schemeClr val="bg1"/>
                </a:solidFill>
                <a:ea typeface="Times New Roman"/>
                <a:cs typeface="Mangal"/>
              </a:rPr>
              <a:t>To maintain employee </a:t>
            </a:r>
          </a:p>
          <a:p>
            <a:pPr algn="ctr">
              <a:lnSpc>
                <a:spcPct val="120000"/>
              </a:lnSpc>
            </a:pPr>
            <a:r>
              <a:rPr lang="en-US" sz="1400" b="1" dirty="0">
                <a:solidFill>
                  <a:schemeClr val="bg1"/>
                </a:solidFill>
                <a:ea typeface="Times New Roman"/>
                <a:cs typeface="Mangal"/>
              </a:rPr>
              <a:t>details, for example, </a:t>
            </a:r>
            <a:r>
              <a:rPr lang="en-US" sz="1400" b="1" dirty="0" smtClean="0">
                <a:solidFill>
                  <a:schemeClr val="bg1"/>
                </a:solidFill>
                <a:ea typeface="Times New Roman"/>
                <a:cs typeface="Mangal"/>
              </a:rPr>
              <a:t>ID,</a:t>
            </a:r>
            <a:endParaRPr lang="en-US" sz="1400" b="1" dirty="0">
              <a:solidFill>
                <a:schemeClr val="bg1"/>
              </a:solidFill>
              <a:ea typeface="Times New Roman"/>
              <a:cs typeface="Mangal"/>
            </a:endParaRPr>
          </a:p>
          <a:p>
            <a:pPr algn="ctr">
              <a:lnSpc>
                <a:spcPct val="120000"/>
              </a:lnSpc>
            </a:pPr>
            <a:r>
              <a:rPr lang="en-US" sz="1400" b="1" dirty="0" smtClean="0">
                <a:solidFill>
                  <a:schemeClr val="bg1"/>
                </a:solidFill>
                <a:ea typeface="Times New Roman"/>
                <a:cs typeface="Mangal"/>
              </a:rPr>
              <a:t>name, </a:t>
            </a:r>
            <a:r>
              <a:rPr lang="en-US" sz="1400" dirty="0">
                <a:solidFill>
                  <a:schemeClr val="bg1"/>
                </a:solidFill>
                <a:ea typeface="Times New Roman"/>
                <a:cs typeface="Mangal"/>
              </a:rPr>
              <a:t>and so on</a:t>
            </a:r>
            <a:r>
              <a:rPr lang="en-US" sz="1400" b="1" dirty="0" smtClean="0">
                <a:solidFill>
                  <a:schemeClr val="bg1"/>
                </a:solidFill>
                <a:ea typeface="Times New Roman"/>
                <a:cs typeface="Mangal"/>
              </a:rPr>
              <a:t>. </a:t>
            </a:r>
            <a:endParaRPr lang="en-US" sz="1400" b="1" dirty="0">
              <a:solidFill>
                <a:schemeClr val="bg1"/>
              </a:solidFill>
              <a:ea typeface="Times New Roman"/>
              <a:cs typeface="Mangal"/>
            </a:endParaRPr>
          </a:p>
        </p:txBody>
      </p:sp>
      <p:sp>
        <p:nvSpPr>
          <p:cNvPr id="17" name="AutoShape 2"/>
          <p:cNvSpPr>
            <a:spLocks noChangeArrowheads="1"/>
          </p:cNvSpPr>
          <p:nvPr/>
        </p:nvSpPr>
        <p:spPr bwMode="auto">
          <a:xfrm rot="5400000">
            <a:off x="7068185" y="2071909"/>
            <a:ext cx="1789429" cy="2057400"/>
          </a:xfrm>
          <a:prstGeom prst="bracePair">
            <a:avLst>
              <a:gd name="adj" fmla="val 8333"/>
            </a:avLst>
          </a:prstGeom>
          <a:solidFill>
            <a:schemeClr val="accent4">
              <a:lumMod val="75000"/>
            </a:schemeClr>
          </a:solidFill>
          <a:extLst/>
        </p:spPr>
        <p:style>
          <a:lnRef idx="0">
            <a:scrgbClr r="0" g="0" b="0"/>
          </a:lnRef>
          <a:fillRef idx="1003">
            <a:schemeClr val="dk2"/>
          </a:fillRef>
          <a:effectRef idx="0">
            <a:scrgbClr r="0" g="0" b="0"/>
          </a:effectRef>
          <a:fontRef idx="major"/>
        </p:style>
        <p:txBody>
          <a:bodyPr rot="0" vert="horz" wrap="square" lIns="91440" tIns="45720" rIns="91440" bIns="45720" anchor="ctr" anchorCtr="0" upright="1">
            <a:noAutofit/>
          </a:bodyPr>
          <a:lstStyle/>
          <a:p>
            <a:pPr algn="ctr">
              <a:lnSpc>
                <a:spcPct val="120000"/>
              </a:lnSpc>
            </a:pPr>
            <a:r>
              <a:rPr lang="en-US" sz="1400" b="1" dirty="0">
                <a:solidFill>
                  <a:schemeClr val="bg1"/>
                </a:solidFill>
                <a:ea typeface="Times New Roman"/>
                <a:cs typeface="Mangal"/>
              </a:rPr>
              <a:t>Products</a:t>
            </a:r>
          </a:p>
          <a:p>
            <a:pPr algn="ctr">
              <a:lnSpc>
                <a:spcPct val="120000"/>
              </a:lnSpc>
            </a:pPr>
            <a:r>
              <a:rPr lang="en-US" sz="1400" dirty="0">
                <a:solidFill>
                  <a:schemeClr val="bg1"/>
                </a:solidFill>
                <a:ea typeface="Times New Roman"/>
                <a:cs typeface="Mangal"/>
              </a:rPr>
              <a:t>To maintain information of </a:t>
            </a:r>
            <a:r>
              <a:rPr lang="en-US" sz="1400" dirty="0" smtClean="0">
                <a:solidFill>
                  <a:schemeClr val="bg1"/>
                </a:solidFill>
                <a:ea typeface="Times New Roman"/>
                <a:cs typeface="Mangal"/>
              </a:rPr>
              <a:t>products, </a:t>
            </a:r>
            <a:r>
              <a:rPr lang="en-US" sz="1400" dirty="0">
                <a:solidFill>
                  <a:schemeClr val="bg1"/>
                </a:solidFill>
                <a:ea typeface="Times New Roman"/>
                <a:cs typeface="Mangal"/>
              </a:rPr>
              <a:t>for example, </a:t>
            </a:r>
            <a:r>
              <a:rPr lang="en-US" sz="1400" dirty="0" smtClean="0">
                <a:solidFill>
                  <a:schemeClr val="bg1"/>
                </a:solidFill>
                <a:ea typeface="Times New Roman"/>
                <a:cs typeface="Mangal"/>
              </a:rPr>
              <a:t>product </a:t>
            </a:r>
            <a:r>
              <a:rPr lang="en-US" sz="1400" dirty="0">
                <a:solidFill>
                  <a:schemeClr val="bg1"/>
                </a:solidFill>
                <a:ea typeface="Times New Roman"/>
                <a:cs typeface="Mangal"/>
              </a:rPr>
              <a:t>id, </a:t>
            </a:r>
            <a:r>
              <a:rPr lang="en-US" sz="1400" dirty="0" smtClean="0">
                <a:solidFill>
                  <a:schemeClr val="bg1"/>
                </a:solidFill>
                <a:ea typeface="Times New Roman"/>
                <a:cs typeface="Mangal"/>
              </a:rPr>
              <a:t>name, </a:t>
            </a:r>
            <a:r>
              <a:rPr lang="en-US" sz="1400" dirty="0">
                <a:solidFill>
                  <a:schemeClr val="bg1"/>
                </a:solidFill>
                <a:ea typeface="Times New Roman"/>
                <a:cs typeface="Mangal"/>
              </a:rPr>
              <a:t>and so on. </a:t>
            </a:r>
          </a:p>
        </p:txBody>
      </p:sp>
      <p:sp>
        <p:nvSpPr>
          <p:cNvPr id="18" name="AutoShape 2"/>
          <p:cNvSpPr>
            <a:spLocks noChangeArrowheads="1"/>
          </p:cNvSpPr>
          <p:nvPr/>
        </p:nvSpPr>
        <p:spPr bwMode="auto">
          <a:xfrm rot="5400000">
            <a:off x="5940143" y="3755259"/>
            <a:ext cx="1886998" cy="2032483"/>
          </a:xfrm>
          <a:prstGeom prst="bracePair">
            <a:avLst>
              <a:gd name="adj" fmla="val 8333"/>
            </a:avLst>
          </a:prstGeom>
          <a:solidFill>
            <a:srgbClr val="BC4744"/>
          </a:solidFill>
          <a:extLst/>
        </p:spPr>
        <p:style>
          <a:lnRef idx="0">
            <a:scrgbClr r="0" g="0" b="0"/>
          </a:lnRef>
          <a:fillRef idx="1003">
            <a:schemeClr val="dk2"/>
          </a:fillRef>
          <a:effectRef idx="0">
            <a:scrgbClr r="0" g="0" b="0"/>
          </a:effectRef>
          <a:fontRef idx="major"/>
        </p:style>
        <p:txBody>
          <a:bodyPr rot="0" vert="horz" wrap="square" lIns="91440" tIns="45720" rIns="91440" bIns="45720" anchor="ctr" anchorCtr="0" upright="1">
            <a:noAutofit/>
          </a:bodyPr>
          <a:lstStyle/>
          <a:p>
            <a:pPr algn="ctr">
              <a:lnSpc>
                <a:spcPct val="120000"/>
              </a:lnSpc>
            </a:pPr>
            <a:r>
              <a:rPr lang="en-US" sz="1400" b="1" dirty="0">
                <a:solidFill>
                  <a:schemeClr val="bg1"/>
                </a:solidFill>
                <a:ea typeface="Times New Roman"/>
                <a:cs typeface="Mangal"/>
              </a:rPr>
              <a:t>Order Details</a:t>
            </a:r>
          </a:p>
          <a:p>
            <a:pPr algn="ctr">
              <a:lnSpc>
                <a:spcPct val="120000"/>
              </a:lnSpc>
            </a:pPr>
            <a:r>
              <a:rPr lang="en-US" sz="1400" dirty="0">
                <a:solidFill>
                  <a:schemeClr val="bg1"/>
                </a:solidFill>
                <a:ea typeface="Times New Roman"/>
                <a:cs typeface="Mangal"/>
              </a:rPr>
              <a:t>To maintain Orders done by customers, for example, order no, date, and so on. </a:t>
            </a:r>
          </a:p>
        </p:txBody>
      </p:sp>
    </p:spTree>
    <p:extLst>
      <p:ext uri="{BB962C8B-B14F-4D97-AF65-F5344CB8AC3E}">
        <p14:creationId xmlns:p14="http://schemas.microsoft.com/office/powerpoint/2010/main" val="1467200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a:noFill/>
          <a:ln>
            <a:noFill/>
          </a:ln>
        </p:spPr>
        <p:txBody>
          <a:bodyPr anchor="ctr"/>
          <a:lstStyle/>
          <a:p>
            <a:r>
              <a:rPr lang="en-US" dirty="0">
                <a:solidFill>
                  <a:schemeClr val="bg1"/>
                </a:solidFill>
                <a:latin typeface="Arial" panose="020B0604020202020204" pitchFamily="34" charset="0"/>
                <a:cs typeface="Arial" panose="020B0604020202020204" pitchFamily="34" charset="0"/>
              </a:rPr>
              <a:t>Schema Diagram</a:t>
            </a:r>
          </a:p>
        </p:txBody>
      </p:sp>
      <p:sp>
        <p:nvSpPr>
          <p:cNvPr id="3" name="Text Placeholder 2"/>
          <p:cNvSpPr>
            <a:spLocks noGrp="1"/>
          </p:cNvSpPr>
          <p:nvPr>
            <p:ph type="body" sz="quarter" idx="13"/>
          </p:nvPr>
        </p:nvSpPr>
        <p:spPr/>
        <p:txBody>
          <a:bodyPr/>
          <a:lstStyle/>
          <a:p>
            <a:endParaRPr lang="en-US" dirty="0"/>
          </a:p>
        </p:txBody>
      </p:sp>
      <p:pic>
        <p:nvPicPr>
          <p:cNvPr id="5" name="Picture 3" descr="C:\mysql\case study\ClassicModels\docs\dbschema\ClassicModelsDBSchema.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240" t="1358" r="1176" b="22555"/>
          <a:stretch/>
        </p:blipFill>
        <p:spPr bwMode="auto">
          <a:xfrm>
            <a:off x="390331" y="1160342"/>
            <a:ext cx="8696325" cy="4800600"/>
          </a:xfrm>
          <a:prstGeom prst="rect">
            <a:avLst/>
          </a:prstGeom>
          <a:noFill/>
          <a:extLst>
            <a:ext uri="{909E8E84-426E-40DD-AFC4-6F175D3DCCD1}">
              <a14:hiddenFill xmlns:a14="http://schemas.microsoft.com/office/drawing/2010/main">
                <a:solidFill>
                  <a:srgbClr val="FFFFFF"/>
                </a:solidFill>
              </a14:hiddenFill>
            </a:ext>
          </a:extLst>
        </p:spPr>
      </p:pic>
      <p:sp>
        <p:nvSpPr>
          <p:cNvPr id="8" name="Slide Number Placeholder 18"/>
          <p:cNvSpPr txBox="1">
            <a:spLocks/>
          </p:cNvSpPr>
          <p:nvPr/>
        </p:nvSpPr>
        <p:spPr>
          <a:xfrm>
            <a:off x="8702842" y="6553200"/>
            <a:ext cx="457200" cy="27781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smtClean="0">
                <a:solidFill>
                  <a:schemeClr val="bg1"/>
                </a:solidFill>
              </a:rPr>
              <a:t>6</a:t>
            </a:r>
            <a:endParaRPr lang="en-US" sz="1400" dirty="0">
              <a:solidFill>
                <a:schemeClr val="bg1"/>
              </a:solidFill>
            </a:endParaRPr>
          </a:p>
        </p:txBody>
      </p:sp>
    </p:spTree>
    <p:extLst>
      <p:ext uri="{BB962C8B-B14F-4D97-AF65-F5344CB8AC3E}">
        <p14:creationId xmlns:p14="http://schemas.microsoft.com/office/powerpoint/2010/main" val="1333684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sz="2000" dirty="0"/>
              <a:t>As we already </a:t>
            </a:r>
            <a:r>
              <a:rPr lang="en-US" sz="2000" dirty="0" smtClean="0"/>
              <a:t>know about </a:t>
            </a:r>
            <a:r>
              <a:rPr lang="en-US" sz="2000" dirty="0"/>
              <a:t>SELECT, FROM </a:t>
            </a:r>
            <a:r>
              <a:rPr lang="en-US" sz="2000" dirty="0" smtClean="0"/>
              <a:t>and </a:t>
            </a:r>
            <a:r>
              <a:rPr lang="en-US" sz="2000" dirty="0"/>
              <a:t>WHERE </a:t>
            </a:r>
            <a:r>
              <a:rPr lang="en-US" sz="2000" dirty="0" smtClean="0"/>
              <a:t>clause.</a:t>
            </a:r>
          </a:p>
          <a:p>
            <a:r>
              <a:rPr lang="en-US" sz="2000" dirty="0" smtClean="0"/>
              <a:t>Let us </a:t>
            </a:r>
            <a:r>
              <a:rPr lang="en-US" sz="2000" dirty="0"/>
              <a:t>proceed </a:t>
            </a:r>
            <a:r>
              <a:rPr lang="en-US" sz="2000" dirty="0" smtClean="0"/>
              <a:t>with the other </a:t>
            </a:r>
            <a:r>
              <a:rPr lang="en-US" sz="2000" dirty="0"/>
              <a:t>three clauses </a:t>
            </a:r>
            <a:r>
              <a:rPr lang="en-US" sz="2000" dirty="0" smtClean="0"/>
              <a:t>namely: </a:t>
            </a:r>
          </a:p>
          <a:p>
            <a:endParaRPr lang="en-US" sz="2000" dirty="0" smtClean="0"/>
          </a:p>
          <a:p>
            <a:pPr lvl="1">
              <a:buFont typeface="Calibri" pitchFamily="34" charset="0"/>
              <a:buChar char="—"/>
            </a:pPr>
            <a:r>
              <a:rPr lang="en-US" sz="2000" dirty="0"/>
              <a:t>GROUP BY </a:t>
            </a:r>
          </a:p>
          <a:p>
            <a:pPr lvl="1">
              <a:buFont typeface="Calibri" pitchFamily="34" charset="0"/>
              <a:buChar char="—"/>
            </a:pPr>
            <a:r>
              <a:rPr lang="en-US" sz="2000" dirty="0"/>
              <a:t>HAVING </a:t>
            </a:r>
          </a:p>
          <a:p>
            <a:pPr lvl="1">
              <a:buFont typeface="Calibri" pitchFamily="34" charset="0"/>
              <a:buChar char="—"/>
            </a:pPr>
            <a:r>
              <a:rPr lang="en-US" sz="2000" dirty="0"/>
              <a:t>ORDER BY </a:t>
            </a:r>
          </a:p>
          <a:p>
            <a:pPr>
              <a:buFont typeface="Calibri" pitchFamily="34" charset="0"/>
              <a:buChar char="—"/>
            </a:pPr>
            <a:endParaRPr lang="en-US" sz="2000" dirty="0">
              <a:solidFill>
                <a:srgbClr val="FF0000"/>
              </a:solidFill>
            </a:endParaRPr>
          </a:p>
          <a:p>
            <a:endParaRPr lang="en-US" sz="2000" dirty="0"/>
          </a:p>
        </p:txBody>
      </p:sp>
      <p:sp>
        <p:nvSpPr>
          <p:cNvPr id="2" name="Title 1"/>
          <p:cNvSpPr>
            <a:spLocks noGrp="1"/>
          </p:cNvSpPr>
          <p:nvPr>
            <p:ph type="title"/>
          </p:nvPr>
        </p:nvSpPr>
        <p:spPr>
          <a:noFill/>
          <a:ln>
            <a:noFill/>
          </a:ln>
        </p:spPr>
        <p:txBody>
          <a:bodyPr anchor="ctr"/>
          <a:lstStyle/>
          <a:p>
            <a:r>
              <a:rPr lang="en-US" dirty="0"/>
              <a:t>Introduction</a:t>
            </a:r>
          </a:p>
        </p:txBody>
      </p:sp>
      <p:sp>
        <p:nvSpPr>
          <p:cNvPr id="6" name="Slide Number Placeholder 25"/>
          <p:cNvSpPr txBox="1">
            <a:spLocks/>
          </p:cNvSpPr>
          <p:nvPr/>
        </p:nvSpPr>
        <p:spPr>
          <a:xfrm>
            <a:off x="152400" y="6428601"/>
            <a:ext cx="457200" cy="276999"/>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8FE0B590-8C00-4610-BFCF-F4111B763C9E}" type="slidenum">
              <a:rPr lang="en-US" sz="1400" smtClean="0"/>
              <a:pPr>
                <a:defRPr/>
              </a:pPr>
              <a:t>8</a:t>
            </a:fld>
            <a:endParaRPr lang="en-US" sz="1400" dirty="0"/>
          </a:p>
        </p:txBody>
      </p:sp>
    </p:spTree>
    <p:extLst>
      <p:ext uri="{BB962C8B-B14F-4D97-AF65-F5344CB8AC3E}">
        <p14:creationId xmlns:p14="http://schemas.microsoft.com/office/powerpoint/2010/main" val="40417930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subTnLst>
                                    <p:animClr clrSpc="rgb" dir="cw">
                                      <p:cBhvr override="childStyle">
                                        <p:cTn dur="1" fill="hold" display="0" masterRel="nextClick" afterEffect="1"/>
                                        <p:tgtEl>
                                          <p:spTgt spid="4">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subTnLst>
                                    <p:animClr clrSpc="rgb" dir="cw">
                                      <p:cBhvr override="childStyle">
                                        <p:cTn dur="1" fill="hold" display="0" masterRel="nextClick" afterEffect="1"/>
                                        <p:tgtEl>
                                          <p:spTgt spid="4">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fade">
                                      <p:cBhvr>
                                        <p:cTn id="17" dur="500"/>
                                        <p:tgtEl>
                                          <p:spTgt spid="4">
                                            <p:txEl>
                                              <p:pRg st="3" end="3"/>
                                            </p:txEl>
                                          </p:spTgt>
                                        </p:tgtEl>
                                      </p:cBhvr>
                                    </p:animEffect>
                                  </p:childTnLst>
                                  <p:subTnLst>
                                    <p:animClr clrSpc="rgb" dir="cw">
                                      <p:cBhvr override="childStyle">
                                        <p:cTn dur="1" fill="hold" display="0" masterRel="nextClick" afterEffect="1"/>
                                        <p:tgtEl>
                                          <p:spTgt spid="4">
                                            <p:txEl>
                                              <p:pRg st="3" end="3"/>
                                            </p:txEl>
                                          </p:spTgt>
                                        </p:tgtEl>
                                        <p:attrNameLst>
                                          <p:attrName>ppt_c</p:attrName>
                                        </p:attrNameLst>
                                      </p:cBhvr>
                                      <p:to>
                                        <a:srgbClr val="B2B2B2"/>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fade">
                                      <p:cBhvr>
                                        <p:cTn id="22" dur="500"/>
                                        <p:tgtEl>
                                          <p:spTgt spid="4">
                                            <p:txEl>
                                              <p:pRg st="4" end="4"/>
                                            </p:txEl>
                                          </p:spTgt>
                                        </p:tgtEl>
                                      </p:cBhvr>
                                    </p:animEffect>
                                  </p:childTnLst>
                                  <p:subTnLst>
                                    <p:animClr clrSpc="rgb" dir="cw">
                                      <p:cBhvr override="childStyle">
                                        <p:cTn dur="1" fill="hold" display="0" masterRel="nextClick" afterEffect="1"/>
                                        <p:tgtEl>
                                          <p:spTgt spid="4">
                                            <p:txEl>
                                              <p:pRg st="4" end="4"/>
                                            </p:txEl>
                                          </p:spTgt>
                                        </p:tgtEl>
                                        <p:attrNameLst>
                                          <p:attrName>ppt_c</p:attrName>
                                        </p:attrNameLst>
                                      </p:cBhvr>
                                      <p:to>
                                        <a:srgbClr val="B2B2B2"/>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animEffect transition="in" filter="fade">
                                      <p:cBhvr>
                                        <p:cTn id="27" dur="500"/>
                                        <p:tgtEl>
                                          <p:spTgt spid="4">
                                            <p:txEl>
                                              <p:pRg st="5" end="5"/>
                                            </p:txEl>
                                          </p:spTgt>
                                        </p:tgtEl>
                                      </p:cBhvr>
                                    </p:animEffect>
                                  </p:childTnLst>
                                  <p:subTnLst>
                                    <p:animClr clrSpc="rgb" dir="cw">
                                      <p:cBhvr override="childStyle">
                                        <p:cTn dur="1" fill="hold" display="0" masterRel="nextClick" afterEffect="1"/>
                                        <p:tgtEl>
                                          <p:spTgt spid="4">
                                            <p:txEl>
                                              <p:pRg st="5" end="5"/>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p:txBody>
          <a:bodyPr/>
          <a:lstStyle/>
          <a:p>
            <a:r>
              <a:rPr lang="en-US" dirty="0" smtClean="0"/>
              <a:t>Group By Clause</a:t>
            </a:r>
            <a:endParaRPr lang="en-US" dirty="0"/>
          </a:p>
        </p:txBody>
      </p:sp>
    </p:spTree>
    <p:extLst>
      <p:ext uri="{BB962C8B-B14F-4D97-AF65-F5344CB8AC3E}">
        <p14:creationId xmlns:p14="http://schemas.microsoft.com/office/powerpoint/2010/main" val="4047826349"/>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1_Academy LCD Compliant Template">
  <a:themeElements>
    <a:clrScheme name="Cognizant">
      <a:dk1>
        <a:srgbClr val="50B3CF"/>
      </a:dk1>
      <a:lt1>
        <a:sysClr val="window" lastClr="FFFFFF"/>
      </a:lt1>
      <a:dk2>
        <a:srgbClr val="141414"/>
      </a:dk2>
      <a:lt2>
        <a:srgbClr val="FFFFFF"/>
      </a:lt2>
      <a:accent1>
        <a:srgbClr val="50B3CF"/>
      </a:accent1>
      <a:accent2>
        <a:srgbClr val="6DB33F"/>
      </a:accent2>
      <a:accent3>
        <a:srgbClr val="72CDF4"/>
      </a:accent3>
      <a:accent4>
        <a:srgbClr val="00728F"/>
      </a:accent4>
      <a:accent5>
        <a:srgbClr val="387C2C"/>
      </a:accent5>
      <a:accent6>
        <a:srgbClr val="DF7A1C"/>
      </a:accent6>
      <a:hlink>
        <a:srgbClr val="D36522"/>
      </a:hlink>
      <a:folHlink>
        <a:srgbClr val="66C2EF"/>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lumMod val="85000"/>
          </a:schemeClr>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Cognizant">
        <a:dk1>
          <a:srgbClr val="50B3CF"/>
        </a:dk1>
        <a:lt1>
          <a:sysClr val="window" lastClr="FFFFFF"/>
        </a:lt1>
        <a:dk2>
          <a:srgbClr val="141414"/>
        </a:dk2>
        <a:lt2>
          <a:srgbClr val="FFFFFF"/>
        </a:lt2>
        <a:accent1>
          <a:srgbClr val="50B3CF"/>
        </a:accent1>
        <a:accent2>
          <a:srgbClr val="6DB33F"/>
        </a:accent2>
        <a:accent3>
          <a:srgbClr val="72CDF4"/>
        </a:accent3>
        <a:accent4>
          <a:srgbClr val="00728F"/>
        </a:accent4>
        <a:accent5>
          <a:srgbClr val="387C2C"/>
        </a:accent5>
        <a:accent6>
          <a:srgbClr val="DF7A1C"/>
        </a:accent6>
        <a:hlink>
          <a:srgbClr val="D36522"/>
        </a:hlink>
        <a:folHlink>
          <a:srgbClr val="66C2EF"/>
        </a:folHlink>
      </a:clrScheme>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SharedWithUsers xmlns="951c5514-b77c-4532-82d5-a05f2f7d58e2">
      <UserInfo>
        <DisplayName/>
        <AccountId xsi:nil="true"/>
        <AccountType/>
      </UserInfo>
    </SharedWithUser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D6E01E278A50734B8A721F01C1B19487" ma:contentTypeVersion="12" ma:contentTypeDescription="Create a new document." ma:contentTypeScope="" ma:versionID="e242aab5cd6de1005018a86c864f40bf">
  <xsd:schema xmlns:xsd="http://www.w3.org/2001/XMLSchema" xmlns:xs="http://www.w3.org/2001/XMLSchema" xmlns:p="http://schemas.microsoft.com/office/2006/metadata/properties" xmlns:ns2="951c5514-b77c-4532-82d5-a05f2f7d58e2" xmlns:ns3="c6f516c4-2602-422c-aa9a-755893ba4f98" targetNamespace="http://schemas.microsoft.com/office/2006/metadata/properties" ma:root="true" ma:fieldsID="aac0e3ca36e3d3717b9bb9c8f21b1ee1" ns2:_="" ns3:_="">
    <xsd:import namespace="951c5514-b77c-4532-82d5-a05f2f7d58e2"/>
    <xsd:import namespace="c6f516c4-2602-422c-aa9a-755893ba4f98"/>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51c5514-b77c-4532-82d5-a05f2f7d58e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c6f516c4-2602-422c-aa9a-755893ba4f98"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Location" ma:index="19"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7C481EB-8F30-4DBE-97E4-C47F16554C60}">
  <ds:schemaRefs>
    <ds:schemaRef ds:uri="http://schemas.microsoft.com/office/2006/documentManagement/types"/>
    <ds:schemaRef ds:uri="http://schemas.microsoft.com/office/2006/metadata/properties"/>
    <ds:schemaRef ds:uri="http://purl.org/dc/elements/1.1/"/>
    <ds:schemaRef ds:uri="http://purl.org/dc/terms/"/>
    <ds:schemaRef ds:uri="http://www.w3.org/XML/1998/namespace"/>
    <ds:schemaRef ds:uri="http://schemas.openxmlformats.org/package/2006/metadata/core-properties"/>
    <ds:schemaRef ds:uri="http://schemas.microsoft.com/office/infopath/2007/PartnerControls"/>
    <ds:schemaRef ds:uri="http://purl.org/dc/dcmitype/"/>
  </ds:schemaRefs>
</ds:datastoreItem>
</file>

<file path=customXml/itemProps2.xml><?xml version="1.0" encoding="utf-8"?>
<ds:datastoreItem xmlns:ds="http://schemas.openxmlformats.org/officeDocument/2006/customXml" ds:itemID="{0B54EDB5-D829-467E-BCDC-AB65A171C6D6}"/>
</file>

<file path=customXml/itemProps3.xml><?xml version="1.0" encoding="utf-8"?>
<ds:datastoreItem xmlns:ds="http://schemas.openxmlformats.org/officeDocument/2006/customXml" ds:itemID="{4587111D-7DFB-442C-9FE3-44380E208E2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RIO_01_Understanding_SQL</Template>
  <TotalTime>21688</TotalTime>
  <Words>2854</Words>
  <Application>Microsoft Office PowerPoint</Application>
  <PresentationFormat>On-screen Show (4:3)</PresentationFormat>
  <Paragraphs>594</Paragraphs>
  <Slides>47</Slides>
  <Notes>20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47</vt:i4>
      </vt:variant>
    </vt:vector>
  </HeadingPairs>
  <TitlesOfParts>
    <vt:vector size="56" baseType="lpstr">
      <vt:lpstr>Arial Unicode MS</vt:lpstr>
      <vt:lpstr>Arial</vt:lpstr>
      <vt:lpstr>Calibri</vt:lpstr>
      <vt:lpstr>Courier New</vt:lpstr>
      <vt:lpstr>Mangal</vt:lpstr>
      <vt:lpstr>Myriad Pro</vt:lpstr>
      <vt:lpstr>Times New Roman</vt:lpstr>
      <vt:lpstr>Verdana</vt:lpstr>
      <vt:lpstr>1_Academy LCD Compliant Template</vt:lpstr>
      <vt:lpstr>PowerPoint Presentation</vt:lpstr>
      <vt:lpstr>Overview</vt:lpstr>
      <vt:lpstr>Objectives</vt:lpstr>
      <vt:lpstr>Key topics </vt:lpstr>
      <vt:lpstr>Scenario</vt:lpstr>
      <vt:lpstr>Database Tables</vt:lpstr>
      <vt:lpstr>Schema Diagram</vt:lpstr>
      <vt:lpstr>Introduction</vt:lpstr>
      <vt:lpstr>PowerPoint Presentation</vt:lpstr>
      <vt:lpstr>Why GROUP BY Clause?</vt:lpstr>
      <vt:lpstr>Rules</vt:lpstr>
      <vt:lpstr>Syntax</vt:lpstr>
      <vt:lpstr>Classifications of GROUP BY Clause</vt:lpstr>
      <vt:lpstr>Classifications of GROUP BY Clause</vt:lpstr>
      <vt:lpstr>Example</vt:lpstr>
      <vt:lpstr>Example</vt:lpstr>
      <vt:lpstr>Example</vt:lpstr>
      <vt:lpstr>Example</vt:lpstr>
      <vt:lpstr>GROUP BY with WHERE Clause</vt:lpstr>
      <vt:lpstr>Example</vt:lpstr>
      <vt:lpstr>Example</vt:lpstr>
      <vt:lpstr>Grouping One or More Columns</vt:lpstr>
      <vt:lpstr>Example</vt:lpstr>
      <vt:lpstr>Example</vt:lpstr>
      <vt:lpstr>PowerPoint Presentation</vt:lpstr>
      <vt:lpstr>Why HAVING Clause?</vt:lpstr>
      <vt:lpstr>HAVING Clause</vt:lpstr>
      <vt:lpstr>Using Having Clause with GROUP BY</vt:lpstr>
      <vt:lpstr>Using Having Clause with GROUP BY</vt:lpstr>
      <vt:lpstr>Example</vt:lpstr>
      <vt:lpstr>Using Having Clause and WHERE with GROUP BY</vt:lpstr>
      <vt:lpstr>Using Having Clause and WHERE with GROUP BY</vt:lpstr>
      <vt:lpstr>PowerPoint Presentation</vt:lpstr>
      <vt:lpstr>Why ORDER BY Clause? </vt:lpstr>
      <vt:lpstr>Why ORDER BY Clause? </vt:lpstr>
      <vt:lpstr>ORDER BY Clause</vt:lpstr>
      <vt:lpstr>Example: ORDER BY</vt:lpstr>
      <vt:lpstr>PowerPoint Presentation</vt:lpstr>
      <vt:lpstr>ORDER BY Clause</vt:lpstr>
      <vt:lpstr>ORDER BY Clause</vt:lpstr>
      <vt:lpstr>Order of Execution</vt:lpstr>
      <vt:lpstr>Lend a Hand</vt:lpstr>
      <vt:lpstr>Check your understanding</vt:lpstr>
      <vt:lpstr>Check your understanding</vt:lpstr>
      <vt:lpstr>Summary</vt:lpstr>
      <vt:lpstr>Source</vt:lpstr>
      <vt:lpstr>PowerPoint Presentation</vt:lpstr>
    </vt:vector>
  </TitlesOfParts>
  <Company>CTS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ANSI_SQL_Clauses</dc:title>
  <dc:creator>176361</dc:creator>
  <cp:lastModifiedBy>S Gavade, Sheetal (Cognizant)</cp:lastModifiedBy>
  <cp:revision>933</cp:revision>
  <dcterms:created xsi:type="dcterms:W3CDTF">2011-06-15T11:24:59Z</dcterms:created>
  <dcterms:modified xsi:type="dcterms:W3CDTF">2018-09-05T09:36:50Z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0x010100D6E01E278A50734B8A721F01C1B19487</vt:lpwstr>
  </property>
  <property fmtid="{D5CDD505-2E9C-101B-9397-08002B2CF9AE}" pid="3" name="Order">
    <vt:r8>2402000</vt:r8>
  </property>
  <property fmtid="{D5CDD505-2E9C-101B-9397-08002B2CF9AE}" pid="4" name="xd_Signature">
    <vt:bool>false</vt:bool>
  </property>
  <property fmtid="{D5CDD505-2E9C-101B-9397-08002B2CF9AE}" pid="5" name="xd_ProgID">
    <vt:lpwstr/>
  </property>
  <property fmtid="{D5CDD505-2E9C-101B-9397-08002B2CF9AE}" pid="6" name="_SourceUrl">
    <vt:lpwstr/>
  </property>
  <property fmtid="{D5CDD505-2E9C-101B-9397-08002B2CF9AE}" pid="7" name="_SharedFileIndex">
    <vt:lpwstr/>
  </property>
  <property fmtid="{D5CDD505-2E9C-101B-9397-08002B2CF9AE}" pid="8" name="ComplianceAssetId">
    <vt:lpwstr/>
  </property>
  <property fmtid="{D5CDD505-2E9C-101B-9397-08002B2CF9AE}" pid="9" name="TemplateUrl">
    <vt:lpwstr/>
  </property>
</Properties>
</file>