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4"/>
  </p:sldMasterIdLst>
  <p:notesMasterIdLst>
    <p:notesMasterId r:id="rId47"/>
  </p:notesMasterIdLst>
  <p:handoutMasterIdLst>
    <p:handoutMasterId r:id="rId48"/>
  </p:handoutMasterIdLst>
  <p:sldIdLst>
    <p:sldId id="257" r:id="rId5"/>
    <p:sldId id="500" r:id="rId6"/>
    <p:sldId id="452" r:id="rId7"/>
    <p:sldId id="515" r:id="rId8"/>
    <p:sldId id="501" r:id="rId9"/>
    <p:sldId id="502" r:id="rId10"/>
    <p:sldId id="503" r:id="rId11"/>
    <p:sldId id="516" r:id="rId12"/>
    <p:sldId id="457" r:id="rId13"/>
    <p:sldId id="459" r:id="rId14"/>
    <p:sldId id="495" r:id="rId15"/>
    <p:sldId id="460" r:id="rId16"/>
    <p:sldId id="461" r:id="rId17"/>
    <p:sldId id="523" r:id="rId18"/>
    <p:sldId id="462" r:id="rId19"/>
    <p:sldId id="463" r:id="rId20"/>
    <p:sldId id="506" r:id="rId21"/>
    <p:sldId id="518" r:id="rId22"/>
    <p:sldId id="467" r:id="rId23"/>
    <p:sldId id="504" r:id="rId24"/>
    <p:sldId id="519" r:id="rId25"/>
    <p:sldId id="468" r:id="rId26"/>
    <p:sldId id="470" r:id="rId27"/>
    <p:sldId id="507" r:id="rId28"/>
    <p:sldId id="472" r:id="rId29"/>
    <p:sldId id="473" r:id="rId30"/>
    <p:sldId id="505" r:id="rId31"/>
    <p:sldId id="475" r:id="rId32"/>
    <p:sldId id="520" r:id="rId33"/>
    <p:sldId id="476" r:id="rId34"/>
    <p:sldId id="508" r:id="rId35"/>
    <p:sldId id="478" r:id="rId36"/>
    <p:sldId id="480" r:id="rId37"/>
    <p:sldId id="509" r:id="rId38"/>
    <p:sldId id="483" r:id="rId39"/>
    <p:sldId id="521" r:id="rId40"/>
    <p:sldId id="484" r:id="rId41"/>
    <p:sldId id="522" r:id="rId42"/>
    <p:sldId id="514" r:id="rId43"/>
    <p:sldId id="491" r:id="rId44"/>
    <p:sldId id="512" r:id="rId45"/>
    <p:sldId id="513" r:id="rId4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16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rkar, Anupriya (Cognizant)" initials="SA(" lastIdx="1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80"/>
    <a:srgbClr val="663300"/>
    <a:srgbClr val="320019"/>
    <a:srgbClr val="953735"/>
    <a:srgbClr val="BC4744"/>
    <a:srgbClr val="CE7674"/>
    <a:srgbClr val="2D9F01"/>
    <a:srgbClr val="22822B"/>
    <a:srgbClr val="A4468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260" autoAdjust="0"/>
    <p:restoredTop sz="93357" autoAdjust="0"/>
  </p:normalViewPr>
  <p:slideViewPr>
    <p:cSldViewPr>
      <p:cViewPr varScale="1">
        <p:scale>
          <a:sx n="69" d="100"/>
          <a:sy n="69" d="100"/>
        </p:scale>
        <p:origin x="978" y="84"/>
      </p:cViewPr>
      <p:guideLst>
        <p:guide orient="horz" pos="2160"/>
        <p:guide pos="16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notesMaster" Target="notesMasters/notesMaster1.xml"/><Relationship Id="rId50"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handoutMaster" Target="handoutMasters/handoutMaster1.xml"/><Relationship Id="rId8" Type="http://schemas.openxmlformats.org/officeDocument/2006/relationships/slide" Target="slides/slide4.xml"/><Relationship Id="rId51"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C4AB0D4-CC94-4020-9447-247B6EE41C1E}" type="datetimeFigureOut">
              <a:rPr lang="en-US" smtClean="0"/>
              <a:t>9/7/2018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ECD9961-01A8-44EB-9648-3417CD484377}" type="slidenum">
              <a:rPr lang="en-US" smtClean="0"/>
              <a:t>‹#›</a:t>
            </a:fld>
            <a:endParaRPr lang="en-US"/>
          </a:p>
        </p:txBody>
      </p:sp>
    </p:spTree>
    <p:extLst>
      <p:ext uri="{BB962C8B-B14F-4D97-AF65-F5344CB8AC3E}">
        <p14:creationId xmlns:p14="http://schemas.microsoft.com/office/powerpoint/2010/main" val="281235544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E03A1FB-12CB-49E6-809F-DA2D2089BF59}" type="datetimeFigureOut">
              <a:rPr lang="en-US" smtClean="0"/>
              <a:pPr/>
              <a:t>9/7/2018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A8B6E77-EC63-4CD7-8F8A-914122582C5F}" type="slidenum">
              <a:rPr lang="en-US" smtClean="0"/>
              <a:pPr/>
              <a:t>‹#›</a:t>
            </a:fld>
            <a:endParaRPr lang="en-US"/>
          </a:p>
        </p:txBody>
      </p:sp>
    </p:spTree>
    <p:extLst>
      <p:ext uri="{BB962C8B-B14F-4D97-AF65-F5344CB8AC3E}">
        <p14:creationId xmlns:p14="http://schemas.microsoft.com/office/powerpoint/2010/main" val="330584744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a:t>
            </a:r>
            <a:endParaRPr lang="en-US" dirty="0"/>
          </a:p>
        </p:txBody>
      </p:sp>
      <p:sp>
        <p:nvSpPr>
          <p:cNvPr id="5" name="Slide Number Placeholder 4"/>
          <p:cNvSpPr>
            <a:spLocks noGrp="1"/>
          </p:cNvSpPr>
          <p:nvPr>
            <p:ph type="sldNum" sz="quarter" idx="10"/>
          </p:nvPr>
        </p:nvSpPr>
        <p:spPr/>
        <p:txBody>
          <a:bodyPr/>
          <a:lstStyle/>
          <a:p>
            <a:fld id="{6A8B6E77-EC63-4CD7-8F8A-914122582C5F}" type="slidenum">
              <a:rPr lang="en-US" smtClean="0"/>
              <a:pPr/>
              <a:t>5</a:t>
            </a:fld>
            <a:endParaRPr lang="en-US" dirty="0"/>
          </a:p>
        </p:txBody>
      </p:sp>
    </p:spTree>
    <p:extLst>
      <p:ext uri="{BB962C8B-B14F-4D97-AF65-F5344CB8AC3E}">
        <p14:creationId xmlns:p14="http://schemas.microsoft.com/office/powerpoint/2010/main" val="25986823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19</a:t>
            </a:fld>
            <a:endParaRPr lang="en-US"/>
          </a:p>
        </p:txBody>
      </p:sp>
    </p:spTree>
    <p:extLst>
      <p:ext uri="{BB962C8B-B14F-4D97-AF65-F5344CB8AC3E}">
        <p14:creationId xmlns:p14="http://schemas.microsoft.com/office/powerpoint/2010/main" val="10522306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20</a:t>
            </a:fld>
            <a:endParaRPr lang="en-US"/>
          </a:p>
        </p:txBody>
      </p:sp>
    </p:spTree>
    <p:extLst>
      <p:ext uri="{BB962C8B-B14F-4D97-AF65-F5344CB8AC3E}">
        <p14:creationId xmlns:p14="http://schemas.microsoft.com/office/powerpoint/2010/main" val="1418245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spcAft>
                <a:spcPts val="600"/>
              </a:spcAft>
            </a:pPr>
            <a:r>
              <a:rPr lang="en-US" sz="1200" b="0" i="0" u="none" strike="noStrike" kern="1200" baseline="0" dirty="0" smtClean="0">
                <a:solidFill>
                  <a:schemeClr val="tx1"/>
                </a:solidFill>
                <a:latin typeface="+mn-lt"/>
                <a:ea typeface="+mn-ea"/>
                <a:cs typeface="+mn-cs"/>
              </a:rPr>
              <a:t> </a:t>
            </a:r>
            <a:endParaRPr lang="en-US" sz="1200" dirty="0" smtClean="0"/>
          </a:p>
          <a:p>
            <a:pPr>
              <a:spcBef>
                <a:spcPts val="0"/>
              </a:spcBef>
              <a:spcAft>
                <a:spcPts val="600"/>
              </a:spcAft>
            </a:pPr>
            <a:r>
              <a:rPr lang="en-US" sz="1200" b="1" dirty="0" smtClean="0"/>
              <a:t>The result of the join can be defined as the outcome of first taking the Cartesian product (or Cross join) of all records in the tables (combining every record in table A with every record in table B)—then return all records which satisfy the join predicate. </a:t>
            </a:r>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22</a:t>
            </a:fld>
            <a:endParaRPr lang="en-US"/>
          </a:p>
        </p:txBody>
      </p:sp>
    </p:spTree>
    <p:extLst>
      <p:ext uri="{BB962C8B-B14F-4D97-AF65-F5344CB8AC3E}">
        <p14:creationId xmlns:p14="http://schemas.microsoft.com/office/powerpoint/2010/main" val="10522306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23</a:t>
            </a:fld>
            <a:endParaRPr lang="en-US"/>
          </a:p>
        </p:txBody>
      </p:sp>
    </p:spTree>
    <p:extLst>
      <p:ext uri="{BB962C8B-B14F-4D97-AF65-F5344CB8AC3E}">
        <p14:creationId xmlns:p14="http://schemas.microsoft.com/office/powerpoint/2010/main" val="10522306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25</a:t>
            </a:fld>
            <a:endParaRPr lang="en-US"/>
          </a:p>
        </p:txBody>
      </p:sp>
    </p:spTree>
    <p:extLst>
      <p:ext uri="{BB962C8B-B14F-4D97-AF65-F5344CB8AC3E}">
        <p14:creationId xmlns:p14="http://schemas.microsoft.com/office/powerpoint/2010/main" val="10522306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26</a:t>
            </a:fld>
            <a:endParaRPr lang="en-US"/>
          </a:p>
        </p:txBody>
      </p:sp>
    </p:spTree>
    <p:extLst>
      <p:ext uri="{BB962C8B-B14F-4D97-AF65-F5344CB8AC3E}">
        <p14:creationId xmlns:p14="http://schemas.microsoft.com/office/powerpoint/2010/main" val="10522306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spcAft>
                <a:spcPts val="600"/>
              </a:spcAft>
            </a:pPr>
            <a:r>
              <a:rPr lang="en-US" sz="1200" b="0" i="0" u="none" strike="noStrike" kern="1200" baseline="0" dirty="0" smtClean="0">
                <a:solidFill>
                  <a:schemeClr val="tx1"/>
                </a:solidFill>
                <a:latin typeface="+mn-lt"/>
                <a:ea typeface="+mn-ea"/>
                <a:cs typeface="+mn-cs"/>
              </a:rPr>
              <a:t> </a:t>
            </a:r>
            <a:r>
              <a:rPr lang="en-US" sz="1200" dirty="0" smtClean="0"/>
              <a:t>An existing NATURAL JOIN might then "naturally" use the new column for comparisons, making comparisons or matches using different criteria (from different columns) than before. </a:t>
            </a:r>
          </a:p>
          <a:p>
            <a:pPr>
              <a:spcBef>
                <a:spcPts val="0"/>
              </a:spcBef>
              <a:spcAft>
                <a:spcPts val="600"/>
              </a:spcAft>
            </a:pPr>
            <a:r>
              <a:rPr lang="en-US" sz="1200" dirty="0" smtClean="0"/>
              <a:t>Thus an existing query could produce different results, even though the data in the tables have not been changed, but only augmented.</a:t>
            </a:r>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27</a:t>
            </a:fld>
            <a:endParaRPr lang="en-US"/>
          </a:p>
        </p:txBody>
      </p:sp>
    </p:spTree>
    <p:extLst>
      <p:ext uri="{BB962C8B-B14F-4D97-AF65-F5344CB8AC3E}">
        <p14:creationId xmlns:p14="http://schemas.microsoft.com/office/powerpoint/2010/main" val="37362515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lnSpc>
                <a:spcPct val="86000"/>
              </a:lnSpc>
              <a:spcBef>
                <a:spcPct val="0"/>
              </a:spcBef>
              <a:spcAft>
                <a:spcPct val="0"/>
              </a:spcAft>
              <a:buClr>
                <a:srgbClr val="000000"/>
              </a:buClr>
              <a:buSzPct val="100000"/>
            </a:pPr>
            <a:r>
              <a:rPr lang="en-US" sz="1200" b="0" i="0" u="none" strike="noStrike" kern="1200" baseline="0" dirty="0" smtClean="0">
                <a:solidFill>
                  <a:schemeClr val="tx1"/>
                </a:solidFill>
                <a:latin typeface="+mn-lt"/>
                <a:ea typeface="+mn-ea"/>
                <a:cs typeface="+mn-cs"/>
              </a:rPr>
              <a:t> </a:t>
            </a:r>
            <a:endParaRPr lang="en-US" sz="1100" b="1" dirty="0" smtClean="0"/>
          </a:p>
          <a:p>
            <a:pPr indent="-365760" fontAlgn="base">
              <a:lnSpc>
                <a:spcPct val="120000"/>
              </a:lnSpc>
              <a:spcBef>
                <a:spcPct val="0"/>
              </a:spcBef>
              <a:spcAft>
                <a:spcPct val="0"/>
              </a:spcAft>
              <a:buClr>
                <a:srgbClr val="000000"/>
              </a:buClr>
              <a:buSzPct val="100000"/>
            </a:pPr>
            <a:r>
              <a:rPr lang="en-US" sz="1200" dirty="0" smtClean="0"/>
              <a:t>Rule:</a:t>
            </a:r>
          </a:p>
          <a:p>
            <a:pPr indent="-365760" fontAlgn="base">
              <a:lnSpc>
                <a:spcPct val="120000"/>
              </a:lnSpc>
              <a:spcBef>
                <a:spcPct val="0"/>
              </a:spcBef>
              <a:spcAft>
                <a:spcPct val="0"/>
              </a:spcAft>
              <a:buClr>
                <a:srgbClr val="000000"/>
              </a:buClr>
              <a:buSzPct val="100000"/>
            </a:pPr>
            <a:r>
              <a:rPr lang="en-US" sz="1200" dirty="0" smtClean="0"/>
              <a:t>In case of USING clause and NATURAL JOIN, only one copy of join key column occurs</a:t>
            </a:r>
          </a:p>
          <a:p>
            <a:pPr indent="-365760" fontAlgn="base">
              <a:lnSpc>
                <a:spcPct val="120000"/>
              </a:lnSpc>
              <a:spcBef>
                <a:spcPct val="0"/>
              </a:spcBef>
              <a:spcAft>
                <a:spcPct val="0"/>
              </a:spcAft>
              <a:buClr>
                <a:srgbClr val="000000"/>
              </a:buClr>
              <a:buSzPct val="100000"/>
            </a:pPr>
            <a:r>
              <a:rPr lang="en-US" sz="1200" dirty="0" smtClean="0"/>
              <a:t>as the result, with no qualifier.</a:t>
            </a:r>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28</a:t>
            </a:fld>
            <a:endParaRPr lang="en-US"/>
          </a:p>
        </p:txBody>
      </p:sp>
    </p:spTree>
    <p:extLst>
      <p:ext uri="{BB962C8B-B14F-4D97-AF65-F5344CB8AC3E}">
        <p14:creationId xmlns:p14="http://schemas.microsoft.com/office/powerpoint/2010/main" val="10522306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30</a:t>
            </a:fld>
            <a:endParaRPr lang="en-US"/>
          </a:p>
        </p:txBody>
      </p:sp>
    </p:spTree>
    <p:extLst>
      <p:ext uri="{BB962C8B-B14F-4D97-AF65-F5344CB8AC3E}">
        <p14:creationId xmlns:p14="http://schemas.microsoft.com/office/powerpoint/2010/main" val="10522306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31</a:t>
            </a:fld>
            <a:endParaRPr lang="en-US"/>
          </a:p>
        </p:txBody>
      </p:sp>
    </p:spTree>
    <p:extLst>
      <p:ext uri="{BB962C8B-B14F-4D97-AF65-F5344CB8AC3E}">
        <p14:creationId xmlns:p14="http://schemas.microsoft.com/office/powerpoint/2010/main" val="1567315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a:t>
            </a:r>
            <a:endParaRPr lang="en-US" dirty="0"/>
          </a:p>
        </p:txBody>
      </p:sp>
      <p:sp>
        <p:nvSpPr>
          <p:cNvPr id="5" name="Slide Number Placeholder 4"/>
          <p:cNvSpPr>
            <a:spLocks noGrp="1"/>
          </p:cNvSpPr>
          <p:nvPr>
            <p:ph type="sldNum" sz="quarter" idx="10"/>
          </p:nvPr>
        </p:nvSpPr>
        <p:spPr/>
        <p:txBody>
          <a:bodyPr/>
          <a:lstStyle/>
          <a:p>
            <a:fld id="{6A8B6E77-EC63-4CD7-8F8A-914122582C5F}" type="slidenum">
              <a:rPr lang="en-US" smtClean="0"/>
              <a:pPr/>
              <a:t>7</a:t>
            </a:fld>
            <a:endParaRPr lang="en-US" dirty="0"/>
          </a:p>
        </p:txBody>
      </p:sp>
    </p:spTree>
    <p:extLst>
      <p:ext uri="{BB962C8B-B14F-4D97-AF65-F5344CB8AC3E}">
        <p14:creationId xmlns:p14="http://schemas.microsoft.com/office/powerpoint/2010/main" val="13684936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32</a:t>
            </a:fld>
            <a:endParaRPr lang="en-US"/>
          </a:p>
        </p:txBody>
      </p:sp>
    </p:spTree>
    <p:extLst>
      <p:ext uri="{BB962C8B-B14F-4D97-AF65-F5344CB8AC3E}">
        <p14:creationId xmlns:p14="http://schemas.microsoft.com/office/powerpoint/2010/main" val="10522306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spcAft>
                <a:spcPts val="600"/>
              </a:spcAft>
            </a:pPr>
            <a:r>
              <a:rPr lang="en-US" sz="1200" b="0" i="0" u="none" strike="noStrike" kern="1200" baseline="0" dirty="0" smtClean="0">
                <a:solidFill>
                  <a:schemeClr val="tx1"/>
                </a:solidFill>
                <a:latin typeface="+mn-lt"/>
                <a:ea typeface="+mn-ea"/>
                <a:cs typeface="+mn-cs"/>
              </a:rPr>
              <a:t> </a:t>
            </a:r>
            <a:r>
              <a:rPr lang="en-US" sz="1200" dirty="0" smtClean="0"/>
              <a:t>A RIGHT OUTER JOIN (or right join) closely resembles a LEFT OUTER JOIN, except with the treatment of the tables reversed. </a:t>
            </a:r>
          </a:p>
          <a:p>
            <a:pPr>
              <a:spcBef>
                <a:spcPts val="0"/>
              </a:spcBef>
              <a:spcAft>
                <a:spcPts val="600"/>
              </a:spcAft>
            </a:pPr>
            <a:r>
              <a:rPr lang="en-US" sz="1200" dirty="0" smtClean="0"/>
              <a:t>Every row from the "right" table (B) will appear in the joined table at least once.</a:t>
            </a:r>
          </a:p>
          <a:p>
            <a:pPr>
              <a:spcBef>
                <a:spcPts val="0"/>
              </a:spcBef>
              <a:spcAft>
                <a:spcPts val="600"/>
              </a:spcAft>
            </a:pPr>
            <a:r>
              <a:rPr lang="en-US" sz="1200" dirty="0" smtClean="0"/>
              <a:t>If no matching row from the "left" table (A) exists, NULL will appear in columns from A for those records that have no match in B.</a:t>
            </a:r>
          </a:p>
          <a:p>
            <a:pPr>
              <a:spcBef>
                <a:spcPts val="0"/>
              </a:spcBef>
              <a:spcAft>
                <a:spcPts val="600"/>
              </a:spcAft>
            </a:pPr>
            <a:r>
              <a:rPr lang="en-US" sz="1200" dirty="0" smtClean="0"/>
              <a:t>A RIGHT OUTER JOIN returns all the values from the right table and matched values from the left table (NULL in case of no matching join predicate). </a:t>
            </a:r>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33</a:t>
            </a:fld>
            <a:endParaRPr lang="en-US"/>
          </a:p>
        </p:txBody>
      </p:sp>
    </p:spTree>
    <p:extLst>
      <p:ext uri="{BB962C8B-B14F-4D97-AF65-F5344CB8AC3E}">
        <p14:creationId xmlns:p14="http://schemas.microsoft.com/office/powerpoint/2010/main" val="10522306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Conceptually, a FULL OUTER JOIN combines the effect of applying both LEFT and RIGHT OUTER JOINS. </a:t>
            </a:r>
          </a:p>
          <a:p>
            <a:r>
              <a:rPr lang="en-US" sz="1200" dirty="0" smtClean="0"/>
              <a:t>Where records in the FULL OUTER </a:t>
            </a:r>
            <a:r>
              <a:rPr lang="en-US" sz="1200" dirty="0" err="1" smtClean="0"/>
              <a:t>JOINed</a:t>
            </a:r>
            <a:r>
              <a:rPr lang="en-US" sz="1200" dirty="0" smtClean="0"/>
              <a:t> tables do not match, the result set will have NULL values for every column of the table that lacks a matching row</a:t>
            </a:r>
          </a:p>
          <a:p>
            <a:r>
              <a:rPr lang="en-US" sz="1200" dirty="0" smtClean="0"/>
              <a:t>For those records that do match, a single row will be produced in the result set (containing fields populated from both tables)</a:t>
            </a:r>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34</a:t>
            </a:fld>
            <a:endParaRPr lang="en-US"/>
          </a:p>
        </p:txBody>
      </p:sp>
    </p:spTree>
    <p:extLst>
      <p:ext uri="{BB962C8B-B14F-4D97-AF65-F5344CB8AC3E}">
        <p14:creationId xmlns:p14="http://schemas.microsoft.com/office/powerpoint/2010/main" val="8427420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35</a:t>
            </a:fld>
            <a:endParaRPr lang="en-US"/>
          </a:p>
        </p:txBody>
      </p:sp>
    </p:spTree>
    <p:extLst>
      <p:ext uri="{BB962C8B-B14F-4D97-AF65-F5344CB8AC3E}">
        <p14:creationId xmlns:p14="http://schemas.microsoft.com/office/powerpoint/2010/main" val="10522306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 </a:t>
            </a:r>
            <a:r>
              <a:rPr lang="en-US" sz="1200" dirty="0" smtClean="0"/>
              <a:t>A SELF JOIN is joining a table to itself.</a:t>
            </a:r>
          </a:p>
          <a:p>
            <a:r>
              <a:rPr lang="en-US" sz="1200" dirty="0" smtClean="0"/>
              <a:t>Use a SELF JOIN when you want to create a result set that joins records in a table with other records in the same table. </a:t>
            </a:r>
          </a:p>
          <a:p>
            <a:r>
              <a:rPr lang="en-US" sz="1200" dirty="0" smtClean="0"/>
              <a:t>To list a table two times in the same query, you must provide a table alias for at least one of instance of the table name. </a:t>
            </a:r>
          </a:p>
          <a:p>
            <a:r>
              <a:rPr lang="en-US" sz="1200" dirty="0" smtClean="0"/>
              <a:t>This table alias helps the query processor to determine whether columns should present data from the right or left version of the table.</a:t>
            </a:r>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37</a:t>
            </a:fld>
            <a:endParaRPr lang="en-US"/>
          </a:p>
        </p:txBody>
      </p:sp>
    </p:spTree>
    <p:extLst>
      <p:ext uri="{BB962C8B-B14F-4D97-AF65-F5344CB8AC3E}">
        <p14:creationId xmlns:p14="http://schemas.microsoft.com/office/powerpoint/2010/main" val="10522306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10</a:t>
            </a:fld>
            <a:endParaRPr lang="en-US"/>
          </a:p>
        </p:txBody>
      </p:sp>
    </p:spTree>
    <p:extLst>
      <p:ext uri="{BB962C8B-B14F-4D97-AF65-F5344CB8AC3E}">
        <p14:creationId xmlns:p14="http://schemas.microsoft.com/office/powerpoint/2010/main" val="10522306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12</a:t>
            </a:fld>
            <a:endParaRPr lang="en-US"/>
          </a:p>
        </p:txBody>
      </p:sp>
    </p:spTree>
    <p:extLst>
      <p:ext uri="{BB962C8B-B14F-4D97-AF65-F5344CB8AC3E}">
        <p14:creationId xmlns:p14="http://schemas.microsoft.com/office/powerpoint/2010/main" val="10522306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13</a:t>
            </a:fld>
            <a:endParaRPr lang="en-US"/>
          </a:p>
        </p:txBody>
      </p:sp>
    </p:spTree>
    <p:extLst>
      <p:ext uri="{BB962C8B-B14F-4D97-AF65-F5344CB8AC3E}">
        <p14:creationId xmlns:p14="http://schemas.microsoft.com/office/powerpoint/2010/main" val="10522306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14</a:t>
            </a:fld>
            <a:endParaRPr lang="en-US"/>
          </a:p>
        </p:txBody>
      </p:sp>
    </p:spTree>
    <p:extLst>
      <p:ext uri="{BB962C8B-B14F-4D97-AF65-F5344CB8AC3E}">
        <p14:creationId xmlns:p14="http://schemas.microsoft.com/office/powerpoint/2010/main" val="1311474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 </a:t>
            </a:r>
            <a:r>
              <a:rPr lang="en-US" dirty="0" smtClean="0"/>
              <a:t>Note: The parenthesis is not strictly required in the ON clause</a:t>
            </a:r>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15</a:t>
            </a:fld>
            <a:endParaRPr lang="en-US"/>
          </a:p>
        </p:txBody>
      </p:sp>
    </p:spTree>
    <p:extLst>
      <p:ext uri="{BB962C8B-B14F-4D97-AF65-F5344CB8AC3E}">
        <p14:creationId xmlns:p14="http://schemas.microsoft.com/office/powerpoint/2010/main" val="10522306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16</a:t>
            </a:fld>
            <a:endParaRPr lang="en-US"/>
          </a:p>
        </p:txBody>
      </p:sp>
    </p:spTree>
    <p:extLst>
      <p:ext uri="{BB962C8B-B14F-4D97-AF65-F5344CB8AC3E}">
        <p14:creationId xmlns:p14="http://schemas.microsoft.com/office/powerpoint/2010/main" val="4669347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We will be looking at the following types of JOINS which are supported by almost all database vendors in market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bg2"/>
                </a:solidFill>
              </a:rPr>
              <a:t>ANSI standard SQL specifies four types of JOINS: INNER, OUTER, LEFT, and RIGHT.</a:t>
            </a:r>
            <a:r>
              <a:rPr lang="en-US" sz="1100" dirty="0" smtClean="0">
                <a:solidFill>
                  <a:schemeClr val="bg2"/>
                </a:solidFill>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17</a:t>
            </a:fld>
            <a:endParaRPr lang="en-US"/>
          </a:p>
        </p:txBody>
      </p:sp>
    </p:spTree>
    <p:extLst>
      <p:ext uri="{BB962C8B-B14F-4D97-AF65-F5344CB8AC3E}">
        <p14:creationId xmlns:p14="http://schemas.microsoft.com/office/powerpoint/2010/main" val="41527500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17.xml"/><Relationship Id="rId4"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1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6.jpe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0-Read Me First">
    <p:bg>
      <p:bgPr>
        <a:solidFill>
          <a:schemeClr val="accent6"/>
        </a:solidFill>
        <a:effectLst/>
      </p:bgPr>
    </p:bg>
    <p:spTree>
      <p:nvGrpSpPr>
        <p:cNvPr id="1" name=""/>
        <p:cNvGrpSpPr/>
        <p:nvPr/>
      </p:nvGrpSpPr>
      <p:grpSpPr>
        <a:xfrm>
          <a:off x="0" y="0"/>
          <a:ext cx="0" cy="0"/>
          <a:chOff x="0" y="0"/>
          <a:chExt cx="0" cy="0"/>
        </a:xfrm>
      </p:grpSpPr>
      <p:sp>
        <p:nvSpPr>
          <p:cNvPr id="14" name="Text Placeholder 14"/>
          <p:cNvSpPr>
            <a:spLocks noGrp="1"/>
          </p:cNvSpPr>
          <p:nvPr>
            <p:ph type="body" sz="quarter" idx="14" hasCustomPrompt="1"/>
          </p:nvPr>
        </p:nvSpPr>
        <p:spPr>
          <a:xfrm>
            <a:off x="462343" y="2209803"/>
            <a:ext cx="8284633" cy="584775"/>
          </a:xfrm>
          <a:prstGeom prst="rect">
            <a:avLst/>
          </a:prstGeom>
        </p:spPr>
        <p:txBody>
          <a:bodyPr wrap="square">
            <a:spAutoFit/>
          </a:bodyPr>
          <a:lstStyle>
            <a:lvl1pPr marL="0" indent="0" algn="ctr">
              <a:lnSpc>
                <a:spcPct val="100000"/>
              </a:lnSpc>
              <a:spcBef>
                <a:spcPts val="0"/>
              </a:spcBef>
              <a:buNone/>
              <a:defRPr sz="3200" b="1" baseline="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Read Me First</a:t>
            </a:r>
          </a:p>
        </p:txBody>
      </p:sp>
      <p:sp>
        <p:nvSpPr>
          <p:cNvPr id="17" name="Text Placeholder 12"/>
          <p:cNvSpPr>
            <a:spLocks noGrp="1"/>
          </p:cNvSpPr>
          <p:nvPr>
            <p:ph type="body" sz="quarter" idx="15" hasCustomPrompt="1"/>
          </p:nvPr>
        </p:nvSpPr>
        <p:spPr>
          <a:xfrm>
            <a:off x="609604" y="3657600"/>
            <a:ext cx="7880905" cy="1295400"/>
          </a:xfrm>
          <a:prstGeom prst="rect">
            <a:avLst/>
          </a:prstGeom>
        </p:spPr>
        <p:txBody>
          <a:bodyPr anchor="ctr">
            <a:normAutofit/>
          </a:bodyPr>
          <a:lstStyle>
            <a:lvl1pPr marL="0" indent="0" algn="ctr">
              <a:buNone/>
              <a:defRPr sz="1800" baseline="0">
                <a:solidFill>
                  <a:srgbClr val="FFFFFF"/>
                </a:solidFill>
                <a:latin typeface="Arial"/>
                <a:cs typeface="Arial"/>
              </a:defRPr>
            </a:lvl1pPr>
          </a:lstStyle>
          <a:p>
            <a:pPr lvl="0"/>
            <a:r>
              <a:rPr lang="en-US" dirty="0" smtClean="0"/>
              <a:t>See notes on the left of slide </a:t>
            </a:r>
            <a:endParaRPr lang="en-US" dirty="0"/>
          </a:p>
        </p:txBody>
      </p:sp>
    </p:spTree>
    <p:custDataLst>
      <p:tags r:id="rId1"/>
    </p:custDataLst>
    <p:extLst>
      <p:ext uri="{BB962C8B-B14F-4D97-AF65-F5344CB8AC3E}">
        <p14:creationId xmlns:p14="http://schemas.microsoft.com/office/powerpoint/2010/main" val="318392009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4_Recap or Review">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smtClean="0"/>
              <a:t>Recap or Review – use any color slide</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B5647CC8-90D0-47BF-A305-8C94DB65E780}" type="slidenum">
              <a:rPr lang="en-US" smtClean="0"/>
              <a:t>‹#›</a:t>
            </a:fld>
            <a:endParaRPr lang="en-US"/>
          </a:p>
        </p:txBody>
      </p:sp>
    </p:spTree>
    <p:custDataLst>
      <p:tags r:id="rId1"/>
    </p:custDataLst>
    <p:extLst>
      <p:ext uri="{BB962C8B-B14F-4D97-AF65-F5344CB8AC3E}">
        <p14:creationId xmlns:p14="http://schemas.microsoft.com/office/powerpoint/2010/main" val="334114353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5_Light Blue Background">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smtClean="0"/>
              <a:t>Slide Title – Light Blue Background</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B5647CC8-90D0-47BF-A305-8C94DB65E780}" type="slidenum">
              <a:rPr lang="en-US" smtClean="0"/>
              <a:t>‹#›</a:t>
            </a:fld>
            <a:endParaRPr lang="en-US"/>
          </a:p>
        </p:txBody>
      </p:sp>
    </p:spTree>
    <p:custDataLst>
      <p:tags r:id="rId1"/>
    </p:custDataLst>
    <p:extLst>
      <p:ext uri="{BB962C8B-B14F-4D97-AF65-F5344CB8AC3E}">
        <p14:creationId xmlns:p14="http://schemas.microsoft.com/office/powerpoint/2010/main" val="337747159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6_White Backgroun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a:solidFill>
                  <a:schemeClr val="tx2"/>
                </a:solidFill>
              </a:defRPr>
            </a:lvl1pPr>
          </a:lstStyle>
          <a:p>
            <a:r>
              <a:rPr lang="en-US" dirty="0" smtClean="0"/>
              <a:t>Slide Title – White background</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tx2"/>
                </a:solidFill>
              </a:defRPr>
            </a:lvl1pPr>
            <a:lvl2pPr marL="344487" indent="-342900">
              <a:buClrTx/>
              <a:buFont typeface="Arial" panose="020B0604020202020204" pitchFamily="34" charset="0"/>
              <a:buChar char="•"/>
              <a:defRPr sz="2400">
                <a:solidFill>
                  <a:schemeClr val="tx2"/>
                </a:solidFill>
              </a:defRPr>
            </a:lvl2pPr>
            <a:lvl3pPr marL="463550" indent="-342900">
              <a:buClrTx/>
              <a:buFont typeface="Arial" panose="020B0604020202020204" pitchFamily="34" charset="0"/>
              <a:buChar char="•"/>
              <a:defRPr sz="2000">
                <a:solidFill>
                  <a:schemeClr val="tx2"/>
                </a:solidFill>
              </a:defRPr>
            </a:lvl3pPr>
            <a:lvl4pPr marL="503237" indent="-285750">
              <a:buClrTx/>
              <a:buFont typeface="Arial" panose="020B0604020202020204" pitchFamily="34" charset="0"/>
              <a:buChar char="•"/>
              <a:defRPr sz="1800">
                <a:solidFill>
                  <a:schemeClr val="tx2"/>
                </a:solidFill>
              </a:defRPr>
            </a:lvl4pPr>
            <a:lvl5pPr marL="622300" indent="-285750">
              <a:buClrTx/>
              <a:buFont typeface="Arial" panose="020B0604020202020204" pitchFamily="34" charset="0"/>
              <a:buChar char="•"/>
              <a:defRPr sz="180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B5647CC8-90D0-47BF-A305-8C94DB65E780}" type="slidenum">
              <a:rPr lang="en-US" smtClean="0"/>
              <a:t>‹#›</a:t>
            </a:fld>
            <a:endParaRPr lang="en-US"/>
          </a:p>
        </p:txBody>
      </p:sp>
    </p:spTree>
    <p:custDataLst>
      <p:tags r:id="rId1"/>
    </p:custDataLst>
    <p:extLst>
      <p:ext uri="{BB962C8B-B14F-4D97-AF65-F5344CB8AC3E}">
        <p14:creationId xmlns:p14="http://schemas.microsoft.com/office/powerpoint/2010/main" val="3005743673"/>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1_Check on Learning">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smtClean="0"/>
              <a:t>Check on learning -  any color slide </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B5647CC8-90D0-47BF-A305-8C94DB65E780}" type="slidenum">
              <a:rPr lang="en-US" smtClean="0"/>
              <a:t>‹#›</a:t>
            </a:fld>
            <a:endParaRPr lang="en-US"/>
          </a:p>
        </p:txBody>
      </p:sp>
    </p:spTree>
    <p:custDataLst>
      <p:tags r:id="rId1"/>
    </p:custDataLst>
    <p:extLst>
      <p:ext uri="{BB962C8B-B14F-4D97-AF65-F5344CB8AC3E}">
        <p14:creationId xmlns:p14="http://schemas.microsoft.com/office/powerpoint/2010/main" val="3248266036"/>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2_Restate Objectives">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smtClean="0"/>
              <a:t>Restate terminal objective - any color slide </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B5647CC8-90D0-47BF-A305-8C94DB65E780}" type="slidenum">
              <a:rPr lang="en-US" smtClean="0"/>
              <a:t>‹#›</a:t>
            </a:fld>
            <a:endParaRPr lang="en-US"/>
          </a:p>
        </p:txBody>
      </p:sp>
    </p:spTree>
    <p:custDataLst>
      <p:tags r:id="rId1"/>
    </p:custDataLst>
    <p:extLst>
      <p:ext uri="{BB962C8B-B14F-4D97-AF65-F5344CB8AC3E}">
        <p14:creationId xmlns:p14="http://schemas.microsoft.com/office/powerpoint/2010/main" val="528190671"/>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3_Ask Questions ">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smtClean="0"/>
              <a:t>Ask learner-centered questions - any color slide </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B5647CC8-90D0-47BF-A305-8C94DB65E780}" type="slidenum">
              <a:rPr lang="en-US" smtClean="0"/>
              <a:t>‹#›</a:t>
            </a:fld>
            <a:endParaRPr lang="en-US"/>
          </a:p>
        </p:txBody>
      </p:sp>
    </p:spTree>
    <p:custDataLst>
      <p:tags r:id="rId1"/>
    </p:custDataLst>
    <p:extLst>
      <p:ext uri="{BB962C8B-B14F-4D97-AF65-F5344CB8AC3E}">
        <p14:creationId xmlns:p14="http://schemas.microsoft.com/office/powerpoint/2010/main" val="2678235284"/>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4_Thank you">
    <p:spTree>
      <p:nvGrpSpPr>
        <p:cNvPr id="1" name=""/>
        <p:cNvGrpSpPr/>
        <p:nvPr/>
      </p:nvGrpSpPr>
      <p:grpSpPr>
        <a:xfrm>
          <a:off x="0" y="0"/>
          <a:ext cx="0" cy="0"/>
          <a:chOff x="0" y="0"/>
          <a:chExt cx="0" cy="0"/>
        </a:xfrm>
      </p:grpSpPr>
      <p:pic>
        <p:nvPicPr>
          <p:cNvPr id="11" name="Picture 10"/>
          <p:cNvPicPr>
            <a:picLocks noChangeAspect="1"/>
          </p:cNvPicPr>
          <p:nvPr/>
        </p:nvPicPr>
        <p:blipFill rotWithShape="1">
          <a:blip r:embed="rId3">
            <a:extLst>
              <a:ext uri="{28A0092B-C50C-407E-A947-70E740481C1C}">
                <a14:useLocalDpi xmlns:a14="http://schemas.microsoft.com/office/drawing/2010/main" val="0"/>
              </a:ext>
            </a:extLst>
          </a:blip>
          <a:srcRect b="14429"/>
          <a:stretch/>
        </p:blipFill>
        <p:spPr>
          <a:xfrm>
            <a:off x="0" y="2518348"/>
            <a:ext cx="9144000" cy="4343400"/>
          </a:xfrm>
          <a:prstGeom prst="rect">
            <a:avLst/>
          </a:prstGeom>
        </p:spPr>
      </p:pic>
      <p:sp>
        <p:nvSpPr>
          <p:cNvPr id="2" name="Title 1"/>
          <p:cNvSpPr>
            <a:spLocks noGrp="1"/>
          </p:cNvSpPr>
          <p:nvPr>
            <p:ph type="title" hasCustomPrompt="1"/>
          </p:nvPr>
        </p:nvSpPr>
        <p:spPr>
          <a:xfrm>
            <a:off x="838203" y="800325"/>
            <a:ext cx="3616147" cy="607259"/>
          </a:xfrm>
          <a:prstGeom prst="rect">
            <a:avLst/>
          </a:prstGeom>
        </p:spPr>
        <p:txBody>
          <a:bodyPr>
            <a:normAutofit/>
          </a:bodyPr>
          <a:lstStyle>
            <a:lvl1pPr>
              <a:defRPr sz="4000">
                <a:solidFill>
                  <a:schemeClr val="bg2"/>
                </a:solidFill>
              </a:defRPr>
            </a:lvl1pPr>
          </a:lstStyle>
          <a:p>
            <a:r>
              <a:rPr lang="en-US" dirty="0" smtClean="0"/>
              <a:t>Thank you</a:t>
            </a:r>
            <a:endParaRPr lang="en-US" dirty="0"/>
          </a:p>
        </p:txBody>
      </p:sp>
      <p:pic>
        <p:nvPicPr>
          <p:cNvPr id="15" name="Picture 14"/>
          <p:cNvPicPr>
            <a:picLocks noChangeAspect="1"/>
          </p:cNvPicPr>
          <p:nvPr/>
        </p:nvPicPr>
        <p:blipFill rotWithShape="1">
          <a:blip r:embed="rId4">
            <a:extLst>
              <a:ext uri="{28A0092B-C50C-407E-A947-70E740481C1C}">
                <a14:useLocalDpi xmlns:a14="http://schemas.microsoft.com/office/drawing/2010/main" val="0"/>
              </a:ext>
            </a:extLst>
          </a:blip>
          <a:srcRect b="7192"/>
          <a:stretch/>
        </p:blipFill>
        <p:spPr>
          <a:xfrm>
            <a:off x="3214651" y="4018908"/>
            <a:ext cx="5918467" cy="2839093"/>
          </a:xfrm>
          <a:prstGeom prst="rect">
            <a:avLst/>
          </a:prstGeom>
        </p:spPr>
      </p:pic>
      <p:sp>
        <p:nvSpPr>
          <p:cNvPr id="8" name="Text Placeholder 7"/>
          <p:cNvSpPr>
            <a:spLocks noGrp="1"/>
          </p:cNvSpPr>
          <p:nvPr>
            <p:ph type="body" sz="quarter" idx="10" hasCustomPrompt="1"/>
          </p:nvPr>
        </p:nvSpPr>
        <p:spPr>
          <a:xfrm>
            <a:off x="838649" y="1598705"/>
            <a:ext cx="3633788" cy="1924051"/>
          </a:xfrm>
          <a:prstGeom prst="rect">
            <a:avLst/>
          </a:prstGeom>
        </p:spPr>
        <p:txBody>
          <a:bodyPr vert="horz">
            <a:normAutofit/>
          </a:bodyPr>
          <a:lstStyle>
            <a:lvl1pPr marL="0" indent="0">
              <a:buNone/>
              <a:defRPr sz="2400">
                <a:solidFill>
                  <a:schemeClr val="bg2"/>
                </a:solidFill>
              </a:defRPr>
            </a:lvl1pPr>
            <a:lvl2pPr marL="457200" indent="0">
              <a:buNone/>
              <a:defRPr>
                <a:solidFill>
                  <a:srgbClr val="141414"/>
                </a:solidFill>
              </a:defRPr>
            </a:lvl2pPr>
            <a:lvl3pPr marL="914400" indent="0">
              <a:buNone/>
              <a:defRPr>
                <a:solidFill>
                  <a:srgbClr val="141414"/>
                </a:solidFill>
              </a:defRPr>
            </a:lvl3pPr>
            <a:lvl4pPr marL="1371600" indent="0">
              <a:buNone/>
              <a:defRPr>
                <a:solidFill>
                  <a:srgbClr val="141414"/>
                </a:solidFill>
              </a:defRPr>
            </a:lvl4pPr>
            <a:lvl5pPr marL="1828800" indent="0">
              <a:buNone/>
              <a:defRPr>
                <a:solidFill>
                  <a:srgbClr val="141414"/>
                </a:solidFill>
              </a:defRPr>
            </a:lvl5pPr>
          </a:lstStyle>
          <a:p>
            <a:pPr lvl="0"/>
            <a:r>
              <a:rPr lang="en-US" dirty="0" smtClean="0"/>
              <a:t>Name</a:t>
            </a:r>
          </a:p>
          <a:p>
            <a:pPr lvl="0"/>
            <a:r>
              <a:rPr lang="en-US" dirty="0" smtClean="0"/>
              <a:t>ID</a:t>
            </a:r>
            <a:br>
              <a:rPr lang="en-US" dirty="0" smtClean="0"/>
            </a:br>
            <a:r>
              <a:rPr lang="en-US" dirty="0" smtClean="0"/>
              <a:t>Email</a:t>
            </a:r>
          </a:p>
        </p:txBody>
      </p:sp>
    </p:spTree>
    <p:custDataLst>
      <p:tags r:id="rId1"/>
    </p:custDataLst>
    <p:extLst>
      <p:ext uri="{BB962C8B-B14F-4D97-AF65-F5344CB8AC3E}">
        <p14:creationId xmlns:p14="http://schemas.microsoft.com/office/powerpoint/2010/main" val="2694131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500"/>
                                        <p:tgtEl>
                                          <p:spTgt spid="8">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Effect transition="in" filter="fade">
                                      <p:cBhvr>
                                        <p:cTn id="13"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build="p">
        <p:tmplLst>
          <p:tmpl lvl="1">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nk - White Background">
    <p:bg>
      <p:bgPr>
        <a:solidFill>
          <a:schemeClr val="bg1"/>
        </a:solidFill>
        <a:effectLst/>
      </p:bgPr>
    </p:bg>
    <p:spTree>
      <p:nvGrpSpPr>
        <p:cNvPr id="1" name=""/>
        <p:cNvGrpSpPr/>
        <p:nvPr/>
      </p:nvGrpSpPr>
      <p:grpSpPr>
        <a:xfrm>
          <a:off x="0" y="0"/>
          <a:ext cx="0" cy="0"/>
          <a:chOff x="0" y="0"/>
          <a:chExt cx="0" cy="0"/>
        </a:xfrm>
      </p:grpSpPr>
      <p:sp>
        <p:nvSpPr>
          <p:cNvPr id="2"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B5647CC8-90D0-47BF-A305-8C94DB65E780}" type="slidenum">
              <a:rPr lang="en-US" smtClean="0"/>
              <a:t>‹#›</a:t>
            </a:fld>
            <a:endParaRPr lang="en-US"/>
          </a:p>
        </p:txBody>
      </p:sp>
    </p:spTree>
    <p:custDataLst>
      <p:tags r:id="rId1"/>
    </p:custDataLst>
    <p:extLst>
      <p:ext uri="{BB962C8B-B14F-4D97-AF65-F5344CB8AC3E}">
        <p14:creationId xmlns:p14="http://schemas.microsoft.com/office/powerpoint/2010/main" val="315571586"/>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nk - Black Background">
    <p:spTree>
      <p:nvGrpSpPr>
        <p:cNvPr id="1" name=""/>
        <p:cNvGrpSpPr/>
        <p:nvPr/>
      </p:nvGrpSpPr>
      <p:grpSpPr>
        <a:xfrm>
          <a:off x="0" y="0"/>
          <a:ext cx="0" cy="0"/>
          <a:chOff x="0" y="0"/>
          <a:chExt cx="0" cy="0"/>
        </a:xfrm>
      </p:grpSpPr>
      <p:sp>
        <p:nvSpPr>
          <p:cNvPr id="2"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B5647CC8-90D0-47BF-A305-8C94DB65E780}" type="slidenum">
              <a:rPr lang="en-US" smtClean="0"/>
              <a:t>‹#›</a:t>
            </a:fld>
            <a:endParaRPr lang="en-US"/>
          </a:p>
        </p:txBody>
      </p:sp>
    </p:spTree>
    <p:custDataLst>
      <p:tags r:id="rId1"/>
    </p:custDataLst>
    <p:extLst>
      <p:ext uri="{BB962C8B-B14F-4D97-AF65-F5344CB8AC3E}">
        <p14:creationId xmlns:p14="http://schemas.microsoft.com/office/powerpoint/2010/main" val="460311809"/>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
        <p:nvSpPr>
          <p:cNvPr id="2"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B5647CC8-90D0-47BF-A305-8C94DB65E780}" type="slidenum">
              <a:rPr lang="en-US" smtClean="0"/>
              <a:t>‹#›</a:t>
            </a:fld>
            <a:endParaRPr lang="en-US"/>
          </a:p>
        </p:txBody>
      </p:sp>
    </p:spTree>
    <p:extLst>
      <p:ext uri="{BB962C8B-B14F-4D97-AF65-F5344CB8AC3E}">
        <p14:creationId xmlns:p14="http://schemas.microsoft.com/office/powerpoint/2010/main" val="19575976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1-Course Title Slide">
    <p:spTree>
      <p:nvGrpSpPr>
        <p:cNvPr id="1" name=""/>
        <p:cNvGrpSpPr/>
        <p:nvPr/>
      </p:nvGrpSpPr>
      <p:grpSpPr>
        <a:xfrm>
          <a:off x="0" y="0"/>
          <a:ext cx="0" cy="0"/>
          <a:chOff x="0" y="0"/>
          <a:chExt cx="0" cy="0"/>
        </a:xfrm>
      </p:grpSpPr>
      <p:pic>
        <p:nvPicPr>
          <p:cNvPr id="16" name="Picture 15"/>
          <p:cNvPicPr>
            <a:picLocks noChangeAspect="1"/>
          </p:cNvPicPr>
          <p:nvPr/>
        </p:nvPicPr>
        <p:blipFill rotWithShape="1">
          <a:blip r:embed="rId3">
            <a:extLst>
              <a:ext uri="{28A0092B-C50C-407E-A947-70E740481C1C}">
                <a14:useLocalDpi xmlns:a14="http://schemas.microsoft.com/office/drawing/2010/main" val="0"/>
              </a:ext>
            </a:extLst>
          </a:blip>
          <a:srcRect b="14429"/>
          <a:stretch/>
        </p:blipFill>
        <p:spPr>
          <a:xfrm>
            <a:off x="32657" y="2514600"/>
            <a:ext cx="9144000" cy="4343400"/>
          </a:xfrm>
          <a:prstGeom prst="rect">
            <a:avLst/>
          </a:prstGeom>
        </p:spPr>
      </p:pic>
      <p:sp>
        <p:nvSpPr>
          <p:cNvPr id="14" name="Text Placeholder 14"/>
          <p:cNvSpPr>
            <a:spLocks noGrp="1"/>
          </p:cNvSpPr>
          <p:nvPr>
            <p:ph type="body" sz="quarter" idx="14" hasCustomPrompt="1"/>
          </p:nvPr>
        </p:nvSpPr>
        <p:spPr>
          <a:xfrm>
            <a:off x="462343" y="2209803"/>
            <a:ext cx="8284633" cy="584775"/>
          </a:xfrm>
          <a:prstGeom prst="rect">
            <a:avLst/>
          </a:prstGeom>
        </p:spPr>
        <p:txBody>
          <a:bodyPr wrap="square">
            <a:spAutoFit/>
          </a:bodyPr>
          <a:lstStyle>
            <a:lvl1pPr marL="0" indent="0" algn="ctr">
              <a:lnSpc>
                <a:spcPct val="100000"/>
              </a:lnSpc>
              <a:spcBef>
                <a:spcPts val="0"/>
              </a:spcBef>
              <a:buNone/>
              <a:defRPr sz="3200" b="1" baseline="0">
                <a:solidFill>
                  <a:srgbClr val="0099CC"/>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Course Title</a:t>
            </a:r>
          </a:p>
        </p:txBody>
      </p:sp>
      <p:sp>
        <p:nvSpPr>
          <p:cNvPr id="17" name="Text Placeholder 12"/>
          <p:cNvSpPr>
            <a:spLocks noGrp="1"/>
          </p:cNvSpPr>
          <p:nvPr>
            <p:ph type="body" sz="quarter" idx="15" hasCustomPrompt="1"/>
          </p:nvPr>
        </p:nvSpPr>
        <p:spPr>
          <a:xfrm>
            <a:off x="609604" y="3657600"/>
            <a:ext cx="7880905" cy="446088"/>
          </a:xfrm>
          <a:prstGeom prst="rect">
            <a:avLst/>
          </a:prstGeom>
        </p:spPr>
        <p:txBody>
          <a:bodyPr anchor="ctr">
            <a:normAutofit/>
          </a:bodyPr>
          <a:lstStyle>
            <a:lvl1pPr marL="0" indent="0" algn="ctr">
              <a:buNone/>
              <a:defRPr sz="1800" baseline="0">
                <a:solidFill>
                  <a:srgbClr val="FFFFFF"/>
                </a:solidFill>
                <a:latin typeface="Arial"/>
                <a:cs typeface="Arial"/>
              </a:defRPr>
            </a:lvl1pPr>
          </a:lstStyle>
          <a:p>
            <a:pPr lvl="0"/>
            <a:r>
              <a:rPr lang="en-US" dirty="0" smtClean="0"/>
              <a:t>Sub Topic Title</a:t>
            </a:r>
            <a:endParaRPr lang="en-US" dirty="0"/>
          </a:p>
        </p:txBody>
      </p:sp>
      <p:pic>
        <p:nvPicPr>
          <p:cNvPr id="18" name="Picture 17"/>
          <p:cNvPicPr>
            <a:picLocks noChangeAspect="1"/>
          </p:cNvPicPr>
          <p:nvPr/>
        </p:nvPicPr>
        <p:blipFill rotWithShape="1">
          <a:blip r:embed="rId4">
            <a:extLst>
              <a:ext uri="{28A0092B-C50C-407E-A947-70E740481C1C}">
                <a14:useLocalDpi xmlns:a14="http://schemas.microsoft.com/office/drawing/2010/main" val="0"/>
              </a:ext>
            </a:extLst>
          </a:blip>
          <a:srcRect b="7192"/>
          <a:stretch/>
        </p:blipFill>
        <p:spPr>
          <a:xfrm>
            <a:off x="3214651" y="4038600"/>
            <a:ext cx="5918467" cy="2839093"/>
          </a:xfrm>
          <a:prstGeom prst="rect">
            <a:avLst/>
          </a:prstGeom>
        </p:spPr>
      </p:pic>
      <p:cxnSp>
        <p:nvCxnSpPr>
          <p:cNvPr id="24" name="Straight Connector 23"/>
          <p:cNvCxnSpPr/>
          <p:nvPr/>
        </p:nvCxnSpPr>
        <p:spPr>
          <a:xfrm>
            <a:off x="609604" y="3505200"/>
            <a:ext cx="7880905" cy="0"/>
          </a:xfrm>
          <a:prstGeom prst="line">
            <a:avLst/>
          </a:prstGeom>
          <a:ln w="63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pic>
        <p:nvPicPr>
          <p:cNvPr id="205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00800" y="279401"/>
            <a:ext cx="2432050" cy="9101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2822448845"/>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Title and Content -new">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66800"/>
            <a:ext cx="8229600" cy="4906963"/>
          </a:xfrm>
          <a:prstGeom prst="rect">
            <a:avLst/>
          </a:prstGeo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itle 6"/>
          <p:cNvSpPr>
            <a:spLocks noGrp="1"/>
          </p:cNvSpPr>
          <p:nvPr>
            <p:ph type="title"/>
          </p:nvPr>
        </p:nvSpPr>
        <p:spPr>
          <a:xfrm>
            <a:off x="76200" y="182563"/>
            <a:ext cx="6858000" cy="533400"/>
          </a:xfrm>
          <a:prstGeom prst="rect">
            <a:avLst/>
          </a:prstGeom>
        </p:spPr>
        <p:txBody>
          <a:bodyPr/>
          <a:lstStyle>
            <a:lvl1pPr>
              <a:defRPr sz="1800">
                <a:solidFill>
                  <a:schemeClr val="bg2"/>
                </a:solidFill>
              </a:defRPr>
            </a:lvl1pPr>
          </a:lstStyle>
          <a:p>
            <a:r>
              <a:rPr lang="en-US" dirty="0" smtClean="0"/>
              <a:t>Click to edit Master title style</a:t>
            </a:r>
            <a:endParaRPr lang="en-US" dirty="0"/>
          </a:p>
        </p:txBody>
      </p:sp>
      <p:sp>
        <p:nvSpPr>
          <p:cNvPr id="5" name="Slide Number Placeholder 5"/>
          <p:cNvSpPr>
            <a:spLocks noGrp="1"/>
          </p:cNvSpPr>
          <p:nvPr>
            <p:ph type="sldNum" sz="quarter" idx="11"/>
          </p:nvPr>
        </p:nvSpPr>
        <p:spPr>
          <a:xfrm>
            <a:off x="8610600" y="6477000"/>
            <a:ext cx="533400" cy="381000"/>
          </a:xfrm>
          <a:prstGeom prst="rect">
            <a:avLst/>
          </a:prstGeom>
        </p:spPr>
        <p:txBody>
          <a:bodyPr/>
          <a:lstStyle>
            <a:lvl1pPr>
              <a:defRPr/>
            </a:lvl1pPr>
          </a:lstStyle>
          <a:p>
            <a:fld id="{B5647CC8-90D0-47BF-A305-8C94DB65E780}" type="slidenum">
              <a:rPr lang="en-US" smtClean="0"/>
              <a:t>‹#›</a:t>
            </a:fld>
            <a:endParaRPr lang="en-US"/>
          </a:p>
        </p:txBody>
      </p:sp>
    </p:spTree>
    <p:extLst>
      <p:ext uri="{BB962C8B-B14F-4D97-AF65-F5344CB8AC3E}">
        <p14:creationId xmlns:p14="http://schemas.microsoft.com/office/powerpoint/2010/main" val="979681274"/>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6858000" cy="533400"/>
          </a:xfrm>
          <a:prstGeom prst="rect">
            <a:avLst/>
          </a:prstGeom>
        </p:spPr>
        <p:txBody>
          <a:bodyPr/>
          <a:lstStyle>
            <a:lvl1pPr>
              <a:defRPr sz="1800">
                <a:solidFill>
                  <a:schemeClr val="bg1"/>
                </a:solidFill>
              </a:defRPr>
            </a:lvl1pPr>
          </a:lstStyle>
          <a:p>
            <a:r>
              <a:rPr lang="en-US" dirty="0" smtClean="0"/>
              <a:t>Click to edit Master title style</a:t>
            </a:r>
            <a:endParaRPr lang="en-US" dirty="0"/>
          </a:p>
        </p:txBody>
      </p:sp>
      <p:sp>
        <p:nvSpPr>
          <p:cNvPr id="3" name="Text Placeholder 2"/>
          <p:cNvSpPr>
            <a:spLocks noGrp="1"/>
          </p:cNvSpPr>
          <p:nvPr>
            <p:ph type="body" sz="half" idx="1"/>
          </p:nvPr>
        </p:nvSpPr>
        <p:spPr>
          <a:xfrm>
            <a:off x="228600" y="1371600"/>
            <a:ext cx="4267200" cy="4943475"/>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371600"/>
            <a:ext cx="4267200" cy="4943475"/>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7"/>
          <p:cNvSpPr>
            <a:spLocks noGrp="1" noChangeArrowheads="1"/>
          </p:cNvSpPr>
          <p:nvPr>
            <p:ph type="sldNum" sz="quarter" idx="10"/>
          </p:nvPr>
        </p:nvSpPr>
        <p:spPr>
          <a:xfrm>
            <a:off x="8382000" y="6629400"/>
            <a:ext cx="736600" cy="228600"/>
          </a:xfrm>
          <a:prstGeom prst="rect">
            <a:avLst/>
          </a:prstGeom>
        </p:spPr>
        <p:txBody>
          <a:bodyPr/>
          <a:lstStyle>
            <a:lvl1pPr>
              <a:defRPr/>
            </a:lvl1pPr>
          </a:lstStyle>
          <a:p>
            <a:fld id="{B5647CC8-90D0-47BF-A305-8C94DB65E780}" type="slidenum">
              <a:rPr lang="en-US" smtClean="0"/>
              <a:t>‹#›</a:t>
            </a:fld>
            <a:endParaRPr lang="en-US"/>
          </a:p>
        </p:txBody>
      </p:sp>
    </p:spTree>
    <p:extLst>
      <p:ext uri="{BB962C8B-B14F-4D97-AF65-F5344CB8AC3E}">
        <p14:creationId xmlns:p14="http://schemas.microsoft.com/office/powerpoint/2010/main" val="296960748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cSld name="Title_Slid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3394"/>
            <a:ext cx="9144000" cy="6831211"/>
          </a:xfrm>
          <a:prstGeom prst="rect">
            <a:avLst/>
          </a:prstGeom>
        </p:spPr>
      </p:pic>
      <p:pic>
        <p:nvPicPr>
          <p:cNvPr id="7" name="Picture 6" descr="picture.jpg"/>
          <p:cNvPicPr>
            <a:picLocks noChangeAspect="1"/>
          </p:cNvPicPr>
          <p:nvPr/>
        </p:nvPicPr>
        <p:blipFill>
          <a:blip r:embed="rId4" cstate="print"/>
          <a:stretch>
            <a:fillRect/>
          </a:stretch>
        </p:blipFill>
        <p:spPr bwMode="auto">
          <a:xfrm>
            <a:off x="5792789" y="1752601"/>
            <a:ext cx="3046412" cy="2703513"/>
          </a:xfrm>
          <a:prstGeom prst="roundRect">
            <a:avLst>
              <a:gd name="adj" fmla="val 8594"/>
            </a:avLst>
          </a:prstGeom>
          <a:solidFill>
            <a:srgbClr val="FFFFFF">
              <a:shade val="85000"/>
            </a:srgbClr>
          </a:solidFill>
          <a:ln>
            <a:noFill/>
          </a:ln>
          <a:effectLst>
            <a:outerShdw blurRad="50800" dist="38100" dir="2700000" algn="tl" rotWithShape="0">
              <a:prstClr val="black">
                <a:alpha val="40000"/>
              </a:prstClr>
            </a:outerShdw>
            <a:reflection blurRad="12700" stA="38000" endPos="28000" dist="5000" dir="5400000" sy="-100000" algn="bl" rotWithShape="0"/>
          </a:effectLst>
        </p:spPr>
      </p:pic>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13394"/>
            <a:ext cx="9144000" cy="6831211"/>
          </a:xfrm>
          <a:prstGeom prst="rect">
            <a:avLst/>
          </a:prstGeom>
        </p:spPr>
      </p:pic>
      <p:pic>
        <p:nvPicPr>
          <p:cNvPr id="6" name="Picture 5" descr="picture.jpg"/>
          <p:cNvPicPr>
            <a:picLocks noChangeAspect="1"/>
          </p:cNvPicPr>
          <p:nvPr userDrawn="1"/>
        </p:nvPicPr>
        <p:blipFill>
          <a:blip r:embed="rId4" cstate="print"/>
          <a:stretch>
            <a:fillRect/>
          </a:stretch>
        </p:blipFill>
        <p:spPr bwMode="auto">
          <a:xfrm>
            <a:off x="5792789" y="1752601"/>
            <a:ext cx="3046412" cy="2703513"/>
          </a:xfrm>
          <a:prstGeom prst="roundRect">
            <a:avLst>
              <a:gd name="adj" fmla="val 8594"/>
            </a:avLst>
          </a:prstGeom>
          <a:solidFill>
            <a:srgbClr val="FFFFFF">
              <a:shade val="85000"/>
            </a:srgbClr>
          </a:solidFill>
          <a:ln>
            <a:noFill/>
          </a:ln>
          <a:effectLst>
            <a:outerShdw blurRad="50800" dist="38100" dir="2700000" algn="tl" rotWithShape="0">
              <a:prstClr val="black">
                <a:alpha val="40000"/>
              </a:prstClr>
            </a:outerShdw>
            <a:reflection blurRad="12700" stA="38000" endPos="28000" dist="5000" dir="5400000" sy="-100000" algn="bl" rotWithShape="0"/>
          </a:effectLst>
        </p:spPr>
      </p:pic>
    </p:spTree>
    <p:extLst>
      <p:ext uri="{BB962C8B-B14F-4D97-AF65-F5344CB8AC3E}">
        <p14:creationId xmlns:p14="http://schemas.microsoft.com/office/powerpoint/2010/main" val="34657194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Learn_How">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81000" y="1143000"/>
            <a:ext cx="8382000" cy="4946650"/>
          </a:xfrm>
          <a:prstGeom prst="rect">
            <a:avLst/>
          </a:prstGeom>
        </p:spPr>
        <p:txBody>
          <a:bodyPr/>
          <a:lstStyle>
            <a:lvl1pPr marL="285750" indent="-285750">
              <a:spcBef>
                <a:spcPct val="20000"/>
              </a:spcBef>
              <a:buFont typeface="Arial" pitchFamily="34" charset="0"/>
              <a:buChar char="•"/>
              <a:defRPr sz="1800"/>
            </a:lvl1pPr>
            <a:lvl2pPr marL="742950" indent="-285750">
              <a:spcBef>
                <a:spcPct val="20000"/>
              </a:spcBef>
              <a:buFont typeface="Arial" charset="0"/>
              <a:buChar char="–"/>
              <a:defRPr/>
            </a:lvl2pPr>
          </a:lstStyle>
          <a:p>
            <a:pPr lvl="0"/>
            <a:r>
              <a:rPr lang="en-US" dirty="0" smtClean="0"/>
              <a:t>Add text here. (Topic slide starts from here)</a:t>
            </a:r>
          </a:p>
          <a:p>
            <a:pPr lvl="1"/>
            <a:r>
              <a:rPr lang="en-US" dirty="0" smtClean="0"/>
              <a:t>You can add a picture, chart, or other content in the right column by clicking the appropriate button.</a:t>
            </a:r>
          </a:p>
          <a:p>
            <a:pPr lvl="2"/>
            <a:r>
              <a:rPr lang="en-US" dirty="0" smtClean="0"/>
              <a:t>You may need more than one slide for each topic. To add a slide, click New Slide on the Insert menu, or press CTRL+M and add a suitable slide depending upon the content</a:t>
            </a:r>
          </a:p>
        </p:txBody>
      </p:sp>
      <p:sp>
        <p:nvSpPr>
          <p:cNvPr id="4" name="Slide Number Placeholder 5"/>
          <p:cNvSpPr>
            <a:spLocks noGrp="1"/>
          </p:cNvSpPr>
          <p:nvPr>
            <p:ph type="sldNum" sz="quarter" idx="10"/>
          </p:nvPr>
        </p:nvSpPr>
        <p:spPr>
          <a:xfrm>
            <a:off x="138752" y="6414139"/>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
        <p:nvSpPr>
          <p:cNvPr id="6" name="Title Placeholder 1"/>
          <p:cNvSpPr>
            <a:spLocks noGrp="1"/>
          </p:cNvSpPr>
          <p:nvPr>
            <p:ph type="title" hasCustomPrompt="1"/>
          </p:nvPr>
        </p:nvSpPr>
        <p:spPr>
          <a:xfrm>
            <a:off x="1303020" y="0"/>
            <a:ext cx="7840980" cy="8382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dirty="0" smtClean="0"/>
              <a:t>Click to edit Slide Title</a:t>
            </a:r>
            <a:endParaRPr lang="en-GB" dirty="0"/>
          </a:p>
        </p:txBody>
      </p:sp>
    </p:spTree>
    <p:extLst>
      <p:ext uri="{BB962C8B-B14F-4D97-AF65-F5344CB8AC3E}">
        <p14:creationId xmlns:p14="http://schemas.microsoft.com/office/powerpoint/2010/main" val="2995272357"/>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66800"/>
            <a:ext cx="8229600" cy="4906963"/>
          </a:xfrm>
          <a:prstGeom prst="rect">
            <a:avLst/>
          </a:prstGeo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itle 6"/>
          <p:cNvSpPr>
            <a:spLocks noGrp="1"/>
          </p:cNvSpPr>
          <p:nvPr>
            <p:ph type="title"/>
          </p:nvPr>
        </p:nvSpPr>
        <p:spPr>
          <a:xfrm>
            <a:off x="76200" y="182563"/>
            <a:ext cx="6858000" cy="533400"/>
          </a:xfrm>
          <a:prstGeom prst="rect">
            <a:avLst/>
          </a:prstGeom>
        </p:spPr>
        <p:txBody>
          <a:bodyPr/>
          <a:lstStyle>
            <a:lvl1pPr>
              <a:defRPr sz="1800">
                <a:solidFill>
                  <a:schemeClr val="bg2"/>
                </a:solidFill>
              </a:defRPr>
            </a:lvl1pPr>
          </a:lstStyle>
          <a:p>
            <a:r>
              <a:rPr lang="en-US" smtClean="0"/>
              <a:t>Click to edit Master title style</a:t>
            </a:r>
            <a:endParaRPr lang="en-US" dirty="0"/>
          </a:p>
        </p:txBody>
      </p:sp>
      <p:sp>
        <p:nvSpPr>
          <p:cNvPr id="5" name="Slide Number Placeholder 5"/>
          <p:cNvSpPr>
            <a:spLocks noGrp="1"/>
          </p:cNvSpPr>
          <p:nvPr>
            <p:ph type="sldNum" sz="quarter" idx="11"/>
          </p:nvPr>
        </p:nvSpPr>
        <p:spPr>
          <a:xfrm>
            <a:off x="8610600" y="6477000"/>
            <a:ext cx="533400" cy="381000"/>
          </a:xfrm>
          <a:prstGeom prst="rect">
            <a:avLst/>
          </a:prstGeom>
        </p:spPr>
        <p:txBody>
          <a:bodyPr/>
          <a:lstStyle>
            <a:lvl1pPr>
              <a:defRPr/>
            </a:lvl1pPr>
          </a:lstStyle>
          <a:p>
            <a:fld id="{63723792-2A9E-4443-B612-3D03527E11D4}" type="slidenum">
              <a:rPr lang="en-US" smtClean="0"/>
              <a:t>‹#›</a:t>
            </a:fld>
            <a:endParaRPr lang="en-US"/>
          </a:p>
        </p:txBody>
      </p:sp>
    </p:spTree>
    <p:extLst>
      <p:ext uri="{BB962C8B-B14F-4D97-AF65-F5344CB8AC3E}">
        <p14:creationId xmlns:p14="http://schemas.microsoft.com/office/powerpoint/2010/main" val="49971462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A2-Generate Interest">
    <p:spTree>
      <p:nvGrpSpPr>
        <p:cNvPr id="1" name=""/>
        <p:cNvGrpSpPr/>
        <p:nvPr/>
      </p:nvGrpSpPr>
      <p:grpSpPr>
        <a:xfrm>
          <a:off x="0" y="0"/>
          <a:ext cx="0" cy="0"/>
          <a:chOff x="0" y="0"/>
          <a:chExt cx="0" cy="0"/>
        </a:xfrm>
      </p:grpSpPr>
      <p:sp>
        <p:nvSpPr>
          <p:cNvPr id="5" name="Text Placeholder 4"/>
          <p:cNvSpPr>
            <a:spLocks noGrp="1"/>
          </p:cNvSpPr>
          <p:nvPr>
            <p:ph type="body" sz="quarter" idx="13" hasCustomPrompt="1"/>
          </p:nvPr>
        </p:nvSpPr>
        <p:spPr>
          <a:xfrm>
            <a:off x="381000" y="1137831"/>
            <a:ext cx="8382000" cy="4622800"/>
          </a:xfrm>
          <a:prstGeom prst="rect">
            <a:avLst/>
          </a:prstGeom>
        </p:spPr>
        <p:txBody>
          <a:bodyPr vert="horz">
            <a:normAutofit/>
          </a:bodyPr>
          <a:lstStyle>
            <a:lvl1pPr marL="0" indent="0">
              <a:buNone/>
              <a:defRPr sz="2800" baseline="0">
                <a:solidFill>
                  <a:schemeClr val="bg2"/>
                </a:solidFill>
              </a:defRPr>
            </a:lvl1pPr>
            <a:lvl2pPr marL="228600" indent="-227013">
              <a:buClr>
                <a:schemeClr val="accent2"/>
              </a:buClr>
              <a:buFont typeface="Arial"/>
              <a:buChar char="•"/>
              <a:defRPr sz="2400">
                <a:solidFill>
                  <a:schemeClr val="bg2"/>
                </a:solidFill>
              </a:defRPr>
            </a:lvl2pPr>
            <a:lvl3pPr marL="287338" indent="-166688">
              <a:buClr>
                <a:schemeClr val="accent2"/>
              </a:buClr>
              <a:buFont typeface="Arial"/>
              <a:buChar char="•"/>
              <a:defRPr sz="2000">
                <a:solidFill>
                  <a:schemeClr val="bg2"/>
                </a:solidFill>
              </a:defRPr>
            </a:lvl3pPr>
            <a:lvl4pPr marL="393700" indent="-176213">
              <a:buClr>
                <a:schemeClr val="accent2"/>
              </a:buClr>
              <a:buFont typeface="Arial"/>
              <a:buChar char="•"/>
              <a:defRPr sz="1800">
                <a:solidFill>
                  <a:schemeClr val="bg2"/>
                </a:solidFill>
              </a:defRPr>
            </a:lvl4pPr>
            <a:lvl5pPr marL="512763" indent="-176213">
              <a:buClr>
                <a:schemeClr val="accent2"/>
              </a:buClr>
              <a:buFont typeface="Arial"/>
              <a:buChar char="•"/>
              <a:defRPr sz="1800">
                <a:solidFill>
                  <a:schemeClr val="bg2"/>
                </a:solidFill>
              </a:defRPr>
            </a:lvl5pPr>
          </a:lstStyle>
          <a:p>
            <a:pPr lvl="0"/>
            <a:r>
              <a:rPr lang="en-US" dirty="0" smtClean="0"/>
              <a:t>Click to add text</a:t>
            </a:r>
            <a:endParaRPr lang="en-US" dirty="0"/>
          </a:p>
        </p:txBody>
      </p:sp>
      <p:sp>
        <p:nvSpPr>
          <p:cNvPr id="7" name="Slide Number Placeholder 3"/>
          <p:cNvSpPr>
            <a:spLocks noGrp="1"/>
          </p:cNvSpPr>
          <p:nvPr>
            <p:ph type="sldNum" sz="quarter" idx="4294967295"/>
          </p:nvPr>
        </p:nvSpPr>
        <p:spPr>
          <a:xfrm>
            <a:off x="8686800" y="6492081"/>
            <a:ext cx="381000" cy="213519"/>
          </a:xfrm>
          <a:prstGeom prst="rect">
            <a:avLst/>
          </a:prstGeom>
        </p:spPr>
        <p:txBody>
          <a:bodyPr/>
          <a:lstStyle>
            <a:lvl1pPr>
              <a:defRPr sz="1600"/>
            </a:lvl1pPr>
          </a:lstStyle>
          <a:p>
            <a:fld id="{B5647CC8-90D0-47BF-A305-8C94DB65E780}" type="slidenum">
              <a:rPr lang="en-US" smtClean="0"/>
              <a:t>‹#›</a:t>
            </a:fld>
            <a:endParaRPr lang="en-US"/>
          </a:p>
        </p:txBody>
      </p:sp>
      <p:sp>
        <p:nvSpPr>
          <p:cNvPr id="4" name="Title 3"/>
          <p:cNvSpPr>
            <a:spLocks noGrp="1"/>
          </p:cNvSpPr>
          <p:nvPr>
            <p:ph type="title"/>
          </p:nvPr>
        </p:nvSpPr>
        <p:spPr>
          <a:xfrm>
            <a:off x="381000" y="406381"/>
            <a:ext cx="8134350" cy="431819"/>
          </a:xfrm>
          <a:prstGeom prst="rect">
            <a:avLst/>
          </a:prstGeom>
        </p:spPr>
        <p:txBody>
          <a:bodyPr/>
          <a:lstStyle>
            <a:lvl1pPr>
              <a:defRPr sz="2000">
                <a:solidFill>
                  <a:schemeClr val="bg2"/>
                </a:solidFill>
              </a:defRPr>
            </a:lvl1pPr>
          </a:lstStyle>
          <a:p>
            <a:r>
              <a:rPr lang="en-US" smtClean="0"/>
              <a:t>Click to edit Master title style</a:t>
            </a:r>
            <a:endParaRPr lang="en-US" dirty="0"/>
          </a:p>
        </p:txBody>
      </p:sp>
    </p:spTree>
    <p:custDataLst>
      <p:tags r:id="rId1"/>
    </p:custDataLst>
    <p:extLst>
      <p:ext uri="{BB962C8B-B14F-4D97-AF65-F5344CB8AC3E}">
        <p14:creationId xmlns:p14="http://schemas.microsoft.com/office/powerpoint/2010/main" val="141429055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A3_Terminal Objectiv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1800" b="1" baseline="0">
                <a:solidFill>
                  <a:schemeClr val="bg1"/>
                </a:solidFill>
              </a:defRPr>
            </a:lvl1pPr>
          </a:lstStyle>
          <a:p>
            <a:r>
              <a:rPr lang="en-US" dirty="0" smtClean="0"/>
              <a:t>Terminal Objective</a:t>
            </a:r>
            <a:endParaRPr lang="en-US" dirty="0"/>
          </a:p>
        </p:txBody>
      </p:sp>
      <p:sp>
        <p:nvSpPr>
          <p:cNvPr id="5" name="Text Placeholder 4"/>
          <p:cNvSpPr>
            <a:spLocks noGrp="1"/>
          </p:cNvSpPr>
          <p:nvPr>
            <p:ph type="body" sz="quarter" idx="13" hasCustomPrompt="1"/>
          </p:nvPr>
        </p:nvSpPr>
        <p:spPr>
          <a:xfrm>
            <a:off x="381000" y="1137831"/>
            <a:ext cx="8382000" cy="4622800"/>
          </a:xfrm>
          <a:prstGeom prst="rect">
            <a:avLst/>
          </a:prstGeom>
        </p:spPr>
        <p:txBody>
          <a:bodyPr vert="horz">
            <a:normAutofit/>
          </a:bodyPr>
          <a:lstStyle>
            <a:lvl1pPr marL="0" indent="0">
              <a:buNone/>
              <a:defRPr sz="2800" baseline="0">
                <a:solidFill>
                  <a:schemeClr val="bg2"/>
                </a:solidFill>
              </a:defRPr>
            </a:lvl1pPr>
            <a:lvl2pPr marL="228600" indent="-227013">
              <a:buClr>
                <a:schemeClr val="accent2"/>
              </a:buClr>
              <a:buFont typeface="Arial"/>
              <a:buChar char="•"/>
              <a:defRPr sz="2400">
                <a:solidFill>
                  <a:schemeClr val="bg2"/>
                </a:solidFill>
              </a:defRPr>
            </a:lvl2pPr>
            <a:lvl3pPr marL="287338" indent="-166688">
              <a:buClr>
                <a:schemeClr val="accent2"/>
              </a:buClr>
              <a:buFont typeface="Arial"/>
              <a:buChar char="•"/>
              <a:defRPr sz="2000">
                <a:solidFill>
                  <a:schemeClr val="bg2"/>
                </a:solidFill>
              </a:defRPr>
            </a:lvl3pPr>
            <a:lvl4pPr marL="393700" indent="-176213">
              <a:buClr>
                <a:schemeClr val="accent2"/>
              </a:buClr>
              <a:buFont typeface="Arial"/>
              <a:buChar char="•"/>
              <a:defRPr sz="1800">
                <a:solidFill>
                  <a:schemeClr val="bg2"/>
                </a:solidFill>
              </a:defRPr>
            </a:lvl4pPr>
            <a:lvl5pPr marL="512763" indent="-176213">
              <a:buClr>
                <a:schemeClr val="accent2"/>
              </a:buClr>
              <a:buFont typeface="Arial"/>
              <a:buChar char="•"/>
              <a:defRPr sz="1800">
                <a:solidFill>
                  <a:schemeClr val="bg2"/>
                </a:solidFill>
              </a:defRPr>
            </a:lvl5pPr>
          </a:lstStyle>
          <a:p>
            <a:pPr lvl="0"/>
            <a:r>
              <a:rPr lang="en-US" dirty="0" smtClean="0"/>
              <a:t>Click to add text</a:t>
            </a:r>
            <a:endParaRPr lang="en-US" dirty="0"/>
          </a:p>
        </p:txBody>
      </p:sp>
      <p:sp>
        <p:nvSpPr>
          <p:cNvPr id="8" name="Slide Number Placeholder 3"/>
          <p:cNvSpPr>
            <a:spLocks noGrp="1"/>
          </p:cNvSpPr>
          <p:nvPr>
            <p:ph type="sldNum" sz="quarter" idx="4294967295"/>
          </p:nvPr>
        </p:nvSpPr>
        <p:spPr>
          <a:xfrm>
            <a:off x="8610600" y="6492081"/>
            <a:ext cx="533400" cy="213520"/>
          </a:xfrm>
          <a:prstGeom prst="rect">
            <a:avLst/>
          </a:prstGeom>
        </p:spPr>
        <p:txBody>
          <a:bodyPr/>
          <a:lstStyle>
            <a:lvl1pPr>
              <a:defRPr sz="1600"/>
            </a:lvl1pPr>
          </a:lstStyle>
          <a:p>
            <a:fld id="{B5647CC8-90D0-47BF-A305-8C94DB65E780}" type="slidenum">
              <a:rPr lang="en-US" smtClean="0"/>
              <a:t>‹#›</a:t>
            </a:fld>
            <a:endParaRPr lang="en-US"/>
          </a:p>
        </p:txBody>
      </p:sp>
    </p:spTree>
    <p:custDataLst>
      <p:tags r:id="rId1"/>
    </p:custDataLst>
    <p:extLst>
      <p:ext uri="{BB962C8B-B14F-4D97-AF65-F5344CB8AC3E}">
        <p14:creationId xmlns:p14="http://schemas.microsoft.com/office/powerpoint/2010/main" val="344507738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A4_Establish Need and Benefi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1800" b="1" baseline="0">
                <a:solidFill>
                  <a:schemeClr val="bg1"/>
                </a:solidFill>
              </a:defRPr>
            </a:lvl1pPr>
          </a:lstStyle>
          <a:p>
            <a:r>
              <a:rPr lang="en-US" dirty="0" smtClean="0"/>
              <a:t>Need and/or Benefits</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baseline="0">
                <a:solidFill>
                  <a:schemeClr val="bg2"/>
                </a:solidFill>
              </a:defRPr>
            </a:lvl1pPr>
            <a:lvl2pPr marL="228600" indent="-227013">
              <a:buClr>
                <a:schemeClr val="accent2"/>
              </a:buClr>
              <a:buFont typeface="Arial"/>
              <a:buChar char="•"/>
              <a:defRPr sz="2400">
                <a:solidFill>
                  <a:schemeClr val="bg2"/>
                </a:solidFill>
              </a:defRPr>
            </a:lvl2pPr>
            <a:lvl3pPr marL="287338" indent="-166688">
              <a:buClr>
                <a:schemeClr val="accent2"/>
              </a:buClr>
              <a:buFont typeface="Arial"/>
              <a:buChar char="•"/>
              <a:defRPr sz="2000">
                <a:solidFill>
                  <a:schemeClr val="bg2"/>
                </a:solidFill>
              </a:defRPr>
            </a:lvl3pPr>
            <a:lvl4pPr marL="393700" indent="-176213">
              <a:buClr>
                <a:schemeClr val="accent2"/>
              </a:buClr>
              <a:buFont typeface="Arial"/>
              <a:buChar char="•"/>
              <a:defRPr sz="1800">
                <a:solidFill>
                  <a:schemeClr val="bg2"/>
                </a:solidFill>
              </a:defRPr>
            </a:lvl4pPr>
            <a:lvl5pPr marL="512763" indent="-176213">
              <a:buClr>
                <a:schemeClr val="accent2"/>
              </a:buClr>
              <a:buFont typeface="Arial"/>
              <a:buChar char="•"/>
              <a:defRPr sz="1800">
                <a:solidFill>
                  <a:schemeClr val="bg2"/>
                </a:solidFill>
              </a:defRPr>
            </a:lvl5pPr>
          </a:lstStyle>
          <a:p>
            <a:pPr lvl="0"/>
            <a:r>
              <a:rPr lang="en-US" smtClean="0"/>
              <a:t>Click to edit Master text styles</a:t>
            </a:r>
          </a:p>
        </p:txBody>
      </p:sp>
      <p:sp>
        <p:nvSpPr>
          <p:cNvPr id="7"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B5647CC8-90D0-47BF-A305-8C94DB65E780}" type="slidenum">
              <a:rPr lang="en-US" smtClean="0"/>
              <a:t>‹#›</a:t>
            </a:fld>
            <a:endParaRPr lang="en-US"/>
          </a:p>
        </p:txBody>
      </p:sp>
    </p:spTree>
    <p:custDataLst>
      <p:tags r:id="rId1"/>
    </p:custDataLst>
    <p:extLst>
      <p:ext uri="{BB962C8B-B14F-4D97-AF65-F5344CB8AC3E}">
        <p14:creationId xmlns:p14="http://schemas.microsoft.com/office/powerpoint/2010/main" val="341589072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A5_Key Topic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1800" b="1" baseline="0">
                <a:solidFill>
                  <a:schemeClr val="bg1"/>
                </a:solidFill>
              </a:defRPr>
            </a:lvl1pPr>
          </a:lstStyle>
          <a:p>
            <a:r>
              <a:rPr lang="en-US" dirty="0" smtClean="0"/>
              <a:t>Key Topics</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baseline="0">
                <a:solidFill>
                  <a:schemeClr val="bg2"/>
                </a:solidFill>
              </a:defRPr>
            </a:lvl1pPr>
            <a:lvl2pPr marL="228600" indent="-227013">
              <a:buClr>
                <a:schemeClr val="accent2"/>
              </a:buClr>
              <a:buFont typeface="Arial"/>
              <a:buChar char="•"/>
              <a:defRPr sz="2400">
                <a:solidFill>
                  <a:schemeClr val="bg2"/>
                </a:solidFill>
              </a:defRPr>
            </a:lvl2pPr>
            <a:lvl3pPr marL="287338" indent="-166688">
              <a:buClr>
                <a:schemeClr val="accent2"/>
              </a:buClr>
              <a:buFont typeface="Arial"/>
              <a:buChar char="•"/>
              <a:defRPr sz="2000">
                <a:solidFill>
                  <a:schemeClr val="bg2"/>
                </a:solidFill>
              </a:defRPr>
            </a:lvl3pPr>
            <a:lvl4pPr marL="393700" indent="-176213">
              <a:buClr>
                <a:schemeClr val="accent2"/>
              </a:buClr>
              <a:buFont typeface="Arial"/>
              <a:buChar char="•"/>
              <a:defRPr sz="1800">
                <a:solidFill>
                  <a:schemeClr val="bg2"/>
                </a:solidFill>
              </a:defRPr>
            </a:lvl4pPr>
            <a:lvl5pPr marL="512763" indent="-176213">
              <a:buClr>
                <a:schemeClr val="accent2"/>
              </a:buClr>
              <a:buFont typeface="Arial"/>
              <a:buChar char="•"/>
              <a:defRPr sz="1800">
                <a:solidFill>
                  <a:schemeClr val="bg2"/>
                </a:solidFill>
              </a:defRPr>
            </a:lvl5pPr>
          </a:lstStyle>
          <a:p>
            <a:pPr lvl="0"/>
            <a:r>
              <a:rPr lang="en-US" smtClean="0"/>
              <a:t>Click to edit Master text styles</a:t>
            </a:r>
          </a:p>
        </p:txBody>
      </p:sp>
      <p:sp>
        <p:nvSpPr>
          <p:cNvPr id="7"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B5647CC8-90D0-47BF-A305-8C94DB65E780}" type="slidenum">
              <a:rPr lang="en-US" smtClean="0"/>
              <a:t>‹#›</a:t>
            </a:fld>
            <a:endParaRPr lang="en-US"/>
          </a:p>
        </p:txBody>
      </p:sp>
    </p:spTree>
    <p:custDataLst>
      <p:tags r:id="rId1"/>
    </p:custDataLst>
    <p:extLst>
      <p:ext uri="{BB962C8B-B14F-4D97-AF65-F5344CB8AC3E}">
        <p14:creationId xmlns:p14="http://schemas.microsoft.com/office/powerpoint/2010/main" val="294588523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1-Module Title">
    <p:spTree>
      <p:nvGrpSpPr>
        <p:cNvPr id="1" name=""/>
        <p:cNvGrpSpPr/>
        <p:nvPr/>
      </p:nvGrpSpPr>
      <p:grpSpPr>
        <a:xfrm>
          <a:off x="0" y="0"/>
          <a:ext cx="0" cy="0"/>
          <a:chOff x="0" y="0"/>
          <a:chExt cx="0" cy="0"/>
        </a:xfrm>
      </p:grpSpPr>
      <p:cxnSp>
        <p:nvCxnSpPr>
          <p:cNvPr id="24" name="Straight Connector 23"/>
          <p:cNvCxnSpPr/>
          <p:nvPr/>
        </p:nvCxnSpPr>
        <p:spPr>
          <a:xfrm>
            <a:off x="0" y="3124200"/>
            <a:ext cx="9133114" cy="0"/>
          </a:xfrm>
          <a:prstGeom prst="line">
            <a:avLst/>
          </a:prstGeom>
          <a:ln w="13017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
        <p:nvSpPr>
          <p:cNvPr id="14" name="Text Placeholder 14"/>
          <p:cNvSpPr>
            <a:spLocks noGrp="1"/>
          </p:cNvSpPr>
          <p:nvPr>
            <p:ph type="body" sz="quarter" idx="14" hasCustomPrompt="1"/>
          </p:nvPr>
        </p:nvSpPr>
        <p:spPr>
          <a:xfrm>
            <a:off x="0" y="2819403"/>
            <a:ext cx="9133114" cy="584775"/>
          </a:xfrm>
          <a:prstGeom prst="rect">
            <a:avLst/>
          </a:prstGeom>
        </p:spPr>
        <p:txBody>
          <a:bodyPr wrap="square">
            <a:spAutoFit/>
          </a:bodyPr>
          <a:lstStyle>
            <a:lvl1pPr marL="0" indent="0" algn="ctr">
              <a:lnSpc>
                <a:spcPct val="100000"/>
              </a:lnSpc>
              <a:spcBef>
                <a:spcPts val="0"/>
              </a:spcBef>
              <a:buNone/>
              <a:defRPr sz="3200" b="1" baseline="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Module Title</a:t>
            </a:r>
          </a:p>
        </p:txBody>
      </p:sp>
      <p:pic>
        <p:nvPicPr>
          <p:cNvPr id="16" name="Picture 15"/>
          <p:cNvPicPr>
            <a:picLocks noChangeAspect="1"/>
          </p:cNvPicPr>
          <p:nvPr/>
        </p:nvPicPr>
        <p:blipFill rotWithShape="1">
          <a:blip r:embed="rId3">
            <a:extLst>
              <a:ext uri="{28A0092B-C50C-407E-A947-70E740481C1C}">
                <a14:useLocalDpi xmlns:a14="http://schemas.microsoft.com/office/drawing/2010/main" val="0"/>
              </a:ext>
            </a:extLst>
          </a:blip>
          <a:srcRect b="14429"/>
          <a:stretch/>
        </p:blipFill>
        <p:spPr>
          <a:xfrm>
            <a:off x="-2406316" y="1371600"/>
            <a:ext cx="11550316" cy="5486400"/>
          </a:xfrm>
          <a:prstGeom prst="rect">
            <a:avLst/>
          </a:prstGeom>
        </p:spPr>
      </p:pic>
    </p:spTree>
    <p:custDataLst>
      <p:tags r:id="rId1"/>
    </p:custDataLst>
    <p:extLst>
      <p:ext uri="{BB962C8B-B14F-4D97-AF65-F5344CB8AC3E}">
        <p14:creationId xmlns:p14="http://schemas.microsoft.com/office/powerpoint/2010/main" val="12866150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2_Black Backgroun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47935" y="358002"/>
            <a:ext cx="8389665" cy="607259"/>
          </a:xfrm>
          <a:prstGeom prst="rect">
            <a:avLst/>
          </a:prstGeom>
        </p:spPr>
        <p:txBody>
          <a:bodyPr/>
          <a:lstStyle>
            <a:lvl1pPr>
              <a:defRPr sz="2000" b="1" baseline="0">
                <a:solidFill>
                  <a:schemeClr val="bg1"/>
                </a:solidFill>
              </a:defRPr>
            </a:lvl1pPr>
          </a:lstStyle>
          <a:p>
            <a:r>
              <a:rPr lang="en-US" dirty="0" smtClean="0"/>
              <a:t>Slide Title – Black Background</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Slide Number Placeholder 3"/>
          <p:cNvSpPr>
            <a:spLocks noGrp="1"/>
          </p:cNvSpPr>
          <p:nvPr>
            <p:ph type="sldNum" sz="quarter" idx="4294967295"/>
          </p:nvPr>
        </p:nvSpPr>
        <p:spPr>
          <a:xfrm>
            <a:off x="8610600" y="6477000"/>
            <a:ext cx="736600" cy="228600"/>
          </a:xfrm>
          <a:prstGeom prst="rect">
            <a:avLst/>
          </a:prstGeom>
        </p:spPr>
        <p:txBody>
          <a:bodyPr/>
          <a:lstStyle>
            <a:lvl1pPr>
              <a:defRPr sz="1400" b="0">
                <a:solidFill>
                  <a:schemeClr val="bg2">
                    <a:lumMod val="95000"/>
                  </a:schemeClr>
                </a:solidFill>
                <a:latin typeface="Verdana" panose="020B0604030504040204" pitchFamily="34" charset="0"/>
                <a:ea typeface="Verdana" panose="020B0604030504040204" pitchFamily="34" charset="0"/>
                <a:cs typeface="Verdana" panose="020B0604030504040204" pitchFamily="34" charset="0"/>
              </a:defRPr>
            </a:lvl1pPr>
          </a:lstStyle>
          <a:p>
            <a:fld id="{B5647CC8-90D0-47BF-A305-8C94DB65E780}" type="slidenum">
              <a:rPr lang="en-US" smtClean="0"/>
              <a:t>‹#›</a:t>
            </a:fld>
            <a:endParaRPr lang="en-US"/>
          </a:p>
        </p:txBody>
      </p:sp>
    </p:spTree>
    <p:custDataLst>
      <p:tags r:id="rId1"/>
    </p:custDataLst>
    <p:extLst>
      <p:ext uri="{BB962C8B-B14F-4D97-AF65-F5344CB8AC3E}">
        <p14:creationId xmlns:p14="http://schemas.microsoft.com/office/powerpoint/2010/main" val="389406436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3_Dark Blue Activity slide">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smtClean="0"/>
              <a:t>Activity Slide -  dark blue – use only for activities</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B5647CC8-90D0-47BF-A305-8C94DB65E780}" type="slidenum">
              <a:rPr lang="en-US" smtClean="0"/>
              <a:t>‹#›</a:t>
            </a:fld>
            <a:endParaRPr lang="en-US"/>
          </a:p>
        </p:txBody>
      </p:sp>
    </p:spTree>
    <p:custDataLst>
      <p:tags r:id="rId1"/>
    </p:custDataLst>
    <p:extLst>
      <p:ext uri="{BB962C8B-B14F-4D97-AF65-F5344CB8AC3E}">
        <p14:creationId xmlns:p14="http://schemas.microsoft.com/office/powerpoint/2010/main" val="121095041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rgbClr val="0E2D3F"/>
            </a:gs>
            <a:gs pos="100000">
              <a:srgbClr val="0A0D16"/>
            </a:gs>
          </a:gsLst>
          <a:lin ang="5400000" scaled="0"/>
          <a:tileRect/>
        </a:gradFill>
        <a:effectLst/>
      </p:bgPr>
    </p:bg>
    <p:spTree>
      <p:nvGrpSpPr>
        <p:cNvPr id="1" name=""/>
        <p:cNvGrpSpPr/>
        <p:nvPr/>
      </p:nvGrpSpPr>
      <p:grpSpPr>
        <a:xfrm>
          <a:off x="0" y="0"/>
          <a:ext cx="0" cy="0"/>
          <a:chOff x="0" y="0"/>
          <a:chExt cx="0" cy="0"/>
        </a:xfrm>
      </p:grpSpPr>
      <p:sp>
        <p:nvSpPr>
          <p:cNvPr id="2" name="Line 61"/>
          <p:cNvSpPr>
            <a:spLocks noChangeShapeType="1"/>
          </p:cNvSpPr>
          <p:nvPr/>
        </p:nvSpPr>
        <p:spPr bwMode="auto">
          <a:xfrm flipH="1">
            <a:off x="0" y="6381750"/>
            <a:ext cx="9144000" cy="0"/>
          </a:xfrm>
          <a:prstGeom prst="line">
            <a:avLst/>
          </a:prstGeom>
          <a:noFill/>
          <a:ln w="9525">
            <a:solidFill>
              <a:srgbClr val="287094"/>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3" name="Line 73"/>
          <p:cNvSpPr>
            <a:spLocks noChangeShapeType="1"/>
          </p:cNvSpPr>
          <p:nvPr/>
        </p:nvSpPr>
        <p:spPr bwMode="auto">
          <a:xfrm>
            <a:off x="8618538" y="6391275"/>
            <a:ext cx="0" cy="457200"/>
          </a:xfrm>
          <a:prstGeom prst="line">
            <a:avLst/>
          </a:prstGeom>
          <a:noFill/>
          <a:ln w="25400">
            <a:solidFill>
              <a:srgbClr val="209D03"/>
            </a:solidFill>
            <a:round/>
            <a:headEnd/>
            <a:tailEnd/>
          </a:ln>
          <a:extLst>
            <a:ext uri="{909E8E84-426E-40DD-AFC4-6F175D3DCCD1}">
              <a14:hiddenFill xmlns:a14="http://schemas.microsoft.com/office/drawing/2010/main">
                <a:noFill/>
              </a14:hiddenFill>
            </a:ext>
          </a:extLst>
        </p:spPr>
        <p:txBody>
          <a:bodyPr/>
          <a:lstStyle/>
          <a:p>
            <a:endParaRPr lang="en-US" dirty="0"/>
          </a:p>
        </p:txBody>
      </p:sp>
    </p:spTree>
    <p:custDataLst>
      <p:tags r:id="rId26"/>
    </p:custDataLst>
    <p:extLst>
      <p:ext uri="{BB962C8B-B14F-4D97-AF65-F5344CB8AC3E}">
        <p14:creationId xmlns:p14="http://schemas.microsoft.com/office/powerpoint/2010/main" val="3851406481"/>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 id="2147483715" r:id="rId14"/>
    <p:sldLayoutId id="2147483716" r:id="rId15"/>
    <p:sldLayoutId id="2147483717" r:id="rId16"/>
    <p:sldLayoutId id="2147483718" r:id="rId17"/>
    <p:sldLayoutId id="2147483719" r:id="rId18"/>
    <p:sldLayoutId id="2147483720" r:id="rId19"/>
    <p:sldLayoutId id="2147483721" r:id="rId20"/>
    <p:sldLayoutId id="2147483722" r:id="rId21"/>
    <p:sldLayoutId id="2147483723" r:id="rId22"/>
    <p:sldLayoutId id="2147483726" r:id="rId23"/>
    <p:sldLayoutId id="2147483729" r:id="rId24"/>
  </p:sldLayoutIdLst>
  <p:timing>
    <p:tnLst>
      <p:par>
        <p:cTn id="1" dur="indefinite" restart="never" nodeType="tmRoot"/>
      </p:par>
    </p:tnLst>
  </p:timing>
  <p:txStyles>
    <p:titleStyle>
      <a:lvl1pPr algn="l" defTabSz="457200" rtl="0" eaLnBrk="1" latinLnBrk="0" hangingPunct="1">
        <a:spcBef>
          <a:spcPct val="0"/>
        </a:spcBef>
        <a:buNone/>
        <a:defRPr sz="2800" kern="1200">
          <a:solidFill>
            <a:srgbClr val="0099CC"/>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hyperlink" Target="http://en.wikipedia.org/wiki/Join_(SQL)" TargetMode="External"/><Relationship Id="rId1" Type="http://schemas.openxmlformats.org/officeDocument/2006/relationships/slideLayout" Target="../slideLayouts/slideLayout2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25"/>
          <p:cNvSpPr txBox="1">
            <a:spLocks/>
          </p:cNvSpPr>
          <p:nvPr/>
        </p:nvSpPr>
        <p:spPr>
          <a:xfrm>
            <a:off x="152400" y="6428601"/>
            <a:ext cx="457200" cy="27699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FE0B590-8C00-4610-BFCF-F4111B763C9E}" type="slidenum">
              <a:rPr lang="en-US" sz="1400" smtClean="0"/>
              <a:pPr>
                <a:defRPr/>
              </a:pPr>
              <a:t>1</a:t>
            </a:fld>
            <a:endParaRPr lang="en-US" sz="1400" dirty="0"/>
          </a:p>
        </p:txBody>
      </p:sp>
      <p:sp>
        <p:nvSpPr>
          <p:cNvPr id="6" name="Text Placeholder 5"/>
          <p:cNvSpPr>
            <a:spLocks noGrp="1"/>
          </p:cNvSpPr>
          <p:nvPr>
            <p:ph type="body" sz="quarter" idx="14"/>
          </p:nvPr>
        </p:nvSpPr>
        <p:spPr>
          <a:xfrm>
            <a:off x="381000" y="2667000"/>
            <a:ext cx="8284633" cy="584775"/>
          </a:xfrm>
        </p:spPr>
        <p:txBody>
          <a:bodyPr/>
          <a:lstStyle/>
          <a:p>
            <a:r>
              <a:rPr lang="en-US" dirty="0" smtClean="0"/>
              <a:t>ANSI SQL</a:t>
            </a:r>
            <a:endParaRPr lang="en-US" dirty="0"/>
          </a:p>
        </p:txBody>
      </p:sp>
      <p:sp>
        <p:nvSpPr>
          <p:cNvPr id="7" name="Text Placeholder 6"/>
          <p:cNvSpPr>
            <a:spLocks noGrp="1"/>
          </p:cNvSpPr>
          <p:nvPr>
            <p:ph type="body" sz="quarter" idx="15"/>
          </p:nvPr>
        </p:nvSpPr>
        <p:spPr/>
        <p:txBody>
          <a:bodyPr/>
          <a:lstStyle/>
          <a:p>
            <a:r>
              <a:rPr lang="en-US" dirty="0" smtClean="0"/>
              <a:t>Joins and Their Types</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000" dirty="0" smtClean="0"/>
              <a:t>Which JOIN Style can be used?</a:t>
            </a:r>
          </a:p>
          <a:p>
            <a:pPr lvl="1"/>
            <a:r>
              <a:rPr lang="en-US" sz="2000" dirty="0" smtClean="0"/>
              <a:t>SQL JOINS can be written using any of the </a:t>
            </a:r>
            <a:r>
              <a:rPr lang="en-US" sz="2000" dirty="0"/>
              <a:t>two styles mentioned </a:t>
            </a:r>
            <a:r>
              <a:rPr lang="en-US" sz="2000" dirty="0" smtClean="0"/>
              <a:t>below:</a:t>
            </a:r>
          </a:p>
          <a:p>
            <a:pPr lvl="2"/>
            <a:r>
              <a:rPr lang="en-US" sz="2000" dirty="0" smtClean="0"/>
              <a:t>Theta Style </a:t>
            </a:r>
          </a:p>
          <a:p>
            <a:pPr lvl="2"/>
            <a:r>
              <a:rPr lang="en-US" sz="2000" dirty="0" smtClean="0"/>
              <a:t>ANSI Style (Preferred by Industry)</a:t>
            </a:r>
          </a:p>
        </p:txBody>
      </p:sp>
      <p:sp>
        <p:nvSpPr>
          <p:cNvPr id="2" name="Title 1"/>
          <p:cNvSpPr>
            <a:spLocks noGrp="1"/>
          </p:cNvSpPr>
          <p:nvPr>
            <p:ph type="title"/>
          </p:nvPr>
        </p:nvSpPr>
        <p:spPr>
          <a:noFill/>
          <a:ln>
            <a:noFill/>
          </a:ln>
        </p:spPr>
        <p:txBody>
          <a:bodyPr anchor="ctr"/>
          <a:lstStyle/>
          <a:p>
            <a:r>
              <a:rPr lang="en-US" dirty="0"/>
              <a:t>JOINS Style</a:t>
            </a:r>
          </a:p>
        </p:txBody>
      </p:sp>
      <p:sp>
        <p:nvSpPr>
          <p:cNvPr id="5" name="Slide Number Placeholder 25"/>
          <p:cNvSpPr>
            <a:spLocks noGrp="1"/>
          </p:cNvSpPr>
          <p:nvPr>
            <p:ph type="sldNum" sz="quarter" idx="11"/>
          </p:nvPr>
        </p:nvSpPr>
        <p:spPr>
          <a:prstGeom prst="rect">
            <a:avLst/>
          </a:prstGeom>
        </p:spPr>
        <p:txBody>
          <a:bodyPr/>
          <a:lstStyle/>
          <a:p>
            <a:pPr>
              <a:defRPr/>
            </a:pPr>
            <a:fld id="{8FE0B590-8C00-4610-BFCF-F4111B763C9E}" type="slidenum">
              <a:rPr lang="en-US" sz="1400" smtClean="0"/>
              <a:pPr>
                <a:defRPr/>
              </a:pPr>
              <a:t>10</a:t>
            </a:fld>
            <a:endParaRPr lang="en-US" sz="1400" dirty="0"/>
          </a:p>
        </p:txBody>
      </p:sp>
    </p:spTree>
    <p:extLst>
      <p:ext uri="{BB962C8B-B14F-4D97-AF65-F5344CB8AC3E}">
        <p14:creationId xmlns:p14="http://schemas.microsoft.com/office/powerpoint/2010/main" val="23642586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228600" y="1066800"/>
            <a:ext cx="8610600" cy="4906963"/>
          </a:xfrm>
        </p:spPr>
        <p:txBody>
          <a:bodyPr/>
          <a:lstStyle/>
          <a:p>
            <a:pPr marL="514350" indent="-457200"/>
            <a:r>
              <a:rPr lang="en-US" sz="2000" dirty="0" smtClean="0"/>
              <a:t>In </a:t>
            </a:r>
            <a:r>
              <a:rPr lang="en-US" sz="2000" dirty="0"/>
              <a:t>non-ANSI standard implementation, </a:t>
            </a:r>
            <a:endParaRPr lang="en-US" sz="2000" dirty="0" smtClean="0"/>
          </a:p>
          <a:p>
            <a:pPr marL="914400" lvl="1" indent="-457200"/>
            <a:r>
              <a:rPr lang="en-US" sz="2000" dirty="0" smtClean="0"/>
              <a:t>the </a:t>
            </a:r>
            <a:r>
              <a:rPr lang="en-US" sz="2000" dirty="0"/>
              <a:t>join operation is performed in the WHERE clause in the </a:t>
            </a:r>
            <a:r>
              <a:rPr lang="en-US" sz="2000" dirty="0" smtClean="0"/>
              <a:t>query.</a:t>
            </a:r>
          </a:p>
          <a:p>
            <a:pPr marL="914400" lvl="1" indent="-457200"/>
            <a:r>
              <a:rPr lang="en-US" sz="2000" dirty="0" smtClean="0"/>
              <a:t>This </a:t>
            </a:r>
            <a:r>
              <a:rPr lang="en-US" sz="2000" dirty="0"/>
              <a:t>join method is known as the theta style</a:t>
            </a:r>
            <a:r>
              <a:rPr lang="en-US" sz="2000" dirty="0" smtClean="0"/>
              <a:t>.</a:t>
            </a:r>
          </a:p>
          <a:p>
            <a:pPr marL="514350" indent="-457200"/>
            <a:endParaRPr lang="en-US" sz="2000" dirty="0"/>
          </a:p>
          <a:p>
            <a:pPr marL="514350" indent="-457200"/>
            <a:r>
              <a:rPr lang="en-US" sz="2000" dirty="0"/>
              <a:t>In the FROM clause, tables are listed as if with Cartesian products</a:t>
            </a:r>
            <a:r>
              <a:rPr lang="en-US" sz="2000" dirty="0" smtClean="0"/>
              <a:t>.</a:t>
            </a:r>
          </a:p>
          <a:p>
            <a:pPr marL="514350" indent="-457200"/>
            <a:endParaRPr lang="en-US" sz="2000" dirty="0"/>
          </a:p>
          <a:p>
            <a:pPr marL="514350" indent="-457200"/>
            <a:r>
              <a:rPr lang="en-US" sz="2000" dirty="0"/>
              <a:t>The WHERE clause specifies how the join should take place.</a:t>
            </a:r>
          </a:p>
          <a:p>
            <a:pPr marL="514350" indent="-457200"/>
            <a:endParaRPr lang="en-US" sz="2000" dirty="0" smtClean="0"/>
          </a:p>
          <a:p>
            <a:pPr marL="514350" indent="-457200"/>
            <a:r>
              <a:rPr lang="en-US" sz="2000" dirty="0" smtClean="0"/>
              <a:t>This </a:t>
            </a:r>
            <a:r>
              <a:rPr lang="en-US" sz="2000" dirty="0"/>
              <a:t>is considered to be the "old" </a:t>
            </a:r>
            <a:r>
              <a:rPr lang="en-US" sz="2000" dirty="0" smtClean="0"/>
              <a:t>style, and confusing to read.</a:t>
            </a:r>
            <a:endParaRPr lang="en-US" sz="2000" dirty="0"/>
          </a:p>
          <a:p>
            <a:pPr marL="514350" indent="-457200"/>
            <a:endParaRPr lang="en-US" sz="2000" dirty="0" smtClean="0"/>
          </a:p>
          <a:p>
            <a:pPr marL="0" indent="0">
              <a:buNone/>
            </a:pPr>
            <a:endParaRPr lang="en-US" dirty="0"/>
          </a:p>
        </p:txBody>
      </p:sp>
      <p:sp>
        <p:nvSpPr>
          <p:cNvPr id="5" name="Title 4"/>
          <p:cNvSpPr>
            <a:spLocks noGrp="1"/>
          </p:cNvSpPr>
          <p:nvPr>
            <p:ph type="title"/>
          </p:nvPr>
        </p:nvSpPr>
        <p:spPr>
          <a:noFill/>
          <a:ln>
            <a:noFill/>
          </a:ln>
        </p:spPr>
        <p:txBody>
          <a:bodyPr anchor="ctr"/>
          <a:lstStyle/>
          <a:p>
            <a:r>
              <a:rPr lang="en-US" dirty="0">
                <a:solidFill>
                  <a:schemeClr val="bg1"/>
                </a:solidFill>
              </a:rPr>
              <a:t>Theta Style </a:t>
            </a:r>
          </a:p>
        </p:txBody>
      </p:sp>
      <p:sp>
        <p:nvSpPr>
          <p:cNvPr id="7" name="Slide Number Placeholder 25"/>
          <p:cNvSpPr>
            <a:spLocks noGrp="1"/>
          </p:cNvSpPr>
          <p:nvPr>
            <p:ph type="sldNum" sz="quarter" idx="11"/>
          </p:nvPr>
        </p:nvSpPr>
        <p:spPr>
          <a:prstGeom prst="rect">
            <a:avLst/>
          </a:prstGeom>
        </p:spPr>
        <p:txBody>
          <a:bodyPr/>
          <a:lstStyle/>
          <a:p>
            <a:pPr>
              <a:defRPr/>
            </a:pPr>
            <a:fld id="{8FE0B590-8C00-4610-BFCF-F4111B763C9E}" type="slidenum">
              <a:rPr lang="en-US" sz="1400" smtClean="0"/>
              <a:pPr>
                <a:defRPr/>
              </a:pPr>
              <a:t>11</a:t>
            </a:fld>
            <a:endParaRPr lang="en-US" sz="1400" dirty="0"/>
          </a:p>
        </p:txBody>
      </p:sp>
    </p:spTree>
    <p:extLst>
      <p:ext uri="{BB962C8B-B14F-4D97-AF65-F5344CB8AC3E}">
        <p14:creationId xmlns:p14="http://schemas.microsoft.com/office/powerpoint/2010/main" val="29205376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childTnLst>
                                  <p:subTnLst>
                                    <p:animClr clrSpc="rgb" dir="cw">
                                      <p:cBhvr override="childStyle">
                                        <p:cTn dur="1" fill="hold" display="0" masterRel="nextClick" afterEffect="1"/>
                                        <p:tgtEl>
                                          <p:spTgt spid="6">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1000"/>
                                        <p:tgtEl>
                                          <p:spTgt spid="6">
                                            <p:txEl>
                                              <p:pRg st="1" end="1"/>
                                            </p:txEl>
                                          </p:spTgt>
                                        </p:tgtEl>
                                      </p:cBhvr>
                                    </p:animEffect>
                                  </p:childTnLst>
                                  <p:subTnLst>
                                    <p:animClr clrSpc="rgb" dir="cw">
                                      <p:cBhvr override="childStyle">
                                        <p:cTn dur="1" fill="hold" display="0" masterRel="nextClick" afterEffect="1"/>
                                        <p:tgtEl>
                                          <p:spTgt spid="6">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1000"/>
                                        <p:tgtEl>
                                          <p:spTgt spid="6">
                                            <p:txEl>
                                              <p:pRg st="2" end="2"/>
                                            </p:txEl>
                                          </p:spTgt>
                                        </p:tgtEl>
                                      </p:cBhvr>
                                    </p:animEffect>
                                  </p:childTnLst>
                                  <p:subTnLst>
                                    <p:animClr clrSpc="rgb" dir="cw">
                                      <p:cBhvr override="childStyle">
                                        <p:cTn dur="1" fill="hold" display="0" masterRel="nextClick" afterEffect="1"/>
                                        <p:tgtEl>
                                          <p:spTgt spid="6">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4" end="4"/>
                                            </p:txEl>
                                          </p:spTgt>
                                        </p:tgtEl>
                                        <p:attrNameLst>
                                          <p:attrName>style.visibility</p:attrName>
                                        </p:attrNameLst>
                                      </p:cBhvr>
                                      <p:to>
                                        <p:strVal val="visible"/>
                                      </p:to>
                                    </p:set>
                                    <p:animEffect transition="in" filter="fade">
                                      <p:cBhvr>
                                        <p:cTn id="22" dur="1000"/>
                                        <p:tgtEl>
                                          <p:spTgt spid="6">
                                            <p:txEl>
                                              <p:pRg st="4" end="4"/>
                                            </p:txEl>
                                          </p:spTgt>
                                        </p:tgtEl>
                                      </p:cBhvr>
                                    </p:animEffect>
                                  </p:childTnLst>
                                  <p:subTnLst>
                                    <p:animClr clrSpc="rgb" dir="cw">
                                      <p:cBhvr override="childStyle">
                                        <p:cTn dur="1" fill="hold" display="0" masterRel="nextClick" afterEffect="1"/>
                                        <p:tgtEl>
                                          <p:spTgt spid="6">
                                            <p:txEl>
                                              <p:pRg st="4" end="4"/>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animEffect transition="in" filter="fade">
                                      <p:cBhvr>
                                        <p:cTn id="27" dur="1000"/>
                                        <p:tgtEl>
                                          <p:spTgt spid="6">
                                            <p:txEl>
                                              <p:pRg st="6" end="6"/>
                                            </p:txEl>
                                          </p:spTgt>
                                        </p:tgtEl>
                                      </p:cBhvr>
                                    </p:animEffect>
                                  </p:childTnLst>
                                  <p:subTnLst>
                                    <p:animClr clrSpc="rgb" dir="cw">
                                      <p:cBhvr override="childStyle">
                                        <p:cTn dur="1" fill="hold" display="0" masterRel="nextClick" afterEffect="1"/>
                                        <p:tgtEl>
                                          <p:spTgt spid="6">
                                            <p:txEl>
                                              <p:pRg st="6" end="6"/>
                                            </p:txEl>
                                          </p:spTgt>
                                        </p:tgtEl>
                                        <p:attrNameLst>
                                          <p:attrName>ppt_c</p:attrName>
                                        </p:attrNameLst>
                                      </p:cBhvr>
                                      <p:to>
                                        <a:srgbClr val="B2B2B2"/>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xEl>
                                              <p:pRg st="8" end="8"/>
                                            </p:txEl>
                                          </p:spTgt>
                                        </p:tgtEl>
                                        <p:attrNameLst>
                                          <p:attrName>style.visibility</p:attrName>
                                        </p:attrNameLst>
                                      </p:cBhvr>
                                      <p:to>
                                        <p:strVal val="visible"/>
                                      </p:to>
                                    </p:set>
                                    <p:animEffect transition="in" filter="fade">
                                      <p:cBhvr>
                                        <p:cTn id="32" dur="1000"/>
                                        <p:tgtEl>
                                          <p:spTgt spid="6">
                                            <p:txEl>
                                              <p:pRg st="8" end="8"/>
                                            </p:txEl>
                                          </p:spTgt>
                                        </p:tgtEl>
                                      </p:cBhvr>
                                    </p:animEffect>
                                  </p:childTnLst>
                                  <p:subTnLst>
                                    <p:animClr clrSpc="rgb" dir="cw">
                                      <p:cBhvr override="childStyle">
                                        <p:cTn dur="1" fill="hold" display="0" masterRel="nextClick" afterEffect="1"/>
                                        <p:tgtEl>
                                          <p:spTgt spid="6">
                                            <p:txEl>
                                              <p:pRg st="8" end="8"/>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90600"/>
            <a:ext cx="9144000" cy="4906963"/>
          </a:xfrm>
        </p:spPr>
        <p:txBody>
          <a:bodyPr/>
          <a:lstStyle/>
          <a:p>
            <a:r>
              <a:rPr lang="en-US" sz="2000" dirty="0" smtClean="0"/>
              <a:t>Syntax:</a:t>
            </a:r>
          </a:p>
          <a:p>
            <a:pPr marL="800100" lvl="2" indent="0">
              <a:buNone/>
            </a:pPr>
            <a:r>
              <a:rPr lang="en-US" sz="2000" b="1" dirty="0">
                <a:solidFill>
                  <a:srgbClr val="0070C0"/>
                </a:solidFill>
              </a:rPr>
              <a:t>SELECT</a:t>
            </a:r>
            <a:r>
              <a:rPr lang="en-US" sz="2000" dirty="0">
                <a:latin typeface="Courier New" pitchFamily="49" charset="0"/>
                <a:cs typeface="Courier New" pitchFamily="49" charset="0"/>
              </a:rPr>
              <a:t> </a:t>
            </a:r>
            <a:r>
              <a:rPr lang="en-US" sz="2000" b="1" dirty="0">
                <a:solidFill>
                  <a:srgbClr val="BC8F00"/>
                </a:solidFill>
              </a:rPr>
              <a:t>&lt;ColumnName1&gt;,&lt;ColumnName2&gt;,&lt;</a:t>
            </a:r>
            <a:r>
              <a:rPr lang="en-US" sz="2000" b="1" dirty="0" err="1">
                <a:solidFill>
                  <a:srgbClr val="BC8F00"/>
                </a:solidFill>
              </a:rPr>
              <a:t>ColumnNameN</a:t>
            </a:r>
            <a:r>
              <a:rPr lang="en-US" sz="2000" b="1" dirty="0">
                <a:solidFill>
                  <a:srgbClr val="BC8F00"/>
                </a:solidFill>
              </a:rPr>
              <a:t>&gt;</a:t>
            </a:r>
          </a:p>
          <a:p>
            <a:pPr marL="800100" lvl="2" indent="0">
              <a:buNone/>
            </a:pPr>
            <a:r>
              <a:rPr lang="en-US" sz="2000" b="1" dirty="0">
                <a:solidFill>
                  <a:srgbClr val="0070C0"/>
                </a:solidFill>
              </a:rPr>
              <a:t>FROM</a:t>
            </a:r>
            <a:r>
              <a:rPr lang="en-US" sz="2000" b="1" dirty="0">
                <a:solidFill>
                  <a:schemeClr val="tx2"/>
                </a:solidFill>
                <a:latin typeface="Courier New" pitchFamily="49" charset="0"/>
                <a:cs typeface="Courier New" pitchFamily="49" charset="0"/>
              </a:rPr>
              <a:t> </a:t>
            </a:r>
            <a:r>
              <a:rPr lang="en-US" sz="2000" b="1" dirty="0">
                <a:solidFill>
                  <a:srgbClr val="BC8F00"/>
                </a:solidFill>
              </a:rPr>
              <a:t>&lt;TableName1&gt;,&lt;TableName2&gt;</a:t>
            </a:r>
          </a:p>
          <a:p>
            <a:pPr marL="800100" lvl="2" indent="0">
              <a:buNone/>
            </a:pPr>
            <a:r>
              <a:rPr lang="en-US" sz="2000" b="1" dirty="0">
                <a:solidFill>
                  <a:srgbClr val="0070C0"/>
                </a:solidFill>
              </a:rPr>
              <a:t>WHERE</a:t>
            </a:r>
            <a:r>
              <a:rPr lang="en-US" sz="2000" b="1" dirty="0">
                <a:solidFill>
                  <a:schemeClr val="tx2"/>
                </a:solidFill>
                <a:latin typeface="Courier New" pitchFamily="49" charset="0"/>
                <a:cs typeface="Courier New" pitchFamily="49" charset="0"/>
              </a:rPr>
              <a:t> </a:t>
            </a:r>
            <a:r>
              <a:rPr lang="en-US" sz="2000" b="1" dirty="0">
                <a:solidFill>
                  <a:srgbClr val="BC8F00"/>
                </a:solidFill>
              </a:rPr>
              <a:t>&lt;TableName1&gt;.&lt;ColumnName1&gt;=&lt;TableName2&gt;.&lt;ColumnName2&gt;</a:t>
            </a:r>
          </a:p>
          <a:p>
            <a:pPr marL="800100" lvl="2" indent="0">
              <a:buNone/>
            </a:pPr>
            <a:r>
              <a:rPr lang="en-US" sz="2000" b="1" dirty="0">
                <a:solidFill>
                  <a:srgbClr val="0070C0"/>
                </a:solidFill>
              </a:rPr>
              <a:t>AND</a:t>
            </a:r>
            <a:r>
              <a:rPr lang="en-US" sz="2000" b="1" dirty="0">
                <a:solidFill>
                  <a:schemeClr val="tx2"/>
                </a:solidFill>
                <a:latin typeface="Courier New" pitchFamily="49" charset="0"/>
                <a:cs typeface="Courier New" pitchFamily="49" charset="0"/>
              </a:rPr>
              <a:t> </a:t>
            </a:r>
            <a:r>
              <a:rPr lang="en-US" sz="2000" b="1" dirty="0">
                <a:solidFill>
                  <a:srgbClr val="BC8F00"/>
                </a:solidFill>
              </a:rPr>
              <a:t>&lt;Condition&gt;</a:t>
            </a:r>
          </a:p>
          <a:p>
            <a:pPr marL="800100" lvl="2" indent="0">
              <a:buNone/>
            </a:pPr>
            <a:r>
              <a:rPr lang="en-US" sz="2000" b="1" dirty="0">
                <a:solidFill>
                  <a:srgbClr val="0070C0"/>
                </a:solidFill>
              </a:rPr>
              <a:t>ORDER BY </a:t>
            </a:r>
            <a:r>
              <a:rPr lang="en-US" sz="2000" b="1" dirty="0">
                <a:solidFill>
                  <a:srgbClr val="BC8F00"/>
                </a:solidFill>
              </a:rPr>
              <a:t>&lt;ColumnName1&gt;,&lt;ColumnName2&gt;,&lt;</a:t>
            </a:r>
            <a:r>
              <a:rPr lang="en-US" sz="2000" b="1" dirty="0" err="1">
                <a:solidFill>
                  <a:srgbClr val="BC8F00"/>
                </a:solidFill>
              </a:rPr>
              <a:t>ColumnNameN</a:t>
            </a:r>
            <a:r>
              <a:rPr lang="en-US" sz="2000" b="1" dirty="0">
                <a:solidFill>
                  <a:srgbClr val="BC8F00"/>
                </a:solidFill>
              </a:rPr>
              <a:t>&gt;</a:t>
            </a:r>
          </a:p>
          <a:p>
            <a:pPr marL="0" indent="0">
              <a:buNone/>
            </a:pPr>
            <a:endParaRPr lang="en-US" sz="2000" dirty="0" smtClean="0"/>
          </a:p>
          <a:p>
            <a:pPr lvl="1" fontAlgn="base">
              <a:spcAft>
                <a:spcPct val="0"/>
              </a:spcAft>
              <a:buFont typeface="Arial" charset="0"/>
              <a:buChar char="–"/>
            </a:pPr>
            <a:r>
              <a:rPr lang="en-US" sz="2000" dirty="0" smtClean="0"/>
              <a:t>ColumnName1 </a:t>
            </a:r>
            <a:r>
              <a:rPr lang="en-US" sz="2000" dirty="0"/>
              <a:t>in TableName1 is usually that table's Primary Key</a:t>
            </a:r>
          </a:p>
          <a:p>
            <a:pPr lvl="1" fontAlgn="base">
              <a:spcAft>
                <a:spcPct val="0"/>
              </a:spcAft>
              <a:buFont typeface="Arial" charset="0"/>
              <a:buChar char="–"/>
            </a:pPr>
            <a:r>
              <a:rPr lang="en-US" sz="2000" dirty="0"/>
              <a:t>ColumnName2 in TableName2 is a Foreign Key in that table</a:t>
            </a:r>
          </a:p>
          <a:p>
            <a:pPr lvl="1" fontAlgn="base">
              <a:spcAft>
                <a:spcPct val="0"/>
              </a:spcAft>
              <a:buFont typeface="Arial" charset="0"/>
              <a:buChar char="–"/>
            </a:pPr>
            <a:r>
              <a:rPr lang="en-US" sz="2000" dirty="0"/>
              <a:t>ColumnName1 and ColumnName2 must have the same data type and for certain data types, the same size</a:t>
            </a:r>
          </a:p>
          <a:p>
            <a:endParaRPr lang="en-US" sz="2000" dirty="0"/>
          </a:p>
          <a:p>
            <a:pPr marL="0" indent="0">
              <a:buNone/>
            </a:pPr>
            <a:endParaRPr lang="en-US" sz="2000" dirty="0" smtClean="0"/>
          </a:p>
          <a:p>
            <a:pPr marL="0" indent="0">
              <a:buNone/>
            </a:pPr>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p:txBody>
      </p:sp>
      <p:sp>
        <p:nvSpPr>
          <p:cNvPr id="2" name="Title 1"/>
          <p:cNvSpPr>
            <a:spLocks noGrp="1"/>
          </p:cNvSpPr>
          <p:nvPr>
            <p:ph type="title"/>
          </p:nvPr>
        </p:nvSpPr>
        <p:spPr>
          <a:noFill/>
          <a:ln>
            <a:noFill/>
          </a:ln>
        </p:spPr>
        <p:txBody>
          <a:bodyPr anchor="ctr"/>
          <a:lstStyle/>
          <a:p>
            <a:r>
              <a:rPr lang="en-US" dirty="0"/>
              <a:t>Theta </a:t>
            </a:r>
            <a:r>
              <a:rPr lang="en-US" dirty="0" smtClean="0"/>
              <a:t>Style</a:t>
            </a:r>
            <a:endParaRPr lang="en-US" dirty="0"/>
          </a:p>
        </p:txBody>
      </p:sp>
      <p:sp>
        <p:nvSpPr>
          <p:cNvPr id="8" name="Slide Number Placeholder 25"/>
          <p:cNvSpPr>
            <a:spLocks noGrp="1"/>
          </p:cNvSpPr>
          <p:nvPr>
            <p:ph type="sldNum" sz="quarter" idx="11"/>
          </p:nvPr>
        </p:nvSpPr>
        <p:spPr>
          <a:prstGeom prst="rect">
            <a:avLst/>
          </a:prstGeom>
        </p:spPr>
        <p:txBody>
          <a:bodyPr/>
          <a:lstStyle/>
          <a:p>
            <a:pPr>
              <a:defRPr/>
            </a:pPr>
            <a:fld id="{8FE0B590-8C00-4610-BFCF-F4111B763C9E}" type="slidenum">
              <a:rPr lang="en-US" sz="1400" smtClean="0"/>
              <a:pPr>
                <a:defRPr/>
              </a:pPr>
              <a:t>12</a:t>
            </a:fld>
            <a:endParaRPr lang="en-US" sz="1400" dirty="0"/>
          </a:p>
        </p:txBody>
      </p:sp>
    </p:spTree>
    <p:extLst>
      <p:ext uri="{BB962C8B-B14F-4D97-AF65-F5344CB8AC3E}">
        <p14:creationId xmlns:p14="http://schemas.microsoft.com/office/powerpoint/2010/main" val="12106700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1000"/>
                                        <p:tgtEl>
                                          <p:spTgt spid="3">
                                            <p:txEl>
                                              <p:pRg st="7" end="7"/>
                                            </p:txEl>
                                          </p:spTgt>
                                        </p:tgtEl>
                                      </p:cBhvr>
                                    </p:animEffect>
                                  </p:childTnLst>
                                  <p:subTnLst>
                                    <p:animClr clrSpc="rgb" dir="cw">
                                      <p:cBhvr override="childStyle">
                                        <p:cTn dur="1" fill="hold" display="0" masterRel="nextClick" afterEffect="1"/>
                                        <p:tgtEl>
                                          <p:spTgt spid="3">
                                            <p:txEl>
                                              <p:pRg st="7" end="7"/>
                                            </p:txEl>
                                          </p:spTgt>
                                        </p:tgtEl>
                                        <p:attrNameLst>
                                          <p:attrName>ppt_c</p:attrName>
                                        </p:attrNameLst>
                                      </p:cBhvr>
                                      <p:to>
                                        <a:srgbClr val="B2B2B2"/>
                                      </p:to>
                                    </p:animClr>
                                  </p:sub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1000"/>
                                        <p:tgtEl>
                                          <p:spTgt spid="3">
                                            <p:txEl>
                                              <p:pRg st="8" end="8"/>
                                            </p:txEl>
                                          </p:spTgt>
                                        </p:tgtEl>
                                      </p:cBhvr>
                                    </p:animEffect>
                                  </p:childTnLst>
                                  <p:subTnLst>
                                    <p:animClr clrSpc="rgb" dir="cw">
                                      <p:cBhvr override="childStyle">
                                        <p:cTn dur="1" fill="hold" display="0" masterRel="nextClick" afterEffect="1"/>
                                        <p:tgtEl>
                                          <p:spTgt spid="3">
                                            <p:txEl>
                                              <p:pRg st="8" end="8"/>
                                            </p:txEl>
                                          </p:spTgt>
                                        </p:tgtEl>
                                        <p:attrNameLst>
                                          <p:attrName>ppt_c</p:attrName>
                                        </p:attrNameLst>
                                      </p:cBhvr>
                                      <p:to>
                                        <a:srgbClr val="B2B2B2"/>
                                      </p:to>
                                    </p:animClr>
                                  </p:sub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1000"/>
                                        <p:tgtEl>
                                          <p:spTgt spid="3">
                                            <p:txEl>
                                              <p:pRg st="9" end="9"/>
                                            </p:txEl>
                                          </p:spTgt>
                                        </p:tgtEl>
                                      </p:cBhvr>
                                    </p:animEffect>
                                  </p:childTnLst>
                                  <p:subTnLst>
                                    <p:animClr clrSpc="rgb" dir="cw">
                                      <p:cBhvr override="childStyle">
                                        <p:cTn dur="1" fill="hold" display="0" masterRel="nextClick" afterEffect="1"/>
                                        <p:tgtEl>
                                          <p:spTgt spid="3">
                                            <p:txEl>
                                              <p:pRg st="9" end="9"/>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273" y="715963"/>
            <a:ext cx="9015663" cy="5608637"/>
          </a:xfrm>
        </p:spPr>
        <p:txBody>
          <a:bodyPr/>
          <a:lstStyle/>
          <a:p>
            <a:pPr>
              <a:spcBef>
                <a:spcPts val="0"/>
              </a:spcBef>
            </a:pPr>
            <a:r>
              <a:rPr lang="en-US" sz="2000" dirty="0" smtClean="0"/>
              <a:t>In the ANSI SQL-92 standards, </a:t>
            </a:r>
          </a:p>
          <a:p>
            <a:pPr>
              <a:spcBef>
                <a:spcPts val="0"/>
              </a:spcBef>
            </a:pPr>
            <a:endParaRPr lang="en-US" sz="2000" dirty="0" smtClean="0"/>
          </a:p>
          <a:p>
            <a:pPr lvl="1">
              <a:spcBef>
                <a:spcPts val="0"/>
              </a:spcBef>
            </a:pPr>
            <a:r>
              <a:rPr lang="en-US" sz="2000" dirty="0" smtClean="0"/>
              <a:t>joins are performed by incorporating JOIN clause in the query. </a:t>
            </a:r>
          </a:p>
          <a:p>
            <a:pPr lvl="1">
              <a:spcBef>
                <a:spcPts val="0"/>
              </a:spcBef>
            </a:pPr>
            <a:endParaRPr lang="en-US" sz="2000" dirty="0" smtClean="0"/>
          </a:p>
          <a:p>
            <a:pPr lvl="1">
              <a:spcBef>
                <a:spcPts val="0"/>
              </a:spcBef>
            </a:pPr>
            <a:r>
              <a:rPr lang="en-US" sz="2000" dirty="0" smtClean="0"/>
              <a:t>This join method is known as ANSI style.</a:t>
            </a:r>
          </a:p>
          <a:p>
            <a:pPr>
              <a:spcBef>
                <a:spcPts val="0"/>
              </a:spcBef>
            </a:pPr>
            <a:endParaRPr lang="en-US" sz="2000" dirty="0" smtClean="0"/>
          </a:p>
          <a:p>
            <a:pPr>
              <a:spcBef>
                <a:spcPts val="0"/>
              </a:spcBef>
            </a:pPr>
            <a:r>
              <a:rPr lang="en-US" sz="2000" dirty="0" smtClean="0"/>
              <a:t>Syntax:</a:t>
            </a:r>
          </a:p>
          <a:p>
            <a:pPr marL="800100" lvl="2" indent="0">
              <a:buNone/>
            </a:pPr>
            <a:r>
              <a:rPr lang="en-US" sz="1800" b="1" dirty="0">
                <a:solidFill>
                  <a:srgbClr val="0070C0"/>
                </a:solidFill>
              </a:rPr>
              <a:t>SELECT</a:t>
            </a:r>
            <a:r>
              <a:rPr lang="en-US" sz="1800" dirty="0">
                <a:latin typeface="Courier New" pitchFamily="49" charset="0"/>
                <a:cs typeface="Courier New" pitchFamily="49" charset="0"/>
              </a:rPr>
              <a:t> </a:t>
            </a:r>
            <a:r>
              <a:rPr lang="en-US" sz="1800" b="1" dirty="0" smtClean="0">
                <a:solidFill>
                  <a:srgbClr val="BC8F00"/>
                </a:solidFill>
              </a:rPr>
              <a:t>&lt;ColumnName1</a:t>
            </a:r>
            <a:r>
              <a:rPr lang="en-US" sz="1800" b="1" dirty="0">
                <a:solidFill>
                  <a:srgbClr val="BC8F00"/>
                </a:solidFill>
              </a:rPr>
              <a:t>&gt;,&lt;ColumnName2&gt;,&lt;</a:t>
            </a:r>
            <a:r>
              <a:rPr lang="en-US" sz="1800" b="1" dirty="0" err="1">
                <a:solidFill>
                  <a:srgbClr val="BC8F00"/>
                </a:solidFill>
              </a:rPr>
              <a:t>ColumnNameN</a:t>
            </a:r>
            <a:r>
              <a:rPr lang="en-US" sz="1800" b="1" dirty="0">
                <a:solidFill>
                  <a:srgbClr val="BC8F00"/>
                </a:solidFill>
              </a:rPr>
              <a:t>&gt;</a:t>
            </a:r>
          </a:p>
          <a:p>
            <a:pPr marL="800100" lvl="2" indent="0">
              <a:buNone/>
            </a:pPr>
            <a:r>
              <a:rPr lang="en-US" sz="1800" b="1" dirty="0" smtClean="0">
                <a:solidFill>
                  <a:srgbClr val="0070C0"/>
                </a:solidFill>
              </a:rPr>
              <a:t>FROM </a:t>
            </a:r>
            <a:r>
              <a:rPr lang="en-US" sz="1800" b="1" dirty="0" smtClean="0">
                <a:solidFill>
                  <a:srgbClr val="BC8F00"/>
                </a:solidFill>
              </a:rPr>
              <a:t>&lt;</a:t>
            </a:r>
            <a:r>
              <a:rPr lang="en-US" sz="1800" b="1" dirty="0">
                <a:solidFill>
                  <a:srgbClr val="BC8F00"/>
                </a:solidFill>
              </a:rPr>
              <a:t>TableName1&gt;&lt;JOIN TYPE&gt;&lt;TableName2&gt;</a:t>
            </a:r>
          </a:p>
          <a:p>
            <a:pPr marL="800100" lvl="2" indent="0">
              <a:buNone/>
            </a:pPr>
            <a:r>
              <a:rPr lang="en-US" sz="1800" b="1" dirty="0">
                <a:solidFill>
                  <a:srgbClr val="0070C0"/>
                </a:solidFill>
              </a:rPr>
              <a:t>ON</a:t>
            </a:r>
            <a:r>
              <a:rPr lang="en-US" sz="1800" dirty="0">
                <a:solidFill>
                  <a:schemeClr val="tx2"/>
                </a:solidFill>
                <a:latin typeface="Courier New" pitchFamily="49" charset="0"/>
                <a:cs typeface="Courier New" pitchFamily="49" charset="0"/>
              </a:rPr>
              <a:t> </a:t>
            </a:r>
            <a:r>
              <a:rPr lang="en-US" sz="1800" b="1" dirty="0">
                <a:solidFill>
                  <a:srgbClr val="BC8F00"/>
                </a:solidFill>
              </a:rPr>
              <a:t>&lt;TableName1&gt;.&lt;ColumnName1&gt;=&lt;TableName2&gt;.&lt;ColumnName2&gt;</a:t>
            </a:r>
          </a:p>
          <a:p>
            <a:pPr marL="800100" lvl="2" indent="0">
              <a:buNone/>
            </a:pPr>
            <a:r>
              <a:rPr lang="en-US" sz="1800" b="1" dirty="0" smtClean="0">
                <a:solidFill>
                  <a:srgbClr val="0070C0"/>
                </a:solidFill>
              </a:rPr>
              <a:t>WHERE </a:t>
            </a:r>
            <a:r>
              <a:rPr lang="en-US" sz="1800" b="1" dirty="0" smtClean="0">
                <a:solidFill>
                  <a:srgbClr val="BC8F00"/>
                </a:solidFill>
              </a:rPr>
              <a:t>&lt;</a:t>
            </a:r>
            <a:r>
              <a:rPr lang="en-US" sz="1800" b="1" dirty="0">
                <a:solidFill>
                  <a:srgbClr val="BC8F00"/>
                </a:solidFill>
              </a:rPr>
              <a:t>Condition&gt;</a:t>
            </a:r>
          </a:p>
          <a:p>
            <a:pPr marL="800100" lvl="2" indent="0">
              <a:buNone/>
            </a:pPr>
            <a:r>
              <a:rPr lang="en-US" sz="1800" b="1" dirty="0">
                <a:solidFill>
                  <a:srgbClr val="0070C0"/>
                </a:solidFill>
              </a:rPr>
              <a:t>ORDER </a:t>
            </a:r>
            <a:r>
              <a:rPr lang="en-US" sz="1800" b="1" dirty="0" smtClean="0">
                <a:solidFill>
                  <a:srgbClr val="0070C0"/>
                </a:solidFill>
              </a:rPr>
              <a:t>BY </a:t>
            </a:r>
            <a:r>
              <a:rPr lang="en-US" sz="1800" b="1" dirty="0" smtClean="0">
                <a:solidFill>
                  <a:srgbClr val="BC8F00"/>
                </a:solidFill>
              </a:rPr>
              <a:t>&lt;</a:t>
            </a:r>
            <a:r>
              <a:rPr lang="en-US" sz="1800" b="1" dirty="0">
                <a:solidFill>
                  <a:srgbClr val="BC8F00"/>
                </a:solidFill>
              </a:rPr>
              <a:t>ColumnName1&gt;,&lt;ColumnName2&gt;,&lt;</a:t>
            </a:r>
            <a:r>
              <a:rPr lang="en-US" sz="1800" b="1" dirty="0" err="1">
                <a:solidFill>
                  <a:srgbClr val="BC8F00"/>
                </a:solidFill>
              </a:rPr>
              <a:t>ColumnNameN</a:t>
            </a:r>
            <a:r>
              <a:rPr lang="en-US" sz="1800" b="1" dirty="0" smtClean="0">
                <a:solidFill>
                  <a:srgbClr val="BC8F00"/>
                </a:solidFill>
              </a:rPr>
              <a:t>&gt;</a:t>
            </a:r>
          </a:p>
          <a:p>
            <a:pPr marL="800100" lvl="2" indent="0">
              <a:buNone/>
            </a:pPr>
            <a:endParaRPr lang="en-US" sz="1800" b="1" dirty="0">
              <a:solidFill>
                <a:srgbClr val="BC8F00"/>
              </a:solidFill>
            </a:endParaRPr>
          </a:p>
          <a:p>
            <a:endParaRPr lang="en-US" sz="2000" dirty="0"/>
          </a:p>
          <a:p>
            <a:endParaRPr lang="en-US" dirty="0" smtClean="0"/>
          </a:p>
          <a:p>
            <a:endParaRPr lang="en-US" dirty="0" smtClean="0"/>
          </a:p>
          <a:p>
            <a:endParaRPr lang="en-US" dirty="0" smtClean="0"/>
          </a:p>
          <a:p>
            <a:endParaRPr lang="en-US" dirty="0" smtClean="0"/>
          </a:p>
          <a:p>
            <a:endParaRPr lang="en-US" dirty="0" smtClean="0"/>
          </a:p>
          <a:p>
            <a:endParaRPr lang="en-US" dirty="0" smtClean="0"/>
          </a:p>
        </p:txBody>
      </p:sp>
      <p:sp>
        <p:nvSpPr>
          <p:cNvPr id="2" name="Title 1"/>
          <p:cNvSpPr>
            <a:spLocks noGrp="1"/>
          </p:cNvSpPr>
          <p:nvPr>
            <p:ph type="title"/>
          </p:nvPr>
        </p:nvSpPr>
        <p:spPr>
          <a:noFill/>
          <a:ln>
            <a:noFill/>
          </a:ln>
        </p:spPr>
        <p:txBody>
          <a:bodyPr anchor="ctr"/>
          <a:lstStyle/>
          <a:p>
            <a:r>
              <a:rPr lang="en-US" dirty="0"/>
              <a:t>ANSI Style</a:t>
            </a:r>
          </a:p>
        </p:txBody>
      </p:sp>
      <p:sp>
        <p:nvSpPr>
          <p:cNvPr id="8" name="Slide Number Placeholder 25"/>
          <p:cNvSpPr>
            <a:spLocks noGrp="1"/>
          </p:cNvSpPr>
          <p:nvPr>
            <p:ph type="sldNum" sz="quarter" idx="11"/>
          </p:nvPr>
        </p:nvSpPr>
        <p:spPr>
          <a:prstGeom prst="rect">
            <a:avLst/>
          </a:prstGeom>
        </p:spPr>
        <p:txBody>
          <a:bodyPr/>
          <a:lstStyle/>
          <a:p>
            <a:pPr>
              <a:defRPr/>
            </a:pPr>
            <a:fld id="{8FE0B590-8C00-4610-BFCF-F4111B763C9E}" type="slidenum">
              <a:rPr lang="en-US" sz="1400" smtClean="0"/>
              <a:pPr>
                <a:defRPr/>
              </a:pPr>
              <a:t>13</a:t>
            </a:fld>
            <a:endParaRPr lang="en-US" sz="1400" dirty="0"/>
          </a:p>
        </p:txBody>
      </p:sp>
    </p:spTree>
    <p:extLst>
      <p:ext uri="{BB962C8B-B14F-4D97-AF65-F5344CB8AC3E}">
        <p14:creationId xmlns:p14="http://schemas.microsoft.com/office/powerpoint/2010/main" val="4555508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10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10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1000"/>
                                        <p:tgtEl>
                                          <p:spTgt spid="3">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fade">
                                      <p:cBhvr>
                                        <p:cTn id="32" dur="1000"/>
                                        <p:tgtEl>
                                          <p:spTgt spid="3">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Effect transition="in" filter="fade">
                                      <p:cBhvr>
                                        <p:cTn id="37" dur="1000"/>
                                        <p:tgtEl>
                                          <p:spTgt spid="3">
                                            <p:txEl>
                                              <p:pRg st="9"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10" end="10"/>
                                            </p:txEl>
                                          </p:spTgt>
                                        </p:tgtEl>
                                        <p:attrNameLst>
                                          <p:attrName>style.visibility</p:attrName>
                                        </p:attrNameLst>
                                      </p:cBhvr>
                                      <p:to>
                                        <p:strVal val="visible"/>
                                      </p:to>
                                    </p:set>
                                    <p:animEffect transition="in" filter="fade">
                                      <p:cBhvr>
                                        <p:cTn id="42" dur="1000"/>
                                        <p:tgtEl>
                                          <p:spTgt spid="3">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animEffect transition="in" filter="fade">
                                      <p:cBhvr>
                                        <p:cTn id="47" dur="10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273" y="715963"/>
            <a:ext cx="9015663" cy="5608637"/>
          </a:xfrm>
        </p:spPr>
        <p:txBody>
          <a:bodyPr/>
          <a:lstStyle/>
          <a:p>
            <a:pPr marL="800100" lvl="2" indent="0">
              <a:buNone/>
            </a:pPr>
            <a:endParaRPr lang="en-US" sz="1800" b="1" dirty="0">
              <a:solidFill>
                <a:srgbClr val="BC8F00"/>
              </a:solidFill>
            </a:endParaRPr>
          </a:p>
          <a:p>
            <a:pPr lvl="0" fontAlgn="base">
              <a:spcAft>
                <a:spcPct val="0"/>
              </a:spcAft>
              <a:buFont typeface="Arial" pitchFamily="34" charset="0"/>
              <a:buChar char="•"/>
            </a:pPr>
            <a:r>
              <a:rPr lang="en-US" sz="2000" dirty="0"/>
              <a:t>Joins in the ANSI style are more readable than those in Theta </a:t>
            </a:r>
            <a:r>
              <a:rPr lang="en-US" sz="2000" dirty="0" smtClean="0"/>
              <a:t>style</a:t>
            </a:r>
          </a:p>
          <a:p>
            <a:pPr lvl="0" fontAlgn="base">
              <a:spcAft>
                <a:spcPct val="0"/>
              </a:spcAft>
              <a:buFont typeface="Arial" pitchFamily="34" charset="0"/>
              <a:buChar char="•"/>
            </a:pPr>
            <a:endParaRPr lang="en-US" sz="2000" dirty="0" smtClean="0"/>
          </a:p>
          <a:p>
            <a:pPr lvl="0" fontAlgn="base">
              <a:spcAft>
                <a:spcPct val="0"/>
              </a:spcAft>
              <a:buFont typeface="Arial" pitchFamily="34" charset="0"/>
              <a:buChar char="•"/>
            </a:pPr>
            <a:r>
              <a:rPr lang="en-US" sz="2000" dirty="0" smtClean="0"/>
              <a:t>Query </a:t>
            </a:r>
            <a:r>
              <a:rPr lang="en-US" sz="2000" dirty="0"/>
              <a:t>itself clearly indicates, which table is on the left in a LEFT JOIN </a:t>
            </a:r>
            <a:r>
              <a:rPr lang="en-US" sz="2000" dirty="0" smtClean="0"/>
              <a:t>and </a:t>
            </a:r>
            <a:r>
              <a:rPr lang="en-US" sz="2000" dirty="0"/>
              <a:t>right in a RIGHT </a:t>
            </a:r>
            <a:r>
              <a:rPr lang="en-US" sz="2000" dirty="0" smtClean="0"/>
              <a:t>JOIN.</a:t>
            </a:r>
            <a:endParaRPr lang="en-US" sz="2000" dirty="0"/>
          </a:p>
          <a:p>
            <a:pPr lvl="0" fontAlgn="base">
              <a:spcAft>
                <a:spcPct val="0"/>
              </a:spcAft>
              <a:buFont typeface="Arial" pitchFamily="34" charset="0"/>
              <a:buChar char="•"/>
            </a:pPr>
            <a:endParaRPr lang="en-US" sz="2000" dirty="0" smtClean="0"/>
          </a:p>
          <a:p>
            <a:pPr lvl="0" fontAlgn="base">
              <a:spcAft>
                <a:spcPct val="0"/>
              </a:spcAft>
              <a:buFont typeface="Arial" pitchFamily="34" charset="0"/>
              <a:buChar char="•"/>
            </a:pPr>
            <a:r>
              <a:rPr lang="en-US" sz="2000" dirty="0" smtClean="0"/>
              <a:t>There </a:t>
            </a:r>
            <a:r>
              <a:rPr lang="en-US" sz="2000" dirty="0"/>
              <a:t>are two variations of ANSI Style as </a:t>
            </a:r>
            <a:endParaRPr lang="en-US" sz="2000" dirty="0" smtClean="0"/>
          </a:p>
          <a:p>
            <a:pPr lvl="1" fontAlgn="base">
              <a:spcAft>
                <a:spcPct val="0"/>
              </a:spcAft>
              <a:buFont typeface="Arial" pitchFamily="34" charset="0"/>
              <a:buChar char="•"/>
            </a:pPr>
            <a:r>
              <a:rPr lang="en-US" sz="1800" dirty="0" smtClean="0"/>
              <a:t>JOIN</a:t>
            </a:r>
            <a:r>
              <a:rPr lang="en-US" sz="1800" dirty="0"/>
              <a:t> ... ON (preferred by industry) </a:t>
            </a:r>
          </a:p>
          <a:p>
            <a:pPr lvl="1" fontAlgn="base">
              <a:spcAft>
                <a:spcPct val="0"/>
              </a:spcAft>
              <a:buFont typeface="Arial" pitchFamily="34" charset="0"/>
              <a:buChar char="•"/>
            </a:pPr>
            <a:r>
              <a:rPr lang="en-US" sz="1800" dirty="0" smtClean="0"/>
              <a:t>JOIN </a:t>
            </a:r>
            <a:r>
              <a:rPr lang="en-US" sz="1800" dirty="0"/>
              <a:t>…  USING which will be covered in the next example. </a:t>
            </a:r>
          </a:p>
          <a:p>
            <a:endParaRPr lang="en-US" sz="2000" dirty="0"/>
          </a:p>
          <a:p>
            <a:endParaRPr lang="en-US" dirty="0" smtClean="0"/>
          </a:p>
          <a:p>
            <a:endParaRPr lang="en-US" dirty="0" smtClean="0"/>
          </a:p>
          <a:p>
            <a:endParaRPr lang="en-US" dirty="0" smtClean="0"/>
          </a:p>
          <a:p>
            <a:endParaRPr lang="en-US" dirty="0" smtClean="0"/>
          </a:p>
          <a:p>
            <a:endParaRPr lang="en-US" dirty="0" smtClean="0"/>
          </a:p>
          <a:p>
            <a:endParaRPr lang="en-US" dirty="0" smtClean="0"/>
          </a:p>
        </p:txBody>
      </p:sp>
      <p:sp>
        <p:nvSpPr>
          <p:cNvPr id="2" name="Title 1"/>
          <p:cNvSpPr>
            <a:spLocks noGrp="1"/>
          </p:cNvSpPr>
          <p:nvPr>
            <p:ph type="title"/>
          </p:nvPr>
        </p:nvSpPr>
        <p:spPr>
          <a:noFill/>
          <a:ln>
            <a:noFill/>
          </a:ln>
        </p:spPr>
        <p:txBody>
          <a:bodyPr anchor="ctr"/>
          <a:lstStyle/>
          <a:p>
            <a:r>
              <a:rPr lang="en-US" dirty="0"/>
              <a:t>ANSI Style</a:t>
            </a:r>
          </a:p>
        </p:txBody>
      </p:sp>
      <p:sp>
        <p:nvSpPr>
          <p:cNvPr id="8" name="Slide Number Placeholder 25"/>
          <p:cNvSpPr>
            <a:spLocks noGrp="1"/>
          </p:cNvSpPr>
          <p:nvPr>
            <p:ph type="sldNum" sz="quarter" idx="11"/>
          </p:nvPr>
        </p:nvSpPr>
        <p:spPr>
          <a:prstGeom prst="rect">
            <a:avLst/>
          </a:prstGeom>
        </p:spPr>
        <p:txBody>
          <a:bodyPr/>
          <a:lstStyle/>
          <a:p>
            <a:pPr>
              <a:defRPr/>
            </a:pPr>
            <a:fld id="{8FE0B590-8C00-4610-BFCF-F4111B763C9E}" type="slidenum">
              <a:rPr lang="en-US" sz="1400" smtClean="0"/>
              <a:pPr>
                <a:defRPr/>
              </a:pPr>
              <a:t>14</a:t>
            </a:fld>
            <a:endParaRPr lang="en-US" sz="1400" dirty="0"/>
          </a:p>
        </p:txBody>
      </p:sp>
    </p:spTree>
    <p:extLst>
      <p:ext uri="{BB962C8B-B14F-4D97-AF65-F5344CB8AC3E}">
        <p14:creationId xmlns:p14="http://schemas.microsoft.com/office/powerpoint/2010/main" val="1387057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10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10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par>
                                <p:cTn id="18" presetID="10" presetClass="entr" presetSubtype="0" fill="hold" grpId="0" nodeType="withEffect">
                                  <p:stCondLst>
                                    <p:cond delay="0"/>
                                  </p:stCondLst>
                                  <p:childTnLst>
                                    <p:set>
                                      <p:cBhvr>
                                        <p:cTn id="19" dur="1" fill="hold">
                                          <p:stCondLst>
                                            <p:cond delay="0"/>
                                          </p:stCondLst>
                                        </p:cTn>
                                        <p:tgtEl>
                                          <p:spTgt spid="3">
                                            <p:txEl>
                                              <p:pRg st="6" end="6"/>
                                            </p:txEl>
                                          </p:spTgt>
                                        </p:tgtEl>
                                        <p:attrNameLst>
                                          <p:attrName>style.visibility</p:attrName>
                                        </p:attrNameLst>
                                      </p:cBhvr>
                                      <p:to>
                                        <p:strVal val="visible"/>
                                      </p:to>
                                    </p:set>
                                    <p:animEffect transition="in" filter="fade">
                                      <p:cBhvr>
                                        <p:cTn id="20" dur="10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B2B2B2"/>
                                      </p:to>
                                    </p:animClr>
                                  </p:subTnLst>
                                </p:cTn>
                              </p:par>
                              <p:par>
                                <p:cTn id="21" presetID="10"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Effect transition="in" filter="fade">
                                      <p:cBhvr>
                                        <p:cTn id="23" dur="1000"/>
                                        <p:tgtEl>
                                          <p:spTgt spid="3">
                                            <p:txEl>
                                              <p:pRg st="7" end="7"/>
                                            </p:txEl>
                                          </p:spTgt>
                                        </p:tgtEl>
                                      </p:cBhvr>
                                    </p:animEffect>
                                  </p:childTnLst>
                                  <p:subTnLst>
                                    <p:animClr clrSpc="rgb" dir="cw">
                                      <p:cBhvr override="childStyle">
                                        <p:cTn dur="1" fill="hold" display="0" masterRel="nextClick" afterEffect="1"/>
                                        <p:tgtEl>
                                          <p:spTgt spid="3">
                                            <p:txEl>
                                              <p:pRg st="7" end="7"/>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66800"/>
            <a:ext cx="8915400" cy="4906963"/>
          </a:xfrm>
        </p:spPr>
        <p:txBody>
          <a:bodyPr/>
          <a:lstStyle/>
          <a:p>
            <a:pPr marL="463550" lvl="1" indent="0">
              <a:spcBef>
                <a:spcPts val="0"/>
              </a:spcBef>
              <a:buNone/>
            </a:pPr>
            <a:r>
              <a:rPr lang="en-US" sz="2000" dirty="0" smtClean="0"/>
              <a:t>With</a:t>
            </a:r>
            <a:r>
              <a:rPr lang="en-US" sz="2000" dirty="0"/>
              <a:t> JOIN ... ON, one separates the join terms from the filtering terms.</a:t>
            </a:r>
            <a:r>
              <a:rPr lang="en-US" sz="2000" dirty="0" smtClean="0"/>
              <a:t>  </a:t>
            </a:r>
          </a:p>
          <a:p>
            <a:pPr marL="0" indent="-365760">
              <a:spcBef>
                <a:spcPts val="0"/>
              </a:spcBef>
            </a:pPr>
            <a:endParaRPr lang="en-US" sz="2000" dirty="0" smtClean="0"/>
          </a:p>
          <a:p>
            <a:pPr marL="0" indent="-365760">
              <a:spcBef>
                <a:spcPts val="0"/>
              </a:spcBef>
            </a:pPr>
            <a:r>
              <a:rPr lang="en-US" sz="2000" dirty="0"/>
              <a:t>Example:</a:t>
            </a:r>
          </a:p>
          <a:p>
            <a:pPr marL="1452563" lvl="2" indent="-311150">
              <a:spcBef>
                <a:spcPts val="0"/>
              </a:spcBef>
              <a:buNone/>
            </a:pPr>
            <a:r>
              <a:rPr lang="en-US" sz="2000" b="1" dirty="0">
                <a:solidFill>
                  <a:srgbClr val="0070C0"/>
                </a:solidFill>
              </a:rPr>
              <a:t>SELECT</a:t>
            </a:r>
            <a:r>
              <a:rPr lang="en-US" sz="2000" b="1" dirty="0" smtClean="0">
                <a:solidFill>
                  <a:schemeClr val="accent6">
                    <a:lumMod val="75000"/>
                  </a:schemeClr>
                </a:solidFill>
                <a:latin typeface="Courier New" pitchFamily="49" charset="0"/>
                <a:cs typeface="Courier New" pitchFamily="49" charset="0"/>
              </a:rPr>
              <a:t> </a:t>
            </a:r>
            <a:r>
              <a:rPr lang="en-US" sz="2000" b="1" dirty="0" err="1">
                <a:solidFill>
                  <a:srgbClr val="BC8F00"/>
                </a:solidFill>
              </a:rPr>
              <a:t>o.city</a:t>
            </a:r>
            <a:r>
              <a:rPr lang="en-US" sz="2000" b="1" dirty="0">
                <a:solidFill>
                  <a:srgbClr val="BC8F00"/>
                </a:solidFill>
              </a:rPr>
              <a:t>, </a:t>
            </a:r>
            <a:r>
              <a:rPr lang="en-US" sz="2000" b="1" dirty="0" err="1">
                <a:solidFill>
                  <a:srgbClr val="BC8F00"/>
                </a:solidFill>
              </a:rPr>
              <a:t>o.country</a:t>
            </a:r>
            <a:r>
              <a:rPr lang="en-US" sz="2000" b="1" dirty="0">
                <a:solidFill>
                  <a:srgbClr val="BC8F00"/>
                </a:solidFill>
              </a:rPr>
              <a:t>, </a:t>
            </a:r>
            <a:r>
              <a:rPr lang="en-US" sz="2000" b="1" dirty="0" err="1">
                <a:solidFill>
                  <a:srgbClr val="BC8F00"/>
                </a:solidFill>
              </a:rPr>
              <a:t>e.jobtitle</a:t>
            </a:r>
            <a:r>
              <a:rPr lang="en-US" sz="2000" b="1" dirty="0">
                <a:solidFill>
                  <a:srgbClr val="BC8F00"/>
                </a:solidFill>
              </a:rPr>
              <a:t> </a:t>
            </a:r>
          </a:p>
          <a:p>
            <a:pPr marL="1452563" lvl="2" indent="-311150">
              <a:spcBef>
                <a:spcPts val="0"/>
              </a:spcBef>
              <a:buNone/>
            </a:pPr>
            <a:r>
              <a:rPr lang="en-US" sz="2000" b="1" dirty="0">
                <a:solidFill>
                  <a:srgbClr val="0070C0"/>
                </a:solidFill>
              </a:rPr>
              <a:t>FROM</a:t>
            </a:r>
            <a:r>
              <a:rPr lang="en-US" sz="2000" b="1" dirty="0" smtClean="0">
                <a:solidFill>
                  <a:schemeClr val="accent1">
                    <a:lumMod val="75000"/>
                  </a:schemeClr>
                </a:solidFill>
                <a:latin typeface="Courier New" pitchFamily="49" charset="0"/>
                <a:cs typeface="Courier New" pitchFamily="49" charset="0"/>
              </a:rPr>
              <a:t> </a:t>
            </a:r>
            <a:r>
              <a:rPr lang="en-US" sz="2000" b="1" dirty="0">
                <a:solidFill>
                  <a:srgbClr val="BC8F00"/>
                </a:solidFill>
              </a:rPr>
              <a:t>offices o</a:t>
            </a:r>
            <a:r>
              <a:rPr lang="en-US" sz="2000" b="1" dirty="0" smtClean="0">
                <a:solidFill>
                  <a:schemeClr val="accent6">
                    <a:lumMod val="75000"/>
                  </a:schemeClr>
                </a:solidFill>
                <a:latin typeface="Courier New" pitchFamily="49" charset="0"/>
                <a:cs typeface="Courier New" pitchFamily="49" charset="0"/>
              </a:rPr>
              <a:t> </a:t>
            </a:r>
            <a:r>
              <a:rPr lang="en-US" sz="2000" b="1" dirty="0">
                <a:solidFill>
                  <a:srgbClr val="0070C0"/>
                </a:solidFill>
              </a:rPr>
              <a:t>INNER</a:t>
            </a:r>
            <a:r>
              <a:rPr lang="en-US" sz="2000" b="1" dirty="0" smtClean="0">
                <a:solidFill>
                  <a:schemeClr val="accent1">
                    <a:lumMod val="75000"/>
                  </a:schemeClr>
                </a:solidFill>
                <a:latin typeface="Courier New" pitchFamily="49" charset="0"/>
                <a:cs typeface="Courier New" pitchFamily="49" charset="0"/>
              </a:rPr>
              <a:t> </a:t>
            </a:r>
            <a:r>
              <a:rPr lang="en-US" sz="2000" b="1" dirty="0">
                <a:solidFill>
                  <a:srgbClr val="0070C0"/>
                </a:solidFill>
              </a:rPr>
              <a:t>JOIN</a:t>
            </a:r>
            <a:r>
              <a:rPr lang="en-US" sz="2000" b="1" dirty="0" smtClean="0">
                <a:solidFill>
                  <a:schemeClr val="accent1">
                    <a:lumMod val="75000"/>
                  </a:schemeClr>
                </a:solidFill>
                <a:latin typeface="Courier New" pitchFamily="49" charset="0"/>
                <a:cs typeface="Courier New" pitchFamily="49" charset="0"/>
              </a:rPr>
              <a:t> </a:t>
            </a:r>
            <a:r>
              <a:rPr lang="en-US" sz="2000" b="1" dirty="0">
                <a:solidFill>
                  <a:srgbClr val="BC8F00"/>
                </a:solidFill>
              </a:rPr>
              <a:t>employees e </a:t>
            </a:r>
          </a:p>
          <a:p>
            <a:pPr marL="1452563" lvl="2" indent="-311150">
              <a:spcBef>
                <a:spcPts val="0"/>
              </a:spcBef>
              <a:buNone/>
            </a:pPr>
            <a:r>
              <a:rPr lang="en-US" sz="2000" b="1" dirty="0">
                <a:solidFill>
                  <a:srgbClr val="0070C0"/>
                </a:solidFill>
              </a:rPr>
              <a:t>ON</a:t>
            </a:r>
            <a:r>
              <a:rPr lang="en-US" sz="2000" b="1" dirty="0" smtClean="0">
                <a:solidFill>
                  <a:schemeClr val="accent6">
                    <a:lumMod val="75000"/>
                  </a:schemeClr>
                </a:solidFill>
                <a:latin typeface="Courier New" pitchFamily="49" charset="0"/>
                <a:cs typeface="Courier New" pitchFamily="49" charset="0"/>
              </a:rPr>
              <a:t> </a:t>
            </a:r>
            <a:r>
              <a:rPr lang="en-US" sz="2000" b="1" dirty="0">
                <a:solidFill>
                  <a:srgbClr val="BC8F00"/>
                </a:solidFill>
              </a:rPr>
              <a:t>(</a:t>
            </a:r>
            <a:r>
              <a:rPr lang="en-US" sz="2000" b="1" dirty="0" err="1" smtClean="0">
                <a:solidFill>
                  <a:srgbClr val="BC8F00"/>
                </a:solidFill>
              </a:rPr>
              <a:t>o.officecode</a:t>
            </a:r>
            <a:r>
              <a:rPr lang="en-US" sz="2000" b="1" dirty="0" smtClean="0">
                <a:solidFill>
                  <a:srgbClr val="BC8F00"/>
                </a:solidFill>
              </a:rPr>
              <a:t> = </a:t>
            </a:r>
            <a:r>
              <a:rPr lang="en-US" sz="2000" b="1" dirty="0" err="1" smtClean="0">
                <a:solidFill>
                  <a:srgbClr val="BC8F00"/>
                </a:solidFill>
              </a:rPr>
              <a:t>e.officecode</a:t>
            </a:r>
            <a:r>
              <a:rPr lang="en-US" sz="2000" b="1" dirty="0">
                <a:solidFill>
                  <a:srgbClr val="BC8F00"/>
                </a:solidFill>
              </a:rPr>
              <a:t>)</a:t>
            </a:r>
          </a:p>
          <a:p>
            <a:pPr marL="1452563" lvl="2" indent="-311150">
              <a:spcBef>
                <a:spcPts val="0"/>
              </a:spcBef>
              <a:buNone/>
            </a:pPr>
            <a:r>
              <a:rPr lang="en-US" sz="2000" b="1" dirty="0">
                <a:solidFill>
                  <a:srgbClr val="0070C0"/>
                </a:solidFill>
              </a:rPr>
              <a:t>WHERE</a:t>
            </a:r>
            <a:r>
              <a:rPr lang="en-US" sz="2000" b="1" dirty="0" smtClean="0">
                <a:solidFill>
                  <a:schemeClr val="accent6">
                    <a:lumMod val="75000"/>
                  </a:schemeClr>
                </a:solidFill>
                <a:latin typeface="Courier New" pitchFamily="49" charset="0"/>
                <a:cs typeface="Courier New" pitchFamily="49" charset="0"/>
              </a:rPr>
              <a:t> </a:t>
            </a:r>
            <a:r>
              <a:rPr lang="en-US" sz="2000" b="1" dirty="0" err="1">
                <a:solidFill>
                  <a:srgbClr val="BC8F00"/>
                </a:solidFill>
              </a:rPr>
              <a:t>o.country</a:t>
            </a:r>
            <a:r>
              <a:rPr lang="en-US" sz="2000" b="1" dirty="0" smtClean="0">
                <a:solidFill>
                  <a:schemeClr val="accent6">
                    <a:lumMod val="75000"/>
                  </a:schemeClr>
                </a:solidFill>
                <a:latin typeface="Courier New" pitchFamily="49" charset="0"/>
                <a:cs typeface="Courier New" pitchFamily="49" charset="0"/>
              </a:rPr>
              <a:t> </a:t>
            </a:r>
            <a:r>
              <a:rPr lang="en-US" sz="2000" b="1" dirty="0">
                <a:solidFill>
                  <a:srgbClr val="0070C0"/>
                </a:solidFill>
              </a:rPr>
              <a:t>LIKE</a:t>
            </a:r>
            <a:r>
              <a:rPr lang="en-US" sz="2000" b="1" dirty="0" smtClean="0">
                <a:solidFill>
                  <a:schemeClr val="accent6">
                    <a:lumMod val="75000"/>
                  </a:schemeClr>
                </a:solidFill>
                <a:latin typeface="Courier New" pitchFamily="49" charset="0"/>
                <a:cs typeface="Courier New" pitchFamily="49" charset="0"/>
              </a:rPr>
              <a:t> </a:t>
            </a:r>
            <a:r>
              <a:rPr lang="en-US" sz="2000" b="1" dirty="0">
                <a:solidFill>
                  <a:srgbClr val="BC8F00"/>
                </a:solidFill>
              </a:rPr>
              <a:t>‘%USA%’; </a:t>
            </a:r>
          </a:p>
          <a:p>
            <a:pPr marL="1452563" lvl="2" indent="-311150">
              <a:spcBef>
                <a:spcPts val="0"/>
              </a:spcBef>
              <a:buNone/>
            </a:pPr>
            <a:endParaRPr lang="en-US" sz="1800" b="1" dirty="0" smtClean="0">
              <a:solidFill>
                <a:schemeClr val="accent6">
                  <a:lumMod val="75000"/>
                </a:schemeClr>
              </a:solidFill>
              <a:latin typeface="Courier New" pitchFamily="49" charset="0"/>
              <a:cs typeface="Courier New" pitchFamily="49" charset="0"/>
            </a:endParaRPr>
          </a:p>
          <a:p>
            <a:pPr marL="914400" lvl="1" indent="-450850">
              <a:spcBef>
                <a:spcPts val="0"/>
              </a:spcBef>
            </a:pPr>
            <a:r>
              <a:rPr lang="en-US" sz="2000" dirty="0"/>
              <a:t>It is quite clear now what belongs to what.</a:t>
            </a:r>
          </a:p>
          <a:p>
            <a:pPr marL="0" indent="-365760">
              <a:spcBef>
                <a:spcPts val="0"/>
              </a:spcBef>
              <a:buNone/>
            </a:pPr>
            <a:endParaRPr lang="en-US" sz="2000" b="1" dirty="0" smtClean="0"/>
          </a:p>
        </p:txBody>
      </p:sp>
      <p:sp>
        <p:nvSpPr>
          <p:cNvPr id="2" name="Title 1"/>
          <p:cNvSpPr>
            <a:spLocks noGrp="1"/>
          </p:cNvSpPr>
          <p:nvPr>
            <p:ph type="title"/>
          </p:nvPr>
        </p:nvSpPr>
        <p:spPr>
          <a:noFill/>
          <a:ln>
            <a:noFill/>
          </a:ln>
        </p:spPr>
        <p:txBody>
          <a:bodyPr anchor="ctr"/>
          <a:lstStyle/>
          <a:p>
            <a:r>
              <a:rPr lang="en-US" dirty="0"/>
              <a:t>JOIN ... ON</a:t>
            </a:r>
          </a:p>
        </p:txBody>
      </p:sp>
      <p:sp>
        <p:nvSpPr>
          <p:cNvPr id="6" name="Slide Number Placeholder 25"/>
          <p:cNvSpPr>
            <a:spLocks noGrp="1"/>
          </p:cNvSpPr>
          <p:nvPr>
            <p:ph type="sldNum" sz="quarter" idx="11"/>
          </p:nvPr>
        </p:nvSpPr>
        <p:spPr>
          <a:prstGeom prst="rect">
            <a:avLst/>
          </a:prstGeom>
        </p:spPr>
        <p:txBody>
          <a:bodyPr/>
          <a:lstStyle/>
          <a:p>
            <a:pPr>
              <a:defRPr/>
            </a:pPr>
            <a:fld id="{8FE0B590-8C00-4610-BFCF-F4111B763C9E}" type="slidenum">
              <a:rPr lang="en-US" sz="1400" smtClean="0"/>
              <a:pPr>
                <a:defRPr/>
              </a:pPr>
              <a:t>15</a:t>
            </a:fld>
            <a:endParaRPr lang="en-US" sz="1400" dirty="0"/>
          </a:p>
        </p:txBody>
      </p:sp>
      <p:sp>
        <p:nvSpPr>
          <p:cNvPr id="5" name="Rectangle 4"/>
          <p:cNvSpPr/>
          <p:nvPr/>
        </p:nvSpPr>
        <p:spPr>
          <a:xfrm>
            <a:off x="533400" y="5579050"/>
            <a:ext cx="7848600" cy="369332"/>
          </a:xfrm>
          <a:prstGeom prst="rect">
            <a:avLst/>
          </a:prstGeom>
          <a:ln w="3175">
            <a:solidFill>
              <a:schemeClr val="bg2">
                <a:lumMod val="50000"/>
              </a:schemeClr>
            </a:solidFill>
          </a:ln>
        </p:spPr>
        <p:txBody>
          <a:bodyPr wrap="square">
            <a:spAutoFit/>
          </a:bodyPr>
          <a:lstStyle/>
          <a:p>
            <a:r>
              <a:rPr lang="en-US" dirty="0">
                <a:solidFill>
                  <a:schemeClr val="bg2"/>
                </a:solidFill>
              </a:rPr>
              <a:t>Note: The parenthesis is not strictly required in the ON clause</a:t>
            </a:r>
          </a:p>
        </p:txBody>
      </p:sp>
    </p:spTree>
    <p:extLst>
      <p:ext uri="{BB962C8B-B14F-4D97-AF65-F5344CB8AC3E}">
        <p14:creationId xmlns:p14="http://schemas.microsoft.com/office/powerpoint/2010/main" val="6991158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10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1000"/>
                                        <p:tgtEl>
                                          <p:spTgt spid="3">
                                            <p:txEl>
                                              <p:pRg st="4" end="4"/>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1000"/>
                                        <p:tgtEl>
                                          <p:spTgt spid="3">
                                            <p:txEl>
                                              <p:pRg st="5" end="5"/>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1000"/>
                                        <p:tgtEl>
                                          <p:spTgt spid="3">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1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341313">
              <a:spcBef>
                <a:spcPts val="0"/>
              </a:spcBef>
            </a:pPr>
            <a:r>
              <a:rPr lang="en-US" sz="2000" dirty="0"/>
              <a:t>ANSI Style: JOIN ... USING</a:t>
            </a:r>
          </a:p>
          <a:p>
            <a:pPr marL="800100" lvl="2" indent="-365760">
              <a:spcBef>
                <a:spcPts val="0"/>
              </a:spcBef>
              <a:buFont typeface="Calibri" pitchFamily="34" charset="0"/>
              <a:buChar char="—"/>
            </a:pPr>
            <a:r>
              <a:rPr lang="en-US" sz="2000" dirty="0"/>
              <a:t>It is the special case where we join tables on columns of the same name. </a:t>
            </a:r>
            <a:r>
              <a:rPr lang="en-US" sz="2000" dirty="0" smtClean="0"/>
              <a:t>We can </a:t>
            </a:r>
            <a:r>
              <a:rPr lang="en-US" sz="2000" dirty="0"/>
              <a:t>make a shortcut and use USING. </a:t>
            </a:r>
          </a:p>
          <a:p>
            <a:pPr marL="0" indent="-365760">
              <a:spcBef>
                <a:spcPts val="0"/>
              </a:spcBef>
            </a:pPr>
            <a:endParaRPr lang="en-US" sz="2000" dirty="0" smtClean="0"/>
          </a:p>
          <a:p>
            <a:pPr marL="0" indent="-365760">
              <a:spcBef>
                <a:spcPts val="0"/>
              </a:spcBef>
            </a:pPr>
            <a:endParaRPr lang="en-US" sz="2000" dirty="0"/>
          </a:p>
          <a:p>
            <a:pPr marL="0" indent="341313">
              <a:spcBef>
                <a:spcPts val="0"/>
              </a:spcBef>
            </a:pPr>
            <a:r>
              <a:rPr lang="en-US" sz="2000" dirty="0"/>
              <a:t>Rewriting the previous example:</a:t>
            </a:r>
          </a:p>
          <a:p>
            <a:pPr marL="0" indent="341313">
              <a:spcBef>
                <a:spcPts val="0"/>
              </a:spcBef>
              <a:buNone/>
            </a:pPr>
            <a:r>
              <a:rPr lang="en-US" sz="2000" b="1" dirty="0">
                <a:solidFill>
                  <a:srgbClr val="0070C0"/>
                </a:solidFill>
              </a:rPr>
              <a:t>SELECT</a:t>
            </a:r>
            <a:r>
              <a:rPr lang="en-US" sz="2000" b="1" dirty="0">
                <a:latin typeface="Courier New" pitchFamily="49" charset="0"/>
                <a:cs typeface="Courier New" pitchFamily="49" charset="0"/>
              </a:rPr>
              <a:t> </a:t>
            </a:r>
            <a:r>
              <a:rPr lang="en-US" sz="2000" b="1" dirty="0" err="1">
                <a:solidFill>
                  <a:srgbClr val="BC8F00"/>
                </a:solidFill>
              </a:rPr>
              <a:t>o.city</a:t>
            </a:r>
            <a:r>
              <a:rPr lang="en-US" sz="2000" b="1" dirty="0">
                <a:solidFill>
                  <a:srgbClr val="BC8F00"/>
                </a:solidFill>
              </a:rPr>
              <a:t>, </a:t>
            </a:r>
            <a:r>
              <a:rPr lang="en-US" sz="2000" b="1" dirty="0" err="1">
                <a:solidFill>
                  <a:srgbClr val="BC8F00"/>
                </a:solidFill>
              </a:rPr>
              <a:t>o.country</a:t>
            </a:r>
            <a:r>
              <a:rPr lang="en-US" sz="2000" b="1" dirty="0">
                <a:solidFill>
                  <a:srgbClr val="BC8F00"/>
                </a:solidFill>
              </a:rPr>
              <a:t>, </a:t>
            </a:r>
            <a:r>
              <a:rPr lang="en-US" sz="2000" b="1" dirty="0" err="1">
                <a:solidFill>
                  <a:srgbClr val="BC8F00"/>
                </a:solidFill>
              </a:rPr>
              <a:t>e.jobtitle</a:t>
            </a:r>
            <a:r>
              <a:rPr lang="en-US" sz="2000" b="1" dirty="0">
                <a:solidFill>
                  <a:srgbClr val="BC8F00"/>
                </a:solidFill>
              </a:rPr>
              <a:t> </a:t>
            </a:r>
          </a:p>
          <a:p>
            <a:pPr marL="0" indent="341313">
              <a:spcBef>
                <a:spcPts val="0"/>
              </a:spcBef>
              <a:buNone/>
            </a:pPr>
            <a:r>
              <a:rPr lang="en-US" sz="2000" b="1" dirty="0">
                <a:solidFill>
                  <a:srgbClr val="0070C0"/>
                </a:solidFill>
              </a:rPr>
              <a:t>FROM</a:t>
            </a:r>
            <a:r>
              <a:rPr lang="en-US" sz="2000" b="1" dirty="0">
                <a:latin typeface="Courier New" pitchFamily="49" charset="0"/>
                <a:cs typeface="Courier New" pitchFamily="49" charset="0"/>
              </a:rPr>
              <a:t> </a:t>
            </a:r>
            <a:r>
              <a:rPr lang="en-US" sz="2000" b="1" dirty="0">
                <a:solidFill>
                  <a:srgbClr val="BC8F00"/>
                </a:solidFill>
              </a:rPr>
              <a:t>offices o INNER JOIN employees e </a:t>
            </a:r>
          </a:p>
          <a:p>
            <a:pPr marL="0" indent="341313">
              <a:spcBef>
                <a:spcPts val="0"/>
              </a:spcBef>
              <a:buNone/>
            </a:pPr>
            <a:r>
              <a:rPr lang="en-US" sz="2000" b="1" dirty="0">
                <a:solidFill>
                  <a:srgbClr val="0070C0"/>
                </a:solidFill>
              </a:rPr>
              <a:t>USING</a:t>
            </a:r>
            <a:r>
              <a:rPr lang="en-US" sz="2000" b="1" dirty="0" smtClean="0">
                <a:latin typeface="Courier New" pitchFamily="49" charset="0"/>
                <a:cs typeface="Courier New" pitchFamily="49" charset="0"/>
              </a:rPr>
              <a:t> </a:t>
            </a:r>
            <a:r>
              <a:rPr lang="en-US" sz="2000" b="1" dirty="0">
                <a:solidFill>
                  <a:srgbClr val="BC8F00"/>
                </a:solidFill>
              </a:rPr>
              <a:t>(</a:t>
            </a:r>
            <a:r>
              <a:rPr lang="en-US" sz="2000" b="1" dirty="0" err="1">
                <a:solidFill>
                  <a:srgbClr val="BC8F00"/>
                </a:solidFill>
              </a:rPr>
              <a:t>officecode</a:t>
            </a:r>
            <a:r>
              <a:rPr lang="en-US" sz="2000" b="1" dirty="0">
                <a:solidFill>
                  <a:srgbClr val="BC8F00"/>
                </a:solidFill>
              </a:rPr>
              <a:t>) </a:t>
            </a:r>
          </a:p>
          <a:p>
            <a:pPr marL="0" indent="341313">
              <a:spcBef>
                <a:spcPts val="0"/>
              </a:spcBef>
              <a:buNone/>
            </a:pPr>
            <a:r>
              <a:rPr lang="en-US" sz="2000" b="1" dirty="0">
                <a:solidFill>
                  <a:srgbClr val="0070C0"/>
                </a:solidFill>
              </a:rPr>
              <a:t>WHERE</a:t>
            </a:r>
            <a:r>
              <a:rPr lang="en-US" sz="2000" b="1" dirty="0" smtClean="0">
                <a:latin typeface="Courier New" pitchFamily="49" charset="0"/>
                <a:cs typeface="Courier New" pitchFamily="49" charset="0"/>
              </a:rPr>
              <a:t> </a:t>
            </a:r>
            <a:r>
              <a:rPr lang="en-US" sz="2000" b="1" dirty="0" err="1">
                <a:solidFill>
                  <a:srgbClr val="BC8F00"/>
                </a:solidFill>
              </a:rPr>
              <a:t>o.country</a:t>
            </a:r>
            <a:r>
              <a:rPr lang="en-US" sz="2000" b="1" dirty="0">
                <a:solidFill>
                  <a:srgbClr val="BC8F00"/>
                </a:solidFill>
              </a:rPr>
              <a:t> LIKE ‘%USA</a:t>
            </a:r>
            <a:r>
              <a:rPr lang="en-US" sz="2000" b="1" dirty="0" smtClean="0">
                <a:solidFill>
                  <a:srgbClr val="BC8F00"/>
                </a:solidFill>
              </a:rPr>
              <a:t>%’;</a:t>
            </a:r>
          </a:p>
          <a:p>
            <a:pPr marL="0" indent="341313">
              <a:spcBef>
                <a:spcPts val="0"/>
              </a:spcBef>
              <a:buNone/>
            </a:pPr>
            <a:endParaRPr lang="en-US" sz="2000" b="1" dirty="0">
              <a:solidFill>
                <a:srgbClr val="BC8F00"/>
              </a:solidFill>
            </a:endParaRPr>
          </a:p>
          <a:p>
            <a:pPr marL="800100" lvl="2" indent="-365760">
              <a:spcBef>
                <a:spcPts val="0"/>
              </a:spcBef>
              <a:buFont typeface="Calibri" pitchFamily="34" charset="0"/>
              <a:buChar char="—"/>
            </a:pPr>
            <a:r>
              <a:rPr lang="en-US" sz="2000" dirty="0"/>
              <a:t>This time the parenthesis is </a:t>
            </a:r>
            <a:r>
              <a:rPr lang="en-US" sz="2000" dirty="0" smtClean="0"/>
              <a:t>required.</a:t>
            </a:r>
            <a:endParaRPr lang="en-US" sz="2000" dirty="0"/>
          </a:p>
        </p:txBody>
      </p:sp>
      <p:sp>
        <p:nvSpPr>
          <p:cNvPr id="2" name="Title 1"/>
          <p:cNvSpPr>
            <a:spLocks noGrp="1"/>
          </p:cNvSpPr>
          <p:nvPr>
            <p:ph type="title"/>
          </p:nvPr>
        </p:nvSpPr>
        <p:spPr>
          <a:noFill/>
          <a:ln>
            <a:noFill/>
          </a:ln>
        </p:spPr>
        <p:txBody>
          <a:bodyPr anchor="ctr"/>
          <a:lstStyle/>
          <a:p>
            <a:r>
              <a:rPr lang="en-US" sz="2000" dirty="0"/>
              <a:t>JOIN ... USING</a:t>
            </a:r>
          </a:p>
        </p:txBody>
      </p:sp>
      <p:sp>
        <p:nvSpPr>
          <p:cNvPr id="5" name="Slide Number Placeholder 25"/>
          <p:cNvSpPr>
            <a:spLocks noGrp="1"/>
          </p:cNvSpPr>
          <p:nvPr>
            <p:ph type="sldNum" sz="quarter" idx="11"/>
          </p:nvPr>
        </p:nvSpPr>
        <p:spPr>
          <a:prstGeom prst="rect">
            <a:avLst/>
          </a:prstGeom>
        </p:spPr>
        <p:txBody>
          <a:bodyPr/>
          <a:lstStyle/>
          <a:p>
            <a:pPr>
              <a:defRPr/>
            </a:pPr>
            <a:fld id="{8FE0B590-8C00-4610-BFCF-F4111B763C9E}" type="slidenum">
              <a:rPr lang="en-US" sz="1400" smtClean="0"/>
              <a:pPr>
                <a:defRPr/>
              </a:pPr>
              <a:t>16</a:t>
            </a:fld>
            <a:endParaRPr lang="en-US" sz="1400" dirty="0"/>
          </a:p>
        </p:txBody>
      </p:sp>
      <p:sp>
        <p:nvSpPr>
          <p:cNvPr id="7" name="Rectangle 6"/>
          <p:cNvSpPr/>
          <p:nvPr/>
        </p:nvSpPr>
        <p:spPr>
          <a:xfrm>
            <a:off x="92242" y="5973763"/>
            <a:ext cx="8991600" cy="369332"/>
          </a:xfrm>
          <a:prstGeom prst="rect">
            <a:avLst/>
          </a:prstGeom>
          <a:ln w="3175">
            <a:solidFill>
              <a:schemeClr val="bg2">
                <a:lumMod val="50000"/>
              </a:schemeClr>
            </a:solidFill>
          </a:ln>
        </p:spPr>
        <p:txBody>
          <a:bodyPr wrap="square">
            <a:spAutoFit/>
          </a:bodyPr>
          <a:lstStyle/>
          <a:p>
            <a:pPr indent="-365760"/>
            <a:r>
              <a:rPr lang="en-US" dirty="0">
                <a:solidFill>
                  <a:schemeClr val="bg2"/>
                </a:solidFill>
              </a:rPr>
              <a:t>Note: This ANSI syntax is supported only by: MySQL, Oracle, and DB2 databases.</a:t>
            </a:r>
          </a:p>
        </p:txBody>
      </p:sp>
    </p:spTree>
    <p:extLst>
      <p:ext uri="{BB962C8B-B14F-4D97-AF65-F5344CB8AC3E}">
        <p14:creationId xmlns:p14="http://schemas.microsoft.com/office/powerpoint/2010/main" val="26791329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10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10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10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10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1000"/>
                                        <p:tgtEl>
                                          <p:spTgt spid="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10" end="10"/>
                                            </p:txEl>
                                          </p:spTgt>
                                        </p:tgtEl>
                                        <p:attrNameLst>
                                          <p:attrName>style.visibility</p:attrName>
                                        </p:attrNameLst>
                                      </p:cBhvr>
                                      <p:to>
                                        <p:strVal val="visible"/>
                                      </p:to>
                                    </p:set>
                                    <p:animEffect transition="in" filter="fade">
                                      <p:cBhvr>
                                        <p:cTn id="42" dur="10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8763000" y="6491288"/>
            <a:ext cx="736600" cy="228600"/>
          </a:xfrm>
          <a:prstGeom prst="rect">
            <a:avLst/>
          </a:prstGeom>
        </p:spPr>
        <p:txBody>
          <a:bodyPr/>
          <a:lstStyle/>
          <a:p>
            <a:pPr>
              <a:defRPr/>
            </a:pPr>
            <a:fld id="{50EC62AF-8A58-47DB-8277-FFD1CE2A98DE}" type="slidenum">
              <a:rPr lang="en-US" smtClean="0"/>
              <a:pPr>
                <a:defRPr/>
              </a:pPr>
              <a:t>17</a:t>
            </a:fld>
            <a:endParaRPr lang="en-US" dirty="0"/>
          </a:p>
        </p:txBody>
      </p:sp>
      <p:sp>
        <p:nvSpPr>
          <p:cNvPr id="2" name="Title 1"/>
          <p:cNvSpPr>
            <a:spLocks noGrp="1"/>
          </p:cNvSpPr>
          <p:nvPr>
            <p:ph type="title" idx="4294967295"/>
          </p:nvPr>
        </p:nvSpPr>
        <p:spPr>
          <a:xfrm>
            <a:off x="61260" y="77212"/>
            <a:ext cx="6858000" cy="533400"/>
          </a:xfrm>
          <a:prstGeom prst="rect">
            <a:avLst/>
          </a:prstGeom>
        </p:spPr>
        <p:txBody>
          <a:bodyPr/>
          <a:lstStyle/>
          <a:p>
            <a:r>
              <a:rPr lang="en-US" sz="1800" b="1" dirty="0" smtClean="0">
                <a:solidFill>
                  <a:schemeClr val="bg1"/>
                </a:solidFill>
              </a:rPr>
              <a:t>Types of Joins</a:t>
            </a:r>
            <a:endParaRPr lang="en-US" sz="1800" b="1" dirty="0">
              <a:solidFill>
                <a:schemeClr val="bg1"/>
              </a:solidFill>
            </a:endParaRPr>
          </a:p>
        </p:txBody>
      </p:sp>
      <p:sp>
        <p:nvSpPr>
          <p:cNvPr id="9" name="Freeform 8"/>
          <p:cNvSpPr/>
          <p:nvPr/>
        </p:nvSpPr>
        <p:spPr>
          <a:xfrm>
            <a:off x="3495488" y="903982"/>
            <a:ext cx="1637109" cy="467618"/>
          </a:xfrm>
          <a:custGeom>
            <a:avLst/>
            <a:gdLst>
              <a:gd name="connsiteX0" fmla="*/ 0 w 1637109"/>
              <a:gd name="connsiteY0" fmla="*/ 0 h 818554"/>
              <a:gd name="connsiteX1" fmla="*/ 1637109 w 1637109"/>
              <a:gd name="connsiteY1" fmla="*/ 0 h 818554"/>
              <a:gd name="connsiteX2" fmla="*/ 1637109 w 1637109"/>
              <a:gd name="connsiteY2" fmla="*/ 818554 h 818554"/>
              <a:gd name="connsiteX3" fmla="*/ 0 w 1637109"/>
              <a:gd name="connsiteY3" fmla="*/ 818554 h 818554"/>
              <a:gd name="connsiteX4" fmla="*/ 0 w 1637109"/>
              <a:gd name="connsiteY4" fmla="*/ 0 h 8185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7109" h="818554">
                <a:moveTo>
                  <a:pt x="0" y="0"/>
                </a:moveTo>
                <a:lnTo>
                  <a:pt x="1637109" y="0"/>
                </a:lnTo>
                <a:lnTo>
                  <a:pt x="1637109" y="818554"/>
                </a:lnTo>
                <a:lnTo>
                  <a:pt x="0" y="818554"/>
                </a:lnTo>
                <a:lnTo>
                  <a:pt x="0" y="0"/>
                </a:lnTo>
                <a:close/>
              </a:path>
            </a:pathLst>
          </a:custGeom>
          <a:solidFill>
            <a:schemeClr val="accent5">
              <a:lumMod val="60000"/>
              <a:lumOff val="40000"/>
            </a:schemeClr>
          </a:solidFill>
          <a:ln>
            <a:solidFill>
              <a:schemeClr val="accent4"/>
            </a:solidFill>
          </a:ln>
        </p:spPr>
        <p:style>
          <a:lnRef idx="2">
            <a:scrgbClr r="0" g="0" b="0"/>
          </a:lnRef>
          <a:fillRef idx="1">
            <a:scrgbClr r="0" g="0" b="0"/>
          </a:fillRef>
          <a:effectRef idx="0">
            <a:schemeClr val="accent4">
              <a:hueOff val="0"/>
              <a:satOff val="0"/>
              <a:lumOff val="0"/>
              <a:alphaOff val="0"/>
            </a:schemeClr>
          </a:effectRef>
          <a:fontRef idx="minor">
            <a:schemeClr val="lt1"/>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0" kern="1200" cap="none" spc="0" dirty="0" smtClean="0">
                <a:ln w="0"/>
                <a:solidFill>
                  <a:schemeClr val="bg1"/>
                </a:solidFill>
                <a:effectLst>
                  <a:outerShdw blurRad="38100" dist="19050" dir="2700000" algn="tl" rotWithShape="0">
                    <a:schemeClr val="dk1">
                      <a:alpha val="40000"/>
                    </a:schemeClr>
                  </a:outerShdw>
                </a:effectLst>
                <a:latin typeface="Arial" pitchFamily="34" charset="0"/>
                <a:cs typeface="Arial" pitchFamily="34" charset="0"/>
              </a:rPr>
              <a:t>Joins</a:t>
            </a:r>
            <a:endParaRPr lang="en-US" sz="1800" b="0" kern="1200" cap="none" spc="0" dirty="0">
              <a:ln w="0"/>
              <a:solidFill>
                <a:schemeClr val="bg1"/>
              </a:solidFill>
              <a:effectLst>
                <a:outerShdw blurRad="38100" dist="19050" dir="2700000" algn="tl" rotWithShape="0">
                  <a:schemeClr val="dk1">
                    <a:alpha val="40000"/>
                  </a:schemeClr>
                </a:outerShdw>
              </a:effectLst>
              <a:latin typeface="Arial" pitchFamily="34" charset="0"/>
              <a:cs typeface="Arial" pitchFamily="34" charset="0"/>
            </a:endParaRPr>
          </a:p>
        </p:txBody>
      </p:sp>
      <p:sp>
        <p:nvSpPr>
          <p:cNvPr id="10" name="Freeform 9"/>
          <p:cNvSpPr/>
          <p:nvPr/>
        </p:nvSpPr>
        <p:spPr>
          <a:xfrm>
            <a:off x="2851161" y="2419347"/>
            <a:ext cx="1779292" cy="467859"/>
          </a:xfrm>
          <a:custGeom>
            <a:avLst/>
            <a:gdLst>
              <a:gd name="connsiteX0" fmla="*/ 0 w 1779292"/>
              <a:gd name="connsiteY0" fmla="*/ 0 h 818554"/>
              <a:gd name="connsiteX1" fmla="*/ 1779292 w 1779292"/>
              <a:gd name="connsiteY1" fmla="*/ 0 h 818554"/>
              <a:gd name="connsiteX2" fmla="*/ 1779292 w 1779292"/>
              <a:gd name="connsiteY2" fmla="*/ 818554 h 818554"/>
              <a:gd name="connsiteX3" fmla="*/ 0 w 1779292"/>
              <a:gd name="connsiteY3" fmla="*/ 818554 h 818554"/>
              <a:gd name="connsiteX4" fmla="*/ 0 w 1779292"/>
              <a:gd name="connsiteY4" fmla="*/ 0 h 8185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9292" h="818554">
                <a:moveTo>
                  <a:pt x="0" y="0"/>
                </a:moveTo>
                <a:lnTo>
                  <a:pt x="1779292" y="0"/>
                </a:lnTo>
                <a:lnTo>
                  <a:pt x="1779292" y="818554"/>
                </a:lnTo>
                <a:lnTo>
                  <a:pt x="0" y="818554"/>
                </a:lnTo>
                <a:lnTo>
                  <a:pt x="0" y="0"/>
                </a:lnTo>
                <a:close/>
              </a:path>
            </a:pathLst>
          </a:custGeom>
          <a:solidFill>
            <a:srgbClr val="0070C0"/>
          </a:solidFill>
          <a:ln>
            <a:solidFill>
              <a:schemeClr val="tx1"/>
            </a:solidFill>
          </a:ln>
        </p:spPr>
        <p:style>
          <a:lnRef idx="2">
            <a:scrgbClr r="0" g="0" b="0"/>
          </a:lnRef>
          <a:fillRef idx="1">
            <a:scrgbClr r="0" g="0" b="0"/>
          </a:fillRef>
          <a:effectRef idx="0">
            <a:schemeClr val="accent6">
              <a:hueOff val="0"/>
              <a:satOff val="0"/>
              <a:lumOff val="0"/>
              <a:alphaOff val="0"/>
            </a:schemeClr>
          </a:effectRef>
          <a:fontRef idx="minor">
            <a:schemeClr val="lt1"/>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solidFill>
                  <a:schemeClr val="bg1"/>
                </a:solidFill>
                <a:latin typeface="Arial" pitchFamily="34" charset="0"/>
                <a:cs typeface="Arial" pitchFamily="34" charset="0"/>
              </a:rPr>
              <a:t>Inner Join</a:t>
            </a:r>
            <a:endParaRPr lang="en-US" sz="1800" b="1" kern="1200" dirty="0">
              <a:solidFill>
                <a:schemeClr val="bg1"/>
              </a:solidFill>
              <a:latin typeface="Arial" pitchFamily="34" charset="0"/>
              <a:cs typeface="Arial" pitchFamily="34" charset="0"/>
            </a:endParaRPr>
          </a:p>
        </p:txBody>
      </p:sp>
      <p:sp>
        <p:nvSpPr>
          <p:cNvPr id="11" name="Freeform 10"/>
          <p:cNvSpPr/>
          <p:nvPr/>
        </p:nvSpPr>
        <p:spPr>
          <a:xfrm>
            <a:off x="5226475" y="2438620"/>
            <a:ext cx="1637109" cy="448586"/>
          </a:xfrm>
          <a:custGeom>
            <a:avLst/>
            <a:gdLst>
              <a:gd name="connsiteX0" fmla="*/ 0 w 1637109"/>
              <a:gd name="connsiteY0" fmla="*/ 0 h 818554"/>
              <a:gd name="connsiteX1" fmla="*/ 1637109 w 1637109"/>
              <a:gd name="connsiteY1" fmla="*/ 0 h 818554"/>
              <a:gd name="connsiteX2" fmla="*/ 1637109 w 1637109"/>
              <a:gd name="connsiteY2" fmla="*/ 818554 h 818554"/>
              <a:gd name="connsiteX3" fmla="*/ 0 w 1637109"/>
              <a:gd name="connsiteY3" fmla="*/ 818554 h 818554"/>
              <a:gd name="connsiteX4" fmla="*/ 0 w 1637109"/>
              <a:gd name="connsiteY4" fmla="*/ 0 h 8185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7109" h="818554">
                <a:moveTo>
                  <a:pt x="0" y="0"/>
                </a:moveTo>
                <a:lnTo>
                  <a:pt x="1637109" y="0"/>
                </a:lnTo>
                <a:lnTo>
                  <a:pt x="1637109" y="818554"/>
                </a:lnTo>
                <a:lnTo>
                  <a:pt x="0" y="818554"/>
                </a:lnTo>
                <a:lnTo>
                  <a:pt x="0" y="0"/>
                </a:lnTo>
                <a:close/>
              </a:path>
            </a:pathLst>
          </a:custGeom>
          <a:solidFill>
            <a:srgbClr val="0070C0"/>
          </a:solidFill>
          <a:ln>
            <a:solidFill>
              <a:schemeClr val="tx1"/>
            </a:solidFill>
          </a:ln>
        </p:spPr>
        <p:style>
          <a:lnRef idx="2">
            <a:scrgbClr r="0" g="0" b="0"/>
          </a:lnRef>
          <a:fillRef idx="1">
            <a:scrgbClr r="0" g="0" b="0"/>
          </a:fillRef>
          <a:effectRef idx="0">
            <a:schemeClr val="accent6">
              <a:hueOff val="0"/>
              <a:satOff val="0"/>
              <a:lumOff val="0"/>
              <a:alphaOff val="0"/>
            </a:schemeClr>
          </a:effectRef>
          <a:fontRef idx="minor">
            <a:schemeClr val="lt1"/>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solidFill>
                  <a:schemeClr val="bg1"/>
                </a:solidFill>
                <a:latin typeface="Arial" pitchFamily="34" charset="0"/>
                <a:cs typeface="Arial" pitchFamily="34" charset="0"/>
              </a:rPr>
              <a:t>Outer join</a:t>
            </a:r>
            <a:endParaRPr lang="en-US" sz="1800" b="1" kern="1200" dirty="0">
              <a:solidFill>
                <a:schemeClr val="bg1"/>
              </a:solidFill>
              <a:latin typeface="Arial" pitchFamily="34" charset="0"/>
              <a:cs typeface="Arial" pitchFamily="34" charset="0"/>
            </a:endParaRPr>
          </a:p>
        </p:txBody>
      </p:sp>
      <p:sp>
        <p:nvSpPr>
          <p:cNvPr id="12" name="Freeform 11"/>
          <p:cNvSpPr/>
          <p:nvPr/>
        </p:nvSpPr>
        <p:spPr>
          <a:xfrm>
            <a:off x="7239000" y="2419347"/>
            <a:ext cx="1637109" cy="477080"/>
          </a:xfrm>
          <a:custGeom>
            <a:avLst/>
            <a:gdLst>
              <a:gd name="connsiteX0" fmla="*/ 0 w 1637109"/>
              <a:gd name="connsiteY0" fmla="*/ 0 h 818554"/>
              <a:gd name="connsiteX1" fmla="*/ 1637109 w 1637109"/>
              <a:gd name="connsiteY1" fmla="*/ 0 h 818554"/>
              <a:gd name="connsiteX2" fmla="*/ 1637109 w 1637109"/>
              <a:gd name="connsiteY2" fmla="*/ 818554 h 818554"/>
              <a:gd name="connsiteX3" fmla="*/ 0 w 1637109"/>
              <a:gd name="connsiteY3" fmla="*/ 818554 h 818554"/>
              <a:gd name="connsiteX4" fmla="*/ 0 w 1637109"/>
              <a:gd name="connsiteY4" fmla="*/ 0 h 8185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7109" h="818554">
                <a:moveTo>
                  <a:pt x="0" y="0"/>
                </a:moveTo>
                <a:lnTo>
                  <a:pt x="1637109" y="0"/>
                </a:lnTo>
                <a:lnTo>
                  <a:pt x="1637109" y="818554"/>
                </a:lnTo>
                <a:lnTo>
                  <a:pt x="0" y="818554"/>
                </a:lnTo>
                <a:lnTo>
                  <a:pt x="0" y="0"/>
                </a:lnTo>
                <a:close/>
              </a:path>
            </a:pathLst>
          </a:custGeom>
          <a:solidFill>
            <a:srgbClr val="0070C0"/>
          </a:solidFill>
          <a:ln>
            <a:solidFill>
              <a:schemeClr val="tx1"/>
            </a:solidFill>
          </a:ln>
        </p:spPr>
        <p:style>
          <a:lnRef idx="2">
            <a:scrgbClr r="0" g="0" b="0"/>
          </a:lnRef>
          <a:fillRef idx="1">
            <a:scrgbClr r="0" g="0" b="0"/>
          </a:fillRef>
          <a:effectRef idx="0">
            <a:schemeClr val="accent6">
              <a:hueOff val="0"/>
              <a:satOff val="0"/>
              <a:lumOff val="0"/>
              <a:alphaOff val="0"/>
            </a:schemeClr>
          </a:effectRef>
          <a:fontRef idx="minor">
            <a:schemeClr val="lt1"/>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solidFill>
                  <a:schemeClr val="bg1"/>
                </a:solidFill>
                <a:latin typeface="Arial" pitchFamily="34" charset="0"/>
                <a:cs typeface="Arial" pitchFamily="34" charset="0"/>
              </a:rPr>
              <a:t>Self join</a:t>
            </a:r>
            <a:endParaRPr lang="en-US" sz="1800" b="1" kern="1200" dirty="0">
              <a:solidFill>
                <a:schemeClr val="bg1"/>
              </a:solidFill>
              <a:latin typeface="Arial" pitchFamily="34" charset="0"/>
              <a:cs typeface="Arial" pitchFamily="34" charset="0"/>
            </a:endParaRPr>
          </a:p>
        </p:txBody>
      </p:sp>
      <p:cxnSp>
        <p:nvCxnSpPr>
          <p:cNvPr id="29" name="Straight Arrow Connector 28"/>
          <p:cNvCxnSpPr/>
          <p:nvPr/>
        </p:nvCxnSpPr>
        <p:spPr>
          <a:xfrm>
            <a:off x="3733800" y="2896427"/>
            <a:ext cx="0" cy="2198555"/>
          </a:xfrm>
          <a:prstGeom prst="straightConnector1">
            <a:avLst/>
          </a:prstGeom>
          <a:ln w="28575">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2514600" y="5094982"/>
            <a:ext cx="2743200" cy="1077218"/>
          </a:xfrm>
          <a:prstGeom prst="rect">
            <a:avLst/>
          </a:prstGeom>
          <a:noFill/>
          <a:ln>
            <a:solidFill>
              <a:schemeClr val="bg1"/>
            </a:solidFill>
          </a:ln>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1600" dirty="0" smtClean="0">
                <a:solidFill>
                  <a:schemeClr val="bg1"/>
                </a:solidFill>
                <a:latin typeface="Arial" pitchFamily="34" charset="0"/>
                <a:cs typeface="Arial" pitchFamily="34" charset="0"/>
              </a:rPr>
              <a:t>(simple join): </a:t>
            </a:r>
            <a:r>
              <a:rPr lang="en-US" sz="1600" b="0" dirty="0" smtClean="0">
                <a:solidFill>
                  <a:schemeClr val="bg1"/>
                </a:solidFill>
                <a:latin typeface="Arial" pitchFamily="34" charset="0"/>
                <a:cs typeface="Arial" pitchFamily="34" charset="0"/>
              </a:rPr>
              <a:t> join of two or more tables that returns only those rows that satisfy the join condition.</a:t>
            </a:r>
            <a:endParaRPr lang="en-US" sz="1600" b="0" dirty="0">
              <a:solidFill>
                <a:schemeClr val="bg1"/>
              </a:solidFill>
              <a:latin typeface="Arial" pitchFamily="34" charset="0"/>
              <a:cs typeface="Arial" pitchFamily="34" charset="0"/>
            </a:endParaRPr>
          </a:p>
        </p:txBody>
      </p:sp>
      <p:sp>
        <p:nvSpPr>
          <p:cNvPr id="38" name="TextBox 37"/>
          <p:cNvSpPr txBox="1"/>
          <p:nvPr/>
        </p:nvSpPr>
        <p:spPr>
          <a:xfrm>
            <a:off x="4845479" y="3505200"/>
            <a:ext cx="2743200" cy="1323439"/>
          </a:xfrm>
          <a:prstGeom prst="rect">
            <a:avLst/>
          </a:prstGeom>
          <a:noFill/>
          <a:ln>
            <a:solidFill>
              <a:schemeClr val="bg1"/>
            </a:solidFill>
          </a:ln>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1600" b="0" dirty="0" smtClean="0">
                <a:solidFill>
                  <a:schemeClr val="bg1"/>
                </a:solidFill>
                <a:latin typeface="Arial" pitchFamily="34" charset="0"/>
                <a:cs typeface="Arial" pitchFamily="34" charset="0"/>
              </a:rPr>
              <a:t>Returns all rows from one table and only those rows from a secondary table where the join condition is met.</a:t>
            </a:r>
            <a:endParaRPr lang="en-US" sz="1600" b="0" dirty="0">
              <a:solidFill>
                <a:schemeClr val="bg1"/>
              </a:solidFill>
              <a:latin typeface="Arial" pitchFamily="34" charset="0"/>
              <a:cs typeface="Arial" pitchFamily="34" charset="0"/>
            </a:endParaRPr>
          </a:p>
        </p:txBody>
      </p:sp>
      <p:cxnSp>
        <p:nvCxnSpPr>
          <p:cNvPr id="40" name="Straight Arrow Connector 39"/>
          <p:cNvCxnSpPr/>
          <p:nvPr/>
        </p:nvCxnSpPr>
        <p:spPr>
          <a:xfrm>
            <a:off x="5988479" y="2906479"/>
            <a:ext cx="0" cy="598721"/>
          </a:xfrm>
          <a:prstGeom prst="straightConnector1">
            <a:avLst/>
          </a:prstGeom>
          <a:ln w="28575">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7127544" y="5105400"/>
            <a:ext cx="1905000" cy="584775"/>
          </a:xfrm>
          <a:prstGeom prst="rect">
            <a:avLst/>
          </a:prstGeom>
          <a:noFill/>
          <a:ln>
            <a:solidFill>
              <a:schemeClr val="bg1"/>
            </a:solidFill>
          </a:ln>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1600" dirty="0" smtClean="0">
                <a:solidFill>
                  <a:schemeClr val="bg1"/>
                </a:solidFill>
                <a:latin typeface="Arial" pitchFamily="34" charset="0"/>
                <a:cs typeface="Arial" pitchFamily="34" charset="0"/>
              </a:rPr>
              <a:t>J</a:t>
            </a:r>
            <a:r>
              <a:rPr lang="en-US" sz="1600" b="0" dirty="0" smtClean="0">
                <a:solidFill>
                  <a:schemeClr val="bg1"/>
                </a:solidFill>
                <a:latin typeface="Arial" pitchFamily="34" charset="0"/>
                <a:cs typeface="Arial" pitchFamily="34" charset="0"/>
              </a:rPr>
              <a:t>oin of a table to itself. </a:t>
            </a:r>
            <a:endParaRPr lang="en-US" sz="1600" b="0" dirty="0">
              <a:solidFill>
                <a:schemeClr val="bg1"/>
              </a:solidFill>
              <a:latin typeface="Arial" pitchFamily="34" charset="0"/>
              <a:cs typeface="Arial" pitchFamily="34" charset="0"/>
            </a:endParaRPr>
          </a:p>
        </p:txBody>
      </p:sp>
      <p:cxnSp>
        <p:nvCxnSpPr>
          <p:cNvPr id="42" name="Straight Arrow Connector 41"/>
          <p:cNvCxnSpPr/>
          <p:nvPr/>
        </p:nvCxnSpPr>
        <p:spPr>
          <a:xfrm>
            <a:off x="8140177" y="2906479"/>
            <a:ext cx="0" cy="2188503"/>
          </a:xfrm>
          <a:prstGeom prst="straightConnector1">
            <a:avLst/>
          </a:prstGeom>
          <a:ln w="28575">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20" name="Freeform 19"/>
          <p:cNvSpPr/>
          <p:nvPr/>
        </p:nvSpPr>
        <p:spPr>
          <a:xfrm>
            <a:off x="336017" y="2439234"/>
            <a:ext cx="1797583" cy="467245"/>
          </a:xfrm>
          <a:custGeom>
            <a:avLst/>
            <a:gdLst>
              <a:gd name="connsiteX0" fmla="*/ 0 w 1779292"/>
              <a:gd name="connsiteY0" fmla="*/ 0 h 818554"/>
              <a:gd name="connsiteX1" fmla="*/ 1779292 w 1779292"/>
              <a:gd name="connsiteY1" fmla="*/ 0 h 818554"/>
              <a:gd name="connsiteX2" fmla="*/ 1779292 w 1779292"/>
              <a:gd name="connsiteY2" fmla="*/ 818554 h 818554"/>
              <a:gd name="connsiteX3" fmla="*/ 0 w 1779292"/>
              <a:gd name="connsiteY3" fmla="*/ 818554 h 818554"/>
              <a:gd name="connsiteX4" fmla="*/ 0 w 1779292"/>
              <a:gd name="connsiteY4" fmla="*/ 0 h 8185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9292" h="818554">
                <a:moveTo>
                  <a:pt x="0" y="0"/>
                </a:moveTo>
                <a:lnTo>
                  <a:pt x="1779292" y="0"/>
                </a:lnTo>
                <a:lnTo>
                  <a:pt x="1779292" y="818554"/>
                </a:lnTo>
                <a:lnTo>
                  <a:pt x="0" y="818554"/>
                </a:lnTo>
                <a:lnTo>
                  <a:pt x="0" y="0"/>
                </a:lnTo>
                <a:close/>
              </a:path>
            </a:pathLst>
          </a:custGeom>
          <a:solidFill>
            <a:srgbClr val="0070C0"/>
          </a:solidFill>
          <a:ln>
            <a:solidFill>
              <a:schemeClr val="tx1"/>
            </a:solidFill>
          </a:ln>
        </p:spPr>
        <p:style>
          <a:lnRef idx="2">
            <a:scrgbClr r="0" g="0" b="0"/>
          </a:lnRef>
          <a:fillRef idx="1">
            <a:scrgbClr r="0" g="0" b="0"/>
          </a:fillRef>
          <a:effectRef idx="0">
            <a:schemeClr val="accent6">
              <a:hueOff val="0"/>
              <a:satOff val="0"/>
              <a:lumOff val="0"/>
              <a:alphaOff val="0"/>
            </a:schemeClr>
          </a:effectRef>
          <a:fontRef idx="minor">
            <a:schemeClr val="lt1"/>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solidFill>
                  <a:schemeClr val="bg1"/>
                </a:solidFill>
                <a:latin typeface="Arial" pitchFamily="34" charset="0"/>
                <a:cs typeface="Arial" pitchFamily="34" charset="0"/>
              </a:rPr>
              <a:t>Cross Join</a:t>
            </a:r>
            <a:endParaRPr lang="en-US" sz="1800" b="1" kern="1200" dirty="0">
              <a:solidFill>
                <a:schemeClr val="bg1"/>
              </a:solidFill>
              <a:latin typeface="Arial" pitchFamily="34" charset="0"/>
              <a:cs typeface="Arial" pitchFamily="34" charset="0"/>
            </a:endParaRPr>
          </a:p>
        </p:txBody>
      </p:sp>
      <p:sp>
        <p:nvSpPr>
          <p:cNvPr id="46" name="TextBox 45"/>
          <p:cNvSpPr txBox="1"/>
          <p:nvPr/>
        </p:nvSpPr>
        <p:spPr>
          <a:xfrm>
            <a:off x="121028" y="3505200"/>
            <a:ext cx="2730133" cy="1077218"/>
          </a:xfrm>
          <a:prstGeom prst="rect">
            <a:avLst/>
          </a:prstGeom>
          <a:noFill/>
          <a:ln>
            <a:solidFill>
              <a:schemeClr val="bg1"/>
            </a:solidFill>
          </a:ln>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1600" dirty="0" smtClean="0">
                <a:solidFill>
                  <a:schemeClr val="bg2"/>
                </a:solidFill>
              </a:rPr>
              <a:t>It </a:t>
            </a:r>
            <a:r>
              <a:rPr lang="en-US" sz="1600" dirty="0">
                <a:solidFill>
                  <a:schemeClr val="bg2"/>
                </a:solidFill>
              </a:rPr>
              <a:t>will produce rows which combine each row from the first table with each row of the second</a:t>
            </a:r>
            <a:r>
              <a:rPr lang="en-US" sz="1600" dirty="0" smtClean="0">
                <a:solidFill>
                  <a:schemeClr val="bg2"/>
                </a:solidFill>
              </a:rPr>
              <a:t>.</a:t>
            </a:r>
            <a:endParaRPr lang="en-US" sz="1600" dirty="0">
              <a:solidFill>
                <a:schemeClr val="bg2"/>
              </a:solidFill>
            </a:endParaRPr>
          </a:p>
        </p:txBody>
      </p:sp>
      <p:cxnSp>
        <p:nvCxnSpPr>
          <p:cNvPr id="51" name="Straight Connector 50"/>
          <p:cNvCxnSpPr/>
          <p:nvPr/>
        </p:nvCxnSpPr>
        <p:spPr>
          <a:xfrm>
            <a:off x="1143000" y="1981200"/>
            <a:ext cx="6997177" cy="0"/>
          </a:xfrm>
          <a:prstGeom prst="line">
            <a:avLst/>
          </a:prstGeom>
          <a:ln>
            <a:solidFill>
              <a:schemeClr val="accent2"/>
            </a:solidFill>
          </a:ln>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a:xfrm flipV="1">
            <a:off x="4343400" y="1371600"/>
            <a:ext cx="0" cy="609600"/>
          </a:xfrm>
          <a:prstGeom prst="line">
            <a:avLst/>
          </a:prstGeom>
          <a:ln>
            <a:solidFill>
              <a:schemeClr val="accent2"/>
            </a:solidFill>
          </a:ln>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p:nvCxnSpPr>
        <p:spPr>
          <a:xfrm>
            <a:off x="1143000" y="1981200"/>
            <a:ext cx="0" cy="438147"/>
          </a:xfrm>
          <a:prstGeom prst="line">
            <a:avLst/>
          </a:prstGeom>
          <a:ln>
            <a:solidFill>
              <a:schemeClr val="accent2"/>
            </a:solidFill>
          </a:ln>
        </p:spPr>
        <p:style>
          <a:lnRef idx="2">
            <a:schemeClr val="accent1"/>
          </a:lnRef>
          <a:fillRef idx="0">
            <a:schemeClr val="accent1"/>
          </a:fillRef>
          <a:effectRef idx="1">
            <a:schemeClr val="accent1"/>
          </a:effectRef>
          <a:fontRef idx="minor">
            <a:schemeClr val="tx1"/>
          </a:fontRef>
        </p:style>
      </p:cxnSp>
      <p:cxnSp>
        <p:nvCxnSpPr>
          <p:cNvPr id="56" name="Straight Connector 55"/>
          <p:cNvCxnSpPr/>
          <p:nvPr/>
        </p:nvCxnSpPr>
        <p:spPr>
          <a:xfrm>
            <a:off x="3733800" y="1981200"/>
            <a:ext cx="0" cy="438147"/>
          </a:xfrm>
          <a:prstGeom prst="line">
            <a:avLst/>
          </a:prstGeom>
          <a:ln>
            <a:solidFill>
              <a:schemeClr val="accent2"/>
            </a:solidFill>
          </a:ln>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p:nvCxnSpPr>
        <p:spPr>
          <a:xfrm>
            <a:off x="5988479" y="1981200"/>
            <a:ext cx="0" cy="438147"/>
          </a:xfrm>
          <a:prstGeom prst="line">
            <a:avLst/>
          </a:prstGeom>
          <a:ln>
            <a:solidFill>
              <a:schemeClr val="accent2"/>
            </a:solidFill>
          </a:ln>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a:off x="8140177" y="1981200"/>
            <a:ext cx="0" cy="438147"/>
          </a:xfrm>
          <a:prstGeom prst="line">
            <a:avLst/>
          </a:prstGeom>
          <a:ln>
            <a:solidFill>
              <a:schemeClr val="accent2"/>
            </a:solidFill>
          </a:ln>
        </p:spPr>
        <p:style>
          <a:lnRef idx="2">
            <a:schemeClr val="accent1"/>
          </a:lnRef>
          <a:fillRef idx="0">
            <a:schemeClr val="accent1"/>
          </a:fillRef>
          <a:effectRef idx="1">
            <a:schemeClr val="accent1"/>
          </a:effectRef>
          <a:fontRef idx="minor">
            <a:schemeClr val="tx1"/>
          </a:fontRef>
        </p:style>
      </p:cxnSp>
      <p:cxnSp>
        <p:nvCxnSpPr>
          <p:cNvPr id="69" name="Straight Arrow Connector 68"/>
          <p:cNvCxnSpPr/>
          <p:nvPr/>
        </p:nvCxnSpPr>
        <p:spPr>
          <a:xfrm>
            <a:off x="1143000" y="2895600"/>
            <a:ext cx="0" cy="598721"/>
          </a:xfrm>
          <a:prstGeom prst="straightConnector1">
            <a:avLst/>
          </a:prstGeom>
          <a:ln w="28575">
            <a:solidFill>
              <a:srgbClr val="92D05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8382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3"/>
                                        </p:tgtEl>
                                        <p:attrNameLst>
                                          <p:attrName>style.visibility</p:attrName>
                                        </p:attrNameLst>
                                      </p:cBhvr>
                                      <p:to>
                                        <p:strVal val="visible"/>
                                      </p:to>
                                    </p:set>
                                    <p:animEffect transition="in" filter="fade">
                                      <p:cBhvr>
                                        <p:cTn id="12" dur="500"/>
                                        <p:tgtEl>
                                          <p:spTgt spid="5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1"/>
                                        </p:tgtEl>
                                        <p:attrNameLst>
                                          <p:attrName>style.visibility</p:attrName>
                                        </p:attrNameLst>
                                      </p:cBhvr>
                                      <p:to>
                                        <p:strVal val="visible"/>
                                      </p:to>
                                    </p:set>
                                    <p:animEffect transition="in" filter="fade">
                                      <p:cBhvr>
                                        <p:cTn id="17" dur="500"/>
                                        <p:tgtEl>
                                          <p:spTgt spid="5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5"/>
                                        </p:tgtEl>
                                        <p:attrNameLst>
                                          <p:attrName>style.visibility</p:attrName>
                                        </p:attrNameLst>
                                      </p:cBhvr>
                                      <p:to>
                                        <p:strVal val="visible"/>
                                      </p:to>
                                    </p:set>
                                    <p:animEffect transition="in" filter="fade">
                                      <p:cBhvr>
                                        <p:cTn id="22" dur="500"/>
                                        <p:tgtEl>
                                          <p:spTgt spid="5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fade">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6"/>
                                        </p:tgtEl>
                                        <p:attrNameLst>
                                          <p:attrName>style.visibility</p:attrName>
                                        </p:attrNameLst>
                                      </p:cBhvr>
                                      <p:to>
                                        <p:strVal val="visible"/>
                                      </p:to>
                                    </p:set>
                                    <p:animEffect transition="in" filter="fade">
                                      <p:cBhvr>
                                        <p:cTn id="32" dur="500"/>
                                        <p:tgtEl>
                                          <p:spTgt spid="5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7"/>
                                        </p:tgtEl>
                                        <p:attrNameLst>
                                          <p:attrName>style.visibility</p:attrName>
                                        </p:attrNameLst>
                                      </p:cBhvr>
                                      <p:to>
                                        <p:strVal val="visible"/>
                                      </p:to>
                                    </p:set>
                                    <p:animEffect transition="in" filter="fade">
                                      <p:cBhvr>
                                        <p:cTn id="42" dur="500"/>
                                        <p:tgtEl>
                                          <p:spTgt spid="57"/>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fade">
                                      <p:cBhvr>
                                        <p:cTn id="47" dur="500"/>
                                        <p:tgtEl>
                                          <p:spTgt spid="11"/>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58"/>
                                        </p:tgtEl>
                                        <p:attrNameLst>
                                          <p:attrName>style.visibility</p:attrName>
                                        </p:attrNameLst>
                                      </p:cBhvr>
                                      <p:to>
                                        <p:strVal val="visible"/>
                                      </p:to>
                                    </p:set>
                                    <p:animEffect transition="in" filter="fade">
                                      <p:cBhvr>
                                        <p:cTn id="52" dur="500"/>
                                        <p:tgtEl>
                                          <p:spTgt spid="58"/>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2"/>
                                        </p:tgtEl>
                                        <p:attrNameLst>
                                          <p:attrName>style.visibility</p:attrName>
                                        </p:attrNameLst>
                                      </p:cBhvr>
                                      <p:to>
                                        <p:strVal val="visible"/>
                                      </p:to>
                                    </p:set>
                                    <p:animEffect transition="in" filter="fade">
                                      <p:cBhvr>
                                        <p:cTn id="57" dur="500"/>
                                        <p:tgtEl>
                                          <p:spTgt spid="12"/>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69"/>
                                        </p:tgtEl>
                                        <p:attrNameLst>
                                          <p:attrName>style.visibility</p:attrName>
                                        </p:attrNameLst>
                                      </p:cBhvr>
                                      <p:to>
                                        <p:strVal val="visible"/>
                                      </p:to>
                                    </p:set>
                                    <p:animEffect transition="in" filter="fade">
                                      <p:cBhvr>
                                        <p:cTn id="62" dur="500"/>
                                        <p:tgtEl>
                                          <p:spTgt spid="69"/>
                                        </p:tgtEl>
                                      </p:cBhvr>
                                    </p:animEffect>
                                  </p:childTnLst>
                                </p:cTn>
                              </p:par>
                              <p:par>
                                <p:cTn id="63" presetID="5" presetClass="entr" presetSubtype="10" fill="hold" grpId="0" nodeType="withEffect">
                                  <p:stCondLst>
                                    <p:cond delay="0"/>
                                  </p:stCondLst>
                                  <p:childTnLst>
                                    <p:set>
                                      <p:cBhvr>
                                        <p:cTn id="64" dur="1" fill="hold">
                                          <p:stCondLst>
                                            <p:cond delay="0"/>
                                          </p:stCondLst>
                                        </p:cTn>
                                        <p:tgtEl>
                                          <p:spTgt spid="46"/>
                                        </p:tgtEl>
                                        <p:attrNameLst>
                                          <p:attrName>style.visibility</p:attrName>
                                        </p:attrNameLst>
                                      </p:cBhvr>
                                      <p:to>
                                        <p:strVal val="visible"/>
                                      </p:to>
                                    </p:set>
                                    <p:animEffect transition="in" filter="checkerboard(across)">
                                      <p:cBhvr>
                                        <p:cTn id="65" dur="500"/>
                                        <p:tgtEl>
                                          <p:spTgt spid="46"/>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29"/>
                                        </p:tgtEl>
                                        <p:attrNameLst>
                                          <p:attrName>style.visibility</p:attrName>
                                        </p:attrNameLst>
                                      </p:cBhvr>
                                      <p:to>
                                        <p:strVal val="visible"/>
                                      </p:to>
                                    </p:set>
                                    <p:animEffect transition="in" filter="fade">
                                      <p:cBhvr>
                                        <p:cTn id="70" dur="500"/>
                                        <p:tgtEl>
                                          <p:spTgt spid="29"/>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30"/>
                                        </p:tgtEl>
                                        <p:attrNameLst>
                                          <p:attrName>style.visibility</p:attrName>
                                        </p:attrNameLst>
                                      </p:cBhvr>
                                      <p:to>
                                        <p:strVal val="visible"/>
                                      </p:to>
                                    </p:set>
                                    <p:animEffect transition="in" filter="fade">
                                      <p:cBhvr>
                                        <p:cTn id="73" dur="500"/>
                                        <p:tgtEl>
                                          <p:spTgt spid="30"/>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40"/>
                                        </p:tgtEl>
                                        <p:attrNameLst>
                                          <p:attrName>style.visibility</p:attrName>
                                        </p:attrNameLst>
                                      </p:cBhvr>
                                      <p:to>
                                        <p:strVal val="visible"/>
                                      </p:to>
                                    </p:set>
                                    <p:animEffect transition="in" filter="fade">
                                      <p:cBhvr>
                                        <p:cTn id="78" dur="500"/>
                                        <p:tgtEl>
                                          <p:spTgt spid="40"/>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38"/>
                                        </p:tgtEl>
                                        <p:attrNameLst>
                                          <p:attrName>style.visibility</p:attrName>
                                        </p:attrNameLst>
                                      </p:cBhvr>
                                      <p:to>
                                        <p:strVal val="visible"/>
                                      </p:to>
                                    </p:set>
                                    <p:animEffect transition="in" filter="fade">
                                      <p:cBhvr>
                                        <p:cTn id="81" dur="500"/>
                                        <p:tgtEl>
                                          <p:spTgt spid="38"/>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nodeType="clickEffect">
                                  <p:stCondLst>
                                    <p:cond delay="0"/>
                                  </p:stCondLst>
                                  <p:childTnLst>
                                    <p:set>
                                      <p:cBhvr>
                                        <p:cTn id="85" dur="1" fill="hold">
                                          <p:stCondLst>
                                            <p:cond delay="0"/>
                                          </p:stCondLst>
                                        </p:cTn>
                                        <p:tgtEl>
                                          <p:spTgt spid="42"/>
                                        </p:tgtEl>
                                        <p:attrNameLst>
                                          <p:attrName>style.visibility</p:attrName>
                                        </p:attrNameLst>
                                      </p:cBhvr>
                                      <p:to>
                                        <p:strVal val="visible"/>
                                      </p:to>
                                    </p:set>
                                    <p:animEffect transition="in" filter="fade">
                                      <p:cBhvr>
                                        <p:cTn id="86" dur="500"/>
                                        <p:tgtEl>
                                          <p:spTgt spid="42"/>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41"/>
                                        </p:tgtEl>
                                        <p:attrNameLst>
                                          <p:attrName>style.visibility</p:attrName>
                                        </p:attrNameLst>
                                      </p:cBhvr>
                                      <p:to>
                                        <p:strVal val="visible"/>
                                      </p:to>
                                    </p:set>
                                    <p:animEffect transition="in" filter="fade">
                                      <p:cBhvr>
                                        <p:cTn id="89"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30" grpId="0" animBg="1"/>
      <p:bldP spid="38" grpId="0" animBg="1"/>
      <p:bldP spid="41" grpId="0" animBg="1"/>
      <p:bldP spid="20" grpId="0" animBg="1"/>
      <p:bldP spid="4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r>
              <a:rPr lang="en-US" dirty="0" smtClean="0"/>
              <a:t>Cross Join</a:t>
            </a:r>
            <a:endParaRPr lang="en-US" dirty="0"/>
          </a:p>
        </p:txBody>
      </p:sp>
    </p:spTree>
    <p:extLst>
      <p:ext uri="{BB962C8B-B14F-4D97-AF65-F5344CB8AC3E}">
        <p14:creationId xmlns:p14="http://schemas.microsoft.com/office/powerpoint/2010/main" val="241284527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838200"/>
            <a:ext cx="8915400" cy="4906963"/>
          </a:xfrm>
        </p:spPr>
        <p:txBody>
          <a:bodyPr/>
          <a:lstStyle/>
          <a:p>
            <a:pPr>
              <a:spcBef>
                <a:spcPts val="0"/>
              </a:spcBef>
            </a:pPr>
            <a:r>
              <a:rPr lang="en-US" sz="2000" dirty="0" smtClean="0"/>
              <a:t>Returns the Cartesian product of rows from tables in the join. </a:t>
            </a:r>
          </a:p>
          <a:p>
            <a:pPr>
              <a:spcBef>
                <a:spcPts val="0"/>
              </a:spcBef>
            </a:pPr>
            <a:endParaRPr lang="en-US" sz="2000" dirty="0" smtClean="0"/>
          </a:p>
          <a:p>
            <a:pPr>
              <a:spcBef>
                <a:spcPts val="0"/>
              </a:spcBef>
            </a:pPr>
            <a:r>
              <a:rPr lang="en-US" sz="2000" dirty="0" smtClean="0"/>
              <a:t>It will produce rows which combine each row from the first table with each row of the second.</a:t>
            </a:r>
          </a:p>
          <a:p>
            <a:pPr>
              <a:spcBef>
                <a:spcPts val="0"/>
              </a:spcBef>
            </a:pPr>
            <a:endParaRPr lang="en-US" sz="2000" dirty="0" smtClean="0"/>
          </a:p>
          <a:p>
            <a:pPr>
              <a:spcBef>
                <a:spcPts val="0"/>
              </a:spcBef>
            </a:pPr>
            <a:r>
              <a:rPr lang="en-US" sz="2000" dirty="0" smtClean="0"/>
              <a:t>Can be used in situations where the various combinations of two</a:t>
            </a:r>
            <a:r>
              <a:rPr lang="en-US" sz="2000" dirty="0"/>
              <a:t> </a:t>
            </a:r>
            <a:r>
              <a:rPr lang="en-US" sz="2000" dirty="0" smtClean="0"/>
              <a:t>or more table records are needed. </a:t>
            </a:r>
          </a:p>
          <a:p>
            <a:pPr>
              <a:spcBef>
                <a:spcPts val="0"/>
              </a:spcBef>
            </a:pPr>
            <a:endParaRPr lang="en-US" sz="2000" dirty="0" smtClean="0"/>
          </a:p>
          <a:p>
            <a:pPr>
              <a:spcBef>
                <a:spcPts val="0"/>
              </a:spcBef>
            </a:pPr>
            <a:r>
              <a:rPr lang="en-US" sz="2000" dirty="0" smtClean="0"/>
              <a:t>Does not apply any predicate to filter records from the joined table. </a:t>
            </a:r>
          </a:p>
          <a:p>
            <a:pPr>
              <a:spcBef>
                <a:spcPts val="0"/>
              </a:spcBef>
            </a:pPr>
            <a:endParaRPr lang="en-US" sz="2000" dirty="0" smtClean="0"/>
          </a:p>
          <a:p>
            <a:pPr>
              <a:spcBef>
                <a:spcPts val="0"/>
              </a:spcBef>
            </a:pPr>
            <a:r>
              <a:rPr lang="en-US" sz="2000" dirty="0" smtClean="0"/>
              <a:t>Programmers can further filter the results of a cross join by using a WHERE clause.</a:t>
            </a:r>
          </a:p>
          <a:p>
            <a:pPr lvl="1">
              <a:spcBef>
                <a:spcPts val="0"/>
              </a:spcBef>
            </a:pPr>
            <a:endParaRPr lang="en-US" sz="2000" dirty="0" smtClean="0"/>
          </a:p>
          <a:p>
            <a:pPr>
              <a:spcBef>
                <a:spcPts val="0"/>
              </a:spcBef>
            </a:pPr>
            <a:endParaRPr lang="en-US" sz="2000" dirty="0" smtClean="0"/>
          </a:p>
          <a:p>
            <a:pPr>
              <a:spcBef>
                <a:spcPts val="0"/>
              </a:spcBef>
            </a:pPr>
            <a:endParaRPr lang="en-US" sz="2000" dirty="0" smtClean="0"/>
          </a:p>
          <a:p>
            <a:pPr>
              <a:spcBef>
                <a:spcPts val="0"/>
              </a:spcBef>
            </a:pPr>
            <a:endParaRPr lang="en-US" sz="2000" dirty="0" smtClean="0"/>
          </a:p>
          <a:p>
            <a:pPr>
              <a:spcBef>
                <a:spcPts val="0"/>
              </a:spcBef>
            </a:pPr>
            <a:endParaRPr lang="en-US" sz="2000" dirty="0" smtClean="0"/>
          </a:p>
          <a:p>
            <a:pPr lvl="1">
              <a:spcBef>
                <a:spcPts val="0"/>
              </a:spcBef>
            </a:pPr>
            <a:endParaRPr lang="en-US" sz="2000" dirty="0"/>
          </a:p>
        </p:txBody>
      </p:sp>
      <p:sp>
        <p:nvSpPr>
          <p:cNvPr id="2" name="Title 1"/>
          <p:cNvSpPr>
            <a:spLocks noGrp="1"/>
          </p:cNvSpPr>
          <p:nvPr>
            <p:ph type="title"/>
          </p:nvPr>
        </p:nvSpPr>
        <p:spPr>
          <a:noFill/>
          <a:ln>
            <a:noFill/>
          </a:ln>
        </p:spPr>
        <p:txBody>
          <a:bodyPr anchor="ctr"/>
          <a:lstStyle/>
          <a:p>
            <a:r>
              <a:rPr lang="en-US" dirty="0"/>
              <a:t>CROSS JOIN </a:t>
            </a:r>
          </a:p>
        </p:txBody>
      </p:sp>
      <p:sp>
        <p:nvSpPr>
          <p:cNvPr id="8" name="Slide Number Placeholder 25"/>
          <p:cNvSpPr>
            <a:spLocks noGrp="1"/>
          </p:cNvSpPr>
          <p:nvPr>
            <p:ph type="sldNum" sz="quarter" idx="11"/>
          </p:nvPr>
        </p:nvSpPr>
        <p:spPr>
          <a:prstGeom prst="rect">
            <a:avLst/>
          </a:prstGeom>
        </p:spPr>
        <p:txBody>
          <a:bodyPr/>
          <a:lstStyle/>
          <a:p>
            <a:pPr>
              <a:defRPr/>
            </a:pPr>
            <a:fld id="{8FE0B590-8C00-4610-BFCF-F4111B763C9E}" type="slidenum">
              <a:rPr lang="en-US" sz="1400" smtClean="0"/>
              <a:pPr>
                <a:defRPr/>
              </a:pPr>
              <a:t>19</a:t>
            </a:fld>
            <a:endParaRPr lang="en-US" sz="1400" dirty="0"/>
          </a:p>
        </p:txBody>
      </p:sp>
    </p:spTree>
    <p:extLst>
      <p:ext uri="{BB962C8B-B14F-4D97-AF65-F5344CB8AC3E}">
        <p14:creationId xmlns:p14="http://schemas.microsoft.com/office/powerpoint/2010/main" val="33788967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10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10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1000"/>
                                        <p:tgtEl>
                                          <p:spTgt spid="3">
                                            <p:txEl>
                                              <p:pRg st="8" end="8"/>
                                            </p:txEl>
                                          </p:spTgt>
                                        </p:tgtEl>
                                      </p:cBhvr>
                                    </p:animEffect>
                                  </p:childTnLst>
                                  <p:subTnLst>
                                    <p:animClr clrSpc="rgb" dir="cw">
                                      <p:cBhvr override="childStyle">
                                        <p:cTn dur="1" fill="hold" display="0" masterRel="nextClick" afterEffect="1"/>
                                        <p:tgtEl>
                                          <p:spTgt spid="3">
                                            <p:txEl>
                                              <p:pRg st="8" end="8"/>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6" name="Slide Number Placeholder 25"/>
          <p:cNvSpPr txBox="1">
            <a:spLocks/>
          </p:cNvSpPr>
          <p:nvPr/>
        </p:nvSpPr>
        <p:spPr>
          <a:xfrm>
            <a:off x="152400" y="6428601"/>
            <a:ext cx="457200" cy="27699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FE0B590-8C00-4610-BFCF-F4111B763C9E}" type="slidenum">
              <a:rPr lang="en-US" sz="1400" smtClean="0"/>
              <a:pPr>
                <a:defRPr/>
              </a:pPr>
              <a:t>2</a:t>
            </a:fld>
            <a:endParaRPr lang="en-US" sz="1400" dirty="0"/>
          </a:p>
        </p:txBody>
      </p:sp>
      <p:sp>
        <p:nvSpPr>
          <p:cNvPr id="4" name="TextBox 3"/>
          <p:cNvSpPr txBox="1"/>
          <p:nvPr/>
        </p:nvSpPr>
        <p:spPr>
          <a:xfrm>
            <a:off x="287654" y="1077416"/>
            <a:ext cx="8094346" cy="1015663"/>
          </a:xfrm>
          <a:prstGeom prst="rect">
            <a:avLst/>
          </a:prstGeom>
          <a:noFill/>
        </p:spPr>
        <p:txBody>
          <a:bodyPr wrap="square" rtlCol="0">
            <a:spAutoFit/>
          </a:bodyPr>
          <a:lstStyle/>
          <a:p>
            <a:r>
              <a:rPr lang="en-US" sz="2000" dirty="0">
                <a:solidFill>
                  <a:schemeClr val="bg1"/>
                </a:solidFill>
              </a:rPr>
              <a:t>The session  provides knowledge and understanding of Joins and Their Types in SQL </a:t>
            </a:r>
          </a:p>
          <a:p>
            <a:endParaRPr lang="en-US" sz="2000" dirty="0"/>
          </a:p>
        </p:txBody>
      </p:sp>
    </p:spTree>
    <p:extLst>
      <p:ext uri="{BB962C8B-B14F-4D97-AF65-F5344CB8AC3E}">
        <p14:creationId xmlns:p14="http://schemas.microsoft.com/office/powerpoint/2010/main" val="3960977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838201"/>
            <a:ext cx="9067800" cy="4267200"/>
          </a:xfrm>
        </p:spPr>
        <p:txBody>
          <a:bodyPr/>
          <a:lstStyle/>
          <a:p>
            <a:pPr marL="457200" lvl="1" indent="0">
              <a:spcBef>
                <a:spcPts val="0"/>
              </a:spcBef>
              <a:buNone/>
            </a:pPr>
            <a:r>
              <a:rPr lang="en-US" sz="2000" dirty="0" smtClean="0"/>
              <a:t>Example:</a:t>
            </a:r>
          </a:p>
          <a:p>
            <a:pPr marL="457200" lvl="1" indent="0">
              <a:spcBef>
                <a:spcPts val="0"/>
              </a:spcBef>
              <a:buNone/>
            </a:pPr>
            <a:endParaRPr lang="en-US" sz="2000" dirty="0" smtClean="0"/>
          </a:p>
          <a:p>
            <a:pPr marL="457200" lvl="1" indent="0">
              <a:spcBef>
                <a:spcPts val="0"/>
              </a:spcBef>
              <a:buNone/>
            </a:pPr>
            <a:r>
              <a:rPr lang="en-US" sz="2000" b="1" dirty="0">
                <a:solidFill>
                  <a:srgbClr val="0070C0"/>
                </a:solidFill>
              </a:rPr>
              <a:t>SELECT</a:t>
            </a:r>
            <a:r>
              <a:rPr lang="en-US" sz="2000" dirty="0" smtClean="0"/>
              <a:t> </a:t>
            </a:r>
            <a:r>
              <a:rPr lang="en-US" sz="2000" b="1" dirty="0" err="1">
                <a:solidFill>
                  <a:srgbClr val="BC8F00"/>
                </a:solidFill>
              </a:rPr>
              <a:t>o.country</a:t>
            </a:r>
            <a:r>
              <a:rPr lang="en-US" sz="2000" b="1" dirty="0">
                <a:solidFill>
                  <a:srgbClr val="BC8F00"/>
                </a:solidFill>
              </a:rPr>
              <a:t>, </a:t>
            </a:r>
            <a:r>
              <a:rPr lang="en-US" sz="2000" b="1" dirty="0" err="1">
                <a:solidFill>
                  <a:srgbClr val="BC8F00"/>
                </a:solidFill>
              </a:rPr>
              <a:t>e.jobtitle</a:t>
            </a:r>
            <a:r>
              <a:rPr lang="en-US" sz="2000" b="1" dirty="0">
                <a:solidFill>
                  <a:srgbClr val="BC8F00"/>
                </a:solidFill>
              </a:rPr>
              <a:t> </a:t>
            </a:r>
          </a:p>
          <a:p>
            <a:pPr marL="457200" lvl="1" indent="0">
              <a:spcBef>
                <a:spcPts val="0"/>
              </a:spcBef>
              <a:buNone/>
            </a:pPr>
            <a:r>
              <a:rPr lang="en-US" sz="2000" b="1" dirty="0">
                <a:solidFill>
                  <a:srgbClr val="0070C0"/>
                </a:solidFill>
              </a:rPr>
              <a:t>FROM</a:t>
            </a:r>
            <a:r>
              <a:rPr lang="en-US" sz="2000" dirty="0" smtClean="0"/>
              <a:t> </a:t>
            </a:r>
            <a:r>
              <a:rPr lang="en-US" sz="2000" b="1" dirty="0">
                <a:solidFill>
                  <a:srgbClr val="BC8F00"/>
                </a:solidFill>
              </a:rPr>
              <a:t>offices o</a:t>
            </a:r>
            <a:r>
              <a:rPr lang="en-US" sz="2000" dirty="0" smtClean="0"/>
              <a:t> </a:t>
            </a:r>
            <a:r>
              <a:rPr lang="en-US" sz="2000" b="1" dirty="0">
                <a:solidFill>
                  <a:srgbClr val="0070C0"/>
                </a:solidFill>
              </a:rPr>
              <a:t>CROSS JOIN </a:t>
            </a:r>
            <a:r>
              <a:rPr lang="en-US" sz="2000" b="1" dirty="0">
                <a:solidFill>
                  <a:srgbClr val="BC8F00"/>
                </a:solidFill>
              </a:rPr>
              <a:t>employees e; </a:t>
            </a:r>
          </a:p>
          <a:p>
            <a:pPr lvl="1">
              <a:spcBef>
                <a:spcPts val="0"/>
              </a:spcBef>
            </a:pPr>
            <a:endParaRPr lang="en-US" sz="2000" dirty="0" smtClean="0"/>
          </a:p>
          <a:p>
            <a:pPr>
              <a:spcBef>
                <a:spcPts val="0"/>
              </a:spcBef>
            </a:pPr>
            <a:endParaRPr lang="en-US" sz="2000" dirty="0" smtClean="0"/>
          </a:p>
          <a:p>
            <a:pPr marL="0" indent="0">
              <a:spcBef>
                <a:spcPts val="0"/>
              </a:spcBef>
              <a:buNone/>
            </a:pPr>
            <a:endParaRPr lang="en-US" sz="2000" b="1" dirty="0" smtClean="0"/>
          </a:p>
          <a:p>
            <a:pPr marL="0" indent="0" fontAlgn="base">
              <a:lnSpc>
                <a:spcPct val="120000"/>
              </a:lnSpc>
              <a:spcBef>
                <a:spcPct val="0"/>
              </a:spcBef>
              <a:spcAft>
                <a:spcPct val="0"/>
              </a:spcAft>
              <a:buClr>
                <a:schemeClr val="bg1"/>
              </a:buClr>
              <a:buSzPct val="100000"/>
              <a:buNone/>
            </a:pPr>
            <a:r>
              <a:rPr lang="en-US" sz="2000" dirty="0" smtClean="0"/>
              <a:t>Explanation:</a:t>
            </a:r>
          </a:p>
          <a:p>
            <a:pPr indent="-365760" fontAlgn="base">
              <a:lnSpc>
                <a:spcPct val="120000"/>
              </a:lnSpc>
              <a:spcBef>
                <a:spcPct val="0"/>
              </a:spcBef>
              <a:spcAft>
                <a:spcPct val="0"/>
              </a:spcAft>
              <a:buClr>
                <a:schemeClr val="bg1"/>
              </a:buClr>
              <a:buSzPct val="100000"/>
            </a:pPr>
            <a:r>
              <a:rPr lang="en-US" sz="2000" dirty="0" smtClean="0"/>
              <a:t>If two tables t1 and t2 having columns p and r, rows n and m, respectively, are exhibiting </a:t>
            </a:r>
          </a:p>
          <a:p>
            <a:pPr indent="-365760" fontAlgn="base">
              <a:lnSpc>
                <a:spcPct val="120000"/>
              </a:lnSpc>
              <a:spcBef>
                <a:spcPct val="0"/>
              </a:spcBef>
              <a:spcAft>
                <a:spcPct val="0"/>
              </a:spcAft>
              <a:buClr>
                <a:schemeClr val="bg1"/>
              </a:buClr>
              <a:buSzPct val="100000"/>
            </a:pPr>
            <a:r>
              <a:rPr lang="en-US" sz="2000" dirty="0" smtClean="0"/>
              <a:t>CROSS </a:t>
            </a:r>
            <a:r>
              <a:rPr lang="en-US" sz="2000" dirty="0"/>
              <a:t>JOIN, then the result of query will produce </a:t>
            </a:r>
            <a:r>
              <a:rPr lang="en-US" sz="2000" dirty="0" err="1"/>
              <a:t>p+r</a:t>
            </a:r>
            <a:r>
              <a:rPr lang="en-US" sz="2000" dirty="0"/>
              <a:t> columns and n*m tuples</a:t>
            </a:r>
            <a:r>
              <a:rPr lang="en-US" sz="2000" dirty="0" smtClean="0"/>
              <a:t>.</a:t>
            </a:r>
            <a:endParaRPr lang="en-US" sz="2000" dirty="0"/>
          </a:p>
        </p:txBody>
      </p:sp>
      <p:sp>
        <p:nvSpPr>
          <p:cNvPr id="2" name="Title 1"/>
          <p:cNvSpPr>
            <a:spLocks noGrp="1"/>
          </p:cNvSpPr>
          <p:nvPr>
            <p:ph type="title"/>
          </p:nvPr>
        </p:nvSpPr>
        <p:spPr>
          <a:noFill/>
          <a:ln>
            <a:noFill/>
          </a:ln>
        </p:spPr>
        <p:txBody>
          <a:bodyPr anchor="ctr"/>
          <a:lstStyle/>
          <a:p>
            <a:r>
              <a:rPr lang="en-US" dirty="0"/>
              <a:t>CROSS JOIN </a:t>
            </a:r>
          </a:p>
        </p:txBody>
      </p:sp>
      <p:sp>
        <p:nvSpPr>
          <p:cNvPr id="8" name="Slide Number Placeholder 25"/>
          <p:cNvSpPr>
            <a:spLocks noGrp="1"/>
          </p:cNvSpPr>
          <p:nvPr>
            <p:ph type="sldNum" sz="quarter" idx="11"/>
          </p:nvPr>
        </p:nvSpPr>
        <p:spPr>
          <a:prstGeom prst="rect">
            <a:avLst/>
          </a:prstGeom>
        </p:spPr>
        <p:txBody>
          <a:bodyPr/>
          <a:lstStyle/>
          <a:p>
            <a:pPr>
              <a:defRPr/>
            </a:pPr>
            <a:fld id="{8FE0B590-8C00-4610-BFCF-F4111B763C9E}" type="slidenum">
              <a:rPr lang="en-US" sz="1400" smtClean="0"/>
              <a:pPr>
                <a:defRPr/>
              </a:pPr>
              <a:t>20</a:t>
            </a:fld>
            <a:endParaRPr lang="en-US" sz="1400" dirty="0"/>
          </a:p>
        </p:txBody>
      </p:sp>
    </p:spTree>
    <p:extLst>
      <p:ext uri="{BB962C8B-B14F-4D97-AF65-F5344CB8AC3E}">
        <p14:creationId xmlns:p14="http://schemas.microsoft.com/office/powerpoint/2010/main" val="10060964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10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fade">
                                      <p:cBhvr>
                                        <p:cTn id="22" dur="1000"/>
                                        <p:tgtEl>
                                          <p:spTgt spid="3">
                                            <p:txEl>
                                              <p:pRg st="7" end="7"/>
                                            </p:txEl>
                                          </p:spTgt>
                                        </p:tgtEl>
                                      </p:cBhvr>
                                    </p:animEffect>
                                  </p:childTnLst>
                                  <p:subTnLst>
                                    <p:animClr clrSpc="rgb" dir="cw">
                                      <p:cBhvr override="childStyle">
                                        <p:cTn dur="1" fill="hold" display="0" masterRel="nextClick" afterEffect="1"/>
                                        <p:tgtEl>
                                          <p:spTgt spid="3">
                                            <p:txEl>
                                              <p:pRg st="7" end="7"/>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1000"/>
                                        <p:tgtEl>
                                          <p:spTgt spid="3">
                                            <p:txEl>
                                              <p:pRg st="8" end="8"/>
                                            </p:txEl>
                                          </p:spTgt>
                                        </p:tgtEl>
                                      </p:cBhvr>
                                    </p:animEffect>
                                  </p:childTnLst>
                                  <p:subTnLst>
                                    <p:animClr clrSpc="rgb" dir="cw">
                                      <p:cBhvr override="childStyle">
                                        <p:cTn dur="1" fill="hold" display="0" masterRel="nextClick" afterEffect="1"/>
                                        <p:tgtEl>
                                          <p:spTgt spid="3">
                                            <p:txEl>
                                              <p:pRg st="8" end="8"/>
                                            </p:txEl>
                                          </p:spTgt>
                                        </p:tgtEl>
                                        <p:attrNameLst>
                                          <p:attrName>ppt_c</p:attrName>
                                        </p:attrNameLst>
                                      </p:cBhvr>
                                      <p:to>
                                        <a:srgbClr val="B2B2B2"/>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9" end="9"/>
                                            </p:txEl>
                                          </p:spTgt>
                                        </p:tgtEl>
                                        <p:attrNameLst>
                                          <p:attrName>style.visibility</p:attrName>
                                        </p:attrNameLst>
                                      </p:cBhvr>
                                      <p:to>
                                        <p:strVal val="visible"/>
                                      </p:to>
                                    </p:set>
                                    <p:animEffect transition="in" filter="fade">
                                      <p:cBhvr>
                                        <p:cTn id="32" dur="1000"/>
                                        <p:tgtEl>
                                          <p:spTgt spid="3">
                                            <p:txEl>
                                              <p:pRg st="9" end="9"/>
                                            </p:txEl>
                                          </p:spTgt>
                                        </p:tgtEl>
                                      </p:cBhvr>
                                    </p:animEffect>
                                  </p:childTnLst>
                                  <p:subTnLst>
                                    <p:animClr clrSpc="rgb" dir="cw">
                                      <p:cBhvr override="childStyle">
                                        <p:cTn dur="1" fill="hold" display="0" masterRel="nextClick" afterEffect="1"/>
                                        <p:tgtEl>
                                          <p:spTgt spid="3">
                                            <p:txEl>
                                              <p:pRg st="9" end="9"/>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r>
              <a:rPr lang="en-US" dirty="0" smtClean="0"/>
              <a:t>Inner Join</a:t>
            </a:r>
            <a:endParaRPr lang="en-US" dirty="0"/>
          </a:p>
        </p:txBody>
      </p:sp>
    </p:spTree>
    <p:extLst>
      <p:ext uri="{BB962C8B-B14F-4D97-AF65-F5344CB8AC3E}">
        <p14:creationId xmlns:p14="http://schemas.microsoft.com/office/powerpoint/2010/main" val="5308514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66800"/>
            <a:ext cx="8534400" cy="4906963"/>
          </a:xfrm>
        </p:spPr>
        <p:txBody>
          <a:bodyPr/>
          <a:lstStyle/>
          <a:p>
            <a:pPr>
              <a:spcBef>
                <a:spcPts val="0"/>
              </a:spcBef>
              <a:spcAft>
                <a:spcPts val="600"/>
              </a:spcAft>
            </a:pPr>
            <a:r>
              <a:rPr lang="en-US" sz="2000" dirty="0" smtClean="0"/>
              <a:t>Is the default join-type. </a:t>
            </a:r>
          </a:p>
          <a:p>
            <a:pPr>
              <a:spcBef>
                <a:spcPts val="0"/>
              </a:spcBef>
              <a:spcAft>
                <a:spcPts val="600"/>
              </a:spcAft>
            </a:pPr>
            <a:endParaRPr lang="en-US" sz="2000" dirty="0" smtClean="0"/>
          </a:p>
          <a:p>
            <a:pPr>
              <a:spcBef>
                <a:spcPts val="0"/>
              </a:spcBef>
              <a:spcAft>
                <a:spcPts val="600"/>
              </a:spcAft>
            </a:pPr>
            <a:r>
              <a:rPr lang="en-US" sz="2000" dirty="0"/>
              <a:t>C</a:t>
            </a:r>
            <a:r>
              <a:rPr lang="en-US" sz="2000" dirty="0" smtClean="0"/>
              <a:t>reates a new result table by combining column values of two tables (A and B) based upon the join-predicate.</a:t>
            </a:r>
          </a:p>
          <a:p>
            <a:pPr>
              <a:spcBef>
                <a:spcPts val="0"/>
              </a:spcBef>
              <a:spcAft>
                <a:spcPts val="600"/>
              </a:spcAft>
            </a:pPr>
            <a:endParaRPr lang="en-US" sz="2000" dirty="0" smtClean="0"/>
          </a:p>
          <a:p>
            <a:pPr>
              <a:spcBef>
                <a:spcPts val="0"/>
              </a:spcBef>
              <a:spcAft>
                <a:spcPts val="600"/>
              </a:spcAft>
            </a:pPr>
            <a:r>
              <a:rPr lang="en-US" sz="2000" dirty="0" smtClean="0"/>
              <a:t>The query compares each row of A with each row of B to find all pairs of rows which satisfy the join-predicate.</a:t>
            </a:r>
          </a:p>
          <a:p>
            <a:pPr>
              <a:spcBef>
                <a:spcPts val="0"/>
              </a:spcBef>
              <a:spcAft>
                <a:spcPts val="600"/>
              </a:spcAft>
            </a:pPr>
            <a:r>
              <a:rPr lang="en-US" sz="2000" dirty="0" smtClean="0"/>
              <a:t> </a:t>
            </a:r>
          </a:p>
          <a:p>
            <a:pPr>
              <a:spcBef>
                <a:spcPts val="0"/>
              </a:spcBef>
              <a:spcAft>
                <a:spcPts val="600"/>
              </a:spcAft>
            </a:pPr>
            <a:r>
              <a:rPr lang="en-US" sz="2000" dirty="0" smtClean="0"/>
              <a:t>When the join-predicate is satisfied, column values for each matched pair of rows of A and B are combined into a result row. </a:t>
            </a:r>
          </a:p>
          <a:p>
            <a:pPr lvl="1">
              <a:spcBef>
                <a:spcPts val="0"/>
              </a:spcBef>
              <a:spcAft>
                <a:spcPts val="600"/>
              </a:spcAft>
            </a:pPr>
            <a:endParaRPr lang="en-US" sz="2000" dirty="0"/>
          </a:p>
        </p:txBody>
      </p:sp>
      <p:sp>
        <p:nvSpPr>
          <p:cNvPr id="2" name="Title 1"/>
          <p:cNvSpPr>
            <a:spLocks noGrp="1"/>
          </p:cNvSpPr>
          <p:nvPr>
            <p:ph type="title"/>
          </p:nvPr>
        </p:nvSpPr>
        <p:spPr>
          <a:noFill/>
          <a:ln>
            <a:noFill/>
          </a:ln>
        </p:spPr>
        <p:txBody>
          <a:bodyPr anchor="ctr"/>
          <a:lstStyle/>
          <a:p>
            <a:r>
              <a:rPr lang="en-US" dirty="0"/>
              <a:t>INNER JOIN</a:t>
            </a:r>
          </a:p>
        </p:txBody>
      </p:sp>
      <p:sp>
        <p:nvSpPr>
          <p:cNvPr id="5" name="Slide Number Placeholder 25"/>
          <p:cNvSpPr>
            <a:spLocks noGrp="1"/>
          </p:cNvSpPr>
          <p:nvPr>
            <p:ph type="sldNum" sz="quarter" idx="11"/>
          </p:nvPr>
        </p:nvSpPr>
        <p:spPr>
          <a:prstGeom prst="rect">
            <a:avLst/>
          </a:prstGeom>
        </p:spPr>
        <p:txBody>
          <a:bodyPr/>
          <a:lstStyle/>
          <a:p>
            <a:pPr>
              <a:defRPr/>
            </a:pPr>
            <a:fld id="{8FE0B590-8C00-4610-BFCF-F4111B763C9E}" type="slidenum">
              <a:rPr lang="en-US" sz="1400" smtClean="0"/>
              <a:pPr>
                <a:defRPr/>
              </a:pPr>
              <a:t>22</a:t>
            </a:fld>
            <a:endParaRPr lang="en-US" sz="1400" dirty="0"/>
          </a:p>
        </p:txBody>
      </p:sp>
    </p:spTree>
    <p:extLst>
      <p:ext uri="{BB962C8B-B14F-4D97-AF65-F5344CB8AC3E}">
        <p14:creationId xmlns:p14="http://schemas.microsoft.com/office/powerpoint/2010/main" val="25360834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10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10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10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838200"/>
            <a:ext cx="8229600" cy="4906963"/>
          </a:xfrm>
        </p:spPr>
        <p:txBody>
          <a:bodyPr/>
          <a:lstStyle/>
          <a:p>
            <a:r>
              <a:rPr lang="en-US" sz="2000" dirty="0" smtClean="0"/>
              <a:t>ANSI Style:</a:t>
            </a:r>
          </a:p>
          <a:p>
            <a:pPr marL="1771650" lvl="5" indent="-58738">
              <a:buNone/>
            </a:pPr>
            <a:r>
              <a:rPr lang="en-US" b="1" dirty="0">
                <a:solidFill>
                  <a:srgbClr val="0070C0"/>
                </a:solidFill>
              </a:rPr>
              <a:t>SELECT</a:t>
            </a:r>
            <a:r>
              <a:rPr lang="en-US" b="1" dirty="0">
                <a:solidFill>
                  <a:schemeClr val="accent1">
                    <a:lumMod val="75000"/>
                  </a:schemeClr>
                </a:solidFill>
                <a:latin typeface="Courier New" pitchFamily="49" charset="0"/>
                <a:cs typeface="Courier New" pitchFamily="49" charset="0"/>
              </a:rPr>
              <a:t> </a:t>
            </a:r>
            <a:r>
              <a:rPr lang="en-US" b="1" dirty="0" err="1">
                <a:solidFill>
                  <a:srgbClr val="BC8F00"/>
                </a:solidFill>
              </a:rPr>
              <a:t>o.city</a:t>
            </a:r>
            <a:r>
              <a:rPr lang="en-US" b="1" dirty="0">
                <a:solidFill>
                  <a:srgbClr val="BC8F00"/>
                </a:solidFill>
              </a:rPr>
              <a:t>, </a:t>
            </a:r>
            <a:r>
              <a:rPr lang="en-US" b="1" dirty="0" err="1">
                <a:solidFill>
                  <a:srgbClr val="BC8F00"/>
                </a:solidFill>
              </a:rPr>
              <a:t>o.country</a:t>
            </a:r>
            <a:r>
              <a:rPr lang="en-US" b="1" dirty="0">
                <a:solidFill>
                  <a:srgbClr val="BC8F00"/>
                </a:solidFill>
              </a:rPr>
              <a:t>, </a:t>
            </a:r>
            <a:r>
              <a:rPr lang="en-US" b="1" dirty="0" err="1">
                <a:solidFill>
                  <a:srgbClr val="BC8F00"/>
                </a:solidFill>
              </a:rPr>
              <a:t>e.jobtitle</a:t>
            </a:r>
            <a:r>
              <a:rPr lang="en-US" b="1" dirty="0">
                <a:solidFill>
                  <a:srgbClr val="BC8F00"/>
                </a:solidFill>
              </a:rPr>
              <a:t> </a:t>
            </a:r>
          </a:p>
          <a:p>
            <a:pPr marL="1771650" lvl="5" indent="-58738">
              <a:buNone/>
            </a:pPr>
            <a:r>
              <a:rPr lang="en-US" b="1" dirty="0">
                <a:solidFill>
                  <a:srgbClr val="0070C0"/>
                </a:solidFill>
              </a:rPr>
              <a:t>FROM</a:t>
            </a:r>
            <a:r>
              <a:rPr lang="en-US" b="1" dirty="0">
                <a:solidFill>
                  <a:srgbClr val="BC8F00"/>
                </a:solidFill>
              </a:rPr>
              <a:t> offices o </a:t>
            </a:r>
            <a:r>
              <a:rPr lang="en-US" b="1" dirty="0">
                <a:solidFill>
                  <a:srgbClr val="0070C0"/>
                </a:solidFill>
              </a:rPr>
              <a:t>INNER JOIN </a:t>
            </a:r>
            <a:r>
              <a:rPr lang="en-US" b="1" dirty="0">
                <a:solidFill>
                  <a:srgbClr val="BC8F00"/>
                </a:solidFill>
              </a:rPr>
              <a:t>employees e </a:t>
            </a:r>
          </a:p>
          <a:p>
            <a:pPr marL="1771650" lvl="5" indent="-58738">
              <a:buNone/>
            </a:pPr>
            <a:r>
              <a:rPr lang="en-US" b="1" dirty="0">
                <a:solidFill>
                  <a:srgbClr val="0070C0"/>
                </a:solidFill>
              </a:rPr>
              <a:t>ON</a:t>
            </a:r>
            <a:r>
              <a:rPr lang="en-US" b="1" dirty="0">
                <a:solidFill>
                  <a:srgbClr val="BC8F00"/>
                </a:solidFill>
              </a:rPr>
              <a:t> </a:t>
            </a:r>
            <a:r>
              <a:rPr lang="en-US" b="1" dirty="0" err="1" smtClean="0">
                <a:solidFill>
                  <a:srgbClr val="BC8F00"/>
                </a:solidFill>
              </a:rPr>
              <a:t>o.officecode</a:t>
            </a:r>
            <a:r>
              <a:rPr lang="en-US" b="1" dirty="0" smtClean="0">
                <a:solidFill>
                  <a:srgbClr val="BC8F00"/>
                </a:solidFill>
              </a:rPr>
              <a:t> </a:t>
            </a:r>
            <a:r>
              <a:rPr lang="en-US" b="1" dirty="0">
                <a:solidFill>
                  <a:srgbClr val="0070C0"/>
                </a:solidFill>
              </a:rPr>
              <a:t>=</a:t>
            </a:r>
            <a:r>
              <a:rPr lang="en-US" b="1" dirty="0" smtClean="0">
                <a:solidFill>
                  <a:srgbClr val="BC8F00"/>
                </a:solidFill>
              </a:rPr>
              <a:t> </a:t>
            </a:r>
            <a:r>
              <a:rPr lang="en-US" b="1" dirty="0" err="1" smtClean="0">
                <a:solidFill>
                  <a:srgbClr val="BC8F00"/>
                </a:solidFill>
              </a:rPr>
              <a:t>e.officecode</a:t>
            </a:r>
            <a:r>
              <a:rPr lang="en-US" b="1" dirty="0">
                <a:solidFill>
                  <a:srgbClr val="BC8F00"/>
                </a:solidFill>
              </a:rPr>
              <a:t>; </a:t>
            </a:r>
          </a:p>
          <a:p>
            <a:pPr lvl="3"/>
            <a:endParaRPr lang="en-US" dirty="0" smtClean="0"/>
          </a:p>
          <a:p>
            <a:pPr lvl="3"/>
            <a:endParaRPr lang="en-US" dirty="0" smtClean="0"/>
          </a:p>
          <a:p>
            <a:pPr lvl="1"/>
            <a:r>
              <a:rPr lang="en-US" sz="2000" dirty="0" smtClean="0"/>
              <a:t>Joins the offices and employees tables using the </a:t>
            </a:r>
            <a:r>
              <a:rPr lang="en-US" sz="2000" dirty="0" err="1" smtClean="0"/>
              <a:t>officecode</a:t>
            </a:r>
            <a:r>
              <a:rPr lang="en-US" sz="2000" dirty="0" smtClean="0"/>
              <a:t> column of both tables. </a:t>
            </a:r>
          </a:p>
          <a:p>
            <a:pPr lvl="1"/>
            <a:endParaRPr lang="en-US" sz="2000" dirty="0" smtClean="0"/>
          </a:p>
          <a:p>
            <a:pPr lvl="1"/>
            <a:r>
              <a:rPr lang="en-US" sz="2000" dirty="0"/>
              <a:t>R</a:t>
            </a:r>
            <a:r>
              <a:rPr lang="en-US" sz="2000" dirty="0" smtClean="0"/>
              <a:t>eturns all rows from the offices and employees tables where there is a matching </a:t>
            </a:r>
            <a:r>
              <a:rPr lang="en-US" sz="2000" dirty="0" err="1" smtClean="0"/>
              <a:t>officecode</a:t>
            </a:r>
            <a:r>
              <a:rPr lang="en-US" sz="2000" dirty="0" smtClean="0"/>
              <a:t> value in both the tables.</a:t>
            </a:r>
          </a:p>
          <a:p>
            <a:pPr lvl="1"/>
            <a:endParaRPr lang="en-US" sz="2000" dirty="0" smtClean="0"/>
          </a:p>
          <a:p>
            <a:pPr lvl="1"/>
            <a:r>
              <a:rPr lang="en-US" sz="2000" dirty="0" smtClean="0"/>
              <a:t>If the </a:t>
            </a:r>
            <a:r>
              <a:rPr lang="en-US" sz="2000" dirty="0" err="1" smtClean="0"/>
              <a:t>officecode</a:t>
            </a:r>
            <a:r>
              <a:rPr lang="en-US" sz="2000" dirty="0" smtClean="0"/>
              <a:t> does not match, no result row is generated.</a:t>
            </a:r>
          </a:p>
        </p:txBody>
      </p:sp>
      <p:sp>
        <p:nvSpPr>
          <p:cNvPr id="2" name="Title 1"/>
          <p:cNvSpPr>
            <a:spLocks noGrp="1"/>
          </p:cNvSpPr>
          <p:nvPr>
            <p:ph type="title"/>
          </p:nvPr>
        </p:nvSpPr>
        <p:spPr>
          <a:noFill/>
          <a:ln>
            <a:noFill/>
          </a:ln>
        </p:spPr>
        <p:txBody>
          <a:bodyPr anchor="ctr"/>
          <a:lstStyle/>
          <a:p>
            <a:r>
              <a:rPr lang="en-US" dirty="0">
                <a:solidFill>
                  <a:schemeClr val="bg1"/>
                </a:solidFill>
              </a:rPr>
              <a:t>INNER </a:t>
            </a:r>
            <a:r>
              <a:rPr lang="en-US" dirty="0" smtClean="0">
                <a:solidFill>
                  <a:schemeClr val="bg1"/>
                </a:solidFill>
              </a:rPr>
              <a:t>JOIN</a:t>
            </a:r>
            <a:endParaRPr lang="en-US" dirty="0">
              <a:solidFill>
                <a:schemeClr val="bg1"/>
              </a:solidFill>
            </a:endParaRPr>
          </a:p>
        </p:txBody>
      </p:sp>
      <p:sp>
        <p:nvSpPr>
          <p:cNvPr id="6" name="Slide Number Placeholder 25"/>
          <p:cNvSpPr>
            <a:spLocks noGrp="1"/>
          </p:cNvSpPr>
          <p:nvPr>
            <p:ph type="sldNum" sz="quarter" idx="11"/>
          </p:nvPr>
        </p:nvSpPr>
        <p:spPr>
          <a:prstGeom prst="rect">
            <a:avLst/>
          </a:prstGeom>
        </p:spPr>
        <p:txBody>
          <a:bodyPr/>
          <a:lstStyle/>
          <a:p>
            <a:pPr>
              <a:defRPr/>
            </a:pPr>
            <a:fld id="{8FE0B590-8C00-4610-BFCF-F4111B763C9E}" type="slidenum">
              <a:rPr lang="en-US" sz="1400" smtClean="0"/>
              <a:pPr>
                <a:defRPr/>
              </a:pPr>
              <a:t>23</a:t>
            </a:fld>
            <a:endParaRPr lang="en-US" sz="1400" dirty="0"/>
          </a:p>
        </p:txBody>
      </p:sp>
    </p:spTree>
    <p:extLst>
      <p:ext uri="{BB962C8B-B14F-4D97-AF65-F5344CB8AC3E}">
        <p14:creationId xmlns:p14="http://schemas.microsoft.com/office/powerpoint/2010/main" val="37115958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10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B2B2B2"/>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fade">
                                      <p:cBhvr>
                                        <p:cTn id="32" dur="1000"/>
                                        <p:tgtEl>
                                          <p:spTgt spid="3">
                                            <p:txEl>
                                              <p:pRg st="8" end="8"/>
                                            </p:txEl>
                                          </p:spTgt>
                                        </p:tgtEl>
                                      </p:cBhvr>
                                    </p:animEffect>
                                  </p:childTnLst>
                                  <p:subTnLst>
                                    <p:animClr clrSpc="rgb" dir="cw">
                                      <p:cBhvr override="childStyle">
                                        <p:cTn dur="1" fill="hold" display="0" masterRel="nextClick" afterEffect="1"/>
                                        <p:tgtEl>
                                          <p:spTgt spid="3">
                                            <p:txEl>
                                              <p:pRg st="8" end="8"/>
                                            </p:txEl>
                                          </p:spTgt>
                                        </p:tgtEl>
                                        <p:attrNameLst>
                                          <p:attrName>ppt_c</p:attrName>
                                        </p:attrNameLst>
                                      </p:cBhvr>
                                      <p:to>
                                        <a:srgbClr val="B2B2B2"/>
                                      </p:to>
                                    </p:animClr>
                                  </p:sub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Effect transition="in" filter="fade">
                                      <p:cBhvr>
                                        <p:cTn id="37" dur="1000"/>
                                        <p:tgtEl>
                                          <p:spTgt spid="3">
                                            <p:txEl>
                                              <p:pRg st="10" end="10"/>
                                            </p:txEl>
                                          </p:spTgt>
                                        </p:tgtEl>
                                      </p:cBhvr>
                                    </p:animEffect>
                                  </p:childTnLst>
                                  <p:subTnLst>
                                    <p:animClr clrSpc="rgb" dir="cw">
                                      <p:cBhvr override="childStyle">
                                        <p:cTn dur="1" fill="hold" display="0" masterRel="nextClick" afterEffect="1"/>
                                        <p:tgtEl>
                                          <p:spTgt spid="3">
                                            <p:txEl>
                                              <p:pRg st="10" end="10"/>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8763000" y="6491288"/>
            <a:ext cx="736600" cy="228600"/>
          </a:xfrm>
          <a:prstGeom prst="rect">
            <a:avLst/>
          </a:prstGeom>
        </p:spPr>
        <p:txBody>
          <a:bodyPr/>
          <a:lstStyle/>
          <a:p>
            <a:pPr>
              <a:defRPr/>
            </a:pPr>
            <a:fld id="{50EC62AF-8A58-47DB-8277-FFD1CE2A98DE}" type="slidenum">
              <a:rPr lang="en-US" smtClean="0"/>
              <a:pPr>
                <a:defRPr/>
              </a:pPr>
              <a:t>24</a:t>
            </a:fld>
            <a:endParaRPr lang="en-US" dirty="0"/>
          </a:p>
        </p:txBody>
      </p:sp>
      <p:sp>
        <p:nvSpPr>
          <p:cNvPr id="2" name="Title 1"/>
          <p:cNvSpPr>
            <a:spLocks noGrp="1"/>
          </p:cNvSpPr>
          <p:nvPr>
            <p:ph type="title" idx="4294967295"/>
          </p:nvPr>
        </p:nvSpPr>
        <p:spPr>
          <a:xfrm>
            <a:off x="76200" y="76200"/>
            <a:ext cx="6858000" cy="533400"/>
          </a:xfrm>
          <a:prstGeom prst="rect">
            <a:avLst/>
          </a:prstGeom>
        </p:spPr>
        <p:txBody>
          <a:bodyPr/>
          <a:lstStyle/>
          <a:p>
            <a:r>
              <a:rPr lang="en-US" sz="1800" b="1" dirty="0" smtClean="0">
                <a:solidFill>
                  <a:schemeClr val="bg1"/>
                </a:solidFill>
              </a:rPr>
              <a:t>Classification of Inner joins</a:t>
            </a:r>
            <a:endParaRPr lang="en-US" sz="1800" b="1" dirty="0">
              <a:solidFill>
                <a:schemeClr val="bg1"/>
              </a:solidFill>
            </a:endParaRPr>
          </a:p>
        </p:txBody>
      </p:sp>
      <p:sp>
        <p:nvSpPr>
          <p:cNvPr id="5" name="Freeform 4"/>
          <p:cNvSpPr/>
          <p:nvPr/>
        </p:nvSpPr>
        <p:spPr>
          <a:xfrm>
            <a:off x="4476137" y="2114105"/>
            <a:ext cx="1563319" cy="343935"/>
          </a:xfrm>
          <a:custGeom>
            <a:avLst/>
            <a:gdLst/>
            <a:ahLst/>
            <a:cxnLst/>
            <a:rect l="0" t="0" r="0" b="0"/>
            <a:pathLst>
              <a:path>
                <a:moveTo>
                  <a:pt x="0" y="0"/>
                </a:moveTo>
                <a:lnTo>
                  <a:pt x="0" y="172041"/>
                </a:lnTo>
                <a:lnTo>
                  <a:pt x="1563319" y="172041"/>
                </a:lnTo>
                <a:lnTo>
                  <a:pt x="1563319" y="343935"/>
                </a:lnTo>
              </a:path>
            </a:pathLst>
          </a:custGeom>
          <a:noFill/>
          <a:ln>
            <a:solidFill>
              <a:srgbClr val="0070C0"/>
            </a:solidFill>
          </a:ln>
        </p:spPr>
        <p:style>
          <a:lnRef idx="2">
            <a:scrgbClr r="0" g="0" b="0"/>
          </a:lnRef>
          <a:fillRef idx="0">
            <a:scrgbClr r="0" g="0" b="0"/>
          </a:fillRef>
          <a:effectRef idx="0">
            <a:schemeClr val="accent6">
              <a:tint val="90000"/>
              <a:hueOff val="0"/>
              <a:satOff val="0"/>
              <a:lumOff val="0"/>
              <a:alphaOff val="0"/>
            </a:schemeClr>
          </a:effectRef>
          <a:fontRef idx="minor">
            <a:schemeClr val="tx1">
              <a:hueOff val="0"/>
              <a:satOff val="0"/>
              <a:lumOff val="0"/>
              <a:alphaOff val="0"/>
            </a:schemeClr>
          </a:fontRef>
        </p:style>
      </p:sp>
      <p:sp>
        <p:nvSpPr>
          <p:cNvPr id="7" name="Freeform 6"/>
          <p:cNvSpPr/>
          <p:nvPr/>
        </p:nvSpPr>
        <p:spPr>
          <a:xfrm>
            <a:off x="2875951" y="2114105"/>
            <a:ext cx="1600186" cy="343935"/>
          </a:xfrm>
          <a:custGeom>
            <a:avLst/>
            <a:gdLst/>
            <a:ahLst/>
            <a:cxnLst/>
            <a:rect l="0" t="0" r="0" b="0"/>
            <a:pathLst>
              <a:path>
                <a:moveTo>
                  <a:pt x="1600186" y="0"/>
                </a:moveTo>
                <a:lnTo>
                  <a:pt x="1600186" y="172041"/>
                </a:lnTo>
                <a:lnTo>
                  <a:pt x="0" y="172041"/>
                </a:lnTo>
                <a:lnTo>
                  <a:pt x="0" y="343935"/>
                </a:lnTo>
              </a:path>
            </a:pathLst>
          </a:custGeom>
          <a:noFill/>
          <a:ln>
            <a:solidFill>
              <a:srgbClr val="0070C0"/>
            </a:solidFill>
          </a:ln>
        </p:spPr>
        <p:style>
          <a:lnRef idx="2">
            <a:scrgbClr r="0" g="0" b="0"/>
          </a:lnRef>
          <a:fillRef idx="0">
            <a:scrgbClr r="0" g="0" b="0"/>
          </a:fillRef>
          <a:effectRef idx="0">
            <a:schemeClr val="accent6">
              <a:tint val="90000"/>
              <a:hueOff val="0"/>
              <a:satOff val="0"/>
              <a:lumOff val="0"/>
              <a:alphaOff val="0"/>
            </a:schemeClr>
          </a:effectRef>
          <a:fontRef idx="minor">
            <a:schemeClr val="tx1">
              <a:hueOff val="0"/>
              <a:satOff val="0"/>
              <a:lumOff val="0"/>
              <a:alphaOff val="0"/>
            </a:schemeClr>
          </a:fontRef>
        </p:style>
      </p:sp>
      <p:sp>
        <p:nvSpPr>
          <p:cNvPr id="8" name="Freeform 7"/>
          <p:cNvSpPr/>
          <p:nvPr/>
        </p:nvSpPr>
        <p:spPr>
          <a:xfrm>
            <a:off x="3657594" y="1295562"/>
            <a:ext cx="1637086" cy="818543"/>
          </a:xfrm>
          <a:custGeom>
            <a:avLst/>
            <a:gdLst>
              <a:gd name="connsiteX0" fmla="*/ 0 w 1637086"/>
              <a:gd name="connsiteY0" fmla="*/ 0 h 818543"/>
              <a:gd name="connsiteX1" fmla="*/ 1637086 w 1637086"/>
              <a:gd name="connsiteY1" fmla="*/ 0 h 818543"/>
              <a:gd name="connsiteX2" fmla="*/ 1637086 w 1637086"/>
              <a:gd name="connsiteY2" fmla="*/ 818543 h 818543"/>
              <a:gd name="connsiteX3" fmla="*/ 0 w 1637086"/>
              <a:gd name="connsiteY3" fmla="*/ 818543 h 818543"/>
              <a:gd name="connsiteX4" fmla="*/ 0 w 1637086"/>
              <a:gd name="connsiteY4" fmla="*/ 0 h 818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7086" h="818543">
                <a:moveTo>
                  <a:pt x="0" y="0"/>
                </a:moveTo>
                <a:lnTo>
                  <a:pt x="1637086" y="0"/>
                </a:lnTo>
                <a:lnTo>
                  <a:pt x="1637086" y="818543"/>
                </a:lnTo>
                <a:lnTo>
                  <a:pt x="0" y="818543"/>
                </a:lnTo>
                <a:lnTo>
                  <a:pt x="0" y="0"/>
                </a:lnTo>
                <a:close/>
              </a:path>
            </a:pathLst>
          </a:custGeom>
          <a:solidFill>
            <a:schemeClr val="accent5">
              <a:lumMod val="60000"/>
              <a:lumOff val="40000"/>
            </a:schemeClr>
          </a:solidFill>
          <a:ln>
            <a:solidFill>
              <a:schemeClr val="tx1"/>
            </a:solidFill>
          </a:ln>
        </p:spPr>
        <p:style>
          <a:lnRef idx="2">
            <a:scrgbClr r="0" g="0" b="0"/>
          </a:lnRef>
          <a:fillRef idx="1">
            <a:scrgbClr r="0" g="0" b="0"/>
          </a:fillRef>
          <a:effectRef idx="0">
            <a:schemeClr val="accent4">
              <a:hueOff val="0"/>
              <a:satOff val="0"/>
              <a:lumOff val="0"/>
              <a:alphaOff val="0"/>
            </a:schemeClr>
          </a:effectRef>
          <a:fontRef idx="minor">
            <a:schemeClr val="lt1"/>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bg1"/>
                </a:solidFill>
                <a:latin typeface="Arial" pitchFamily="34" charset="0"/>
                <a:cs typeface="Arial" pitchFamily="34" charset="0"/>
              </a:rPr>
              <a:t>Inner Join</a:t>
            </a:r>
            <a:endParaRPr lang="en-US" sz="1800" kern="1200" dirty="0">
              <a:solidFill>
                <a:schemeClr val="bg1"/>
              </a:solidFill>
              <a:latin typeface="Arial" pitchFamily="34" charset="0"/>
              <a:cs typeface="Arial" pitchFamily="34" charset="0"/>
            </a:endParaRPr>
          </a:p>
        </p:txBody>
      </p:sp>
      <p:sp>
        <p:nvSpPr>
          <p:cNvPr id="9" name="Freeform 8"/>
          <p:cNvSpPr/>
          <p:nvPr/>
        </p:nvSpPr>
        <p:spPr>
          <a:xfrm>
            <a:off x="2057407" y="2458041"/>
            <a:ext cx="1637086" cy="818543"/>
          </a:xfrm>
          <a:custGeom>
            <a:avLst/>
            <a:gdLst>
              <a:gd name="connsiteX0" fmla="*/ 0 w 1637086"/>
              <a:gd name="connsiteY0" fmla="*/ 0 h 818543"/>
              <a:gd name="connsiteX1" fmla="*/ 1637086 w 1637086"/>
              <a:gd name="connsiteY1" fmla="*/ 0 h 818543"/>
              <a:gd name="connsiteX2" fmla="*/ 1637086 w 1637086"/>
              <a:gd name="connsiteY2" fmla="*/ 818543 h 818543"/>
              <a:gd name="connsiteX3" fmla="*/ 0 w 1637086"/>
              <a:gd name="connsiteY3" fmla="*/ 818543 h 818543"/>
              <a:gd name="connsiteX4" fmla="*/ 0 w 1637086"/>
              <a:gd name="connsiteY4" fmla="*/ 0 h 818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7086" h="818543">
                <a:moveTo>
                  <a:pt x="0" y="0"/>
                </a:moveTo>
                <a:lnTo>
                  <a:pt x="1637086" y="0"/>
                </a:lnTo>
                <a:lnTo>
                  <a:pt x="1637086" y="818543"/>
                </a:lnTo>
                <a:lnTo>
                  <a:pt x="0" y="818543"/>
                </a:lnTo>
                <a:lnTo>
                  <a:pt x="0" y="0"/>
                </a:lnTo>
                <a:close/>
              </a:path>
            </a:pathLst>
          </a:custGeom>
          <a:solidFill>
            <a:srgbClr val="0070C0"/>
          </a:solidFill>
          <a:ln>
            <a:solidFill>
              <a:schemeClr val="tx1"/>
            </a:solidFill>
          </a:ln>
        </p:spPr>
        <p:style>
          <a:lnRef idx="2">
            <a:scrgbClr r="0" g="0" b="0"/>
          </a:lnRef>
          <a:fillRef idx="1">
            <a:scrgbClr r="0" g="0" b="0"/>
          </a:fillRef>
          <a:effectRef idx="0">
            <a:schemeClr val="accent6">
              <a:hueOff val="0"/>
              <a:satOff val="0"/>
              <a:lumOff val="0"/>
              <a:alphaOff val="0"/>
            </a:schemeClr>
          </a:effectRef>
          <a:fontRef idx="minor">
            <a:schemeClr val="lt1"/>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bg1"/>
                </a:solidFill>
                <a:latin typeface="Arial" pitchFamily="34" charset="0"/>
                <a:cs typeface="Arial" pitchFamily="34" charset="0"/>
              </a:rPr>
              <a:t>Equi Join</a:t>
            </a:r>
            <a:endParaRPr lang="en-US" sz="1800" kern="1200" dirty="0">
              <a:solidFill>
                <a:schemeClr val="bg1"/>
              </a:solidFill>
              <a:latin typeface="Arial" pitchFamily="34" charset="0"/>
              <a:cs typeface="Arial" pitchFamily="34" charset="0"/>
            </a:endParaRPr>
          </a:p>
        </p:txBody>
      </p:sp>
      <p:sp>
        <p:nvSpPr>
          <p:cNvPr id="10" name="Freeform 9"/>
          <p:cNvSpPr/>
          <p:nvPr/>
        </p:nvSpPr>
        <p:spPr>
          <a:xfrm>
            <a:off x="5220913" y="2458041"/>
            <a:ext cx="1637086" cy="818543"/>
          </a:xfrm>
          <a:custGeom>
            <a:avLst/>
            <a:gdLst>
              <a:gd name="connsiteX0" fmla="*/ 0 w 1637086"/>
              <a:gd name="connsiteY0" fmla="*/ 0 h 818543"/>
              <a:gd name="connsiteX1" fmla="*/ 1637086 w 1637086"/>
              <a:gd name="connsiteY1" fmla="*/ 0 h 818543"/>
              <a:gd name="connsiteX2" fmla="*/ 1637086 w 1637086"/>
              <a:gd name="connsiteY2" fmla="*/ 818543 h 818543"/>
              <a:gd name="connsiteX3" fmla="*/ 0 w 1637086"/>
              <a:gd name="connsiteY3" fmla="*/ 818543 h 818543"/>
              <a:gd name="connsiteX4" fmla="*/ 0 w 1637086"/>
              <a:gd name="connsiteY4" fmla="*/ 0 h 818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7086" h="818543">
                <a:moveTo>
                  <a:pt x="0" y="0"/>
                </a:moveTo>
                <a:lnTo>
                  <a:pt x="1637086" y="0"/>
                </a:lnTo>
                <a:lnTo>
                  <a:pt x="1637086" y="818543"/>
                </a:lnTo>
                <a:lnTo>
                  <a:pt x="0" y="818543"/>
                </a:lnTo>
                <a:lnTo>
                  <a:pt x="0" y="0"/>
                </a:lnTo>
                <a:close/>
              </a:path>
            </a:pathLst>
          </a:custGeom>
          <a:solidFill>
            <a:srgbClr val="0070C0"/>
          </a:solidFill>
          <a:ln>
            <a:solidFill>
              <a:schemeClr val="tx1"/>
            </a:solidFill>
          </a:ln>
        </p:spPr>
        <p:style>
          <a:lnRef idx="2">
            <a:scrgbClr r="0" g="0" b="0"/>
          </a:lnRef>
          <a:fillRef idx="1">
            <a:scrgbClr r="0" g="0" b="0"/>
          </a:fillRef>
          <a:effectRef idx="0">
            <a:schemeClr val="accent6">
              <a:hueOff val="0"/>
              <a:satOff val="0"/>
              <a:lumOff val="0"/>
              <a:alphaOff val="0"/>
            </a:schemeClr>
          </a:effectRef>
          <a:fontRef idx="minor">
            <a:schemeClr val="lt1"/>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bg1"/>
                </a:solidFill>
                <a:latin typeface="Arial" pitchFamily="34" charset="0"/>
                <a:cs typeface="Arial" pitchFamily="34" charset="0"/>
              </a:rPr>
              <a:t>Natural Join</a:t>
            </a:r>
            <a:endParaRPr lang="en-US" sz="1800" kern="1200" dirty="0">
              <a:solidFill>
                <a:schemeClr val="bg1"/>
              </a:solidFill>
              <a:latin typeface="Arial" pitchFamily="34" charset="0"/>
              <a:cs typeface="Arial" pitchFamily="34" charset="0"/>
            </a:endParaRPr>
          </a:p>
        </p:txBody>
      </p:sp>
      <p:sp>
        <p:nvSpPr>
          <p:cNvPr id="38" name="TextBox 37"/>
          <p:cNvSpPr txBox="1"/>
          <p:nvPr/>
        </p:nvSpPr>
        <p:spPr>
          <a:xfrm>
            <a:off x="1752600" y="4114800"/>
            <a:ext cx="2438400" cy="830997"/>
          </a:xfrm>
          <a:prstGeom prst="rect">
            <a:avLst/>
          </a:prstGeom>
          <a:noFill/>
          <a:ln>
            <a:solidFill>
              <a:schemeClr val="bg1"/>
            </a:solidFill>
          </a:ln>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1600" b="0" dirty="0" smtClean="0">
                <a:solidFill>
                  <a:schemeClr val="bg2"/>
                </a:solidFill>
                <a:latin typeface="Arial" pitchFamily="34" charset="0"/>
                <a:cs typeface="Arial" pitchFamily="34" charset="0"/>
              </a:rPr>
              <a:t>Join with a join condition containing an equality operator.</a:t>
            </a:r>
            <a:endParaRPr lang="en-US" sz="1600" b="0" dirty="0">
              <a:solidFill>
                <a:schemeClr val="bg2"/>
              </a:solidFill>
              <a:latin typeface="Arial" pitchFamily="34" charset="0"/>
              <a:cs typeface="Arial" pitchFamily="34" charset="0"/>
            </a:endParaRPr>
          </a:p>
        </p:txBody>
      </p:sp>
      <p:cxnSp>
        <p:nvCxnSpPr>
          <p:cNvPr id="40" name="Straight Arrow Connector 39"/>
          <p:cNvCxnSpPr/>
          <p:nvPr/>
        </p:nvCxnSpPr>
        <p:spPr>
          <a:xfrm>
            <a:off x="2819400" y="3276600"/>
            <a:ext cx="0" cy="827782"/>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4876800" y="4104382"/>
            <a:ext cx="3276600" cy="1323439"/>
          </a:xfrm>
          <a:prstGeom prst="rect">
            <a:avLst/>
          </a:prstGeom>
          <a:noFill/>
          <a:ln>
            <a:solidFill>
              <a:schemeClr val="bg1"/>
            </a:solidFill>
          </a:ln>
        </p:spPr>
        <p:style>
          <a:lnRef idx="1">
            <a:schemeClr val="accent2"/>
          </a:lnRef>
          <a:fillRef idx="2">
            <a:schemeClr val="accent2"/>
          </a:fillRef>
          <a:effectRef idx="1">
            <a:schemeClr val="accent2"/>
          </a:effectRef>
          <a:fontRef idx="minor">
            <a:schemeClr val="dk1"/>
          </a:fontRef>
        </p:style>
        <p:txBody>
          <a:bodyPr wrap="square" rtlCol="0">
            <a:spAutoFit/>
          </a:bodyPr>
          <a:lstStyle/>
          <a:p>
            <a:pPr>
              <a:spcBef>
                <a:spcPts val="0"/>
              </a:spcBef>
              <a:spcAft>
                <a:spcPts val="600"/>
              </a:spcAft>
            </a:pPr>
            <a:r>
              <a:rPr lang="en-US" sz="1600" dirty="0">
                <a:solidFill>
                  <a:schemeClr val="bg2"/>
                </a:solidFill>
              </a:rPr>
              <a:t>join predicate arises implicitly by comparing all columns in both tables that have the same column-names in the joined tables. </a:t>
            </a:r>
          </a:p>
        </p:txBody>
      </p:sp>
      <p:cxnSp>
        <p:nvCxnSpPr>
          <p:cNvPr id="25" name="Straight Arrow Connector 24"/>
          <p:cNvCxnSpPr/>
          <p:nvPr/>
        </p:nvCxnSpPr>
        <p:spPr>
          <a:xfrm>
            <a:off x="6019800" y="3276600"/>
            <a:ext cx="0" cy="827782"/>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722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0"/>
                                        </p:tgtEl>
                                        <p:attrNameLst>
                                          <p:attrName>style.visibility</p:attrName>
                                        </p:attrNameLst>
                                      </p:cBhvr>
                                      <p:to>
                                        <p:strVal val="visible"/>
                                      </p:to>
                                    </p:set>
                                    <p:animEffect transition="in" filter="fade">
                                      <p:cBhvr>
                                        <p:cTn id="32" dur="500"/>
                                        <p:tgtEl>
                                          <p:spTgt spid="4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8"/>
                                        </p:tgtEl>
                                        <p:attrNameLst>
                                          <p:attrName>style.visibility</p:attrName>
                                        </p:attrNameLst>
                                      </p:cBhvr>
                                      <p:to>
                                        <p:strVal val="visible"/>
                                      </p:to>
                                    </p:set>
                                    <p:animEffect transition="in" filter="fade">
                                      <p:cBhvr>
                                        <p:cTn id="37" dur="500"/>
                                        <p:tgtEl>
                                          <p:spTgt spid="38"/>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fade">
                                      <p:cBhvr>
                                        <p:cTn id="42" dur="500"/>
                                        <p:tgtEl>
                                          <p:spTgt spid="25"/>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fade">
                                      <p:cBhvr>
                                        <p:cTn id="4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38" grpId="0" animBg="1"/>
      <p:bldP spid="2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0596" y="1066800"/>
            <a:ext cx="8440003" cy="4906963"/>
          </a:xfrm>
        </p:spPr>
        <p:txBody>
          <a:bodyPr/>
          <a:lstStyle/>
          <a:p>
            <a:pPr>
              <a:spcBef>
                <a:spcPts val="0"/>
              </a:spcBef>
              <a:spcAft>
                <a:spcPts val="600"/>
              </a:spcAft>
              <a:tabLst>
                <a:tab pos="463550" algn="l"/>
              </a:tabLst>
            </a:pPr>
            <a:r>
              <a:rPr lang="en-US" sz="2000" dirty="0"/>
              <a:t>I</a:t>
            </a:r>
            <a:r>
              <a:rPr lang="en-US" sz="2000" dirty="0" smtClean="0"/>
              <a:t>s </a:t>
            </a:r>
            <a:r>
              <a:rPr lang="en-US" sz="2000" dirty="0"/>
              <a:t>a specific type of comparator-based </a:t>
            </a:r>
            <a:r>
              <a:rPr lang="en-US" sz="2000" dirty="0" smtClean="0"/>
              <a:t>join</a:t>
            </a:r>
          </a:p>
          <a:p>
            <a:pPr lvl="1">
              <a:spcBef>
                <a:spcPts val="0"/>
              </a:spcBef>
              <a:spcAft>
                <a:spcPts val="600"/>
              </a:spcAft>
              <a:tabLst>
                <a:tab pos="463550" algn="l"/>
              </a:tabLst>
            </a:pPr>
            <a:r>
              <a:rPr lang="en-US" sz="2000" dirty="0" smtClean="0"/>
              <a:t>uses </a:t>
            </a:r>
            <a:r>
              <a:rPr lang="en-US" sz="2000" dirty="0"/>
              <a:t>only equality </a:t>
            </a:r>
            <a:r>
              <a:rPr lang="en-US" sz="2000" dirty="0" smtClean="0"/>
              <a:t>(=) comparisons </a:t>
            </a:r>
            <a:r>
              <a:rPr lang="en-US" sz="2000" dirty="0"/>
              <a:t>in the join-predicate. </a:t>
            </a:r>
          </a:p>
          <a:p>
            <a:pPr lvl="1">
              <a:spcBef>
                <a:spcPts val="0"/>
              </a:spcBef>
              <a:spcAft>
                <a:spcPts val="600"/>
              </a:spcAft>
            </a:pPr>
            <a:r>
              <a:rPr lang="en-US" sz="2000" dirty="0"/>
              <a:t>Using other comparison operators (such as &lt;,&gt;,&lt;=,&gt;=) disqualifies a join as an EQUI-JOIN.</a:t>
            </a:r>
          </a:p>
          <a:p>
            <a:pPr>
              <a:spcBef>
                <a:spcPts val="0"/>
              </a:spcBef>
              <a:spcAft>
                <a:spcPts val="600"/>
              </a:spcAft>
            </a:pPr>
            <a:endParaRPr lang="en-US" sz="2000" dirty="0"/>
          </a:p>
          <a:p>
            <a:pPr marL="0" indent="0">
              <a:spcBef>
                <a:spcPts val="0"/>
              </a:spcBef>
              <a:spcAft>
                <a:spcPts val="600"/>
              </a:spcAft>
              <a:buNone/>
            </a:pPr>
            <a:endParaRPr lang="en-US" sz="2000" b="1" dirty="0" smtClean="0"/>
          </a:p>
          <a:p>
            <a:pPr marL="0" indent="-365760">
              <a:spcBef>
                <a:spcPts val="0"/>
              </a:spcBef>
              <a:spcAft>
                <a:spcPts val="600"/>
              </a:spcAft>
            </a:pPr>
            <a:r>
              <a:rPr lang="en-US" sz="2000" dirty="0" smtClean="0"/>
              <a:t>ANSI </a:t>
            </a:r>
            <a:r>
              <a:rPr lang="en-US" sz="2000" dirty="0"/>
              <a:t>Style</a:t>
            </a:r>
            <a:r>
              <a:rPr lang="en-US" sz="2000" dirty="0" smtClean="0"/>
              <a:t>:</a:t>
            </a:r>
          </a:p>
          <a:p>
            <a:pPr marL="400050" lvl="1" indent="-58738">
              <a:buNone/>
            </a:pPr>
            <a:r>
              <a:rPr lang="en-US" sz="2000" b="1" dirty="0">
                <a:solidFill>
                  <a:srgbClr val="0070C0"/>
                </a:solidFill>
              </a:rPr>
              <a:t>SELECT</a:t>
            </a:r>
            <a:r>
              <a:rPr lang="en-US" sz="2000" b="1" dirty="0">
                <a:solidFill>
                  <a:schemeClr val="accent1">
                    <a:lumMod val="75000"/>
                  </a:schemeClr>
                </a:solidFill>
                <a:cs typeface="Courier New" pitchFamily="49" charset="0"/>
              </a:rPr>
              <a:t> </a:t>
            </a:r>
            <a:r>
              <a:rPr lang="en-US" sz="2000" b="1" dirty="0" err="1">
                <a:solidFill>
                  <a:srgbClr val="BC8F00"/>
                </a:solidFill>
              </a:rPr>
              <a:t>o.city</a:t>
            </a:r>
            <a:r>
              <a:rPr lang="en-US" sz="2000" b="1" dirty="0">
                <a:solidFill>
                  <a:srgbClr val="BC8F00"/>
                </a:solidFill>
              </a:rPr>
              <a:t>, </a:t>
            </a:r>
            <a:r>
              <a:rPr lang="en-US" sz="2000" b="1" dirty="0" err="1">
                <a:solidFill>
                  <a:srgbClr val="BC8F00"/>
                </a:solidFill>
              </a:rPr>
              <a:t>o.country</a:t>
            </a:r>
            <a:r>
              <a:rPr lang="en-US" sz="2000" b="1" dirty="0">
                <a:solidFill>
                  <a:srgbClr val="BC8F00"/>
                </a:solidFill>
              </a:rPr>
              <a:t>, </a:t>
            </a:r>
            <a:r>
              <a:rPr lang="en-US" sz="2000" b="1" dirty="0" err="1">
                <a:solidFill>
                  <a:srgbClr val="BC8F00"/>
                </a:solidFill>
              </a:rPr>
              <a:t>e.jobtitle</a:t>
            </a:r>
            <a:r>
              <a:rPr lang="en-US" sz="2000" b="1" dirty="0">
                <a:solidFill>
                  <a:srgbClr val="BC8F00"/>
                </a:solidFill>
              </a:rPr>
              <a:t> </a:t>
            </a:r>
          </a:p>
          <a:p>
            <a:pPr marL="400050" lvl="1" indent="-58738">
              <a:buNone/>
            </a:pPr>
            <a:r>
              <a:rPr lang="en-US" sz="2000" b="1" dirty="0">
                <a:solidFill>
                  <a:srgbClr val="0070C0"/>
                </a:solidFill>
              </a:rPr>
              <a:t>FROM</a:t>
            </a:r>
            <a:r>
              <a:rPr lang="en-US" sz="2000" b="1" dirty="0">
                <a:solidFill>
                  <a:srgbClr val="BC8F00"/>
                </a:solidFill>
              </a:rPr>
              <a:t> offices o </a:t>
            </a:r>
            <a:r>
              <a:rPr lang="en-US" sz="2000" b="1" dirty="0">
                <a:solidFill>
                  <a:srgbClr val="0070C0"/>
                </a:solidFill>
              </a:rPr>
              <a:t>INNER JOIN </a:t>
            </a:r>
            <a:r>
              <a:rPr lang="en-US" sz="2000" b="1" dirty="0">
                <a:solidFill>
                  <a:srgbClr val="BC8F00"/>
                </a:solidFill>
              </a:rPr>
              <a:t>employees e </a:t>
            </a:r>
          </a:p>
          <a:p>
            <a:pPr marL="400050" lvl="1" indent="-58738">
              <a:buNone/>
            </a:pPr>
            <a:r>
              <a:rPr lang="en-US" sz="2000" b="1" dirty="0">
                <a:solidFill>
                  <a:srgbClr val="0070C0"/>
                </a:solidFill>
              </a:rPr>
              <a:t>ON</a:t>
            </a:r>
            <a:r>
              <a:rPr lang="en-US" sz="2000" b="1" dirty="0">
                <a:solidFill>
                  <a:srgbClr val="BC8F00"/>
                </a:solidFill>
              </a:rPr>
              <a:t> </a:t>
            </a:r>
            <a:r>
              <a:rPr lang="en-US" sz="2000" b="1" dirty="0" err="1">
                <a:solidFill>
                  <a:srgbClr val="BC8F00"/>
                </a:solidFill>
              </a:rPr>
              <a:t>o.officecode</a:t>
            </a:r>
            <a:r>
              <a:rPr lang="en-US" sz="2000" b="1" dirty="0">
                <a:solidFill>
                  <a:srgbClr val="BC8F00"/>
                </a:solidFill>
              </a:rPr>
              <a:t> </a:t>
            </a:r>
            <a:r>
              <a:rPr lang="en-US" sz="2000" b="1" dirty="0">
                <a:solidFill>
                  <a:srgbClr val="0070C0"/>
                </a:solidFill>
              </a:rPr>
              <a:t>=</a:t>
            </a:r>
            <a:r>
              <a:rPr lang="en-US" sz="2000" b="1" dirty="0">
                <a:solidFill>
                  <a:srgbClr val="BC8F00"/>
                </a:solidFill>
              </a:rPr>
              <a:t> </a:t>
            </a:r>
            <a:r>
              <a:rPr lang="en-US" sz="2000" b="1" dirty="0" err="1" smtClean="0">
                <a:solidFill>
                  <a:srgbClr val="BC8F00"/>
                </a:solidFill>
              </a:rPr>
              <a:t>e.officecode</a:t>
            </a:r>
            <a:r>
              <a:rPr lang="en-US" sz="2000" b="1" dirty="0" smtClean="0">
                <a:solidFill>
                  <a:srgbClr val="BC8F00"/>
                </a:solidFill>
              </a:rPr>
              <a:t>;</a:t>
            </a:r>
            <a:endParaRPr lang="en-US" sz="2000" b="1" dirty="0">
              <a:solidFill>
                <a:schemeClr val="accent6">
                  <a:lumMod val="75000"/>
                </a:schemeClr>
              </a:solidFill>
              <a:cs typeface="Courier New" pitchFamily="49" charset="0"/>
            </a:endParaRPr>
          </a:p>
        </p:txBody>
      </p:sp>
      <p:sp>
        <p:nvSpPr>
          <p:cNvPr id="2" name="Title 1"/>
          <p:cNvSpPr>
            <a:spLocks noGrp="1"/>
          </p:cNvSpPr>
          <p:nvPr>
            <p:ph type="title"/>
          </p:nvPr>
        </p:nvSpPr>
        <p:spPr>
          <a:noFill/>
          <a:ln>
            <a:noFill/>
          </a:ln>
        </p:spPr>
        <p:txBody>
          <a:bodyPr anchor="ctr"/>
          <a:lstStyle/>
          <a:p>
            <a:r>
              <a:rPr lang="en-US" dirty="0"/>
              <a:t>EQUI-JOIN</a:t>
            </a:r>
          </a:p>
        </p:txBody>
      </p:sp>
      <p:sp>
        <p:nvSpPr>
          <p:cNvPr id="6" name="Slide Number Placeholder 25"/>
          <p:cNvSpPr>
            <a:spLocks noGrp="1"/>
          </p:cNvSpPr>
          <p:nvPr>
            <p:ph type="sldNum" sz="quarter" idx="11"/>
          </p:nvPr>
        </p:nvSpPr>
        <p:spPr>
          <a:prstGeom prst="rect">
            <a:avLst/>
          </a:prstGeom>
        </p:spPr>
        <p:txBody>
          <a:bodyPr/>
          <a:lstStyle/>
          <a:p>
            <a:pPr>
              <a:defRPr/>
            </a:pPr>
            <a:fld id="{8FE0B590-8C00-4610-BFCF-F4111B763C9E}" type="slidenum">
              <a:rPr lang="en-US" sz="1400" smtClean="0"/>
              <a:pPr>
                <a:defRPr/>
              </a:pPr>
              <a:t>25</a:t>
            </a:fld>
            <a:endParaRPr lang="en-US" sz="1400" dirty="0"/>
          </a:p>
        </p:txBody>
      </p:sp>
    </p:spTree>
    <p:extLst>
      <p:ext uri="{BB962C8B-B14F-4D97-AF65-F5344CB8AC3E}">
        <p14:creationId xmlns:p14="http://schemas.microsoft.com/office/powerpoint/2010/main" val="24581938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10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10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10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1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66801"/>
            <a:ext cx="8229600" cy="2743200"/>
          </a:xfrm>
        </p:spPr>
        <p:txBody>
          <a:bodyPr/>
          <a:lstStyle/>
          <a:p>
            <a:pPr>
              <a:spcBef>
                <a:spcPts val="0"/>
              </a:spcBef>
              <a:spcAft>
                <a:spcPts val="600"/>
              </a:spcAft>
            </a:pPr>
            <a:r>
              <a:rPr lang="en-US" sz="2000" dirty="0" smtClean="0"/>
              <a:t>Is a type of EQUI-JOIN </a:t>
            </a:r>
          </a:p>
          <a:p>
            <a:pPr>
              <a:spcBef>
                <a:spcPts val="0"/>
              </a:spcBef>
              <a:spcAft>
                <a:spcPts val="600"/>
              </a:spcAft>
            </a:pPr>
            <a:endParaRPr lang="en-US" sz="2000" dirty="0" smtClean="0"/>
          </a:p>
          <a:p>
            <a:pPr>
              <a:spcBef>
                <a:spcPts val="0"/>
              </a:spcBef>
              <a:spcAft>
                <a:spcPts val="600"/>
              </a:spcAft>
            </a:pPr>
            <a:r>
              <a:rPr lang="en-US" sz="2000" dirty="0" smtClean="0"/>
              <a:t>Join predicate arises implicitly by comparing all columns in both tables that have the same column-names in the joined tables. </a:t>
            </a:r>
          </a:p>
          <a:p>
            <a:pPr>
              <a:spcBef>
                <a:spcPts val="0"/>
              </a:spcBef>
              <a:spcAft>
                <a:spcPts val="600"/>
              </a:spcAft>
            </a:pPr>
            <a:endParaRPr lang="en-US" sz="2000" dirty="0" smtClean="0"/>
          </a:p>
          <a:p>
            <a:pPr>
              <a:spcBef>
                <a:spcPts val="0"/>
              </a:spcBef>
              <a:spcAft>
                <a:spcPts val="600"/>
              </a:spcAft>
            </a:pPr>
            <a:r>
              <a:rPr lang="en-US" sz="2000" dirty="0" smtClean="0"/>
              <a:t>The resulting joined table contains only one column for each pair of similarly named columns.</a:t>
            </a:r>
          </a:p>
        </p:txBody>
      </p:sp>
      <p:sp>
        <p:nvSpPr>
          <p:cNvPr id="2" name="Title 1"/>
          <p:cNvSpPr>
            <a:spLocks noGrp="1"/>
          </p:cNvSpPr>
          <p:nvPr>
            <p:ph type="title"/>
          </p:nvPr>
        </p:nvSpPr>
        <p:spPr>
          <a:noFill/>
          <a:ln>
            <a:noFill/>
          </a:ln>
        </p:spPr>
        <p:txBody>
          <a:bodyPr anchor="ctr"/>
          <a:lstStyle/>
          <a:p>
            <a:r>
              <a:rPr lang="en-US" dirty="0">
                <a:solidFill>
                  <a:schemeClr val="bg1"/>
                </a:solidFill>
              </a:rPr>
              <a:t>NATURAL JOIN </a:t>
            </a:r>
          </a:p>
        </p:txBody>
      </p:sp>
      <p:sp>
        <p:nvSpPr>
          <p:cNvPr id="8" name="Slide Number Placeholder 25"/>
          <p:cNvSpPr>
            <a:spLocks noGrp="1"/>
          </p:cNvSpPr>
          <p:nvPr>
            <p:ph type="sldNum" sz="quarter" idx="11"/>
          </p:nvPr>
        </p:nvSpPr>
        <p:spPr>
          <a:prstGeom prst="rect">
            <a:avLst/>
          </a:prstGeom>
        </p:spPr>
        <p:txBody>
          <a:bodyPr/>
          <a:lstStyle/>
          <a:p>
            <a:pPr>
              <a:defRPr/>
            </a:pPr>
            <a:fld id="{8FE0B590-8C00-4610-BFCF-F4111B763C9E}" type="slidenum">
              <a:rPr lang="en-US" sz="1400" smtClean="0"/>
              <a:pPr>
                <a:defRPr/>
              </a:pPr>
              <a:t>26</a:t>
            </a:fld>
            <a:endParaRPr lang="en-US" sz="1400" dirty="0"/>
          </a:p>
        </p:txBody>
      </p:sp>
    </p:spTree>
    <p:extLst>
      <p:ext uri="{BB962C8B-B14F-4D97-AF65-F5344CB8AC3E}">
        <p14:creationId xmlns:p14="http://schemas.microsoft.com/office/powerpoint/2010/main" val="9316451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10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spcBef>
                <a:spcPts val="0"/>
              </a:spcBef>
              <a:spcAft>
                <a:spcPts val="600"/>
              </a:spcAft>
              <a:buNone/>
            </a:pPr>
            <a:r>
              <a:rPr lang="en-US" sz="2000" dirty="0" smtClean="0"/>
              <a:t>Disadvantages:</a:t>
            </a:r>
          </a:p>
          <a:p>
            <a:pPr marL="0" indent="0">
              <a:spcBef>
                <a:spcPts val="0"/>
              </a:spcBef>
              <a:spcAft>
                <a:spcPts val="600"/>
              </a:spcAft>
              <a:buNone/>
            </a:pPr>
            <a:endParaRPr lang="en-US" sz="2000" dirty="0" smtClean="0"/>
          </a:p>
          <a:p>
            <a:pPr>
              <a:spcBef>
                <a:spcPts val="0"/>
              </a:spcBef>
              <a:spcAft>
                <a:spcPts val="600"/>
              </a:spcAft>
            </a:pPr>
            <a:r>
              <a:rPr lang="en-US" sz="2000" dirty="0" smtClean="0"/>
              <a:t>NATURAL joins are dangerous.</a:t>
            </a:r>
          </a:p>
          <a:p>
            <a:pPr lvl="1">
              <a:spcBef>
                <a:spcPts val="0"/>
              </a:spcBef>
              <a:spcAft>
                <a:spcPts val="600"/>
              </a:spcAft>
            </a:pPr>
            <a:r>
              <a:rPr lang="en-US" sz="1800" dirty="0" smtClean="0"/>
              <a:t>The danger comes from inadvertently adding a new column, named the same as another column in the other table. </a:t>
            </a:r>
          </a:p>
          <a:p>
            <a:pPr lvl="1">
              <a:spcBef>
                <a:spcPts val="0"/>
              </a:spcBef>
              <a:spcAft>
                <a:spcPts val="600"/>
              </a:spcAft>
            </a:pPr>
            <a:r>
              <a:rPr lang="en-US" sz="1800" dirty="0"/>
              <a:t>and therefore strongly discourage their use.</a:t>
            </a:r>
          </a:p>
          <a:p>
            <a:pPr>
              <a:spcBef>
                <a:spcPts val="0"/>
              </a:spcBef>
              <a:spcAft>
                <a:spcPts val="600"/>
              </a:spcAft>
            </a:pPr>
            <a:endParaRPr lang="en-US" sz="2000" dirty="0" smtClean="0"/>
          </a:p>
          <a:p>
            <a:pPr>
              <a:spcBef>
                <a:spcPts val="0"/>
              </a:spcBef>
              <a:spcAft>
                <a:spcPts val="600"/>
              </a:spcAft>
            </a:pPr>
            <a:r>
              <a:rPr lang="en-US" sz="2000" dirty="0" smtClean="0"/>
              <a:t>Existing NATURAL join may use the new column for comparison with different criteria than before. </a:t>
            </a:r>
          </a:p>
          <a:p>
            <a:pPr>
              <a:spcBef>
                <a:spcPts val="0"/>
              </a:spcBef>
              <a:spcAft>
                <a:spcPts val="600"/>
              </a:spcAft>
            </a:pPr>
            <a:endParaRPr lang="en-US" sz="2000" dirty="0" smtClean="0"/>
          </a:p>
          <a:p>
            <a:pPr>
              <a:spcBef>
                <a:spcPts val="0"/>
              </a:spcBef>
              <a:spcAft>
                <a:spcPts val="600"/>
              </a:spcAft>
            </a:pPr>
            <a:r>
              <a:rPr lang="en-US" sz="2000" dirty="0" smtClean="0"/>
              <a:t>Thus an existing query could produce different results, even without any change in data.</a:t>
            </a:r>
          </a:p>
        </p:txBody>
      </p:sp>
      <p:sp>
        <p:nvSpPr>
          <p:cNvPr id="2" name="Title 1"/>
          <p:cNvSpPr>
            <a:spLocks noGrp="1"/>
          </p:cNvSpPr>
          <p:nvPr>
            <p:ph type="title"/>
          </p:nvPr>
        </p:nvSpPr>
        <p:spPr>
          <a:noFill/>
          <a:ln>
            <a:noFill/>
          </a:ln>
        </p:spPr>
        <p:txBody>
          <a:bodyPr anchor="ctr"/>
          <a:lstStyle/>
          <a:p>
            <a:r>
              <a:rPr lang="en-US" dirty="0">
                <a:solidFill>
                  <a:schemeClr val="bg1"/>
                </a:solidFill>
              </a:rPr>
              <a:t>NATURAL JOIN </a:t>
            </a:r>
          </a:p>
        </p:txBody>
      </p:sp>
      <p:sp>
        <p:nvSpPr>
          <p:cNvPr id="8" name="Slide Number Placeholder 25"/>
          <p:cNvSpPr>
            <a:spLocks noGrp="1"/>
          </p:cNvSpPr>
          <p:nvPr>
            <p:ph type="sldNum" sz="quarter" idx="11"/>
          </p:nvPr>
        </p:nvSpPr>
        <p:spPr>
          <a:prstGeom prst="rect">
            <a:avLst/>
          </a:prstGeom>
        </p:spPr>
        <p:txBody>
          <a:bodyPr/>
          <a:lstStyle/>
          <a:p>
            <a:pPr>
              <a:defRPr/>
            </a:pPr>
            <a:fld id="{8FE0B590-8C00-4610-BFCF-F4111B763C9E}" type="slidenum">
              <a:rPr lang="en-US" sz="1400" smtClean="0"/>
              <a:pPr>
                <a:defRPr/>
              </a:pPr>
              <a:t>27</a:t>
            </a:fld>
            <a:endParaRPr lang="en-US" sz="1400" dirty="0"/>
          </a:p>
        </p:txBody>
      </p:sp>
    </p:spTree>
    <p:extLst>
      <p:ext uri="{BB962C8B-B14F-4D97-AF65-F5344CB8AC3E}">
        <p14:creationId xmlns:p14="http://schemas.microsoft.com/office/powerpoint/2010/main" val="40399154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10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10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10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B2B2B2"/>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fade">
                                      <p:cBhvr>
                                        <p:cTn id="32" dur="1000"/>
                                        <p:tgtEl>
                                          <p:spTgt spid="3">
                                            <p:txEl>
                                              <p:pRg st="8" end="8"/>
                                            </p:txEl>
                                          </p:spTgt>
                                        </p:tgtEl>
                                      </p:cBhvr>
                                    </p:animEffect>
                                  </p:childTnLst>
                                  <p:subTnLst>
                                    <p:animClr clrSpc="rgb" dir="cw">
                                      <p:cBhvr override="childStyle">
                                        <p:cTn dur="1" fill="hold" display="0" masterRel="nextClick" afterEffect="1"/>
                                        <p:tgtEl>
                                          <p:spTgt spid="3">
                                            <p:txEl>
                                              <p:pRg st="8" end="8"/>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spcBef>
                <a:spcPts val="0"/>
              </a:spcBef>
              <a:buNone/>
            </a:pPr>
            <a:r>
              <a:rPr lang="en-US" sz="2000" dirty="0" smtClean="0"/>
              <a:t>ANSI Style:</a:t>
            </a:r>
          </a:p>
          <a:p>
            <a:pPr marL="0" indent="-365760">
              <a:spcBef>
                <a:spcPts val="0"/>
              </a:spcBef>
              <a:buNone/>
            </a:pPr>
            <a:endParaRPr lang="en-US" sz="2000" b="1" dirty="0" smtClean="0"/>
          </a:p>
          <a:p>
            <a:pPr marL="0" indent="341313">
              <a:spcBef>
                <a:spcPts val="0"/>
              </a:spcBef>
              <a:buNone/>
            </a:pPr>
            <a:r>
              <a:rPr lang="en-US" sz="2000" b="1" dirty="0">
                <a:solidFill>
                  <a:srgbClr val="0070C0"/>
                </a:solidFill>
              </a:rPr>
              <a:t>SELECT * FROM </a:t>
            </a:r>
            <a:r>
              <a:rPr lang="en-US" sz="2000" b="1" dirty="0">
                <a:solidFill>
                  <a:srgbClr val="BC8F00"/>
                </a:solidFill>
              </a:rPr>
              <a:t>orders</a:t>
            </a:r>
            <a:r>
              <a:rPr lang="en-US" sz="2000" b="1" dirty="0" smtClean="0">
                <a:solidFill>
                  <a:schemeClr val="accent6">
                    <a:lumMod val="75000"/>
                  </a:schemeClr>
                </a:solidFill>
                <a:latin typeface="Courier New" pitchFamily="49" charset="0"/>
                <a:cs typeface="Courier New" pitchFamily="49" charset="0"/>
              </a:rPr>
              <a:t> </a:t>
            </a:r>
            <a:r>
              <a:rPr lang="en-US" sz="2000" b="1" dirty="0">
                <a:solidFill>
                  <a:srgbClr val="0070C0"/>
                </a:solidFill>
              </a:rPr>
              <a:t>NATURAL JOIN </a:t>
            </a:r>
            <a:r>
              <a:rPr lang="en-US" sz="2000" b="1" dirty="0" err="1">
                <a:solidFill>
                  <a:srgbClr val="BC8F00"/>
                </a:solidFill>
              </a:rPr>
              <a:t>orderdetails</a:t>
            </a:r>
            <a:r>
              <a:rPr lang="en-US" sz="2000" b="1" dirty="0" smtClean="0">
                <a:solidFill>
                  <a:schemeClr val="accent1">
                    <a:lumMod val="75000"/>
                  </a:schemeClr>
                </a:solidFill>
                <a:latin typeface="Courier New" pitchFamily="49" charset="0"/>
                <a:cs typeface="Courier New" pitchFamily="49" charset="0"/>
              </a:rPr>
              <a:t>;</a:t>
            </a:r>
            <a:endParaRPr lang="en-US" sz="2000" b="1" dirty="0" smtClean="0">
              <a:latin typeface="Courier New" pitchFamily="49" charset="0"/>
              <a:cs typeface="Courier New" pitchFamily="49" charset="0"/>
            </a:endParaRPr>
          </a:p>
          <a:p>
            <a:pPr marL="0" indent="0">
              <a:spcBef>
                <a:spcPts val="0"/>
              </a:spcBef>
              <a:buNone/>
            </a:pPr>
            <a:endParaRPr lang="en-US" sz="2000" b="1" dirty="0" smtClean="0"/>
          </a:p>
          <a:p>
            <a:pPr lvl="1">
              <a:spcBef>
                <a:spcPts val="0"/>
              </a:spcBef>
              <a:tabLst>
                <a:tab pos="463550" algn="l"/>
              </a:tabLst>
            </a:pPr>
            <a:r>
              <a:rPr lang="en-US" sz="2000" dirty="0" smtClean="0"/>
              <a:t>As with the explicit USING clause, only one </a:t>
            </a:r>
            <a:r>
              <a:rPr lang="en-US" sz="2000" dirty="0" err="1" smtClean="0"/>
              <a:t>ordernumber</a:t>
            </a:r>
            <a:r>
              <a:rPr lang="en-US" sz="2000" dirty="0" smtClean="0"/>
              <a:t> column occurs in the joined table, without qualifier table name. </a:t>
            </a:r>
            <a:endParaRPr lang="en-US" sz="2000" b="1" dirty="0"/>
          </a:p>
        </p:txBody>
      </p:sp>
      <p:sp>
        <p:nvSpPr>
          <p:cNvPr id="2" name="Title 1"/>
          <p:cNvSpPr>
            <a:spLocks noGrp="1"/>
          </p:cNvSpPr>
          <p:nvPr>
            <p:ph type="title"/>
          </p:nvPr>
        </p:nvSpPr>
        <p:spPr>
          <a:noFill/>
          <a:ln>
            <a:noFill/>
          </a:ln>
        </p:spPr>
        <p:txBody>
          <a:bodyPr anchor="ctr"/>
          <a:lstStyle/>
          <a:p>
            <a:r>
              <a:rPr lang="en-US" dirty="0">
                <a:solidFill>
                  <a:schemeClr val="bg1"/>
                </a:solidFill>
              </a:rPr>
              <a:t>NATURAL </a:t>
            </a:r>
            <a:r>
              <a:rPr lang="en-US" dirty="0" smtClean="0">
                <a:solidFill>
                  <a:schemeClr val="bg1"/>
                </a:solidFill>
              </a:rPr>
              <a:t>JOIN</a:t>
            </a:r>
            <a:endParaRPr lang="en-US" dirty="0">
              <a:solidFill>
                <a:schemeClr val="bg1"/>
              </a:solidFill>
            </a:endParaRPr>
          </a:p>
        </p:txBody>
      </p:sp>
      <p:sp>
        <p:nvSpPr>
          <p:cNvPr id="12" name="Slide Number Placeholder 25"/>
          <p:cNvSpPr>
            <a:spLocks noGrp="1"/>
          </p:cNvSpPr>
          <p:nvPr>
            <p:ph type="sldNum" sz="quarter" idx="11"/>
          </p:nvPr>
        </p:nvSpPr>
        <p:spPr>
          <a:prstGeom prst="rect">
            <a:avLst/>
          </a:prstGeom>
        </p:spPr>
        <p:txBody>
          <a:bodyPr/>
          <a:lstStyle/>
          <a:p>
            <a:pPr>
              <a:defRPr/>
            </a:pPr>
            <a:fld id="{8FE0B590-8C00-4610-BFCF-F4111B763C9E}" type="slidenum">
              <a:rPr lang="en-US" sz="1400" smtClean="0"/>
              <a:pPr>
                <a:defRPr/>
              </a:pPr>
              <a:t>28</a:t>
            </a:fld>
            <a:endParaRPr lang="en-US" sz="1400" dirty="0"/>
          </a:p>
        </p:txBody>
      </p:sp>
    </p:spTree>
    <p:extLst>
      <p:ext uri="{BB962C8B-B14F-4D97-AF65-F5344CB8AC3E}">
        <p14:creationId xmlns:p14="http://schemas.microsoft.com/office/powerpoint/2010/main" val="20105695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r>
              <a:rPr lang="en-US" dirty="0" smtClean="0"/>
              <a:t>Outer Join</a:t>
            </a:r>
            <a:endParaRPr lang="en-US" dirty="0"/>
          </a:p>
        </p:txBody>
      </p:sp>
    </p:spTree>
    <p:extLst>
      <p:ext uri="{BB962C8B-B14F-4D97-AF65-F5344CB8AC3E}">
        <p14:creationId xmlns:p14="http://schemas.microsoft.com/office/powerpoint/2010/main" val="33062629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12349" y="228600"/>
            <a:ext cx="8389665" cy="607259"/>
          </a:xfrm>
          <a:noFill/>
          <a:ln>
            <a:noFill/>
          </a:ln>
        </p:spPr>
        <p:txBody>
          <a:bodyPr anchor="ctr"/>
          <a:lstStyle/>
          <a:p>
            <a:r>
              <a:rPr lang="en-US" b="0" dirty="0" smtClean="0"/>
              <a:t>Enabling Objectives</a:t>
            </a:r>
            <a:endParaRPr lang="en-US" b="0" dirty="0"/>
          </a:p>
        </p:txBody>
      </p:sp>
      <p:sp>
        <p:nvSpPr>
          <p:cNvPr id="2" name="Content Placeholder 1"/>
          <p:cNvSpPr>
            <a:spLocks noGrp="1"/>
          </p:cNvSpPr>
          <p:nvPr>
            <p:ph type="body" sz="quarter" idx="13"/>
          </p:nvPr>
        </p:nvSpPr>
        <p:spPr>
          <a:xfrm>
            <a:off x="381000" y="1137831"/>
            <a:ext cx="8382000" cy="2824569"/>
          </a:xfrm>
        </p:spPr>
        <p:txBody>
          <a:bodyPr/>
          <a:lstStyle/>
          <a:p>
            <a:r>
              <a:rPr lang="en-US" sz="2000" dirty="0" smtClean="0"/>
              <a:t>At the end of this session, in the next 90 minutes you will be able to:</a:t>
            </a:r>
          </a:p>
          <a:p>
            <a:pPr marL="0" lvl="1" indent="0">
              <a:buNone/>
            </a:pPr>
            <a:endParaRPr lang="en-US" altLang="en-US" sz="2000" dirty="0">
              <a:solidFill>
                <a:schemeClr val="bg1"/>
              </a:solidFill>
            </a:endParaRPr>
          </a:p>
          <a:p>
            <a:pPr marL="0" lvl="1" indent="0">
              <a:spcBef>
                <a:spcPct val="0"/>
              </a:spcBef>
              <a:buClrTx/>
              <a:buNone/>
            </a:pPr>
            <a:r>
              <a:rPr lang="en-US" altLang="en-US" sz="2000" dirty="0">
                <a:solidFill>
                  <a:schemeClr val="bg1"/>
                </a:solidFill>
              </a:rPr>
              <a:t>Retrieve Data from Multiple Tables by Writing SELECT statements to </a:t>
            </a:r>
          </a:p>
          <a:p>
            <a:pPr marL="284163" lvl="4" indent="0">
              <a:spcBef>
                <a:spcPct val="0"/>
              </a:spcBef>
              <a:buClrTx/>
              <a:buFont typeface="Arial" panose="020B0604020202020204" pitchFamily="34" charset="0"/>
              <a:buChar char="•"/>
            </a:pPr>
            <a:endParaRPr lang="en-US" altLang="en-US" dirty="0">
              <a:solidFill>
                <a:schemeClr val="bg1"/>
              </a:solidFill>
            </a:endParaRPr>
          </a:p>
          <a:p>
            <a:pPr marL="284163" lvl="4" indent="0">
              <a:spcBef>
                <a:spcPct val="0"/>
              </a:spcBef>
              <a:buClrTx/>
              <a:buFont typeface="Arial" panose="020B0604020202020204" pitchFamily="34" charset="0"/>
              <a:buChar char="•"/>
            </a:pPr>
            <a:r>
              <a:rPr lang="en-US" altLang="en-US" sz="1600" dirty="0">
                <a:solidFill>
                  <a:schemeClr val="bg1"/>
                </a:solidFill>
              </a:rPr>
              <a:t>Access data from more than one table using </a:t>
            </a:r>
            <a:r>
              <a:rPr lang="en-US" altLang="en-US" sz="1600" dirty="0" err="1">
                <a:solidFill>
                  <a:schemeClr val="bg1"/>
                </a:solidFill>
              </a:rPr>
              <a:t>E</a:t>
            </a:r>
            <a:r>
              <a:rPr lang="en-US" altLang="en-US" sz="1600" dirty="0" err="1" smtClean="0">
                <a:solidFill>
                  <a:schemeClr val="bg1"/>
                </a:solidFill>
              </a:rPr>
              <a:t>qui</a:t>
            </a:r>
            <a:r>
              <a:rPr lang="en-US" altLang="en-US" sz="1600" dirty="0" smtClean="0">
                <a:solidFill>
                  <a:schemeClr val="bg1"/>
                </a:solidFill>
              </a:rPr>
              <a:t> joins </a:t>
            </a:r>
            <a:r>
              <a:rPr lang="en-US" altLang="en-US" sz="1600" dirty="0">
                <a:solidFill>
                  <a:schemeClr val="bg1"/>
                </a:solidFill>
              </a:rPr>
              <a:t>and </a:t>
            </a:r>
            <a:r>
              <a:rPr lang="en-US" altLang="en-US" sz="1600" dirty="0" smtClean="0">
                <a:solidFill>
                  <a:schemeClr val="bg1"/>
                </a:solidFill>
              </a:rPr>
              <a:t>Natural join.</a:t>
            </a:r>
            <a:endParaRPr lang="en-US" altLang="en-US" sz="1600" dirty="0">
              <a:solidFill>
                <a:schemeClr val="bg1"/>
              </a:solidFill>
            </a:endParaRPr>
          </a:p>
          <a:p>
            <a:pPr marL="284163" lvl="4" indent="0">
              <a:spcBef>
                <a:spcPct val="0"/>
              </a:spcBef>
              <a:buClrTx/>
              <a:buFont typeface="Arial" panose="020B0604020202020204" pitchFamily="34" charset="0"/>
              <a:buChar char="•"/>
            </a:pPr>
            <a:endParaRPr lang="en-US" altLang="en-US" sz="1600" dirty="0">
              <a:solidFill>
                <a:schemeClr val="bg1"/>
              </a:solidFill>
            </a:endParaRPr>
          </a:p>
          <a:p>
            <a:pPr marL="284163" lvl="4" indent="0">
              <a:spcBef>
                <a:spcPct val="0"/>
              </a:spcBef>
              <a:buClrTx/>
              <a:buFont typeface="Arial" panose="020B0604020202020204" pitchFamily="34" charset="0"/>
              <a:buChar char="•"/>
            </a:pPr>
            <a:r>
              <a:rPr lang="en-US" altLang="en-US" sz="1600" dirty="0">
                <a:solidFill>
                  <a:schemeClr val="bg1"/>
                </a:solidFill>
              </a:rPr>
              <a:t>Join a table to itself by using </a:t>
            </a:r>
            <a:r>
              <a:rPr lang="en-US" altLang="en-US" sz="1600" dirty="0" smtClean="0">
                <a:solidFill>
                  <a:schemeClr val="bg1"/>
                </a:solidFill>
              </a:rPr>
              <a:t>Self join</a:t>
            </a:r>
            <a:endParaRPr lang="en-US" altLang="en-US" sz="1600" dirty="0">
              <a:solidFill>
                <a:schemeClr val="bg1"/>
              </a:solidFill>
            </a:endParaRPr>
          </a:p>
          <a:p>
            <a:pPr marL="284163" lvl="4" indent="0">
              <a:spcBef>
                <a:spcPct val="0"/>
              </a:spcBef>
              <a:buClrTx/>
              <a:buFont typeface="Arial" panose="020B0604020202020204" pitchFamily="34" charset="0"/>
              <a:buChar char="•"/>
            </a:pPr>
            <a:endParaRPr lang="en-US" altLang="en-US" sz="1600" dirty="0">
              <a:solidFill>
                <a:schemeClr val="bg1"/>
              </a:solidFill>
            </a:endParaRPr>
          </a:p>
          <a:p>
            <a:pPr marL="284163" lvl="4" indent="0">
              <a:spcBef>
                <a:spcPct val="0"/>
              </a:spcBef>
              <a:buClrTx/>
              <a:buFont typeface="Arial" panose="020B0604020202020204" pitchFamily="34" charset="0"/>
              <a:buChar char="•"/>
            </a:pPr>
            <a:r>
              <a:rPr lang="en-US" altLang="en-US" sz="1600" dirty="0">
                <a:solidFill>
                  <a:schemeClr val="bg1"/>
                </a:solidFill>
              </a:rPr>
              <a:t>View </a:t>
            </a:r>
            <a:r>
              <a:rPr lang="en-US" altLang="en-US" dirty="0">
                <a:solidFill>
                  <a:schemeClr val="bg1"/>
                </a:solidFill>
              </a:rPr>
              <a:t>data that generally does not meet a join condition by using </a:t>
            </a:r>
            <a:r>
              <a:rPr lang="en-US" altLang="en-US" dirty="0" smtClean="0">
                <a:solidFill>
                  <a:schemeClr val="bg1"/>
                </a:solidFill>
              </a:rPr>
              <a:t>Outer </a:t>
            </a:r>
            <a:r>
              <a:rPr lang="en-US" altLang="en-US" dirty="0">
                <a:solidFill>
                  <a:schemeClr val="bg1"/>
                </a:solidFill>
              </a:rPr>
              <a:t>joins</a:t>
            </a:r>
            <a:endParaRPr lang="en-US" dirty="0"/>
          </a:p>
        </p:txBody>
      </p:sp>
      <p:sp>
        <p:nvSpPr>
          <p:cNvPr id="6" name="Slide Number Placeholder 25"/>
          <p:cNvSpPr>
            <a:spLocks noGrp="1"/>
          </p:cNvSpPr>
          <p:nvPr>
            <p:ph type="sldNum" sz="quarter" idx="4294967295"/>
          </p:nvPr>
        </p:nvSpPr>
        <p:spPr>
          <a:prstGeom prst="rect">
            <a:avLst/>
          </a:prstGeom>
        </p:spPr>
        <p:txBody>
          <a:bodyPr/>
          <a:lstStyle/>
          <a:p>
            <a:pPr>
              <a:defRPr/>
            </a:pPr>
            <a:fld id="{8FE0B590-8C00-4610-BFCF-F4111B763C9E}" type="slidenum">
              <a:rPr lang="en-US" sz="1400" smtClean="0"/>
              <a:pPr>
                <a:defRPr/>
              </a:pPr>
              <a:t>3</a:t>
            </a:fld>
            <a:endParaRPr lang="en-US" sz="1400" dirty="0"/>
          </a:p>
        </p:txBody>
      </p:sp>
    </p:spTree>
    <p:extLst>
      <p:ext uri="{BB962C8B-B14F-4D97-AF65-F5344CB8AC3E}">
        <p14:creationId xmlns:p14="http://schemas.microsoft.com/office/powerpoint/2010/main" val="613871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1000" fill="hold"/>
                                        <p:tgtEl>
                                          <p:spTgt spid="2">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fade">
                                      <p:cBhvr>
                                        <p:cTn id="13" dur="500"/>
                                        <p:tgtEl>
                                          <p:spTgt spid="2">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
                                            <p:txEl>
                                              <p:pRg st="4" end="4"/>
                                            </p:txEl>
                                          </p:spTgt>
                                        </p:tgtEl>
                                        <p:attrNameLst>
                                          <p:attrName>style.visibility</p:attrName>
                                        </p:attrNameLst>
                                      </p:cBhvr>
                                      <p:to>
                                        <p:strVal val="visible"/>
                                      </p:to>
                                    </p:set>
                                    <p:animEffect transition="in" filter="fade">
                                      <p:cBhvr>
                                        <p:cTn id="18" dur="500"/>
                                        <p:tgtEl>
                                          <p:spTgt spid="2">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animEffect transition="in" filter="fade">
                                      <p:cBhvr>
                                        <p:cTn id="23" dur="500"/>
                                        <p:tgtEl>
                                          <p:spTgt spid="2">
                                            <p:txEl>
                                              <p:pRg st="6" end="6"/>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2">
                                            <p:txEl>
                                              <p:pRg st="8" end="8"/>
                                            </p:txEl>
                                          </p:spTgt>
                                        </p:tgtEl>
                                        <p:attrNameLst>
                                          <p:attrName>style.visibility</p:attrName>
                                        </p:attrNameLst>
                                      </p:cBhvr>
                                      <p:to>
                                        <p:strVal val="visible"/>
                                      </p:to>
                                    </p:set>
                                    <p:animEffect transition="in" filter="fade">
                                      <p:cBhvr>
                                        <p:cTn id="28"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990600"/>
            <a:ext cx="8229600" cy="4906963"/>
          </a:xfrm>
        </p:spPr>
        <p:txBody>
          <a:bodyPr/>
          <a:lstStyle/>
          <a:p>
            <a:r>
              <a:rPr lang="en-US" sz="2000" dirty="0"/>
              <a:t>An OUTER JOIN does </a:t>
            </a:r>
            <a:r>
              <a:rPr lang="en-US" sz="2000" dirty="0" smtClean="0"/>
              <a:t>not require each record in the two joined tables to have a matching record. </a:t>
            </a:r>
          </a:p>
          <a:p>
            <a:endParaRPr lang="en-US" sz="2000" dirty="0" smtClean="0"/>
          </a:p>
          <a:p>
            <a:r>
              <a:rPr lang="en-US" sz="2000" dirty="0" smtClean="0"/>
              <a:t>The joined table retains each record—even if no other matching record exists.</a:t>
            </a:r>
          </a:p>
          <a:p>
            <a:endParaRPr lang="en-US" sz="2000" dirty="0" smtClean="0">
              <a:solidFill>
                <a:schemeClr val="tx2">
                  <a:lumMod val="60000"/>
                  <a:lumOff val="40000"/>
                </a:schemeClr>
              </a:solidFill>
            </a:endParaRPr>
          </a:p>
          <a:p>
            <a:r>
              <a:rPr lang="en-US" sz="2000" dirty="0"/>
              <a:t>No implicit join-notation for OUTER JOINS </a:t>
            </a:r>
            <a:endParaRPr lang="en-US" sz="2000" dirty="0" smtClean="0"/>
          </a:p>
          <a:p>
            <a:endParaRPr lang="en-US" sz="2000" dirty="0"/>
          </a:p>
          <a:p>
            <a:endParaRPr lang="en-US" sz="2000" dirty="0" smtClean="0"/>
          </a:p>
          <a:p>
            <a:endParaRPr lang="en-US" sz="2000" dirty="0" smtClean="0"/>
          </a:p>
          <a:p>
            <a:endParaRPr lang="en-US" sz="2000" dirty="0" smtClean="0"/>
          </a:p>
          <a:p>
            <a:endParaRPr lang="en-US" sz="2000" dirty="0" smtClean="0"/>
          </a:p>
        </p:txBody>
      </p:sp>
      <p:sp>
        <p:nvSpPr>
          <p:cNvPr id="2" name="Title 1"/>
          <p:cNvSpPr>
            <a:spLocks noGrp="1"/>
          </p:cNvSpPr>
          <p:nvPr>
            <p:ph type="title"/>
          </p:nvPr>
        </p:nvSpPr>
        <p:spPr>
          <a:noFill/>
          <a:ln>
            <a:noFill/>
          </a:ln>
        </p:spPr>
        <p:txBody>
          <a:bodyPr anchor="ctr"/>
          <a:lstStyle/>
          <a:p>
            <a:r>
              <a:rPr lang="en-US" dirty="0"/>
              <a:t>OUTER JOIN </a:t>
            </a:r>
          </a:p>
        </p:txBody>
      </p:sp>
      <p:sp>
        <p:nvSpPr>
          <p:cNvPr id="9" name="Slide Number Placeholder 25"/>
          <p:cNvSpPr>
            <a:spLocks noGrp="1"/>
          </p:cNvSpPr>
          <p:nvPr>
            <p:ph type="sldNum" sz="quarter" idx="11"/>
          </p:nvPr>
        </p:nvSpPr>
        <p:spPr>
          <a:prstGeom prst="rect">
            <a:avLst/>
          </a:prstGeom>
        </p:spPr>
        <p:txBody>
          <a:bodyPr/>
          <a:lstStyle/>
          <a:p>
            <a:pPr>
              <a:defRPr/>
            </a:pPr>
            <a:fld id="{8FE0B590-8C00-4610-BFCF-F4111B763C9E}" type="slidenum">
              <a:rPr lang="en-US" sz="1400" smtClean="0"/>
              <a:pPr>
                <a:defRPr/>
              </a:pPr>
              <a:t>30</a:t>
            </a:fld>
            <a:endParaRPr lang="en-US" sz="1400" dirty="0"/>
          </a:p>
        </p:txBody>
      </p:sp>
    </p:spTree>
    <p:extLst>
      <p:ext uri="{BB962C8B-B14F-4D97-AF65-F5344CB8AC3E}">
        <p14:creationId xmlns:p14="http://schemas.microsoft.com/office/powerpoint/2010/main" val="18271420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20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990600"/>
            <a:ext cx="9067800" cy="4906963"/>
          </a:xfrm>
        </p:spPr>
        <p:txBody>
          <a:bodyPr/>
          <a:lstStyle/>
          <a:p>
            <a:pPr marL="0" indent="0">
              <a:buNone/>
            </a:pPr>
            <a:r>
              <a:rPr lang="en-US" sz="2000" dirty="0" smtClean="0"/>
              <a:t>Depending on the </a:t>
            </a:r>
            <a:r>
              <a:rPr lang="en-US" sz="2000" dirty="0"/>
              <a:t>table's rows </a:t>
            </a:r>
            <a:r>
              <a:rPr lang="en-US" sz="2000" dirty="0" smtClean="0"/>
              <a:t>that are retained, </a:t>
            </a:r>
          </a:p>
          <a:p>
            <a:pPr marL="0" indent="0">
              <a:buNone/>
            </a:pPr>
            <a:r>
              <a:rPr lang="en-US" sz="2000" dirty="0" smtClean="0"/>
              <a:t>OUTER join is further divided into:</a:t>
            </a:r>
          </a:p>
          <a:p>
            <a:pPr lvl="1"/>
            <a:r>
              <a:rPr lang="en-US" sz="2000" dirty="0" smtClean="0"/>
              <a:t>LEFT OUTER JOIN or LEFT JOIN </a:t>
            </a:r>
          </a:p>
          <a:p>
            <a:pPr lvl="1"/>
            <a:r>
              <a:rPr lang="en-US" sz="2000" dirty="0" smtClean="0"/>
              <a:t>RIGHT OUTER JOIN or RIGHT JOIN </a:t>
            </a:r>
          </a:p>
          <a:p>
            <a:pPr lvl="1"/>
            <a:r>
              <a:rPr lang="en-US" sz="2000" dirty="0" smtClean="0"/>
              <a:t>FULL OUTER JOIN </a:t>
            </a:r>
          </a:p>
          <a:p>
            <a:pPr marL="457200" lvl="1" indent="0">
              <a:buNone/>
            </a:pPr>
            <a:endParaRPr lang="en-US" sz="2000" dirty="0" smtClean="0"/>
          </a:p>
          <a:p>
            <a:endParaRPr lang="en-US" sz="2000" dirty="0" smtClean="0"/>
          </a:p>
          <a:p>
            <a:r>
              <a:rPr lang="en-US" sz="2000" dirty="0" smtClean="0"/>
              <a:t>Use either LEFT /RIGHT/FULL, just OUTER JOIN will not work.</a:t>
            </a:r>
          </a:p>
          <a:p>
            <a:endParaRPr lang="en-US" sz="2000" dirty="0" smtClean="0"/>
          </a:p>
          <a:p>
            <a:r>
              <a:rPr lang="en-US" sz="2000" dirty="0" smtClean="0"/>
              <a:t>In </a:t>
            </a:r>
            <a:r>
              <a:rPr lang="en-US" sz="2000" dirty="0"/>
              <a:t>this case left and right refer to the two sides of the JOIN </a:t>
            </a:r>
            <a:r>
              <a:rPr lang="en-US" sz="2000" dirty="0" smtClean="0"/>
              <a:t>keyword.</a:t>
            </a:r>
            <a:endParaRPr lang="en-US" sz="2000" dirty="0"/>
          </a:p>
          <a:p>
            <a:endParaRPr lang="en-US" sz="2000" dirty="0" smtClean="0"/>
          </a:p>
          <a:p>
            <a:endParaRPr lang="en-US" sz="2000" dirty="0" smtClean="0"/>
          </a:p>
          <a:p>
            <a:endParaRPr lang="en-US" sz="2000" dirty="0" smtClean="0"/>
          </a:p>
          <a:p>
            <a:endParaRPr lang="en-US" sz="2000" dirty="0" smtClean="0"/>
          </a:p>
        </p:txBody>
      </p:sp>
      <p:sp>
        <p:nvSpPr>
          <p:cNvPr id="2" name="Title 1"/>
          <p:cNvSpPr>
            <a:spLocks noGrp="1"/>
          </p:cNvSpPr>
          <p:nvPr>
            <p:ph type="title"/>
          </p:nvPr>
        </p:nvSpPr>
        <p:spPr>
          <a:noFill/>
          <a:ln>
            <a:noFill/>
          </a:ln>
        </p:spPr>
        <p:txBody>
          <a:bodyPr anchor="ctr"/>
          <a:lstStyle/>
          <a:p>
            <a:r>
              <a:rPr lang="en-US" dirty="0"/>
              <a:t>OUTER JOIN </a:t>
            </a:r>
          </a:p>
        </p:txBody>
      </p:sp>
      <p:sp>
        <p:nvSpPr>
          <p:cNvPr id="9" name="Slide Number Placeholder 25"/>
          <p:cNvSpPr>
            <a:spLocks noGrp="1"/>
          </p:cNvSpPr>
          <p:nvPr>
            <p:ph type="sldNum" sz="quarter" idx="11"/>
          </p:nvPr>
        </p:nvSpPr>
        <p:spPr>
          <a:prstGeom prst="rect">
            <a:avLst/>
          </a:prstGeom>
        </p:spPr>
        <p:txBody>
          <a:bodyPr/>
          <a:lstStyle/>
          <a:p>
            <a:pPr>
              <a:defRPr/>
            </a:pPr>
            <a:fld id="{8FE0B590-8C00-4610-BFCF-F4111B763C9E}" type="slidenum">
              <a:rPr lang="en-US" sz="1400" smtClean="0"/>
              <a:pPr>
                <a:defRPr/>
              </a:pPr>
              <a:t>31</a:t>
            </a:fld>
            <a:endParaRPr lang="en-US" sz="1400" dirty="0"/>
          </a:p>
        </p:txBody>
      </p:sp>
    </p:spTree>
    <p:extLst>
      <p:ext uri="{BB962C8B-B14F-4D97-AF65-F5344CB8AC3E}">
        <p14:creationId xmlns:p14="http://schemas.microsoft.com/office/powerpoint/2010/main" val="12577102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2000"/>
                                        <p:tgtEl>
                                          <p:spTgt spid="3">
                                            <p:txEl>
                                              <p:pRg st="7" end="7"/>
                                            </p:txEl>
                                          </p:spTgt>
                                        </p:tgtEl>
                                      </p:cBhvr>
                                    </p:animEffect>
                                  </p:childTnLst>
                                  <p:subTnLst>
                                    <p:animClr clrSpc="rgb" dir="cw">
                                      <p:cBhvr override="childStyle">
                                        <p:cTn dur="1" fill="hold" display="0" masterRel="nextClick" afterEffect="1"/>
                                        <p:tgtEl>
                                          <p:spTgt spid="3">
                                            <p:txEl>
                                              <p:pRg st="7" end="7"/>
                                            </p:txEl>
                                          </p:spTgt>
                                        </p:tgtEl>
                                        <p:attrNameLst>
                                          <p:attrName>ppt_c</p:attrName>
                                        </p:attrNameLst>
                                      </p:cBhvr>
                                      <p:to>
                                        <a:srgbClr val="B2B2B2"/>
                                      </p:to>
                                    </p:animClr>
                                  </p:sub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Effect transition="in" filter="fade">
                                      <p:cBhvr>
                                        <p:cTn id="37" dur="2000"/>
                                        <p:tgtEl>
                                          <p:spTgt spid="3">
                                            <p:txEl>
                                              <p:pRg st="9" end="9"/>
                                            </p:txEl>
                                          </p:spTgt>
                                        </p:tgtEl>
                                      </p:cBhvr>
                                    </p:animEffect>
                                  </p:childTnLst>
                                  <p:subTnLst>
                                    <p:animClr clrSpc="rgb" dir="cw">
                                      <p:cBhvr override="childStyle">
                                        <p:cTn dur="1" fill="hold" display="0" masterRel="nextClick" afterEffect="1"/>
                                        <p:tgtEl>
                                          <p:spTgt spid="3">
                                            <p:txEl>
                                              <p:pRg st="9" end="9"/>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66801"/>
            <a:ext cx="8534400" cy="3428999"/>
          </a:xfrm>
        </p:spPr>
        <p:txBody>
          <a:bodyPr/>
          <a:lstStyle/>
          <a:p>
            <a:pPr lvl="1">
              <a:spcBef>
                <a:spcPts val="1200"/>
              </a:spcBef>
              <a:buFont typeface="Arial" pitchFamily="34" charset="0"/>
              <a:buChar char="•"/>
            </a:pPr>
            <a:r>
              <a:rPr lang="en-US" sz="2000" dirty="0">
                <a:solidFill>
                  <a:schemeClr val="bg1"/>
                </a:solidFill>
                <a:latin typeface="Arial" pitchFamily="34" charset="0"/>
                <a:cs typeface="Arial" pitchFamily="34" charset="0"/>
              </a:rPr>
              <a:t>In this join all rows from </a:t>
            </a:r>
            <a:r>
              <a:rPr lang="en-US" sz="2000" i="1" dirty="0">
                <a:solidFill>
                  <a:schemeClr val="bg1"/>
                </a:solidFill>
                <a:latin typeface="Arial" pitchFamily="34" charset="0"/>
                <a:cs typeface="Arial" pitchFamily="34" charset="0"/>
              </a:rPr>
              <a:t>table </a:t>
            </a:r>
            <a:r>
              <a:rPr lang="en-US" sz="2000" dirty="0">
                <a:solidFill>
                  <a:schemeClr val="bg1"/>
                </a:solidFill>
                <a:latin typeface="Arial" pitchFamily="34" charset="0"/>
                <a:cs typeface="Arial" pitchFamily="34" charset="0"/>
              </a:rPr>
              <a:t>specified on the left side of the </a:t>
            </a:r>
            <a:r>
              <a:rPr lang="en-US" sz="2000" dirty="0" err="1">
                <a:solidFill>
                  <a:schemeClr val="bg1"/>
                </a:solidFill>
                <a:latin typeface="Arial" pitchFamily="34" charset="0"/>
                <a:cs typeface="Arial" pitchFamily="34" charset="0"/>
              </a:rPr>
              <a:t>join</a:t>
            </a:r>
            <a:r>
              <a:rPr lang="en-US" sz="2000" dirty="0">
                <a:solidFill>
                  <a:schemeClr val="bg1"/>
                </a:solidFill>
                <a:latin typeface="Arial" pitchFamily="34" charset="0"/>
                <a:cs typeface="Arial" pitchFamily="34" charset="0"/>
              </a:rPr>
              <a:t> statement will appear.</a:t>
            </a:r>
          </a:p>
          <a:p>
            <a:pPr lvl="1">
              <a:spcBef>
                <a:spcPts val="1200"/>
              </a:spcBef>
              <a:buFont typeface="Arial" pitchFamily="34" charset="0"/>
              <a:buChar char="•"/>
            </a:pPr>
            <a:r>
              <a:rPr lang="en-US" sz="2000" dirty="0">
                <a:solidFill>
                  <a:schemeClr val="bg1"/>
                </a:solidFill>
                <a:latin typeface="Arial" pitchFamily="34" charset="0"/>
                <a:cs typeface="Arial" pitchFamily="34" charset="0"/>
              </a:rPr>
              <a:t>When no matching data is found from the table on the right side of the join, nulls are placed into fields. </a:t>
            </a:r>
          </a:p>
          <a:p>
            <a:endParaRPr lang="en-US" sz="2000" dirty="0" smtClean="0"/>
          </a:p>
          <a:p>
            <a:r>
              <a:rPr lang="en-US" sz="2000" dirty="0" smtClean="0"/>
              <a:t>ANSI Style:</a:t>
            </a:r>
          </a:p>
          <a:p>
            <a:pPr marL="400050" lvl="1" indent="395288">
              <a:buNone/>
            </a:pPr>
            <a:r>
              <a:rPr lang="en-US" sz="2000" b="1" dirty="0">
                <a:solidFill>
                  <a:srgbClr val="0070C0"/>
                </a:solidFill>
              </a:rPr>
              <a:t>SELECT</a:t>
            </a:r>
            <a:r>
              <a:rPr lang="en-US" sz="2000" b="1" dirty="0">
                <a:solidFill>
                  <a:schemeClr val="accent1">
                    <a:lumMod val="75000"/>
                  </a:schemeClr>
                </a:solidFill>
                <a:latin typeface="Courier New" pitchFamily="49" charset="0"/>
                <a:cs typeface="Courier New" pitchFamily="49" charset="0"/>
              </a:rPr>
              <a:t> </a:t>
            </a:r>
            <a:r>
              <a:rPr lang="en-US" sz="2000" b="1" dirty="0" err="1">
                <a:solidFill>
                  <a:srgbClr val="BC8F00"/>
                </a:solidFill>
              </a:rPr>
              <a:t>c.city</a:t>
            </a:r>
            <a:r>
              <a:rPr lang="en-US" sz="2000" b="1" dirty="0">
                <a:solidFill>
                  <a:srgbClr val="BC8F00"/>
                </a:solidFill>
              </a:rPr>
              <a:t>, </a:t>
            </a:r>
            <a:r>
              <a:rPr lang="en-US" sz="2000" b="1" dirty="0" err="1">
                <a:solidFill>
                  <a:srgbClr val="BC8F00"/>
                </a:solidFill>
              </a:rPr>
              <a:t>p.checknumber</a:t>
            </a:r>
            <a:r>
              <a:rPr lang="en-US" sz="2000" b="1" dirty="0">
                <a:solidFill>
                  <a:srgbClr val="BC8F00"/>
                </a:solidFill>
              </a:rPr>
              <a:t>, </a:t>
            </a:r>
            <a:r>
              <a:rPr lang="en-US" sz="2000" b="1" dirty="0" err="1" smtClean="0">
                <a:solidFill>
                  <a:srgbClr val="BC8F00"/>
                </a:solidFill>
              </a:rPr>
              <a:t>p.amount</a:t>
            </a:r>
            <a:r>
              <a:rPr lang="en-US" sz="2000" b="1" dirty="0" smtClean="0">
                <a:solidFill>
                  <a:srgbClr val="BC8F00"/>
                </a:solidFill>
              </a:rPr>
              <a:t> </a:t>
            </a:r>
            <a:endParaRPr lang="en-US" sz="2000" b="1" dirty="0">
              <a:solidFill>
                <a:srgbClr val="BC8F00"/>
              </a:solidFill>
            </a:endParaRPr>
          </a:p>
          <a:p>
            <a:pPr marL="400050" lvl="1" indent="395288">
              <a:buNone/>
            </a:pPr>
            <a:r>
              <a:rPr lang="en-US" sz="2000" b="1" dirty="0">
                <a:solidFill>
                  <a:srgbClr val="0070C0"/>
                </a:solidFill>
              </a:rPr>
              <a:t>FROM</a:t>
            </a:r>
            <a:r>
              <a:rPr lang="en-US" sz="2000" b="1" dirty="0">
                <a:solidFill>
                  <a:srgbClr val="BC8F00"/>
                </a:solidFill>
              </a:rPr>
              <a:t> customers c </a:t>
            </a:r>
            <a:r>
              <a:rPr lang="en-US" sz="2000" b="1" dirty="0">
                <a:solidFill>
                  <a:srgbClr val="0070C0"/>
                </a:solidFill>
              </a:rPr>
              <a:t>LEFT OUTER JOIN </a:t>
            </a:r>
            <a:r>
              <a:rPr lang="en-US" sz="2000" b="1" dirty="0">
                <a:solidFill>
                  <a:srgbClr val="BC8F00"/>
                </a:solidFill>
              </a:rPr>
              <a:t>payments p  </a:t>
            </a:r>
          </a:p>
          <a:p>
            <a:pPr marL="400050" lvl="1" indent="395288">
              <a:buNone/>
            </a:pPr>
            <a:r>
              <a:rPr lang="en-US" sz="2000" b="1" dirty="0">
                <a:solidFill>
                  <a:srgbClr val="0070C0"/>
                </a:solidFill>
              </a:rPr>
              <a:t>ON </a:t>
            </a:r>
            <a:r>
              <a:rPr lang="en-US" sz="2000" b="1" dirty="0" err="1">
                <a:solidFill>
                  <a:srgbClr val="BC8F00"/>
                </a:solidFill>
              </a:rPr>
              <a:t>c.customernumber</a:t>
            </a:r>
            <a:r>
              <a:rPr lang="en-US" sz="2000" b="1" dirty="0">
                <a:solidFill>
                  <a:srgbClr val="BC8F00"/>
                </a:solidFill>
              </a:rPr>
              <a:t>=</a:t>
            </a:r>
            <a:r>
              <a:rPr lang="en-US" sz="2000" b="1" dirty="0" err="1">
                <a:solidFill>
                  <a:srgbClr val="BC8F00"/>
                </a:solidFill>
              </a:rPr>
              <a:t>p.customernumber</a:t>
            </a:r>
            <a:r>
              <a:rPr lang="en-US" sz="2000" b="1" dirty="0">
                <a:solidFill>
                  <a:srgbClr val="BC8F00"/>
                </a:solidFill>
              </a:rPr>
              <a:t>; </a:t>
            </a:r>
          </a:p>
          <a:p>
            <a:pPr marL="0" indent="0">
              <a:buNone/>
            </a:pPr>
            <a:endParaRPr lang="en-US" sz="2000" dirty="0" smtClean="0"/>
          </a:p>
          <a:p>
            <a:pPr marL="0" indent="0">
              <a:buNone/>
            </a:pPr>
            <a:r>
              <a:rPr lang="en-US" sz="2000" dirty="0" smtClean="0">
                <a:solidFill>
                  <a:schemeClr val="bg1"/>
                </a:solidFill>
                <a:latin typeface="Arial" pitchFamily="34" charset="0"/>
                <a:cs typeface="Arial" pitchFamily="34" charset="0"/>
              </a:rPr>
              <a:t>	</a:t>
            </a:r>
            <a:endParaRPr lang="en-US" sz="1800" dirty="0">
              <a:solidFill>
                <a:schemeClr val="bg1"/>
              </a:solidFill>
              <a:latin typeface="Arial" pitchFamily="34" charset="0"/>
              <a:cs typeface="Arial" pitchFamily="34" charset="0"/>
            </a:endParaRPr>
          </a:p>
        </p:txBody>
      </p:sp>
      <p:sp>
        <p:nvSpPr>
          <p:cNvPr id="2" name="Title 1"/>
          <p:cNvSpPr>
            <a:spLocks noGrp="1"/>
          </p:cNvSpPr>
          <p:nvPr>
            <p:ph type="title"/>
          </p:nvPr>
        </p:nvSpPr>
        <p:spPr>
          <a:noFill/>
          <a:ln>
            <a:noFill/>
          </a:ln>
        </p:spPr>
        <p:txBody>
          <a:bodyPr anchor="ctr"/>
          <a:lstStyle/>
          <a:p>
            <a:r>
              <a:rPr lang="en-US" dirty="0">
                <a:solidFill>
                  <a:schemeClr val="bg1"/>
                </a:solidFill>
              </a:rPr>
              <a:t>LEFT OUTER JOIN </a:t>
            </a:r>
          </a:p>
        </p:txBody>
      </p:sp>
      <p:sp>
        <p:nvSpPr>
          <p:cNvPr id="10" name="Slide Number Placeholder 25"/>
          <p:cNvSpPr>
            <a:spLocks noGrp="1"/>
          </p:cNvSpPr>
          <p:nvPr>
            <p:ph type="sldNum" sz="quarter" idx="11"/>
          </p:nvPr>
        </p:nvSpPr>
        <p:spPr>
          <a:prstGeom prst="rect">
            <a:avLst/>
          </a:prstGeom>
        </p:spPr>
        <p:txBody>
          <a:bodyPr/>
          <a:lstStyle/>
          <a:p>
            <a:pPr>
              <a:defRPr/>
            </a:pPr>
            <a:fld id="{8FE0B590-8C00-4610-BFCF-F4111B763C9E}" type="slidenum">
              <a:rPr lang="en-US" sz="1400" smtClean="0"/>
              <a:pPr>
                <a:defRPr/>
              </a:pPr>
              <a:t>32</a:t>
            </a:fld>
            <a:endParaRPr lang="en-US" sz="1400" dirty="0"/>
          </a:p>
        </p:txBody>
      </p:sp>
      <p:sp>
        <p:nvSpPr>
          <p:cNvPr id="5" name="TextBox 4"/>
          <p:cNvSpPr txBox="1"/>
          <p:nvPr/>
        </p:nvSpPr>
        <p:spPr>
          <a:xfrm>
            <a:off x="533400" y="5068669"/>
            <a:ext cx="8077200" cy="646331"/>
          </a:xfrm>
          <a:prstGeom prst="rect">
            <a:avLst/>
          </a:prstGeom>
          <a:noFill/>
          <a:ln w="3175">
            <a:solidFill>
              <a:schemeClr val="bg2">
                <a:lumMod val="50000"/>
              </a:schemeClr>
            </a:solidFill>
          </a:ln>
        </p:spPr>
        <p:txBody>
          <a:bodyPr wrap="square" rtlCol="0">
            <a:spAutoFit/>
          </a:bodyPr>
          <a:lstStyle/>
          <a:p>
            <a:r>
              <a:rPr lang="en-US" dirty="0">
                <a:solidFill>
                  <a:schemeClr val="bg1"/>
                </a:solidFill>
                <a:latin typeface="Arial" pitchFamily="34" charset="0"/>
                <a:cs typeface="Arial" pitchFamily="34" charset="0"/>
              </a:rPr>
              <a:t>All the rows of customers table will be fetched even if a matching row is not </a:t>
            </a:r>
            <a:r>
              <a:rPr lang="en-US" dirty="0" smtClean="0">
                <a:solidFill>
                  <a:schemeClr val="bg1"/>
                </a:solidFill>
                <a:latin typeface="Arial" pitchFamily="34" charset="0"/>
                <a:cs typeface="Arial" pitchFamily="34" charset="0"/>
              </a:rPr>
              <a:t>found </a:t>
            </a:r>
            <a:r>
              <a:rPr lang="en-US" dirty="0">
                <a:solidFill>
                  <a:schemeClr val="bg1"/>
                </a:solidFill>
                <a:latin typeface="Arial" pitchFamily="34" charset="0"/>
                <a:cs typeface="Arial" pitchFamily="34" charset="0"/>
              </a:rPr>
              <a:t>in payments </a:t>
            </a:r>
            <a:r>
              <a:rPr lang="en-US" dirty="0" smtClean="0">
                <a:solidFill>
                  <a:schemeClr val="bg1"/>
                </a:solidFill>
                <a:latin typeface="Arial" pitchFamily="34" charset="0"/>
                <a:cs typeface="Arial" pitchFamily="34" charset="0"/>
              </a:rPr>
              <a:t>table</a:t>
            </a:r>
            <a:endParaRPr lang="en-US"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40366068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500"/>
                                        <p:tgtEl>
                                          <p:spTgt spid="3">
                                            <p:txEl>
                                              <p:pRg st="5" end="5"/>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fade">
                                      <p:cBhvr>
                                        <p:cTn id="26" dur="500"/>
                                        <p:tgtEl>
                                          <p:spTgt spid="3">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fade">
                                      <p:cBhvr>
                                        <p:cTn id="3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1">
              <a:spcBef>
                <a:spcPts val="1200"/>
              </a:spcBef>
              <a:buFont typeface="Arial" pitchFamily="34" charset="0"/>
              <a:buChar char="•"/>
            </a:pPr>
            <a:r>
              <a:rPr lang="en-US" sz="2000" dirty="0">
                <a:solidFill>
                  <a:schemeClr val="bg1"/>
                </a:solidFill>
                <a:cs typeface="Arial" pitchFamily="34" charset="0"/>
              </a:rPr>
              <a:t>In this join all rows from </a:t>
            </a:r>
            <a:r>
              <a:rPr lang="en-US" sz="2000" i="1" dirty="0">
                <a:solidFill>
                  <a:schemeClr val="bg1"/>
                </a:solidFill>
                <a:cs typeface="Arial" pitchFamily="34" charset="0"/>
              </a:rPr>
              <a:t>table </a:t>
            </a:r>
            <a:r>
              <a:rPr lang="en-US" sz="2000" dirty="0">
                <a:solidFill>
                  <a:schemeClr val="bg1"/>
                </a:solidFill>
                <a:cs typeface="Arial" pitchFamily="34" charset="0"/>
              </a:rPr>
              <a:t>specified on the right side of </a:t>
            </a:r>
            <a:r>
              <a:rPr lang="en-US" sz="2000" dirty="0" smtClean="0">
                <a:solidFill>
                  <a:schemeClr val="bg1"/>
                </a:solidFill>
                <a:cs typeface="Arial" pitchFamily="34" charset="0"/>
              </a:rPr>
              <a:t>join </a:t>
            </a:r>
            <a:r>
              <a:rPr lang="en-US" sz="2000" dirty="0">
                <a:solidFill>
                  <a:schemeClr val="bg1"/>
                </a:solidFill>
                <a:cs typeface="Arial" pitchFamily="34" charset="0"/>
              </a:rPr>
              <a:t>statement will appear</a:t>
            </a:r>
            <a:r>
              <a:rPr lang="en-US" sz="2000" dirty="0" smtClean="0">
                <a:solidFill>
                  <a:schemeClr val="bg1"/>
                </a:solidFill>
                <a:cs typeface="Arial" pitchFamily="34" charset="0"/>
              </a:rPr>
              <a:t>.</a:t>
            </a:r>
            <a:endParaRPr lang="en-US" sz="2000" dirty="0">
              <a:solidFill>
                <a:schemeClr val="bg1"/>
              </a:solidFill>
              <a:cs typeface="Arial" pitchFamily="34" charset="0"/>
            </a:endParaRPr>
          </a:p>
          <a:p>
            <a:pPr lvl="1">
              <a:spcBef>
                <a:spcPts val="1200"/>
              </a:spcBef>
              <a:buFont typeface="Arial" pitchFamily="34" charset="0"/>
              <a:buChar char="•"/>
            </a:pPr>
            <a:r>
              <a:rPr lang="en-US" sz="2000" dirty="0">
                <a:solidFill>
                  <a:schemeClr val="bg1"/>
                </a:solidFill>
                <a:cs typeface="Arial" pitchFamily="34" charset="0"/>
              </a:rPr>
              <a:t>When no matching data is found from the table on the left side of the join, nulls are placed into fields.</a:t>
            </a:r>
          </a:p>
          <a:p>
            <a:pPr>
              <a:spcBef>
                <a:spcPts val="1200"/>
              </a:spcBef>
              <a:buNone/>
            </a:pPr>
            <a:endParaRPr lang="en-US" sz="1800" b="1" dirty="0">
              <a:latin typeface="Arial" pitchFamily="34" charset="0"/>
              <a:cs typeface="Arial" pitchFamily="34" charset="0"/>
            </a:endParaRPr>
          </a:p>
          <a:p>
            <a:pPr>
              <a:spcBef>
                <a:spcPts val="0"/>
              </a:spcBef>
              <a:spcAft>
                <a:spcPts val="600"/>
              </a:spcAft>
            </a:pPr>
            <a:r>
              <a:rPr lang="en-US" sz="2000" dirty="0" smtClean="0"/>
              <a:t>ANSI Style:</a:t>
            </a:r>
          </a:p>
          <a:p>
            <a:pPr marL="800100" lvl="2" indent="395288">
              <a:buNone/>
            </a:pPr>
            <a:r>
              <a:rPr lang="en-US" sz="2000" b="1" dirty="0" smtClean="0">
                <a:solidFill>
                  <a:srgbClr val="0070C0"/>
                </a:solidFill>
              </a:rPr>
              <a:t>SELECT</a:t>
            </a:r>
            <a:r>
              <a:rPr lang="en-US" sz="2000" b="1" dirty="0" smtClean="0">
                <a:solidFill>
                  <a:schemeClr val="accent1">
                    <a:lumMod val="75000"/>
                  </a:schemeClr>
                </a:solidFill>
                <a:latin typeface="Courier New" pitchFamily="49" charset="0"/>
                <a:cs typeface="Courier New" pitchFamily="49" charset="0"/>
              </a:rPr>
              <a:t> </a:t>
            </a:r>
            <a:r>
              <a:rPr lang="en-US" sz="2000" b="1" dirty="0" err="1">
                <a:solidFill>
                  <a:srgbClr val="BC8F00"/>
                </a:solidFill>
              </a:rPr>
              <a:t>c.city</a:t>
            </a:r>
            <a:r>
              <a:rPr lang="en-US" sz="2000" b="1" dirty="0">
                <a:solidFill>
                  <a:srgbClr val="BC8F00"/>
                </a:solidFill>
              </a:rPr>
              <a:t>, </a:t>
            </a:r>
            <a:r>
              <a:rPr lang="en-US" sz="2000" b="1" dirty="0" err="1">
                <a:solidFill>
                  <a:srgbClr val="BC8F00"/>
                </a:solidFill>
              </a:rPr>
              <a:t>p.checknumber</a:t>
            </a:r>
            <a:r>
              <a:rPr lang="en-US" sz="2000" b="1" dirty="0">
                <a:solidFill>
                  <a:srgbClr val="BC8F00"/>
                </a:solidFill>
              </a:rPr>
              <a:t>, </a:t>
            </a:r>
            <a:r>
              <a:rPr lang="en-US" sz="2000" b="1" dirty="0" err="1" smtClean="0">
                <a:solidFill>
                  <a:srgbClr val="BC8F00"/>
                </a:solidFill>
              </a:rPr>
              <a:t>p.amount</a:t>
            </a:r>
            <a:r>
              <a:rPr lang="en-US" sz="2000" b="1" dirty="0" smtClean="0">
                <a:solidFill>
                  <a:srgbClr val="BC8F00"/>
                </a:solidFill>
              </a:rPr>
              <a:t> </a:t>
            </a:r>
            <a:endParaRPr lang="en-US" sz="2000" b="1" dirty="0">
              <a:solidFill>
                <a:srgbClr val="BC8F00"/>
              </a:solidFill>
            </a:endParaRPr>
          </a:p>
          <a:p>
            <a:pPr marL="800100" lvl="2" indent="395288">
              <a:buNone/>
            </a:pPr>
            <a:r>
              <a:rPr lang="en-US" sz="2000" b="1" dirty="0">
                <a:solidFill>
                  <a:srgbClr val="0070C0"/>
                </a:solidFill>
              </a:rPr>
              <a:t>FROM</a:t>
            </a:r>
            <a:r>
              <a:rPr lang="en-US" sz="2000" b="1" dirty="0">
                <a:solidFill>
                  <a:srgbClr val="BC8F00"/>
                </a:solidFill>
              </a:rPr>
              <a:t> customers c </a:t>
            </a:r>
            <a:r>
              <a:rPr lang="en-US" sz="2000" b="1" dirty="0" smtClean="0">
                <a:solidFill>
                  <a:srgbClr val="0070C0"/>
                </a:solidFill>
              </a:rPr>
              <a:t>RIGHT OUTER </a:t>
            </a:r>
            <a:r>
              <a:rPr lang="en-US" sz="2000" b="1" dirty="0">
                <a:solidFill>
                  <a:srgbClr val="0070C0"/>
                </a:solidFill>
              </a:rPr>
              <a:t>JOIN </a:t>
            </a:r>
            <a:r>
              <a:rPr lang="en-US" sz="2000" b="1" dirty="0">
                <a:solidFill>
                  <a:srgbClr val="BC8F00"/>
                </a:solidFill>
              </a:rPr>
              <a:t>payments p  </a:t>
            </a:r>
          </a:p>
          <a:p>
            <a:pPr marL="800100" lvl="2" indent="395288">
              <a:buNone/>
            </a:pPr>
            <a:r>
              <a:rPr lang="en-US" sz="2000" b="1" dirty="0">
                <a:solidFill>
                  <a:srgbClr val="0070C0"/>
                </a:solidFill>
              </a:rPr>
              <a:t>ON </a:t>
            </a:r>
            <a:r>
              <a:rPr lang="en-US" sz="2000" b="1" dirty="0" err="1" smtClean="0">
                <a:solidFill>
                  <a:srgbClr val="BC8F00"/>
                </a:solidFill>
              </a:rPr>
              <a:t>c.customernumber</a:t>
            </a:r>
            <a:r>
              <a:rPr lang="en-US" sz="2000" b="1" dirty="0" smtClean="0">
                <a:solidFill>
                  <a:srgbClr val="BC8F00"/>
                </a:solidFill>
              </a:rPr>
              <a:t> = </a:t>
            </a:r>
            <a:r>
              <a:rPr lang="en-US" sz="2000" b="1" dirty="0" err="1" smtClean="0">
                <a:solidFill>
                  <a:srgbClr val="BC8F00"/>
                </a:solidFill>
              </a:rPr>
              <a:t>p.customernumber</a:t>
            </a:r>
            <a:r>
              <a:rPr lang="en-US" sz="2000" b="1" dirty="0">
                <a:solidFill>
                  <a:srgbClr val="BC8F00"/>
                </a:solidFill>
              </a:rPr>
              <a:t>; </a:t>
            </a:r>
          </a:p>
          <a:p>
            <a:endParaRPr lang="en-US" sz="2000" dirty="0" smtClean="0"/>
          </a:p>
          <a:p>
            <a:endParaRPr lang="en-US" sz="2000" dirty="0" smtClean="0"/>
          </a:p>
          <a:p>
            <a:endParaRPr lang="en-US" sz="2000" dirty="0" smtClean="0"/>
          </a:p>
        </p:txBody>
      </p:sp>
      <p:sp>
        <p:nvSpPr>
          <p:cNvPr id="2" name="Title 1"/>
          <p:cNvSpPr>
            <a:spLocks noGrp="1"/>
          </p:cNvSpPr>
          <p:nvPr>
            <p:ph type="title"/>
          </p:nvPr>
        </p:nvSpPr>
        <p:spPr>
          <a:noFill/>
          <a:ln>
            <a:noFill/>
          </a:ln>
        </p:spPr>
        <p:txBody>
          <a:bodyPr anchor="ctr"/>
          <a:lstStyle/>
          <a:p>
            <a:r>
              <a:rPr lang="en-US" dirty="0">
                <a:solidFill>
                  <a:schemeClr val="bg1"/>
                </a:solidFill>
              </a:rPr>
              <a:t>RIGHT OUTER JOIN </a:t>
            </a:r>
          </a:p>
        </p:txBody>
      </p:sp>
      <p:sp>
        <p:nvSpPr>
          <p:cNvPr id="11" name="Slide Number Placeholder 25"/>
          <p:cNvSpPr>
            <a:spLocks noGrp="1"/>
          </p:cNvSpPr>
          <p:nvPr>
            <p:ph type="sldNum" sz="quarter" idx="11"/>
          </p:nvPr>
        </p:nvSpPr>
        <p:spPr>
          <a:prstGeom prst="rect">
            <a:avLst/>
          </a:prstGeom>
        </p:spPr>
        <p:txBody>
          <a:bodyPr/>
          <a:lstStyle/>
          <a:p>
            <a:pPr>
              <a:defRPr/>
            </a:pPr>
            <a:fld id="{8FE0B590-8C00-4610-BFCF-F4111B763C9E}" type="slidenum">
              <a:rPr lang="en-US" sz="1400" smtClean="0"/>
              <a:pPr>
                <a:defRPr/>
              </a:pPr>
              <a:t>33</a:t>
            </a:fld>
            <a:endParaRPr lang="en-US" sz="1400" dirty="0"/>
          </a:p>
        </p:txBody>
      </p:sp>
      <p:sp>
        <p:nvSpPr>
          <p:cNvPr id="4" name="Rectangle 3"/>
          <p:cNvSpPr/>
          <p:nvPr/>
        </p:nvSpPr>
        <p:spPr>
          <a:xfrm>
            <a:off x="9372600" y="4343400"/>
            <a:ext cx="914400" cy="914400"/>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551597" y="5562600"/>
            <a:ext cx="8077200" cy="646331"/>
          </a:xfrm>
          <a:prstGeom prst="rect">
            <a:avLst/>
          </a:prstGeom>
          <a:noFill/>
          <a:ln w="3175">
            <a:solidFill>
              <a:schemeClr val="bg2">
                <a:lumMod val="50000"/>
              </a:schemeClr>
            </a:solidFill>
          </a:ln>
        </p:spPr>
        <p:txBody>
          <a:bodyPr wrap="square" rtlCol="0">
            <a:spAutoFit/>
          </a:bodyPr>
          <a:lstStyle/>
          <a:p>
            <a:r>
              <a:rPr lang="en-US" dirty="0">
                <a:solidFill>
                  <a:schemeClr val="bg1"/>
                </a:solidFill>
                <a:latin typeface="Arial" pitchFamily="34" charset="0"/>
                <a:cs typeface="Arial" pitchFamily="34" charset="0"/>
              </a:rPr>
              <a:t>All the rows of payments table will be fetched even if a matching row is not found in </a:t>
            </a:r>
            <a:r>
              <a:rPr lang="en-US" dirty="0" smtClean="0">
                <a:solidFill>
                  <a:schemeClr val="bg1"/>
                </a:solidFill>
                <a:latin typeface="Arial" pitchFamily="34" charset="0"/>
                <a:cs typeface="Arial" pitchFamily="34" charset="0"/>
              </a:rPr>
              <a:t>customers table</a:t>
            </a:r>
            <a:endParaRPr lang="en-US"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22714720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10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10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10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10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fade">
                                      <p:cBhvr>
                                        <p:cTn id="3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8"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228600" y="718238"/>
            <a:ext cx="8229600" cy="4906963"/>
          </a:xfrm>
        </p:spPr>
        <p:txBody>
          <a:bodyPr/>
          <a:lstStyle/>
          <a:p>
            <a:pPr>
              <a:spcBef>
                <a:spcPts val="1200"/>
              </a:spcBef>
            </a:pPr>
            <a:r>
              <a:rPr lang="en-US" sz="2000" dirty="0" smtClean="0">
                <a:solidFill>
                  <a:schemeClr val="bg1"/>
                </a:solidFill>
                <a:latin typeface="Arial" pitchFamily="34" charset="0"/>
                <a:cs typeface="Arial" pitchFamily="34" charset="0"/>
              </a:rPr>
              <a:t>In this join, all </a:t>
            </a:r>
            <a:r>
              <a:rPr lang="en-US" sz="2000" dirty="0">
                <a:solidFill>
                  <a:schemeClr val="bg1"/>
                </a:solidFill>
                <a:latin typeface="Arial" pitchFamily="34" charset="0"/>
                <a:cs typeface="Arial" pitchFamily="34" charset="0"/>
              </a:rPr>
              <a:t>the rows </a:t>
            </a:r>
            <a:r>
              <a:rPr lang="en-US" sz="2000" dirty="0" smtClean="0">
                <a:solidFill>
                  <a:schemeClr val="bg1"/>
                </a:solidFill>
                <a:latin typeface="Arial" pitchFamily="34" charset="0"/>
                <a:cs typeface="Arial" pitchFamily="34" charset="0"/>
              </a:rPr>
              <a:t>are returned from</a:t>
            </a:r>
            <a:r>
              <a:rPr lang="en-US" sz="2000" dirty="0">
                <a:solidFill>
                  <a:schemeClr val="bg1"/>
                </a:solidFill>
                <a:latin typeface="Arial" pitchFamily="34" charset="0"/>
                <a:cs typeface="Arial" pitchFamily="34" charset="0"/>
              </a:rPr>
              <a:t>			</a:t>
            </a:r>
          </a:p>
          <a:p>
            <a:pPr lvl="1">
              <a:spcBef>
                <a:spcPts val="1200"/>
              </a:spcBef>
              <a:buFont typeface="Arial" panose="020B0604020202020204" pitchFamily="34" charset="0"/>
              <a:buChar char="•"/>
            </a:pPr>
            <a:r>
              <a:rPr lang="en-US" sz="2000" dirty="0">
                <a:solidFill>
                  <a:schemeClr val="bg1"/>
                </a:solidFill>
                <a:latin typeface="Arial" pitchFamily="34" charset="0"/>
                <a:cs typeface="Arial" pitchFamily="34" charset="0"/>
              </a:rPr>
              <a:t>table left to the join condition and </a:t>
            </a:r>
          </a:p>
          <a:p>
            <a:pPr lvl="1">
              <a:spcBef>
                <a:spcPts val="1200"/>
              </a:spcBef>
              <a:buFont typeface="Arial" panose="020B0604020202020204" pitchFamily="34" charset="0"/>
              <a:buChar char="•"/>
            </a:pPr>
            <a:r>
              <a:rPr lang="en-US" sz="2000" dirty="0">
                <a:solidFill>
                  <a:schemeClr val="bg1"/>
                </a:solidFill>
                <a:latin typeface="Arial" pitchFamily="34" charset="0"/>
                <a:cs typeface="Arial" pitchFamily="34" charset="0"/>
              </a:rPr>
              <a:t>table right to the join condition</a:t>
            </a:r>
          </a:p>
          <a:p>
            <a:r>
              <a:rPr lang="en-US" sz="2000" dirty="0"/>
              <a:t>Supported: Microsoft SQL Server, DB2, Oracle 10g, 11g </a:t>
            </a:r>
          </a:p>
          <a:p>
            <a:r>
              <a:rPr lang="en-US" sz="2000" dirty="0"/>
              <a:t>Not Supported: MySQL, Sybase </a:t>
            </a:r>
          </a:p>
          <a:p>
            <a:endParaRPr lang="en-US" sz="2000" dirty="0" smtClean="0"/>
          </a:p>
          <a:p>
            <a:pPr>
              <a:spcBef>
                <a:spcPts val="0"/>
              </a:spcBef>
              <a:spcAft>
                <a:spcPts val="600"/>
              </a:spcAft>
            </a:pPr>
            <a:r>
              <a:rPr lang="en-US" sz="2000" dirty="0"/>
              <a:t>ANSI Style:</a:t>
            </a:r>
          </a:p>
          <a:p>
            <a:pPr marL="800100" lvl="2" indent="395288">
              <a:buNone/>
            </a:pPr>
            <a:r>
              <a:rPr lang="en-US" sz="2000" b="1" dirty="0">
                <a:solidFill>
                  <a:srgbClr val="0070C0"/>
                </a:solidFill>
              </a:rPr>
              <a:t>SELECT</a:t>
            </a:r>
            <a:r>
              <a:rPr lang="en-US" sz="2000" b="1" dirty="0">
                <a:solidFill>
                  <a:schemeClr val="accent1">
                    <a:lumMod val="75000"/>
                  </a:schemeClr>
                </a:solidFill>
                <a:latin typeface="Courier New" pitchFamily="49" charset="0"/>
                <a:cs typeface="Courier New" pitchFamily="49" charset="0"/>
              </a:rPr>
              <a:t> </a:t>
            </a:r>
            <a:r>
              <a:rPr lang="en-US" sz="2000" b="1" dirty="0" err="1">
                <a:solidFill>
                  <a:srgbClr val="BC8F00"/>
                </a:solidFill>
              </a:rPr>
              <a:t>c.city</a:t>
            </a:r>
            <a:r>
              <a:rPr lang="en-US" sz="2000" b="1" dirty="0">
                <a:solidFill>
                  <a:srgbClr val="BC8F00"/>
                </a:solidFill>
              </a:rPr>
              <a:t>, </a:t>
            </a:r>
            <a:r>
              <a:rPr lang="en-US" sz="2000" b="1" dirty="0" err="1">
                <a:solidFill>
                  <a:srgbClr val="BC8F00"/>
                </a:solidFill>
              </a:rPr>
              <a:t>p.checknumber</a:t>
            </a:r>
            <a:r>
              <a:rPr lang="en-US" sz="2000" b="1" dirty="0">
                <a:solidFill>
                  <a:srgbClr val="BC8F00"/>
                </a:solidFill>
              </a:rPr>
              <a:t>, </a:t>
            </a:r>
            <a:r>
              <a:rPr lang="en-US" sz="2000" b="1" dirty="0" err="1">
                <a:solidFill>
                  <a:srgbClr val="BC8F00"/>
                </a:solidFill>
              </a:rPr>
              <a:t>p.amount</a:t>
            </a:r>
            <a:r>
              <a:rPr lang="en-US" sz="2000" b="1" dirty="0">
                <a:solidFill>
                  <a:srgbClr val="BC8F00"/>
                </a:solidFill>
              </a:rPr>
              <a:t> </a:t>
            </a:r>
          </a:p>
          <a:p>
            <a:pPr marL="800100" lvl="2" indent="395288">
              <a:buNone/>
            </a:pPr>
            <a:r>
              <a:rPr lang="en-US" sz="2000" b="1" dirty="0">
                <a:solidFill>
                  <a:srgbClr val="0070C0"/>
                </a:solidFill>
              </a:rPr>
              <a:t>FROM</a:t>
            </a:r>
            <a:r>
              <a:rPr lang="en-US" sz="2000" b="1" dirty="0">
                <a:solidFill>
                  <a:srgbClr val="BC8F00"/>
                </a:solidFill>
              </a:rPr>
              <a:t> customers c </a:t>
            </a:r>
            <a:r>
              <a:rPr lang="en-US" sz="2000" b="1" dirty="0" smtClean="0">
                <a:solidFill>
                  <a:srgbClr val="0070C0"/>
                </a:solidFill>
              </a:rPr>
              <a:t>FULL OUTER </a:t>
            </a:r>
            <a:r>
              <a:rPr lang="en-US" sz="2000" b="1" dirty="0">
                <a:solidFill>
                  <a:srgbClr val="0070C0"/>
                </a:solidFill>
              </a:rPr>
              <a:t>JOIN </a:t>
            </a:r>
            <a:r>
              <a:rPr lang="en-US" sz="2000" b="1" dirty="0">
                <a:solidFill>
                  <a:srgbClr val="BC8F00"/>
                </a:solidFill>
              </a:rPr>
              <a:t>payments p  </a:t>
            </a:r>
          </a:p>
          <a:p>
            <a:pPr marL="800100" lvl="2" indent="395288">
              <a:buNone/>
            </a:pPr>
            <a:r>
              <a:rPr lang="en-US" sz="2000" b="1" dirty="0" smtClean="0">
                <a:solidFill>
                  <a:srgbClr val="0070C0"/>
                </a:solidFill>
              </a:rPr>
              <a:t>ON </a:t>
            </a:r>
            <a:r>
              <a:rPr lang="en-US" sz="2000" b="1" dirty="0" err="1" smtClean="0">
                <a:solidFill>
                  <a:srgbClr val="BC8F00"/>
                </a:solidFill>
              </a:rPr>
              <a:t>c.customernumber</a:t>
            </a:r>
            <a:r>
              <a:rPr lang="en-US" sz="2000" b="1" dirty="0" smtClean="0">
                <a:solidFill>
                  <a:srgbClr val="BC8F00"/>
                </a:solidFill>
              </a:rPr>
              <a:t> = </a:t>
            </a:r>
            <a:r>
              <a:rPr lang="en-US" sz="2000" b="1" dirty="0" err="1" smtClean="0">
                <a:solidFill>
                  <a:srgbClr val="BC8F00"/>
                </a:solidFill>
              </a:rPr>
              <a:t>p.customernumber</a:t>
            </a:r>
            <a:r>
              <a:rPr lang="en-US" sz="2000" b="1" dirty="0" smtClean="0">
                <a:solidFill>
                  <a:srgbClr val="BC8F00"/>
                </a:solidFill>
              </a:rPr>
              <a:t>; </a:t>
            </a:r>
          </a:p>
          <a:p>
            <a:endParaRPr lang="en-US" sz="2000" dirty="0" smtClean="0"/>
          </a:p>
        </p:txBody>
      </p:sp>
      <p:sp>
        <p:nvSpPr>
          <p:cNvPr id="4" name="Title 3"/>
          <p:cNvSpPr>
            <a:spLocks noGrp="1"/>
          </p:cNvSpPr>
          <p:nvPr>
            <p:ph type="title"/>
          </p:nvPr>
        </p:nvSpPr>
        <p:spPr/>
        <p:txBody>
          <a:bodyPr/>
          <a:lstStyle/>
          <a:p>
            <a:r>
              <a:rPr lang="en-US" dirty="0" smtClean="0"/>
              <a:t>FULL OUTER JOIN</a:t>
            </a:r>
            <a:endParaRPr lang="en-US" dirty="0"/>
          </a:p>
        </p:txBody>
      </p:sp>
    </p:spTree>
    <p:extLst>
      <p:ext uri="{BB962C8B-B14F-4D97-AF65-F5344CB8AC3E}">
        <p14:creationId xmlns:p14="http://schemas.microsoft.com/office/powerpoint/2010/main" val="3914862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subTnLst>
                                    <p:animClr clrSpc="rgb" dir="cw">
                                      <p:cBhvr override="childStyle">
                                        <p:cTn dur="1" fill="hold" display="0" masterRel="nextClick" afterEffect="1"/>
                                        <p:tgtEl>
                                          <p:spTgt spid="5">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subTnLst>
                                    <p:animClr clrSpc="rgb" dir="cw">
                                      <p:cBhvr override="childStyle">
                                        <p:cTn dur="1" fill="hold" display="0" masterRel="nextClick" afterEffect="1"/>
                                        <p:tgtEl>
                                          <p:spTgt spid="5">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subTnLst>
                                    <p:animClr clrSpc="rgb" dir="cw">
                                      <p:cBhvr override="childStyle">
                                        <p:cTn dur="1" fill="hold" display="0" masterRel="nextClick" afterEffect="1"/>
                                        <p:tgtEl>
                                          <p:spTgt spid="5">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subTnLst>
                                    <p:animClr clrSpc="rgb" dir="cw">
                                      <p:cBhvr override="childStyle">
                                        <p:cTn dur="1" fill="hold" display="0" masterRel="nextClick" afterEffect="1"/>
                                        <p:tgtEl>
                                          <p:spTgt spid="5">
                                            <p:txEl>
                                              <p:pRg st="3" end="3"/>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subTnLst>
                                    <p:animClr clrSpc="rgb" dir="cw">
                                      <p:cBhvr override="childStyle">
                                        <p:cTn dur="1" fill="hold" display="0" masterRel="nextClick" afterEffect="1"/>
                                        <p:tgtEl>
                                          <p:spTgt spid="5">
                                            <p:txEl>
                                              <p:pRg st="4" end="4"/>
                                            </p:txEl>
                                          </p:spTgt>
                                        </p:tgtEl>
                                        <p:attrNameLst>
                                          <p:attrName>ppt_c</p:attrName>
                                        </p:attrNameLst>
                                      </p:cBhvr>
                                      <p:to>
                                        <a:srgbClr val="B2B2B2"/>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6" end="6"/>
                                            </p:txEl>
                                          </p:spTgt>
                                        </p:tgtEl>
                                        <p:attrNameLst>
                                          <p:attrName>style.visibility</p:attrName>
                                        </p:attrNameLst>
                                      </p:cBhvr>
                                      <p:to>
                                        <p:strVal val="visible"/>
                                      </p:to>
                                    </p:set>
                                    <p:animEffect transition="in" filter="fade">
                                      <p:cBhvr>
                                        <p:cTn id="32" dur="500"/>
                                        <p:tgtEl>
                                          <p:spTgt spid="5">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xEl>
                                              <p:pRg st="7" end="7"/>
                                            </p:txEl>
                                          </p:spTgt>
                                        </p:tgtEl>
                                        <p:attrNameLst>
                                          <p:attrName>style.visibility</p:attrName>
                                        </p:attrNameLst>
                                      </p:cBhvr>
                                      <p:to>
                                        <p:strVal val="visible"/>
                                      </p:to>
                                    </p:set>
                                    <p:animEffect transition="in" filter="fade">
                                      <p:cBhvr>
                                        <p:cTn id="37" dur="500"/>
                                        <p:tgtEl>
                                          <p:spTgt spid="5">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
                                            <p:txEl>
                                              <p:pRg st="8" end="8"/>
                                            </p:txEl>
                                          </p:spTgt>
                                        </p:tgtEl>
                                        <p:attrNameLst>
                                          <p:attrName>style.visibility</p:attrName>
                                        </p:attrNameLst>
                                      </p:cBhvr>
                                      <p:to>
                                        <p:strVal val="visible"/>
                                      </p:to>
                                    </p:set>
                                    <p:animEffect transition="in" filter="fade">
                                      <p:cBhvr>
                                        <p:cTn id="42" dur="500"/>
                                        <p:tgtEl>
                                          <p:spTgt spid="5">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5">
                                            <p:txEl>
                                              <p:pRg st="9" end="9"/>
                                            </p:txEl>
                                          </p:spTgt>
                                        </p:tgtEl>
                                        <p:attrNameLst>
                                          <p:attrName>style.visibility</p:attrName>
                                        </p:attrNameLst>
                                      </p:cBhvr>
                                      <p:to>
                                        <p:strVal val="visible"/>
                                      </p:to>
                                    </p:set>
                                    <p:animEffect transition="in" filter="fade">
                                      <p:cBhvr>
                                        <p:cTn id="47" dur="500"/>
                                        <p:tgtEl>
                                          <p:spTgt spid="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914400"/>
            <a:ext cx="9067800" cy="4648200"/>
          </a:xfrm>
        </p:spPr>
        <p:txBody>
          <a:bodyPr/>
          <a:lstStyle/>
          <a:p>
            <a:r>
              <a:rPr lang="en-US" sz="2000" dirty="0" smtClean="0"/>
              <a:t>Some database systems do not support the FULL OUTER JOIN functionality.</a:t>
            </a:r>
          </a:p>
          <a:p>
            <a:r>
              <a:rPr lang="en-US" sz="2000" dirty="0" smtClean="0"/>
              <a:t>Hence we can emulate it through the use of an INNER JOIN. </a:t>
            </a:r>
          </a:p>
          <a:p>
            <a:r>
              <a:rPr lang="en-US" sz="2000" dirty="0" smtClean="0"/>
              <a:t>UNION ALL selects the "single table rows" from left and right tables respectively.</a:t>
            </a:r>
          </a:p>
          <a:p>
            <a:endParaRPr lang="en-US" dirty="0" smtClean="0"/>
          </a:p>
          <a:p>
            <a:r>
              <a:rPr lang="en-US" sz="2000" dirty="0" smtClean="0"/>
              <a:t>Example:</a:t>
            </a:r>
          </a:p>
          <a:p>
            <a:pPr marL="0" indent="341313">
              <a:buNone/>
            </a:pPr>
            <a:r>
              <a:rPr lang="en-US" sz="2000" b="1" dirty="0" smtClean="0">
                <a:solidFill>
                  <a:srgbClr val="0070C0"/>
                </a:solidFill>
              </a:rPr>
              <a:t>SELECT</a:t>
            </a:r>
            <a:r>
              <a:rPr lang="en-US" sz="2000" b="1" dirty="0" smtClean="0">
                <a:solidFill>
                  <a:schemeClr val="accent1">
                    <a:lumMod val="75000"/>
                  </a:schemeClr>
                </a:solidFill>
                <a:latin typeface="Courier New" pitchFamily="49" charset="0"/>
                <a:cs typeface="Courier New" pitchFamily="49" charset="0"/>
              </a:rPr>
              <a:t> </a:t>
            </a:r>
            <a:r>
              <a:rPr lang="en-US" sz="2000" b="1" dirty="0" err="1">
                <a:solidFill>
                  <a:srgbClr val="BC8F00"/>
                </a:solidFill>
              </a:rPr>
              <a:t>c.city</a:t>
            </a:r>
            <a:r>
              <a:rPr lang="en-US" sz="2000" b="1" dirty="0">
                <a:solidFill>
                  <a:srgbClr val="BC8F00"/>
                </a:solidFill>
              </a:rPr>
              <a:t>, </a:t>
            </a:r>
            <a:r>
              <a:rPr lang="en-US" sz="2000" b="1" dirty="0" err="1">
                <a:solidFill>
                  <a:srgbClr val="BC8F00"/>
                </a:solidFill>
              </a:rPr>
              <a:t>p.checknumber</a:t>
            </a:r>
            <a:r>
              <a:rPr lang="en-US" sz="2000" b="1" dirty="0">
                <a:solidFill>
                  <a:srgbClr val="BC8F00"/>
                </a:solidFill>
              </a:rPr>
              <a:t>, p. amount </a:t>
            </a:r>
            <a:r>
              <a:rPr lang="en-US" sz="2000" b="1" dirty="0">
                <a:solidFill>
                  <a:srgbClr val="0070C0"/>
                </a:solidFill>
              </a:rPr>
              <a:t>FROM</a:t>
            </a:r>
            <a:r>
              <a:rPr lang="en-US" sz="2000" b="1" dirty="0" smtClean="0">
                <a:solidFill>
                  <a:schemeClr val="accent1">
                    <a:lumMod val="75000"/>
                  </a:schemeClr>
                </a:solidFill>
                <a:latin typeface="Courier New" pitchFamily="49" charset="0"/>
                <a:cs typeface="Courier New" pitchFamily="49" charset="0"/>
              </a:rPr>
              <a:t> </a:t>
            </a:r>
            <a:r>
              <a:rPr lang="en-US" sz="2000" b="1" dirty="0">
                <a:solidFill>
                  <a:srgbClr val="BC8F00"/>
                </a:solidFill>
              </a:rPr>
              <a:t>customers c</a:t>
            </a:r>
          </a:p>
          <a:p>
            <a:pPr marL="0" indent="341313">
              <a:buNone/>
            </a:pPr>
            <a:r>
              <a:rPr lang="en-US" sz="2000" b="1" dirty="0">
                <a:solidFill>
                  <a:srgbClr val="0070C0"/>
                </a:solidFill>
              </a:rPr>
              <a:t>LEFT JOIN </a:t>
            </a:r>
            <a:r>
              <a:rPr lang="en-US" sz="2000" b="1" dirty="0">
                <a:solidFill>
                  <a:srgbClr val="BC8F00"/>
                </a:solidFill>
              </a:rPr>
              <a:t>payments </a:t>
            </a:r>
            <a:r>
              <a:rPr lang="en-US" sz="2000" b="1" dirty="0" smtClean="0">
                <a:solidFill>
                  <a:srgbClr val="BC8F00"/>
                </a:solidFill>
              </a:rPr>
              <a:t>p</a:t>
            </a:r>
            <a:r>
              <a:rPr lang="en-US" sz="2000" b="1" dirty="0">
                <a:solidFill>
                  <a:schemeClr val="accent1">
                    <a:lumMod val="75000"/>
                  </a:schemeClr>
                </a:solidFill>
                <a:latin typeface="Courier New" pitchFamily="49" charset="0"/>
                <a:cs typeface="Courier New" pitchFamily="49" charset="0"/>
              </a:rPr>
              <a:t> </a:t>
            </a:r>
            <a:r>
              <a:rPr lang="en-US" sz="2000" b="1" dirty="0" smtClean="0">
                <a:solidFill>
                  <a:srgbClr val="0070C0"/>
                </a:solidFill>
              </a:rPr>
              <a:t>ON </a:t>
            </a:r>
            <a:r>
              <a:rPr lang="en-US" sz="2000" b="1" dirty="0" err="1" smtClean="0">
                <a:solidFill>
                  <a:srgbClr val="BC8F00"/>
                </a:solidFill>
              </a:rPr>
              <a:t>c.customernumber</a:t>
            </a:r>
            <a:r>
              <a:rPr lang="en-US" sz="2000" b="1" dirty="0" smtClean="0">
                <a:solidFill>
                  <a:srgbClr val="BC8F00"/>
                </a:solidFill>
              </a:rPr>
              <a:t> = </a:t>
            </a:r>
            <a:r>
              <a:rPr lang="en-US" sz="2000" b="1" dirty="0" err="1" smtClean="0">
                <a:solidFill>
                  <a:srgbClr val="BC8F00"/>
                </a:solidFill>
              </a:rPr>
              <a:t>p.customernumber</a:t>
            </a:r>
            <a:endParaRPr lang="en-US" sz="2000" b="1" dirty="0">
              <a:solidFill>
                <a:srgbClr val="BC8F00"/>
              </a:solidFill>
            </a:endParaRPr>
          </a:p>
          <a:p>
            <a:pPr marL="0" indent="341313">
              <a:buNone/>
            </a:pPr>
            <a:r>
              <a:rPr lang="en-US" sz="2000" b="1" dirty="0">
                <a:solidFill>
                  <a:srgbClr val="0070C0"/>
                </a:solidFill>
              </a:rPr>
              <a:t>UNION</a:t>
            </a:r>
          </a:p>
          <a:p>
            <a:pPr marL="0" indent="341313">
              <a:buNone/>
            </a:pPr>
            <a:r>
              <a:rPr lang="en-US" sz="2000" b="1" dirty="0" smtClean="0">
                <a:solidFill>
                  <a:srgbClr val="0070C0"/>
                </a:solidFill>
              </a:rPr>
              <a:t>SELECT</a:t>
            </a:r>
            <a:r>
              <a:rPr lang="en-US" sz="2000" b="1" dirty="0">
                <a:solidFill>
                  <a:schemeClr val="accent1">
                    <a:lumMod val="75000"/>
                  </a:schemeClr>
                </a:solidFill>
                <a:latin typeface="Courier New" pitchFamily="49" charset="0"/>
                <a:cs typeface="Courier New" pitchFamily="49" charset="0"/>
              </a:rPr>
              <a:t> </a:t>
            </a:r>
            <a:r>
              <a:rPr lang="en-US" sz="2000" b="1" dirty="0" err="1" smtClean="0">
                <a:solidFill>
                  <a:srgbClr val="BC8F00"/>
                </a:solidFill>
              </a:rPr>
              <a:t>c.city</a:t>
            </a:r>
            <a:r>
              <a:rPr lang="en-US" sz="2000" b="1" dirty="0">
                <a:solidFill>
                  <a:srgbClr val="BC8F00"/>
                </a:solidFill>
              </a:rPr>
              <a:t>, </a:t>
            </a:r>
            <a:r>
              <a:rPr lang="en-US" sz="2000" b="1" dirty="0" err="1">
                <a:solidFill>
                  <a:srgbClr val="BC8F00"/>
                </a:solidFill>
              </a:rPr>
              <a:t>p.checknumber</a:t>
            </a:r>
            <a:r>
              <a:rPr lang="en-US" sz="2000" b="1" dirty="0">
                <a:solidFill>
                  <a:srgbClr val="BC8F00"/>
                </a:solidFill>
              </a:rPr>
              <a:t>, p. amount </a:t>
            </a:r>
            <a:r>
              <a:rPr lang="en-US" sz="2000" b="1" dirty="0">
                <a:solidFill>
                  <a:srgbClr val="0070C0"/>
                </a:solidFill>
              </a:rPr>
              <a:t>FROM</a:t>
            </a:r>
            <a:r>
              <a:rPr lang="en-US" sz="2000" b="1" dirty="0" smtClean="0">
                <a:solidFill>
                  <a:schemeClr val="accent1">
                    <a:lumMod val="75000"/>
                  </a:schemeClr>
                </a:solidFill>
                <a:latin typeface="Courier New" pitchFamily="49" charset="0"/>
                <a:cs typeface="Courier New" pitchFamily="49" charset="0"/>
              </a:rPr>
              <a:t> </a:t>
            </a:r>
            <a:r>
              <a:rPr lang="en-US" sz="2000" b="1" dirty="0">
                <a:solidFill>
                  <a:srgbClr val="BC8F00"/>
                </a:solidFill>
              </a:rPr>
              <a:t>customers</a:t>
            </a:r>
            <a:r>
              <a:rPr lang="en-US" sz="2000" b="1" dirty="0" smtClean="0">
                <a:solidFill>
                  <a:schemeClr val="accent6">
                    <a:lumMod val="75000"/>
                  </a:schemeClr>
                </a:solidFill>
                <a:latin typeface="Courier New" pitchFamily="49" charset="0"/>
                <a:cs typeface="Courier New" pitchFamily="49" charset="0"/>
              </a:rPr>
              <a:t> </a:t>
            </a:r>
            <a:r>
              <a:rPr lang="en-US" sz="2000" b="1" dirty="0">
                <a:solidFill>
                  <a:srgbClr val="BC8F00"/>
                </a:solidFill>
              </a:rPr>
              <a:t>c</a:t>
            </a:r>
          </a:p>
          <a:p>
            <a:pPr marL="0" indent="341313">
              <a:buNone/>
            </a:pPr>
            <a:r>
              <a:rPr lang="en-US" sz="2000" b="1" dirty="0" smtClean="0">
                <a:solidFill>
                  <a:srgbClr val="0070C0"/>
                </a:solidFill>
              </a:rPr>
              <a:t>RIGHT JOIN</a:t>
            </a:r>
            <a:r>
              <a:rPr lang="en-US" sz="2000" b="1" dirty="0" smtClean="0">
                <a:solidFill>
                  <a:schemeClr val="accent1">
                    <a:lumMod val="75000"/>
                  </a:schemeClr>
                </a:solidFill>
                <a:latin typeface="Courier New" pitchFamily="49" charset="0"/>
                <a:cs typeface="Courier New" pitchFamily="49" charset="0"/>
              </a:rPr>
              <a:t> </a:t>
            </a:r>
            <a:r>
              <a:rPr lang="en-US" sz="2000" b="1" dirty="0">
                <a:solidFill>
                  <a:srgbClr val="BC8F00"/>
                </a:solidFill>
              </a:rPr>
              <a:t>payments p</a:t>
            </a:r>
            <a:r>
              <a:rPr lang="en-US" sz="2000" b="1" dirty="0" smtClean="0">
                <a:solidFill>
                  <a:schemeClr val="accent1">
                    <a:lumMod val="75000"/>
                  </a:schemeClr>
                </a:solidFill>
                <a:latin typeface="Courier New" pitchFamily="49" charset="0"/>
                <a:cs typeface="Courier New" pitchFamily="49" charset="0"/>
              </a:rPr>
              <a:t> </a:t>
            </a:r>
            <a:r>
              <a:rPr lang="en-US" sz="2000" b="1" dirty="0" smtClean="0">
                <a:solidFill>
                  <a:srgbClr val="0070C0"/>
                </a:solidFill>
              </a:rPr>
              <a:t>ON </a:t>
            </a:r>
            <a:r>
              <a:rPr lang="en-US" sz="1950" b="1" dirty="0" err="1" smtClean="0">
                <a:solidFill>
                  <a:srgbClr val="BC8F00"/>
                </a:solidFill>
              </a:rPr>
              <a:t>c.customernumber</a:t>
            </a:r>
            <a:r>
              <a:rPr lang="en-US" sz="1950" b="1" dirty="0" smtClean="0">
                <a:solidFill>
                  <a:srgbClr val="BC8F00"/>
                </a:solidFill>
              </a:rPr>
              <a:t>=</a:t>
            </a:r>
            <a:r>
              <a:rPr lang="en-US" sz="1950" b="1" dirty="0" err="1" smtClean="0">
                <a:solidFill>
                  <a:srgbClr val="BC8F00"/>
                </a:solidFill>
              </a:rPr>
              <a:t>p.customernumber</a:t>
            </a:r>
            <a:r>
              <a:rPr lang="en-US" sz="2000" b="1" dirty="0">
                <a:solidFill>
                  <a:srgbClr val="BC8F00"/>
                </a:solidFill>
              </a:rPr>
              <a:t>;</a:t>
            </a:r>
          </a:p>
          <a:p>
            <a:pPr marL="0" indent="341313">
              <a:buNone/>
            </a:pPr>
            <a:endParaRPr lang="en-US" dirty="0" smtClean="0"/>
          </a:p>
          <a:p>
            <a:endParaRPr lang="en-US" dirty="0" smtClean="0"/>
          </a:p>
          <a:p>
            <a:endParaRPr lang="en-US" dirty="0" smtClean="0"/>
          </a:p>
          <a:p>
            <a:endParaRPr lang="en-US" dirty="0" smtClean="0"/>
          </a:p>
          <a:p>
            <a:endParaRPr lang="en-US" dirty="0" smtClean="0"/>
          </a:p>
        </p:txBody>
      </p:sp>
      <p:sp>
        <p:nvSpPr>
          <p:cNvPr id="2" name="Title 1"/>
          <p:cNvSpPr>
            <a:spLocks noGrp="1"/>
          </p:cNvSpPr>
          <p:nvPr>
            <p:ph type="title"/>
          </p:nvPr>
        </p:nvSpPr>
        <p:spPr>
          <a:noFill/>
          <a:ln>
            <a:noFill/>
          </a:ln>
        </p:spPr>
        <p:txBody>
          <a:bodyPr anchor="ctr"/>
          <a:lstStyle/>
          <a:p>
            <a:r>
              <a:rPr lang="en-US" dirty="0"/>
              <a:t>FULL OUTER </a:t>
            </a:r>
            <a:r>
              <a:rPr lang="en-US" dirty="0" smtClean="0"/>
              <a:t>JOIN</a:t>
            </a:r>
            <a:endParaRPr lang="en-US" dirty="0"/>
          </a:p>
        </p:txBody>
      </p:sp>
      <p:sp>
        <p:nvSpPr>
          <p:cNvPr id="10" name="Slide Number Placeholder 25"/>
          <p:cNvSpPr>
            <a:spLocks noGrp="1"/>
          </p:cNvSpPr>
          <p:nvPr>
            <p:ph type="sldNum" sz="quarter" idx="11"/>
          </p:nvPr>
        </p:nvSpPr>
        <p:spPr>
          <a:prstGeom prst="rect">
            <a:avLst/>
          </a:prstGeom>
        </p:spPr>
        <p:txBody>
          <a:bodyPr/>
          <a:lstStyle/>
          <a:p>
            <a:pPr>
              <a:defRPr/>
            </a:pPr>
            <a:fld id="{8FE0B590-8C00-4610-BFCF-F4111B763C9E}" type="slidenum">
              <a:rPr lang="en-US" sz="1400" smtClean="0"/>
              <a:pPr>
                <a:defRPr/>
              </a:pPr>
              <a:t>35</a:t>
            </a:fld>
            <a:endParaRPr lang="en-US" sz="1400" dirty="0"/>
          </a:p>
        </p:txBody>
      </p:sp>
    </p:spTree>
    <p:extLst>
      <p:ext uri="{BB962C8B-B14F-4D97-AF65-F5344CB8AC3E}">
        <p14:creationId xmlns:p14="http://schemas.microsoft.com/office/powerpoint/2010/main" val="2719925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10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10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10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10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10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10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4"/>
          </p:nvPr>
        </p:nvSpPr>
        <p:spPr/>
        <p:txBody>
          <a:bodyPr/>
          <a:lstStyle/>
          <a:p>
            <a:r>
              <a:rPr lang="en-US" dirty="0" err="1" smtClean="0"/>
              <a:t>Self Join</a:t>
            </a:r>
            <a:endParaRPr lang="en-US" dirty="0"/>
          </a:p>
        </p:txBody>
      </p:sp>
    </p:spTree>
    <p:extLst>
      <p:ext uri="{BB962C8B-B14F-4D97-AF65-F5344CB8AC3E}">
        <p14:creationId xmlns:p14="http://schemas.microsoft.com/office/powerpoint/2010/main" val="116255073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66800"/>
            <a:ext cx="8686800" cy="4906963"/>
          </a:xfrm>
        </p:spPr>
        <p:txBody>
          <a:bodyPr/>
          <a:lstStyle/>
          <a:p>
            <a:pPr lvl="1">
              <a:spcBef>
                <a:spcPts val="1200"/>
              </a:spcBef>
              <a:buFont typeface="Arial" pitchFamily="34" charset="0"/>
              <a:buChar char="•"/>
            </a:pPr>
            <a:r>
              <a:rPr lang="en-US" sz="2000" dirty="0" err="1">
                <a:solidFill>
                  <a:schemeClr val="bg1"/>
                </a:solidFill>
                <a:latin typeface="Arial" pitchFamily="34" charset="0"/>
                <a:cs typeface="Arial" pitchFamily="34" charset="0"/>
              </a:rPr>
              <a:t>Self join</a:t>
            </a:r>
            <a:r>
              <a:rPr lang="en-US" sz="2000" dirty="0">
                <a:solidFill>
                  <a:schemeClr val="bg1"/>
                </a:solidFill>
                <a:latin typeface="Arial" pitchFamily="34" charset="0"/>
                <a:cs typeface="Arial" pitchFamily="34" charset="0"/>
              </a:rPr>
              <a:t> is used in situations </a:t>
            </a:r>
            <a:r>
              <a:rPr lang="en-US" sz="2000" dirty="0" smtClean="0">
                <a:solidFill>
                  <a:schemeClr val="bg1"/>
                </a:solidFill>
                <a:latin typeface="Arial" pitchFamily="34" charset="0"/>
                <a:cs typeface="Arial" pitchFamily="34" charset="0"/>
              </a:rPr>
              <a:t>where one </a:t>
            </a:r>
            <a:r>
              <a:rPr lang="en-US" sz="2000" dirty="0">
                <a:solidFill>
                  <a:schemeClr val="bg1"/>
                </a:solidFill>
                <a:latin typeface="Arial" pitchFamily="34" charset="0"/>
                <a:cs typeface="Arial" pitchFamily="34" charset="0"/>
              </a:rPr>
              <a:t>row of a table is compared to another row of the same table. </a:t>
            </a:r>
          </a:p>
          <a:p>
            <a:pPr lvl="1">
              <a:spcBef>
                <a:spcPts val="1200"/>
              </a:spcBef>
              <a:buFont typeface="Arial" pitchFamily="34" charset="0"/>
              <a:buChar char="•"/>
            </a:pPr>
            <a:r>
              <a:rPr lang="en-US" sz="2000" dirty="0">
                <a:solidFill>
                  <a:schemeClr val="bg1"/>
                </a:solidFill>
                <a:latin typeface="Arial" pitchFamily="34" charset="0"/>
                <a:cs typeface="Arial" pitchFamily="34" charset="0"/>
              </a:rPr>
              <a:t>The table, on which the </a:t>
            </a:r>
            <a:r>
              <a:rPr lang="en-US" sz="2000" dirty="0" err="1">
                <a:solidFill>
                  <a:schemeClr val="bg1"/>
                </a:solidFill>
                <a:latin typeface="Arial" pitchFamily="34" charset="0"/>
                <a:cs typeface="Arial" pitchFamily="34" charset="0"/>
              </a:rPr>
              <a:t>self join</a:t>
            </a:r>
            <a:r>
              <a:rPr lang="en-US" sz="2000" dirty="0">
                <a:solidFill>
                  <a:schemeClr val="bg1"/>
                </a:solidFill>
                <a:latin typeface="Arial" pitchFamily="34" charset="0"/>
                <a:cs typeface="Arial" pitchFamily="34" charset="0"/>
              </a:rPr>
              <a:t> will be used, appears twice in the </a:t>
            </a:r>
            <a:r>
              <a:rPr lang="en-US" sz="2000" b="1" dirty="0">
                <a:solidFill>
                  <a:schemeClr val="bg1"/>
                </a:solidFill>
                <a:latin typeface="Arial" pitchFamily="34" charset="0"/>
                <a:cs typeface="Arial" pitchFamily="34" charset="0"/>
              </a:rPr>
              <a:t>From</a:t>
            </a:r>
            <a:r>
              <a:rPr lang="en-US" sz="2000" b="1" i="1" dirty="0">
                <a:solidFill>
                  <a:schemeClr val="bg1"/>
                </a:solidFill>
                <a:latin typeface="Arial" pitchFamily="34" charset="0"/>
                <a:cs typeface="Arial" pitchFamily="34" charset="0"/>
              </a:rPr>
              <a:t> </a:t>
            </a:r>
            <a:r>
              <a:rPr lang="en-US" sz="2000" dirty="0">
                <a:solidFill>
                  <a:schemeClr val="bg1"/>
                </a:solidFill>
                <a:latin typeface="Arial" pitchFamily="34" charset="0"/>
                <a:cs typeface="Arial" pitchFamily="34" charset="0"/>
              </a:rPr>
              <a:t>clause</a:t>
            </a:r>
          </a:p>
          <a:p>
            <a:pPr marL="742950" lvl="2" indent="-342900">
              <a:spcBef>
                <a:spcPts val="1200"/>
              </a:spcBef>
            </a:pPr>
            <a:r>
              <a:rPr lang="en-US" sz="2000" dirty="0" smtClean="0">
                <a:solidFill>
                  <a:schemeClr val="bg1"/>
                </a:solidFill>
                <a:latin typeface="Arial" pitchFamily="34" charset="0"/>
                <a:cs typeface="Arial" pitchFamily="34" charset="0"/>
              </a:rPr>
              <a:t>Use table </a:t>
            </a:r>
            <a:r>
              <a:rPr lang="en-US" sz="2000" dirty="0">
                <a:solidFill>
                  <a:schemeClr val="bg1"/>
                </a:solidFill>
                <a:latin typeface="Arial" pitchFamily="34" charset="0"/>
                <a:cs typeface="Arial" pitchFamily="34" charset="0"/>
              </a:rPr>
              <a:t>aliases to qualify column names in the join condition.</a:t>
            </a:r>
          </a:p>
          <a:p>
            <a:endParaRPr lang="en-US" sz="2000" dirty="0" smtClean="0"/>
          </a:p>
          <a:p>
            <a:r>
              <a:rPr lang="en-US" sz="2000" dirty="0" smtClean="0"/>
              <a:t>ANSI Style:</a:t>
            </a:r>
          </a:p>
          <a:p>
            <a:pPr marL="341313" indent="0">
              <a:buNone/>
            </a:pPr>
            <a:r>
              <a:rPr lang="en-US" sz="2000" b="1" dirty="0">
                <a:solidFill>
                  <a:srgbClr val="0070C0"/>
                </a:solidFill>
              </a:rPr>
              <a:t>SELECT</a:t>
            </a:r>
            <a:r>
              <a:rPr lang="en-US" sz="2000" b="1" dirty="0">
                <a:solidFill>
                  <a:schemeClr val="accent1">
                    <a:lumMod val="75000"/>
                  </a:schemeClr>
                </a:solidFill>
                <a:latin typeface="Courier New" pitchFamily="49" charset="0"/>
                <a:cs typeface="Courier New" pitchFamily="49" charset="0"/>
              </a:rPr>
              <a:t> </a:t>
            </a:r>
            <a:r>
              <a:rPr lang="en-US" sz="2000" b="1" dirty="0" err="1">
                <a:solidFill>
                  <a:srgbClr val="BC8F00"/>
                </a:solidFill>
              </a:rPr>
              <a:t>a.lastname</a:t>
            </a:r>
            <a:r>
              <a:rPr lang="en-US" sz="2000" b="1" dirty="0">
                <a:solidFill>
                  <a:srgbClr val="BC8F00"/>
                </a:solidFill>
              </a:rPr>
              <a:t>, </a:t>
            </a:r>
            <a:r>
              <a:rPr lang="en-US" sz="2000" b="1" dirty="0" err="1">
                <a:solidFill>
                  <a:srgbClr val="BC8F00"/>
                </a:solidFill>
              </a:rPr>
              <a:t>a.reportsto</a:t>
            </a:r>
            <a:r>
              <a:rPr lang="en-US" sz="2000" b="1" dirty="0">
                <a:solidFill>
                  <a:srgbClr val="BC8F00"/>
                </a:solidFill>
              </a:rPr>
              <a:t>, </a:t>
            </a:r>
            <a:r>
              <a:rPr lang="en-US" sz="2000" b="1" dirty="0" err="1">
                <a:solidFill>
                  <a:srgbClr val="BC8F00"/>
                </a:solidFill>
              </a:rPr>
              <a:t>b.firstname</a:t>
            </a:r>
            <a:r>
              <a:rPr lang="en-US" sz="2000" b="1" dirty="0">
                <a:solidFill>
                  <a:srgbClr val="BC8F00"/>
                </a:solidFill>
              </a:rPr>
              <a:t>, </a:t>
            </a:r>
            <a:r>
              <a:rPr lang="en-US" sz="2000" b="1" dirty="0" err="1">
                <a:solidFill>
                  <a:srgbClr val="BC8F00"/>
                </a:solidFill>
              </a:rPr>
              <a:t>b.reportsto</a:t>
            </a:r>
            <a:r>
              <a:rPr lang="en-US" sz="2000" b="1" dirty="0">
                <a:solidFill>
                  <a:srgbClr val="BC8F00"/>
                </a:solidFill>
              </a:rPr>
              <a:t>, </a:t>
            </a:r>
            <a:r>
              <a:rPr lang="en-US" sz="2000" b="1" dirty="0" err="1">
                <a:solidFill>
                  <a:srgbClr val="BC8F00"/>
                </a:solidFill>
              </a:rPr>
              <a:t>b.jobtitle</a:t>
            </a:r>
            <a:r>
              <a:rPr lang="en-US" sz="2000" b="1" dirty="0">
                <a:solidFill>
                  <a:srgbClr val="BC8F00"/>
                </a:solidFill>
              </a:rPr>
              <a:t> </a:t>
            </a:r>
          </a:p>
          <a:p>
            <a:pPr marL="341313" indent="0">
              <a:buNone/>
            </a:pPr>
            <a:r>
              <a:rPr lang="en-US" sz="2000" b="1" dirty="0">
                <a:solidFill>
                  <a:srgbClr val="0070C0"/>
                </a:solidFill>
              </a:rPr>
              <a:t>FROM</a:t>
            </a:r>
            <a:r>
              <a:rPr lang="en-US" sz="2000" b="1" dirty="0">
                <a:solidFill>
                  <a:srgbClr val="BC8F00"/>
                </a:solidFill>
              </a:rPr>
              <a:t> employees a </a:t>
            </a:r>
            <a:r>
              <a:rPr lang="en-US" sz="2000" b="1" dirty="0">
                <a:solidFill>
                  <a:srgbClr val="0070C0"/>
                </a:solidFill>
              </a:rPr>
              <a:t>INNER JOIN </a:t>
            </a:r>
            <a:r>
              <a:rPr lang="en-US" sz="2000" b="1" dirty="0">
                <a:solidFill>
                  <a:srgbClr val="BC8F00"/>
                </a:solidFill>
              </a:rPr>
              <a:t>employees b </a:t>
            </a:r>
          </a:p>
          <a:p>
            <a:pPr marL="341313" indent="0">
              <a:buNone/>
            </a:pPr>
            <a:r>
              <a:rPr lang="en-US" sz="2000" b="1" dirty="0">
                <a:solidFill>
                  <a:srgbClr val="0070C0"/>
                </a:solidFill>
              </a:rPr>
              <a:t>ON</a:t>
            </a:r>
            <a:r>
              <a:rPr lang="en-US" sz="2000" b="1" dirty="0">
                <a:solidFill>
                  <a:srgbClr val="BC8F00"/>
                </a:solidFill>
              </a:rPr>
              <a:t> </a:t>
            </a:r>
            <a:r>
              <a:rPr lang="en-US" sz="2000" b="1" dirty="0" err="1">
                <a:solidFill>
                  <a:srgbClr val="BC8F00"/>
                </a:solidFill>
              </a:rPr>
              <a:t>a.jobtitle</a:t>
            </a:r>
            <a:r>
              <a:rPr lang="en-US" sz="2000" b="1" dirty="0">
                <a:solidFill>
                  <a:srgbClr val="BC8F00"/>
                </a:solidFill>
              </a:rPr>
              <a:t> =</a:t>
            </a:r>
            <a:r>
              <a:rPr lang="en-US" sz="2000" b="1" dirty="0" err="1">
                <a:solidFill>
                  <a:srgbClr val="BC8F00"/>
                </a:solidFill>
              </a:rPr>
              <a:t>b.jobtitle</a:t>
            </a:r>
            <a:r>
              <a:rPr lang="en-US" sz="2000" b="1" dirty="0">
                <a:solidFill>
                  <a:srgbClr val="BC8F00"/>
                </a:solidFill>
              </a:rPr>
              <a:t>;</a:t>
            </a:r>
          </a:p>
          <a:p>
            <a:pPr marL="0" indent="0">
              <a:buNone/>
            </a:pPr>
            <a:endParaRPr lang="en-US" sz="2000" dirty="0" smtClean="0"/>
          </a:p>
        </p:txBody>
      </p:sp>
      <p:sp>
        <p:nvSpPr>
          <p:cNvPr id="2" name="Title 1"/>
          <p:cNvSpPr>
            <a:spLocks noGrp="1"/>
          </p:cNvSpPr>
          <p:nvPr>
            <p:ph type="title"/>
          </p:nvPr>
        </p:nvSpPr>
        <p:spPr>
          <a:noFill/>
          <a:ln>
            <a:noFill/>
          </a:ln>
        </p:spPr>
        <p:txBody>
          <a:bodyPr anchor="ctr"/>
          <a:lstStyle/>
          <a:p>
            <a:r>
              <a:rPr lang="en-US" dirty="0">
                <a:solidFill>
                  <a:schemeClr val="bg1"/>
                </a:solidFill>
              </a:rPr>
              <a:t>SELF JOIN </a:t>
            </a:r>
          </a:p>
        </p:txBody>
      </p:sp>
      <p:sp>
        <p:nvSpPr>
          <p:cNvPr id="9" name="Slide Number Placeholder 25"/>
          <p:cNvSpPr>
            <a:spLocks noGrp="1"/>
          </p:cNvSpPr>
          <p:nvPr>
            <p:ph type="sldNum" sz="quarter" idx="11"/>
          </p:nvPr>
        </p:nvSpPr>
        <p:spPr>
          <a:prstGeom prst="rect">
            <a:avLst/>
          </a:prstGeom>
        </p:spPr>
        <p:txBody>
          <a:bodyPr/>
          <a:lstStyle/>
          <a:p>
            <a:pPr>
              <a:defRPr/>
            </a:pPr>
            <a:fld id="{8FE0B590-8C00-4610-BFCF-F4111B763C9E}" type="slidenum">
              <a:rPr lang="en-US" sz="1400" smtClean="0"/>
              <a:pPr>
                <a:defRPr/>
              </a:pPr>
              <a:t>37</a:t>
            </a:fld>
            <a:endParaRPr lang="en-US" sz="1400" dirty="0"/>
          </a:p>
        </p:txBody>
      </p:sp>
    </p:spTree>
    <p:extLst>
      <p:ext uri="{BB962C8B-B14F-4D97-AF65-F5344CB8AC3E}">
        <p14:creationId xmlns:p14="http://schemas.microsoft.com/office/powerpoint/2010/main" val="3016565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1000"/>
                                        <p:tgtEl>
                                          <p:spTgt spid="3">
                                            <p:txEl>
                                              <p:pRg st="4" end="4"/>
                                            </p:txEl>
                                          </p:spTgt>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animEffect transition="in" filter="fade">
                                      <p:cBhvr>
                                        <p:cTn id="11" dur="1000"/>
                                        <p:tgtEl>
                                          <p:spTgt spid="3">
                                            <p:txEl>
                                              <p:pRg st="5" end="5"/>
                                            </p:txEl>
                                          </p:spTgt>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3">
                                            <p:txEl>
                                              <p:pRg st="6" end="6"/>
                                            </p:txEl>
                                          </p:spTgt>
                                        </p:tgtEl>
                                        <p:attrNameLst>
                                          <p:attrName>style.visibility</p:attrName>
                                        </p:attrNameLst>
                                      </p:cBhvr>
                                      <p:to>
                                        <p:strVal val="visible"/>
                                      </p:to>
                                    </p:set>
                                    <p:animEffect transition="in" filter="fade">
                                      <p:cBhvr>
                                        <p:cTn id="14" dur="1000"/>
                                        <p:tgtEl>
                                          <p:spTgt spid="3">
                                            <p:txEl>
                                              <p:pRg st="6" end="6"/>
                                            </p:txEl>
                                          </p:spTgt>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animEffect transition="in" filter="fade">
                                      <p:cBhvr>
                                        <p:cTn id="17" dur="1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800" b="0" dirty="0" smtClean="0"/>
              <a:t>Lend a Hand</a:t>
            </a:r>
            <a:endParaRPr lang="en-US" sz="1800" b="0" dirty="0"/>
          </a:p>
        </p:txBody>
      </p:sp>
      <p:sp>
        <p:nvSpPr>
          <p:cNvPr id="2" name="Text Placeholder 1"/>
          <p:cNvSpPr>
            <a:spLocks noGrp="1"/>
          </p:cNvSpPr>
          <p:nvPr>
            <p:ph type="body" sz="quarter" idx="13"/>
          </p:nvPr>
        </p:nvSpPr>
        <p:spPr/>
        <p:txBody>
          <a:bodyPr>
            <a:normAutofit/>
          </a:bodyPr>
          <a:lstStyle/>
          <a:p>
            <a:r>
              <a:rPr lang="en-US" sz="2000" dirty="0">
                <a:solidFill>
                  <a:schemeClr val="bg1"/>
                </a:solidFill>
              </a:rPr>
              <a:t>Refer  </a:t>
            </a:r>
            <a:r>
              <a:rPr lang="en-US" sz="2000" dirty="0">
                <a:solidFill>
                  <a:schemeClr val="accent3"/>
                </a:solidFill>
              </a:rPr>
              <a:t>RIO_07_ANSI_SQL_Joins_and_Their_Types - Lend </a:t>
            </a:r>
            <a:r>
              <a:rPr lang="en-US" sz="2000" dirty="0" smtClean="0">
                <a:solidFill>
                  <a:schemeClr val="accent3"/>
                </a:solidFill>
              </a:rPr>
              <a:t>a Hand.ppt </a:t>
            </a:r>
            <a:r>
              <a:rPr lang="en-US" sz="2000" dirty="0">
                <a:solidFill>
                  <a:schemeClr val="bg1"/>
                </a:solidFill>
              </a:rPr>
              <a:t>document file</a:t>
            </a:r>
          </a:p>
          <a:p>
            <a:endParaRPr lang="en-US" sz="2000" dirty="0" smtClean="0"/>
          </a:p>
        </p:txBody>
      </p:sp>
    </p:spTree>
    <p:extLst>
      <p:ext uri="{BB962C8B-B14F-4D97-AF65-F5344CB8AC3E}">
        <p14:creationId xmlns:p14="http://schemas.microsoft.com/office/powerpoint/2010/main" val="420215793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1"/>
            <a:ext cx="8389665" cy="457200"/>
          </a:xfrm>
          <a:prstGeom prst="rect">
            <a:avLst/>
          </a:prstGeom>
        </p:spPr>
        <p:txBody>
          <a:bodyPr/>
          <a:lstStyle/>
          <a:p>
            <a:r>
              <a:rPr lang="en-US" sz="1800" b="0" dirty="0" smtClean="0"/>
              <a:t>Test your Understanding</a:t>
            </a:r>
            <a:endParaRPr lang="en-US" sz="1800" b="0" dirty="0"/>
          </a:p>
        </p:txBody>
      </p:sp>
      <p:sp>
        <p:nvSpPr>
          <p:cNvPr id="3" name="Content Placeholder 2"/>
          <p:cNvSpPr>
            <a:spLocks noGrp="1"/>
          </p:cNvSpPr>
          <p:nvPr>
            <p:ph type="body" sz="quarter" idx="13"/>
          </p:nvPr>
        </p:nvSpPr>
        <p:spPr>
          <a:prstGeom prst="rect">
            <a:avLst/>
          </a:prstGeom>
        </p:spPr>
        <p:txBody>
          <a:bodyPr>
            <a:normAutofit/>
          </a:bodyPr>
          <a:lstStyle/>
          <a:p>
            <a:pPr marL="457200" indent="-457200">
              <a:buFont typeface="+mj-lt"/>
              <a:buAutoNum type="arabicPeriod"/>
            </a:pPr>
            <a:r>
              <a:rPr sz="2000" dirty="0" smtClean="0">
                <a:latin typeface="Arial" pitchFamily="34" charset="0"/>
                <a:cs typeface="Arial" pitchFamily="34" charset="0"/>
              </a:rPr>
              <a:t>What are the advantages of Joins?</a:t>
            </a:r>
          </a:p>
          <a:p>
            <a:pPr marL="457200" indent="-457200">
              <a:buFont typeface="+mj-lt"/>
              <a:buAutoNum type="arabicPeriod"/>
            </a:pPr>
            <a:endParaRPr lang="en-US" sz="2000" dirty="0" smtClean="0">
              <a:latin typeface="Arial" pitchFamily="34" charset="0"/>
              <a:cs typeface="Arial" pitchFamily="34" charset="0"/>
            </a:endParaRPr>
          </a:p>
          <a:p>
            <a:pPr marL="457200" indent="-457200">
              <a:buFont typeface="+mj-lt"/>
              <a:buAutoNum type="arabicPeriod"/>
            </a:pPr>
            <a:r>
              <a:rPr lang="en-US" sz="2000" dirty="0" smtClean="0">
                <a:latin typeface="Arial" pitchFamily="34" charset="0"/>
                <a:cs typeface="Arial" pitchFamily="34" charset="0"/>
              </a:rPr>
              <a:t>How to retrieve only the matching rows from two tables?</a:t>
            </a:r>
            <a:endParaRPr sz="2000" dirty="0" smtClean="0">
              <a:latin typeface="Arial" pitchFamily="34" charset="0"/>
              <a:cs typeface="Arial" pitchFamily="34" charset="0"/>
            </a:endParaRPr>
          </a:p>
          <a:p>
            <a:pPr marL="457200" indent="-457200">
              <a:buFont typeface="+mj-lt"/>
              <a:buAutoNum type="arabicPeriod"/>
            </a:pPr>
            <a:endParaRPr lang="en-US" sz="2000" dirty="0" smtClean="0">
              <a:latin typeface="Arial" pitchFamily="34" charset="0"/>
              <a:cs typeface="Arial" pitchFamily="34" charset="0"/>
            </a:endParaRPr>
          </a:p>
          <a:p>
            <a:pPr marL="457200" indent="-457200">
              <a:buFont typeface="+mj-lt"/>
              <a:buAutoNum type="arabicPeriod"/>
            </a:pPr>
            <a:r>
              <a:rPr sz="2000" dirty="0" smtClean="0">
                <a:latin typeface="Arial" pitchFamily="34" charset="0"/>
                <a:cs typeface="Arial" pitchFamily="34" charset="0"/>
              </a:rPr>
              <a:t>How Outer Join is different from Inner Join?</a:t>
            </a:r>
          </a:p>
          <a:p>
            <a:pPr marL="457200" indent="-457200">
              <a:buFont typeface="+mj-lt"/>
              <a:buAutoNum type="arabicPeriod"/>
            </a:pPr>
            <a:endParaRPr lang="en-US" sz="2000" dirty="0" smtClean="0">
              <a:latin typeface="Arial" pitchFamily="34" charset="0"/>
              <a:cs typeface="Arial" pitchFamily="34" charset="0"/>
            </a:endParaRPr>
          </a:p>
          <a:p>
            <a:pPr marL="457200" indent="-457200">
              <a:buFont typeface="+mj-lt"/>
              <a:buAutoNum type="arabicPeriod"/>
            </a:pPr>
            <a:r>
              <a:rPr sz="2000" dirty="0" smtClean="0">
                <a:latin typeface="Arial" pitchFamily="34" charset="0"/>
                <a:cs typeface="Arial" pitchFamily="34" charset="0"/>
              </a:rPr>
              <a:t>When </a:t>
            </a:r>
            <a:r>
              <a:rPr lang="en-US" sz="2000" dirty="0" smtClean="0">
                <a:latin typeface="Arial" pitchFamily="34" charset="0"/>
                <a:cs typeface="Arial" pitchFamily="34" charset="0"/>
              </a:rPr>
              <a:t>to</a:t>
            </a:r>
            <a:r>
              <a:rPr sz="2000" dirty="0" smtClean="0">
                <a:latin typeface="Arial" pitchFamily="34" charset="0"/>
                <a:cs typeface="Arial" pitchFamily="34" charset="0"/>
              </a:rPr>
              <a:t> use Self Join?</a:t>
            </a:r>
            <a:endParaRPr lang="en-US" sz="2000" dirty="0" smtClean="0">
              <a:latin typeface="Arial" pitchFamily="34" charset="0"/>
              <a:cs typeface="Arial" pitchFamily="34" charset="0"/>
            </a:endParaRPr>
          </a:p>
        </p:txBody>
      </p:sp>
      <p:sp>
        <p:nvSpPr>
          <p:cNvPr id="4" name="Slide Number Placeholder 3"/>
          <p:cNvSpPr>
            <a:spLocks noGrp="1"/>
          </p:cNvSpPr>
          <p:nvPr>
            <p:ph type="sldNum" sz="quarter" idx="4294967295"/>
          </p:nvPr>
        </p:nvSpPr>
        <p:spPr>
          <a:xfrm>
            <a:off x="8686800" y="6477000"/>
            <a:ext cx="567140" cy="381000"/>
          </a:xfrm>
          <a:prstGeom prst="rect">
            <a:avLst/>
          </a:prstGeom>
        </p:spPr>
        <p:txBody>
          <a:bodyPr/>
          <a:lstStyle/>
          <a:p>
            <a:pPr>
              <a:defRPr/>
            </a:pPr>
            <a:fld id="{50EC62AF-8A58-47DB-8277-FFD1CE2A98DE}" type="slidenum">
              <a:rPr lang="en-US" smtClean="0"/>
              <a:pPr>
                <a:defRPr/>
              </a:pPr>
              <a:t>39</a:t>
            </a:fld>
            <a:endParaRPr lang="en-US" dirty="0"/>
          </a:p>
        </p:txBody>
      </p:sp>
    </p:spTree>
    <p:extLst>
      <p:ext uri="{BB962C8B-B14F-4D97-AF65-F5344CB8AC3E}">
        <p14:creationId xmlns:p14="http://schemas.microsoft.com/office/powerpoint/2010/main" val="32692590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Key Topics</a:t>
            </a:r>
            <a:endParaRPr lang="en-US" dirty="0"/>
          </a:p>
        </p:txBody>
      </p:sp>
      <p:sp>
        <p:nvSpPr>
          <p:cNvPr id="5" name="Text Placeholder 4"/>
          <p:cNvSpPr>
            <a:spLocks noGrp="1"/>
          </p:cNvSpPr>
          <p:nvPr>
            <p:ph type="body" sz="quarter" idx="13"/>
          </p:nvPr>
        </p:nvSpPr>
        <p:spPr/>
        <p:txBody>
          <a:bodyPr/>
          <a:lstStyle/>
          <a:p>
            <a:pPr marL="457200" indent="-457200">
              <a:buFont typeface="Arial" panose="020B0604020202020204" pitchFamily="34" charset="0"/>
              <a:buChar char="•"/>
            </a:pPr>
            <a:r>
              <a:rPr lang="en-US" sz="2000" dirty="0" smtClean="0"/>
              <a:t>Joins </a:t>
            </a:r>
            <a:r>
              <a:rPr lang="en-US" sz="2000" dirty="0"/>
              <a:t>and its Types</a:t>
            </a:r>
          </a:p>
          <a:p>
            <a:pPr marL="457200" indent="-457200">
              <a:buFont typeface="Arial" panose="020B0604020202020204" pitchFamily="34" charset="0"/>
              <a:buChar char="•"/>
            </a:pPr>
            <a:r>
              <a:rPr lang="en-US" sz="2000" dirty="0"/>
              <a:t>Cross Join</a:t>
            </a:r>
          </a:p>
          <a:p>
            <a:pPr marL="457200" indent="-457200">
              <a:buFont typeface="Arial" panose="020B0604020202020204" pitchFamily="34" charset="0"/>
              <a:buChar char="•"/>
            </a:pPr>
            <a:r>
              <a:rPr lang="en-US" sz="2000" dirty="0"/>
              <a:t>Inner Join</a:t>
            </a:r>
          </a:p>
          <a:p>
            <a:pPr marL="457200" indent="-457200">
              <a:buFont typeface="Arial" panose="020B0604020202020204" pitchFamily="34" charset="0"/>
              <a:buChar char="•"/>
            </a:pPr>
            <a:r>
              <a:rPr lang="en-US" sz="2000" dirty="0"/>
              <a:t>Outer Join</a:t>
            </a:r>
          </a:p>
          <a:p>
            <a:pPr marL="457200" indent="-457200">
              <a:buFont typeface="Arial" panose="020B0604020202020204" pitchFamily="34" charset="0"/>
              <a:buChar char="•"/>
            </a:pPr>
            <a:r>
              <a:rPr lang="en-US" sz="2000" dirty="0" smtClean="0"/>
              <a:t>Self-Join</a:t>
            </a:r>
            <a:endParaRPr lang="en-US" sz="2000" dirty="0"/>
          </a:p>
        </p:txBody>
      </p:sp>
    </p:spTree>
    <p:extLst>
      <p:ext uri="{BB962C8B-B14F-4D97-AF65-F5344CB8AC3E}">
        <p14:creationId xmlns:p14="http://schemas.microsoft.com/office/powerpoint/2010/main" val="1490883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46039" y="212684"/>
            <a:ext cx="8389665" cy="607259"/>
          </a:xfrm>
          <a:noFill/>
          <a:ln>
            <a:noFill/>
          </a:ln>
        </p:spPr>
        <p:txBody>
          <a:bodyPr anchor="ctr"/>
          <a:lstStyle/>
          <a:p>
            <a:r>
              <a:rPr lang="en-US" sz="1800" b="0" dirty="0" smtClean="0"/>
              <a:t>Recap</a:t>
            </a:r>
            <a:endParaRPr lang="en-US" sz="1800" b="0" dirty="0"/>
          </a:p>
        </p:txBody>
      </p:sp>
      <p:sp>
        <p:nvSpPr>
          <p:cNvPr id="2" name="Content Placeholder 1"/>
          <p:cNvSpPr>
            <a:spLocks noGrp="1"/>
          </p:cNvSpPr>
          <p:nvPr>
            <p:ph type="body" sz="quarter" idx="13"/>
          </p:nvPr>
        </p:nvSpPr>
        <p:spPr>
          <a:xfrm>
            <a:off x="152400" y="1012824"/>
            <a:ext cx="8763000" cy="4854575"/>
          </a:xfrm>
        </p:spPr>
        <p:txBody>
          <a:bodyPr>
            <a:normAutofit fontScale="85000" lnSpcReduction="20000"/>
          </a:bodyPr>
          <a:lstStyle/>
          <a:p>
            <a:pPr marL="365760" indent="-365760">
              <a:spcBef>
                <a:spcPts val="0"/>
              </a:spcBef>
              <a:spcAft>
                <a:spcPts val="0"/>
              </a:spcAft>
              <a:defRPr/>
            </a:pPr>
            <a:r>
              <a:rPr sz="2000" dirty="0" smtClean="0"/>
              <a:t>The key points covered in this chapter are:</a:t>
            </a:r>
            <a:endParaRPr lang="en-US" sz="2000" dirty="0" smtClean="0"/>
          </a:p>
          <a:p>
            <a:pPr marL="365760" indent="-365760">
              <a:spcBef>
                <a:spcPts val="0"/>
              </a:spcBef>
              <a:spcAft>
                <a:spcPts val="0"/>
              </a:spcAft>
              <a:defRPr/>
            </a:pPr>
            <a:endParaRPr sz="2000" dirty="0" smtClean="0"/>
          </a:p>
          <a:p>
            <a:pPr marL="681038" lvl="1">
              <a:spcBef>
                <a:spcPts val="0"/>
              </a:spcBef>
              <a:spcAft>
                <a:spcPts val="600"/>
              </a:spcAft>
              <a:buFont typeface="Calibri" pitchFamily="34" charset="0"/>
              <a:buChar char="−"/>
            </a:pPr>
            <a:r>
              <a:rPr lang="en-US" dirty="0"/>
              <a:t>SQL JOINS are used to query data from two or more tables, based on a relationship between certain columns in these </a:t>
            </a:r>
            <a:r>
              <a:rPr lang="en-US" dirty="0" smtClean="0"/>
              <a:t>tables.</a:t>
            </a:r>
          </a:p>
          <a:p>
            <a:pPr marL="681038" lvl="1">
              <a:spcBef>
                <a:spcPts val="0"/>
              </a:spcBef>
              <a:spcAft>
                <a:spcPts val="600"/>
              </a:spcAft>
              <a:buFont typeface="Calibri" pitchFamily="34" charset="0"/>
              <a:buChar char="−"/>
            </a:pPr>
            <a:endParaRPr lang="en-US" dirty="0"/>
          </a:p>
          <a:p>
            <a:pPr marL="681038" lvl="1">
              <a:spcBef>
                <a:spcPts val="0"/>
              </a:spcBef>
              <a:spcAft>
                <a:spcPts val="600"/>
              </a:spcAft>
              <a:buFont typeface="Calibri" pitchFamily="34" charset="0"/>
              <a:buChar char="−"/>
              <a:defRPr/>
            </a:pPr>
            <a:r>
              <a:rPr lang="en-US" dirty="0" smtClean="0"/>
              <a:t>JOINS are of two types:</a:t>
            </a:r>
          </a:p>
          <a:p>
            <a:pPr marL="1138238" lvl="3" indent="-285750">
              <a:spcBef>
                <a:spcPts val="0"/>
              </a:spcBef>
              <a:spcAft>
                <a:spcPts val="600"/>
              </a:spcAft>
              <a:buFont typeface="Arial" pitchFamily="34" charset="0"/>
              <a:buChar char="•"/>
              <a:defRPr/>
            </a:pPr>
            <a:r>
              <a:rPr lang="en-US" sz="1600" dirty="0" smtClean="0"/>
              <a:t>Theta Style and ANSI style</a:t>
            </a:r>
          </a:p>
          <a:p>
            <a:pPr marL="1138238" lvl="3" indent="-285750">
              <a:spcBef>
                <a:spcPts val="0"/>
              </a:spcBef>
              <a:spcAft>
                <a:spcPts val="600"/>
              </a:spcAft>
              <a:buFont typeface="Arial" pitchFamily="34" charset="0"/>
              <a:buChar char="•"/>
              <a:defRPr/>
            </a:pPr>
            <a:endParaRPr lang="en-US" sz="1600" dirty="0"/>
          </a:p>
          <a:p>
            <a:pPr marL="681038" lvl="1">
              <a:spcBef>
                <a:spcPts val="0"/>
              </a:spcBef>
              <a:spcAft>
                <a:spcPts val="600"/>
              </a:spcAft>
              <a:buFont typeface="Calibri" pitchFamily="34" charset="0"/>
              <a:buChar char="−"/>
              <a:defRPr/>
            </a:pPr>
            <a:r>
              <a:rPr lang="en-US" dirty="0"/>
              <a:t>CROSS JOIN returns the Cartesian product of rows from tables in the </a:t>
            </a:r>
            <a:r>
              <a:rPr lang="en-US" dirty="0" smtClean="0"/>
              <a:t>join</a:t>
            </a:r>
          </a:p>
          <a:p>
            <a:pPr marL="681038" lvl="1">
              <a:spcBef>
                <a:spcPts val="0"/>
              </a:spcBef>
              <a:spcAft>
                <a:spcPts val="600"/>
              </a:spcAft>
              <a:buFont typeface="Calibri" pitchFamily="34" charset="0"/>
              <a:buChar char="−"/>
              <a:defRPr/>
            </a:pPr>
            <a:endParaRPr lang="en-US" dirty="0"/>
          </a:p>
          <a:p>
            <a:pPr marL="681038" lvl="1">
              <a:spcBef>
                <a:spcPts val="0"/>
              </a:spcBef>
              <a:spcAft>
                <a:spcPts val="600"/>
              </a:spcAft>
              <a:buFont typeface="Calibri" pitchFamily="34" charset="0"/>
              <a:buChar char="−"/>
            </a:pPr>
            <a:r>
              <a:rPr lang="en-US" dirty="0"/>
              <a:t>Inner join creates a new result table by combining column values of two tables (A and B) based upon the </a:t>
            </a:r>
            <a:r>
              <a:rPr lang="en-US" dirty="0" smtClean="0"/>
              <a:t>join-predicate</a:t>
            </a:r>
          </a:p>
          <a:p>
            <a:pPr marL="681038" lvl="1">
              <a:spcBef>
                <a:spcPts val="0"/>
              </a:spcBef>
              <a:spcAft>
                <a:spcPts val="600"/>
              </a:spcAft>
              <a:buFont typeface="Calibri" pitchFamily="34" charset="0"/>
              <a:buChar char="−"/>
            </a:pPr>
            <a:endParaRPr lang="en-US" dirty="0" smtClean="0"/>
          </a:p>
          <a:p>
            <a:pPr marL="681038" lvl="1">
              <a:spcBef>
                <a:spcPts val="0"/>
              </a:spcBef>
              <a:spcAft>
                <a:spcPts val="600"/>
              </a:spcAft>
              <a:buFont typeface="Calibri" pitchFamily="34" charset="0"/>
              <a:buChar char="−"/>
            </a:pPr>
            <a:r>
              <a:rPr lang="en-US" dirty="0" smtClean="0"/>
              <a:t>The details of Outer JOIN, CROSS JOIN, LEFT OUTER JOIN, RIGHT OUTER JOIN, FULL OUTER JOIN, and SELF JOIN.</a:t>
            </a:r>
            <a:endParaRPr lang="en-US" dirty="0"/>
          </a:p>
        </p:txBody>
      </p:sp>
      <p:sp>
        <p:nvSpPr>
          <p:cNvPr id="9" name="Slide Number Placeholder 25"/>
          <p:cNvSpPr>
            <a:spLocks noGrp="1"/>
          </p:cNvSpPr>
          <p:nvPr>
            <p:ph type="sldNum" sz="quarter" idx="4294967295"/>
          </p:nvPr>
        </p:nvSpPr>
        <p:spPr>
          <a:prstGeom prst="rect">
            <a:avLst/>
          </a:prstGeom>
        </p:spPr>
        <p:txBody>
          <a:bodyPr/>
          <a:lstStyle/>
          <a:p>
            <a:pPr>
              <a:defRPr/>
            </a:pPr>
            <a:fld id="{8FE0B590-8C00-4610-BFCF-F4111B763C9E}" type="slidenum">
              <a:rPr lang="en-US" sz="1400" smtClean="0"/>
              <a:pPr>
                <a:defRPr/>
              </a:pPr>
              <a:t>40</a:t>
            </a:fld>
            <a:endParaRPr lang="en-US" sz="1400" dirty="0"/>
          </a:p>
        </p:txBody>
      </p:sp>
    </p:spTree>
    <p:extLst>
      <p:ext uri="{BB962C8B-B14F-4D97-AF65-F5344CB8AC3E}">
        <p14:creationId xmlns:p14="http://schemas.microsoft.com/office/powerpoint/2010/main" val="3227510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1000" fill="hold"/>
                                        <p:tgtEl>
                                          <p:spTgt spid="2">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2">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8" fill="hold" nodeType="after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 calcmode="lin" valueType="num">
                                      <p:cBhvr additive="base">
                                        <p:cTn id="12" dur="1000" fill="hold"/>
                                        <p:tgtEl>
                                          <p:spTgt spid="2">
                                            <p:txEl>
                                              <p:pRg st="2" end="2"/>
                                            </p:txEl>
                                          </p:spTgt>
                                        </p:tgtEl>
                                        <p:attrNameLst>
                                          <p:attrName>ppt_x</p:attrName>
                                        </p:attrNameLst>
                                      </p:cBhvr>
                                      <p:tavLst>
                                        <p:tav tm="0">
                                          <p:val>
                                            <p:strVal val="0-#ppt_w/2"/>
                                          </p:val>
                                        </p:tav>
                                        <p:tav tm="100000">
                                          <p:val>
                                            <p:strVal val="#ppt_x"/>
                                          </p:val>
                                        </p:tav>
                                      </p:tavLst>
                                    </p:anim>
                                    <p:anim calcmode="lin" valueType="num">
                                      <p:cBhvr additive="base">
                                        <p:cTn id="13" dur="1000" fill="hold"/>
                                        <p:tgtEl>
                                          <p:spTgt spid="2">
                                            <p:txEl>
                                              <p:pRg st="2" end="2"/>
                                            </p:txEl>
                                          </p:spTgt>
                                        </p:tgtEl>
                                        <p:attrNameLst>
                                          <p:attrName>ppt_y</p:attrName>
                                        </p:attrNameLst>
                                      </p:cBhvr>
                                      <p:tavLst>
                                        <p:tav tm="0">
                                          <p:val>
                                            <p:strVal val="#ppt_y"/>
                                          </p:val>
                                        </p:tav>
                                        <p:tav tm="100000">
                                          <p:val>
                                            <p:strVal val="#ppt_y"/>
                                          </p:val>
                                        </p:tav>
                                      </p:tavLst>
                                    </p:anim>
                                  </p:childTnLst>
                                </p:cTn>
                              </p:par>
                            </p:childTnLst>
                          </p:cTn>
                        </p:par>
                        <p:par>
                          <p:cTn id="14" fill="hold">
                            <p:stCondLst>
                              <p:cond delay="2000"/>
                            </p:stCondLst>
                            <p:childTnLst>
                              <p:par>
                                <p:cTn id="15" presetID="2" presetClass="entr" presetSubtype="8" fill="hold" nodeType="after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 calcmode="lin" valueType="num">
                                      <p:cBhvr additive="base">
                                        <p:cTn id="17" dur="1000" fill="hold"/>
                                        <p:tgtEl>
                                          <p:spTgt spid="2">
                                            <p:txEl>
                                              <p:pRg st="4" end="4"/>
                                            </p:txEl>
                                          </p:spTgt>
                                        </p:tgtEl>
                                        <p:attrNameLst>
                                          <p:attrName>ppt_x</p:attrName>
                                        </p:attrNameLst>
                                      </p:cBhvr>
                                      <p:tavLst>
                                        <p:tav tm="0">
                                          <p:val>
                                            <p:strVal val="0-#ppt_w/2"/>
                                          </p:val>
                                        </p:tav>
                                        <p:tav tm="100000">
                                          <p:val>
                                            <p:strVal val="#ppt_x"/>
                                          </p:val>
                                        </p:tav>
                                      </p:tavLst>
                                    </p:anim>
                                    <p:anim calcmode="lin" valueType="num">
                                      <p:cBhvr additive="base">
                                        <p:cTn id="18" dur="1000" fill="hold"/>
                                        <p:tgtEl>
                                          <p:spTgt spid="2">
                                            <p:txEl>
                                              <p:pRg st="4" end="4"/>
                                            </p:txEl>
                                          </p:spTgt>
                                        </p:tgtEl>
                                        <p:attrNameLst>
                                          <p:attrName>ppt_y</p:attrName>
                                        </p:attrNameLst>
                                      </p:cBhvr>
                                      <p:tavLst>
                                        <p:tav tm="0">
                                          <p:val>
                                            <p:strVal val="#ppt_y"/>
                                          </p:val>
                                        </p:tav>
                                        <p:tav tm="100000">
                                          <p:val>
                                            <p:strVal val="#ppt_y"/>
                                          </p:val>
                                        </p:tav>
                                      </p:tavLst>
                                    </p:anim>
                                  </p:childTnLst>
                                </p:cTn>
                              </p:par>
                            </p:childTnLst>
                          </p:cTn>
                        </p:par>
                        <p:par>
                          <p:cTn id="19" fill="hold">
                            <p:stCondLst>
                              <p:cond delay="3000"/>
                            </p:stCondLst>
                            <p:childTnLst>
                              <p:par>
                                <p:cTn id="20" presetID="2" presetClass="entr" presetSubtype="8" fill="hold" nodeType="after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 calcmode="lin" valueType="num">
                                      <p:cBhvr additive="base">
                                        <p:cTn id="22" dur="1000" fill="hold"/>
                                        <p:tgtEl>
                                          <p:spTgt spid="2">
                                            <p:txEl>
                                              <p:pRg st="5" end="5"/>
                                            </p:txEl>
                                          </p:spTgt>
                                        </p:tgtEl>
                                        <p:attrNameLst>
                                          <p:attrName>ppt_x</p:attrName>
                                        </p:attrNameLst>
                                      </p:cBhvr>
                                      <p:tavLst>
                                        <p:tav tm="0">
                                          <p:val>
                                            <p:strVal val="0-#ppt_w/2"/>
                                          </p:val>
                                        </p:tav>
                                        <p:tav tm="100000">
                                          <p:val>
                                            <p:strVal val="#ppt_x"/>
                                          </p:val>
                                        </p:tav>
                                      </p:tavLst>
                                    </p:anim>
                                    <p:anim calcmode="lin" valueType="num">
                                      <p:cBhvr additive="base">
                                        <p:cTn id="23" dur="1000" fill="hold"/>
                                        <p:tgtEl>
                                          <p:spTgt spid="2">
                                            <p:txEl>
                                              <p:pRg st="5" end="5"/>
                                            </p:txEl>
                                          </p:spTgt>
                                        </p:tgtEl>
                                        <p:attrNameLst>
                                          <p:attrName>ppt_y</p:attrName>
                                        </p:attrNameLst>
                                      </p:cBhvr>
                                      <p:tavLst>
                                        <p:tav tm="0">
                                          <p:val>
                                            <p:strVal val="#ppt_y"/>
                                          </p:val>
                                        </p:tav>
                                        <p:tav tm="100000">
                                          <p:val>
                                            <p:strVal val="#ppt_y"/>
                                          </p:val>
                                        </p:tav>
                                      </p:tavLst>
                                    </p:anim>
                                  </p:childTnLst>
                                </p:cTn>
                              </p:par>
                            </p:childTnLst>
                          </p:cTn>
                        </p:par>
                        <p:par>
                          <p:cTn id="24" fill="hold">
                            <p:stCondLst>
                              <p:cond delay="4000"/>
                            </p:stCondLst>
                            <p:childTnLst>
                              <p:par>
                                <p:cTn id="25" presetID="2" presetClass="entr" presetSubtype="8" fill="hold" nodeType="after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anim calcmode="lin" valueType="num">
                                      <p:cBhvr additive="base">
                                        <p:cTn id="27" dur="1000" fill="hold"/>
                                        <p:tgtEl>
                                          <p:spTgt spid="2">
                                            <p:txEl>
                                              <p:pRg st="7" end="7"/>
                                            </p:txEl>
                                          </p:spTgt>
                                        </p:tgtEl>
                                        <p:attrNameLst>
                                          <p:attrName>ppt_x</p:attrName>
                                        </p:attrNameLst>
                                      </p:cBhvr>
                                      <p:tavLst>
                                        <p:tav tm="0">
                                          <p:val>
                                            <p:strVal val="0-#ppt_w/2"/>
                                          </p:val>
                                        </p:tav>
                                        <p:tav tm="100000">
                                          <p:val>
                                            <p:strVal val="#ppt_x"/>
                                          </p:val>
                                        </p:tav>
                                      </p:tavLst>
                                    </p:anim>
                                    <p:anim calcmode="lin" valueType="num">
                                      <p:cBhvr additive="base">
                                        <p:cTn id="28" dur="1000" fill="hold"/>
                                        <p:tgtEl>
                                          <p:spTgt spid="2">
                                            <p:txEl>
                                              <p:pRg st="7" end="7"/>
                                            </p:txEl>
                                          </p:spTgt>
                                        </p:tgtEl>
                                        <p:attrNameLst>
                                          <p:attrName>ppt_y</p:attrName>
                                        </p:attrNameLst>
                                      </p:cBhvr>
                                      <p:tavLst>
                                        <p:tav tm="0">
                                          <p:val>
                                            <p:strVal val="#ppt_y"/>
                                          </p:val>
                                        </p:tav>
                                        <p:tav tm="100000">
                                          <p:val>
                                            <p:strVal val="#ppt_y"/>
                                          </p:val>
                                        </p:tav>
                                      </p:tavLst>
                                    </p:anim>
                                  </p:childTnLst>
                                </p:cTn>
                              </p:par>
                            </p:childTnLst>
                          </p:cTn>
                        </p:par>
                        <p:par>
                          <p:cTn id="29" fill="hold">
                            <p:stCondLst>
                              <p:cond delay="5000"/>
                            </p:stCondLst>
                            <p:childTnLst>
                              <p:par>
                                <p:cTn id="30" presetID="2" presetClass="entr" presetSubtype="8" fill="hold" nodeType="afterEffect">
                                  <p:stCondLst>
                                    <p:cond delay="0"/>
                                  </p:stCondLst>
                                  <p:childTnLst>
                                    <p:set>
                                      <p:cBhvr>
                                        <p:cTn id="31" dur="1" fill="hold">
                                          <p:stCondLst>
                                            <p:cond delay="0"/>
                                          </p:stCondLst>
                                        </p:cTn>
                                        <p:tgtEl>
                                          <p:spTgt spid="2">
                                            <p:txEl>
                                              <p:pRg st="9" end="9"/>
                                            </p:txEl>
                                          </p:spTgt>
                                        </p:tgtEl>
                                        <p:attrNameLst>
                                          <p:attrName>style.visibility</p:attrName>
                                        </p:attrNameLst>
                                      </p:cBhvr>
                                      <p:to>
                                        <p:strVal val="visible"/>
                                      </p:to>
                                    </p:set>
                                    <p:anim calcmode="lin" valueType="num">
                                      <p:cBhvr additive="base">
                                        <p:cTn id="32" dur="1000" fill="hold"/>
                                        <p:tgtEl>
                                          <p:spTgt spid="2">
                                            <p:txEl>
                                              <p:pRg st="9" end="9"/>
                                            </p:txEl>
                                          </p:spTgt>
                                        </p:tgtEl>
                                        <p:attrNameLst>
                                          <p:attrName>ppt_x</p:attrName>
                                        </p:attrNameLst>
                                      </p:cBhvr>
                                      <p:tavLst>
                                        <p:tav tm="0">
                                          <p:val>
                                            <p:strVal val="0-#ppt_w/2"/>
                                          </p:val>
                                        </p:tav>
                                        <p:tav tm="100000">
                                          <p:val>
                                            <p:strVal val="#ppt_x"/>
                                          </p:val>
                                        </p:tav>
                                      </p:tavLst>
                                    </p:anim>
                                    <p:anim calcmode="lin" valueType="num">
                                      <p:cBhvr additive="base">
                                        <p:cTn id="33" dur="1000" fill="hold"/>
                                        <p:tgtEl>
                                          <p:spTgt spid="2">
                                            <p:txEl>
                                              <p:pRg st="9" end="9"/>
                                            </p:txEl>
                                          </p:spTgt>
                                        </p:tgtEl>
                                        <p:attrNameLst>
                                          <p:attrName>ppt_y</p:attrName>
                                        </p:attrNameLst>
                                      </p:cBhvr>
                                      <p:tavLst>
                                        <p:tav tm="0">
                                          <p:val>
                                            <p:strVal val="#ppt_y"/>
                                          </p:val>
                                        </p:tav>
                                        <p:tav tm="100000">
                                          <p:val>
                                            <p:strVal val="#ppt_y"/>
                                          </p:val>
                                        </p:tav>
                                      </p:tavLst>
                                    </p:anim>
                                  </p:childTnLst>
                                </p:cTn>
                              </p:par>
                            </p:childTnLst>
                          </p:cTn>
                        </p:par>
                        <p:par>
                          <p:cTn id="34" fill="hold">
                            <p:stCondLst>
                              <p:cond delay="6000"/>
                            </p:stCondLst>
                            <p:childTnLst>
                              <p:par>
                                <p:cTn id="35" presetID="2" presetClass="entr" presetSubtype="8" fill="hold" nodeType="afterEffect">
                                  <p:stCondLst>
                                    <p:cond delay="0"/>
                                  </p:stCondLst>
                                  <p:childTnLst>
                                    <p:set>
                                      <p:cBhvr>
                                        <p:cTn id="36" dur="1" fill="hold">
                                          <p:stCondLst>
                                            <p:cond delay="0"/>
                                          </p:stCondLst>
                                        </p:cTn>
                                        <p:tgtEl>
                                          <p:spTgt spid="2">
                                            <p:txEl>
                                              <p:pRg st="11" end="11"/>
                                            </p:txEl>
                                          </p:spTgt>
                                        </p:tgtEl>
                                        <p:attrNameLst>
                                          <p:attrName>style.visibility</p:attrName>
                                        </p:attrNameLst>
                                      </p:cBhvr>
                                      <p:to>
                                        <p:strVal val="visible"/>
                                      </p:to>
                                    </p:set>
                                    <p:anim calcmode="lin" valueType="num">
                                      <p:cBhvr additive="base">
                                        <p:cTn id="37" dur="1000" fill="hold"/>
                                        <p:tgtEl>
                                          <p:spTgt spid="2">
                                            <p:txEl>
                                              <p:pRg st="11" end="11"/>
                                            </p:txEl>
                                          </p:spTgt>
                                        </p:tgtEl>
                                        <p:attrNameLst>
                                          <p:attrName>ppt_x</p:attrName>
                                        </p:attrNameLst>
                                      </p:cBhvr>
                                      <p:tavLst>
                                        <p:tav tm="0">
                                          <p:val>
                                            <p:strVal val="0-#ppt_w/2"/>
                                          </p:val>
                                        </p:tav>
                                        <p:tav tm="100000">
                                          <p:val>
                                            <p:strVal val="#ppt_x"/>
                                          </p:val>
                                        </p:tav>
                                      </p:tavLst>
                                    </p:anim>
                                    <p:anim calcmode="lin" valueType="num">
                                      <p:cBhvr additive="base">
                                        <p:cTn id="38" dur="1000" fill="hold"/>
                                        <p:tgtEl>
                                          <p:spTgt spid="2">
                                            <p:txEl>
                                              <p:pRg st="11" end="1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19201"/>
            <a:ext cx="5486399" cy="3581399"/>
          </a:xfrm>
        </p:spPr>
        <p:txBody>
          <a:bodyPr/>
          <a:lstStyle/>
          <a:p>
            <a:r>
              <a:rPr lang="en-US" sz="2000" dirty="0"/>
              <a:t>Website:</a:t>
            </a:r>
          </a:p>
          <a:p>
            <a:pPr lvl="1"/>
            <a:r>
              <a:rPr lang="en-US" sz="2000" dirty="0">
                <a:hlinkClick r:id="rId2"/>
              </a:rPr>
              <a:t>http://en.wikipedia.org/wiki/Join_(SQL)</a:t>
            </a:r>
            <a:endParaRPr lang="en-US" sz="2000" dirty="0"/>
          </a:p>
          <a:p>
            <a:pPr marL="457200" lvl="1" indent="0">
              <a:buNone/>
            </a:pPr>
            <a:endParaRPr lang="en-US" sz="2000" dirty="0"/>
          </a:p>
          <a:p>
            <a:r>
              <a:rPr lang="en-US" sz="2000" dirty="0"/>
              <a:t>Books: </a:t>
            </a:r>
          </a:p>
          <a:p>
            <a:pPr lvl="1"/>
            <a:r>
              <a:rPr lang="en-US" sz="2000" dirty="0"/>
              <a:t>O’Reilly SQL In </a:t>
            </a:r>
            <a:r>
              <a:rPr lang="en-US" sz="2000" dirty="0" err="1"/>
              <a:t>NutShell</a:t>
            </a:r>
            <a:r>
              <a:rPr lang="en-US" sz="2000" dirty="0"/>
              <a:t> Page No: 37, 144, 145, 146</a:t>
            </a:r>
          </a:p>
          <a:p>
            <a:pPr lvl="1"/>
            <a:r>
              <a:rPr lang="en-US" sz="2000" dirty="0"/>
              <a:t>Oracle for Professionals - Covers Oracle 9i, 10g and 11g W CD By </a:t>
            </a:r>
            <a:r>
              <a:rPr lang="en-US" sz="2000" dirty="0" err="1"/>
              <a:t>Sharanam</a:t>
            </a:r>
            <a:r>
              <a:rPr lang="en-US" sz="2000" dirty="0"/>
              <a:t> Shah, </a:t>
            </a:r>
            <a:r>
              <a:rPr lang="en-US" sz="2000" dirty="0" err="1"/>
              <a:t>Vaishali</a:t>
            </a:r>
            <a:r>
              <a:rPr lang="en-US" sz="2000" dirty="0"/>
              <a:t> Shah Page no:451</a:t>
            </a:r>
          </a:p>
          <a:p>
            <a:endParaRPr lang="en-US" sz="2000" dirty="0">
              <a:solidFill>
                <a:schemeClr val="bg1"/>
              </a:solidFill>
              <a:latin typeface="Arial" panose="020B0604020202020204" pitchFamily="34" charset="0"/>
              <a:cs typeface="Arial" panose="020B0604020202020204" pitchFamily="34" charset="0"/>
            </a:endParaRPr>
          </a:p>
        </p:txBody>
      </p:sp>
      <p:sp>
        <p:nvSpPr>
          <p:cNvPr id="3" name="Title 2"/>
          <p:cNvSpPr>
            <a:spLocks noGrp="1"/>
          </p:cNvSpPr>
          <p:nvPr>
            <p:ph type="title"/>
          </p:nvPr>
        </p:nvSpPr>
        <p:spPr/>
        <p:txBody>
          <a:bodyPr/>
          <a:lstStyle/>
          <a:p>
            <a:r>
              <a:rPr lang="en-US" dirty="0" smtClean="0">
                <a:solidFill>
                  <a:schemeClr val="bg1"/>
                </a:solidFill>
                <a:latin typeface="Arial" panose="020B0604020202020204" pitchFamily="34" charset="0"/>
                <a:cs typeface="Arial" panose="020B0604020202020204" pitchFamily="34" charset="0"/>
              </a:rPr>
              <a:t>Source</a:t>
            </a:r>
            <a:endParaRPr lang="en-US" dirty="0">
              <a:solidFill>
                <a:schemeClr val="bg1"/>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1"/>
          </p:nvPr>
        </p:nvSpPr>
        <p:spPr>
          <a:xfrm>
            <a:off x="8674290" y="6400800"/>
            <a:ext cx="533400" cy="381000"/>
          </a:xfrm>
        </p:spPr>
        <p:txBody>
          <a:bodyPr/>
          <a:lstStyle/>
          <a:p>
            <a:r>
              <a:rPr lang="en-US" dirty="0" smtClean="0"/>
              <a:t>38</a:t>
            </a:r>
          </a:p>
        </p:txBody>
      </p:sp>
      <p:sp>
        <p:nvSpPr>
          <p:cNvPr id="5" name="Footer Placeholder 4"/>
          <p:cNvSpPr>
            <a:spLocks noGrp="1"/>
          </p:cNvSpPr>
          <p:nvPr>
            <p:ph type="ftr" sz="quarter" idx="4294967295"/>
          </p:nvPr>
        </p:nvSpPr>
        <p:spPr/>
        <p:txBody>
          <a:bodyPr/>
          <a:lstStyle/>
          <a:p>
            <a:r>
              <a:rPr lang="en-US" dirty="0" smtClean="0"/>
              <a:t>© </a:t>
            </a:r>
            <a:endParaRPr lang="en-US" dirty="0"/>
          </a:p>
        </p:txBody>
      </p:sp>
      <p:sp>
        <p:nvSpPr>
          <p:cNvPr id="7" name="Text Box 4"/>
          <p:cNvSpPr txBox="1">
            <a:spLocks noChangeArrowheads="1"/>
          </p:cNvSpPr>
          <p:nvPr/>
        </p:nvSpPr>
        <p:spPr bwMode="auto">
          <a:xfrm>
            <a:off x="381000" y="4953000"/>
            <a:ext cx="8458200" cy="830997"/>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defPPr>
              <a:defRPr lang="en-US"/>
            </a:defPPr>
            <a:lvl1pPr eaLnBrk="0" hangingPunct="0">
              <a:defRPr sz="1200">
                <a:solidFill>
                  <a:schemeClr val="tx2">
                    <a:lumMod val="75000"/>
                  </a:schemeClr>
                </a:solidFill>
                <a:latin typeface="Arial Unicode MS" pitchFamily="34" charset="-128"/>
                <a:ea typeface="Arial Unicode MS" pitchFamily="34" charset="-128"/>
                <a:cs typeface="Arial Unicode MS" pitchFamily="34" charset="-128"/>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b="1" dirty="0">
                <a:solidFill>
                  <a:schemeClr val="tx2">
                    <a:lumMod val="50000"/>
                  </a:schemeClr>
                </a:solidFill>
                <a:latin typeface="Arial" pitchFamily="34" charset="0"/>
                <a:cs typeface="Arial" pitchFamily="34" charset="0"/>
              </a:rPr>
              <a:t>Disclaimer</a:t>
            </a:r>
            <a:r>
              <a:rPr lang="en-US" dirty="0">
                <a:solidFill>
                  <a:schemeClr val="tx2">
                    <a:lumMod val="50000"/>
                  </a:schemeClr>
                </a:solidFill>
              </a:rPr>
              <a:t>: Parts of the content of this course is based on the materials available from the Web sites and books listed above. The materials that can be accessed from linked sites are not maintained by Cognizant Academy and we are not responsible for the contents thereof. All trademarks, service marks, and trade names in this course are the marks of the respective owner(s).</a:t>
            </a:r>
          </a:p>
        </p:txBody>
      </p:sp>
      <p:pic>
        <p:nvPicPr>
          <p:cNvPr id="4100" name="Picture 4" descr="D:\Images\Images\source\shutterstock_4246789.jpg"/>
          <p:cNvPicPr>
            <a:picLocks noChangeAspect="1" noChangeArrowheads="1"/>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943600" y="1395186"/>
            <a:ext cx="3048000" cy="304800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993919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8752" y="838200"/>
            <a:ext cx="5715000"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r>
              <a:rPr lang="en-US" sz="2300" dirty="0" smtClean="0">
                <a:solidFill>
                  <a:schemeClr val="bg1"/>
                </a:solidFill>
                <a:ea typeface="+mj-ea"/>
                <a:cs typeface="+mj-cs"/>
              </a:rPr>
              <a:t>You have successfully completed - </a:t>
            </a:r>
          </a:p>
          <a:p>
            <a:pPr lvl="1" fontAlgn="auto">
              <a:spcBef>
                <a:spcPts val="0"/>
              </a:spcBef>
              <a:spcAft>
                <a:spcPts val="0"/>
              </a:spcAft>
              <a:defRPr/>
            </a:pPr>
            <a:r>
              <a:rPr lang="en-US" sz="2300" dirty="0" smtClean="0">
                <a:solidFill>
                  <a:schemeClr val="bg1"/>
                </a:solidFill>
              </a:rPr>
              <a:t>ANSI SQL </a:t>
            </a:r>
            <a:r>
              <a:rPr lang="en-US" sz="2400" dirty="0">
                <a:solidFill>
                  <a:schemeClr val="bg2"/>
                </a:solidFill>
                <a:latin typeface="Myriad Pro" pitchFamily="34" charset="0"/>
              </a:rPr>
              <a:t>Joins and Their Types</a:t>
            </a:r>
            <a:endParaRPr lang="en-US" sz="2300" dirty="0">
              <a:solidFill>
                <a:schemeClr val="bg2"/>
              </a:solidFill>
            </a:endParaRPr>
          </a:p>
        </p:txBody>
      </p:sp>
      <p:sp>
        <p:nvSpPr>
          <p:cNvPr id="5" name="Slide Number Placeholder 21"/>
          <p:cNvSpPr txBox="1">
            <a:spLocks/>
          </p:cNvSpPr>
          <p:nvPr/>
        </p:nvSpPr>
        <p:spPr>
          <a:xfrm>
            <a:off x="8686800" y="6477000"/>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7ED8886-DB3B-44F4-9A80-E6A224679F20}" type="slidenum">
              <a:rPr lang="en-US" smtClean="0">
                <a:solidFill>
                  <a:schemeClr val="bg2"/>
                </a:solidFill>
              </a:rPr>
              <a:pPr/>
              <a:t>42</a:t>
            </a:fld>
            <a:endParaRPr lang="en-US" dirty="0">
              <a:solidFill>
                <a:schemeClr val="bg2"/>
              </a:solidFill>
            </a:endParaRPr>
          </a:p>
        </p:txBody>
      </p:sp>
    </p:spTree>
    <p:extLst>
      <p:ext uri="{BB962C8B-B14F-4D97-AF65-F5344CB8AC3E}">
        <p14:creationId xmlns:p14="http://schemas.microsoft.com/office/powerpoint/2010/main" val="18462834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1"/>
          <p:cNvSpPr>
            <a:spLocks noGrp="1"/>
          </p:cNvSpPr>
          <p:nvPr>
            <p:ph type="title"/>
          </p:nvPr>
        </p:nvSpPr>
        <p:spPr>
          <a:noFill/>
          <a:ln>
            <a:noFill/>
          </a:ln>
        </p:spPr>
        <p:txBody>
          <a:bodyPr anchor="ctr"/>
          <a:lstStyle/>
          <a:p>
            <a:r>
              <a:rPr lang="en-US" dirty="0">
                <a:solidFill>
                  <a:schemeClr val="bg1"/>
                </a:solidFill>
                <a:latin typeface="Arial" panose="020B0604020202020204" pitchFamily="34" charset="0"/>
                <a:cs typeface="Arial" panose="020B0604020202020204" pitchFamily="34" charset="0"/>
              </a:rPr>
              <a:t>Scenario</a:t>
            </a:r>
          </a:p>
        </p:txBody>
      </p:sp>
      <p:sp>
        <p:nvSpPr>
          <p:cNvPr id="4" name="Text Placeholder 3"/>
          <p:cNvSpPr>
            <a:spLocks noGrp="1"/>
          </p:cNvSpPr>
          <p:nvPr>
            <p:ph type="body" sz="quarter" idx="13"/>
          </p:nvPr>
        </p:nvSpPr>
        <p:spPr>
          <a:xfrm>
            <a:off x="381000" y="1143000"/>
            <a:ext cx="8382000" cy="4622800"/>
          </a:xfrm>
        </p:spPr>
        <p:txBody>
          <a:bodyPr/>
          <a:lstStyle/>
          <a:p>
            <a:r>
              <a:rPr lang="en-US" sz="2000" dirty="0">
                <a:solidFill>
                  <a:schemeClr val="bg1"/>
                </a:solidFill>
                <a:latin typeface="Arial" panose="020B0604020202020204" pitchFamily="34" charset="0"/>
                <a:cs typeface="Arial" panose="020B0604020202020204" pitchFamily="34" charset="0"/>
              </a:rPr>
              <a:t>For the complete understanding of ANSI SQL, we are going to make use of Product Management System (PMS) for ABC Traders</a:t>
            </a:r>
            <a:r>
              <a:rPr lang="en-US" sz="2000" dirty="0" smtClean="0">
                <a:solidFill>
                  <a:schemeClr val="bg1"/>
                </a:solidFill>
                <a:latin typeface="Arial" panose="020B0604020202020204" pitchFamily="34" charset="0"/>
                <a:cs typeface="Arial" panose="020B0604020202020204" pitchFamily="34" charset="0"/>
              </a:rPr>
              <a:t>.</a:t>
            </a:r>
          </a:p>
          <a:p>
            <a:endParaRPr lang="en-US" sz="2000" dirty="0">
              <a:solidFill>
                <a:schemeClr val="bg1"/>
              </a:solidFill>
              <a:latin typeface="Arial" panose="020B0604020202020204" pitchFamily="34" charset="0"/>
              <a:cs typeface="Arial" panose="020B0604020202020204" pitchFamily="34" charset="0"/>
            </a:endParaRPr>
          </a:p>
          <a:p>
            <a:endParaRPr lang="en-US" sz="2000" dirty="0" smtClean="0">
              <a:solidFill>
                <a:schemeClr val="bg1"/>
              </a:solidFill>
              <a:latin typeface="Arial" panose="020B0604020202020204" pitchFamily="34" charset="0"/>
              <a:cs typeface="Arial" panose="020B0604020202020204" pitchFamily="34" charset="0"/>
            </a:endParaRPr>
          </a:p>
          <a:p>
            <a:endParaRPr lang="en-US" sz="2000" dirty="0">
              <a:solidFill>
                <a:schemeClr val="bg1"/>
              </a:solidFill>
              <a:latin typeface="Arial" panose="020B0604020202020204" pitchFamily="34" charset="0"/>
              <a:cs typeface="Arial" panose="020B0604020202020204" pitchFamily="34" charset="0"/>
            </a:endParaRPr>
          </a:p>
          <a:p>
            <a:pPr marL="288925" indent="-285750">
              <a:spcBef>
                <a:spcPts val="0"/>
              </a:spcBef>
              <a:buFont typeface="Arial" pitchFamily="34" charset="0"/>
              <a:buChar char="•"/>
            </a:pPr>
            <a:r>
              <a:rPr lang="en-US" sz="2000" dirty="0">
                <a:solidFill>
                  <a:schemeClr val="bg1"/>
                </a:solidFill>
                <a:latin typeface="Arial" panose="020B0604020202020204" pitchFamily="34" charset="0"/>
                <a:cs typeface="Arial" panose="020B0604020202020204" pitchFamily="34" charset="0"/>
              </a:rPr>
              <a:t>ABC Traders is a company which buys collectable model cars, trains, trucks, buses, and ships directly from manufacturers and sell them to distributors across the globe. In order to manage the stocking, supply, and payment transactions, the above mentioned software is developed.</a:t>
            </a:r>
          </a:p>
          <a:p>
            <a:pPr marL="288925" indent="-285750">
              <a:spcBef>
                <a:spcPts val="0"/>
              </a:spcBef>
              <a:buFont typeface="Arial" pitchFamily="34" charset="0"/>
              <a:buChar char="•"/>
            </a:pPr>
            <a:r>
              <a:rPr lang="en-US" sz="2000" dirty="0">
                <a:solidFill>
                  <a:schemeClr val="bg1"/>
                </a:solidFill>
                <a:latin typeface="Arial" panose="020B0604020202020204" pitchFamily="34" charset="0"/>
                <a:cs typeface="Arial" panose="020B0604020202020204" pitchFamily="34" charset="0"/>
              </a:rPr>
              <a:t>As per the requirement of the trading company, an inventory system is developed to collect the information of the products, customers, and their payment processing.</a:t>
            </a:r>
          </a:p>
          <a:p>
            <a:endParaRPr lang="en-US" sz="2000" dirty="0">
              <a:solidFill>
                <a:schemeClr val="bg1"/>
              </a:solidFill>
              <a:latin typeface="Arial" panose="020B0604020202020204" pitchFamily="34" charset="0"/>
              <a:cs typeface="Arial" panose="020B0604020202020204" pitchFamily="34" charset="0"/>
            </a:endParaRPr>
          </a:p>
          <a:p>
            <a:endParaRPr lang="en-US" dirty="0"/>
          </a:p>
        </p:txBody>
      </p:sp>
      <p:sp>
        <p:nvSpPr>
          <p:cNvPr id="7" name="Slide Number Placeholder 18"/>
          <p:cNvSpPr txBox="1">
            <a:spLocks/>
          </p:cNvSpPr>
          <p:nvPr/>
        </p:nvSpPr>
        <p:spPr>
          <a:xfrm>
            <a:off x="8763000" y="6570562"/>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smtClean="0">
                <a:solidFill>
                  <a:schemeClr val="bg1"/>
                </a:solidFill>
              </a:rPr>
              <a:t>4</a:t>
            </a:r>
            <a:endParaRPr lang="en-US" sz="1400" dirty="0">
              <a:solidFill>
                <a:schemeClr val="bg1"/>
              </a:solidFill>
            </a:endParaRPr>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571" y="1981200"/>
            <a:ext cx="8077200" cy="7810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81001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noFill/>
          <a:ln>
            <a:noFill/>
          </a:ln>
        </p:spPr>
        <p:txBody>
          <a:bodyPr anchor="ctr"/>
          <a:lstStyle/>
          <a:p>
            <a:r>
              <a:rPr lang="en-US" dirty="0" smtClean="0">
                <a:solidFill>
                  <a:schemeClr val="bg1"/>
                </a:solidFill>
                <a:latin typeface="Arial" panose="020B0604020202020204" pitchFamily="34" charset="0"/>
                <a:cs typeface="Arial" panose="020B0604020202020204" pitchFamily="34" charset="0"/>
              </a:rPr>
              <a:t>Database Tables</a:t>
            </a:r>
            <a:endParaRPr lang="en-US" dirty="0">
              <a:solidFill>
                <a:schemeClr val="bg1"/>
              </a:solidFill>
              <a:latin typeface="Arial" panose="020B0604020202020204" pitchFamily="34" charset="0"/>
              <a:cs typeface="Arial" panose="020B0604020202020204" pitchFamily="34" charset="0"/>
            </a:endParaRPr>
          </a:p>
        </p:txBody>
      </p:sp>
      <p:sp>
        <p:nvSpPr>
          <p:cNvPr id="2" name="Text Placeholder 1"/>
          <p:cNvSpPr>
            <a:spLocks noGrp="1"/>
          </p:cNvSpPr>
          <p:nvPr>
            <p:ph type="body" sz="quarter" idx="13"/>
          </p:nvPr>
        </p:nvSpPr>
        <p:spPr>
          <a:xfrm>
            <a:off x="381004" y="1113971"/>
            <a:ext cx="8382000" cy="4622800"/>
          </a:xfrm>
        </p:spPr>
        <p:txBody>
          <a:bodyPr/>
          <a:lstStyle/>
          <a:p>
            <a:pPr indent="-365760">
              <a:spcBef>
                <a:spcPts val="0"/>
              </a:spcBef>
            </a:pPr>
            <a:r>
              <a:rPr lang="en-US" sz="2000" dirty="0">
                <a:solidFill>
                  <a:schemeClr val="bg1"/>
                </a:solidFill>
                <a:latin typeface="Arial" panose="020B0604020202020204" pitchFamily="34" charset="0"/>
                <a:cs typeface="Arial" panose="020B0604020202020204" pitchFamily="34" charset="0"/>
              </a:rPr>
              <a:t>There are many entities involved in Product Management System. </a:t>
            </a:r>
          </a:p>
          <a:p>
            <a:pPr indent="-365760">
              <a:spcBef>
                <a:spcPts val="0"/>
              </a:spcBef>
            </a:pPr>
            <a:r>
              <a:rPr lang="en-US" sz="2000" dirty="0">
                <a:solidFill>
                  <a:schemeClr val="bg1"/>
                </a:solidFill>
                <a:latin typeface="Arial" panose="020B0604020202020204" pitchFamily="34" charset="0"/>
                <a:cs typeface="Arial" panose="020B0604020202020204" pitchFamily="34" charset="0"/>
              </a:rPr>
              <a:t>We will be dealing with PMS throughout this session.</a:t>
            </a:r>
          </a:p>
          <a:p>
            <a:endParaRPr lang="en-US" dirty="0"/>
          </a:p>
          <a:p>
            <a:endParaRPr lang="en-US" dirty="0"/>
          </a:p>
        </p:txBody>
      </p:sp>
      <p:sp>
        <p:nvSpPr>
          <p:cNvPr id="19" name="Slide Number Placeholder 18"/>
          <p:cNvSpPr>
            <a:spLocks noGrp="1"/>
          </p:cNvSpPr>
          <p:nvPr>
            <p:ph type="sldNum" sz="quarter" idx="4294967295"/>
          </p:nvPr>
        </p:nvSpPr>
        <p:spPr>
          <a:xfrm>
            <a:off x="8686800" y="6413500"/>
            <a:ext cx="457200" cy="277813"/>
          </a:xfrm>
          <a:prstGeom prst="rect">
            <a:avLst/>
          </a:prstGeom>
        </p:spPr>
        <p:txBody>
          <a:bodyPr/>
          <a:lstStyle/>
          <a:p>
            <a:fld id="{47ED8886-DB3B-44F4-9A80-E6A224679F20}" type="slidenum">
              <a:rPr lang="en-US" smtClean="0">
                <a:solidFill>
                  <a:schemeClr val="bg1"/>
                </a:solidFill>
              </a:rPr>
              <a:pPr/>
              <a:t>6</a:t>
            </a:fld>
            <a:endParaRPr lang="en-US" dirty="0">
              <a:solidFill>
                <a:schemeClr val="bg1"/>
              </a:solidFill>
            </a:endParaRPr>
          </a:p>
        </p:txBody>
      </p:sp>
      <p:sp>
        <p:nvSpPr>
          <p:cNvPr id="12" name="AutoShape 2"/>
          <p:cNvSpPr>
            <a:spLocks noChangeArrowheads="1"/>
          </p:cNvSpPr>
          <p:nvPr/>
        </p:nvSpPr>
        <p:spPr bwMode="auto">
          <a:xfrm rot="5400000">
            <a:off x="1545939" y="3646836"/>
            <a:ext cx="1886999" cy="2249330"/>
          </a:xfrm>
          <a:prstGeom prst="bracePair">
            <a:avLst>
              <a:gd name="adj" fmla="val 8333"/>
            </a:avLst>
          </a:prstGeom>
          <a:solidFill>
            <a:schemeClr val="bg2">
              <a:lumMod val="50000"/>
            </a:schemeClr>
          </a:solidFill>
          <a:extLst/>
        </p:spPr>
        <p:style>
          <a:lnRef idx="0">
            <a:scrgbClr r="0" g="0" b="0"/>
          </a:lnRef>
          <a:fillRef idx="1003">
            <a:schemeClr val="dk2"/>
          </a:fillRef>
          <a:effectRef idx="0">
            <a:scrgbClr r="0" g="0" b="0"/>
          </a:effectRef>
          <a:fontRef idx="major"/>
        </p:style>
        <p:txBody>
          <a:bodyPr rot="0" vert="horz" wrap="square" lIns="91440" tIns="45720" rIns="91440" bIns="45720" anchor="ctr" anchorCtr="0" upright="1">
            <a:noAutofit/>
          </a:bodyPr>
          <a:lstStyle/>
          <a:p>
            <a:pPr algn="ctr">
              <a:lnSpc>
                <a:spcPct val="120000"/>
              </a:lnSpc>
            </a:pPr>
            <a:r>
              <a:rPr lang="en-US" sz="1400" b="1" dirty="0">
                <a:solidFill>
                  <a:schemeClr val="bg1"/>
                </a:solidFill>
                <a:ea typeface="Times New Roman"/>
                <a:cs typeface="Mangal"/>
              </a:rPr>
              <a:t>Payments</a:t>
            </a:r>
          </a:p>
          <a:p>
            <a:pPr algn="ctr">
              <a:lnSpc>
                <a:spcPct val="120000"/>
              </a:lnSpc>
            </a:pPr>
            <a:r>
              <a:rPr lang="en-US" sz="1400" dirty="0">
                <a:solidFill>
                  <a:schemeClr val="bg1"/>
                </a:solidFill>
                <a:ea typeface="Times New Roman"/>
                <a:cs typeface="Mangal"/>
              </a:rPr>
              <a:t>To maintain information of payments done, for example, payment date, amount, and so on. </a:t>
            </a:r>
          </a:p>
        </p:txBody>
      </p:sp>
      <p:sp>
        <p:nvSpPr>
          <p:cNvPr id="13" name="AutoShape 2"/>
          <p:cNvSpPr>
            <a:spLocks noChangeArrowheads="1"/>
          </p:cNvSpPr>
          <p:nvPr/>
        </p:nvSpPr>
        <p:spPr bwMode="auto">
          <a:xfrm rot="5400000">
            <a:off x="2768754" y="2047305"/>
            <a:ext cx="1842774" cy="2159954"/>
          </a:xfrm>
          <a:prstGeom prst="bracePair">
            <a:avLst>
              <a:gd name="adj" fmla="val 8333"/>
            </a:avLst>
          </a:prstGeom>
          <a:solidFill>
            <a:schemeClr val="accent3">
              <a:lumMod val="75000"/>
            </a:schemeClr>
          </a:solidFill>
          <a:extLst/>
        </p:spPr>
        <p:style>
          <a:lnRef idx="0">
            <a:scrgbClr r="0" g="0" b="0"/>
          </a:lnRef>
          <a:fillRef idx="1003">
            <a:schemeClr val="dk2"/>
          </a:fillRef>
          <a:effectRef idx="0">
            <a:scrgbClr r="0" g="0" b="0"/>
          </a:effectRef>
          <a:fontRef idx="major"/>
        </p:style>
        <p:txBody>
          <a:bodyPr rot="0" vert="horz" wrap="square" lIns="91440" tIns="45720" rIns="91440" bIns="45720" anchor="ctr" anchorCtr="0" upright="1">
            <a:noAutofit/>
          </a:bodyPr>
          <a:lstStyle/>
          <a:p>
            <a:pPr algn="ctr">
              <a:lnSpc>
                <a:spcPct val="120000"/>
              </a:lnSpc>
            </a:pPr>
            <a:r>
              <a:rPr lang="en-US" sz="1400" b="1" dirty="0">
                <a:solidFill>
                  <a:schemeClr val="bg1"/>
                </a:solidFill>
                <a:ea typeface="Times New Roman"/>
                <a:cs typeface="Mangal"/>
              </a:rPr>
              <a:t>Customer</a:t>
            </a:r>
          </a:p>
          <a:p>
            <a:pPr algn="ctr">
              <a:lnSpc>
                <a:spcPct val="120000"/>
              </a:lnSpc>
            </a:pPr>
            <a:r>
              <a:rPr lang="en-US" sz="1400" dirty="0">
                <a:solidFill>
                  <a:schemeClr val="bg1"/>
                </a:solidFill>
                <a:ea typeface="Times New Roman"/>
                <a:cs typeface="Mangal"/>
              </a:rPr>
              <a:t>To maintain customer </a:t>
            </a:r>
            <a:r>
              <a:rPr lang="en-US" sz="1400" dirty="0" smtClean="0">
                <a:solidFill>
                  <a:schemeClr val="bg1"/>
                </a:solidFill>
                <a:ea typeface="Times New Roman"/>
                <a:cs typeface="Mangal"/>
              </a:rPr>
              <a:t>details, </a:t>
            </a:r>
            <a:r>
              <a:rPr lang="en-US" sz="1400" dirty="0">
                <a:solidFill>
                  <a:schemeClr val="bg1"/>
                </a:solidFill>
                <a:ea typeface="Times New Roman"/>
                <a:cs typeface="Mangal"/>
              </a:rPr>
              <a:t>for example, </a:t>
            </a:r>
            <a:r>
              <a:rPr lang="en-US" sz="1400" dirty="0" smtClean="0">
                <a:solidFill>
                  <a:schemeClr val="bg1"/>
                </a:solidFill>
                <a:ea typeface="Times New Roman"/>
                <a:cs typeface="Mangal"/>
              </a:rPr>
              <a:t>customer name</a:t>
            </a:r>
            <a:r>
              <a:rPr lang="en-US" sz="1400" dirty="0">
                <a:solidFill>
                  <a:schemeClr val="bg1"/>
                </a:solidFill>
                <a:ea typeface="Times New Roman"/>
                <a:cs typeface="Mangal"/>
              </a:rPr>
              <a:t>, </a:t>
            </a:r>
            <a:r>
              <a:rPr lang="en-US" sz="1400" dirty="0" smtClean="0">
                <a:solidFill>
                  <a:schemeClr val="bg1"/>
                </a:solidFill>
                <a:ea typeface="Times New Roman"/>
                <a:cs typeface="Mangal"/>
              </a:rPr>
              <a:t>address, </a:t>
            </a:r>
            <a:r>
              <a:rPr lang="en-US" sz="1400" dirty="0">
                <a:solidFill>
                  <a:schemeClr val="bg1"/>
                </a:solidFill>
                <a:ea typeface="Times New Roman"/>
                <a:cs typeface="Mangal"/>
              </a:rPr>
              <a:t>and so on.</a:t>
            </a:r>
          </a:p>
          <a:p>
            <a:pPr algn="ctr">
              <a:lnSpc>
                <a:spcPct val="120000"/>
              </a:lnSpc>
            </a:pPr>
            <a:r>
              <a:rPr lang="en-US" sz="1300" b="1" dirty="0">
                <a:solidFill>
                  <a:schemeClr val="bg1"/>
                </a:solidFill>
                <a:latin typeface="+mj-lt"/>
                <a:ea typeface="Times New Roman"/>
                <a:cs typeface="Mangal"/>
              </a:rPr>
              <a:t> </a:t>
            </a:r>
          </a:p>
        </p:txBody>
      </p:sp>
      <p:sp>
        <p:nvSpPr>
          <p:cNvPr id="14" name="AutoShape 2"/>
          <p:cNvSpPr>
            <a:spLocks noChangeArrowheads="1"/>
          </p:cNvSpPr>
          <p:nvPr/>
        </p:nvSpPr>
        <p:spPr bwMode="auto">
          <a:xfrm rot="5400000">
            <a:off x="3759071" y="3774311"/>
            <a:ext cx="1886998" cy="1963901"/>
          </a:xfrm>
          <a:prstGeom prst="bracePair">
            <a:avLst>
              <a:gd name="adj" fmla="val 8333"/>
            </a:avLst>
          </a:prstGeom>
          <a:solidFill>
            <a:schemeClr val="accent5">
              <a:lumMod val="75000"/>
            </a:schemeClr>
          </a:solidFill>
          <a:extLst/>
        </p:spPr>
        <p:style>
          <a:lnRef idx="0">
            <a:scrgbClr r="0" g="0" b="0"/>
          </a:lnRef>
          <a:fillRef idx="1003">
            <a:schemeClr val="dk2"/>
          </a:fillRef>
          <a:effectRef idx="0">
            <a:scrgbClr r="0" g="0" b="0"/>
          </a:effectRef>
          <a:fontRef idx="major"/>
        </p:style>
        <p:txBody>
          <a:bodyPr rot="0" vert="horz" wrap="square" lIns="91440" tIns="45720" rIns="91440" bIns="45720" anchor="ctr" anchorCtr="0" upright="1">
            <a:noAutofit/>
          </a:bodyPr>
          <a:lstStyle/>
          <a:p>
            <a:pPr algn="ctr">
              <a:lnSpc>
                <a:spcPct val="120000"/>
              </a:lnSpc>
            </a:pPr>
            <a:r>
              <a:rPr lang="en-US" sz="1400" b="1" dirty="0">
                <a:solidFill>
                  <a:schemeClr val="bg1"/>
                </a:solidFill>
                <a:ea typeface="Times New Roman"/>
                <a:cs typeface="Mangal"/>
              </a:rPr>
              <a:t>Orders</a:t>
            </a:r>
          </a:p>
          <a:p>
            <a:pPr algn="ctr">
              <a:lnSpc>
                <a:spcPct val="120000"/>
              </a:lnSpc>
            </a:pPr>
            <a:r>
              <a:rPr lang="en-US" sz="1400" dirty="0">
                <a:solidFill>
                  <a:schemeClr val="bg1"/>
                </a:solidFill>
                <a:ea typeface="Times New Roman"/>
                <a:cs typeface="Mangal"/>
              </a:rPr>
              <a:t>To maintain Orders done by customers, for example, order no, date, and so on. </a:t>
            </a:r>
          </a:p>
        </p:txBody>
      </p:sp>
      <p:sp>
        <p:nvSpPr>
          <p:cNvPr id="15" name="AutoShape 2"/>
          <p:cNvSpPr>
            <a:spLocks noChangeArrowheads="1"/>
          </p:cNvSpPr>
          <p:nvPr/>
        </p:nvSpPr>
        <p:spPr bwMode="auto">
          <a:xfrm rot="5400000">
            <a:off x="598806" y="1799571"/>
            <a:ext cx="1789427" cy="2272348"/>
          </a:xfrm>
          <a:prstGeom prst="bracePair">
            <a:avLst>
              <a:gd name="adj" fmla="val 8333"/>
            </a:avLst>
          </a:prstGeom>
          <a:solidFill>
            <a:schemeClr val="accent2">
              <a:lumMod val="75000"/>
            </a:schemeClr>
          </a:solidFill>
          <a:extLst/>
        </p:spPr>
        <p:style>
          <a:lnRef idx="0">
            <a:scrgbClr r="0" g="0" b="0"/>
          </a:lnRef>
          <a:fillRef idx="1003">
            <a:schemeClr val="dk2"/>
          </a:fillRef>
          <a:effectRef idx="0">
            <a:scrgbClr r="0" g="0" b="0"/>
          </a:effectRef>
          <a:fontRef idx="major"/>
        </p:style>
        <p:txBody>
          <a:bodyPr rot="0" vert="horz" wrap="square" lIns="91440" tIns="45720" rIns="91440" bIns="45720" anchor="ctr" anchorCtr="0" upright="1">
            <a:noAutofit/>
          </a:bodyPr>
          <a:lstStyle/>
          <a:p>
            <a:pPr marR="0" algn="ctr">
              <a:lnSpc>
                <a:spcPct val="120000"/>
              </a:lnSpc>
              <a:spcBef>
                <a:spcPts val="0"/>
              </a:spcBef>
              <a:spcAft>
                <a:spcPts val="0"/>
              </a:spcAft>
            </a:pPr>
            <a:r>
              <a:rPr lang="en-US" sz="1400" b="1" dirty="0">
                <a:solidFill>
                  <a:schemeClr val="bg1"/>
                </a:solidFill>
                <a:ea typeface="Times New Roman"/>
                <a:cs typeface="Mangal"/>
              </a:rPr>
              <a:t>Offices</a:t>
            </a:r>
            <a:r>
              <a:rPr lang="en-US" sz="1400" b="1" dirty="0">
                <a:solidFill>
                  <a:srgbClr val="0000FF"/>
                </a:solidFill>
                <a:ea typeface="Times New Roman"/>
                <a:cs typeface="Mangal"/>
              </a:rPr>
              <a:t> </a:t>
            </a:r>
          </a:p>
          <a:p>
            <a:pPr marR="0" algn="ctr">
              <a:lnSpc>
                <a:spcPct val="120000"/>
              </a:lnSpc>
              <a:spcBef>
                <a:spcPts val="0"/>
              </a:spcBef>
              <a:spcAft>
                <a:spcPts val="0"/>
              </a:spcAft>
            </a:pPr>
            <a:r>
              <a:rPr lang="en-US" sz="1400" dirty="0">
                <a:solidFill>
                  <a:schemeClr val="bg1"/>
                </a:solidFill>
                <a:ea typeface="Times New Roman"/>
                <a:cs typeface="Mangal"/>
              </a:rPr>
              <a:t>To maintain information of </a:t>
            </a:r>
            <a:r>
              <a:rPr lang="en-US" sz="1400" dirty="0" smtClean="0">
                <a:solidFill>
                  <a:schemeClr val="bg1"/>
                </a:solidFill>
                <a:ea typeface="Times New Roman"/>
                <a:cs typeface="Mangal"/>
              </a:rPr>
              <a:t>offices, for example, office </a:t>
            </a:r>
            <a:r>
              <a:rPr lang="en-US" sz="1400" dirty="0">
                <a:solidFill>
                  <a:schemeClr val="bg1"/>
                </a:solidFill>
                <a:ea typeface="Times New Roman"/>
                <a:cs typeface="Mangal"/>
              </a:rPr>
              <a:t>code, address, </a:t>
            </a:r>
            <a:r>
              <a:rPr lang="en-US" sz="1400" dirty="0" smtClean="0">
                <a:solidFill>
                  <a:schemeClr val="bg1"/>
                </a:solidFill>
                <a:ea typeface="Times New Roman"/>
                <a:cs typeface="Mangal"/>
              </a:rPr>
              <a:t>city, and so on. </a:t>
            </a:r>
            <a:endParaRPr lang="en-US" sz="1400" dirty="0">
              <a:solidFill>
                <a:schemeClr val="bg1"/>
              </a:solidFill>
              <a:ea typeface="Times New Roman"/>
              <a:cs typeface="Mangal"/>
            </a:endParaRPr>
          </a:p>
        </p:txBody>
      </p:sp>
      <p:sp>
        <p:nvSpPr>
          <p:cNvPr id="16" name="AutoShape 2"/>
          <p:cNvSpPr>
            <a:spLocks noChangeArrowheads="1"/>
          </p:cNvSpPr>
          <p:nvPr/>
        </p:nvSpPr>
        <p:spPr bwMode="auto">
          <a:xfrm rot="5400000">
            <a:off x="4904105" y="2102390"/>
            <a:ext cx="1789429" cy="2057400"/>
          </a:xfrm>
          <a:prstGeom prst="bracePair">
            <a:avLst>
              <a:gd name="adj" fmla="val 8333"/>
            </a:avLst>
          </a:prstGeom>
          <a:solidFill>
            <a:schemeClr val="accent6">
              <a:lumMod val="75000"/>
            </a:schemeClr>
          </a:solidFill>
          <a:extLst/>
        </p:spPr>
        <p:style>
          <a:lnRef idx="0">
            <a:scrgbClr r="0" g="0" b="0"/>
          </a:lnRef>
          <a:fillRef idx="1003">
            <a:schemeClr val="dk2"/>
          </a:fillRef>
          <a:effectRef idx="0">
            <a:scrgbClr r="0" g="0" b="0"/>
          </a:effectRef>
          <a:fontRef idx="major"/>
        </p:style>
        <p:txBody>
          <a:bodyPr rot="0" vert="horz" wrap="square" lIns="91440" tIns="45720" rIns="91440" bIns="45720" anchor="ctr" anchorCtr="0" upright="1">
            <a:noAutofit/>
          </a:bodyPr>
          <a:lstStyle/>
          <a:p>
            <a:pPr algn="ctr">
              <a:lnSpc>
                <a:spcPct val="120000"/>
              </a:lnSpc>
            </a:pPr>
            <a:r>
              <a:rPr lang="en-US" sz="1400" b="1" dirty="0">
                <a:solidFill>
                  <a:schemeClr val="bg1"/>
                </a:solidFill>
                <a:ea typeface="Times New Roman"/>
                <a:cs typeface="Mangal"/>
              </a:rPr>
              <a:t>Employees</a:t>
            </a:r>
          </a:p>
          <a:p>
            <a:pPr algn="ctr">
              <a:lnSpc>
                <a:spcPct val="120000"/>
              </a:lnSpc>
            </a:pPr>
            <a:r>
              <a:rPr lang="en-US" sz="1400" b="1" dirty="0">
                <a:solidFill>
                  <a:schemeClr val="bg1"/>
                </a:solidFill>
                <a:ea typeface="Times New Roman"/>
                <a:cs typeface="Mangal"/>
              </a:rPr>
              <a:t>To maintain employee </a:t>
            </a:r>
          </a:p>
          <a:p>
            <a:pPr algn="ctr">
              <a:lnSpc>
                <a:spcPct val="120000"/>
              </a:lnSpc>
            </a:pPr>
            <a:r>
              <a:rPr lang="en-US" sz="1400" b="1" dirty="0">
                <a:solidFill>
                  <a:schemeClr val="bg1"/>
                </a:solidFill>
                <a:ea typeface="Times New Roman"/>
                <a:cs typeface="Mangal"/>
              </a:rPr>
              <a:t>details, for example, </a:t>
            </a:r>
            <a:r>
              <a:rPr lang="en-US" sz="1400" b="1" dirty="0" smtClean="0">
                <a:solidFill>
                  <a:schemeClr val="bg1"/>
                </a:solidFill>
                <a:ea typeface="Times New Roman"/>
                <a:cs typeface="Mangal"/>
              </a:rPr>
              <a:t>ID,</a:t>
            </a:r>
            <a:endParaRPr lang="en-US" sz="1400" b="1" dirty="0">
              <a:solidFill>
                <a:schemeClr val="bg1"/>
              </a:solidFill>
              <a:ea typeface="Times New Roman"/>
              <a:cs typeface="Mangal"/>
            </a:endParaRPr>
          </a:p>
          <a:p>
            <a:pPr algn="ctr">
              <a:lnSpc>
                <a:spcPct val="120000"/>
              </a:lnSpc>
            </a:pPr>
            <a:r>
              <a:rPr lang="en-US" sz="1400" b="1" dirty="0" smtClean="0">
                <a:solidFill>
                  <a:schemeClr val="bg1"/>
                </a:solidFill>
                <a:ea typeface="Times New Roman"/>
                <a:cs typeface="Mangal"/>
              </a:rPr>
              <a:t>name, </a:t>
            </a:r>
            <a:r>
              <a:rPr lang="en-US" sz="1400" dirty="0">
                <a:solidFill>
                  <a:schemeClr val="bg1"/>
                </a:solidFill>
                <a:ea typeface="Times New Roman"/>
                <a:cs typeface="Mangal"/>
              </a:rPr>
              <a:t>and so on</a:t>
            </a:r>
            <a:r>
              <a:rPr lang="en-US" sz="1400" b="1" dirty="0" smtClean="0">
                <a:solidFill>
                  <a:schemeClr val="bg1"/>
                </a:solidFill>
                <a:ea typeface="Times New Roman"/>
                <a:cs typeface="Mangal"/>
              </a:rPr>
              <a:t>. </a:t>
            </a:r>
            <a:endParaRPr lang="en-US" sz="1400" b="1" dirty="0">
              <a:solidFill>
                <a:schemeClr val="bg1"/>
              </a:solidFill>
              <a:ea typeface="Times New Roman"/>
              <a:cs typeface="Mangal"/>
            </a:endParaRPr>
          </a:p>
        </p:txBody>
      </p:sp>
      <p:sp>
        <p:nvSpPr>
          <p:cNvPr id="17" name="AutoShape 2"/>
          <p:cNvSpPr>
            <a:spLocks noChangeArrowheads="1"/>
          </p:cNvSpPr>
          <p:nvPr/>
        </p:nvSpPr>
        <p:spPr bwMode="auto">
          <a:xfrm rot="5400000">
            <a:off x="7068185" y="2071909"/>
            <a:ext cx="1789429" cy="2057400"/>
          </a:xfrm>
          <a:prstGeom prst="bracePair">
            <a:avLst>
              <a:gd name="adj" fmla="val 8333"/>
            </a:avLst>
          </a:prstGeom>
          <a:solidFill>
            <a:schemeClr val="accent4">
              <a:lumMod val="75000"/>
            </a:schemeClr>
          </a:solidFill>
          <a:extLst/>
        </p:spPr>
        <p:style>
          <a:lnRef idx="0">
            <a:scrgbClr r="0" g="0" b="0"/>
          </a:lnRef>
          <a:fillRef idx="1003">
            <a:schemeClr val="dk2"/>
          </a:fillRef>
          <a:effectRef idx="0">
            <a:scrgbClr r="0" g="0" b="0"/>
          </a:effectRef>
          <a:fontRef idx="major"/>
        </p:style>
        <p:txBody>
          <a:bodyPr rot="0" vert="horz" wrap="square" lIns="91440" tIns="45720" rIns="91440" bIns="45720" anchor="ctr" anchorCtr="0" upright="1">
            <a:noAutofit/>
          </a:bodyPr>
          <a:lstStyle/>
          <a:p>
            <a:pPr algn="ctr">
              <a:lnSpc>
                <a:spcPct val="120000"/>
              </a:lnSpc>
            </a:pPr>
            <a:r>
              <a:rPr lang="en-US" sz="1400" b="1" dirty="0">
                <a:solidFill>
                  <a:schemeClr val="bg1"/>
                </a:solidFill>
                <a:ea typeface="Times New Roman"/>
                <a:cs typeface="Mangal"/>
              </a:rPr>
              <a:t>Products</a:t>
            </a:r>
          </a:p>
          <a:p>
            <a:pPr algn="ctr">
              <a:lnSpc>
                <a:spcPct val="120000"/>
              </a:lnSpc>
            </a:pPr>
            <a:r>
              <a:rPr lang="en-US" sz="1400" dirty="0">
                <a:solidFill>
                  <a:schemeClr val="bg1"/>
                </a:solidFill>
                <a:ea typeface="Times New Roman"/>
                <a:cs typeface="Mangal"/>
              </a:rPr>
              <a:t>To maintain information of </a:t>
            </a:r>
            <a:r>
              <a:rPr lang="en-US" sz="1400" dirty="0" smtClean="0">
                <a:solidFill>
                  <a:schemeClr val="bg1"/>
                </a:solidFill>
                <a:ea typeface="Times New Roman"/>
                <a:cs typeface="Mangal"/>
              </a:rPr>
              <a:t>products, </a:t>
            </a:r>
            <a:r>
              <a:rPr lang="en-US" sz="1400" dirty="0">
                <a:solidFill>
                  <a:schemeClr val="bg1"/>
                </a:solidFill>
                <a:ea typeface="Times New Roman"/>
                <a:cs typeface="Mangal"/>
              </a:rPr>
              <a:t>for example, </a:t>
            </a:r>
            <a:r>
              <a:rPr lang="en-US" sz="1400" dirty="0" smtClean="0">
                <a:solidFill>
                  <a:schemeClr val="bg1"/>
                </a:solidFill>
                <a:ea typeface="Times New Roman"/>
                <a:cs typeface="Mangal"/>
              </a:rPr>
              <a:t>product </a:t>
            </a:r>
            <a:r>
              <a:rPr lang="en-US" sz="1400" dirty="0">
                <a:solidFill>
                  <a:schemeClr val="bg1"/>
                </a:solidFill>
                <a:ea typeface="Times New Roman"/>
                <a:cs typeface="Mangal"/>
              </a:rPr>
              <a:t>id, </a:t>
            </a:r>
            <a:r>
              <a:rPr lang="en-US" sz="1400" dirty="0" smtClean="0">
                <a:solidFill>
                  <a:schemeClr val="bg1"/>
                </a:solidFill>
                <a:ea typeface="Times New Roman"/>
                <a:cs typeface="Mangal"/>
              </a:rPr>
              <a:t>name, </a:t>
            </a:r>
            <a:r>
              <a:rPr lang="en-US" sz="1400" dirty="0">
                <a:solidFill>
                  <a:schemeClr val="bg1"/>
                </a:solidFill>
                <a:ea typeface="Times New Roman"/>
                <a:cs typeface="Mangal"/>
              </a:rPr>
              <a:t>and so on. </a:t>
            </a:r>
          </a:p>
        </p:txBody>
      </p:sp>
      <p:sp>
        <p:nvSpPr>
          <p:cNvPr id="18" name="AutoShape 2"/>
          <p:cNvSpPr>
            <a:spLocks noChangeArrowheads="1"/>
          </p:cNvSpPr>
          <p:nvPr/>
        </p:nvSpPr>
        <p:spPr bwMode="auto">
          <a:xfrm rot="5400000">
            <a:off x="5940143" y="3755259"/>
            <a:ext cx="1886998" cy="2032483"/>
          </a:xfrm>
          <a:prstGeom prst="bracePair">
            <a:avLst>
              <a:gd name="adj" fmla="val 8333"/>
            </a:avLst>
          </a:prstGeom>
          <a:solidFill>
            <a:srgbClr val="BC4744"/>
          </a:solidFill>
          <a:extLst/>
        </p:spPr>
        <p:style>
          <a:lnRef idx="0">
            <a:scrgbClr r="0" g="0" b="0"/>
          </a:lnRef>
          <a:fillRef idx="1003">
            <a:schemeClr val="dk2"/>
          </a:fillRef>
          <a:effectRef idx="0">
            <a:scrgbClr r="0" g="0" b="0"/>
          </a:effectRef>
          <a:fontRef idx="major"/>
        </p:style>
        <p:txBody>
          <a:bodyPr rot="0" vert="horz" wrap="square" lIns="91440" tIns="45720" rIns="91440" bIns="45720" anchor="ctr" anchorCtr="0" upright="1">
            <a:noAutofit/>
          </a:bodyPr>
          <a:lstStyle/>
          <a:p>
            <a:pPr algn="ctr">
              <a:lnSpc>
                <a:spcPct val="120000"/>
              </a:lnSpc>
            </a:pPr>
            <a:r>
              <a:rPr lang="en-US" sz="1400" b="1" dirty="0">
                <a:solidFill>
                  <a:schemeClr val="bg1"/>
                </a:solidFill>
                <a:ea typeface="Times New Roman"/>
                <a:cs typeface="Mangal"/>
              </a:rPr>
              <a:t>Order Details</a:t>
            </a:r>
          </a:p>
          <a:p>
            <a:pPr algn="ctr">
              <a:lnSpc>
                <a:spcPct val="120000"/>
              </a:lnSpc>
            </a:pPr>
            <a:r>
              <a:rPr lang="en-US" sz="1400" dirty="0">
                <a:solidFill>
                  <a:schemeClr val="bg1"/>
                </a:solidFill>
                <a:ea typeface="Times New Roman"/>
                <a:cs typeface="Mangal"/>
              </a:rPr>
              <a:t>To maintain Orders done by customers, for example, order no, date, and so on. </a:t>
            </a:r>
          </a:p>
        </p:txBody>
      </p:sp>
    </p:spTree>
    <p:extLst>
      <p:ext uri="{BB962C8B-B14F-4D97-AF65-F5344CB8AC3E}">
        <p14:creationId xmlns:p14="http://schemas.microsoft.com/office/powerpoint/2010/main" val="1631551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a:noFill/>
          <a:ln>
            <a:noFill/>
          </a:ln>
        </p:spPr>
        <p:txBody>
          <a:bodyPr anchor="ctr"/>
          <a:lstStyle/>
          <a:p>
            <a:r>
              <a:rPr lang="en-US" dirty="0">
                <a:solidFill>
                  <a:schemeClr val="bg1"/>
                </a:solidFill>
                <a:latin typeface="Arial" panose="020B0604020202020204" pitchFamily="34" charset="0"/>
                <a:cs typeface="Arial" panose="020B0604020202020204" pitchFamily="34" charset="0"/>
              </a:rPr>
              <a:t>Schema Diagram</a:t>
            </a:r>
          </a:p>
        </p:txBody>
      </p:sp>
      <p:sp>
        <p:nvSpPr>
          <p:cNvPr id="3" name="Text Placeholder 2"/>
          <p:cNvSpPr>
            <a:spLocks noGrp="1"/>
          </p:cNvSpPr>
          <p:nvPr>
            <p:ph type="body" sz="quarter" idx="13"/>
          </p:nvPr>
        </p:nvSpPr>
        <p:spPr/>
        <p:txBody>
          <a:bodyPr/>
          <a:lstStyle/>
          <a:p>
            <a:endParaRPr lang="en-US" dirty="0"/>
          </a:p>
        </p:txBody>
      </p:sp>
      <p:pic>
        <p:nvPicPr>
          <p:cNvPr id="5" name="Picture 3" descr="C:\mysql\case study\ClassicModels\docs\dbschema\ClassicModelsDBSchema.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240" t="1358" r="1176" b="22555"/>
          <a:stretch/>
        </p:blipFill>
        <p:spPr bwMode="auto">
          <a:xfrm>
            <a:off x="390331" y="1160342"/>
            <a:ext cx="8696325" cy="4800600"/>
          </a:xfrm>
          <a:prstGeom prst="rect">
            <a:avLst/>
          </a:prstGeom>
          <a:noFill/>
          <a:extLst>
            <a:ext uri="{909E8E84-426E-40DD-AFC4-6F175D3DCCD1}">
              <a14:hiddenFill xmlns:a14="http://schemas.microsoft.com/office/drawing/2010/main">
                <a:solidFill>
                  <a:srgbClr val="FFFFFF"/>
                </a:solidFill>
              </a14:hiddenFill>
            </a:ext>
          </a:extLst>
        </p:spPr>
      </p:pic>
      <p:sp>
        <p:nvSpPr>
          <p:cNvPr id="8" name="Slide Number Placeholder 18"/>
          <p:cNvSpPr txBox="1">
            <a:spLocks/>
          </p:cNvSpPr>
          <p:nvPr/>
        </p:nvSpPr>
        <p:spPr>
          <a:xfrm>
            <a:off x="8702842" y="6553200"/>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smtClean="0">
                <a:solidFill>
                  <a:schemeClr val="bg1"/>
                </a:solidFill>
              </a:rPr>
              <a:t>6</a:t>
            </a:r>
            <a:endParaRPr lang="en-US" sz="1400" dirty="0">
              <a:solidFill>
                <a:schemeClr val="bg1"/>
              </a:solidFill>
            </a:endParaRPr>
          </a:p>
        </p:txBody>
      </p:sp>
    </p:spTree>
    <p:extLst>
      <p:ext uri="{BB962C8B-B14F-4D97-AF65-F5344CB8AC3E}">
        <p14:creationId xmlns:p14="http://schemas.microsoft.com/office/powerpoint/2010/main" val="3738554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a:xfrm>
            <a:off x="0" y="2819403"/>
            <a:ext cx="9133114" cy="584775"/>
          </a:xfrm>
        </p:spPr>
        <p:txBody>
          <a:bodyPr/>
          <a:lstStyle/>
          <a:p>
            <a:r>
              <a:rPr lang="en-US" dirty="0" smtClean="0"/>
              <a:t>Joins and its types</a:t>
            </a:r>
          </a:p>
        </p:txBody>
      </p:sp>
    </p:spTree>
    <p:extLst>
      <p:ext uri="{BB962C8B-B14F-4D97-AF65-F5344CB8AC3E}">
        <p14:creationId xmlns:p14="http://schemas.microsoft.com/office/powerpoint/2010/main" val="33408678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1"/>
          <p:cNvSpPr>
            <a:spLocks noGrp="1"/>
          </p:cNvSpPr>
          <p:nvPr>
            <p:ph idx="1"/>
          </p:nvPr>
        </p:nvSpPr>
        <p:spPr>
          <a:xfrm>
            <a:off x="89078" y="777138"/>
            <a:ext cx="8673921" cy="4906963"/>
          </a:xfrm>
        </p:spPr>
        <p:txBody>
          <a:bodyPr/>
          <a:lstStyle/>
          <a:p>
            <a:pPr lvl="1">
              <a:spcBef>
                <a:spcPts val="0"/>
              </a:spcBef>
            </a:pPr>
            <a:r>
              <a:rPr lang="en-US" sz="2000" dirty="0" smtClean="0"/>
              <a:t>SQL </a:t>
            </a:r>
            <a:r>
              <a:rPr lang="en-US" sz="2000" dirty="0"/>
              <a:t>JOINS are used to query data from two or more tables, based on a relationship between certain columns in these tables.</a:t>
            </a:r>
          </a:p>
          <a:p>
            <a:pPr lvl="1">
              <a:spcBef>
                <a:spcPts val="0"/>
              </a:spcBef>
            </a:pPr>
            <a:endParaRPr lang="en-US" sz="2000" dirty="0" smtClean="0"/>
          </a:p>
          <a:p>
            <a:pPr lvl="1">
              <a:spcBef>
                <a:spcPts val="0"/>
              </a:spcBef>
            </a:pPr>
            <a:r>
              <a:rPr lang="en-US" sz="2000" dirty="0" smtClean="0"/>
              <a:t>Using </a:t>
            </a:r>
            <a:r>
              <a:rPr lang="en-US" sz="2000" dirty="0"/>
              <a:t>JOINS, you can fetch exactly the data you want </a:t>
            </a:r>
            <a:endParaRPr lang="en-US" sz="2000" dirty="0" smtClean="0"/>
          </a:p>
          <a:p>
            <a:pPr lvl="2">
              <a:spcBef>
                <a:spcPts val="0"/>
              </a:spcBef>
            </a:pPr>
            <a:r>
              <a:rPr lang="en-US" sz="1800" dirty="0" smtClean="0"/>
              <a:t>from </a:t>
            </a:r>
            <a:r>
              <a:rPr lang="en-US" sz="1800" dirty="0"/>
              <a:t>any number of tables with just one </a:t>
            </a:r>
            <a:r>
              <a:rPr lang="en-US" sz="1800" dirty="0" smtClean="0"/>
              <a:t>query</a:t>
            </a:r>
          </a:p>
          <a:p>
            <a:pPr lvl="2">
              <a:spcBef>
                <a:spcPts val="0"/>
              </a:spcBef>
            </a:pPr>
            <a:r>
              <a:rPr lang="en-US" sz="1800" dirty="0" smtClean="0"/>
              <a:t>using </a:t>
            </a:r>
            <a:r>
              <a:rPr lang="en-US" sz="1800" dirty="0"/>
              <a:t>any search parameter you chose to filter the results. </a:t>
            </a:r>
            <a:endParaRPr lang="en-US" sz="1800" dirty="0" smtClean="0"/>
          </a:p>
          <a:p>
            <a:pPr lvl="1">
              <a:spcBef>
                <a:spcPts val="0"/>
              </a:spcBef>
            </a:pPr>
            <a:endParaRPr lang="en-US" sz="2000" dirty="0"/>
          </a:p>
          <a:p>
            <a:pPr lvl="1">
              <a:spcBef>
                <a:spcPts val="0"/>
              </a:spcBef>
            </a:pPr>
            <a:r>
              <a:rPr lang="en-US" sz="2000" dirty="0"/>
              <a:t>Different vendors allow varying numbers of tables to join in a single join operation. </a:t>
            </a:r>
            <a:endParaRPr lang="en-US" sz="2000" dirty="0" smtClean="0"/>
          </a:p>
          <a:p>
            <a:pPr lvl="1">
              <a:spcBef>
                <a:spcPts val="0"/>
              </a:spcBef>
            </a:pPr>
            <a:endParaRPr lang="en-US" sz="2000" dirty="0" smtClean="0"/>
          </a:p>
          <a:p>
            <a:pPr lvl="1">
              <a:spcBef>
                <a:spcPts val="0"/>
              </a:spcBef>
            </a:pPr>
            <a:endParaRPr lang="en-US" sz="2000" dirty="0"/>
          </a:p>
          <a:p>
            <a:pPr>
              <a:spcBef>
                <a:spcPts val="0"/>
              </a:spcBef>
            </a:pPr>
            <a:r>
              <a:rPr lang="en-US" sz="2000" dirty="0"/>
              <a:t>For example: </a:t>
            </a:r>
          </a:p>
          <a:p>
            <a:pPr lvl="1">
              <a:spcBef>
                <a:spcPts val="0"/>
              </a:spcBef>
            </a:pPr>
            <a:r>
              <a:rPr lang="en-US" sz="2000" dirty="0"/>
              <a:t>Oracle is unlimited in the number of allowable JOINS </a:t>
            </a:r>
            <a:endParaRPr lang="en-US" sz="2000" dirty="0" smtClean="0"/>
          </a:p>
          <a:p>
            <a:pPr lvl="1">
              <a:spcBef>
                <a:spcPts val="0"/>
              </a:spcBef>
            </a:pPr>
            <a:r>
              <a:rPr lang="en-US" sz="2000" dirty="0" smtClean="0"/>
              <a:t>Microsoft </a:t>
            </a:r>
            <a:r>
              <a:rPr lang="en-US" sz="2000" dirty="0"/>
              <a:t>SQL Server allows up to 256 tables in a join operation </a:t>
            </a:r>
          </a:p>
          <a:p>
            <a:endParaRPr lang="en-US" sz="2000" dirty="0"/>
          </a:p>
          <a:p>
            <a:endParaRPr lang="en-US" sz="2000" dirty="0"/>
          </a:p>
        </p:txBody>
      </p:sp>
      <p:sp>
        <p:nvSpPr>
          <p:cNvPr id="3" name="Title 2"/>
          <p:cNvSpPr>
            <a:spLocks noGrp="1"/>
          </p:cNvSpPr>
          <p:nvPr>
            <p:ph type="title"/>
          </p:nvPr>
        </p:nvSpPr>
        <p:spPr>
          <a:noFill/>
          <a:ln>
            <a:noFill/>
          </a:ln>
        </p:spPr>
        <p:txBody>
          <a:bodyPr anchor="ctr"/>
          <a:lstStyle/>
          <a:p>
            <a:r>
              <a:rPr lang="en-US" dirty="0" smtClean="0"/>
              <a:t>Why Join</a:t>
            </a:r>
            <a:endParaRPr lang="en-US" dirty="0"/>
          </a:p>
        </p:txBody>
      </p:sp>
      <p:sp>
        <p:nvSpPr>
          <p:cNvPr id="6" name="Slide Number Placeholder 25"/>
          <p:cNvSpPr>
            <a:spLocks noGrp="1"/>
          </p:cNvSpPr>
          <p:nvPr>
            <p:ph type="sldNum" sz="quarter" idx="11"/>
          </p:nvPr>
        </p:nvSpPr>
        <p:spPr>
          <a:prstGeom prst="rect">
            <a:avLst/>
          </a:prstGeom>
        </p:spPr>
        <p:txBody>
          <a:bodyPr/>
          <a:lstStyle/>
          <a:p>
            <a:pPr>
              <a:defRPr/>
            </a:pPr>
            <a:fld id="{8FE0B590-8C00-4610-BFCF-F4111B763C9E}" type="slidenum">
              <a:rPr lang="en-US" sz="1400" smtClean="0"/>
              <a:pPr>
                <a:defRPr/>
              </a:pPr>
              <a:t>9</a:t>
            </a:fld>
            <a:endParaRPr lang="en-US" sz="1400" dirty="0"/>
          </a:p>
        </p:txBody>
      </p:sp>
    </p:spTree>
    <p:extLst>
      <p:ext uri="{BB962C8B-B14F-4D97-AF65-F5344CB8AC3E}">
        <p14:creationId xmlns:p14="http://schemas.microsoft.com/office/powerpoint/2010/main" val="35699100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subTnLst>
                                    <p:animClr clrSpc="rgb" dir="cw">
                                      <p:cBhvr override="childStyle">
                                        <p:cTn dur="1" fill="hold" display="0" masterRel="nextClick" afterEffect="1"/>
                                        <p:tgtEl>
                                          <p:spTgt spid="9">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xEl>
                                              <p:pRg st="2" end="2"/>
                                            </p:txEl>
                                          </p:spTgt>
                                        </p:tgtEl>
                                        <p:attrNameLst>
                                          <p:attrName>style.visibility</p:attrName>
                                        </p:attrNameLst>
                                      </p:cBhvr>
                                      <p:to>
                                        <p:strVal val="visible"/>
                                      </p:to>
                                    </p:set>
                                    <p:animEffect transition="in" filter="fade">
                                      <p:cBhvr>
                                        <p:cTn id="12" dur="500"/>
                                        <p:tgtEl>
                                          <p:spTgt spid="9">
                                            <p:txEl>
                                              <p:pRg st="2" end="2"/>
                                            </p:txEl>
                                          </p:spTgt>
                                        </p:tgtEl>
                                      </p:cBhvr>
                                    </p:animEffect>
                                  </p:childTnLst>
                                  <p:subTnLst>
                                    <p:animClr clrSpc="rgb" dir="cw">
                                      <p:cBhvr override="childStyle">
                                        <p:cTn dur="1" fill="hold" display="0" masterRel="nextClick" afterEffect="1"/>
                                        <p:tgtEl>
                                          <p:spTgt spid="9">
                                            <p:txEl>
                                              <p:pRg st="2" end="2"/>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xEl>
                                              <p:pRg st="3" end="3"/>
                                            </p:txEl>
                                          </p:spTgt>
                                        </p:tgtEl>
                                        <p:attrNameLst>
                                          <p:attrName>style.visibility</p:attrName>
                                        </p:attrNameLst>
                                      </p:cBhvr>
                                      <p:to>
                                        <p:strVal val="visible"/>
                                      </p:to>
                                    </p:set>
                                    <p:animEffect transition="in" filter="fade">
                                      <p:cBhvr>
                                        <p:cTn id="17" dur="500"/>
                                        <p:tgtEl>
                                          <p:spTgt spid="9">
                                            <p:txEl>
                                              <p:pRg st="3" end="3"/>
                                            </p:txEl>
                                          </p:spTgt>
                                        </p:tgtEl>
                                      </p:cBhvr>
                                    </p:animEffect>
                                  </p:childTnLst>
                                  <p:subTnLst>
                                    <p:animClr clrSpc="rgb" dir="cw">
                                      <p:cBhvr override="childStyle">
                                        <p:cTn dur="1" fill="hold" display="0" masterRel="nextClick" afterEffect="1"/>
                                        <p:tgtEl>
                                          <p:spTgt spid="9">
                                            <p:txEl>
                                              <p:pRg st="3" end="3"/>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xEl>
                                              <p:pRg st="4" end="4"/>
                                            </p:txEl>
                                          </p:spTgt>
                                        </p:tgtEl>
                                        <p:attrNameLst>
                                          <p:attrName>style.visibility</p:attrName>
                                        </p:attrNameLst>
                                      </p:cBhvr>
                                      <p:to>
                                        <p:strVal val="visible"/>
                                      </p:to>
                                    </p:set>
                                    <p:animEffect transition="in" filter="fade">
                                      <p:cBhvr>
                                        <p:cTn id="22" dur="500"/>
                                        <p:tgtEl>
                                          <p:spTgt spid="9">
                                            <p:txEl>
                                              <p:pRg st="4" end="4"/>
                                            </p:txEl>
                                          </p:spTgt>
                                        </p:tgtEl>
                                      </p:cBhvr>
                                    </p:animEffect>
                                  </p:childTnLst>
                                  <p:subTnLst>
                                    <p:animClr clrSpc="rgb" dir="cw">
                                      <p:cBhvr override="childStyle">
                                        <p:cTn dur="1" fill="hold" display="0" masterRel="nextClick" afterEffect="1"/>
                                        <p:tgtEl>
                                          <p:spTgt spid="9">
                                            <p:txEl>
                                              <p:pRg st="4" end="4"/>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xEl>
                                              <p:pRg st="6" end="6"/>
                                            </p:txEl>
                                          </p:spTgt>
                                        </p:tgtEl>
                                        <p:attrNameLst>
                                          <p:attrName>style.visibility</p:attrName>
                                        </p:attrNameLst>
                                      </p:cBhvr>
                                      <p:to>
                                        <p:strVal val="visible"/>
                                      </p:to>
                                    </p:set>
                                    <p:animEffect transition="in" filter="fade">
                                      <p:cBhvr>
                                        <p:cTn id="27" dur="500"/>
                                        <p:tgtEl>
                                          <p:spTgt spid="9">
                                            <p:txEl>
                                              <p:pRg st="6" end="6"/>
                                            </p:txEl>
                                          </p:spTgt>
                                        </p:tgtEl>
                                      </p:cBhvr>
                                    </p:animEffect>
                                  </p:childTnLst>
                                  <p:subTnLst>
                                    <p:animClr clrSpc="rgb" dir="cw">
                                      <p:cBhvr override="childStyle">
                                        <p:cTn dur="1" fill="hold" display="0" masterRel="nextClick" afterEffect="1"/>
                                        <p:tgtEl>
                                          <p:spTgt spid="9">
                                            <p:txEl>
                                              <p:pRg st="6" end="6"/>
                                            </p:txEl>
                                          </p:spTgt>
                                        </p:tgtEl>
                                        <p:attrNameLst>
                                          <p:attrName>ppt_c</p:attrName>
                                        </p:attrNameLst>
                                      </p:cBhvr>
                                      <p:to>
                                        <a:srgbClr val="B2B2B2"/>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
                                            <p:txEl>
                                              <p:pRg st="9" end="9"/>
                                            </p:txEl>
                                          </p:spTgt>
                                        </p:tgtEl>
                                        <p:attrNameLst>
                                          <p:attrName>style.visibility</p:attrName>
                                        </p:attrNameLst>
                                      </p:cBhvr>
                                      <p:to>
                                        <p:strVal val="visible"/>
                                      </p:to>
                                    </p:set>
                                    <p:animEffect transition="in" filter="fade">
                                      <p:cBhvr>
                                        <p:cTn id="32" dur="500"/>
                                        <p:tgtEl>
                                          <p:spTgt spid="9">
                                            <p:txEl>
                                              <p:pRg st="9" end="9"/>
                                            </p:txEl>
                                          </p:spTgt>
                                        </p:tgtEl>
                                      </p:cBhvr>
                                    </p:animEffect>
                                  </p:childTnLst>
                                  <p:subTnLst>
                                    <p:animClr clrSpc="rgb" dir="cw">
                                      <p:cBhvr override="childStyle">
                                        <p:cTn dur="1" fill="hold" display="0" masterRel="nextClick" afterEffect="1"/>
                                        <p:tgtEl>
                                          <p:spTgt spid="9">
                                            <p:txEl>
                                              <p:pRg st="9" end="9"/>
                                            </p:txEl>
                                          </p:spTgt>
                                        </p:tgtEl>
                                        <p:attrNameLst>
                                          <p:attrName>ppt_c</p:attrName>
                                        </p:attrNameLst>
                                      </p:cBhvr>
                                      <p:to>
                                        <a:srgbClr val="B2B2B2"/>
                                      </p:to>
                                    </p:animClr>
                                  </p:sub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9">
                                            <p:txEl>
                                              <p:pRg st="10" end="10"/>
                                            </p:txEl>
                                          </p:spTgt>
                                        </p:tgtEl>
                                        <p:attrNameLst>
                                          <p:attrName>style.visibility</p:attrName>
                                        </p:attrNameLst>
                                      </p:cBhvr>
                                      <p:to>
                                        <p:strVal val="visible"/>
                                      </p:to>
                                    </p:set>
                                    <p:animEffect transition="in" filter="fade">
                                      <p:cBhvr>
                                        <p:cTn id="37" dur="500"/>
                                        <p:tgtEl>
                                          <p:spTgt spid="9">
                                            <p:txEl>
                                              <p:pRg st="10" end="10"/>
                                            </p:txEl>
                                          </p:spTgt>
                                        </p:tgtEl>
                                      </p:cBhvr>
                                    </p:animEffect>
                                  </p:childTnLst>
                                  <p:subTnLst>
                                    <p:animClr clrSpc="rgb" dir="cw">
                                      <p:cBhvr override="childStyle">
                                        <p:cTn dur="1" fill="hold" display="0" masterRel="nextClick" afterEffect="1"/>
                                        <p:tgtEl>
                                          <p:spTgt spid="9">
                                            <p:txEl>
                                              <p:pRg st="10" end="10"/>
                                            </p:txEl>
                                          </p:spTgt>
                                        </p:tgtEl>
                                        <p:attrNameLst>
                                          <p:attrName>ppt_c</p:attrName>
                                        </p:attrNameLst>
                                      </p:cBhvr>
                                      <p:to>
                                        <a:srgbClr val="B2B2B2"/>
                                      </p:to>
                                    </p:animClr>
                                  </p:sub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9">
                                            <p:txEl>
                                              <p:pRg st="11" end="11"/>
                                            </p:txEl>
                                          </p:spTgt>
                                        </p:tgtEl>
                                        <p:attrNameLst>
                                          <p:attrName>style.visibility</p:attrName>
                                        </p:attrNameLst>
                                      </p:cBhvr>
                                      <p:to>
                                        <p:strVal val="visible"/>
                                      </p:to>
                                    </p:set>
                                    <p:animEffect transition="in" filter="fade">
                                      <p:cBhvr>
                                        <p:cTn id="42" dur="500"/>
                                        <p:tgtEl>
                                          <p:spTgt spid="9">
                                            <p:txEl>
                                              <p:pRg st="11" end="11"/>
                                            </p:txEl>
                                          </p:spTgt>
                                        </p:tgtEl>
                                      </p:cBhvr>
                                    </p:animEffect>
                                  </p:childTnLst>
                                  <p:subTnLst>
                                    <p:animClr clrSpc="rgb" dir="cw">
                                      <p:cBhvr override="childStyle">
                                        <p:cTn dur="1" fill="hold" display="0" masterRel="nextClick" afterEffect="1"/>
                                        <p:tgtEl>
                                          <p:spTgt spid="9">
                                            <p:txEl>
                                              <p:pRg st="11" end="11"/>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1_Academy LCD Compliant Template">
  <a:themeElements>
    <a:clrScheme name="Cognizant">
      <a:dk1>
        <a:srgbClr val="50B3CF"/>
      </a:dk1>
      <a:lt1>
        <a:sysClr val="window" lastClr="FFFFFF"/>
      </a:lt1>
      <a:dk2>
        <a:srgbClr val="141414"/>
      </a:dk2>
      <a:lt2>
        <a:srgbClr val="FFFFFF"/>
      </a:lt2>
      <a:accent1>
        <a:srgbClr val="50B3CF"/>
      </a:accent1>
      <a:accent2>
        <a:srgbClr val="6DB33F"/>
      </a:accent2>
      <a:accent3>
        <a:srgbClr val="72CDF4"/>
      </a:accent3>
      <a:accent4>
        <a:srgbClr val="00728F"/>
      </a:accent4>
      <a:accent5>
        <a:srgbClr val="387C2C"/>
      </a:accent5>
      <a:accent6>
        <a:srgbClr val="DF7A1C"/>
      </a:accent6>
      <a:hlink>
        <a:srgbClr val="D36522"/>
      </a:hlink>
      <a:folHlink>
        <a:srgbClr val="66C2E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lumMod val="85000"/>
          </a:schemeClr>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Cognizant">
        <a:dk1>
          <a:srgbClr val="50B3CF"/>
        </a:dk1>
        <a:lt1>
          <a:sysClr val="window" lastClr="FFFFFF"/>
        </a:lt1>
        <a:dk2>
          <a:srgbClr val="141414"/>
        </a:dk2>
        <a:lt2>
          <a:srgbClr val="FFFFFF"/>
        </a:lt2>
        <a:accent1>
          <a:srgbClr val="50B3CF"/>
        </a:accent1>
        <a:accent2>
          <a:srgbClr val="6DB33F"/>
        </a:accent2>
        <a:accent3>
          <a:srgbClr val="72CDF4"/>
        </a:accent3>
        <a:accent4>
          <a:srgbClr val="00728F"/>
        </a:accent4>
        <a:accent5>
          <a:srgbClr val="387C2C"/>
        </a:accent5>
        <a:accent6>
          <a:srgbClr val="DF7A1C"/>
        </a:accent6>
        <a:hlink>
          <a:srgbClr val="D36522"/>
        </a:hlink>
        <a:folHlink>
          <a:srgbClr val="66C2EF"/>
        </a:folHlink>
      </a:clrScheme>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6E01E278A50734B8A721F01C1B19487" ma:contentTypeVersion="12" ma:contentTypeDescription="Create a new document." ma:contentTypeScope="" ma:versionID="e242aab5cd6de1005018a86c864f40bf">
  <xsd:schema xmlns:xsd="http://www.w3.org/2001/XMLSchema" xmlns:xs="http://www.w3.org/2001/XMLSchema" xmlns:p="http://schemas.microsoft.com/office/2006/metadata/properties" xmlns:ns2="951c5514-b77c-4532-82d5-a05f2f7d58e2" xmlns:ns3="c6f516c4-2602-422c-aa9a-755893ba4f98" targetNamespace="http://schemas.microsoft.com/office/2006/metadata/properties" ma:root="true" ma:fieldsID="aac0e3ca36e3d3717b9bb9c8f21b1ee1" ns2:_="" ns3:_="">
    <xsd:import namespace="951c5514-b77c-4532-82d5-a05f2f7d58e2"/>
    <xsd:import namespace="c6f516c4-2602-422c-aa9a-755893ba4f98"/>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51c5514-b77c-4532-82d5-a05f2f7d58e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c6f516c4-2602-422c-aa9a-755893ba4f98"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Location" ma:index="19"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documentManagement>
    <SharedWithUsers xmlns="951c5514-b77c-4532-82d5-a05f2f7d58e2">
      <UserInfo>
        <DisplayName/>
        <AccountId xsi:nil="true"/>
        <AccountType/>
      </UserInfo>
    </SharedWithUsers>
  </documentManagement>
</p:properties>
</file>

<file path=customXml/itemProps1.xml><?xml version="1.0" encoding="utf-8"?>
<ds:datastoreItem xmlns:ds="http://schemas.openxmlformats.org/officeDocument/2006/customXml" ds:itemID="{4587111D-7DFB-442C-9FE3-44380E208E2D}">
  <ds:schemaRefs>
    <ds:schemaRef ds:uri="http://schemas.microsoft.com/sharepoint/v3/contenttype/forms"/>
  </ds:schemaRefs>
</ds:datastoreItem>
</file>

<file path=customXml/itemProps2.xml><?xml version="1.0" encoding="utf-8"?>
<ds:datastoreItem xmlns:ds="http://schemas.openxmlformats.org/officeDocument/2006/customXml" ds:itemID="{18259515-D199-4D1B-A517-809D83D6D614}"/>
</file>

<file path=customXml/itemProps3.xml><?xml version="1.0" encoding="utf-8"?>
<ds:datastoreItem xmlns:ds="http://schemas.openxmlformats.org/officeDocument/2006/customXml" ds:itemID="{A7C481EB-8F30-4DBE-97E4-C47F16554C60}">
  <ds:schemaRefs>
    <ds:schemaRef ds:uri="http://purl.org/dc/terms/"/>
    <ds:schemaRef ds:uri="http://schemas.openxmlformats.org/package/2006/metadata/core-properties"/>
    <ds:schemaRef ds:uri="http://www.w3.org/XML/1998/namespace"/>
    <ds:schemaRef ds:uri="http://purl.org/dc/elements/1.1/"/>
    <ds:schemaRef ds:uri="http://schemas.microsoft.com/office/2006/metadata/properties"/>
    <ds:schemaRef ds:uri="http://schemas.microsoft.com/office/2006/documentManagement/types"/>
    <ds:schemaRef ds:uri="http://schemas.microsoft.com/office/infopath/2007/PartnerControl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Theme_3</Template>
  <TotalTime>17109</TotalTime>
  <Words>2396</Words>
  <Application>Microsoft Office PowerPoint</Application>
  <PresentationFormat>On-screen Show (4:3)</PresentationFormat>
  <Paragraphs>455</Paragraphs>
  <Slides>42</Slides>
  <Notes>24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42</vt:i4>
      </vt:variant>
    </vt:vector>
  </HeadingPairs>
  <TitlesOfParts>
    <vt:vector size="51" baseType="lpstr">
      <vt:lpstr>Arial Unicode MS</vt:lpstr>
      <vt:lpstr>Arial</vt:lpstr>
      <vt:lpstr>Calibri</vt:lpstr>
      <vt:lpstr>Courier New</vt:lpstr>
      <vt:lpstr>Mangal</vt:lpstr>
      <vt:lpstr>Myriad Pro</vt:lpstr>
      <vt:lpstr>Times New Roman</vt:lpstr>
      <vt:lpstr>Verdana</vt:lpstr>
      <vt:lpstr>1_Academy LCD Compliant Template</vt:lpstr>
      <vt:lpstr>PowerPoint Presentation</vt:lpstr>
      <vt:lpstr>Overview</vt:lpstr>
      <vt:lpstr>Enabling Objectives</vt:lpstr>
      <vt:lpstr>Key Topics</vt:lpstr>
      <vt:lpstr>Scenario</vt:lpstr>
      <vt:lpstr>Database Tables</vt:lpstr>
      <vt:lpstr>Schema Diagram</vt:lpstr>
      <vt:lpstr>PowerPoint Presentation</vt:lpstr>
      <vt:lpstr>Why Join</vt:lpstr>
      <vt:lpstr>JOINS Style</vt:lpstr>
      <vt:lpstr>Theta Style </vt:lpstr>
      <vt:lpstr>Theta Style</vt:lpstr>
      <vt:lpstr>ANSI Style</vt:lpstr>
      <vt:lpstr>ANSI Style</vt:lpstr>
      <vt:lpstr>JOIN ... ON</vt:lpstr>
      <vt:lpstr>JOIN ... USING</vt:lpstr>
      <vt:lpstr>Types of Joins</vt:lpstr>
      <vt:lpstr>PowerPoint Presentation</vt:lpstr>
      <vt:lpstr>CROSS JOIN </vt:lpstr>
      <vt:lpstr>CROSS JOIN </vt:lpstr>
      <vt:lpstr>PowerPoint Presentation</vt:lpstr>
      <vt:lpstr>INNER JOIN</vt:lpstr>
      <vt:lpstr>INNER JOIN</vt:lpstr>
      <vt:lpstr>Classification of Inner joins</vt:lpstr>
      <vt:lpstr>EQUI-JOIN</vt:lpstr>
      <vt:lpstr>NATURAL JOIN </vt:lpstr>
      <vt:lpstr>NATURAL JOIN </vt:lpstr>
      <vt:lpstr>NATURAL JOIN</vt:lpstr>
      <vt:lpstr>PowerPoint Presentation</vt:lpstr>
      <vt:lpstr>OUTER JOIN </vt:lpstr>
      <vt:lpstr>OUTER JOIN </vt:lpstr>
      <vt:lpstr>LEFT OUTER JOIN </vt:lpstr>
      <vt:lpstr>RIGHT OUTER JOIN </vt:lpstr>
      <vt:lpstr>FULL OUTER JOIN</vt:lpstr>
      <vt:lpstr>FULL OUTER JOIN</vt:lpstr>
      <vt:lpstr>PowerPoint Presentation</vt:lpstr>
      <vt:lpstr>SELF JOIN </vt:lpstr>
      <vt:lpstr>Lend a Hand</vt:lpstr>
      <vt:lpstr>Test your Understanding</vt:lpstr>
      <vt:lpstr>Recap</vt:lpstr>
      <vt:lpstr>Source</vt:lpstr>
      <vt:lpstr>PowerPoint Presentation</vt:lpstr>
    </vt:vector>
  </TitlesOfParts>
  <Company>CTS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JOINS</dc:title>
  <dc:creator>176361</dc:creator>
  <cp:lastModifiedBy>S Gavade, Sheetal (Cognizant)</cp:lastModifiedBy>
  <cp:revision>933</cp:revision>
  <dcterms:created xsi:type="dcterms:W3CDTF">2011-06-15T11:24:59Z</dcterms:created>
  <dcterms:modified xsi:type="dcterms:W3CDTF">2018-09-07T11:36:30Z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0x010100D6E01E278A50734B8A721F01C1B19487</vt:lpwstr>
  </property>
  <property fmtid="{D5CDD505-2E9C-101B-9397-08002B2CF9AE}" pid="3" name="Order">
    <vt:r8>2402100</vt:r8>
  </property>
  <property fmtid="{D5CDD505-2E9C-101B-9397-08002B2CF9AE}" pid="4" name="xd_Signature">
    <vt:bool>false</vt:bool>
  </property>
  <property fmtid="{D5CDD505-2E9C-101B-9397-08002B2CF9AE}" pid="5" name="xd_ProgID">
    <vt:lpwstr/>
  </property>
  <property fmtid="{D5CDD505-2E9C-101B-9397-08002B2CF9AE}" pid="6" name="_SourceUrl">
    <vt:lpwstr/>
  </property>
  <property fmtid="{D5CDD505-2E9C-101B-9397-08002B2CF9AE}" pid="7" name="_SharedFileIndex">
    <vt:lpwstr/>
  </property>
  <property fmtid="{D5CDD505-2E9C-101B-9397-08002B2CF9AE}" pid="8" name="ComplianceAssetId">
    <vt:lpwstr/>
  </property>
  <property fmtid="{D5CDD505-2E9C-101B-9397-08002B2CF9AE}" pid="9" name="TemplateUrl">
    <vt:lpwstr/>
  </property>
</Properties>
</file>