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9" r:id="rId4"/>
  </p:sldMasterIdLst>
  <p:notesMasterIdLst>
    <p:notesMasterId r:id="rId35"/>
  </p:notesMasterIdLst>
  <p:handoutMasterIdLst>
    <p:handoutMasterId r:id="rId36"/>
  </p:handoutMasterIdLst>
  <p:sldIdLst>
    <p:sldId id="257" r:id="rId5"/>
    <p:sldId id="496" r:id="rId6"/>
    <p:sldId id="497" r:id="rId7"/>
    <p:sldId id="527" r:id="rId8"/>
    <p:sldId id="512" r:id="rId9"/>
    <p:sldId id="513" r:id="rId10"/>
    <p:sldId id="514" r:id="rId11"/>
    <p:sldId id="528" r:id="rId12"/>
    <p:sldId id="458" r:id="rId13"/>
    <p:sldId id="515" r:id="rId14"/>
    <p:sldId id="460" r:id="rId15"/>
    <p:sldId id="461" r:id="rId16"/>
    <p:sldId id="516" r:id="rId17"/>
    <p:sldId id="529" r:id="rId18"/>
    <p:sldId id="463" r:id="rId19"/>
    <p:sldId id="517" r:id="rId20"/>
    <p:sldId id="530" r:id="rId21"/>
    <p:sldId id="465" r:id="rId22"/>
    <p:sldId id="518" r:id="rId23"/>
    <p:sldId id="466" r:id="rId24"/>
    <p:sldId id="531" r:id="rId25"/>
    <p:sldId id="468" r:id="rId26"/>
    <p:sldId id="469" r:id="rId27"/>
    <p:sldId id="532" r:id="rId28"/>
    <p:sldId id="471" r:id="rId29"/>
    <p:sldId id="472" r:id="rId30"/>
    <p:sldId id="526" r:id="rId31"/>
    <p:sldId id="507" r:id="rId32"/>
    <p:sldId id="524" r:id="rId33"/>
    <p:sldId id="525"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23">
          <p15:clr>
            <a:srgbClr val="A4A3A4"/>
          </p15:clr>
        </p15:guide>
        <p15:guide id="2" orient="horz" pos="3840">
          <p15:clr>
            <a:srgbClr val="A4A3A4"/>
          </p15:clr>
        </p15:guide>
        <p15:guide id="3" pos="144">
          <p15:clr>
            <a:srgbClr val="A4A3A4"/>
          </p15:clr>
        </p15:guide>
        <p15:guide id="4" pos="5616">
          <p15:clr>
            <a:srgbClr val="A4A3A4"/>
          </p15:clr>
        </p15:guide>
        <p15:guide id="5" pos="28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CB01"/>
    <a:srgbClr val="0C242A"/>
    <a:srgbClr val="879992"/>
    <a:srgbClr val="953735"/>
    <a:srgbClr val="008080"/>
    <a:srgbClr val="663300"/>
    <a:srgbClr val="320019"/>
    <a:srgbClr val="BC4744"/>
    <a:srgbClr val="CE7674"/>
    <a:srgbClr val="2D9F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08" autoAdjust="0"/>
    <p:restoredTop sz="94434" autoAdjust="0"/>
  </p:normalViewPr>
  <p:slideViewPr>
    <p:cSldViewPr>
      <p:cViewPr varScale="1">
        <p:scale>
          <a:sx n="70" d="100"/>
          <a:sy n="70" d="100"/>
        </p:scale>
        <p:origin x="1380" y="84"/>
      </p:cViewPr>
      <p:guideLst>
        <p:guide orient="horz" pos="823"/>
        <p:guide orient="horz" pos="3840"/>
        <p:guide pos="144"/>
        <p:guide pos="5616"/>
        <p:guide pos="2878"/>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C4AB0D4-CC94-4020-9447-247B6EE41C1E}" type="datetimeFigureOut">
              <a:rPr lang="en-US" smtClean="0"/>
              <a:t>9/10/2018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ECD9961-01A8-44EB-9648-3417CD484377}" type="slidenum">
              <a:rPr lang="en-US" smtClean="0"/>
              <a:t>‹#›</a:t>
            </a:fld>
            <a:endParaRPr lang="en-US"/>
          </a:p>
        </p:txBody>
      </p:sp>
    </p:spTree>
    <p:extLst>
      <p:ext uri="{BB962C8B-B14F-4D97-AF65-F5344CB8AC3E}">
        <p14:creationId xmlns:p14="http://schemas.microsoft.com/office/powerpoint/2010/main" val="28123554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9/10/2018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a:p>
        </p:txBody>
      </p:sp>
    </p:spTree>
    <p:extLst>
      <p:ext uri="{BB962C8B-B14F-4D97-AF65-F5344CB8AC3E}">
        <p14:creationId xmlns:p14="http://schemas.microsoft.com/office/powerpoint/2010/main" val="330584744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a:t>
            </a:fld>
            <a:endParaRPr lang="en-US"/>
          </a:p>
        </p:txBody>
      </p:sp>
    </p:spTree>
    <p:extLst>
      <p:ext uri="{BB962C8B-B14F-4D97-AF65-F5344CB8AC3E}">
        <p14:creationId xmlns:p14="http://schemas.microsoft.com/office/powerpoint/2010/main" val="18546673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18</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22</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25</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A8B6E77-EC63-4CD7-8F8A-914122582C5F}" type="slidenum">
              <a:rPr lang="en-US" smtClean="0"/>
              <a:pPr/>
              <a:t>28</a:t>
            </a:fld>
            <a:endParaRPr lang="en-US"/>
          </a:p>
        </p:txBody>
      </p:sp>
    </p:spTree>
    <p:extLst>
      <p:ext uri="{BB962C8B-B14F-4D97-AF65-F5344CB8AC3E}">
        <p14:creationId xmlns:p14="http://schemas.microsoft.com/office/powerpoint/2010/main" val="20525510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A8B6E77-EC63-4CD7-8F8A-914122582C5F}" type="slidenum">
              <a:rPr lang="en-US" smtClean="0"/>
              <a:pPr/>
              <a:t>30</a:t>
            </a:fld>
            <a:endParaRPr lang="en-US"/>
          </a:p>
        </p:txBody>
      </p:sp>
    </p:spTree>
    <p:extLst>
      <p:ext uri="{BB962C8B-B14F-4D97-AF65-F5344CB8AC3E}">
        <p14:creationId xmlns:p14="http://schemas.microsoft.com/office/powerpoint/2010/main" val="2827467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5</a:t>
            </a:fld>
            <a:endParaRPr lang="en-US" dirty="0"/>
          </a:p>
        </p:txBody>
      </p:sp>
    </p:spTree>
    <p:extLst>
      <p:ext uri="{BB962C8B-B14F-4D97-AF65-F5344CB8AC3E}">
        <p14:creationId xmlns:p14="http://schemas.microsoft.com/office/powerpoint/2010/main" val="3355428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7</a:t>
            </a:fld>
            <a:endParaRPr lang="en-US" dirty="0"/>
          </a:p>
        </p:txBody>
      </p:sp>
    </p:spTree>
    <p:extLst>
      <p:ext uri="{BB962C8B-B14F-4D97-AF65-F5344CB8AC3E}">
        <p14:creationId xmlns:p14="http://schemas.microsoft.com/office/powerpoint/2010/main" val="2791496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10</a:t>
            </a:fld>
            <a:endParaRPr lang="en-US"/>
          </a:p>
        </p:txBody>
      </p:sp>
    </p:spTree>
    <p:extLst>
      <p:ext uri="{BB962C8B-B14F-4D97-AF65-F5344CB8AC3E}">
        <p14:creationId xmlns:p14="http://schemas.microsoft.com/office/powerpoint/2010/main" val="113899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11</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12</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13</a:t>
            </a:fld>
            <a:endParaRPr lang="en-US"/>
          </a:p>
        </p:txBody>
      </p:sp>
    </p:spTree>
    <p:extLst>
      <p:ext uri="{BB962C8B-B14F-4D97-AF65-F5344CB8AC3E}">
        <p14:creationId xmlns:p14="http://schemas.microsoft.com/office/powerpoint/2010/main" val="37764353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15</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16</a:t>
            </a:fld>
            <a:endParaRPr lang="en-US"/>
          </a:p>
        </p:txBody>
      </p:sp>
    </p:spTree>
    <p:extLst>
      <p:ext uri="{BB962C8B-B14F-4D97-AF65-F5344CB8AC3E}">
        <p14:creationId xmlns:p14="http://schemas.microsoft.com/office/powerpoint/2010/main" val="1670011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0-Read Me First">
    <p:bg>
      <p:bgPr>
        <a:solidFill>
          <a:schemeClr val="accent6"/>
        </a:solidFill>
        <a:effectLst/>
      </p:bgPr>
    </p:bg>
    <p:spTree>
      <p:nvGrpSpPr>
        <p:cNvPr id="1" name=""/>
        <p:cNvGrpSpPr/>
        <p:nvPr/>
      </p:nvGrpSpPr>
      <p:grpSpPr>
        <a:xfrm>
          <a:off x="0" y="0"/>
          <a:ext cx="0" cy="0"/>
          <a:chOff x="0" y="0"/>
          <a:chExt cx="0" cy="0"/>
        </a:xfrm>
      </p:grpSpPr>
      <p:sp>
        <p:nvSpPr>
          <p:cNvPr id="14" name="Text Placeholder 14"/>
          <p:cNvSpPr>
            <a:spLocks noGrp="1"/>
          </p:cNvSpPr>
          <p:nvPr>
            <p:ph type="body" sz="quarter" idx="14" hasCustomPrompt="1"/>
          </p:nvPr>
        </p:nvSpPr>
        <p:spPr>
          <a:xfrm>
            <a:off x="462343" y="2209803"/>
            <a:ext cx="8284633"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Read Me First</a:t>
            </a:r>
          </a:p>
        </p:txBody>
      </p:sp>
      <p:sp>
        <p:nvSpPr>
          <p:cNvPr id="17" name="Text Placeholder 12"/>
          <p:cNvSpPr>
            <a:spLocks noGrp="1"/>
          </p:cNvSpPr>
          <p:nvPr>
            <p:ph type="body" sz="quarter" idx="15" hasCustomPrompt="1"/>
          </p:nvPr>
        </p:nvSpPr>
        <p:spPr>
          <a:xfrm>
            <a:off x="609604" y="3657600"/>
            <a:ext cx="7880905" cy="1295400"/>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smtClean="0"/>
              <a:t>See notes on the left of slide </a:t>
            </a:r>
            <a:endParaRPr lang="en-US" dirty="0"/>
          </a:p>
        </p:txBody>
      </p:sp>
    </p:spTree>
    <p:custDataLst>
      <p:tags r:id="rId1"/>
    </p:custDataLst>
    <p:extLst>
      <p:ext uri="{BB962C8B-B14F-4D97-AF65-F5344CB8AC3E}">
        <p14:creationId xmlns:p14="http://schemas.microsoft.com/office/powerpoint/2010/main" val="98187176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4_Recap or Review">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Recap or Review – use any color slide</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068D587B-6992-4B03-9EE1-58C2DD981ECA}" type="slidenum">
              <a:rPr lang="en-US" smtClean="0"/>
              <a:t>‹#›</a:t>
            </a:fld>
            <a:endParaRPr lang="en-US"/>
          </a:p>
        </p:txBody>
      </p:sp>
    </p:spTree>
    <p:custDataLst>
      <p:tags r:id="rId1"/>
    </p:custDataLst>
    <p:extLst>
      <p:ext uri="{BB962C8B-B14F-4D97-AF65-F5344CB8AC3E}">
        <p14:creationId xmlns:p14="http://schemas.microsoft.com/office/powerpoint/2010/main" val="277044933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5_Light Blue Background">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Slide Title – Light Blue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068D587B-6992-4B03-9EE1-58C2DD981ECA}" type="slidenum">
              <a:rPr lang="en-US" smtClean="0"/>
              <a:t>‹#›</a:t>
            </a:fld>
            <a:endParaRPr lang="en-US"/>
          </a:p>
        </p:txBody>
      </p:sp>
    </p:spTree>
    <p:custDataLst>
      <p:tags r:id="rId1"/>
    </p:custDataLst>
    <p:extLst>
      <p:ext uri="{BB962C8B-B14F-4D97-AF65-F5344CB8AC3E}">
        <p14:creationId xmlns:p14="http://schemas.microsoft.com/office/powerpoint/2010/main" val="331484623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6_White Backgroun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a:solidFill>
                  <a:schemeClr val="tx2"/>
                </a:solidFill>
              </a:defRPr>
            </a:lvl1pPr>
          </a:lstStyle>
          <a:p>
            <a:r>
              <a:rPr lang="en-US" dirty="0" smtClean="0"/>
              <a:t>Slide Title – White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tx2"/>
                </a:solidFill>
              </a:defRPr>
            </a:lvl1pPr>
            <a:lvl2pPr marL="344487" indent="-342900">
              <a:buClrTx/>
              <a:buFont typeface="Arial" panose="020B0604020202020204" pitchFamily="34" charset="0"/>
              <a:buChar char="•"/>
              <a:defRPr sz="2400">
                <a:solidFill>
                  <a:schemeClr val="tx2"/>
                </a:solidFill>
              </a:defRPr>
            </a:lvl2pPr>
            <a:lvl3pPr marL="463550" indent="-342900">
              <a:buClrTx/>
              <a:buFont typeface="Arial" panose="020B0604020202020204" pitchFamily="34" charset="0"/>
              <a:buChar char="•"/>
              <a:defRPr sz="2000">
                <a:solidFill>
                  <a:schemeClr val="tx2"/>
                </a:solidFill>
              </a:defRPr>
            </a:lvl3pPr>
            <a:lvl4pPr marL="503237" indent="-285750">
              <a:buClrTx/>
              <a:buFont typeface="Arial" panose="020B0604020202020204" pitchFamily="34" charset="0"/>
              <a:buChar char="•"/>
              <a:defRPr sz="1800">
                <a:solidFill>
                  <a:schemeClr val="tx2"/>
                </a:solidFill>
              </a:defRPr>
            </a:lvl4pPr>
            <a:lvl5pPr marL="622300" indent="-285750">
              <a:buClrTx/>
              <a:buFont typeface="Arial" panose="020B0604020202020204" pitchFamily="34" charset="0"/>
              <a:buChar char="•"/>
              <a:defRPr sz="18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068D587B-6992-4B03-9EE1-58C2DD981ECA}" type="slidenum">
              <a:rPr lang="en-US" smtClean="0"/>
              <a:t>‹#›</a:t>
            </a:fld>
            <a:endParaRPr lang="en-US"/>
          </a:p>
        </p:txBody>
      </p:sp>
    </p:spTree>
    <p:custDataLst>
      <p:tags r:id="rId1"/>
    </p:custDataLst>
    <p:extLst>
      <p:ext uri="{BB962C8B-B14F-4D97-AF65-F5344CB8AC3E}">
        <p14:creationId xmlns:p14="http://schemas.microsoft.com/office/powerpoint/2010/main" val="290639689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1_Check on Learning">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Check on learning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068D587B-6992-4B03-9EE1-58C2DD981ECA}" type="slidenum">
              <a:rPr lang="en-US" smtClean="0"/>
              <a:t>‹#›</a:t>
            </a:fld>
            <a:endParaRPr lang="en-US"/>
          </a:p>
        </p:txBody>
      </p:sp>
    </p:spTree>
    <p:custDataLst>
      <p:tags r:id="rId1"/>
    </p:custDataLst>
    <p:extLst>
      <p:ext uri="{BB962C8B-B14F-4D97-AF65-F5344CB8AC3E}">
        <p14:creationId xmlns:p14="http://schemas.microsoft.com/office/powerpoint/2010/main" val="129981846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2_Restate Objectives">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Restate terminal objective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068D587B-6992-4B03-9EE1-58C2DD981ECA}" type="slidenum">
              <a:rPr lang="en-US" smtClean="0"/>
              <a:t>‹#›</a:t>
            </a:fld>
            <a:endParaRPr lang="en-US"/>
          </a:p>
        </p:txBody>
      </p:sp>
    </p:spTree>
    <p:custDataLst>
      <p:tags r:id="rId1"/>
    </p:custDataLst>
    <p:extLst>
      <p:ext uri="{BB962C8B-B14F-4D97-AF65-F5344CB8AC3E}">
        <p14:creationId xmlns:p14="http://schemas.microsoft.com/office/powerpoint/2010/main" val="148078446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3_Ask Questions ">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Ask learner-centered questions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extLst>
      <p:ext uri="{BB962C8B-B14F-4D97-AF65-F5344CB8AC3E}">
        <p14:creationId xmlns:p14="http://schemas.microsoft.com/office/powerpoint/2010/main" val="398555524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4_Thank you">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0" y="2518348"/>
            <a:ext cx="9144000" cy="4343400"/>
          </a:xfrm>
          <a:prstGeom prst="rect">
            <a:avLst/>
          </a:prstGeom>
        </p:spPr>
      </p:pic>
      <p:sp>
        <p:nvSpPr>
          <p:cNvPr id="2" name="Title 1"/>
          <p:cNvSpPr>
            <a:spLocks noGrp="1"/>
          </p:cNvSpPr>
          <p:nvPr>
            <p:ph type="title" hasCustomPrompt="1"/>
          </p:nvPr>
        </p:nvSpPr>
        <p:spPr>
          <a:xfrm>
            <a:off x="838203" y="800325"/>
            <a:ext cx="3616147" cy="607259"/>
          </a:xfrm>
          <a:prstGeom prst="rect">
            <a:avLst/>
          </a:prstGeom>
        </p:spPr>
        <p:txBody>
          <a:bodyPr>
            <a:normAutofit/>
          </a:bodyPr>
          <a:lstStyle>
            <a:lvl1pPr>
              <a:defRPr sz="4000">
                <a:solidFill>
                  <a:schemeClr val="bg2"/>
                </a:solidFill>
              </a:defRPr>
            </a:lvl1pPr>
          </a:lstStyle>
          <a:p>
            <a:r>
              <a:rPr lang="en-US" dirty="0" smtClean="0"/>
              <a:t>Thank you</a:t>
            </a:r>
            <a:endParaRPr lang="en-US" dirty="0"/>
          </a:p>
        </p:txBody>
      </p:sp>
      <p:pic>
        <p:nvPicPr>
          <p:cNvPr id="15" name="Picture 14"/>
          <p:cNvPicPr>
            <a:picLocks noChangeAspect="1"/>
          </p:cNvPicPr>
          <p:nvPr/>
        </p:nvPicPr>
        <p:blipFill rotWithShape="1">
          <a:blip r:embed="rId4">
            <a:extLst>
              <a:ext uri="{28A0092B-C50C-407E-A947-70E740481C1C}">
                <a14:useLocalDpi xmlns:a14="http://schemas.microsoft.com/office/drawing/2010/main" val="0"/>
              </a:ext>
            </a:extLst>
          </a:blip>
          <a:srcRect b="7192"/>
          <a:stretch/>
        </p:blipFill>
        <p:spPr>
          <a:xfrm>
            <a:off x="3214651" y="4018908"/>
            <a:ext cx="5918467" cy="2839093"/>
          </a:xfrm>
          <a:prstGeom prst="rect">
            <a:avLst/>
          </a:prstGeom>
        </p:spPr>
      </p:pic>
      <p:sp>
        <p:nvSpPr>
          <p:cNvPr id="8" name="Text Placeholder 7"/>
          <p:cNvSpPr>
            <a:spLocks noGrp="1"/>
          </p:cNvSpPr>
          <p:nvPr>
            <p:ph type="body" sz="quarter" idx="10" hasCustomPrompt="1"/>
          </p:nvPr>
        </p:nvSpPr>
        <p:spPr>
          <a:xfrm>
            <a:off x="838649" y="1598705"/>
            <a:ext cx="3633788" cy="1924051"/>
          </a:xfrm>
          <a:prstGeom prst="rect">
            <a:avLst/>
          </a:prstGeom>
        </p:spPr>
        <p:txBody>
          <a:bodyPr vert="horz">
            <a:normAutofit/>
          </a:bodyPr>
          <a:lstStyle>
            <a:lvl1pPr marL="0" indent="0">
              <a:buNone/>
              <a:defRPr sz="2400">
                <a:solidFill>
                  <a:schemeClr val="bg2"/>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smtClean="0"/>
              <a:t>Name</a:t>
            </a:r>
          </a:p>
          <a:p>
            <a:pPr lvl="0"/>
            <a:r>
              <a:rPr lang="en-US" dirty="0" smtClean="0"/>
              <a:t>ID</a:t>
            </a:r>
            <a:br>
              <a:rPr lang="en-US" dirty="0" smtClean="0"/>
            </a:br>
            <a:r>
              <a:rPr lang="en-US" dirty="0" smtClean="0"/>
              <a:t>Email</a:t>
            </a:r>
          </a:p>
        </p:txBody>
      </p:sp>
    </p:spTree>
    <p:custDataLst>
      <p:tags r:id="rId1"/>
    </p:custDataLst>
    <p:extLst>
      <p:ext uri="{BB962C8B-B14F-4D97-AF65-F5344CB8AC3E}">
        <p14:creationId xmlns:p14="http://schemas.microsoft.com/office/powerpoint/2010/main" val="333447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nk - White Background">
    <p:bg>
      <p:bgPr>
        <a:solidFill>
          <a:schemeClr val="bg1"/>
        </a:solidFill>
        <a:effectLst/>
      </p:bgPr>
    </p:bg>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068D587B-6992-4B03-9EE1-58C2DD981ECA}" type="slidenum">
              <a:rPr lang="en-US" smtClean="0"/>
              <a:t>‹#›</a:t>
            </a:fld>
            <a:endParaRPr lang="en-US"/>
          </a:p>
        </p:txBody>
      </p:sp>
    </p:spTree>
    <p:custDataLst>
      <p:tags r:id="rId1"/>
    </p:custDataLst>
    <p:extLst>
      <p:ext uri="{BB962C8B-B14F-4D97-AF65-F5344CB8AC3E}">
        <p14:creationId xmlns:p14="http://schemas.microsoft.com/office/powerpoint/2010/main" val="300707828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 Black Background">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068D587B-6992-4B03-9EE1-58C2DD981ECA}" type="slidenum">
              <a:rPr lang="en-US" smtClean="0"/>
              <a:t>‹#›</a:t>
            </a:fld>
            <a:endParaRPr lang="en-US"/>
          </a:p>
        </p:txBody>
      </p:sp>
    </p:spTree>
    <p:custDataLst>
      <p:tags r:id="rId1"/>
    </p:custDataLst>
    <p:extLst>
      <p:ext uri="{BB962C8B-B14F-4D97-AF65-F5344CB8AC3E}">
        <p14:creationId xmlns:p14="http://schemas.microsoft.com/office/powerpoint/2010/main" val="375395878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068D587B-6992-4B03-9EE1-58C2DD981ECA}" type="slidenum">
              <a:rPr lang="en-US" smtClean="0"/>
              <a:t>‹#›</a:t>
            </a:fld>
            <a:endParaRPr lang="en-US"/>
          </a:p>
        </p:txBody>
      </p:sp>
    </p:spTree>
    <p:extLst>
      <p:ext uri="{BB962C8B-B14F-4D97-AF65-F5344CB8AC3E}">
        <p14:creationId xmlns:p14="http://schemas.microsoft.com/office/powerpoint/2010/main" val="3323263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1-Course Title Slide">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32657" y="2514600"/>
            <a:ext cx="9144000" cy="4343400"/>
          </a:xfrm>
          <a:prstGeom prst="rect">
            <a:avLst/>
          </a:prstGeom>
        </p:spPr>
      </p:pic>
      <p:sp>
        <p:nvSpPr>
          <p:cNvPr id="14" name="Text Placeholder 14"/>
          <p:cNvSpPr>
            <a:spLocks noGrp="1"/>
          </p:cNvSpPr>
          <p:nvPr>
            <p:ph type="body" sz="quarter" idx="14" hasCustomPrompt="1"/>
          </p:nvPr>
        </p:nvSpPr>
        <p:spPr>
          <a:xfrm>
            <a:off x="462343" y="2209803"/>
            <a:ext cx="8284633" cy="584775"/>
          </a:xfrm>
          <a:prstGeom prst="rect">
            <a:avLst/>
          </a:prstGeom>
        </p:spPr>
        <p:txBody>
          <a:bodyPr wrap="square">
            <a:spAutoFit/>
          </a:bodyPr>
          <a:lstStyle>
            <a:lvl1pPr marL="0" indent="0" algn="ctr">
              <a:lnSpc>
                <a:spcPct val="100000"/>
              </a:lnSpc>
              <a:spcBef>
                <a:spcPts val="0"/>
              </a:spcBef>
              <a:buNone/>
              <a:defRPr sz="3200" b="1"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Course Title</a:t>
            </a:r>
          </a:p>
        </p:txBody>
      </p:sp>
      <p:sp>
        <p:nvSpPr>
          <p:cNvPr id="17" name="Text Placeholder 12"/>
          <p:cNvSpPr>
            <a:spLocks noGrp="1"/>
          </p:cNvSpPr>
          <p:nvPr>
            <p:ph type="body" sz="quarter" idx="15" hasCustomPrompt="1"/>
          </p:nvPr>
        </p:nvSpPr>
        <p:spPr>
          <a:xfrm>
            <a:off x="609604" y="3657600"/>
            <a:ext cx="7880905" cy="446088"/>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smtClean="0"/>
              <a:t>Sub Topic Title</a:t>
            </a:r>
            <a:endParaRPr lang="en-US" dirty="0"/>
          </a:p>
        </p:txBody>
      </p:sp>
      <p:pic>
        <p:nvPicPr>
          <p:cNvPr id="18" name="Picture 17"/>
          <p:cNvPicPr>
            <a:picLocks noChangeAspect="1"/>
          </p:cNvPicPr>
          <p:nvPr/>
        </p:nvPicPr>
        <p:blipFill rotWithShape="1">
          <a:blip r:embed="rId4">
            <a:extLst>
              <a:ext uri="{28A0092B-C50C-407E-A947-70E740481C1C}">
                <a14:useLocalDpi xmlns:a14="http://schemas.microsoft.com/office/drawing/2010/main" val="0"/>
              </a:ext>
            </a:extLst>
          </a:blip>
          <a:srcRect b="7192"/>
          <a:stretch/>
        </p:blipFill>
        <p:spPr>
          <a:xfrm>
            <a:off x="3214651" y="4038600"/>
            <a:ext cx="5918467" cy="2839093"/>
          </a:xfrm>
          <a:prstGeom prst="rect">
            <a:avLst/>
          </a:prstGeom>
        </p:spPr>
      </p:pic>
      <p:cxnSp>
        <p:nvCxnSpPr>
          <p:cNvPr id="24" name="Straight Connector 23"/>
          <p:cNvCxnSpPr/>
          <p:nvPr/>
        </p:nvCxnSpPr>
        <p:spPr>
          <a:xfrm>
            <a:off x="609604" y="3505200"/>
            <a:ext cx="7880905"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279401"/>
            <a:ext cx="2432050" cy="910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797964361"/>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Title and Content -new">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229600" cy="4906963"/>
          </a:xfrm>
          <a:prstGeom prst="rect">
            <a:avLst/>
          </a:prstGeo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p:nvPr>
        </p:nvSpPr>
        <p:spPr>
          <a:xfrm>
            <a:off x="76200" y="182563"/>
            <a:ext cx="6858000" cy="533400"/>
          </a:xfrm>
          <a:prstGeom prst="rect">
            <a:avLst/>
          </a:prstGeom>
        </p:spPr>
        <p:txBody>
          <a:bodyPr/>
          <a:lstStyle>
            <a:lvl1pPr>
              <a:defRPr sz="180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95776057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6858000" cy="533400"/>
          </a:xfrm>
          <a:prstGeom prst="rect">
            <a:avLst/>
          </a:prstGeom>
        </p:spPr>
        <p:txBody>
          <a:bodyPr/>
          <a:lstStyle>
            <a:lvl1pPr>
              <a:defRPr sz="180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sz="half" idx="1"/>
          </p:nvPr>
        </p:nvSpPr>
        <p:spPr>
          <a:xfrm>
            <a:off x="228600" y="1371600"/>
            <a:ext cx="4267200" cy="4943475"/>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371600"/>
            <a:ext cx="4267200" cy="4943475"/>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7"/>
          <p:cNvSpPr>
            <a:spLocks noGrp="1" noChangeArrowheads="1"/>
          </p:cNvSpPr>
          <p:nvPr>
            <p:ph type="sldNum" sz="quarter" idx="10"/>
          </p:nvPr>
        </p:nvSpPr>
        <p:spPr>
          <a:xfrm>
            <a:off x="8382000" y="6629400"/>
            <a:ext cx="736600" cy="228600"/>
          </a:xfrm>
          <a:prstGeom prst="rect">
            <a:avLst/>
          </a:prstGeom>
        </p:spPr>
        <p:txBody>
          <a:bodyPr/>
          <a:lstStyle>
            <a:lvl1pPr>
              <a:defRPr/>
            </a:lvl1pPr>
          </a:lstStyle>
          <a:p>
            <a:fld id="{068D587B-6992-4B03-9EE1-58C2DD981ECA}" type="slidenum">
              <a:rPr lang="en-US" smtClean="0"/>
              <a:t>‹#›</a:t>
            </a:fld>
            <a:endParaRPr lang="en-US"/>
          </a:p>
        </p:txBody>
      </p:sp>
    </p:spTree>
    <p:extLst>
      <p:ext uri="{BB962C8B-B14F-4D97-AF65-F5344CB8AC3E}">
        <p14:creationId xmlns:p14="http://schemas.microsoft.com/office/powerpoint/2010/main" val="37157752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pic>
        <p:nvPicPr>
          <p:cNvPr id="7" name="Picture 6" descr="picture.jpg"/>
          <p:cNvPicPr>
            <a:picLocks noChangeAspect="1"/>
          </p:cNvPicPr>
          <p:nvPr/>
        </p:nvPicPr>
        <p:blipFill>
          <a:blip r:embed="rId4"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pic>
        <p:nvPicPr>
          <p:cNvPr id="6" name="Picture 5" descr="picture.jpg"/>
          <p:cNvPicPr>
            <a:picLocks noChangeAspect="1"/>
          </p:cNvPicPr>
          <p:nvPr/>
        </p:nvPicPr>
        <p:blipFill>
          <a:blip r:embed="rId4"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pic>
        <p:nvPicPr>
          <p:cNvPr id="9" name="Picture 8" descr="picture.jpg"/>
          <p:cNvPicPr>
            <a:picLocks noChangeAspect="1"/>
          </p:cNvPicPr>
          <p:nvPr userDrawn="1"/>
        </p:nvPicPr>
        <p:blipFill>
          <a:blip r:embed="rId4"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extLst>
      <p:ext uri="{BB962C8B-B14F-4D97-AF65-F5344CB8AC3E}">
        <p14:creationId xmlns:p14="http://schemas.microsoft.com/office/powerpoint/2010/main" val="2704297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Learn_How">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1000" y="1143000"/>
            <a:ext cx="8382000" cy="4946650"/>
          </a:xfrm>
          <a:prstGeom prst="rect">
            <a:avLst/>
          </a:prstGeom>
        </p:spPr>
        <p:txBody>
          <a:bodyPr/>
          <a:lstStyle>
            <a:lvl1pPr marL="285750" indent="-285750">
              <a:spcBef>
                <a:spcPct val="20000"/>
              </a:spcBef>
              <a:buFont typeface="Arial" pitchFamily="34" charset="0"/>
              <a:buChar char="•"/>
              <a:defRPr sz="1800"/>
            </a:lvl1pPr>
            <a:lvl2pPr marL="742950" indent="-285750">
              <a:spcBef>
                <a:spcPct val="20000"/>
              </a:spcBef>
              <a:buFont typeface="Arial" charset="0"/>
              <a:buChar char="–"/>
              <a:defRPr/>
            </a:lvl2pPr>
          </a:lstStyle>
          <a:p>
            <a:pPr lvl="0"/>
            <a:r>
              <a:rPr lang="en-US" dirty="0" smtClean="0"/>
              <a:t>Add text here. (Topic slide starts from here)</a:t>
            </a:r>
          </a:p>
          <a:p>
            <a:pPr lvl="1"/>
            <a:r>
              <a:rPr lang="en-US" dirty="0" smtClean="0"/>
              <a:t>You can add a picture, chart, or other content in the right column by clicking the appropriate button.</a:t>
            </a:r>
          </a:p>
          <a:p>
            <a:pPr lvl="2"/>
            <a:r>
              <a:rPr lang="en-US" dirty="0" smtClean="0"/>
              <a:t>You may need more than one slide for each topic. To add a slide, click New Slide on the Insert menu, or press CTRL+M and add a suitable slide depending upon the content</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hasCustomPrompt="1"/>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Slide Title</a:t>
            </a:r>
            <a:endParaRPr lang="en-GB" dirty="0"/>
          </a:p>
        </p:txBody>
      </p:sp>
    </p:spTree>
    <p:extLst>
      <p:ext uri="{BB962C8B-B14F-4D97-AF65-F5344CB8AC3E}">
        <p14:creationId xmlns:p14="http://schemas.microsoft.com/office/powerpoint/2010/main" val="2393845662"/>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28600" y="1295400"/>
            <a:ext cx="8686800" cy="4781843"/>
          </a:xfrm>
          <a:prstGeom prst="rect">
            <a:avLst/>
          </a:prstGeom>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Add text here. (Topic slide starts from here)</a:t>
            </a:r>
          </a:p>
          <a:p>
            <a:pPr lvl="0"/>
            <a:r>
              <a:rPr lang="en-US" dirty="0" smtClean="0"/>
              <a:t>You can add a picture, chart, or other content in the right column by clicking the appropriate button.</a:t>
            </a:r>
          </a:p>
          <a:p>
            <a:pPr lvl="0"/>
            <a:r>
              <a:rPr lang="en-US" dirty="0" smtClean="0"/>
              <a:t>You may need more than one slide for each topic. To add a slide, click New Slide on the Insert menu, or press CTRL+M and add a suitable slide depending upon the content.</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hasCustomPrompt="1"/>
          </p:nvPr>
        </p:nvSpPr>
        <p:spPr>
          <a:xfrm>
            <a:off x="1303020" y="76201"/>
            <a:ext cx="7658100" cy="767862"/>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lvl1pPr algn="l">
              <a:defRPr/>
            </a:lvl1pPr>
          </a:lstStyle>
          <a:p>
            <a:r>
              <a:rPr lang="en-US" dirty="0" smtClean="0"/>
              <a:t>Click to edit Slide Title</a:t>
            </a:r>
            <a:endParaRPr lang="en-GB" dirty="0"/>
          </a:p>
        </p:txBody>
      </p:sp>
    </p:spTree>
    <p:extLst>
      <p:ext uri="{BB962C8B-B14F-4D97-AF65-F5344CB8AC3E}">
        <p14:creationId xmlns:p14="http://schemas.microsoft.com/office/powerpoint/2010/main" val="1300037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229600" cy="4906963"/>
          </a:xfrm>
          <a:prstGeom prst="rect">
            <a:avLst/>
          </a:prstGeo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p:nvPr>
        </p:nvSpPr>
        <p:spPr>
          <a:xfrm>
            <a:off x="76200" y="182563"/>
            <a:ext cx="6858000" cy="533400"/>
          </a:xfrm>
          <a:prstGeom prst="rect">
            <a:avLst/>
          </a:prstGeom>
        </p:spPr>
        <p:txBody>
          <a:bodyPr/>
          <a:lstStyle>
            <a:lvl1pPr>
              <a:defRPr sz="1800">
                <a:solidFill>
                  <a:schemeClr val="bg2"/>
                </a:solidFill>
              </a:defRPr>
            </a:lvl1pPr>
          </a:lstStyle>
          <a:p>
            <a:r>
              <a:rPr lang="en-US" smtClean="0"/>
              <a:t>Click to edit Master title style</a:t>
            </a:r>
            <a:endParaRPr lang="en-US" dirty="0"/>
          </a:p>
        </p:txBody>
      </p:sp>
      <p:sp>
        <p:nvSpPr>
          <p:cNvPr id="5" name="Slide Number Placeholder 5"/>
          <p:cNvSpPr>
            <a:spLocks noGrp="1"/>
          </p:cNvSpPr>
          <p:nvPr>
            <p:ph type="sldNum" sz="quarter" idx="11"/>
          </p:nvPr>
        </p:nvSpPr>
        <p:spPr>
          <a:xfrm>
            <a:off x="8610600" y="6477000"/>
            <a:ext cx="533400" cy="381000"/>
          </a:xfrm>
          <a:prstGeom prst="rect">
            <a:avLst/>
          </a:prstGeom>
        </p:spPr>
        <p:txBody>
          <a:bodyPr/>
          <a:lstStyle>
            <a:lvl1pPr>
              <a:defRPr/>
            </a:lvl1pPr>
          </a:lstStyle>
          <a:p>
            <a:fld id="{63723792-2A9E-4443-B612-3D03527E11D4}" type="slidenum">
              <a:rPr lang="en-US" smtClean="0"/>
              <a:t>‹#›</a:t>
            </a:fld>
            <a:endParaRPr lang="en-US"/>
          </a:p>
        </p:txBody>
      </p:sp>
    </p:spTree>
    <p:extLst>
      <p:ext uri="{BB962C8B-B14F-4D97-AF65-F5344CB8AC3E}">
        <p14:creationId xmlns:p14="http://schemas.microsoft.com/office/powerpoint/2010/main" val="159813213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2-Generate Interest">
    <p:spTree>
      <p:nvGrpSpPr>
        <p:cNvPr id="1" name=""/>
        <p:cNvGrpSpPr/>
        <p:nvPr/>
      </p:nvGrpSpPr>
      <p:grpSpPr>
        <a:xfrm>
          <a:off x="0" y="0"/>
          <a:ext cx="0" cy="0"/>
          <a:chOff x="0" y="0"/>
          <a:chExt cx="0" cy="0"/>
        </a:xfrm>
      </p:grpSpPr>
      <p:sp>
        <p:nvSpPr>
          <p:cNvPr id="5" name="Text Placeholder 4"/>
          <p:cNvSpPr>
            <a:spLocks noGrp="1"/>
          </p:cNvSpPr>
          <p:nvPr>
            <p:ph type="body" sz="quarter" idx="13" hasCustomPrompt="1"/>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smtClean="0"/>
              <a:t>Click to add text</a:t>
            </a:r>
            <a:endParaRPr lang="en-US" dirty="0"/>
          </a:p>
        </p:txBody>
      </p:sp>
      <p:sp>
        <p:nvSpPr>
          <p:cNvPr id="4" name="Title 3"/>
          <p:cNvSpPr>
            <a:spLocks noGrp="1"/>
          </p:cNvSpPr>
          <p:nvPr>
            <p:ph type="title"/>
          </p:nvPr>
        </p:nvSpPr>
        <p:spPr>
          <a:xfrm>
            <a:off x="381000" y="406381"/>
            <a:ext cx="8134350" cy="431819"/>
          </a:xfrm>
          <a:prstGeom prst="rect">
            <a:avLst/>
          </a:prstGeom>
        </p:spPr>
        <p:txBody>
          <a:bodyPr/>
          <a:lstStyle>
            <a:lvl1pPr>
              <a:defRPr sz="2000">
                <a:solidFill>
                  <a:schemeClr val="bg2"/>
                </a:solidFill>
              </a:defRPr>
            </a:lvl1pPr>
          </a:lstStyle>
          <a:p>
            <a:r>
              <a:rPr lang="en-US" smtClean="0"/>
              <a:t>Click to edit Master title style</a:t>
            </a:r>
            <a:endParaRPr lang="en-US" dirty="0"/>
          </a:p>
        </p:txBody>
      </p:sp>
    </p:spTree>
    <p:custDataLst>
      <p:tags r:id="rId1"/>
    </p:custDataLst>
    <p:extLst>
      <p:ext uri="{BB962C8B-B14F-4D97-AF65-F5344CB8AC3E}">
        <p14:creationId xmlns:p14="http://schemas.microsoft.com/office/powerpoint/2010/main" val="11994005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3_Terminal Objectiv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1800" b="1" baseline="0">
                <a:solidFill>
                  <a:schemeClr val="bg1"/>
                </a:solidFill>
              </a:defRPr>
            </a:lvl1pPr>
          </a:lstStyle>
          <a:p>
            <a:r>
              <a:rPr lang="en-US" dirty="0" smtClean="0"/>
              <a:t>Terminal Objective</a:t>
            </a:r>
            <a:endParaRPr lang="en-US" dirty="0"/>
          </a:p>
        </p:txBody>
      </p:sp>
      <p:sp>
        <p:nvSpPr>
          <p:cNvPr id="5" name="Text Placeholder 4"/>
          <p:cNvSpPr>
            <a:spLocks noGrp="1"/>
          </p:cNvSpPr>
          <p:nvPr>
            <p:ph type="body" sz="quarter" idx="13" hasCustomPrompt="1"/>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smtClean="0"/>
              <a:t>Click to add text</a:t>
            </a:r>
            <a:endParaRPr lang="en-US" dirty="0"/>
          </a:p>
        </p:txBody>
      </p:sp>
    </p:spTree>
    <p:custDataLst>
      <p:tags r:id="rId1"/>
    </p:custDataLst>
    <p:extLst>
      <p:ext uri="{BB962C8B-B14F-4D97-AF65-F5344CB8AC3E}">
        <p14:creationId xmlns:p14="http://schemas.microsoft.com/office/powerpoint/2010/main" val="216681401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4_Establish Need and Benefi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1800" b="1" baseline="0">
                <a:solidFill>
                  <a:schemeClr val="bg1"/>
                </a:solidFill>
              </a:defRPr>
            </a:lvl1pPr>
          </a:lstStyle>
          <a:p>
            <a:r>
              <a:rPr lang="en-US" dirty="0" smtClean="0"/>
              <a:t>Need and/or Benefits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smtClean="0"/>
              <a:t>Click to edit Master text styles</a:t>
            </a:r>
          </a:p>
        </p:txBody>
      </p:sp>
    </p:spTree>
    <p:custDataLst>
      <p:tags r:id="rId1"/>
    </p:custDataLst>
    <p:extLst>
      <p:ext uri="{BB962C8B-B14F-4D97-AF65-F5344CB8AC3E}">
        <p14:creationId xmlns:p14="http://schemas.microsoft.com/office/powerpoint/2010/main" val="2632193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5_Key Topic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1800" b="1" baseline="0">
                <a:solidFill>
                  <a:schemeClr val="bg1"/>
                </a:solidFill>
              </a:defRPr>
            </a:lvl1pPr>
          </a:lstStyle>
          <a:p>
            <a:r>
              <a:rPr lang="en-US" dirty="0" smtClean="0"/>
              <a:t>Key Topics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smtClean="0"/>
              <a:t>Click to edit Master text styles</a:t>
            </a:r>
          </a:p>
        </p:txBody>
      </p:sp>
    </p:spTree>
    <p:custDataLst>
      <p:tags r:id="rId1"/>
    </p:custDataLst>
    <p:extLst>
      <p:ext uri="{BB962C8B-B14F-4D97-AF65-F5344CB8AC3E}">
        <p14:creationId xmlns:p14="http://schemas.microsoft.com/office/powerpoint/2010/main" val="376482282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1-Module Title">
    <p:spTree>
      <p:nvGrpSpPr>
        <p:cNvPr id="1" name=""/>
        <p:cNvGrpSpPr/>
        <p:nvPr/>
      </p:nvGrpSpPr>
      <p:grpSpPr>
        <a:xfrm>
          <a:off x="0" y="0"/>
          <a:ext cx="0" cy="0"/>
          <a:chOff x="0" y="0"/>
          <a:chExt cx="0" cy="0"/>
        </a:xfrm>
      </p:grpSpPr>
      <p:cxnSp>
        <p:nvCxnSpPr>
          <p:cNvPr id="24" name="Straight Connector 23"/>
          <p:cNvCxnSpPr/>
          <p:nvPr/>
        </p:nvCxnSpPr>
        <p:spPr>
          <a:xfrm>
            <a:off x="0" y="3124200"/>
            <a:ext cx="9133114" cy="0"/>
          </a:xfrm>
          <a:prstGeom prst="line">
            <a:avLst/>
          </a:prstGeom>
          <a:ln w="13017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14" name="Text Placeholder 14"/>
          <p:cNvSpPr>
            <a:spLocks noGrp="1"/>
          </p:cNvSpPr>
          <p:nvPr>
            <p:ph type="body" sz="quarter" idx="14" hasCustomPrompt="1"/>
          </p:nvPr>
        </p:nvSpPr>
        <p:spPr>
          <a:xfrm>
            <a:off x="0" y="2819403"/>
            <a:ext cx="9133114"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Module Title</a:t>
            </a:r>
          </a:p>
        </p:txBody>
      </p:sp>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2406316" y="1371600"/>
            <a:ext cx="11550316" cy="5486400"/>
          </a:xfrm>
          <a:prstGeom prst="rect">
            <a:avLst/>
          </a:prstGeom>
        </p:spPr>
      </p:pic>
    </p:spTree>
    <p:custDataLst>
      <p:tags r:id="rId1"/>
    </p:custDataLst>
    <p:extLst>
      <p:ext uri="{BB962C8B-B14F-4D97-AF65-F5344CB8AC3E}">
        <p14:creationId xmlns:p14="http://schemas.microsoft.com/office/powerpoint/2010/main" val="294396043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2_Black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7935" y="358002"/>
            <a:ext cx="8389665" cy="607259"/>
          </a:xfrm>
          <a:prstGeom prst="rect">
            <a:avLst/>
          </a:prstGeom>
        </p:spPr>
        <p:txBody>
          <a:bodyPr/>
          <a:lstStyle>
            <a:lvl1pPr>
              <a:defRPr sz="2000" b="1" baseline="0">
                <a:solidFill>
                  <a:schemeClr val="bg1"/>
                </a:solidFill>
              </a:defRPr>
            </a:lvl1pPr>
          </a:lstStyle>
          <a:p>
            <a:r>
              <a:rPr lang="en-US" dirty="0" smtClean="0"/>
              <a:t>Slide Title – Black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3"/>
          <p:cNvSpPr>
            <a:spLocks noGrp="1"/>
          </p:cNvSpPr>
          <p:nvPr>
            <p:ph type="sldNum" sz="quarter" idx="4294967295"/>
          </p:nvPr>
        </p:nvSpPr>
        <p:spPr>
          <a:xfrm>
            <a:off x="8610600" y="6477000"/>
            <a:ext cx="736600" cy="228600"/>
          </a:xfrm>
          <a:prstGeom prst="rect">
            <a:avLst/>
          </a:prstGeom>
        </p:spPr>
        <p:txBody>
          <a:bodyPr/>
          <a:lstStyle>
            <a:lvl1pPr>
              <a:defRPr sz="1400" b="0">
                <a:solidFill>
                  <a:schemeClr val="bg2">
                    <a:lumMod val="95000"/>
                  </a:schemeClr>
                </a:solidFill>
                <a:latin typeface="Verdana" panose="020B0604030504040204" pitchFamily="34" charset="0"/>
                <a:ea typeface="Verdana" panose="020B0604030504040204" pitchFamily="34" charset="0"/>
                <a:cs typeface="Verdana" panose="020B0604030504040204" pitchFamily="34" charset="0"/>
              </a:defRPr>
            </a:lvl1pPr>
          </a:lstStyle>
          <a:p>
            <a:fld id="{068D587B-6992-4B03-9EE1-58C2DD981ECA}" type="slidenum">
              <a:rPr lang="en-US" smtClean="0"/>
              <a:t>‹#›</a:t>
            </a:fld>
            <a:endParaRPr lang="en-US"/>
          </a:p>
        </p:txBody>
      </p:sp>
    </p:spTree>
    <p:custDataLst>
      <p:tags r:id="rId1"/>
    </p:custDataLst>
    <p:extLst>
      <p:ext uri="{BB962C8B-B14F-4D97-AF65-F5344CB8AC3E}">
        <p14:creationId xmlns:p14="http://schemas.microsoft.com/office/powerpoint/2010/main" val="272721583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3_Dark Blue Activity slide">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Activity Slide -  dark blue – use only for activities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068D587B-6992-4B03-9EE1-58C2DD981ECA}" type="slidenum">
              <a:rPr lang="en-US" smtClean="0"/>
              <a:t>‹#›</a:t>
            </a:fld>
            <a:endParaRPr lang="en-US"/>
          </a:p>
        </p:txBody>
      </p:sp>
    </p:spTree>
    <p:custDataLst>
      <p:tags r:id="rId1"/>
    </p:custDataLst>
    <p:extLst>
      <p:ext uri="{BB962C8B-B14F-4D97-AF65-F5344CB8AC3E}">
        <p14:creationId xmlns:p14="http://schemas.microsoft.com/office/powerpoint/2010/main" val="214367782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E2D3F"/>
            </a:gs>
            <a:gs pos="100000">
              <a:srgbClr val="0A0D16"/>
            </a:gs>
          </a:gsLst>
          <a:lin ang="5400000" scaled="0"/>
          <a:tileRect/>
        </a:gradFill>
        <a:effectLst/>
      </p:bgPr>
    </p:bg>
    <p:spTree>
      <p:nvGrpSpPr>
        <p:cNvPr id="1" name=""/>
        <p:cNvGrpSpPr/>
        <p:nvPr/>
      </p:nvGrpSpPr>
      <p:grpSpPr>
        <a:xfrm>
          <a:off x="0" y="0"/>
          <a:ext cx="0" cy="0"/>
          <a:chOff x="0" y="0"/>
          <a:chExt cx="0" cy="0"/>
        </a:xfrm>
      </p:grpSpPr>
      <p:sp>
        <p:nvSpPr>
          <p:cNvPr id="2" name="Line 61"/>
          <p:cNvSpPr>
            <a:spLocks noChangeShapeType="1"/>
          </p:cNvSpPr>
          <p:nvPr/>
        </p:nvSpPr>
        <p:spPr bwMode="auto">
          <a:xfrm flipH="1">
            <a:off x="0" y="6381750"/>
            <a:ext cx="9144000" cy="0"/>
          </a:xfrm>
          <a:prstGeom prst="line">
            <a:avLst/>
          </a:prstGeom>
          <a:noFill/>
          <a:ln w="9525">
            <a:solidFill>
              <a:srgbClr val="287094"/>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3" name="Line 73"/>
          <p:cNvSpPr>
            <a:spLocks noChangeShapeType="1"/>
          </p:cNvSpPr>
          <p:nvPr/>
        </p:nvSpPr>
        <p:spPr bwMode="auto">
          <a:xfrm>
            <a:off x="8618538" y="6391275"/>
            <a:ext cx="0" cy="457200"/>
          </a:xfrm>
          <a:prstGeom prst="line">
            <a:avLst/>
          </a:prstGeom>
          <a:noFill/>
          <a:ln w="25400">
            <a:solidFill>
              <a:srgbClr val="209D03"/>
            </a:solidFill>
            <a:round/>
            <a:headEnd/>
            <a:tailEnd/>
          </a:ln>
          <a:extLst>
            <a:ext uri="{909E8E84-426E-40DD-AFC4-6F175D3DCCD1}">
              <a14:hiddenFill xmlns:a14="http://schemas.microsoft.com/office/drawing/2010/main">
                <a:noFill/>
              </a14:hiddenFill>
            </a:ext>
          </a:extLst>
        </p:spPr>
        <p:txBody>
          <a:bodyPr/>
          <a:lstStyle/>
          <a:p>
            <a:endParaRPr lang="en-US" dirty="0"/>
          </a:p>
        </p:txBody>
      </p:sp>
    </p:spTree>
    <p:custDataLst>
      <p:tags r:id="rId27"/>
    </p:custDataLst>
    <p:extLst>
      <p:ext uri="{BB962C8B-B14F-4D97-AF65-F5344CB8AC3E}">
        <p14:creationId xmlns:p14="http://schemas.microsoft.com/office/powerpoint/2010/main" val="2954598904"/>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 id="2147483776" r:id="rId17"/>
    <p:sldLayoutId id="2147483777" r:id="rId18"/>
    <p:sldLayoutId id="2147483778" r:id="rId19"/>
    <p:sldLayoutId id="2147483779" r:id="rId20"/>
    <p:sldLayoutId id="2147483780" r:id="rId21"/>
    <p:sldLayoutId id="2147483781" r:id="rId22"/>
    <p:sldLayoutId id="2147483782" r:id="rId23"/>
    <p:sldLayoutId id="2147483784" r:id="rId24"/>
    <p:sldLayoutId id="2147483788" r:id="rId25"/>
  </p:sldLayoutIdLst>
  <p:timing>
    <p:tnLst>
      <p:par>
        <p:cTn id="1" dur="indefinite" restart="never" nodeType="tmRoot"/>
      </p:par>
    </p:tnLst>
  </p:timing>
  <p:hf hdr="0" ftr="0" dt="0"/>
  <p:txStyles>
    <p:titleStyle>
      <a:lvl1pPr algn="l" defTabSz="457200" rtl="0" eaLnBrk="1" latinLnBrk="0" hangingPunct="1">
        <a:spcBef>
          <a:spcPct val="0"/>
        </a:spcBef>
        <a:buNone/>
        <a:defRPr sz="2800" kern="1200">
          <a:solidFill>
            <a:srgbClr val="0099CC"/>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4"/>
          </p:nvPr>
        </p:nvSpPr>
        <p:spPr>
          <a:xfrm>
            <a:off x="205876" y="2743200"/>
            <a:ext cx="8284633" cy="584775"/>
          </a:xfrm>
        </p:spPr>
        <p:txBody>
          <a:bodyPr/>
          <a:lstStyle/>
          <a:p>
            <a:r>
              <a:rPr lang="en-US" dirty="0" smtClean="0"/>
              <a:t>ANSI SQL</a:t>
            </a:r>
            <a:endParaRPr lang="en-US" dirty="0"/>
          </a:p>
        </p:txBody>
      </p:sp>
      <p:sp>
        <p:nvSpPr>
          <p:cNvPr id="7" name="Text Placeholder 6"/>
          <p:cNvSpPr>
            <a:spLocks noGrp="1"/>
          </p:cNvSpPr>
          <p:nvPr>
            <p:ph type="body" sz="quarter" idx="15"/>
          </p:nvPr>
        </p:nvSpPr>
        <p:spPr>
          <a:xfrm>
            <a:off x="407739" y="3657600"/>
            <a:ext cx="7880905" cy="446088"/>
          </a:xfrm>
        </p:spPr>
        <p:txBody>
          <a:bodyPr/>
          <a:lstStyle/>
          <a:p>
            <a:r>
              <a:rPr lang="en-US" dirty="0" smtClean="0"/>
              <a:t>Sub-queries – session 1</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smtClean="0"/>
              <a:t>What is a Sub-query?</a:t>
            </a:r>
          </a:p>
          <a:p>
            <a:pPr lvl="1">
              <a:buFont typeface="Calibri" pitchFamily="34" charset="0"/>
              <a:buChar char="—"/>
            </a:pPr>
            <a:r>
              <a:rPr lang="en-US" sz="2000" dirty="0" smtClean="0"/>
              <a:t>Is a query within a query. </a:t>
            </a:r>
          </a:p>
          <a:p>
            <a:pPr lvl="1">
              <a:buFont typeface="Calibri" pitchFamily="34" charset="0"/>
              <a:buChar char="—"/>
            </a:pPr>
            <a:r>
              <a:rPr lang="en-US" sz="2000" dirty="0" smtClean="0"/>
              <a:t>It is also called an inner query or a nested query.</a:t>
            </a:r>
          </a:p>
          <a:p>
            <a:endParaRPr lang="en-IN" sz="2000" dirty="0" smtClean="0"/>
          </a:p>
        </p:txBody>
      </p:sp>
      <p:sp>
        <p:nvSpPr>
          <p:cNvPr id="2" name="Title 1"/>
          <p:cNvSpPr>
            <a:spLocks noGrp="1"/>
          </p:cNvSpPr>
          <p:nvPr>
            <p:ph type="title"/>
          </p:nvPr>
        </p:nvSpPr>
        <p:spPr>
          <a:noFill/>
          <a:ln>
            <a:noFill/>
          </a:ln>
        </p:spPr>
        <p:txBody>
          <a:bodyPr anchor="ctr"/>
          <a:lstStyle/>
          <a:p>
            <a:r>
              <a:rPr lang="en-US" dirty="0" smtClean="0"/>
              <a:t>Sub-queries</a:t>
            </a:r>
            <a:endParaRPr lang="en-US" dirty="0"/>
          </a:p>
        </p:txBody>
      </p:sp>
      <p:pic>
        <p:nvPicPr>
          <p:cNvPr id="1026" name="Picture 2" descr="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19050" cy="9525"/>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4294967295"/>
          </p:nvPr>
        </p:nvSpPr>
        <p:spPr>
          <a:xfrm>
            <a:off x="8610600" y="6477000"/>
            <a:ext cx="533400" cy="381000"/>
          </a:xfrm>
          <a:prstGeom prst="rect">
            <a:avLst/>
          </a:prstGeom>
        </p:spPr>
        <p:txBody>
          <a:bodyPr/>
          <a:lstStyle/>
          <a:p>
            <a:fld id="{068D587B-6992-4B03-9EE1-58C2DD981ECA}" type="slidenum">
              <a:rPr lang="en-US" smtClean="0"/>
              <a:t>10</a:t>
            </a:fld>
            <a:endParaRPr lang="en-US"/>
          </a:p>
        </p:txBody>
      </p:sp>
    </p:spTree>
    <p:extLst>
      <p:ext uri="{BB962C8B-B14F-4D97-AF65-F5344CB8AC3E}">
        <p14:creationId xmlns:p14="http://schemas.microsoft.com/office/powerpoint/2010/main" val="4014159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000" dirty="0" smtClean="0"/>
              <a:t>Advantages </a:t>
            </a:r>
            <a:r>
              <a:rPr lang="en-IN" sz="2000" dirty="0"/>
              <a:t>of </a:t>
            </a:r>
            <a:r>
              <a:rPr lang="en-IN" sz="2000" dirty="0" smtClean="0"/>
              <a:t>Sub-queries</a:t>
            </a:r>
            <a:r>
              <a:rPr lang="en-IN" sz="2000" dirty="0"/>
              <a:t>:</a:t>
            </a:r>
          </a:p>
          <a:p>
            <a:pPr marL="739775" lvl="1" indent="-274638">
              <a:lnSpc>
                <a:spcPct val="120000"/>
              </a:lnSpc>
              <a:spcBef>
                <a:spcPts val="0"/>
              </a:spcBef>
              <a:buFont typeface="Calibri" pitchFamily="34" charset="0"/>
              <a:buChar char="—"/>
            </a:pPr>
            <a:r>
              <a:rPr lang="en-US" sz="2000" dirty="0"/>
              <a:t>They allow queries that are </a:t>
            </a:r>
            <a:r>
              <a:rPr lang="en-US" sz="2000" dirty="0" smtClean="0"/>
              <a:t>structured.</a:t>
            </a:r>
          </a:p>
          <a:p>
            <a:pPr marL="1139825" lvl="2" indent="-274638">
              <a:lnSpc>
                <a:spcPct val="120000"/>
              </a:lnSpc>
              <a:spcBef>
                <a:spcPts val="0"/>
              </a:spcBef>
              <a:buFont typeface="Calibri" pitchFamily="34" charset="0"/>
              <a:buChar char="—"/>
            </a:pPr>
            <a:r>
              <a:rPr lang="en-US" sz="1600" dirty="0" smtClean="0"/>
              <a:t> </a:t>
            </a:r>
            <a:r>
              <a:rPr lang="en-US" sz="1800" dirty="0"/>
              <a:t>so that it is possible to isolate each part </a:t>
            </a:r>
            <a:r>
              <a:rPr lang="en-US" sz="1800" dirty="0" smtClean="0"/>
              <a:t>of a </a:t>
            </a:r>
            <a:r>
              <a:rPr lang="en-US" sz="1800" dirty="0"/>
              <a:t>statement. </a:t>
            </a:r>
            <a:endParaRPr lang="en-US" sz="1800" dirty="0" smtClean="0"/>
          </a:p>
          <a:p>
            <a:pPr marL="1139825" lvl="2" indent="-274638">
              <a:lnSpc>
                <a:spcPct val="120000"/>
              </a:lnSpc>
              <a:spcBef>
                <a:spcPts val="0"/>
              </a:spcBef>
              <a:buFont typeface="Calibri" pitchFamily="34" charset="0"/>
              <a:buChar char="—"/>
            </a:pPr>
            <a:endParaRPr lang="en-US" sz="1800" dirty="0"/>
          </a:p>
          <a:p>
            <a:pPr marL="739775" lvl="1" indent="-274638">
              <a:lnSpc>
                <a:spcPct val="120000"/>
              </a:lnSpc>
              <a:spcBef>
                <a:spcPts val="0"/>
              </a:spcBef>
              <a:buFont typeface="Calibri" pitchFamily="34" charset="0"/>
              <a:buChar char="—"/>
            </a:pPr>
            <a:r>
              <a:rPr lang="en-US" sz="2000" dirty="0" smtClean="0"/>
              <a:t>They </a:t>
            </a:r>
            <a:r>
              <a:rPr lang="en-US" sz="2000" dirty="0"/>
              <a:t>provide alternative ways to perform operations that would otherwise require complex joins and unions. </a:t>
            </a:r>
            <a:endParaRPr lang="en-US" sz="2000" dirty="0" smtClean="0"/>
          </a:p>
          <a:p>
            <a:pPr marL="739775" lvl="1" indent="-274638">
              <a:lnSpc>
                <a:spcPct val="120000"/>
              </a:lnSpc>
              <a:spcBef>
                <a:spcPts val="0"/>
              </a:spcBef>
              <a:buFont typeface="Calibri" pitchFamily="34" charset="0"/>
              <a:buChar char="—"/>
            </a:pPr>
            <a:endParaRPr lang="en-US" sz="2000" dirty="0"/>
          </a:p>
          <a:p>
            <a:pPr marL="739775" lvl="1" indent="-274638">
              <a:lnSpc>
                <a:spcPct val="120000"/>
              </a:lnSpc>
              <a:spcBef>
                <a:spcPts val="0"/>
              </a:spcBef>
              <a:buFont typeface="Calibri" pitchFamily="34" charset="0"/>
              <a:buChar char="—"/>
            </a:pPr>
            <a:r>
              <a:rPr lang="en-US" sz="2000" dirty="0" smtClean="0"/>
              <a:t>Sub-queries are more </a:t>
            </a:r>
            <a:r>
              <a:rPr lang="en-US" sz="2000" dirty="0"/>
              <a:t>readable than complex joins or unions. </a:t>
            </a:r>
            <a:endParaRPr lang="en-US" sz="2000" dirty="0" smtClean="0"/>
          </a:p>
          <a:p>
            <a:pPr marL="739775" lvl="1" indent="-274638">
              <a:lnSpc>
                <a:spcPct val="120000"/>
              </a:lnSpc>
              <a:spcBef>
                <a:spcPts val="0"/>
              </a:spcBef>
              <a:buFont typeface="Calibri" pitchFamily="34" charset="0"/>
              <a:buChar char="—"/>
            </a:pPr>
            <a:endParaRPr lang="en-US" sz="2000" dirty="0" smtClean="0"/>
          </a:p>
          <a:p>
            <a:pPr marL="739775" lvl="1" indent="-274638">
              <a:lnSpc>
                <a:spcPct val="120000"/>
              </a:lnSpc>
              <a:spcBef>
                <a:spcPts val="0"/>
              </a:spcBef>
              <a:buFont typeface="Calibri" pitchFamily="34" charset="0"/>
              <a:buChar char="—"/>
            </a:pPr>
            <a:r>
              <a:rPr lang="en-US" sz="2000" dirty="0" smtClean="0"/>
              <a:t>The </a:t>
            </a:r>
            <a:r>
              <a:rPr lang="en-US" sz="2000" dirty="0"/>
              <a:t>innovation of </a:t>
            </a:r>
            <a:r>
              <a:rPr lang="en-US" sz="2000" dirty="0" smtClean="0"/>
              <a:t>Sub-queries gave the </a:t>
            </a:r>
            <a:r>
              <a:rPr lang="en-US" sz="2000" dirty="0"/>
              <a:t>original idea of calling the early SQL “</a:t>
            </a:r>
            <a:r>
              <a:rPr lang="en-US" sz="2000" dirty="0" smtClean="0"/>
              <a:t>Structured </a:t>
            </a:r>
            <a:r>
              <a:rPr lang="en-US" sz="2000" dirty="0"/>
              <a:t>Query Language.” </a:t>
            </a:r>
          </a:p>
        </p:txBody>
      </p:sp>
      <p:sp>
        <p:nvSpPr>
          <p:cNvPr id="2" name="Title 1"/>
          <p:cNvSpPr>
            <a:spLocks noGrp="1"/>
          </p:cNvSpPr>
          <p:nvPr>
            <p:ph type="title"/>
          </p:nvPr>
        </p:nvSpPr>
        <p:spPr>
          <a:noFill/>
          <a:ln>
            <a:noFill/>
          </a:ln>
        </p:spPr>
        <p:txBody>
          <a:bodyPr anchor="ctr"/>
          <a:lstStyle/>
          <a:p>
            <a:r>
              <a:rPr lang="en-US" dirty="0" smtClean="0"/>
              <a:t>Sub-queries</a:t>
            </a:r>
            <a:endParaRPr lang="en-US" dirty="0"/>
          </a:p>
        </p:txBody>
      </p:sp>
      <p:pic>
        <p:nvPicPr>
          <p:cNvPr id="1026" name="Picture 2" descr="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19050" cy="9525"/>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4294967295"/>
          </p:nvPr>
        </p:nvSpPr>
        <p:spPr>
          <a:xfrm>
            <a:off x="8610600" y="6477000"/>
            <a:ext cx="533400" cy="381000"/>
          </a:xfrm>
          <a:prstGeom prst="rect">
            <a:avLst/>
          </a:prstGeom>
        </p:spPr>
        <p:txBody>
          <a:bodyPr/>
          <a:lstStyle/>
          <a:p>
            <a:fld id="{068D587B-6992-4B03-9EE1-58C2DD981ECA}" type="slidenum">
              <a:rPr lang="en-US" smtClean="0"/>
              <a:t>11</a:t>
            </a:fld>
            <a:endParaRPr lang="en-US"/>
          </a:p>
        </p:txBody>
      </p:sp>
    </p:spTree>
    <p:extLst>
      <p:ext uri="{BB962C8B-B14F-4D97-AF65-F5344CB8AC3E}">
        <p14:creationId xmlns:p14="http://schemas.microsoft.com/office/powerpoint/2010/main" val="10147101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10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14400"/>
            <a:ext cx="8763000" cy="4876800"/>
          </a:xfrm>
        </p:spPr>
        <p:txBody>
          <a:bodyPr>
            <a:noAutofit/>
          </a:bodyPr>
          <a:lstStyle/>
          <a:p>
            <a:pPr lvl="1">
              <a:lnSpc>
                <a:spcPct val="120000"/>
              </a:lnSpc>
              <a:spcBef>
                <a:spcPts val="0"/>
              </a:spcBef>
              <a:buFont typeface="Arial" panose="020B0604020202020204" pitchFamily="34" charset="0"/>
              <a:buChar char="•"/>
            </a:pPr>
            <a:r>
              <a:rPr lang="en-US" sz="2000" dirty="0" smtClean="0"/>
              <a:t>Sub-queries </a:t>
            </a:r>
            <a:r>
              <a:rPr lang="en-US" sz="2000" dirty="0"/>
              <a:t>must be enclosed within parentheses</a:t>
            </a:r>
            <a:r>
              <a:rPr lang="en-US" sz="2000" dirty="0" smtClean="0"/>
              <a:t>.</a:t>
            </a:r>
          </a:p>
          <a:p>
            <a:pPr lvl="1">
              <a:lnSpc>
                <a:spcPct val="120000"/>
              </a:lnSpc>
              <a:spcBef>
                <a:spcPts val="0"/>
              </a:spcBef>
              <a:buFont typeface="Arial" panose="020B0604020202020204" pitchFamily="34" charset="0"/>
              <a:buChar char="•"/>
            </a:pPr>
            <a:endParaRPr lang="en-US" sz="2000" dirty="0"/>
          </a:p>
          <a:p>
            <a:pPr lvl="1">
              <a:lnSpc>
                <a:spcPct val="120000"/>
              </a:lnSpc>
              <a:spcBef>
                <a:spcPts val="0"/>
              </a:spcBef>
              <a:buFont typeface="Arial" panose="020B0604020202020204" pitchFamily="34" charset="0"/>
              <a:buChar char="•"/>
            </a:pPr>
            <a:r>
              <a:rPr lang="en-US" sz="2000" dirty="0"/>
              <a:t>A </a:t>
            </a:r>
            <a:r>
              <a:rPr lang="en-US" sz="2000" dirty="0" smtClean="0"/>
              <a:t>Sub-query </a:t>
            </a:r>
            <a:r>
              <a:rPr lang="en-US" sz="2000" dirty="0"/>
              <a:t>can have only one column in the SELECT clause, </a:t>
            </a:r>
            <a:endParaRPr lang="en-US" sz="2000" dirty="0" smtClean="0"/>
          </a:p>
          <a:p>
            <a:pPr lvl="2">
              <a:lnSpc>
                <a:spcPct val="120000"/>
              </a:lnSpc>
              <a:spcBef>
                <a:spcPts val="0"/>
              </a:spcBef>
              <a:buFont typeface="Arial" panose="020B0604020202020204" pitchFamily="34" charset="0"/>
              <a:buChar char="•"/>
            </a:pPr>
            <a:r>
              <a:rPr lang="en-US" sz="1800" dirty="0" smtClean="0"/>
              <a:t>unless </a:t>
            </a:r>
            <a:r>
              <a:rPr lang="en-US" sz="1800" dirty="0"/>
              <a:t>multiple columns are in the main query for the </a:t>
            </a:r>
            <a:r>
              <a:rPr lang="en-US" sz="1800" dirty="0" smtClean="0"/>
              <a:t>Sub-query </a:t>
            </a:r>
            <a:r>
              <a:rPr lang="en-US" sz="1800" dirty="0"/>
              <a:t>to compare its selected columns.</a:t>
            </a:r>
          </a:p>
          <a:p>
            <a:pPr lvl="1">
              <a:lnSpc>
                <a:spcPct val="120000"/>
              </a:lnSpc>
              <a:spcBef>
                <a:spcPts val="0"/>
              </a:spcBef>
              <a:buFont typeface="Arial" panose="020B0604020202020204" pitchFamily="34" charset="0"/>
              <a:buChar char="•"/>
            </a:pPr>
            <a:endParaRPr lang="en-US" sz="2000" dirty="0" smtClean="0"/>
          </a:p>
          <a:p>
            <a:pPr lvl="1">
              <a:lnSpc>
                <a:spcPct val="120000"/>
              </a:lnSpc>
              <a:spcBef>
                <a:spcPts val="0"/>
              </a:spcBef>
              <a:buFont typeface="Arial" panose="020B0604020202020204" pitchFamily="34" charset="0"/>
              <a:buChar char="•"/>
            </a:pPr>
            <a:r>
              <a:rPr lang="en-US" sz="2000" dirty="0" smtClean="0"/>
              <a:t>An </a:t>
            </a:r>
            <a:r>
              <a:rPr lang="en-US" sz="2000" dirty="0"/>
              <a:t>ORDER BY cannot be used in a </a:t>
            </a:r>
            <a:r>
              <a:rPr lang="en-US" sz="2000" dirty="0" smtClean="0"/>
              <a:t>Sub-query, </a:t>
            </a:r>
            <a:r>
              <a:rPr lang="en-US" sz="2000" dirty="0"/>
              <a:t>although the main query can use an ORDER BY. </a:t>
            </a:r>
            <a:endParaRPr lang="en-US" sz="2000" dirty="0" smtClean="0"/>
          </a:p>
        </p:txBody>
      </p:sp>
      <p:sp>
        <p:nvSpPr>
          <p:cNvPr id="2" name="Title 1"/>
          <p:cNvSpPr>
            <a:spLocks noGrp="1"/>
          </p:cNvSpPr>
          <p:nvPr>
            <p:ph type="title"/>
          </p:nvPr>
        </p:nvSpPr>
        <p:spPr>
          <a:noFill/>
          <a:ln>
            <a:noFill/>
          </a:ln>
        </p:spPr>
        <p:txBody>
          <a:bodyPr anchor="ctr"/>
          <a:lstStyle/>
          <a:p>
            <a:r>
              <a:rPr lang="en-US" dirty="0" smtClean="0"/>
              <a:t>Sub-query </a:t>
            </a:r>
            <a:r>
              <a:rPr lang="en-US" dirty="0"/>
              <a:t>Rules</a:t>
            </a:r>
          </a:p>
        </p:txBody>
      </p:sp>
      <p:pic>
        <p:nvPicPr>
          <p:cNvPr id="1026" name="Picture 2" descr="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19050" cy="9525"/>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4294967295"/>
          </p:nvPr>
        </p:nvSpPr>
        <p:spPr>
          <a:xfrm>
            <a:off x="8610600" y="6477000"/>
            <a:ext cx="533400" cy="381000"/>
          </a:xfrm>
          <a:prstGeom prst="rect">
            <a:avLst/>
          </a:prstGeom>
        </p:spPr>
        <p:txBody>
          <a:bodyPr/>
          <a:lstStyle/>
          <a:p>
            <a:fld id="{068D587B-6992-4B03-9EE1-58C2DD981ECA}" type="slidenum">
              <a:rPr lang="en-US" smtClean="0"/>
              <a:t>12</a:t>
            </a:fld>
            <a:endParaRPr lang="en-US"/>
          </a:p>
        </p:txBody>
      </p:sp>
    </p:spTree>
    <p:extLst>
      <p:ext uri="{BB962C8B-B14F-4D97-AF65-F5344CB8AC3E}">
        <p14:creationId xmlns:p14="http://schemas.microsoft.com/office/powerpoint/2010/main" val="32315657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14400"/>
            <a:ext cx="8763000" cy="4876800"/>
          </a:xfrm>
        </p:spPr>
        <p:txBody>
          <a:bodyPr>
            <a:noAutofit/>
          </a:bodyPr>
          <a:lstStyle/>
          <a:p>
            <a:pPr lvl="1">
              <a:lnSpc>
                <a:spcPct val="120000"/>
              </a:lnSpc>
              <a:spcBef>
                <a:spcPts val="0"/>
              </a:spcBef>
              <a:buFont typeface="Arial" panose="020B0604020202020204" pitchFamily="34" charset="0"/>
              <a:buChar char="•"/>
            </a:pPr>
            <a:r>
              <a:rPr lang="en-US" sz="2000" dirty="0" smtClean="0"/>
              <a:t>The </a:t>
            </a:r>
            <a:r>
              <a:rPr lang="en-US" sz="2000" dirty="0"/>
              <a:t>GROUP BY can be used to perform the same function as the ORDER BY </a:t>
            </a:r>
            <a:r>
              <a:rPr lang="en-US" sz="2000" dirty="0" smtClean="0"/>
              <a:t>in a Sub-query.</a:t>
            </a:r>
          </a:p>
          <a:p>
            <a:pPr lvl="1">
              <a:lnSpc>
                <a:spcPct val="120000"/>
              </a:lnSpc>
              <a:spcBef>
                <a:spcPts val="0"/>
              </a:spcBef>
              <a:buFont typeface="Arial" panose="020B0604020202020204" pitchFamily="34" charset="0"/>
              <a:buChar char="•"/>
            </a:pPr>
            <a:endParaRPr lang="en-US" sz="2000" dirty="0"/>
          </a:p>
          <a:p>
            <a:pPr lvl="1">
              <a:lnSpc>
                <a:spcPct val="120000"/>
              </a:lnSpc>
              <a:spcBef>
                <a:spcPts val="0"/>
              </a:spcBef>
              <a:buFont typeface="Arial" panose="020B0604020202020204" pitchFamily="34" charset="0"/>
              <a:buChar char="•"/>
            </a:pPr>
            <a:r>
              <a:rPr lang="en-US" sz="2000" dirty="0" smtClean="0"/>
              <a:t>A Sub-query </a:t>
            </a:r>
            <a:r>
              <a:rPr lang="en-US" sz="2000" dirty="0"/>
              <a:t>cannot be immediately enclosed in a set function.</a:t>
            </a:r>
          </a:p>
          <a:p>
            <a:pPr lvl="1">
              <a:lnSpc>
                <a:spcPct val="120000"/>
              </a:lnSpc>
              <a:spcBef>
                <a:spcPts val="0"/>
              </a:spcBef>
              <a:buFont typeface="Arial" panose="020B0604020202020204" pitchFamily="34" charset="0"/>
              <a:buChar char="•"/>
            </a:pPr>
            <a:endParaRPr lang="en-US" sz="2000" dirty="0" smtClean="0"/>
          </a:p>
          <a:p>
            <a:pPr lvl="1">
              <a:lnSpc>
                <a:spcPct val="120000"/>
              </a:lnSpc>
              <a:spcBef>
                <a:spcPts val="0"/>
              </a:spcBef>
              <a:buFont typeface="Arial" panose="020B0604020202020204" pitchFamily="34" charset="0"/>
              <a:buChar char="•"/>
            </a:pPr>
            <a:r>
              <a:rPr lang="en-US" sz="2000" dirty="0" smtClean="0"/>
              <a:t>BETWEEN </a:t>
            </a:r>
            <a:r>
              <a:rPr lang="en-US" sz="2000" dirty="0"/>
              <a:t>operator cannot be used with a </a:t>
            </a:r>
            <a:r>
              <a:rPr lang="en-US" sz="2000" dirty="0" smtClean="0"/>
              <a:t>Sub-query; </a:t>
            </a:r>
          </a:p>
          <a:p>
            <a:pPr lvl="2">
              <a:lnSpc>
                <a:spcPct val="120000"/>
              </a:lnSpc>
              <a:spcBef>
                <a:spcPts val="0"/>
              </a:spcBef>
              <a:buFont typeface="Arial" panose="020B0604020202020204" pitchFamily="34" charset="0"/>
              <a:buChar char="•"/>
            </a:pPr>
            <a:r>
              <a:rPr lang="en-US" sz="1800" dirty="0" smtClean="0"/>
              <a:t>however, </a:t>
            </a:r>
            <a:r>
              <a:rPr lang="en-US" sz="1800" dirty="0"/>
              <a:t>BETWEEN can be used within the </a:t>
            </a:r>
            <a:r>
              <a:rPr lang="en-US" sz="1800" dirty="0" smtClean="0"/>
              <a:t>Sub-query.</a:t>
            </a:r>
            <a:endParaRPr lang="en-US" sz="1800" dirty="0"/>
          </a:p>
        </p:txBody>
      </p:sp>
      <p:sp>
        <p:nvSpPr>
          <p:cNvPr id="2" name="Title 1"/>
          <p:cNvSpPr>
            <a:spLocks noGrp="1"/>
          </p:cNvSpPr>
          <p:nvPr>
            <p:ph type="title"/>
          </p:nvPr>
        </p:nvSpPr>
        <p:spPr>
          <a:noFill/>
          <a:ln>
            <a:noFill/>
          </a:ln>
        </p:spPr>
        <p:txBody>
          <a:bodyPr anchor="ctr"/>
          <a:lstStyle/>
          <a:p>
            <a:r>
              <a:rPr lang="en-US" dirty="0" smtClean="0"/>
              <a:t>Sub-query </a:t>
            </a:r>
            <a:r>
              <a:rPr lang="en-US" dirty="0"/>
              <a:t>Rules</a:t>
            </a:r>
          </a:p>
        </p:txBody>
      </p:sp>
      <p:pic>
        <p:nvPicPr>
          <p:cNvPr id="1026" name="Picture 2" descr="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19050" cy="9525"/>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4294967295"/>
          </p:nvPr>
        </p:nvSpPr>
        <p:spPr>
          <a:xfrm>
            <a:off x="8610600" y="6477000"/>
            <a:ext cx="533400" cy="381000"/>
          </a:xfrm>
          <a:prstGeom prst="rect">
            <a:avLst/>
          </a:prstGeom>
        </p:spPr>
        <p:txBody>
          <a:bodyPr/>
          <a:lstStyle/>
          <a:p>
            <a:fld id="{068D587B-6992-4B03-9EE1-58C2DD981ECA}" type="slidenum">
              <a:rPr lang="en-US" smtClean="0"/>
              <a:t>13</a:t>
            </a:fld>
            <a:endParaRPr lang="en-US"/>
          </a:p>
        </p:txBody>
      </p:sp>
    </p:spTree>
    <p:extLst>
      <p:ext uri="{BB962C8B-B14F-4D97-AF65-F5344CB8AC3E}">
        <p14:creationId xmlns:p14="http://schemas.microsoft.com/office/powerpoint/2010/main" val="18180464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18" presetID="10" presetClass="entr" presetSubtype="0" fill="hold" grpId="0"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10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smtClean="0"/>
              <a:t>Sub-Queries with SELECT</a:t>
            </a:r>
            <a:endParaRPr lang="en-US" dirty="0"/>
          </a:p>
        </p:txBody>
      </p:sp>
    </p:spTree>
    <p:extLst>
      <p:ext uri="{BB962C8B-B14F-4D97-AF65-F5344CB8AC3E}">
        <p14:creationId xmlns:p14="http://schemas.microsoft.com/office/powerpoint/2010/main" val="3435721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025526"/>
            <a:ext cx="8229600" cy="4906963"/>
          </a:xfrm>
        </p:spPr>
        <p:txBody>
          <a:bodyPr>
            <a:noAutofit/>
          </a:bodyPr>
          <a:lstStyle/>
          <a:p>
            <a:pPr marL="0" lvl="1" indent="0">
              <a:lnSpc>
                <a:spcPct val="120000"/>
              </a:lnSpc>
              <a:spcBef>
                <a:spcPts val="0"/>
              </a:spcBef>
              <a:buNone/>
            </a:pPr>
            <a:r>
              <a:rPr lang="en-US" sz="2000" dirty="0" smtClean="0"/>
              <a:t>Sub-queries </a:t>
            </a:r>
            <a:r>
              <a:rPr lang="en-US" sz="2000" dirty="0"/>
              <a:t>are most frequently used with the SELECT statement</a:t>
            </a:r>
            <a:r>
              <a:rPr lang="en-US" sz="2000" dirty="0" smtClean="0"/>
              <a:t>.</a:t>
            </a:r>
          </a:p>
          <a:p>
            <a:pPr marL="0" indent="0">
              <a:lnSpc>
                <a:spcPct val="120000"/>
              </a:lnSpc>
              <a:spcBef>
                <a:spcPts val="0"/>
              </a:spcBef>
              <a:buNone/>
            </a:pPr>
            <a:endParaRPr lang="en-US" sz="2000" dirty="0" smtClean="0">
              <a:solidFill>
                <a:srgbClr val="3BCB01"/>
              </a:solidFill>
            </a:endParaRPr>
          </a:p>
          <a:p>
            <a:pPr marL="0" indent="0">
              <a:lnSpc>
                <a:spcPct val="120000"/>
              </a:lnSpc>
              <a:spcBef>
                <a:spcPts val="0"/>
              </a:spcBef>
              <a:buNone/>
            </a:pPr>
            <a:r>
              <a:rPr lang="en-US" sz="2000" dirty="0" smtClean="0">
                <a:solidFill>
                  <a:srgbClr val="3BCB01"/>
                </a:solidFill>
              </a:rPr>
              <a:t>Syntax</a:t>
            </a:r>
            <a:endParaRPr lang="en-US" sz="2000" dirty="0">
              <a:solidFill>
                <a:srgbClr val="3BCB01"/>
              </a:solidFill>
            </a:endParaRPr>
          </a:p>
          <a:p>
            <a:pPr marL="400050" lvl="1" indent="0">
              <a:buNone/>
            </a:pPr>
            <a:r>
              <a:rPr lang="en-IN" sz="2000" b="1" dirty="0" smtClean="0">
                <a:solidFill>
                  <a:srgbClr val="0070C0"/>
                </a:solidFill>
              </a:rPr>
              <a:t>		SELECT</a:t>
            </a:r>
            <a:r>
              <a:rPr lang="en-IN" sz="2000" dirty="0" smtClean="0">
                <a:latin typeface="Courier New" pitchFamily="49" charset="0"/>
                <a:cs typeface="Courier New" pitchFamily="49" charset="0"/>
              </a:rPr>
              <a:t> </a:t>
            </a:r>
            <a:r>
              <a:rPr lang="en-IN" sz="2000" b="1" dirty="0" err="1">
                <a:solidFill>
                  <a:srgbClr val="BC8F00"/>
                </a:solidFill>
              </a:rPr>
              <a:t>column_name</a:t>
            </a:r>
            <a:r>
              <a:rPr lang="en-IN" sz="2000" b="1" dirty="0">
                <a:solidFill>
                  <a:srgbClr val="BC8F00"/>
                </a:solidFill>
              </a:rPr>
              <a:t> [,</a:t>
            </a:r>
            <a:r>
              <a:rPr lang="en-IN" sz="2000" b="1" dirty="0" err="1">
                <a:solidFill>
                  <a:srgbClr val="BC8F00"/>
                </a:solidFill>
              </a:rPr>
              <a:t>column_name</a:t>
            </a:r>
            <a:r>
              <a:rPr lang="en-IN" sz="2000" b="1" dirty="0">
                <a:solidFill>
                  <a:srgbClr val="BC8F00"/>
                </a:solidFill>
              </a:rPr>
              <a:t>]</a:t>
            </a:r>
          </a:p>
          <a:p>
            <a:pPr marL="400050" lvl="1" indent="0">
              <a:buNone/>
            </a:pPr>
            <a:r>
              <a:rPr lang="en-IN" sz="2000" b="1" dirty="0" smtClean="0">
                <a:solidFill>
                  <a:srgbClr val="0070C0"/>
                </a:solidFill>
              </a:rPr>
              <a:t>		FROM</a:t>
            </a:r>
            <a:r>
              <a:rPr lang="en-IN" sz="2000" b="1" dirty="0" smtClean="0">
                <a:solidFill>
                  <a:srgbClr val="BC8F00"/>
                </a:solidFill>
              </a:rPr>
              <a:t> </a:t>
            </a:r>
            <a:r>
              <a:rPr lang="en-IN" sz="2000" b="1" dirty="0">
                <a:solidFill>
                  <a:srgbClr val="BC8F00"/>
                </a:solidFill>
              </a:rPr>
              <a:t>table1 [,table2]</a:t>
            </a:r>
          </a:p>
          <a:p>
            <a:pPr marL="400050" lvl="1" indent="0">
              <a:buNone/>
            </a:pPr>
            <a:r>
              <a:rPr lang="en-IN" sz="2000" b="1" dirty="0" smtClean="0">
                <a:solidFill>
                  <a:srgbClr val="0070C0"/>
                </a:solidFill>
              </a:rPr>
              <a:t>		WHERE</a:t>
            </a:r>
            <a:r>
              <a:rPr lang="en-IN" sz="2000" b="1" dirty="0" smtClean="0">
                <a:solidFill>
                  <a:srgbClr val="BC8F00"/>
                </a:solidFill>
              </a:rPr>
              <a:t> </a:t>
            </a:r>
            <a:r>
              <a:rPr lang="en-IN" sz="2000" b="1" dirty="0" err="1">
                <a:solidFill>
                  <a:srgbClr val="BC8F00"/>
                </a:solidFill>
              </a:rPr>
              <a:t>column_name</a:t>
            </a:r>
            <a:r>
              <a:rPr lang="en-IN" sz="2000" b="1" dirty="0">
                <a:solidFill>
                  <a:srgbClr val="BC8F00"/>
                </a:solidFill>
              </a:rPr>
              <a:t> </a:t>
            </a:r>
            <a:r>
              <a:rPr lang="en-IN" sz="2000" b="1" dirty="0" smtClean="0">
                <a:solidFill>
                  <a:srgbClr val="0070C0"/>
                </a:solidFill>
              </a:rPr>
              <a:t>OPERATOR</a:t>
            </a:r>
          </a:p>
          <a:p>
            <a:pPr marL="400050" lvl="1" indent="0">
              <a:buNone/>
            </a:pPr>
            <a:r>
              <a:rPr lang="en-IN" sz="2000" b="1" dirty="0">
                <a:solidFill>
                  <a:srgbClr val="0070C0"/>
                </a:solidFill>
              </a:rPr>
              <a:t>	</a:t>
            </a:r>
            <a:r>
              <a:rPr lang="en-IN" sz="2000" b="1" dirty="0" smtClean="0">
                <a:solidFill>
                  <a:srgbClr val="0070C0"/>
                </a:solidFill>
              </a:rPr>
              <a:t>	(SELECT</a:t>
            </a:r>
            <a:r>
              <a:rPr lang="en-IN" sz="2000" b="1" dirty="0" smtClean="0">
                <a:solidFill>
                  <a:srgbClr val="BC8F00"/>
                </a:solidFill>
              </a:rPr>
              <a:t> </a:t>
            </a:r>
            <a:r>
              <a:rPr lang="en-IN" sz="2000" b="1" dirty="0" err="1">
                <a:solidFill>
                  <a:srgbClr val="BC8F00"/>
                </a:solidFill>
              </a:rPr>
              <a:t>column_name</a:t>
            </a:r>
            <a:r>
              <a:rPr lang="en-IN" sz="2000" b="1" dirty="0">
                <a:solidFill>
                  <a:srgbClr val="BC8F00"/>
                </a:solidFill>
              </a:rPr>
              <a:t> [,</a:t>
            </a:r>
            <a:r>
              <a:rPr lang="en-IN" sz="2000" b="1" dirty="0" err="1" smtClean="0">
                <a:solidFill>
                  <a:srgbClr val="BC8F00"/>
                </a:solidFill>
              </a:rPr>
              <a:t>column_name</a:t>
            </a:r>
            <a:r>
              <a:rPr lang="en-IN" sz="2000" b="1" dirty="0" smtClean="0">
                <a:solidFill>
                  <a:srgbClr val="BC8F00"/>
                </a:solidFill>
              </a:rPr>
              <a:t>]</a:t>
            </a:r>
          </a:p>
          <a:p>
            <a:pPr marL="400050" lvl="1" indent="0">
              <a:buNone/>
            </a:pPr>
            <a:r>
              <a:rPr lang="en-IN" sz="2000" b="1" dirty="0">
                <a:solidFill>
                  <a:srgbClr val="BC8F00"/>
                </a:solidFill>
              </a:rPr>
              <a:t>	</a:t>
            </a:r>
            <a:r>
              <a:rPr lang="en-IN" sz="2000" b="1" dirty="0" smtClean="0">
                <a:solidFill>
                  <a:srgbClr val="BC8F00"/>
                </a:solidFill>
              </a:rPr>
              <a:t>	</a:t>
            </a:r>
            <a:r>
              <a:rPr lang="en-IN" sz="2000" b="1" dirty="0" smtClean="0">
                <a:solidFill>
                  <a:srgbClr val="0070C0"/>
                </a:solidFill>
              </a:rPr>
              <a:t>FROM</a:t>
            </a:r>
            <a:r>
              <a:rPr lang="en-IN" sz="2000" b="1" dirty="0" smtClean="0">
                <a:solidFill>
                  <a:srgbClr val="BC8F00"/>
                </a:solidFill>
              </a:rPr>
              <a:t> </a:t>
            </a:r>
            <a:r>
              <a:rPr lang="en-IN" sz="2000" b="1" dirty="0">
                <a:solidFill>
                  <a:srgbClr val="BC8F00"/>
                </a:solidFill>
              </a:rPr>
              <a:t>table1 [,</a:t>
            </a:r>
            <a:r>
              <a:rPr lang="en-IN" sz="2000" b="1" dirty="0" smtClean="0">
                <a:solidFill>
                  <a:srgbClr val="BC8F00"/>
                </a:solidFill>
              </a:rPr>
              <a:t>table2]</a:t>
            </a:r>
          </a:p>
          <a:p>
            <a:pPr marL="400050" lvl="1" indent="0">
              <a:buNone/>
            </a:pPr>
            <a:r>
              <a:rPr lang="en-IN" sz="2000" b="1" dirty="0">
                <a:solidFill>
                  <a:srgbClr val="BC8F00"/>
                </a:solidFill>
              </a:rPr>
              <a:t>	</a:t>
            </a:r>
            <a:r>
              <a:rPr lang="en-IN" sz="2000" b="1" dirty="0" smtClean="0">
                <a:solidFill>
                  <a:srgbClr val="BC8F00"/>
                </a:solidFill>
              </a:rPr>
              <a:t>	</a:t>
            </a:r>
            <a:r>
              <a:rPr lang="en-IN" sz="2000" b="1" dirty="0" smtClean="0">
                <a:solidFill>
                  <a:srgbClr val="0070C0"/>
                </a:solidFill>
              </a:rPr>
              <a:t>WHERE</a:t>
            </a:r>
            <a:r>
              <a:rPr lang="en-IN" sz="2000" b="1" dirty="0" smtClean="0">
                <a:solidFill>
                  <a:srgbClr val="BC8F00"/>
                </a:solidFill>
              </a:rPr>
              <a:t> </a:t>
            </a:r>
            <a:r>
              <a:rPr lang="en-IN" sz="2000" b="1" dirty="0" err="1">
                <a:solidFill>
                  <a:srgbClr val="BC8F00"/>
                </a:solidFill>
              </a:rPr>
              <a:t>row_condition</a:t>
            </a:r>
            <a:r>
              <a:rPr lang="en-IN" sz="2000" b="1" dirty="0">
                <a:solidFill>
                  <a:srgbClr val="BC8F00"/>
                </a:solidFill>
              </a:rPr>
              <a:t> </a:t>
            </a:r>
            <a:r>
              <a:rPr lang="en-IN" sz="2000" b="1" dirty="0" smtClean="0">
                <a:solidFill>
                  <a:srgbClr val="0070C0"/>
                </a:solidFill>
              </a:rPr>
              <a:t>);</a:t>
            </a:r>
            <a:endParaRPr lang="en-IN" sz="2000" b="1" dirty="0">
              <a:solidFill>
                <a:srgbClr val="0070C0"/>
              </a:solidFill>
            </a:endParaRPr>
          </a:p>
        </p:txBody>
      </p:sp>
      <p:sp>
        <p:nvSpPr>
          <p:cNvPr id="2" name="Title 1"/>
          <p:cNvSpPr>
            <a:spLocks noGrp="1"/>
          </p:cNvSpPr>
          <p:nvPr>
            <p:ph type="title"/>
          </p:nvPr>
        </p:nvSpPr>
        <p:spPr>
          <a:noFill/>
          <a:ln>
            <a:noFill/>
          </a:ln>
        </p:spPr>
        <p:txBody>
          <a:bodyPr anchor="ctr"/>
          <a:lstStyle/>
          <a:p>
            <a:r>
              <a:rPr lang="en-US" dirty="0" smtClean="0"/>
              <a:t>Sub-query: </a:t>
            </a:r>
            <a:r>
              <a:rPr lang="en-US" dirty="0"/>
              <a:t>SELECT Statement</a:t>
            </a:r>
          </a:p>
        </p:txBody>
      </p:sp>
      <p:pic>
        <p:nvPicPr>
          <p:cNvPr id="1026" name="Picture 2" descr="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19050" cy="9525"/>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4294967295"/>
          </p:nvPr>
        </p:nvSpPr>
        <p:spPr>
          <a:xfrm>
            <a:off x="8610600" y="6477000"/>
            <a:ext cx="533400" cy="381000"/>
          </a:xfrm>
          <a:prstGeom prst="rect">
            <a:avLst/>
          </a:prstGeom>
        </p:spPr>
        <p:txBody>
          <a:bodyPr/>
          <a:lstStyle/>
          <a:p>
            <a:fld id="{068D587B-6992-4B03-9EE1-58C2DD981ECA}" type="slidenum">
              <a:rPr lang="en-US" smtClean="0"/>
              <a:t>15</a:t>
            </a:fld>
            <a:endParaRPr lang="en-US"/>
          </a:p>
        </p:txBody>
      </p:sp>
    </p:spTree>
    <p:extLst>
      <p:ext uri="{BB962C8B-B14F-4D97-AF65-F5344CB8AC3E}">
        <p14:creationId xmlns:p14="http://schemas.microsoft.com/office/powerpoint/2010/main" val="26590378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10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025526"/>
            <a:ext cx="8229600" cy="4906963"/>
          </a:xfrm>
        </p:spPr>
        <p:txBody>
          <a:bodyPr>
            <a:noAutofit/>
          </a:bodyPr>
          <a:lstStyle/>
          <a:p>
            <a:pPr>
              <a:lnSpc>
                <a:spcPct val="120000"/>
              </a:lnSpc>
              <a:spcBef>
                <a:spcPts val="0"/>
              </a:spcBef>
            </a:pPr>
            <a:endParaRPr lang="en-US" sz="2000" dirty="0" smtClean="0"/>
          </a:p>
          <a:p>
            <a:pPr>
              <a:lnSpc>
                <a:spcPct val="120000"/>
              </a:lnSpc>
              <a:spcBef>
                <a:spcPts val="0"/>
              </a:spcBef>
            </a:pPr>
            <a:endParaRPr lang="en-US" sz="2000" dirty="0" smtClean="0"/>
          </a:p>
          <a:p>
            <a:pPr marL="0" indent="0">
              <a:lnSpc>
                <a:spcPct val="120000"/>
              </a:lnSpc>
              <a:spcBef>
                <a:spcPts val="0"/>
              </a:spcBef>
              <a:buNone/>
            </a:pPr>
            <a:r>
              <a:rPr lang="en-US" sz="2000" dirty="0" smtClean="0">
                <a:solidFill>
                  <a:srgbClr val="3BCB01"/>
                </a:solidFill>
              </a:rPr>
              <a:t>Example</a:t>
            </a:r>
            <a:endParaRPr lang="en-US" sz="2000" dirty="0" smtClean="0"/>
          </a:p>
          <a:p>
            <a:pPr marL="800100" lvl="2" indent="0">
              <a:lnSpc>
                <a:spcPct val="120000"/>
              </a:lnSpc>
              <a:spcBef>
                <a:spcPts val="0"/>
              </a:spcBef>
              <a:buNone/>
            </a:pPr>
            <a:r>
              <a:rPr lang="en-US" sz="2000" b="1" dirty="0">
                <a:solidFill>
                  <a:srgbClr val="0070C0"/>
                </a:solidFill>
              </a:rPr>
              <a:t>SELECT</a:t>
            </a:r>
            <a:r>
              <a:rPr lang="en-US" sz="2000" b="1" dirty="0">
                <a:solidFill>
                  <a:schemeClr val="accent6">
                    <a:lumMod val="75000"/>
                  </a:schemeClr>
                </a:solidFill>
                <a:latin typeface="Courier New" pitchFamily="49" charset="0"/>
                <a:cs typeface="Courier New" pitchFamily="49" charset="0"/>
              </a:rPr>
              <a:t> </a:t>
            </a:r>
            <a:r>
              <a:rPr lang="en-US" sz="2000" b="1" dirty="0" err="1">
                <a:solidFill>
                  <a:srgbClr val="BC8F00"/>
                </a:solidFill>
              </a:rPr>
              <a:t>customers.customername</a:t>
            </a:r>
            <a:r>
              <a:rPr lang="en-US" sz="2000" b="1" dirty="0">
                <a:solidFill>
                  <a:srgbClr val="BC8F00"/>
                </a:solidFill>
              </a:rPr>
              <a:t>, </a:t>
            </a:r>
            <a:r>
              <a:rPr lang="en-US" sz="2000" b="1" dirty="0" err="1">
                <a:solidFill>
                  <a:srgbClr val="BC8F00"/>
                </a:solidFill>
              </a:rPr>
              <a:t>customers.phone</a:t>
            </a:r>
            <a:r>
              <a:rPr lang="en-US" sz="2000" b="1" dirty="0">
                <a:solidFill>
                  <a:srgbClr val="BC8F00"/>
                </a:solidFill>
              </a:rPr>
              <a:t> </a:t>
            </a:r>
          </a:p>
          <a:p>
            <a:pPr marL="800100" lvl="2" indent="0">
              <a:lnSpc>
                <a:spcPct val="120000"/>
              </a:lnSpc>
              <a:spcBef>
                <a:spcPts val="0"/>
              </a:spcBef>
              <a:buNone/>
            </a:pPr>
            <a:r>
              <a:rPr lang="en-US" sz="2000" b="1" dirty="0">
                <a:solidFill>
                  <a:srgbClr val="0070C0"/>
                </a:solidFill>
              </a:rPr>
              <a:t>FROM</a:t>
            </a:r>
            <a:r>
              <a:rPr lang="en-US" sz="2000" b="1" dirty="0">
                <a:solidFill>
                  <a:srgbClr val="BC8F00"/>
                </a:solidFill>
              </a:rPr>
              <a:t> customers </a:t>
            </a:r>
          </a:p>
          <a:p>
            <a:pPr marL="800100" lvl="2" indent="0">
              <a:lnSpc>
                <a:spcPct val="120000"/>
              </a:lnSpc>
              <a:spcBef>
                <a:spcPts val="0"/>
              </a:spcBef>
              <a:buNone/>
            </a:pPr>
            <a:r>
              <a:rPr lang="en-US" sz="2000" b="1" dirty="0">
                <a:solidFill>
                  <a:srgbClr val="0070C0"/>
                </a:solidFill>
              </a:rPr>
              <a:t>WHERE</a:t>
            </a:r>
            <a:r>
              <a:rPr lang="en-US" sz="2000" b="1" dirty="0">
                <a:solidFill>
                  <a:srgbClr val="BC8F00"/>
                </a:solidFill>
              </a:rPr>
              <a:t> </a:t>
            </a:r>
            <a:r>
              <a:rPr lang="en-US" sz="2000" b="1" dirty="0" err="1">
                <a:solidFill>
                  <a:srgbClr val="BC8F00"/>
                </a:solidFill>
              </a:rPr>
              <a:t>customernumber</a:t>
            </a:r>
            <a:r>
              <a:rPr lang="en-US" sz="2000" b="1" dirty="0">
                <a:solidFill>
                  <a:srgbClr val="BC8F00"/>
                </a:solidFill>
              </a:rPr>
              <a:t> </a:t>
            </a:r>
            <a:r>
              <a:rPr lang="en-US" sz="2000" b="1" dirty="0">
                <a:solidFill>
                  <a:srgbClr val="0070C0"/>
                </a:solidFill>
              </a:rPr>
              <a:t>IN (SELECT </a:t>
            </a:r>
            <a:r>
              <a:rPr lang="en-US" sz="2000" b="1" dirty="0" err="1">
                <a:solidFill>
                  <a:srgbClr val="BC8F00"/>
                </a:solidFill>
              </a:rPr>
              <a:t>customernumber</a:t>
            </a:r>
            <a:r>
              <a:rPr lang="en-US" sz="2000" b="1" dirty="0">
                <a:solidFill>
                  <a:srgbClr val="BC8F00"/>
                </a:solidFill>
              </a:rPr>
              <a:t> </a:t>
            </a:r>
            <a:r>
              <a:rPr lang="en-US" sz="2000" b="1" dirty="0">
                <a:solidFill>
                  <a:srgbClr val="0070C0"/>
                </a:solidFill>
              </a:rPr>
              <a:t>FROM</a:t>
            </a:r>
            <a:r>
              <a:rPr lang="en-US" sz="2000" b="1" dirty="0">
                <a:solidFill>
                  <a:srgbClr val="BC8F00"/>
                </a:solidFill>
              </a:rPr>
              <a:t> payments</a:t>
            </a:r>
            <a:r>
              <a:rPr lang="en-US" sz="2000" b="1" dirty="0">
                <a:solidFill>
                  <a:srgbClr val="0070C0"/>
                </a:solidFill>
              </a:rPr>
              <a:t>);</a:t>
            </a:r>
          </a:p>
          <a:p>
            <a:pPr>
              <a:lnSpc>
                <a:spcPct val="120000"/>
              </a:lnSpc>
              <a:spcBef>
                <a:spcPts val="0"/>
              </a:spcBef>
            </a:pPr>
            <a:endParaRPr lang="en-US" sz="2000" dirty="0" smtClean="0"/>
          </a:p>
          <a:p>
            <a:pPr>
              <a:lnSpc>
                <a:spcPct val="120000"/>
              </a:lnSpc>
              <a:spcBef>
                <a:spcPts val="0"/>
              </a:spcBef>
            </a:pPr>
            <a:endParaRPr lang="en-US" sz="2000" dirty="0"/>
          </a:p>
        </p:txBody>
      </p:sp>
      <p:sp>
        <p:nvSpPr>
          <p:cNvPr id="2" name="Title 1"/>
          <p:cNvSpPr>
            <a:spLocks noGrp="1"/>
          </p:cNvSpPr>
          <p:nvPr>
            <p:ph type="title"/>
          </p:nvPr>
        </p:nvSpPr>
        <p:spPr>
          <a:noFill/>
          <a:ln>
            <a:noFill/>
          </a:ln>
        </p:spPr>
        <p:txBody>
          <a:bodyPr anchor="ctr"/>
          <a:lstStyle/>
          <a:p>
            <a:r>
              <a:rPr lang="en-US" dirty="0" smtClean="0"/>
              <a:t>Sub-query: </a:t>
            </a:r>
            <a:r>
              <a:rPr lang="en-US" dirty="0"/>
              <a:t>SELECT Statement</a:t>
            </a:r>
          </a:p>
        </p:txBody>
      </p:sp>
      <p:pic>
        <p:nvPicPr>
          <p:cNvPr id="1026" name="Picture 2" descr="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19050" cy="9525"/>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4294967295"/>
          </p:nvPr>
        </p:nvSpPr>
        <p:spPr>
          <a:xfrm>
            <a:off x="8610600" y="6477000"/>
            <a:ext cx="533400" cy="381000"/>
          </a:xfrm>
          <a:prstGeom prst="rect">
            <a:avLst/>
          </a:prstGeom>
        </p:spPr>
        <p:txBody>
          <a:bodyPr/>
          <a:lstStyle/>
          <a:p>
            <a:fld id="{068D587B-6992-4B03-9EE1-58C2DD981ECA}" type="slidenum">
              <a:rPr lang="en-US" smtClean="0"/>
              <a:t>16</a:t>
            </a:fld>
            <a:endParaRPr lang="en-US"/>
          </a:p>
        </p:txBody>
      </p:sp>
    </p:spTree>
    <p:extLst>
      <p:ext uri="{BB962C8B-B14F-4D97-AF65-F5344CB8AC3E}">
        <p14:creationId xmlns:p14="http://schemas.microsoft.com/office/powerpoint/2010/main" val="24034198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smtClean="0"/>
              <a:t>Sub-Queries with INSERT</a:t>
            </a:r>
            <a:endParaRPr lang="en-US" dirty="0"/>
          </a:p>
        </p:txBody>
      </p:sp>
    </p:spTree>
    <p:extLst>
      <p:ext uri="{BB962C8B-B14F-4D97-AF65-F5344CB8AC3E}">
        <p14:creationId xmlns:p14="http://schemas.microsoft.com/office/powerpoint/2010/main" val="24996646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47" y="907956"/>
            <a:ext cx="8229600" cy="4906963"/>
          </a:xfrm>
        </p:spPr>
        <p:txBody>
          <a:bodyPr/>
          <a:lstStyle/>
          <a:p>
            <a:pPr>
              <a:lnSpc>
                <a:spcPct val="120000"/>
              </a:lnSpc>
              <a:spcBef>
                <a:spcPts val="0"/>
              </a:spcBef>
            </a:pPr>
            <a:r>
              <a:rPr lang="en-US" sz="2000" dirty="0" smtClean="0"/>
              <a:t>Can also be </a:t>
            </a:r>
            <a:r>
              <a:rPr lang="en-US" sz="2000" dirty="0"/>
              <a:t>used with INSERT </a:t>
            </a:r>
            <a:r>
              <a:rPr lang="en-US" sz="2000" dirty="0" smtClean="0"/>
              <a:t>statements. </a:t>
            </a:r>
          </a:p>
          <a:p>
            <a:pPr>
              <a:lnSpc>
                <a:spcPct val="120000"/>
              </a:lnSpc>
              <a:spcBef>
                <a:spcPts val="0"/>
              </a:spcBef>
            </a:pPr>
            <a:r>
              <a:rPr lang="en-US" sz="2000" dirty="0" smtClean="0"/>
              <a:t>The </a:t>
            </a:r>
            <a:r>
              <a:rPr lang="en-US" sz="2000" dirty="0"/>
              <a:t>INSERT statement uses the data returned from the </a:t>
            </a:r>
            <a:r>
              <a:rPr lang="en-US" sz="2000" dirty="0" smtClean="0"/>
              <a:t>Sub-query </a:t>
            </a:r>
            <a:r>
              <a:rPr lang="en-US" sz="2000" dirty="0"/>
              <a:t>to insert into </a:t>
            </a:r>
            <a:r>
              <a:rPr lang="en-US" sz="2000" dirty="0" smtClean="0"/>
              <a:t>another table</a:t>
            </a:r>
            <a:r>
              <a:rPr lang="en-US" sz="2000" dirty="0"/>
              <a:t>. </a:t>
            </a:r>
            <a:endParaRPr lang="en-US" sz="2000" dirty="0" smtClean="0"/>
          </a:p>
          <a:p>
            <a:pPr>
              <a:lnSpc>
                <a:spcPct val="120000"/>
              </a:lnSpc>
              <a:spcBef>
                <a:spcPts val="0"/>
              </a:spcBef>
            </a:pPr>
            <a:r>
              <a:rPr lang="en-US" sz="2000" dirty="0" smtClean="0"/>
              <a:t>The </a:t>
            </a:r>
            <a:r>
              <a:rPr lang="en-US" sz="2000" dirty="0"/>
              <a:t>selected data in the </a:t>
            </a:r>
            <a:r>
              <a:rPr lang="en-US" sz="2000" dirty="0" smtClean="0"/>
              <a:t>Sub-query </a:t>
            </a:r>
            <a:r>
              <a:rPr lang="en-US" sz="2000" dirty="0"/>
              <a:t>can be modified with any of the character, date, </a:t>
            </a:r>
            <a:r>
              <a:rPr lang="en-US" sz="2000" dirty="0" smtClean="0"/>
              <a:t>or </a:t>
            </a:r>
            <a:r>
              <a:rPr lang="en-US" sz="2000" dirty="0"/>
              <a:t>number functions</a:t>
            </a:r>
            <a:r>
              <a:rPr lang="en-US" sz="2000" dirty="0" smtClean="0"/>
              <a:t>.</a:t>
            </a:r>
          </a:p>
          <a:p>
            <a:pPr marL="0" indent="0">
              <a:buNone/>
            </a:pPr>
            <a:endParaRPr lang="en-US" sz="2000" b="1" dirty="0" smtClean="0"/>
          </a:p>
          <a:p>
            <a:pPr marL="0" indent="0">
              <a:buNone/>
            </a:pPr>
            <a:r>
              <a:rPr lang="en-US" sz="2000" dirty="0" smtClean="0">
                <a:solidFill>
                  <a:srgbClr val="3BCB01"/>
                </a:solidFill>
              </a:rPr>
              <a:t>Syntax</a:t>
            </a:r>
          </a:p>
          <a:p>
            <a:pPr marL="0" indent="0">
              <a:buNone/>
            </a:pPr>
            <a:r>
              <a:rPr lang="en-IN" sz="2000" b="1" dirty="0" smtClean="0">
                <a:solidFill>
                  <a:srgbClr val="0070C0"/>
                </a:solidFill>
              </a:rPr>
              <a:t>		INSERT</a:t>
            </a:r>
            <a:r>
              <a:rPr lang="en-IN" sz="1600" dirty="0" smtClean="0">
                <a:latin typeface="Courier New" pitchFamily="49" charset="0"/>
                <a:cs typeface="Courier New" pitchFamily="49" charset="0"/>
              </a:rPr>
              <a:t> </a:t>
            </a:r>
            <a:r>
              <a:rPr lang="en-IN" sz="2000" b="1" dirty="0">
                <a:solidFill>
                  <a:srgbClr val="0070C0"/>
                </a:solidFill>
              </a:rPr>
              <a:t>INTO</a:t>
            </a:r>
            <a:r>
              <a:rPr lang="en-IN" sz="1600" dirty="0">
                <a:latin typeface="Courier New" pitchFamily="49" charset="0"/>
                <a:cs typeface="Courier New" pitchFamily="49" charset="0"/>
              </a:rPr>
              <a:t> </a:t>
            </a:r>
            <a:r>
              <a:rPr lang="en-IN" sz="2000" b="1" dirty="0" err="1">
                <a:solidFill>
                  <a:srgbClr val="BC8F00"/>
                </a:solidFill>
              </a:rPr>
              <a:t>table_name</a:t>
            </a:r>
            <a:r>
              <a:rPr lang="en-IN" sz="2000" b="1" dirty="0">
                <a:solidFill>
                  <a:srgbClr val="BC8F00"/>
                </a:solidFill>
              </a:rPr>
              <a:t> [(column1, [,column2])]</a:t>
            </a:r>
          </a:p>
          <a:p>
            <a:pPr marL="914400" lvl="2" indent="0">
              <a:buNone/>
            </a:pPr>
            <a:r>
              <a:rPr lang="en-IN" sz="2000" b="1" dirty="0" smtClean="0">
                <a:solidFill>
                  <a:srgbClr val="0070C0"/>
                </a:solidFill>
              </a:rPr>
              <a:t>SELECT</a:t>
            </a:r>
            <a:r>
              <a:rPr lang="en-IN" sz="2000" b="1" dirty="0" smtClean="0">
                <a:solidFill>
                  <a:srgbClr val="BC8F00"/>
                </a:solidFill>
              </a:rPr>
              <a:t> </a:t>
            </a:r>
            <a:r>
              <a:rPr lang="en-IN" sz="2000" b="1" dirty="0">
                <a:solidFill>
                  <a:srgbClr val="BC8F00"/>
                </a:solidFill>
              </a:rPr>
              <a:t>[* | column1 [,column2]</a:t>
            </a:r>
          </a:p>
          <a:p>
            <a:pPr marL="914400" lvl="2" indent="0">
              <a:buNone/>
            </a:pPr>
            <a:r>
              <a:rPr lang="en-IN" sz="2000" b="1" dirty="0">
                <a:solidFill>
                  <a:srgbClr val="0070C0"/>
                </a:solidFill>
              </a:rPr>
              <a:t>FROM</a:t>
            </a:r>
            <a:r>
              <a:rPr lang="en-IN" sz="2000" b="1" dirty="0">
                <a:solidFill>
                  <a:srgbClr val="BC8F00"/>
                </a:solidFill>
              </a:rPr>
              <a:t> table1 [,table2]</a:t>
            </a:r>
          </a:p>
          <a:p>
            <a:pPr marL="914400" lvl="2" indent="0">
              <a:buNone/>
            </a:pPr>
            <a:r>
              <a:rPr lang="en-IN" sz="2000" b="1" dirty="0">
                <a:solidFill>
                  <a:srgbClr val="BC8F00"/>
                </a:solidFill>
              </a:rPr>
              <a:t>[ </a:t>
            </a:r>
            <a:r>
              <a:rPr lang="en-IN" sz="2000" b="1" dirty="0">
                <a:solidFill>
                  <a:srgbClr val="0070C0"/>
                </a:solidFill>
              </a:rPr>
              <a:t>WHERE VALUE OPERATOR</a:t>
            </a:r>
            <a:r>
              <a:rPr lang="en-IN" sz="2000" b="1" dirty="0">
                <a:solidFill>
                  <a:srgbClr val="BC8F00"/>
                </a:solidFill>
              </a:rPr>
              <a:t>]</a:t>
            </a:r>
            <a:r>
              <a:rPr lang="en-IN" sz="2000" b="1" dirty="0">
                <a:solidFill>
                  <a:srgbClr val="0070C0"/>
                </a:solidFill>
              </a:rPr>
              <a:t>;</a:t>
            </a:r>
          </a:p>
          <a:p>
            <a:pPr marL="0" indent="0">
              <a:buNone/>
            </a:pPr>
            <a:endParaRPr lang="en-US" sz="2000" b="1" dirty="0" smtClean="0"/>
          </a:p>
          <a:p>
            <a:pPr marL="0" indent="0">
              <a:buNone/>
            </a:pPr>
            <a:endParaRPr lang="en-US" sz="2000" b="1" dirty="0" smtClean="0"/>
          </a:p>
          <a:p>
            <a:pPr marL="0" indent="0">
              <a:buNone/>
            </a:pPr>
            <a:endParaRPr lang="en-US" sz="2000" b="1" dirty="0"/>
          </a:p>
          <a:p>
            <a:endParaRPr lang="en-US" sz="2000" b="1" dirty="0"/>
          </a:p>
        </p:txBody>
      </p:sp>
      <p:sp>
        <p:nvSpPr>
          <p:cNvPr id="2" name="Title 1"/>
          <p:cNvSpPr>
            <a:spLocks noGrp="1"/>
          </p:cNvSpPr>
          <p:nvPr>
            <p:ph type="title"/>
          </p:nvPr>
        </p:nvSpPr>
        <p:spPr>
          <a:noFill/>
          <a:ln>
            <a:noFill/>
          </a:ln>
        </p:spPr>
        <p:txBody>
          <a:bodyPr anchor="ctr"/>
          <a:lstStyle/>
          <a:p>
            <a:r>
              <a:rPr lang="en-US" dirty="0" smtClean="0"/>
              <a:t>Sub-query: </a:t>
            </a:r>
            <a:r>
              <a:rPr lang="en-US" dirty="0"/>
              <a:t>INSERT Statement</a:t>
            </a:r>
          </a:p>
        </p:txBody>
      </p:sp>
      <p:pic>
        <p:nvPicPr>
          <p:cNvPr id="1026" name="Picture 2" descr="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19050" cy="9525"/>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4294967295"/>
          </p:nvPr>
        </p:nvSpPr>
        <p:spPr>
          <a:xfrm>
            <a:off x="8610600" y="6477000"/>
            <a:ext cx="533400" cy="381000"/>
          </a:xfrm>
          <a:prstGeom prst="rect">
            <a:avLst/>
          </a:prstGeom>
        </p:spPr>
        <p:txBody>
          <a:bodyPr/>
          <a:lstStyle/>
          <a:p>
            <a:fld id="{068D587B-6992-4B03-9EE1-58C2DD981ECA}" type="slidenum">
              <a:rPr lang="en-US" smtClean="0"/>
              <a:t>18</a:t>
            </a:fld>
            <a:endParaRPr lang="en-US"/>
          </a:p>
        </p:txBody>
      </p:sp>
    </p:spTree>
    <p:extLst>
      <p:ext uri="{BB962C8B-B14F-4D97-AF65-F5344CB8AC3E}">
        <p14:creationId xmlns:p14="http://schemas.microsoft.com/office/powerpoint/2010/main" val="12208624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10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idx="1"/>
          </p:nvPr>
        </p:nvSpPr>
        <p:spPr>
          <a:xfrm>
            <a:off x="228600" y="914400"/>
            <a:ext cx="8915400" cy="5562600"/>
          </a:xfrm>
        </p:spPr>
        <p:txBody>
          <a:bodyPr>
            <a:noAutofit/>
          </a:bodyPr>
          <a:lstStyle/>
          <a:p>
            <a:pPr marL="0" indent="0">
              <a:buNone/>
            </a:pPr>
            <a:r>
              <a:rPr lang="en-US" sz="2000" dirty="0" smtClean="0">
                <a:solidFill>
                  <a:srgbClr val="3BCB01"/>
                </a:solidFill>
              </a:rPr>
              <a:t>Scenario</a:t>
            </a:r>
            <a:endParaRPr lang="en-US" sz="2000" dirty="0" smtClean="0"/>
          </a:p>
          <a:p>
            <a:pPr marL="0" indent="0">
              <a:buNone/>
            </a:pPr>
            <a:r>
              <a:rPr lang="en-US" sz="2000" dirty="0" smtClean="0"/>
              <a:t>	Create </a:t>
            </a:r>
            <a:r>
              <a:rPr lang="en-US" sz="2000" dirty="0"/>
              <a:t>a new table </a:t>
            </a:r>
            <a:r>
              <a:rPr lang="en-US" sz="2000" dirty="0" err="1"/>
              <a:t>USA_Offices</a:t>
            </a:r>
            <a:r>
              <a:rPr lang="en-US" sz="2000" dirty="0"/>
              <a:t> with similar structure as </a:t>
            </a:r>
            <a:r>
              <a:rPr lang="en-US" sz="2000" dirty="0" smtClean="0"/>
              <a:t>that </a:t>
            </a:r>
            <a:r>
              <a:rPr lang="en-US" sz="2000" dirty="0"/>
              <a:t>of Offices</a:t>
            </a:r>
            <a:r>
              <a:rPr lang="en-US" sz="2000" dirty="0" smtClean="0"/>
              <a:t>.</a:t>
            </a:r>
          </a:p>
          <a:p>
            <a:endParaRPr lang="en-US" sz="2000" dirty="0"/>
          </a:p>
          <a:p>
            <a:pPr marL="400050" lvl="1" indent="0">
              <a:buNone/>
            </a:pPr>
            <a:r>
              <a:rPr lang="en-US" sz="1900" dirty="0" smtClean="0">
                <a:solidFill>
                  <a:srgbClr val="0070C0"/>
                </a:solidFill>
              </a:rPr>
              <a:t>CREATE</a:t>
            </a:r>
            <a:r>
              <a:rPr lang="en-US" sz="1900" dirty="0" smtClean="0">
                <a:solidFill>
                  <a:schemeClr val="accent1">
                    <a:lumMod val="75000"/>
                  </a:schemeClr>
                </a:solidFill>
                <a:latin typeface="Courier New" pitchFamily="49" charset="0"/>
                <a:cs typeface="Courier New" pitchFamily="49" charset="0"/>
              </a:rPr>
              <a:t> </a:t>
            </a:r>
            <a:r>
              <a:rPr lang="en-US" sz="1900" dirty="0" smtClean="0">
                <a:solidFill>
                  <a:srgbClr val="0070C0"/>
                </a:solidFill>
              </a:rPr>
              <a:t>TABLE</a:t>
            </a:r>
            <a:r>
              <a:rPr lang="en-US" sz="1900" dirty="0" smtClean="0">
                <a:solidFill>
                  <a:schemeClr val="accent1">
                    <a:lumMod val="75000"/>
                  </a:schemeClr>
                </a:solidFill>
                <a:latin typeface="Courier New" pitchFamily="49" charset="0"/>
                <a:cs typeface="Courier New" pitchFamily="49" charset="0"/>
              </a:rPr>
              <a:t> </a:t>
            </a:r>
            <a:r>
              <a:rPr lang="en-US" sz="1900" dirty="0" err="1" smtClean="0">
                <a:solidFill>
                  <a:srgbClr val="BC8F00"/>
                </a:solidFill>
              </a:rPr>
              <a:t>USA_Offices</a:t>
            </a:r>
            <a:r>
              <a:rPr lang="en-US" sz="1900" dirty="0" smtClean="0">
                <a:solidFill>
                  <a:srgbClr val="BC8F00"/>
                </a:solidFill>
              </a:rPr>
              <a:t> </a:t>
            </a:r>
            <a:r>
              <a:rPr lang="en-US" sz="1900" dirty="0" smtClean="0">
                <a:solidFill>
                  <a:srgbClr val="0070C0"/>
                </a:solidFill>
              </a:rPr>
              <a:t>(</a:t>
            </a:r>
          </a:p>
          <a:p>
            <a:pPr marL="400050" lvl="1" indent="0">
              <a:buNone/>
            </a:pPr>
            <a:r>
              <a:rPr lang="en-US" sz="1900" dirty="0" smtClean="0">
                <a:latin typeface="Courier New" pitchFamily="49" charset="0"/>
                <a:cs typeface="Courier New" pitchFamily="49" charset="0"/>
              </a:rPr>
              <a:t>  </a:t>
            </a:r>
            <a:r>
              <a:rPr lang="en-US" sz="1900" dirty="0" err="1" smtClean="0">
                <a:solidFill>
                  <a:srgbClr val="BC8F00"/>
                </a:solidFill>
              </a:rPr>
              <a:t>officeCode</a:t>
            </a:r>
            <a:r>
              <a:rPr lang="en-US" sz="1900" dirty="0" smtClean="0">
                <a:latin typeface="Courier New" pitchFamily="49" charset="0"/>
                <a:cs typeface="Courier New" pitchFamily="49" charset="0"/>
              </a:rPr>
              <a:t> </a:t>
            </a:r>
            <a:r>
              <a:rPr lang="en-US" sz="1900" dirty="0" smtClean="0">
                <a:solidFill>
                  <a:srgbClr val="0070C0"/>
                </a:solidFill>
              </a:rPr>
              <a:t>VARCHAR(10) NOT NULL,</a:t>
            </a:r>
          </a:p>
          <a:p>
            <a:pPr marL="400050" lvl="1" indent="0">
              <a:buNone/>
            </a:pPr>
            <a:r>
              <a:rPr lang="en-US" sz="1900" dirty="0" smtClean="0">
                <a:solidFill>
                  <a:srgbClr val="0070C0"/>
                </a:solidFill>
              </a:rPr>
              <a:t>  </a:t>
            </a:r>
            <a:r>
              <a:rPr lang="en-US" sz="1900" dirty="0" smtClean="0">
                <a:solidFill>
                  <a:srgbClr val="BC8F00"/>
                </a:solidFill>
              </a:rPr>
              <a:t>city</a:t>
            </a:r>
            <a:r>
              <a:rPr lang="en-US" sz="1900" dirty="0" smtClean="0">
                <a:solidFill>
                  <a:srgbClr val="0070C0"/>
                </a:solidFill>
              </a:rPr>
              <a:t> VARCHAR(50) NOT NULL,</a:t>
            </a:r>
          </a:p>
          <a:p>
            <a:pPr marL="400050" lvl="1" indent="0">
              <a:buNone/>
            </a:pPr>
            <a:r>
              <a:rPr lang="en-US" sz="1900" dirty="0" smtClean="0">
                <a:solidFill>
                  <a:srgbClr val="0070C0"/>
                </a:solidFill>
              </a:rPr>
              <a:t>  </a:t>
            </a:r>
            <a:r>
              <a:rPr lang="en-US" sz="1900" dirty="0" smtClean="0">
                <a:solidFill>
                  <a:srgbClr val="BC8F00"/>
                </a:solidFill>
              </a:rPr>
              <a:t>phone</a:t>
            </a:r>
            <a:r>
              <a:rPr lang="en-US" sz="1900" dirty="0" smtClean="0">
                <a:solidFill>
                  <a:srgbClr val="0070C0"/>
                </a:solidFill>
              </a:rPr>
              <a:t> VARCHAR(50) NOT NULL,</a:t>
            </a:r>
          </a:p>
          <a:p>
            <a:pPr marL="400050" lvl="1" indent="0">
              <a:buNone/>
            </a:pPr>
            <a:r>
              <a:rPr lang="en-US" sz="1900" dirty="0" smtClean="0">
                <a:solidFill>
                  <a:srgbClr val="0070C0"/>
                </a:solidFill>
              </a:rPr>
              <a:t>  </a:t>
            </a:r>
            <a:r>
              <a:rPr lang="en-US" sz="1900" dirty="0" smtClean="0">
                <a:solidFill>
                  <a:srgbClr val="BC8F00"/>
                </a:solidFill>
              </a:rPr>
              <a:t>addressLine1</a:t>
            </a:r>
            <a:r>
              <a:rPr lang="en-US" sz="1900" dirty="0" smtClean="0">
                <a:solidFill>
                  <a:srgbClr val="0070C0"/>
                </a:solidFill>
              </a:rPr>
              <a:t> VARCHAR(50) NOT NULL,</a:t>
            </a:r>
          </a:p>
          <a:p>
            <a:pPr marL="400050" lvl="1" indent="0">
              <a:buNone/>
            </a:pPr>
            <a:r>
              <a:rPr lang="en-US" sz="1900" dirty="0" smtClean="0">
                <a:solidFill>
                  <a:srgbClr val="0070C0"/>
                </a:solidFill>
              </a:rPr>
              <a:t>  </a:t>
            </a:r>
            <a:r>
              <a:rPr lang="en-US" sz="1900" dirty="0" smtClean="0">
                <a:solidFill>
                  <a:srgbClr val="BC8F00"/>
                </a:solidFill>
              </a:rPr>
              <a:t>addressLine2</a:t>
            </a:r>
            <a:r>
              <a:rPr lang="en-US" sz="1900" dirty="0" smtClean="0">
                <a:solidFill>
                  <a:srgbClr val="0070C0"/>
                </a:solidFill>
              </a:rPr>
              <a:t> VARCHAR(50) NULL,</a:t>
            </a:r>
          </a:p>
          <a:p>
            <a:pPr marL="400050" lvl="1" indent="0">
              <a:buNone/>
            </a:pPr>
            <a:r>
              <a:rPr lang="en-US" sz="1900" dirty="0" smtClean="0">
                <a:solidFill>
                  <a:srgbClr val="0070C0"/>
                </a:solidFill>
              </a:rPr>
              <a:t>  </a:t>
            </a:r>
            <a:r>
              <a:rPr lang="en-US" sz="1900" dirty="0" smtClean="0">
                <a:solidFill>
                  <a:srgbClr val="BC8F00"/>
                </a:solidFill>
              </a:rPr>
              <a:t>state</a:t>
            </a:r>
            <a:r>
              <a:rPr lang="en-US" sz="1900" dirty="0" smtClean="0">
                <a:solidFill>
                  <a:srgbClr val="0070C0"/>
                </a:solidFill>
              </a:rPr>
              <a:t> VARCHAR(50) NULL,</a:t>
            </a:r>
          </a:p>
          <a:p>
            <a:pPr marL="400050" lvl="1" indent="0">
              <a:buNone/>
            </a:pPr>
            <a:r>
              <a:rPr lang="en-US" sz="1900" dirty="0" smtClean="0">
                <a:solidFill>
                  <a:srgbClr val="0070C0"/>
                </a:solidFill>
              </a:rPr>
              <a:t>  </a:t>
            </a:r>
            <a:r>
              <a:rPr lang="en-US" sz="1900" dirty="0" smtClean="0">
                <a:solidFill>
                  <a:srgbClr val="BC8F00"/>
                </a:solidFill>
              </a:rPr>
              <a:t>country</a:t>
            </a:r>
            <a:r>
              <a:rPr lang="en-US" sz="1900" dirty="0" smtClean="0">
                <a:solidFill>
                  <a:srgbClr val="0070C0"/>
                </a:solidFill>
              </a:rPr>
              <a:t> VARCHAR(50) NOT NULL,</a:t>
            </a:r>
          </a:p>
          <a:p>
            <a:pPr marL="400050" lvl="1" indent="0">
              <a:buNone/>
            </a:pPr>
            <a:r>
              <a:rPr lang="en-US" sz="1900" dirty="0" smtClean="0">
                <a:solidFill>
                  <a:srgbClr val="0070C0"/>
                </a:solidFill>
              </a:rPr>
              <a:t>  </a:t>
            </a:r>
            <a:r>
              <a:rPr lang="en-US" sz="1900" dirty="0" err="1" smtClean="0">
                <a:solidFill>
                  <a:srgbClr val="BC8F00"/>
                </a:solidFill>
              </a:rPr>
              <a:t>postalCode</a:t>
            </a:r>
            <a:r>
              <a:rPr lang="en-US" sz="1900" dirty="0" smtClean="0">
                <a:solidFill>
                  <a:srgbClr val="0070C0"/>
                </a:solidFill>
              </a:rPr>
              <a:t> VARCHAR(15) NOT NULL,</a:t>
            </a:r>
          </a:p>
          <a:p>
            <a:pPr marL="400050" lvl="1" indent="0">
              <a:buNone/>
            </a:pPr>
            <a:r>
              <a:rPr lang="en-US" sz="1900" dirty="0" smtClean="0">
                <a:solidFill>
                  <a:srgbClr val="0070C0"/>
                </a:solidFill>
              </a:rPr>
              <a:t>  </a:t>
            </a:r>
            <a:r>
              <a:rPr lang="en-US" sz="1900" dirty="0" smtClean="0">
                <a:solidFill>
                  <a:srgbClr val="BC8F00"/>
                </a:solidFill>
              </a:rPr>
              <a:t>territory</a:t>
            </a:r>
            <a:r>
              <a:rPr lang="en-US" sz="1900" dirty="0" smtClean="0">
                <a:solidFill>
                  <a:srgbClr val="0070C0"/>
                </a:solidFill>
              </a:rPr>
              <a:t> VARCHAR(10) NOT NULL,</a:t>
            </a:r>
          </a:p>
          <a:p>
            <a:pPr marL="400050" lvl="1" indent="0">
              <a:buNone/>
            </a:pPr>
            <a:r>
              <a:rPr lang="en-US" sz="1900" dirty="0" smtClean="0">
                <a:solidFill>
                  <a:srgbClr val="0070C0"/>
                </a:solidFill>
              </a:rPr>
              <a:t>  PRIMARY KEY (</a:t>
            </a:r>
            <a:r>
              <a:rPr lang="en-US" sz="1900" dirty="0" err="1" smtClean="0">
                <a:solidFill>
                  <a:srgbClr val="BC8F00"/>
                </a:solidFill>
              </a:rPr>
              <a:t>officeCode</a:t>
            </a:r>
            <a:r>
              <a:rPr lang="en-US" sz="1900" dirty="0" smtClean="0">
                <a:solidFill>
                  <a:srgbClr val="0070C0"/>
                </a:solidFill>
              </a:rPr>
              <a:t>)</a:t>
            </a:r>
          </a:p>
          <a:p>
            <a:pPr marL="400050" lvl="1" indent="0">
              <a:buNone/>
            </a:pPr>
            <a:r>
              <a:rPr lang="en-US" sz="1900" dirty="0" smtClean="0">
                <a:solidFill>
                  <a:srgbClr val="0070C0"/>
                </a:solidFill>
              </a:rPr>
              <a:t>);</a:t>
            </a:r>
          </a:p>
          <a:p>
            <a:endParaRPr lang="en-US" sz="2000" dirty="0"/>
          </a:p>
          <a:p>
            <a:endParaRPr lang="en-US" sz="2000" dirty="0"/>
          </a:p>
        </p:txBody>
      </p:sp>
      <p:sp>
        <p:nvSpPr>
          <p:cNvPr id="4" name="Title 3"/>
          <p:cNvSpPr>
            <a:spLocks noGrp="1"/>
          </p:cNvSpPr>
          <p:nvPr>
            <p:ph type="title"/>
          </p:nvPr>
        </p:nvSpPr>
        <p:spPr/>
        <p:txBody>
          <a:bodyPr/>
          <a:lstStyle/>
          <a:p>
            <a:r>
              <a:rPr lang="en-US" dirty="0"/>
              <a:t>Sub-query: INSERT Statement</a:t>
            </a:r>
            <a:endParaRPr lang="en-US" sz="1800" b="0" dirty="0"/>
          </a:p>
        </p:txBody>
      </p:sp>
      <p:sp>
        <p:nvSpPr>
          <p:cNvPr id="8" name="Slide Number Placeholder 7"/>
          <p:cNvSpPr>
            <a:spLocks noGrp="1"/>
          </p:cNvSpPr>
          <p:nvPr>
            <p:ph type="sldNum" sz="quarter" idx="4294967295"/>
          </p:nvPr>
        </p:nvSpPr>
        <p:spPr>
          <a:xfrm>
            <a:off x="8610600" y="6477000"/>
            <a:ext cx="533400" cy="381000"/>
          </a:xfrm>
          <a:prstGeom prst="rect">
            <a:avLst/>
          </a:prstGeom>
        </p:spPr>
        <p:txBody>
          <a:bodyPr/>
          <a:lstStyle/>
          <a:p>
            <a:fld id="{068D587B-6992-4B03-9EE1-58C2DD981ECA}" type="slidenum">
              <a:rPr lang="en-US" smtClean="0"/>
              <a:t>19</a:t>
            </a:fld>
            <a:endParaRPr lang="en-US"/>
          </a:p>
        </p:txBody>
      </p:sp>
    </p:spTree>
    <p:extLst>
      <p:ext uri="{BB962C8B-B14F-4D97-AF65-F5344CB8AC3E}">
        <p14:creationId xmlns:p14="http://schemas.microsoft.com/office/powerpoint/2010/main" val="11642291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nchor="ctr"/>
          <a:lstStyle/>
          <a:p>
            <a:r>
              <a:rPr lang="en-US" sz="1800" dirty="0"/>
              <a:t>Overview</a:t>
            </a:r>
          </a:p>
        </p:txBody>
      </p:sp>
      <p:sp>
        <p:nvSpPr>
          <p:cNvPr id="12"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2</a:t>
            </a:fld>
            <a:endParaRPr lang="en-US" sz="1400" dirty="0"/>
          </a:p>
        </p:txBody>
      </p:sp>
      <p:sp>
        <p:nvSpPr>
          <p:cNvPr id="3" name="TextBox 2"/>
          <p:cNvSpPr txBox="1"/>
          <p:nvPr/>
        </p:nvSpPr>
        <p:spPr>
          <a:xfrm>
            <a:off x="381000" y="1371600"/>
            <a:ext cx="6858000" cy="400110"/>
          </a:xfrm>
          <a:prstGeom prst="rect">
            <a:avLst/>
          </a:prstGeom>
          <a:noFill/>
        </p:spPr>
        <p:txBody>
          <a:bodyPr wrap="square" rtlCol="0">
            <a:spAutoFit/>
          </a:bodyPr>
          <a:lstStyle/>
          <a:p>
            <a:pPr indent="-365760"/>
            <a:r>
              <a:rPr lang="en-US" sz="2000" dirty="0">
                <a:solidFill>
                  <a:schemeClr val="bg1"/>
                </a:solidFill>
              </a:rPr>
              <a:t>This session will give an overview of Sub-queries in SQL. </a:t>
            </a:r>
          </a:p>
        </p:txBody>
      </p:sp>
      <p:sp>
        <p:nvSpPr>
          <p:cNvPr id="5" name="Slide Number Placeholder 4"/>
          <p:cNvSpPr>
            <a:spLocks noGrp="1"/>
          </p:cNvSpPr>
          <p:nvPr>
            <p:ph type="sldNum" sz="quarter" idx="4294967295"/>
          </p:nvPr>
        </p:nvSpPr>
        <p:spPr>
          <a:xfrm>
            <a:off x="8686800" y="6492081"/>
            <a:ext cx="381000" cy="213519"/>
          </a:xfrm>
          <a:prstGeom prst="rect">
            <a:avLst/>
          </a:prstGeom>
        </p:spPr>
        <p:txBody>
          <a:bodyPr/>
          <a:lstStyle/>
          <a:p>
            <a:fld id="{068D587B-6992-4B03-9EE1-58C2DD981ECA}" type="slidenum">
              <a:rPr lang="en-US" smtClean="0"/>
              <a:t>2</a:t>
            </a:fld>
            <a:endParaRPr lang="en-US"/>
          </a:p>
        </p:txBody>
      </p:sp>
    </p:spTree>
    <p:extLst>
      <p:ext uri="{BB962C8B-B14F-4D97-AF65-F5344CB8AC3E}">
        <p14:creationId xmlns:p14="http://schemas.microsoft.com/office/powerpoint/2010/main" val="2245081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14400"/>
            <a:ext cx="8458200" cy="4906963"/>
          </a:xfrm>
          <a:ln w="12700">
            <a:noFill/>
          </a:ln>
        </p:spPr>
        <p:txBody>
          <a:bodyPr>
            <a:normAutofit/>
          </a:bodyPr>
          <a:lstStyle/>
          <a:p>
            <a:r>
              <a:rPr lang="en-US" sz="2000" dirty="0" smtClean="0"/>
              <a:t>Copy </a:t>
            </a:r>
            <a:r>
              <a:rPr lang="en-US" sz="2000" dirty="0"/>
              <a:t>records having country as USA</a:t>
            </a:r>
            <a:r>
              <a:rPr lang="en-US" sz="2000" dirty="0" smtClean="0"/>
              <a:t>,</a:t>
            </a:r>
          </a:p>
          <a:p>
            <a:r>
              <a:rPr lang="en-US" sz="2000" dirty="0" smtClean="0"/>
              <a:t>from </a:t>
            </a:r>
            <a:r>
              <a:rPr lang="en-US" sz="2000" dirty="0"/>
              <a:t>Offices table into </a:t>
            </a:r>
            <a:r>
              <a:rPr lang="en-US" sz="2000" dirty="0" err="1"/>
              <a:t>USA_Offices</a:t>
            </a:r>
            <a:r>
              <a:rPr lang="en-US" sz="2000" dirty="0"/>
              <a:t> table, </a:t>
            </a:r>
            <a:endParaRPr lang="en-US" sz="2000" dirty="0" smtClean="0"/>
          </a:p>
          <a:p>
            <a:r>
              <a:rPr lang="en-US" sz="2000" dirty="0" smtClean="0"/>
              <a:t>using Subquery </a:t>
            </a:r>
            <a:r>
              <a:rPr lang="en-US" sz="2000" dirty="0"/>
              <a:t>with INSERT statement.</a:t>
            </a:r>
          </a:p>
          <a:p>
            <a:pPr marL="800100" lvl="2" indent="-176213">
              <a:buNone/>
            </a:pPr>
            <a:endParaRPr lang="en-US" sz="1900" dirty="0" smtClean="0">
              <a:solidFill>
                <a:srgbClr val="0070C0"/>
              </a:solidFill>
            </a:endParaRPr>
          </a:p>
          <a:p>
            <a:pPr marL="800100" lvl="2" indent="-176213">
              <a:buNone/>
            </a:pPr>
            <a:r>
              <a:rPr lang="en-US" dirty="0" smtClean="0">
                <a:solidFill>
                  <a:srgbClr val="0070C0"/>
                </a:solidFill>
              </a:rPr>
              <a:t>INSERT</a:t>
            </a:r>
            <a:r>
              <a:rPr lang="en-US" b="1" dirty="0" smtClean="0">
                <a:solidFill>
                  <a:schemeClr val="accent1">
                    <a:lumMod val="75000"/>
                  </a:schemeClr>
                </a:solidFill>
                <a:latin typeface="Courier New" pitchFamily="49" charset="0"/>
                <a:cs typeface="Courier New" pitchFamily="49" charset="0"/>
              </a:rPr>
              <a:t> </a:t>
            </a:r>
            <a:r>
              <a:rPr lang="en-US" dirty="0">
                <a:solidFill>
                  <a:srgbClr val="0070C0"/>
                </a:solidFill>
              </a:rPr>
              <a:t>INTO</a:t>
            </a:r>
            <a:r>
              <a:rPr lang="en-US" b="1" dirty="0">
                <a:solidFill>
                  <a:schemeClr val="accent1">
                    <a:lumMod val="75000"/>
                  </a:schemeClr>
                </a:solidFill>
                <a:latin typeface="Courier New" pitchFamily="49" charset="0"/>
                <a:cs typeface="Courier New" pitchFamily="49" charset="0"/>
              </a:rPr>
              <a:t> </a:t>
            </a:r>
            <a:r>
              <a:rPr lang="en-US" dirty="0" err="1">
                <a:solidFill>
                  <a:srgbClr val="BC8F00"/>
                </a:solidFill>
              </a:rPr>
              <a:t>USA_Offices</a:t>
            </a:r>
            <a:r>
              <a:rPr lang="en-US" dirty="0">
                <a:solidFill>
                  <a:schemeClr val="accent6">
                    <a:lumMod val="75000"/>
                  </a:schemeClr>
                </a:solidFill>
                <a:latin typeface="Courier New" pitchFamily="49" charset="0"/>
                <a:cs typeface="Courier New" pitchFamily="49" charset="0"/>
              </a:rPr>
              <a:t> </a:t>
            </a:r>
          </a:p>
          <a:p>
            <a:pPr marL="800100" lvl="2" indent="-176213">
              <a:buNone/>
            </a:pPr>
            <a:r>
              <a:rPr lang="en-US" dirty="0">
                <a:solidFill>
                  <a:srgbClr val="0070C0"/>
                </a:solidFill>
              </a:rPr>
              <a:t>SELECT * FROM </a:t>
            </a:r>
            <a:r>
              <a:rPr lang="en-US" dirty="0">
                <a:solidFill>
                  <a:srgbClr val="BC8F00"/>
                </a:solidFill>
              </a:rPr>
              <a:t>Offices</a:t>
            </a:r>
            <a:r>
              <a:rPr lang="en-US" dirty="0">
                <a:solidFill>
                  <a:schemeClr val="accent6">
                    <a:lumMod val="75000"/>
                  </a:schemeClr>
                </a:solidFill>
                <a:latin typeface="Courier New" pitchFamily="49" charset="0"/>
                <a:cs typeface="Courier New" pitchFamily="49" charset="0"/>
              </a:rPr>
              <a:t> </a:t>
            </a:r>
          </a:p>
          <a:p>
            <a:pPr marL="800100" lvl="2" indent="-176213">
              <a:buNone/>
            </a:pPr>
            <a:r>
              <a:rPr lang="en-US" dirty="0">
                <a:solidFill>
                  <a:srgbClr val="0070C0"/>
                </a:solidFill>
              </a:rPr>
              <a:t>WHERE</a:t>
            </a:r>
            <a:r>
              <a:rPr lang="en-US" dirty="0" smtClean="0">
                <a:solidFill>
                  <a:schemeClr val="accent1">
                    <a:lumMod val="75000"/>
                  </a:schemeClr>
                </a:solidFill>
                <a:latin typeface="Courier New" pitchFamily="49" charset="0"/>
                <a:cs typeface="Courier New" pitchFamily="49" charset="0"/>
              </a:rPr>
              <a:t> </a:t>
            </a:r>
            <a:r>
              <a:rPr lang="en-US" dirty="0">
                <a:solidFill>
                  <a:srgbClr val="BC8F00"/>
                </a:solidFill>
              </a:rPr>
              <a:t>country</a:t>
            </a:r>
            <a:r>
              <a:rPr lang="en-US" dirty="0">
                <a:solidFill>
                  <a:schemeClr val="accent1">
                    <a:lumMod val="75000"/>
                  </a:schemeClr>
                </a:solidFill>
                <a:latin typeface="Courier New" pitchFamily="49" charset="0"/>
                <a:cs typeface="Courier New" pitchFamily="49" charset="0"/>
              </a:rPr>
              <a:t> </a:t>
            </a:r>
            <a:r>
              <a:rPr lang="en-US" dirty="0">
                <a:solidFill>
                  <a:srgbClr val="0070C0"/>
                </a:solidFill>
              </a:rPr>
              <a:t>IN (SELECT </a:t>
            </a:r>
            <a:r>
              <a:rPr lang="en-US" dirty="0">
                <a:solidFill>
                  <a:srgbClr val="BC8F00"/>
                </a:solidFill>
              </a:rPr>
              <a:t>country</a:t>
            </a:r>
            <a:r>
              <a:rPr lang="en-US" dirty="0">
                <a:solidFill>
                  <a:schemeClr val="accent1">
                    <a:lumMod val="75000"/>
                  </a:schemeClr>
                </a:solidFill>
                <a:latin typeface="Courier New" pitchFamily="49" charset="0"/>
                <a:cs typeface="Courier New" pitchFamily="49" charset="0"/>
              </a:rPr>
              <a:t> </a:t>
            </a:r>
            <a:r>
              <a:rPr lang="en-US" dirty="0">
                <a:solidFill>
                  <a:srgbClr val="0070C0"/>
                </a:solidFill>
              </a:rPr>
              <a:t>FROM</a:t>
            </a:r>
            <a:r>
              <a:rPr lang="en-US" dirty="0" smtClean="0">
                <a:solidFill>
                  <a:schemeClr val="accent1">
                    <a:lumMod val="75000"/>
                  </a:schemeClr>
                </a:solidFill>
                <a:latin typeface="Courier New" pitchFamily="49" charset="0"/>
                <a:cs typeface="Courier New" pitchFamily="49" charset="0"/>
              </a:rPr>
              <a:t> </a:t>
            </a:r>
            <a:r>
              <a:rPr lang="en-US" dirty="0">
                <a:solidFill>
                  <a:srgbClr val="BC8F00"/>
                </a:solidFill>
              </a:rPr>
              <a:t>offices</a:t>
            </a:r>
            <a:r>
              <a:rPr lang="en-US" dirty="0">
                <a:solidFill>
                  <a:schemeClr val="accent6">
                    <a:lumMod val="75000"/>
                  </a:schemeClr>
                </a:solidFill>
                <a:latin typeface="Courier New" pitchFamily="49" charset="0"/>
                <a:cs typeface="Courier New" pitchFamily="49" charset="0"/>
              </a:rPr>
              <a:t> </a:t>
            </a:r>
            <a:endParaRPr lang="en-US" dirty="0" smtClean="0">
              <a:solidFill>
                <a:schemeClr val="accent6">
                  <a:lumMod val="75000"/>
                </a:schemeClr>
              </a:solidFill>
              <a:latin typeface="Courier New" pitchFamily="49" charset="0"/>
              <a:cs typeface="Courier New" pitchFamily="49" charset="0"/>
            </a:endParaRPr>
          </a:p>
          <a:p>
            <a:pPr marL="800100" lvl="2" indent="-176213">
              <a:buNone/>
            </a:pPr>
            <a:r>
              <a:rPr lang="en-US" dirty="0">
                <a:solidFill>
                  <a:schemeClr val="accent1">
                    <a:lumMod val="75000"/>
                  </a:schemeClr>
                </a:solidFill>
                <a:latin typeface="Courier New" pitchFamily="49" charset="0"/>
                <a:cs typeface="Courier New" pitchFamily="49" charset="0"/>
              </a:rPr>
              <a:t>	</a:t>
            </a:r>
            <a:r>
              <a:rPr lang="en-US" dirty="0" smtClean="0">
                <a:solidFill>
                  <a:schemeClr val="accent1">
                    <a:lumMod val="75000"/>
                  </a:schemeClr>
                </a:solidFill>
                <a:latin typeface="Courier New" pitchFamily="49" charset="0"/>
                <a:cs typeface="Courier New" pitchFamily="49" charset="0"/>
              </a:rPr>
              <a:t>			            </a:t>
            </a:r>
            <a:r>
              <a:rPr lang="en-US" dirty="0">
                <a:solidFill>
                  <a:srgbClr val="0070C0"/>
                </a:solidFill>
              </a:rPr>
              <a:t>WHERE</a:t>
            </a:r>
            <a:r>
              <a:rPr lang="en-US" dirty="0" smtClean="0">
                <a:solidFill>
                  <a:schemeClr val="accent1">
                    <a:lumMod val="75000"/>
                  </a:schemeClr>
                </a:solidFill>
                <a:latin typeface="Courier New" pitchFamily="49" charset="0"/>
                <a:cs typeface="Courier New" pitchFamily="49" charset="0"/>
              </a:rPr>
              <a:t> </a:t>
            </a:r>
            <a:r>
              <a:rPr lang="en-US" dirty="0">
                <a:solidFill>
                  <a:srgbClr val="BC8F00"/>
                </a:solidFill>
              </a:rPr>
              <a:t>country</a:t>
            </a:r>
            <a:r>
              <a:rPr lang="en-US" dirty="0">
                <a:solidFill>
                  <a:schemeClr val="accent1">
                    <a:lumMod val="75000"/>
                  </a:schemeClr>
                </a:solidFill>
                <a:latin typeface="Courier New" pitchFamily="49" charset="0"/>
                <a:cs typeface="Courier New" pitchFamily="49" charset="0"/>
              </a:rPr>
              <a:t> </a:t>
            </a:r>
            <a:r>
              <a:rPr lang="en-US" dirty="0">
                <a:solidFill>
                  <a:srgbClr val="0070C0"/>
                </a:solidFill>
              </a:rPr>
              <a:t>=</a:t>
            </a:r>
            <a:r>
              <a:rPr lang="en-US" dirty="0">
                <a:solidFill>
                  <a:schemeClr val="accent1">
                    <a:lumMod val="75000"/>
                  </a:schemeClr>
                </a:solidFill>
                <a:latin typeface="Courier New" pitchFamily="49" charset="0"/>
                <a:cs typeface="Courier New" pitchFamily="49" charset="0"/>
              </a:rPr>
              <a:t> </a:t>
            </a:r>
            <a:r>
              <a:rPr lang="en-US" dirty="0">
                <a:solidFill>
                  <a:srgbClr val="0070C0"/>
                </a:solidFill>
              </a:rPr>
              <a:t>'</a:t>
            </a:r>
            <a:r>
              <a:rPr lang="en-US" dirty="0">
                <a:solidFill>
                  <a:srgbClr val="BC8F00"/>
                </a:solidFill>
              </a:rPr>
              <a:t>USA</a:t>
            </a:r>
            <a:r>
              <a:rPr lang="en-US" dirty="0">
                <a:solidFill>
                  <a:srgbClr val="0070C0"/>
                </a:solidFill>
              </a:rPr>
              <a:t>');</a:t>
            </a:r>
          </a:p>
          <a:p>
            <a:pPr>
              <a:buNone/>
            </a:pPr>
            <a:endParaRPr lang="en-US" dirty="0"/>
          </a:p>
          <a:p>
            <a:endParaRPr lang="en-US" dirty="0"/>
          </a:p>
        </p:txBody>
      </p:sp>
      <p:sp>
        <p:nvSpPr>
          <p:cNvPr id="2" name="Title 1"/>
          <p:cNvSpPr>
            <a:spLocks noGrp="1"/>
          </p:cNvSpPr>
          <p:nvPr>
            <p:ph type="title"/>
          </p:nvPr>
        </p:nvSpPr>
        <p:spPr>
          <a:noFill/>
          <a:ln>
            <a:noFill/>
          </a:ln>
        </p:spPr>
        <p:txBody>
          <a:bodyPr anchor="ctr"/>
          <a:lstStyle/>
          <a:p>
            <a:r>
              <a:rPr lang="en-US" dirty="0"/>
              <a:t>Sub-query: INSERT Statement</a:t>
            </a:r>
            <a:endParaRPr lang="en-US" sz="1800" b="0" dirty="0"/>
          </a:p>
        </p:txBody>
      </p:sp>
      <p:sp>
        <p:nvSpPr>
          <p:cNvPr id="6" name="Slide Number Placeholder 5"/>
          <p:cNvSpPr>
            <a:spLocks noGrp="1"/>
          </p:cNvSpPr>
          <p:nvPr>
            <p:ph type="sldNum" sz="quarter" idx="4294967295"/>
          </p:nvPr>
        </p:nvSpPr>
        <p:spPr>
          <a:xfrm>
            <a:off x="8610600" y="6477000"/>
            <a:ext cx="533400" cy="381000"/>
          </a:xfrm>
          <a:prstGeom prst="rect">
            <a:avLst/>
          </a:prstGeom>
        </p:spPr>
        <p:txBody>
          <a:bodyPr/>
          <a:lstStyle/>
          <a:p>
            <a:fld id="{068D587B-6992-4B03-9EE1-58C2DD981ECA}" type="slidenum">
              <a:rPr lang="en-US" smtClean="0"/>
              <a:t>20</a:t>
            </a:fld>
            <a:endParaRPr lang="en-US"/>
          </a:p>
        </p:txBody>
      </p:sp>
    </p:spTree>
    <p:extLst>
      <p:ext uri="{BB962C8B-B14F-4D97-AF65-F5344CB8AC3E}">
        <p14:creationId xmlns:p14="http://schemas.microsoft.com/office/powerpoint/2010/main" val="1650941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smtClean="0"/>
              <a:t>Sub-Queries with UPDATE</a:t>
            </a:r>
            <a:endParaRPr lang="en-US" dirty="0"/>
          </a:p>
        </p:txBody>
      </p:sp>
    </p:spTree>
    <p:extLst>
      <p:ext uri="{BB962C8B-B14F-4D97-AF65-F5344CB8AC3E}">
        <p14:creationId xmlns:p14="http://schemas.microsoft.com/office/powerpoint/2010/main" val="13917178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686800" cy="4906963"/>
          </a:xfrm>
        </p:spPr>
        <p:txBody>
          <a:bodyPr/>
          <a:lstStyle/>
          <a:p>
            <a:pPr marL="342900" lvl="1" indent="-342900">
              <a:lnSpc>
                <a:spcPct val="120000"/>
              </a:lnSpc>
              <a:spcBef>
                <a:spcPts val="0"/>
              </a:spcBef>
              <a:buFont typeface="Arial" panose="020B0604020202020204" pitchFamily="34" charset="0"/>
              <a:buChar char="•"/>
            </a:pPr>
            <a:r>
              <a:rPr lang="en-US" sz="2000" dirty="0" smtClean="0"/>
              <a:t>The Subquery </a:t>
            </a:r>
            <a:r>
              <a:rPr lang="en-US" sz="2000" dirty="0"/>
              <a:t>can be used in conjunction with the UPDATE statement. </a:t>
            </a:r>
            <a:endParaRPr lang="en-US" sz="2000" dirty="0" smtClean="0"/>
          </a:p>
          <a:p>
            <a:pPr marL="342900" lvl="1" indent="-342900">
              <a:lnSpc>
                <a:spcPct val="120000"/>
              </a:lnSpc>
              <a:spcBef>
                <a:spcPts val="0"/>
              </a:spcBef>
              <a:buFont typeface="Arial" panose="020B0604020202020204" pitchFamily="34" charset="0"/>
              <a:buChar char="•"/>
            </a:pPr>
            <a:r>
              <a:rPr lang="en-US" sz="2000" dirty="0" smtClean="0"/>
              <a:t>Either </a:t>
            </a:r>
            <a:r>
              <a:rPr lang="en-US" sz="2000" dirty="0"/>
              <a:t>single or multiple columns in a table can be updated when using a </a:t>
            </a:r>
            <a:r>
              <a:rPr lang="en-US" sz="2000" dirty="0" smtClean="0"/>
              <a:t>Subquery </a:t>
            </a:r>
            <a:r>
              <a:rPr lang="en-US" sz="2000" dirty="0"/>
              <a:t>with the UPDATE statement</a:t>
            </a:r>
            <a:r>
              <a:rPr lang="en-US" sz="2000" dirty="0" smtClean="0"/>
              <a:t>.</a:t>
            </a:r>
          </a:p>
          <a:p>
            <a:pPr>
              <a:spcBef>
                <a:spcPts val="0"/>
              </a:spcBef>
            </a:pPr>
            <a:endParaRPr lang="en-US" sz="2000" dirty="0"/>
          </a:p>
          <a:p>
            <a:pPr marL="0" indent="0">
              <a:buNone/>
            </a:pPr>
            <a:r>
              <a:rPr lang="en-US" sz="2000" dirty="0" smtClean="0">
                <a:solidFill>
                  <a:srgbClr val="3BCB01"/>
                </a:solidFill>
              </a:rPr>
              <a:t>Syntax</a:t>
            </a:r>
            <a:endParaRPr lang="en-US" sz="2000" dirty="0">
              <a:solidFill>
                <a:srgbClr val="3BCB01"/>
              </a:solidFill>
            </a:endParaRPr>
          </a:p>
          <a:p>
            <a:pPr marL="800100" lvl="2" indent="0">
              <a:buNone/>
            </a:pPr>
            <a:r>
              <a:rPr lang="en-IN" sz="2000" dirty="0" smtClean="0">
                <a:solidFill>
                  <a:srgbClr val="0070C0"/>
                </a:solidFill>
              </a:rPr>
              <a:t>	UPDATE</a:t>
            </a:r>
            <a:r>
              <a:rPr lang="en-IN" sz="2000" dirty="0" smtClean="0">
                <a:latin typeface="Courier New" pitchFamily="49" charset="0"/>
                <a:cs typeface="Courier New" pitchFamily="49" charset="0"/>
              </a:rPr>
              <a:t> </a:t>
            </a:r>
            <a:r>
              <a:rPr lang="en-IN" sz="2000" dirty="0">
                <a:solidFill>
                  <a:srgbClr val="BC8F00"/>
                </a:solidFill>
              </a:rPr>
              <a:t>table</a:t>
            </a:r>
          </a:p>
          <a:p>
            <a:pPr marL="800100" lvl="2" indent="0">
              <a:buNone/>
            </a:pPr>
            <a:r>
              <a:rPr lang="en-IN" sz="2000" dirty="0" smtClean="0">
                <a:solidFill>
                  <a:srgbClr val="0070C0"/>
                </a:solidFill>
              </a:rPr>
              <a:t>	SET</a:t>
            </a:r>
            <a:r>
              <a:rPr lang="en-IN" sz="2000" dirty="0" smtClean="0">
                <a:solidFill>
                  <a:srgbClr val="BC8F00"/>
                </a:solidFill>
              </a:rPr>
              <a:t> </a:t>
            </a:r>
            <a:r>
              <a:rPr lang="en-IN" sz="2000" dirty="0" err="1">
                <a:solidFill>
                  <a:srgbClr val="BC8F00"/>
                </a:solidFill>
              </a:rPr>
              <a:t>column_name</a:t>
            </a:r>
            <a:r>
              <a:rPr lang="en-IN" sz="2000" dirty="0">
                <a:solidFill>
                  <a:srgbClr val="BC8F00"/>
                </a:solidFill>
              </a:rPr>
              <a:t> = </a:t>
            </a:r>
            <a:r>
              <a:rPr lang="en-IN" sz="2000" dirty="0" err="1">
                <a:solidFill>
                  <a:srgbClr val="BC8F00"/>
                </a:solidFill>
              </a:rPr>
              <a:t>new_value</a:t>
            </a:r>
            <a:endParaRPr lang="en-IN" sz="2000" dirty="0">
              <a:solidFill>
                <a:srgbClr val="BC8F00"/>
              </a:solidFill>
            </a:endParaRPr>
          </a:p>
          <a:p>
            <a:pPr marL="800100" lvl="2" indent="0">
              <a:buNone/>
            </a:pPr>
            <a:r>
              <a:rPr lang="en-IN" sz="2000" dirty="0" smtClean="0">
                <a:solidFill>
                  <a:srgbClr val="0070C0"/>
                </a:solidFill>
              </a:rPr>
              <a:t>	[</a:t>
            </a:r>
            <a:r>
              <a:rPr lang="en-IN" sz="2000" dirty="0">
                <a:solidFill>
                  <a:srgbClr val="0070C0"/>
                </a:solidFill>
              </a:rPr>
              <a:t>WHERE OPERATOR [VALUE]</a:t>
            </a:r>
          </a:p>
          <a:p>
            <a:pPr marL="457200" lvl="1" indent="0">
              <a:buNone/>
            </a:pPr>
            <a:r>
              <a:rPr lang="en-IN" sz="2000" dirty="0">
                <a:solidFill>
                  <a:srgbClr val="0070C0"/>
                </a:solidFill>
              </a:rPr>
              <a:t>	</a:t>
            </a:r>
            <a:r>
              <a:rPr lang="en-IN" sz="2000" dirty="0" smtClean="0">
                <a:solidFill>
                  <a:srgbClr val="0070C0"/>
                </a:solidFill>
              </a:rPr>
              <a:t>(</a:t>
            </a:r>
            <a:r>
              <a:rPr lang="en-IN" sz="2000" dirty="0">
                <a:solidFill>
                  <a:srgbClr val="0070C0"/>
                </a:solidFill>
              </a:rPr>
              <a:t>SELECT </a:t>
            </a:r>
            <a:r>
              <a:rPr lang="en-IN" sz="2000" dirty="0" err="1">
                <a:solidFill>
                  <a:srgbClr val="BC8F00"/>
                </a:solidFill>
              </a:rPr>
              <a:t>column_name</a:t>
            </a:r>
            <a:r>
              <a:rPr lang="en-IN" sz="2000" dirty="0">
                <a:solidFill>
                  <a:srgbClr val="BC8F00"/>
                </a:solidFill>
              </a:rPr>
              <a:t> </a:t>
            </a:r>
            <a:r>
              <a:rPr lang="en-IN" sz="2000" dirty="0">
                <a:solidFill>
                  <a:srgbClr val="0070C0"/>
                </a:solidFill>
              </a:rPr>
              <a:t>FROM</a:t>
            </a:r>
            <a:r>
              <a:rPr lang="en-IN" sz="2000" dirty="0">
                <a:solidFill>
                  <a:srgbClr val="BC8F00"/>
                </a:solidFill>
              </a:rPr>
              <a:t> </a:t>
            </a:r>
            <a:r>
              <a:rPr lang="en-IN" sz="2000" dirty="0" err="1">
                <a:solidFill>
                  <a:srgbClr val="BC8F00"/>
                </a:solidFill>
              </a:rPr>
              <a:t>table_name</a:t>
            </a:r>
            <a:r>
              <a:rPr lang="en-IN" sz="2000" dirty="0">
                <a:solidFill>
                  <a:srgbClr val="0070C0"/>
                </a:solidFill>
              </a:rPr>
              <a:t>)</a:t>
            </a:r>
          </a:p>
          <a:p>
            <a:pPr marL="457200" lvl="1" indent="0">
              <a:buNone/>
            </a:pPr>
            <a:r>
              <a:rPr lang="en-IN" sz="2000" dirty="0" smtClean="0">
                <a:solidFill>
                  <a:srgbClr val="0070C0"/>
                </a:solidFill>
              </a:rPr>
              <a:t>	[</a:t>
            </a:r>
            <a:r>
              <a:rPr lang="en-IN" sz="2000" dirty="0">
                <a:solidFill>
                  <a:srgbClr val="0070C0"/>
                </a:solidFill>
              </a:rPr>
              <a:t>WHERE </a:t>
            </a:r>
            <a:r>
              <a:rPr lang="en-IN" sz="2000" dirty="0" err="1">
                <a:solidFill>
                  <a:srgbClr val="0070C0"/>
                </a:solidFill>
              </a:rPr>
              <a:t>row_condition</a:t>
            </a:r>
            <a:r>
              <a:rPr lang="en-IN" sz="2000" dirty="0">
                <a:solidFill>
                  <a:srgbClr val="0070C0"/>
                </a:solidFill>
              </a:rPr>
              <a:t>)];</a:t>
            </a:r>
          </a:p>
          <a:p>
            <a:pPr marL="0" indent="0">
              <a:buNone/>
            </a:pPr>
            <a:endParaRPr lang="en-US" sz="2000" dirty="0" smtClean="0"/>
          </a:p>
          <a:p>
            <a:pPr marL="0" indent="0">
              <a:buNone/>
            </a:pPr>
            <a:endParaRPr lang="en-US" sz="2000" dirty="0" smtClean="0"/>
          </a:p>
          <a:p>
            <a:pPr marL="0" indent="0">
              <a:buNone/>
            </a:pPr>
            <a:endParaRPr lang="en-US" sz="2000" dirty="0" smtClean="0"/>
          </a:p>
          <a:p>
            <a:pPr marL="0" indent="0">
              <a:buNone/>
            </a:pPr>
            <a:endParaRPr lang="en-US" sz="2000" dirty="0" smtClean="0"/>
          </a:p>
          <a:p>
            <a:endParaRPr lang="en-US" sz="2000" b="1" dirty="0" smtClean="0"/>
          </a:p>
        </p:txBody>
      </p:sp>
      <p:sp>
        <p:nvSpPr>
          <p:cNvPr id="2" name="Title 1"/>
          <p:cNvSpPr>
            <a:spLocks noGrp="1"/>
          </p:cNvSpPr>
          <p:nvPr>
            <p:ph type="title"/>
          </p:nvPr>
        </p:nvSpPr>
        <p:spPr>
          <a:noFill/>
          <a:ln>
            <a:noFill/>
          </a:ln>
        </p:spPr>
        <p:txBody>
          <a:bodyPr anchor="ctr"/>
          <a:lstStyle/>
          <a:p>
            <a:r>
              <a:rPr lang="en-US" dirty="0" err="1" smtClean="0"/>
              <a:t>Subquery</a:t>
            </a:r>
            <a:r>
              <a:rPr lang="en-US" dirty="0" smtClean="0"/>
              <a:t> </a:t>
            </a:r>
            <a:r>
              <a:rPr lang="en-US" dirty="0"/>
              <a:t>– UPDATE Statement</a:t>
            </a:r>
          </a:p>
        </p:txBody>
      </p:sp>
      <p:pic>
        <p:nvPicPr>
          <p:cNvPr id="1026" name="Picture 2" descr="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19050" cy="9525"/>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4294967295"/>
          </p:nvPr>
        </p:nvSpPr>
        <p:spPr>
          <a:xfrm>
            <a:off x="8610600" y="6477000"/>
            <a:ext cx="533400" cy="381000"/>
          </a:xfrm>
          <a:prstGeom prst="rect">
            <a:avLst/>
          </a:prstGeom>
        </p:spPr>
        <p:txBody>
          <a:bodyPr/>
          <a:lstStyle/>
          <a:p>
            <a:fld id="{068D587B-6992-4B03-9EE1-58C2DD981ECA}" type="slidenum">
              <a:rPr lang="en-US" smtClean="0"/>
              <a:t>22</a:t>
            </a:fld>
            <a:endParaRPr lang="en-US"/>
          </a:p>
        </p:txBody>
      </p:sp>
    </p:spTree>
    <p:extLst>
      <p:ext uri="{BB962C8B-B14F-4D97-AF65-F5344CB8AC3E}">
        <p14:creationId xmlns:p14="http://schemas.microsoft.com/office/powerpoint/2010/main" val="1187226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10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534400" cy="4906963"/>
          </a:xfrm>
        </p:spPr>
        <p:txBody>
          <a:bodyPr/>
          <a:lstStyle/>
          <a:p>
            <a:pPr marL="0" indent="0">
              <a:lnSpc>
                <a:spcPct val="120000"/>
              </a:lnSpc>
              <a:spcBef>
                <a:spcPts val="0"/>
              </a:spcBef>
              <a:buNone/>
            </a:pPr>
            <a:r>
              <a:rPr lang="en-US" sz="2000" dirty="0" smtClean="0">
                <a:solidFill>
                  <a:srgbClr val="3BCB01"/>
                </a:solidFill>
              </a:rPr>
              <a:t>Scenario</a:t>
            </a:r>
            <a:endParaRPr lang="en-US" sz="2000" dirty="0" smtClean="0"/>
          </a:p>
          <a:p>
            <a:pPr marL="0" indent="0">
              <a:lnSpc>
                <a:spcPct val="120000"/>
              </a:lnSpc>
              <a:spcBef>
                <a:spcPts val="0"/>
              </a:spcBef>
              <a:buNone/>
            </a:pPr>
            <a:r>
              <a:rPr lang="en-US" sz="2000" dirty="0" smtClean="0"/>
              <a:t>	We </a:t>
            </a:r>
            <a:r>
              <a:rPr lang="en-US" sz="2000" dirty="0"/>
              <a:t>will use the same new table created earlier, </a:t>
            </a:r>
            <a:r>
              <a:rPr lang="en-US" sz="2000" dirty="0" err="1"/>
              <a:t>USA_Offices</a:t>
            </a:r>
            <a:r>
              <a:rPr lang="en-US" sz="2000" dirty="0"/>
              <a:t> and Offices table. </a:t>
            </a:r>
          </a:p>
          <a:p>
            <a:pPr marL="685800" lvl="1">
              <a:lnSpc>
                <a:spcPct val="120000"/>
              </a:lnSpc>
              <a:spcBef>
                <a:spcPts val="0"/>
              </a:spcBef>
            </a:pPr>
            <a:r>
              <a:rPr lang="en-US" sz="1800" dirty="0" smtClean="0"/>
              <a:t>Update values in ‘addressLine2’ column of </a:t>
            </a:r>
            <a:r>
              <a:rPr lang="en-US" sz="1800" dirty="0" err="1" smtClean="0"/>
              <a:t>USA_Offices</a:t>
            </a:r>
            <a:r>
              <a:rPr lang="en-US" sz="1800" dirty="0" smtClean="0"/>
              <a:t> to ‘Suite 327’</a:t>
            </a:r>
          </a:p>
          <a:p>
            <a:pPr marL="685800" lvl="1">
              <a:lnSpc>
                <a:spcPct val="120000"/>
              </a:lnSpc>
              <a:spcBef>
                <a:spcPts val="0"/>
              </a:spcBef>
            </a:pPr>
            <a:r>
              <a:rPr lang="en-US" sz="1800" dirty="0" smtClean="0"/>
              <a:t>if the ‘city’ value of these records appear in the those records of Office tables where city value is ‘Boston’</a:t>
            </a:r>
            <a:r>
              <a:rPr lang="en-US" sz="1600" dirty="0" smtClean="0"/>
              <a:t>.</a:t>
            </a:r>
            <a:endParaRPr lang="en-US" sz="1600" b="1" dirty="0"/>
          </a:p>
          <a:p>
            <a:pPr>
              <a:lnSpc>
                <a:spcPct val="120000"/>
              </a:lnSpc>
              <a:spcBef>
                <a:spcPts val="0"/>
              </a:spcBef>
            </a:pPr>
            <a:endParaRPr lang="en-US" sz="2000" b="1" dirty="0">
              <a:solidFill>
                <a:schemeClr val="accent1">
                  <a:lumMod val="75000"/>
                </a:schemeClr>
              </a:solidFill>
            </a:endParaRPr>
          </a:p>
          <a:p>
            <a:pPr marL="800100" lvl="2" indent="0">
              <a:lnSpc>
                <a:spcPct val="120000"/>
              </a:lnSpc>
              <a:spcBef>
                <a:spcPts val="0"/>
              </a:spcBef>
              <a:buNone/>
            </a:pPr>
            <a:r>
              <a:rPr lang="en-US" sz="2000" dirty="0">
                <a:solidFill>
                  <a:srgbClr val="0070C0"/>
                </a:solidFill>
              </a:rPr>
              <a:t>UPDATE</a:t>
            </a:r>
            <a:r>
              <a:rPr lang="en-US" sz="2000" dirty="0" smtClean="0">
                <a:solidFill>
                  <a:schemeClr val="accent1">
                    <a:lumMod val="75000"/>
                  </a:schemeClr>
                </a:solidFill>
                <a:latin typeface="Courier New" pitchFamily="49" charset="0"/>
                <a:cs typeface="Courier New" pitchFamily="49" charset="0"/>
              </a:rPr>
              <a:t> </a:t>
            </a:r>
            <a:r>
              <a:rPr lang="en-US" sz="2000" dirty="0" err="1">
                <a:solidFill>
                  <a:srgbClr val="BC8F00"/>
                </a:solidFill>
              </a:rPr>
              <a:t>USA_Offices</a:t>
            </a:r>
            <a:endParaRPr lang="en-US" sz="2000" dirty="0">
              <a:solidFill>
                <a:srgbClr val="BC8F00"/>
              </a:solidFill>
            </a:endParaRPr>
          </a:p>
          <a:p>
            <a:pPr marL="800100" lvl="2" indent="0">
              <a:lnSpc>
                <a:spcPct val="120000"/>
              </a:lnSpc>
              <a:spcBef>
                <a:spcPts val="0"/>
              </a:spcBef>
              <a:buNone/>
            </a:pPr>
            <a:r>
              <a:rPr lang="en-US" sz="2000" dirty="0">
                <a:solidFill>
                  <a:srgbClr val="0070C0"/>
                </a:solidFill>
              </a:rPr>
              <a:t>SET</a:t>
            </a:r>
            <a:r>
              <a:rPr lang="en-US" sz="2000" dirty="0" smtClean="0">
                <a:solidFill>
                  <a:schemeClr val="accent1">
                    <a:lumMod val="75000"/>
                  </a:schemeClr>
                </a:solidFill>
                <a:latin typeface="Courier New" pitchFamily="49" charset="0"/>
                <a:cs typeface="Courier New" pitchFamily="49" charset="0"/>
              </a:rPr>
              <a:t> </a:t>
            </a:r>
            <a:r>
              <a:rPr lang="en-US" sz="2000" dirty="0">
                <a:solidFill>
                  <a:srgbClr val="BC8F00"/>
                </a:solidFill>
              </a:rPr>
              <a:t>addressLine2 = 'Suite 327'</a:t>
            </a:r>
          </a:p>
          <a:p>
            <a:pPr marL="800100" lvl="2" indent="0">
              <a:lnSpc>
                <a:spcPct val="120000"/>
              </a:lnSpc>
              <a:spcBef>
                <a:spcPts val="0"/>
              </a:spcBef>
              <a:buNone/>
            </a:pPr>
            <a:r>
              <a:rPr lang="en-US" sz="2000" dirty="0">
                <a:solidFill>
                  <a:srgbClr val="0070C0"/>
                </a:solidFill>
              </a:rPr>
              <a:t>WHERE</a:t>
            </a:r>
            <a:r>
              <a:rPr lang="en-US" sz="2000" dirty="0" smtClean="0">
                <a:solidFill>
                  <a:schemeClr val="accent1">
                    <a:lumMod val="75000"/>
                  </a:schemeClr>
                </a:solidFill>
                <a:latin typeface="Courier New" pitchFamily="49" charset="0"/>
                <a:cs typeface="Courier New" pitchFamily="49" charset="0"/>
              </a:rPr>
              <a:t> </a:t>
            </a:r>
            <a:r>
              <a:rPr lang="en-US" sz="2000" dirty="0">
                <a:solidFill>
                  <a:srgbClr val="BC8F00"/>
                </a:solidFill>
              </a:rPr>
              <a:t>city</a:t>
            </a:r>
            <a:r>
              <a:rPr lang="en-US" sz="2000" dirty="0">
                <a:solidFill>
                  <a:schemeClr val="accent1">
                    <a:lumMod val="75000"/>
                  </a:schemeClr>
                </a:solidFill>
                <a:latin typeface="Courier New" pitchFamily="49" charset="0"/>
                <a:cs typeface="Courier New" pitchFamily="49" charset="0"/>
              </a:rPr>
              <a:t> </a:t>
            </a:r>
            <a:r>
              <a:rPr lang="en-US" sz="2000" dirty="0">
                <a:solidFill>
                  <a:srgbClr val="0070C0"/>
                </a:solidFill>
              </a:rPr>
              <a:t>IN (SELECT </a:t>
            </a:r>
            <a:r>
              <a:rPr lang="en-US" sz="2000" dirty="0">
                <a:solidFill>
                  <a:srgbClr val="BC8F00"/>
                </a:solidFill>
              </a:rPr>
              <a:t>city</a:t>
            </a:r>
            <a:r>
              <a:rPr lang="en-US" sz="2000" dirty="0">
                <a:solidFill>
                  <a:schemeClr val="accent6">
                    <a:lumMod val="75000"/>
                  </a:schemeClr>
                </a:solidFill>
                <a:latin typeface="Courier New" pitchFamily="49" charset="0"/>
                <a:cs typeface="Courier New" pitchFamily="49" charset="0"/>
              </a:rPr>
              <a:t> </a:t>
            </a:r>
            <a:r>
              <a:rPr lang="en-US" sz="2000" dirty="0">
                <a:solidFill>
                  <a:srgbClr val="0070C0"/>
                </a:solidFill>
              </a:rPr>
              <a:t>FROM</a:t>
            </a:r>
            <a:r>
              <a:rPr lang="en-US" sz="2000" dirty="0">
                <a:solidFill>
                  <a:schemeClr val="accent1">
                    <a:lumMod val="75000"/>
                  </a:schemeClr>
                </a:solidFill>
                <a:latin typeface="Courier New" pitchFamily="49" charset="0"/>
                <a:cs typeface="Courier New" pitchFamily="49" charset="0"/>
              </a:rPr>
              <a:t> </a:t>
            </a:r>
            <a:r>
              <a:rPr lang="en-US" sz="2000" dirty="0">
                <a:solidFill>
                  <a:srgbClr val="BC8F00"/>
                </a:solidFill>
              </a:rPr>
              <a:t>Offices</a:t>
            </a:r>
          </a:p>
          <a:p>
            <a:pPr marL="800100" lvl="2" indent="0">
              <a:lnSpc>
                <a:spcPct val="120000"/>
              </a:lnSpc>
              <a:spcBef>
                <a:spcPts val="0"/>
              </a:spcBef>
              <a:buNone/>
            </a:pPr>
            <a:r>
              <a:rPr lang="en-US" sz="2000" dirty="0" smtClean="0">
                <a:solidFill>
                  <a:schemeClr val="accent1">
                    <a:lumMod val="75000"/>
                  </a:schemeClr>
                </a:solidFill>
                <a:latin typeface="Courier New" pitchFamily="49" charset="0"/>
                <a:cs typeface="Courier New" pitchFamily="49" charset="0"/>
              </a:rPr>
              <a:t>             </a:t>
            </a:r>
            <a:r>
              <a:rPr lang="en-US" sz="2000" dirty="0" smtClean="0">
                <a:solidFill>
                  <a:srgbClr val="0070C0"/>
                </a:solidFill>
              </a:rPr>
              <a:t>WHERE</a:t>
            </a:r>
            <a:r>
              <a:rPr lang="en-US" sz="2000" dirty="0" smtClean="0">
                <a:solidFill>
                  <a:schemeClr val="accent1">
                    <a:lumMod val="75000"/>
                  </a:schemeClr>
                </a:solidFill>
                <a:latin typeface="Courier New" pitchFamily="49" charset="0"/>
                <a:cs typeface="Courier New" pitchFamily="49" charset="0"/>
              </a:rPr>
              <a:t> </a:t>
            </a:r>
            <a:r>
              <a:rPr lang="en-US" sz="2000" dirty="0">
                <a:solidFill>
                  <a:srgbClr val="BC8F00"/>
                </a:solidFill>
              </a:rPr>
              <a:t>city</a:t>
            </a:r>
            <a:r>
              <a:rPr lang="en-US" sz="2000" dirty="0" smtClean="0">
                <a:solidFill>
                  <a:schemeClr val="accent6">
                    <a:lumMod val="75000"/>
                  </a:schemeClr>
                </a:solidFill>
                <a:latin typeface="Courier New" pitchFamily="49" charset="0"/>
                <a:cs typeface="Courier New" pitchFamily="49" charset="0"/>
              </a:rPr>
              <a:t> </a:t>
            </a:r>
            <a:r>
              <a:rPr lang="en-US" sz="2000" dirty="0">
                <a:solidFill>
                  <a:srgbClr val="0070C0"/>
                </a:solidFill>
              </a:rPr>
              <a:t>LIKE</a:t>
            </a:r>
            <a:r>
              <a:rPr lang="en-US" sz="2000" dirty="0" smtClean="0">
                <a:solidFill>
                  <a:schemeClr val="accent1">
                    <a:lumMod val="75000"/>
                  </a:schemeClr>
                </a:solidFill>
                <a:latin typeface="Courier New" pitchFamily="49" charset="0"/>
                <a:cs typeface="Courier New" pitchFamily="49" charset="0"/>
              </a:rPr>
              <a:t> </a:t>
            </a:r>
            <a:r>
              <a:rPr lang="en-US" sz="2000" dirty="0">
                <a:solidFill>
                  <a:srgbClr val="0070C0"/>
                </a:solidFill>
              </a:rPr>
              <a:t>'%</a:t>
            </a:r>
            <a:r>
              <a:rPr lang="en-US" sz="2000" dirty="0">
                <a:solidFill>
                  <a:srgbClr val="BC8F00"/>
                </a:solidFill>
              </a:rPr>
              <a:t>Boston</a:t>
            </a:r>
            <a:r>
              <a:rPr lang="en-US" sz="2000" dirty="0">
                <a:solidFill>
                  <a:srgbClr val="0070C0"/>
                </a:solidFill>
              </a:rPr>
              <a:t>%');</a:t>
            </a:r>
          </a:p>
        </p:txBody>
      </p:sp>
      <p:sp>
        <p:nvSpPr>
          <p:cNvPr id="2" name="Title 1"/>
          <p:cNvSpPr>
            <a:spLocks noGrp="1"/>
          </p:cNvSpPr>
          <p:nvPr>
            <p:ph type="title"/>
          </p:nvPr>
        </p:nvSpPr>
        <p:spPr>
          <a:noFill/>
          <a:ln>
            <a:noFill/>
          </a:ln>
        </p:spPr>
        <p:txBody>
          <a:bodyPr anchor="ctr"/>
          <a:lstStyle/>
          <a:p>
            <a:r>
              <a:rPr lang="en-US" dirty="0" smtClean="0">
                <a:solidFill>
                  <a:schemeClr val="bg1"/>
                </a:solidFill>
              </a:rPr>
              <a:t>Sub-query</a:t>
            </a:r>
            <a:r>
              <a:rPr lang="en-US" dirty="0">
                <a:solidFill>
                  <a:schemeClr val="bg1"/>
                </a:solidFill>
              </a:rPr>
              <a:t>:</a:t>
            </a:r>
            <a:r>
              <a:rPr lang="en-US" dirty="0" smtClean="0">
                <a:solidFill>
                  <a:schemeClr val="bg1"/>
                </a:solidFill>
              </a:rPr>
              <a:t> </a:t>
            </a:r>
            <a:r>
              <a:rPr lang="en-US" dirty="0">
                <a:solidFill>
                  <a:schemeClr val="bg1"/>
                </a:solidFill>
              </a:rPr>
              <a:t>UPDATE </a:t>
            </a:r>
            <a:r>
              <a:rPr lang="en-US" dirty="0" smtClean="0">
                <a:solidFill>
                  <a:schemeClr val="bg1"/>
                </a:solidFill>
              </a:rPr>
              <a:t>Statement</a:t>
            </a:r>
            <a:endParaRPr lang="en-US" dirty="0">
              <a:solidFill>
                <a:schemeClr val="bg1"/>
              </a:solidFill>
            </a:endParaRPr>
          </a:p>
        </p:txBody>
      </p:sp>
      <p:sp>
        <p:nvSpPr>
          <p:cNvPr id="6" name="Slide Number Placeholder 5"/>
          <p:cNvSpPr>
            <a:spLocks noGrp="1"/>
          </p:cNvSpPr>
          <p:nvPr>
            <p:ph type="sldNum" sz="quarter" idx="4294967295"/>
          </p:nvPr>
        </p:nvSpPr>
        <p:spPr>
          <a:xfrm>
            <a:off x="8610600" y="6477000"/>
            <a:ext cx="533400" cy="381000"/>
          </a:xfrm>
          <a:prstGeom prst="rect">
            <a:avLst/>
          </a:prstGeom>
        </p:spPr>
        <p:txBody>
          <a:bodyPr/>
          <a:lstStyle/>
          <a:p>
            <a:fld id="{068D587B-6992-4B03-9EE1-58C2DD981ECA}" type="slidenum">
              <a:rPr lang="en-US" smtClean="0"/>
              <a:t>23</a:t>
            </a:fld>
            <a:endParaRPr lang="en-US"/>
          </a:p>
        </p:txBody>
      </p:sp>
    </p:spTree>
    <p:extLst>
      <p:ext uri="{BB962C8B-B14F-4D97-AF65-F5344CB8AC3E}">
        <p14:creationId xmlns:p14="http://schemas.microsoft.com/office/powerpoint/2010/main" val="3400438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10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smtClean="0"/>
              <a:t>Sub-Queries with DELETE</a:t>
            </a:r>
            <a:endParaRPr lang="en-US" dirty="0"/>
          </a:p>
        </p:txBody>
      </p:sp>
    </p:spTree>
    <p:extLst>
      <p:ext uri="{BB962C8B-B14F-4D97-AF65-F5344CB8AC3E}">
        <p14:creationId xmlns:p14="http://schemas.microsoft.com/office/powerpoint/2010/main" val="40533819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1" indent="0">
              <a:spcBef>
                <a:spcPts val="0"/>
              </a:spcBef>
              <a:buNone/>
            </a:pPr>
            <a:r>
              <a:rPr lang="en-US" sz="2000" dirty="0" smtClean="0"/>
              <a:t>The Sub-query </a:t>
            </a:r>
            <a:r>
              <a:rPr lang="en-US" sz="2000" dirty="0"/>
              <a:t>can be used in conjunction with the DELETE </a:t>
            </a:r>
            <a:r>
              <a:rPr lang="en-US" sz="2000" dirty="0" smtClean="0"/>
              <a:t>statement</a:t>
            </a:r>
          </a:p>
          <a:p>
            <a:pPr marL="0" indent="0">
              <a:buNone/>
            </a:pPr>
            <a:endParaRPr lang="en-US" sz="2000" dirty="0" smtClean="0"/>
          </a:p>
          <a:p>
            <a:pPr marL="0" indent="0">
              <a:buNone/>
            </a:pPr>
            <a:r>
              <a:rPr lang="en-US" sz="2000" dirty="0" smtClean="0">
                <a:solidFill>
                  <a:srgbClr val="3BCB01"/>
                </a:solidFill>
              </a:rPr>
              <a:t>Syntax</a:t>
            </a:r>
          </a:p>
          <a:p>
            <a:pPr marL="1257300" lvl="3" indent="0">
              <a:buNone/>
            </a:pPr>
            <a:r>
              <a:rPr lang="en-IN" dirty="0">
                <a:solidFill>
                  <a:srgbClr val="0070C0"/>
                </a:solidFill>
              </a:rPr>
              <a:t>DELETE</a:t>
            </a:r>
            <a:r>
              <a:rPr lang="en-IN" dirty="0">
                <a:solidFill>
                  <a:schemeClr val="tx2">
                    <a:lumMod val="75000"/>
                  </a:schemeClr>
                </a:solidFill>
                <a:latin typeface="Courier New" pitchFamily="49" charset="0"/>
                <a:cs typeface="Courier New" pitchFamily="49" charset="0"/>
              </a:rPr>
              <a:t> </a:t>
            </a:r>
            <a:r>
              <a:rPr lang="en-IN" dirty="0">
                <a:solidFill>
                  <a:srgbClr val="0070C0"/>
                </a:solidFill>
              </a:rPr>
              <a:t>FROM</a:t>
            </a:r>
            <a:r>
              <a:rPr lang="en-IN" dirty="0">
                <a:solidFill>
                  <a:schemeClr val="tx2">
                    <a:lumMod val="75000"/>
                  </a:schemeClr>
                </a:solidFill>
                <a:latin typeface="Courier New" pitchFamily="49" charset="0"/>
                <a:cs typeface="Courier New" pitchFamily="49" charset="0"/>
              </a:rPr>
              <a:t> </a:t>
            </a:r>
            <a:r>
              <a:rPr lang="en-IN" dirty="0" err="1">
                <a:solidFill>
                  <a:srgbClr val="BC8F00"/>
                </a:solidFill>
              </a:rPr>
              <a:t>table_name</a:t>
            </a:r>
            <a:endParaRPr lang="en-IN" dirty="0">
              <a:solidFill>
                <a:srgbClr val="BC8F00"/>
              </a:solidFill>
            </a:endParaRPr>
          </a:p>
          <a:p>
            <a:pPr marL="1257300" lvl="3" indent="0">
              <a:buNone/>
            </a:pPr>
            <a:r>
              <a:rPr lang="en-IN" dirty="0">
                <a:solidFill>
                  <a:srgbClr val="0070C0"/>
                </a:solidFill>
              </a:rPr>
              <a:t>[WHERE OPERATOR [VALUE</a:t>
            </a:r>
            <a:r>
              <a:rPr lang="en-IN" dirty="0" smtClean="0">
                <a:solidFill>
                  <a:srgbClr val="0070C0"/>
                </a:solidFill>
              </a:rPr>
              <a:t>]</a:t>
            </a:r>
          </a:p>
          <a:p>
            <a:pPr marL="1257300" lvl="3" indent="0">
              <a:buNone/>
            </a:pPr>
            <a:r>
              <a:rPr lang="en-IN" dirty="0" smtClean="0">
                <a:solidFill>
                  <a:srgbClr val="0070C0"/>
                </a:solidFill>
              </a:rPr>
              <a:t>(</a:t>
            </a:r>
            <a:r>
              <a:rPr lang="en-IN" dirty="0">
                <a:solidFill>
                  <a:srgbClr val="0070C0"/>
                </a:solidFill>
              </a:rPr>
              <a:t>SELECT </a:t>
            </a:r>
            <a:r>
              <a:rPr lang="en-IN" dirty="0" err="1" smtClean="0">
                <a:solidFill>
                  <a:srgbClr val="BC8F00"/>
                </a:solidFill>
              </a:rPr>
              <a:t>column_name</a:t>
            </a:r>
            <a:endParaRPr lang="en-IN" dirty="0">
              <a:solidFill>
                <a:srgbClr val="BC8F00"/>
              </a:solidFill>
            </a:endParaRPr>
          </a:p>
          <a:p>
            <a:pPr marL="1257300" lvl="3" indent="0">
              <a:buNone/>
            </a:pPr>
            <a:r>
              <a:rPr lang="en-IN" dirty="0" smtClean="0">
                <a:solidFill>
                  <a:srgbClr val="0070C0"/>
                </a:solidFill>
              </a:rPr>
              <a:t>FROM</a:t>
            </a:r>
            <a:r>
              <a:rPr lang="en-IN" dirty="0" smtClean="0">
                <a:latin typeface="Courier New" pitchFamily="49" charset="0"/>
                <a:cs typeface="Courier New" pitchFamily="49" charset="0"/>
              </a:rPr>
              <a:t> </a:t>
            </a:r>
            <a:r>
              <a:rPr lang="en-IN" dirty="0" err="1">
                <a:solidFill>
                  <a:srgbClr val="BC8F00"/>
                </a:solidFill>
              </a:rPr>
              <a:t>table_name</a:t>
            </a:r>
            <a:r>
              <a:rPr lang="en-IN" dirty="0" smtClean="0">
                <a:solidFill>
                  <a:srgbClr val="0070C0"/>
                </a:solidFill>
              </a:rPr>
              <a:t>)</a:t>
            </a:r>
          </a:p>
          <a:p>
            <a:pPr marL="1257300" lvl="3" indent="0">
              <a:buNone/>
            </a:pPr>
            <a:r>
              <a:rPr lang="en-IN" dirty="0" smtClean="0">
                <a:solidFill>
                  <a:srgbClr val="0070C0"/>
                </a:solidFill>
              </a:rPr>
              <a:t>[</a:t>
            </a:r>
            <a:r>
              <a:rPr lang="en-IN" dirty="0">
                <a:solidFill>
                  <a:srgbClr val="0070C0"/>
                </a:solidFill>
              </a:rPr>
              <a:t>WHERE) ];</a:t>
            </a:r>
          </a:p>
          <a:p>
            <a:pPr marL="0" indent="0">
              <a:buNone/>
            </a:pPr>
            <a:endParaRPr lang="en-US" sz="2000" dirty="0" smtClean="0"/>
          </a:p>
          <a:p>
            <a:pPr marL="0" indent="0">
              <a:buNone/>
            </a:pPr>
            <a:endParaRPr lang="en-US" sz="2000" b="1" dirty="0" smtClean="0"/>
          </a:p>
          <a:p>
            <a:pPr marL="0" indent="0">
              <a:buNone/>
            </a:pPr>
            <a:endParaRPr lang="en-US" sz="2000" b="1" dirty="0"/>
          </a:p>
          <a:p>
            <a:pPr marL="0" indent="0">
              <a:buNone/>
            </a:pPr>
            <a:endParaRPr lang="en-US" sz="2000" b="1" dirty="0" smtClean="0"/>
          </a:p>
          <a:p>
            <a:pPr marL="0" indent="0">
              <a:buNone/>
            </a:pPr>
            <a:endParaRPr lang="en-US" sz="2000" b="1" dirty="0" smtClean="0"/>
          </a:p>
          <a:p>
            <a:pPr marL="0" indent="0">
              <a:buNone/>
            </a:pPr>
            <a:endParaRPr lang="en-US" sz="2000" dirty="0"/>
          </a:p>
        </p:txBody>
      </p:sp>
      <p:sp>
        <p:nvSpPr>
          <p:cNvPr id="2" name="Title 1"/>
          <p:cNvSpPr>
            <a:spLocks noGrp="1"/>
          </p:cNvSpPr>
          <p:nvPr>
            <p:ph type="title"/>
          </p:nvPr>
        </p:nvSpPr>
        <p:spPr>
          <a:noFill/>
          <a:ln>
            <a:noFill/>
          </a:ln>
        </p:spPr>
        <p:txBody>
          <a:bodyPr anchor="ctr"/>
          <a:lstStyle/>
          <a:p>
            <a:r>
              <a:rPr lang="en-US" dirty="0" smtClean="0"/>
              <a:t>Sub-query: </a:t>
            </a:r>
            <a:r>
              <a:rPr lang="en-US" dirty="0"/>
              <a:t>DELETE Statement</a:t>
            </a:r>
          </a:p>
        </p:txBody>
      </p:sp>
      <p:pic>
        <p:nvPicPr>
          <p:cNvPr id="1026" name="Picture 2" descr="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19050" cy="9525"/>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4294967295"/>
          </p:nvPr>
        </p:nvSpPr>
        <p:spPr>
          <a:xfrm>
            <a:off x="8610600" y="6477000"/>
            <a:ext cx="533400" cy="381000"/>
          </a:xfrm>
          <a:prstGeom prst="rect">
            <a:avLst/>
          </a:prstGeom>
        </p:spPr>
        <p:txBody>
          <a:bodyPr/>
          <a:lstStyle/>
          <a:p>
            <a:fld id="{068D587B-6992-4B03-9EE1-58C2DD981ECA}" type="slidenum">
              <a:rPr lang="en-US" smtClean="0"/>
              <a:t>25</a:t>
            </a:fld>
            <a:endParaRPr lang="en-US"/>
          </a:p>
        </p:txBody>
      </p:sp>
    </p:spTree>
    <p:extLst>
      <p:ext uri="{BB962C8B-B14F-4D97-AF65-F5344CB8AC3E}">
        <p14:creationId xmlns:p14="http://schemas.microsoft.com/office/powerpoint/2010/main" val="19070149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1000"/>
                                        <p:tgtEl>
                                          <p:spTgt spid="3">
                                            <p:txEl>
                                              <p:pRg st="2" end="2"/>
                                            </p:txEl>
                                          </p:spTgt>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1000"/>
                                        <p:tgtEl>
                                          <p:spTgt spid="3">
                                            <p:txEl>
                                              <p:pRg st="3" end="3"/>
                                            </p:txEl>
                                          </p:spTgt>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1000"/>
                                        <p:tgtEl>
                                          <p:spTgt spid="3">
                                            <p:txEl>
                                              <p:pRg st="5" end="5"/>
                                            </p:txEl>
                                          </p:spTgt>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childTnLst>
                                </p:cTn>
                              </p:par>
                            </p:childTnLst>
                          </p:cTn>
                        </p:par>
                        <p:par>
                          <p:cTn id="28" fill="hold">
                            <p:stCondLst>
                              <p:cond delay="6000"/>
                            </p:stCondLst>
                            <p:childTnLst>
                              <p:par>
                                <p:cTn id="29" presetID="10" presetClass="entr" presetSubtype="0" fill="hold" nodeType="after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1" indent="0">
              <a:spcBef>
                <a:spcPts val="0"/>
              </a:spcBef>
              <a:buNone/>
            </a:pPr>
            <a:r>
              <a:rPr lang="en-US" sz="2000" dirty="0" smtClean="0">
                <a:solidFill>
                  <a:srgbClr val="3BCB01"/>
                </a:solidFill>
              </a:rPr>
              <a:t>Scenario</a:t>
            </a:r>
            <a:r>
              <a:rPr lang="en-US" sz="2000" dirty="0" smtClean="0"/>
              <a:t>:</a:t>
            </a:r>
          </a:p>
          <a:p>
            <a:pPr marL="0" lvl="1" indent="0">
              <a:spcBef>
                <a:spcPts val="0"/>
              </a:spcBef>
              <a:buNone/>
            </a:pPr>
            <a:r>
              <a:rPr lang="en-US" sz="2000" dirty="0" smtClean="0"/>
              <a:t>	We </a:t>
            </a:r>
            <a:r>
              <a:rPr lang="en-US" sz="2000" dirty="0"/>
              <a:t>will use the same new table created earlier, </a:t>
            </a:r>
            <a:r>
              <a:rPr lang="en-US" sz="2000" dirty="0" err="1"/>
              <a:t>USA_Offices</a:t>
            </a:r>
            <a:r>
              <a:rPr lang="en-US" sz="2000" dirty="0"/>
              <a:t> and Offices table. </a:t>
            </a:r>
          </a:p>
          <a:p>
            <a:pPr marL="342900" lvl="1" indent="-342900">
              <a:spcBef>
                <a:spcPts val="0"/>
              </a:spcBef>
            </a:pPr>
            <a:r>
              <a:rPr lang="en-US" sz="1800" dirty="0"/>
              <a:t>Delete records from </a:t>
            </a:r>
            <a:r>
              <a:rPr lang="en-US" sz="1800" dirty="0" err="1"/>
              <a:t>USA_Offices</a:t>
            </a:r>
            <a:r>
              <a:rPr lang="en-US" sz="1800" dirty="0"/>
              <a:t> where the values in ‘city’ column of </a:t>
            </a:r>
            <a:r>
              <a:rPr lang="en-US" sz="1800" dirty="0" err="1"/>
              <a:t>USA_Offices</a:t>
            </a:r>
            <a:r>
              <a:rPr lang="en-US" sz="1800" dirty="0"/>
              <a:t> appear in the values in city column of Offices for ‘NY’ state.</a:t>
            </a:r>
          </a:p>
          <a:p>
            <a:pPr marL="0" indent="0">
              <a:buNone/>
            </a:pPr>
            <a:endParaRPr lang="en-US" sz="2000" b="1" dirty="0">
              <a:solidFill>
                <a:schemeClr val="accent1">
                  <a:lumMod val="75000"/>
                </a:schemeClr>
              </a:solidFill>
            </a:endParaRPr>
          </a:p>
          <a:p>
            <a:pPr marL="400050" lvl="1" indent="0">
              <a:buNone/>
            </a:pPr>
            <a:r>
              <a:rPr lang="en-US" sz="2000" dirty="0">
                <a:solidFill>
                  <a:srgbClr val="0070C0"/>
                </a:solidFill>
              </a:rPr>
              <a:t>DELETE</a:t>
            </a:r>
            <a:r>
              <a:rPr lang="en-US" sz="2000" dirty="0">
                <a:solidFill>
                  <a:schemeClr val="accent1">
                    <a:lumMod val="75000"/>
                  </a:schemeClr>
                </a:solidFill>
                <a:latin typeface="Courier New" pitchFamily="49" charset="0"/>
                <a:cs typeface="Courier New" pitchFamily="49" charset="0"/>
              </a:rPr>
              <a:t> </a:t>
            </a:r>
            <a:r>
              <a:rPr lang="en-US" sz="2000" dirty="0">
                <a:solidFill>
                  <a:srgbClr val="0070C0"/>
                </a:solidFill>
              </a:rPr>
              <a:t>FROM</a:t>
            </a:r>
            <a:r>
              <a:rPr lang="en-US" sz="2000" dirty="0">
                <a:solidFill>
                  <a:schemeClr val="accent1">
                    <a:lumMod val="75000"/>
                  </a:schemeClr>
                </a:solidFill>
                <a:latin typeface="Courier New" pitchFamily="49" charset="0"/>
                <a:cs typeface="Courier New" pitchFamily="49" charset="0"/>
              </a:rPr>
              <a:t> </a:t>
            </a:r>
            <a:r>
              <a:rPr lang="en-US" sz="2000" dirty="0" err="1">
                <a:solidFill>
                  <a:srgbClr val="BC8F00"/>
                </a:solidFill>
              </a:rPr>
              <a:t>USA_Offices</a:t>
            </a:r>
            <a:endParaRPr lang="en-US" sz="2000" dirty="0">
              <a:solidFill>
                <a:srgbClr val="BC8F00"/>
              </a:solidFill>
            </a:endParaRPr>
          </a:p>
          <a:p>
            <a:pPr marL="400050" lvl="1" indent="0">
              <a:buNone/>
            </a:pPr>
            <a:r>
              <a:rPr lang="en-US" sz="2000" dirty="0">
                <a:solidFill>
                  <a:schemeClr val="accent1">
                    <a:lumMod val="75000"/>
                  </a:schemeClr>
                </a:solidFill>
                <a:latin typeface="Courier New" pitchFamily="49" charset="0"/>
                <a:cs typeface="Courier New" pitchFamily="49" charset="0"/>
              </a:rPr>
              <a:t>	</a:t>
            </a:r>
            <a:r>
              <a:rPr lang="en-US" sz="2000" dirty="0">
                <a:solidFill>
                  <a:srgbClr val="0070C0"/>
                </a:solidFill>
              </a:rPr>
              <a:t>WHERE </a:t>
            </a:r>
            <a:r>
              <a:rPr lang="en-US" sz="2000" dirty="0">
                <a:solidFill>
                  <a:srgbClr val="BC8F00"/>
                </a:solidFill>
              </a:rPr>
              <a:t>city</a:t>
            </a:r>
            <a:r>
              <a:rPr lang="en-US" sz="2000" dirty="0">
                <a:solidFill>
                  <a:srgbClr val="0070C0"/>
                </a:solidFill>
              </a:rPr>
              <a:t> IN (SELECT </a:t>
            </a:r>
            <a:r>
              <a:rPr lang="en-US" sz="2000" dirty="0">
                <a:solidFill>
                  <a:srgbClr val="BC8F00"/>
                </a:solidFill>
              </a:rPr>
              <a:t>city</a:t>
            </a:r>
            <a:r>
              <a:rPr lang="en-US" sz="2000" dirty="0">
                <a:solidFill>
                  <a:srgbClr val="0070C0"/>
                </a:solidFill>
              </a:rPr>
              <a:t> FROM </a:t>
            </a:r>
            <a:r>
              <a:rPr lang="en-US" sz="2000" dirty="0">
                <a:solidFill>
                  <a:srgbClr val="BC8F00"/>
                </a:solidFill>
              </a:rPr>
              <a:t>Offices</a:t>
            </a:r>
          </a:p>
          <a:p>
            <a:pPr marL="400050" lvl="1" indent="0">
              <a:buNone/>
            </a:pPr>
            <a:r>
              <a:rPr lang="en-US" sz="2000" dirty="0">
                <a:solidFill>
                  <a:srgbClr val="0070C0"/>
                </a:solidFill>
              </a:rPr>
              <a:t>				WHERE </a:t>
            </a:r>
            <a:r>
              <a:rPr lang="en-US" sz="2000" dirty="0">
                <a:solidFill>
                  <a:srgbClr val="BC8F00"/>
                </a:solidFill>
              </a:rPr>
              <a:t>state</a:t>
            </a:r>
            <a:r>
              <a:rPr lang="en-US" sz="2000" dirty="0">
                <a:solidFill>
                  <a:srgbClr val="0070C0"/>
                </a:solidFill>
              </a:rPr>
              <a:t> LIKE '%</a:t>
            </a:r>
            <a:r>
              <a:rPr lang="en-US" sz="2000" dirty="0">
                <a:solidFill>
                  <a:srgbClr val="BC8F00"/>
                </a:solidFill>
              </a:rPr>
              <a:t>NY</a:t>
            </a:r>
            <a:r>
              <a:rPr lang="en-US" sz="2000" dirty="0">
                <a:solidFill>
                  <a:srgbClr val="0070C0"/>
                </a:solidFill>
              </a:rPr>
              <a:t>%');</a:t>
            </a:r>
          </a:p>
        </p:txBody>
      </p:sp>
      <p:sp>
        <p:nvSpPr>
          <p:cNvPr id="2" name="Title 1"/>
          <p:cNvSpPr>
            <a:spLocks noGrp="1"/>
          </p:cNvSpPr>
          <p:nvPr>
            <p:ph type="title"/>
          </p:nvPr>
        </p:nvSpPr>
        <p:spPr>
          <a:noFill/>
          <a:ln>
            <a:noFill/>
          </a:ln>
        </p:spPr>
        <p:txBody>
          <a:bodyPr anchor="ctr">
            <a:normAutofit/>
          </a:bodyPr>
          <a:lstStyle/>
          <a:p>
            <a:r>
              <a:rPr lang="en-US" dirty="0" smtClean="0"/>
              <a:t>Subquery </a:t>
            </a:r>
            <a:r>
              <a:rPr lang="en-US" dirty="0"/>
              <a:t>– DELETE </a:t>
            </a:r>
            <a:r>
              <a:rPr lang="en-US" dirty="0" smtClean="0"/>
              <a:t>Statement</a:t>
            </a:r>
            <a:endParaRPr lang="en-US" dirty="0"/>
          </a:p>
        </p:txBody>
      </p:sp>
      <p:sp>
        <p:nvSpPr>
          <p:cNvPr id="6" name="Slide Number Placeholder 5"/>
          <p:cNvSpPr>
            <a:spLocks noGrp="1"/>
          </p:cNvSpPr>
          <p:nvPr>
            <p:ph type="sldNum" sz="quarter" idx="4294967295"/>
          </p:nvPr>
        </p:nvSpPr>
        <p:spPr>
          <a:xfrm>
            <a:off x="8610600" y="6477000"/>
            <a:ext cx="533400" cy="381000"/>
          </a:xfrm>
          <a:prstGeom prst="rect">
            <a:avLst/>
          </a:prstGeom>
        </p:spPr>
        <p:txBody>
          <a:bodyPr/>
          <a:lstStyle/>
          <a:p>
            <a:fld id="{068D587B-6992-4B03-9EE1-58C2DD981ECA}" type="slidenum">
              <a:rPr lang="en-US" smtClean="0"/>
              <a:t>26</a:t>
            </a:fld>
            <a:endParaRPr lang="en-US"/>
          </a:p>
        </p:txBody>
      </p:sp>
    </p:spTree>
    <p:extLst>
      <p:ext uri="{BB962C8B-B14F-4D97-AF65-F5344CB8AC3E}">
        <p14:creationId xmlns:p14="http://schemas.microsoft.com/office/powerpoint/2010/main" val="22738013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8078" y="269333"/>
            <a:ext cx="8389665" cy="607259"/>
          </a:xfrm>
          <a:noFill/>
          <a:ln>
            <a:noFill/>
          </a:ln>
        </p:spPr>
        <p:txBody>
          <a:bodyPr anchor="ctr"/>
          <a:lstStyle/>
          <a:p>
            <a:r>
              <a:rPr lang="en-US" sz="1800" b="0" dirty="0"/>
              <a:t>Check Your Understanding</a:t>
            </a:r>
          </a:p>
        </p:txBody>
      </p:sp>
      <p:sp>
        <p:nvSpPr>
          <p:cNvPr id="2" name="Text Placeholder 1"/>
          <p:cNvSpPr>
            <a:spLocks noGrp="1"/>
          </p:cNvSpPr>
          <p:nvPr>
            <p:ph type="body" sz="quarter" idx="13"/>
          </p:nvPr>
        </p:nvSpPr>
        <p:spPr/>
        <p:txBody>
          <a:bodyPr>
            <a:normAutofit/>
          </a:bodyPr>
          <a:lstStyle/>
          <a:p>
            <a:pPr marL="514350" indent="-514350">
              <a:buAutoNum type="arabicPeriod"/>
            </a:pPr>
            <a:r>
              <a:rPr lang="en-US" sz="2000" dirty="0" smtClean="0"/>
              <a:t>What are the advantages of Sub-Queries ?</a:t>
            </a:r>
          </a:p>
          <a:p>
            <a:pPr marL="514350" indent="-514350">
              <a:buAutoNum type="arabicPeriod"/>
            </a:pPr>
            <a:endParaRPr lang="en-US" sz="2000" dirty="0" smtClean="0"/>
          </a:p>
          <a:p>
            <a:pPr marL="514350" indent="-514350">
              <a:buAutoNum type="arabicPeriod"/>
            </a:pPr>
            <a:r>
              <a:rPr lang="en-US" sz="2000" dirty="0" smtClean="0"/>
              <a:t>How to use Sub-queries with the SELECT, INSERT, UPDATE AND DELETE statements?</a:t>
            </a:r>
          </a:p>
          <a:p>
            <a:pPr marL="514350" indent="-514350">
              <a:buAutoNum type="arabicPeriod"/>
            </a:pPr>
            <a:endParaRPr lang="en-US" sz="2000" dirty="0"/>
          </a:p>
        </p:txBody>
      </p:sp>
      <p:sp>
        <p:nvSpPr>
          <p:cNvPr id="5" name="Slide Number Placeholder 4"/>
          <p:cNvSpPr>
            <a:spLocks noGrp="1"/>
          </p:cNvSpPr>
          <p:nvPr>
            <p:ph type="sldNum" sz="quarter" idx="4294967295"/>
          </p:nvPr>
        </p:nvSpPr>
        <p:spPr>
          <a:xfrm>
            <a:off x="8763000" y="6492081"/>
            <a:ext cx="736600" cy="228600"/>
          </a:xfrm>
          <a:prstGeom prst="rect">
            <a:avLst/>
          </a:prstGeom>
        </p:spPr>
        <p:txBody>
          <a:bodyPr/>
          <a:lstStyle/>
          <a:p>
            <a:fld id="{068D587B-6992-4B03-9EE1-58C2DD981ECA}" type="slidenum">
              <a:rPr lang="en-US" smtClean="0"/>
              <a:t>27</a:t>
            </a:fld>
            <a:endParaRPr lang="en-US"/>
          </a:p>
        </p:txBody>
      </p:sp>
    </p:spTree>
    <p:extLst>
      <p:ext uri="{BB962C8B-B14F-4D97-AF65-F5344CB8AC3E}">
        <p14:creationId xmlns:p14="http://schemas.microsoft.com/office/powerpoint/2010/main" val="40616952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42164" y="166231"/>
            <a:ext cx="8389665" cy="607259"/>
          </a:xfrm>
          <a:noFill/>
          <a:ln>
            <a:noFill/>
          </a:ln>
        </p:spPr>
        <p:txBody>
          <a:bodyPr anchor="ctr"/>
          <a:lstStyle/>
          <a:p>
            <a:r>
              <a:rPr lang="en-US" sz="1800" dirty="0" smtClean="0"/>
              <a:t>Recap</a:t>
            </a:r>
            <a:endParaRPr lang="en-US" sz="1800" dirty="0"/>
          </a:p>
        </p:txBody>
      </p:sp>
      <p:sp>
        <p:nvSpPr>
          <p:cNvPr id="2" name="Content Placeholder 1"/>
          <p:cNvSpPr>
            <a:spLocks noGrp="1"/>
          </p:cNvSpPr>
          <p:nvPr>
            <p:ph type="body" sz="quarter" idx="13"/>
          </p:nvPr>
        </p:nvSpPr>
        <p:spPr>
          <a:xfrm>
            <a:off x="350293" y="990600"/>
            <a:ext cx="8382000" cy="4622800"/>
          </a:xfrm>
        </p:spPr>
        <p:txBody>
          <a:bodyPr>
            <a:normAutofit/>
          </a:bodyPr>
          <a:lstStyle/>
          <a:p>
            <a:pPr>
              <a:spcBef>
                <a:spcPts val="0"/>
              </a:spcBef>
            </a:pPr>
            <a:r>
              <a:rPr lang="en-US" sz="2000" dirty="0" smtClean="0"/>
              <a:t>The key points covered in this chapter are:</a:t>
            </a:r>
          </a:p>
          <a:p>
            <a:pPr>
              <a:spcBef>
                <a:spcPts val="0"/>
              </a:spcBef>
            </a:pPr>
            <a:endParaRPr lang="en-US" sz="2000" dirty="0"/>
          </a:p>
          <a:p>
            <a:pPr marL="342900" indent="-342900">
              <a:spcBef>
                <a:spcPts val="0"/>
              </a:spcBef>
              <a:buFont typeface="Arial" panose="020B0604020202020204" pitchFamily="34" charset="0"/>
              <a:buChar char="•"/>
            </a:pPr>
            <a:r>
              <a:rPr lang="en-US" sz="2000" dirty="0" smtClean="0"/>
              <a:t>The advantage of a Sub-query is that it allows queries </a:t>
            </a:r>
            <a:r>
              <a:rPr lang="en-US" sz="2000" dirty="0"/>
              <a:t>that are structured </a:t>
            </a:r>
            <a:r>
              <a:rPr lang="en-US" sz="2000" dirty="0" smtClean="0"/>
              <a:t>in order to isolate </a:t>
            </a:r>
            <a:r>
              <a:rPr lang="en-US" sz="2000" dirty="0"/>
              <a:t>each part </a:t>
            </a:r>
            <a:r>
              <a:rPr lang="en-US" sz="2000" dirty="0" smtClean="0"/>
              <a:t>of </a:t>
            </a:r>
            <a:r>
              <a:rPr lang="en-US" sz="2000" dirty="0"/>
              <a:t>a statement. </a:t>
            </a:r>
            <a:endParaRPr lang="en-US" sz="2000" dirty="0" smtClean="0"/>
          </a:p>
          <a:p>
            <a:pPr marL="342900" indent="-342900">
              <a:spcBef>
                <a:spcPts val="0"/>
              </a:spcBef>
              <a:buFont typeface="Arial" panose="020B0604020202020204" pitchFamily="34" charset="0"/>
              <a:buChar char="•"/>
            </a:pPr>
            <a:endParaRPr lang="en-US" sz="2000" dirty="0"/>
          </a:p>
          <a:p>
            <a:pPr marL="342900" indent="-342900">
              <a:spcBef>
                <a:spcPts val="0"/>
              </a:spcBef>
              <a:buFont typeface="Arial" panose="020B0604020202020204" pitchFamily="34" charset="0"/>
              <a:buChar char="•"/>
            </a:pPr>
            <a:r>
              <a:rPr lang="en-US" sz="2000" dirty="0" smtClean="0"/>
              <a:t>Sub-queries </a:t>
            </a:r>
            <a:r>
              <a:rPr lang="en-US" sz="2000" dirty="0"/>
              <a:t>must be enclosed within parentheses</a:t>
            </a:r>
            <a:r>
              <a:rPr lang="en-US" sz="2000" dirty="0" smtClean="0"/>
              <a:t>.</a:t>
            </a:r>
          </a:p>
          <a:p>
            <a:pPr marL="342900" indent="-342900">
              <a:spcBef>
                <a:spcPts val="0"/>
              </a:spcBef>
              <a:buFont typeface="Arial" panose="020B0604020202020204" pitchFamily="34" charset="0"/>
              <a:buChar char="•"/>
            </a:pPr>
            <a:endParaRPr lang="en-US" sz="2000" dirty="0" smtClean="0"/>
          </a:p>
          <a:p>
            <a:endParaRPr lang="en-US" sz="2000" dirty="0"/>
          </a:p>
        </p:txBody>
      </p:sp>
      <p:sp>
        <p:nvSpPr>
          <p:cNvPr id="4" name="Slide Number Placeholder 3"/>
          <p:cNvSpPr>
            <a:spLocks noGrp="1"/>
          </p:cNvSpPr>
          <p:nvPr>
            <p:ph type="sldNum" sz="quarter" idx="4294967295"/>
          </p:nvPr>
        </p:nvSpPr>
        <p:spPr/>
        <p:txBody>
          <a:bodyPr/>
          <a:lstStyle/>
          <a:p>
            <a:fld id="{068D587B-6992-4B03-9EE1-58C2DD981ECA}" type="slidenum">
              <a:rPr lang="en-US" smtClean="0"/>
              <a:t>28</a:t>
            </a:fld>
            <a:endParaRPr lang="en-US"/>
          </a:p>
        </p:txBody>
      </p:sp>
    </p:spTree>
    <p:extLst>
      <p:ext uri="{BB962C8B-B14F-4D97-AF65-F5344CB8AC3E}">
        <p14:creationId xmlns:p14="http://schemas.microsoft.com/office/powerpoint/2010/main" val="14758509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10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10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10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2">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1"/>
            <a:ext cx="5486399" cy="3581399"/>
          </a:xfrm>
        </p:spPr>
        <p:txBody>
          <a:bodyPr/>
          <a:lstStyle/>
          <a:p>
            <a:r>
              <a:rPr lang="en-US" sz="2000" dirty="0"/>
              <a:t>Website:</a:t>
            </a:r>
          </a:p>
          <a:p>
            <a:pPr lvl="1">
              <a:buFont typeface="Calibri" pitchFamily="34" charset="0"/>
              <a:buChar char="—"/>
              <a:defRPr/>
            </a:pPr>
            <a:r>
              <a:rPr lang="en-US" sz="2000" dirty="0"/>
              <a:t>http://en.wikipedia.org/wiki/SQL#Subqueries</a:t>
            </a:r>
          </a:p>
          <a:p>
            <a:endParaRPr lang="en-US" sz="2000" dirty="0">
              <a:solidFill>
                <a:schemeClr val="bg1"/>
              </a:solidFill>
              <a:latin typeface="Arial" panose="020B0604020202020204" pitchFamily="34" charset="0"/>
              <a:cs typeface="Arial" panose="020B0604020202020204" pitchFamily="34" charset="0"/>
            </a:endParaRPr>
          </a:p>
        </p:txBody>
      </p:sp>
      <p:sp>
        <p:nvSpPr>
          <p:cNvPr id="3" name="Title 2"/>
          <p:cNvSpPr>
            <a:spLocks noGrp="1"/>
          </p:cNvSpPr>
          <p:nvPr>
            <p:ph type="title"/>
          </p:nvPr>
        </p:nvSpPr>
        <p:spPr/>
        <p:txBody>
          <a:bodyPr/>
          <a:lstStyle/>
          <a:p>
            <a:r>
              <a:rPr lang="en-US" dirty="0" smtClean="0">
                <a:solidFill>
                  <a:schemeClr val="bg1"/>
                </a:solidFill>
                <a:latin typeface="Arial" panose="020B0604020202020204" pitchFamily="34" charset="0"/>
                <a:cs typeface="Arial" panose="020B0604020202020204" pitchFamily="34" charset="0"/>
              </a:rPr>
              <a:t>Source</a:t>
            </a:r>
            <a:endParaRPr lang="en-US" dirty="0">
              <a:solidFill>
                <a:schemeClr val="bg1"/>
              </a:solidFill>
              <a:latin typeface="Arial" panose="020B0604020202020204" pitchFamily="34" charset="0"/>
              <a:cs typeface="Arial" panose="020B0604020202020204" pitchFamily="34" charset="0"/>
            </a:endParaRPr>
          </a:p>
        </p:txBody>
      </p:sp>
      <p:sp>
        <p:nvSpPr>
          <p:cNvPr id="7" name="Text Box 4"/>
          <p:cNvSpPr txBox="1">
            <a:spLocks noChangeArrowheads="1"/>
          </p:cNvSpPr>
          <p:nvPr/>
        </p:nvSpPr>
        <p:spPr bwMode="auto">
          <a:xfrm>
            <a:off x="381000" y="4953000"/>
            <a:ext cx="8458200" cy="83099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defPPr>
              <a:defRPr lang="en-US"/>
            </a:defPPr>
            <a:lvl1pPr eaLnBrk="0" hangingPunct="0">
              <a:defRPr sz="1200">
                <a:solidFill>
                  <a:schemeClr val="tx2">
                    <a:lumMod val="75000"/>
                  </a:schemeClr>
                </a:solidFill>
                <a:latin typeface="Arial Unicode MS" pitchFamily="34" charset="-128"/>
                <a:ea typeface="Arial Unicode MS" pitchFamily="34" charset="-128"/>
                <a:cs typeface="Arial Unicode MS" pitchFamily="34" charset="-128"/>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b="1" dirty="0">
                <a:solidFill>
                  <a:schemeClr val="tx2">
                    <a:lumMod val="50000"/>
                  </a:schemeClr>
                </a:solidFill>
                <a:latin typeface="Arial" pitchFamily="34" charset="0"/>
                <a:cs typeface="Arial" pitchFamily="34" charset="0"/>
              </a:rPr>
              <a:t>Disclaimer</a:t>
            </a:r>
            <a:r>
              <a:rPr lang="en-US" dirty="0">
                <a:solidFill>
                  <a:schemeClr val="tx2">
                    <a:lumMod val="50000"/>
                  </a:schemeClr>
                </a:solidFill>
              </a:rPr>
              <a:t>: 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pic>
        <p:nvPicPr>
          <p:cNvPr id="4100" name="Picture 4" descr="D:\Images\Images\source\shutterstock_4246789.jpg"/>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943600" y="1395186"/>
            <a:ext cx="3048000" cy="30480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1"/>
          </p:nvPr>
        </p:nvSpPr>
        <p:spPr/>
        <p:txBody>
          <a:bodyPr/>
          <a:lstStyle/>
          <a:p>
            <a:fld id="{63723792-2A9E-4443-B612-3D03527E11D4}" type="slidenum">
              <a:rPr lang="en-US" smtClean="0"/>
              <a:t>29</a:t>
            </a:fld>
            <a:endParaRPr lang="en-US"/>
          </a:p>
        </p:txBody>
      </p:sp>
    </p:spTree>
    <p:extLst>
      <p:ext uri="{BB962C8B-B14F-4D97-AF65-F5344CB8AC3E}">
        <p14:creationId xmlns:p14="http://schemas.microsoft.com/office/powerpoint/2010/main" val="546641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noFill/>
          <a:ln>
            <a:noFill/>
          </a:ln>
        </p:spPr>
        <p:txBody>
          <a:bodyPr anchor="ctr"/>
          <a:lstStyle/>
          <a:p>
            <a:r>
              <a:rPr lang="en-US" b="0" dirty="0" smtClean="0"/>
              <a:t>Enabling Objectives</a:t>
            </a:r>
            <a:endParaRPr lang="en-US" b="0" dirty="0"/>
          </a:p>
        </p:txBody>
      </p:sp>
      <p:sp>
        <p:nvSpPr>
          <p:cNvPr id="2" name="Content Placeholder 1"/>
          <p:cNvSpPr>
            <a:spLocks noGrp="1"/>
          </p:cNvSpPr>
          <p:nvPr>
            <p:ph type="body" sz="quarter" idx="13"/>
          </p:nvPr>
        </p:nvSpPr>
        <p:spPr/>
        <p:txBody>
          <a:bodyPr>
            <a:normAutofit/>
          </a:bodyPr>
          <a:lstStyle/>
          <a:p>
            <a:pPr marL="290513" indent="-290513"/>
            <a:r>
              <a:rPr lang="en-US" sz="2000" dirty="0" smtClean="0"/>
              <a:t>At the end of this session, in the </a:t>
            </a:r>
            <a:r>
              <a:rPr lang="en-US" sz="2000" smtClean="0"/>
              <a:t>next 95 </a:t>
            </a:r>
            <a:r>
              <a:rPr lang="en-US" sz="2000" dirty="0" smtClean="0"/>
              <a:t>minutes you will be able to:</a:t>
            </a:r>
          </a:p>
          <a:p>
            <a:pPr marL="290513" indent="-290513"/>
            <a:endParaRPr lang="en-US" sz="2000" dirty="0" smtClean="0"/>
          </a:p>
          <a:p>
            <a:pPr marL="731520" lvl="1" indent="-365760">
              <a:spcBef>
                <a:spcPts val="0"/>
              </a:spcBef>
              <a:buClr>
                <a:schemeClr val="bg1"/>
              </a:buClr>
            </a:pPr>
            <a:r>
              <a:rPr lang="en-US" sz="2000" dirty="0" smtClean="0"/>
              <a:t>Define Sub-queries and Demonstrate the use of Sub-queries with </a:t>
            </a:r>
            <a:r>
              <a:rPr lang="en-US" sz="2000" dirty="0"/>
              <a:t>the SELECT, INSERT, </a:t>
            </a:r>
            <a:r>
              <a:rPr lang="en-US" sz="2000" dirty="0" smtClean="0"/>
              <a:t>UPDATE, and DELETE statements by using examples.</a:t>
            </a:r>
          </a:p>
        </p:txBody>
      </p:sp>
      <p:sp>
        <p:nvSpPr>
          <p:cNvPr id="7"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3</a:t>
            </a:fld>
            <a:endParaRPr lang="en-US" sz="1400" dirty="0"/>
          </a:p>
        </p:txBody>
      </p:sp>
      <p:sp>
        <p:nvSpPr>
          <p:cNvPr id="4" name="Slide Number Placeholder 3"/>
          <p:cNvSpPr>
            <a:spLocks noGrp="1"/>
          </p:cNvSpPr>
          <p:nvPr>
            <p:ph type="sldNum" sz="quarter" idx="4294967295"/>
          </p:nvPr>
        </p:nvSpPr>
        <p:spPr>
          <a:xfrm>
            <a:off x="8610600" y="6492081"/>
            <a:ext cx="533400" cy="213520"/>
          </a:xfrm>
          <a:prstGeom prst="rect">
            <a:avLst/>
          </a:prstGeom>
        </p:spPr>
        <p:txBody>
          <a:bodyPr/>
          <a:lstStyle/>
          <a:p>
            <a:fld id="{068D587B-6992-4B03-9EE1-58C2DD981ECA}" type="slidenum">
              <a:rPr lang="en-US" smtClean="0"/>
              <a:t>3</a:t>
            </a:fld>
            <a:endParaRPr lang="en-US"/>
          </a:p>
        </p:txBody>
      </p:sp>
    </p:spTree>
    <p:extLst>
      <p:ext uri="{BB962C8B-B14F-4D97-AF65-F5344CB8AC3E}">
        <p14:creationId xmlns:p14="http://schemas.microsoft.com/office/powerpoint/2010/main" val="4139068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10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10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8752" y="8382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300" dirty="0" smtClean="0">
                <a:solidFill>
                  <a:schemeClr val="bg1"/>
                </a:solidFill>
                <a:ea typeface="+mj-ea"/>
                <a:cs typeface="+mj-cs"/>
              </a:rPr>
              <a:t>You have successfully completed - </a:t>
            </a:r>
          </a:p>
          <a:p>
            <a:pPr lvl="1" fontAlgn="auto">
              <a:spcBef>
                <a:spcPts val="0"/>
              </a:spcBef>
              <a:spcAft>
                <a:spcPts val="0"/>
              </a:spcAft>
              <a:defRPr/>
            </a:pPr>
            <a:r>
              <a:rPr lang="en-US" sz="2300" dirty="0" smtClean="0">
                <a:solidFill>
                  <a:schemeClr val="bg1"/>
                </a:solidFill>
              </a:rPr>
              <a:t>ANSI SQL </a:t>
            </a:r>
            <a:r>
              <a:rPr lang="en-US" sz="2400" dirty="0">
                <a:solidFill>
                  <a:schemeClr val="bg2"/>
                </a:solidFill>
                <a:latin typeface="Myriad Pro" pitchFamily="34" charset="0"/>
              </a:rPr>
              <a:t>Joins and Their </a:t>
            </a:r>
            <a:r>
              <a:rPr lang="en-US" sz="2400" dirty="0" smtClean="0">
                <a:solidFill>
                  <a:schemeClr val="bg2"/>
                </a:solidFill>
                <a:latin typeface="Myriad Pro" pitchFamily="34" charset="0"/>
              </a:rPr>
              <a:t>Types – Session 1</a:t>
            </a:r>
            <a:endParaRPr lang="en-US" sz="2300" dirty="0">
              <a:solidFill>
                <a:schemeClr val="bg2"/>
              </a:solidFill>
            </a:endParaRPr>
          </a:p>
        </p:txBody>
      </p:sp>
      <p:sp>
        <p:nvSpPr>
          <p:cNvPr id="5" name="Slide Number Placeholder 21"/>
          <p:cNvSpPr txBox="1">
            <a:spLocks/>
          </p:cNvSpPr>
          <p:nvPr/>
        </p:nvSpPr>
        <p:spPr>
          <a:xfrm>
            <a:off x="8686800"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7ED8886-DB3B-44F4-9A80-E6A224679F20}" type="slidenum">
              <a:rPr lang="en-US" smtClean="0">
                <a:solidFill>
                  <a:schemeClr val="bg2"/>
                </a:solidFill>
              </a:rPr>
              <a:pPr/>
              <a:t>30</a:t>
            </a:fld>
            <a:endParaRPr lang="en-US" dirty="0">
              <a:solidFill>
                <a:schemeClr val="bg2"/>
              </a:solidFill>
            </a:endParaRPr>
          </a:p>
        </p:txBody>
      </p:sp>
    </p:spTree>
    <p:extLst>
      <p:ext uri="{BB962C8B-B14F-4D97-AF65-F5344CB8AC3E}">
        <p14:creationId xmlns:p14="http://schemas.microsoft.com/office/powerpoint/2010/main" val="9051656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sz="quarter" idx="13"/>
          </p:nvPr>
        </p:nvSpPr>
        <p:spPr/>
        <p:txBody>
          <a:bodyPr>
            <a:normAutofit/>
          </a:bodyPr>
          <a:lstStyle/>
          <a:p>
            <a:pPr marL="342900" indent="-342900">
              <a:buFont typeface="Arial" panose="020B0604020202020204" pitchFamily="34" charset="0"/>
              <a:buChar char="•"/>
            </a:pPr>
            <a:r>
              <a:rPr lang="en-US" sz="2000" dirty="0" smtClean="0"/>
              <a:t>Sub Queries</a:t>
            </a:r>
          </a:p>
          <a:p>
            <a:pPr marL="342900" indent="-342900">
              <a:buFont typeface="Arial" panose="020B0604020202020204" pitchFamily="34" charset="0"/>
              <a:buChar char="•"/>
            </a:pPr>
            <a:r>
              <a:rPr lang="en-US" sz="2000" dirty="0" smtClean="0"/>
              <a:t>Sub Queries with</a:t>
            </a:r>
          </a:p>
          <a:p>
            <a:pPr marL="571500" lvl="1" indent="-342900">
              <a:buClr>
                <a:schemeClr val="bg1"/>
              </a:buClr>
              <a:buFont typeface="Arial" panose="020B0604020202020204" pitchFamily="34" charset="0"/>
              <a:buChar char="•"/>
            </a:pPr>
            <a:r>
              <a:rPr lang="en-US" sz="1600" dirty="0" smtClean="0"/>
              <a:t>SELECT</a:t>
            </a:r>
          </a:p>
          <a:p>
            <a:pPr marL="571500" lvl="1" indent="-342900">
              <a:buClr>
                <a:schemeClr val="bg1"/>
              </a:buClr>
              <a:buFont typeface="Arial" panose="020B0604020202020204" pitchFamily="34" charset="0"/>
              <a:buChar char="•"/>
            </a:pPr>
            <a:r>
              <a:rPr lang="en-US" sz="1600" dirty="0" smtClean="0"/>
              <a:t>INSERT </a:t>
            </a:r>
          </a:p>
          <a:p>
            <a:pPr marL="571500" lvl="1" indent="-342900">
              <a:buClr>
                <a:schemeClr val="bg1"/>
              </a:buClr>
              <a:buFont typeface="Arial" panose="020B0604020202020204" pitchFamily="34" charset="0"/>
              <a:buChar char="•"/>
            </a:pPr>
            <a:r>
              <a:rPr lang="en-US" sz="1600" dirty="0" smtClean="0"/>
              <a:t>UPDATE </a:t>
            </a:r>
          </a:p>
          <a:p>
            <a:pPr marL="571500" lvl="1" indent="-342900">
              <a:buClr>
                <a:schemeClr val="bg1"/>
              </a:buClr>
              <a:buFont typeface="Arial" panose="020B0604020202020204" pitchFamily="34" charset="0"/>
              <a:buChar char="•"/>
            </a:pPr>
            <a:r>
              <a:rPr lang="en-US" sz="1600" dirty="0" smtClean="0"/>
              <a:t>DELETE</a:t>
            </a:r>
          </a:p>
          <a:p>
            <a:endParaRPr lang="en-US" sz="2000" dirty="0" smtClean="0"/>
          </a:p>
          <a:p>
            <a:endParaRPr lang="en-US" sz="2000" dirty="0"/>
          </a:p>
        </p:txBody>
      </p:sp>
    </p:spTree>
    <p:extLst>
      <p:ext uri="{BB962C8B-B14F-4D97-AF65-F5344CB8AC3E}">
        <p14:creationId xmlns:p14="http://schemas.microsoft.com/office/powerpoint/2010/main" val="984199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p:cNvSpPr>
            <a:spLocks noGrp="1"/>
          </p:cNvSpPr>
          <p:nvPr>
            <p:ph type="title"/>
          </p:nvPr>
        </p:nvSpPr>
        <p:spPr>
          <a:noFill/>
          <a:ln>
            <a:noFill/>
          </a:ln>
        </p:spPr>
        <p:txBody>
          <a:bodyPr anchor="ctr"/>
          <a:lstStyle/>
          <a:p>
            <a:r>
              <a:rPr lang="en-US" dirty="0">
                <a:solidFill>
                  <a:schemeClr val="bg1"/>
                </a:solidFill>
                <a:latin typeface="Arial" panose="020B0604020202020204" pitchFamily="34" charset="0"/>
                <a:cs typeface="Arial" panose="020B0604020202020204" pitchFamily="34" charset="0"/>
              </a:rPr>
              <a:t>Scenario</a:t>
            </a:r>
          </a:p>
        </p:txBody>
      </p:sp>
      <p:sp>
        <p:nvSpPr>
          <p:cNvPr id="4" name="Text Placeholder 3"/>
          <p:cNvSpPr>
            <a:spLocks noGrp="1"/>
          </p:cNvSpPr>
          <p:nvPr>
            <p:ph type="body" sz="quarter" idx="13"/>
          </p:nvPr>
        </p:nvSpPr>
        <p:spPr>
          <a:xfrm>
            <a:off x="381000" y="1143000"/>
            <a:ext cx="8382000" cy="4622800"/>
          </a:xfrm>
        </p:spPr>
        <p:txBody>
          <a:bodyPr/>
          <a:lstStyle/>
          <a:p>
            <a:r>
              <a:rPr lang="en-US" sz="2000" dirty="0">
                <a:solidFill>
                  <a:schemeClr val="bg1"/>
                </a:solidFill>
                <a:latin typeface="Arial" panose="020B0604020202020204" pitchFamily="34" charset="0"/>
                <a:cs typeface="Arial" panose="020B0604020202020204" pitchFamily="34" charset="0"/>
              </a:rPr>
              <a:t>For the complete understanding of ANSI SQL, we are going to make use of Product Management System (PMS) for ABC Traders</a:t>
            </a:r>
            <a:r>
              <a:rPr lang="en-US" sz="2000" dirty="0" smtClean="0">
                <a:solidFill>
                  <a:schemeClr val="bg1"/>
                </a:solidFill>
                <a:latin typeface="Arial" panose="020B0604020202020204" pitchFamily="34" charset="0"/>
                <a:cs typeface="Arial" panose="020B0604020202020204" pitchFamily="34" charset="0"/>
              </a:rPr>
              <a:t>.</a:t>
            </a:r>
          </a:p>
          <a:p>
            <a:endParaRPr lang="en-US" sz="2000" dirty="0">
              <a:solidFill>
                <a:schemeClr val="bg1"/>
              </a:solidFill>
              <a:latin typeface="Arial" panose="020B0604020202020204" pitchFamily="34" charset="0"/>
              <a:cs typeface="Arial" panose="020B0604020202020204" pitchFamily="34" charset="0"/>
            </a:endParaRPr>
          </a:p>
          <a:p>
            <a:endParaRPr lang="en-US" sz="2000" dirty="0" smtClean="0">
              <a:solidFill>
                <a:schemeClr val="bg1"/>
              </a:solidFill>
              <a:latin typeface="Arial" panose="020B0604020202020204" pitchFamily="34" charset="0"/>
              <a:cs typeface="Arial" panose="020B0604020202020204" pitchFamily="34" charset="0"/>
            </a:endParaRPr>
          </a:p>
          <a:p>
            <a:endParaRPr lang="en-US" sz="2000" dirty="0">
              <a:solidFill>
                <a:schemeClr val="bg1"/>
              </a:solidFill>
              <a:latin typeface="Arial" panose="020B0604020202020204" pitchFamily="34" charset="0"/>
              <a:cs typeface="Arial" panose="020B0604020202020204" pitchFamily="34" charset="0"/>
            </a:endParaRPr>
          </a:p>
          <a:p>
            <a:pPr marL="288925" indent="-285750">
              <a:spcBef>
                <a:spcPts val="0"/>
              </a:spcBef>
              <a:buFont typeface="Arial" pitchFamily="34" charset="0"/>
              <a:buChar char="•"/>
            </a:pPr>
            <a:r>
              <a:rPr lang="en-US" sz="2000" dirty="0">
                <a:solidFill>
                  <a:schemeClr val="bg1"/>
                </a:solidFill>
                <a:latin typeface="Arial" panose="020B0604020202020204" pitchFamily="34" charset="0"/>
                <a:cs typeface="Arial" panose="020B0604020202020204" pitchFamily="34" charset="0"/>
              </a:rPr>
              <a:t>ABC Traders is a company which buys collectable model cars, trains, trucks, buses, and ships directly from manufacturers and sell them to distributors across the globe. In order to manage the stocking, supply, and payment transactions, the above mentioned software is developed.</a:t>
            </a:r>
          </a:p>
          <a:p>
            <a:pPr marL="288925" indent="-285750">
              <a:spcBef>
                <a:spcPts val="0"/>
              </a:spcBef>
              <a:buFont typeface="Arial" pitchFamily="34" charset="0"/>
              <a:buChar char="•"/>
            </a:pPr>
            <a:r>
              <a:rPr lang="en-US" sz="2000" dirty="0">
                <a:solidFill>
                  <a:schemeClr val="bg1"/>
                </a:solidFill>
                <a:latin typeface="Arial" panose="020B0604020202020204" pitchFamily="34" charset="0"/>
                <a:cs typeface="Arial" panose="020B0604020202020204" pitchFamily="34" charset="0"/>
              </a:rPr>
              <a:t>As per the requirement of the trading company, an inventory system is developed to collect the information of the products, customers, and their payment processing.</a:t>
            </a:r>
          </a:p>
          <a:p>
            <a:endParaRPr lang="en-US" sz="2000" dirty="0">
              <a:solidFill>
                <a:schemeClr val="bg1"/>
              </a:solidFill>
              <a:latin typeface="Arial" panose="020B0604020202020204" pitchFamily="34" charset="0"/>
              <a:cs typeface="Arial" panose="020B0604020202020204" pitchFamily="34" charset="0"/>
            </a:endParaRPr>
          </a:p>
          <a:p>
            <a:endParaRPr lang="en-US" dirty="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571" y="1981200"/>
            <a:ext cx="8077200" cy="7810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4294967295"/>
          </p:nvPr>
        </p:nvSpPr>
        <p:spPr>
          <a:xfrm>
            <a:off x="8763000" y="6492081"/>
            <a:ext cx="736600" cy="228600"/>
          </a:xfrm>
          <a:prstGeom prst="rect">
            <a:avLst/>
          </a:prstGeom>
        </p:spPr>
        <p:txBody>
          <a:bodyPr/>
          <a:lstStyle/>
          <a:p>
            <a:fld id="{068D587B-6992-4B03-9EE1-58C2DD981ECA}" type="slidenum">
              <a:rPr lang="en-US" smtClean="0"/>
              <a:t>5</a:t>
            </a:fld>
            <a:endParaRPr lang="en-US" dirty="0"/>
          </a:p>
        </p:txBody>
      </p:sp>
    </p:spTree>
    <p:extLst>
      <p:ext uri="{BB962C8B-B14F-4D97-AF65-F5344CB8AC3E}">
        <p14:creationId xmlns:p14="http://schemas.microsoft.com/office/powerpoint/2010/main" val="886662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noFill/>
          <a:ln>
            <a:noFill/>
          </a:ln>
        </p:spPr>
        <p:txBody>
          <a:bodyPr anchor="ctr"/>
          <a:lstStyle/>
          <a:p>
            <a:r>
              <a:rPr lang="en-US" dirty="0" smtClean="0">
                <a:solidFill>
                  <a:schemeClr val="bg1"/>
                </a:solidFill>
                <a:latin typeface="Arial" panose="020B0604020202020204" pitchFamily="34" charset="0"/>
                <a:cs typeface="Arial" panose="020B0604020202020204" pitchFamily="34" charset="0"/>
              </a:rPr>
              <a:t>Database Tables</a:t>
            </a:r>
            <a:endParaRPr lang="en-US" dirty="0">
              <a:solidFill>
                <a:schemeClr val="bg1"/>
              </a:solidFill>
              <a:latin typeface="Arial" panose="020B0604020202020204" pitchFamily="34" charset="0"/>
              <a:cs typeface="Arial" panose="020B0604020202020204" pitchFamily="34" charset="0"/>
            </a:endParaRPr>
          </a:p>
        </p:txBody>
      </p:sp>
      <p:sp>
        <p:nvSpPr>
          <p:cNvPr id="2" name="Text Placeholder 1"/>
          <p:cNvSpPr>
            <a:spLocks noGrp="1"/>
          </p:cNvSpPr>
          <p:nvPr>
            <p:ph type="body" sz="quarter" idx="13"/>
          </p:nvPr>
        </p:nvSpPr>
        <p:spPr>
          <a:xfrm>
            <a:off x="381004" y="1113971"/>
            <a:ext cx="8382000" cy="4622800"/>
          </a:xfrm>
        </p:spPr>
        <p:txBody>
          <a:bodyPr/>
          <a:lstStyle/>
          <a:p>
            <a:pPr indent="-365760">
              <a:spcBef>
                <a:spcPts val="0"/>
              </a:spcBef>
            </a:pPr>
            <a:r>
              <a:rPr lang="en-US" sz="2000" dirty="0">
                <a:solidFill>
                  <a:schemeClr val="bg1"/>
                </a:solidFill>
                <a:latin typeface="Arial" panose="020B0604020202020204" pitchFamily="34" charset="0"/>
                <a:cs typeface="Arial" panose="020B0604020202020204" pitchFamily="34" charset="0"/>
              </a:rPr>
              <a:t>There are many entities involved in Product Management System. </a:t>
            </a:r>
          </a:p>
          <a:p>
            <a:pPr indent="-365760">
              <a:spcBef>
                <a:spcPts val="0"/>
              </a:spcBef>
            </a:pPr>
            <a:r>
              <a:rPr lang="en-US" sz="2000" dirty="0">
                <a:solidFill>
                  <a:schemeClr val="bg1"/>
                </a:solidFill>
                <a:latin typeface="Arial" panose="020B0604020202020204" pitchFamily="34" charset="0"/>
                <a:cs typeface="Arial" panose="020B0604020202020204" pitchFamily="34" charset="0"/>
              </a:rPr>
              <a:t>We will be dealing with PMS throughout this session.</a:t>
            </a:r>
          </a:p>
          <a:p>
            <a:endParaRPr lang="en-US" dirty="0"/>
          </a:p>
          <a:p>
            <a:endParaRPr lang="en-US" dirty="0"/>
          </a:p>
        </p:txBody>
      </p:sp>
      <p:sp>
        <p:nvSpPr>
          <p:cNvPr id="12" name="AutoShape 2"/>
          <p:cNvSpPr>
            <a:spLocks noChangeArrowheads="1"/>
          </p:cNvSpPr>
          <p:nvPr/>
        </p:nvSpPr>
        <p:spPr bwMode="auto">
          <a:xfrm rot="5400000">
            <a:off x="1545939" y="3646836"/>
            <a:ext cx="1886999" cy="2249330"/>
          </a:xfrm>
          <a:prstGeom prst="bracePair">
            <a:avLst>
              <a:gd name="adj" fmla="val 8333"/>
            </a:avLst>
          </a:prstGeom>
          <a:solidFill>
            <a:schemeClr val="bg2">
              <a:lumMod val="50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Payments</a:t>
            </a:r>
          </a:p>
          <a:p>
            <a:pPr algn="ctr">
              <a:lnSpc>
                <a:spcPct val="120000"/>
              </a:lnSpc>
            </a:pPr>
            <a:r>
              <a:rPr lang="en-US" sz="1400" dirty="0">
                <a:solidFill>
                  <a:schemeClr val="bg1"/>
                </a:solidFill>
                <a:ea typeface="Times New Roman"/>
                <a:cs typeface="Mangal"/>
              </a:rPr>
              <a:t>To maintain information of payments done, for example, payment date, amount, and so on. </a:t>
            </a:r>
          </a:p>
        </p:txBody>
      </p:sp>
      <p:sp>
        <p:nvSpPr>
          <p:cNvPr id="13" name="AutoShape 2"/>
          <p:cNvSpPr>
            <a:spLocks noChangeArrowheads="1"/>
          </p:cNvSpPr>
          <p:nvPr/>
        </p:nvSpPr>
        <p:spPr bwMode="auto">
          <a:xfrm rot="5400000">
            <a:off x="2768754" y="2047305"/>
            <a:ext cx="1842774" cy="2159954"/>
          </a:xfrm>
          <a:prstGeom prst="bracePair">
            <a:avLst>
              <a:gd name="adj" fmla="val 8333"/>
            </a:avLst>
          </a:prstGeom>
          <a:solidFill>
            <a:schemeClr val="accent3">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Customer</a:t>
            </a:r>
          </a:p>
          <a:p>
            <a:pPr algn="ctr">
              <a:lnSpc>
                <a:spcPct val="120000"/>
              </a:lnSpc>
            </a:pPr>
            <a:r>
              <a:rPr lang="en-US" sz="1400" dirty="0">
                <a:solidFill>
                  <a:schemeClr val="bg1"/>
                </a:solidFill>
                <a:ea typeface="Times New Roman"/>
                <a:cs typeface="Mangal"/>
              </a:rPr>
              <a:t>To maintain customer </a:t>
            </a:r>
            <a:r>
              <a:rPr lang="en-US" sz="1400" dirty="0" smtClean="0">
                <a:solidFill>
                  <a:schemeClr val="bg1"/>
                </a:solidFill>
                <a:ea typeface="Times New Roman"/>
                <a:cs typeface="Mangal"/>
              </a:rPr>
              <a:t>details, </a:t>
            </a:r>
            <a:r>
              <a:rPr lang="en-US" sz="1400" dirty="0">
                <a:solidFill>
                  <a:schemeClr val="bg1"/>
                </a:solidFill>
                <a:ea typeface="Times New Roman"/>
                <a:cs typeface="Mangal"/>
              </a:rPr>
              <a:t>for example, </a:t>
            </a:r>
            <a:r>
              <a:rPr lang="en-US" sz="1400" dirty="0" smtClean="0">
                <a:solidFill>
                  <a:schemeClr val="bg1"/>
                </a:solidFill>
                <a:ea typeface="Times New Roman"/>
                <a:cs typeface="Mangal"/>
              </a:rPr>
              <a:t>customer name</a:t>
            </a:r>
            <a:r>
              <a:rPr lang="en-US" sz="1400" dirty="0">
                <a:solidFill>
                  <a:schemeClr val="bg1"/>
                </a:solidFill>
                <a:ea typeface="Times New Roman"/>
                <a:cs typeface="Mangal"/>
              </a:rPr>
              <a:t>, </a:t>
            </a:r>
            <a:r>
              <a:rPr lang="en-US" sz="1400" dirty="0" smtClean="0">
                <a:solidFill>
                  <a:schemeClr val="bg1"/>
                </a:solidFill>
                <a:ea typeface="Times New Roman"/>
                <a:cs typeface="Mangal"/>
              </a:rPr>
              <a:t>address, </a:t>
            </a:r>
            <a:r>
              <a:rPr lang="en-US" sz="1400" dirty="0">
                <a:solidFill>
                  <a:schemeClr val="bg1"/>
                </a:solidFill>
                <a:ea typeface="Times New Roman"/>
                <a:cs typeface="Mangal"/>
              </a:rPr>
              <a:t>and so on.</a:t>
            </a:r>
          </a:p>
          <a:p>
            <a:pPr algn="ctr">
              <a:lnSpc>
                <a:spcPct val="120000"/>
              </a:lnSpc>
            </a:pPr>
            <a:r>
              <a:rPr lang="en-US" sz="1300" b="1" dirty="0">
                <a:solidFill>
                  <a:schemeClr val="bg1"/>
                </a:solidFill>
                <a:latin typeface="+mj-lt"/>
                <a:ea typeface="Times New Roman"/>
                <a:cs typeface="Mangal"/>
              </a:rPr>
              <a:t> </a:t>
            </a:r>
          </a:p>
        </p:txBody>
      </p:sp>
      <p:sp>
        <p:nvSpPr>
          <p:cNvPr id="14" name="AutoShape 2"/>
          <p:cNvSpPr>
            <a:spLocks noChangeArrowheads="1"/>
          </p:cNvSpPr>
          <p:nvPr/>
        </p:nvSpPr>
        <p:spPr bwMode="auto">
          <a:xfrm rot="5400000">
            <a:off x="3759071" y="3774311"/>
            <a:ext cx="1886998" cy="1963901"/>
          </a:xfrm>
          <a:prstGeom prst="bracePair">
            <a:avLst>
              <a:gd name="adj" fmla="val 8333"/>
            </a:avLst>
          </a:prstGeom>
          <a:solidFill>
            <a:schemeClr val="accent5">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Orders</a:t>
            </a:r>
          </a:p>
          <a:p>
            <a:pPr algn="ctr">
              <a:lnSpc>
                <a:spcPct val="120000"/>
              </a:lnSpc>
            </a:pPr>
            <a:r>
              <a:rPr lang="en-US" sz="1400" dirty="0">
                <a:solidFill>
                  <a:schemeClr val="bg1"/>
                </a:solidFill>
                <a:ea typeface="Times New Roman"/>
                <a:cs typeface="Mangal"/>
              </a:rPr>
              <a:t>To maintain Orders done by customers, for example, order no, date, and so on. </a:t>
            </a:r>
          </a:p>
        </p:txBody>
      </p:sp>
      <p:sp>
        <p:nvSpPr>
          <p:cNvPr id="15" name="AutoShape 2"/>
          <p:cNvSpPr>
            <a:spLocks noChangeArrowheads="1"/>
          </p:cNvSpPr>
          <p:nvPr/>
        </p:nvSpPr>
        <p:spPr bwMode="auto">
          <a:xfrm rot="5400000">
            <a:off x="598806" y="1799571"/>
            <a:ext cx="1789427" cy="2272348"/>
          </a:xfrm>
          <a:prstGeom prst="bracePair">
            <a:avLst>
              <a:gd name="adj" fmla="val 8333"/>
            </a:avLst>
          </a:prstGeom>
          <a:solidFill>
            <a:schemeClr val="accent2">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marR="0" algn="ctr">
              <a:lnSpc>
                <a:spcPct val="120000"/>
              </a:lnSpc>
              <a:spcBef>
                <a:spcPts val="0"/>
              </a:spcBef>
              <a:spcAft>
                <a:spcPts val="0"/>
              </a:spcAft>
            </a:pPr>
            <a:r>
              <a:rPr lang="en-US" sz="1400" b="1" dirty="0">
                <a:solidFill>
                  <a:schemeClr val="bg1"/>
                </a:solidFill>
                <a:ea typeface="Times New Roman"/>
                <a:cs typeface="Mangal"/>
              </a:rPr>
              <a:t>Offices</a:t>
            </a:r>
            <a:r>
              <a:rPr lang="en-US" sz="1400" b="1" dirty="0">
                <a:solidFill>
                  <a:srgbClr val="0000FF"/>
                </a:solidFill>
                <a:ea typeface="Times New Roman"/>
                <a:cs typeface="Mangal"/>
              </a:rPr>
              <a:t> </a:t>
            </a:r>
          </a:p>
          <a:p>
            <a:pPr marR="0" algn="ctr">
              <a:lnSpc>
                <a:spcPct val="120000"/>
              </a:lnSpc>
              <a:spcBef>
                <a:spcPts val="0"/>
              </a:spcBef>
              <a:spcAft>
                <a:spcPts val="0"/>
              </a:spcAft>
            </a:pPr>
            <a:r>
              <a:rPr lang="en-US" sz="1400" dirty="0">
                <a:solidFill>
                  <a:schemeClr val="bg1"/>
                </a:solidFill>
                <a:ea typeface="Times New Roman"/>
                <a:cs typeface="Mangal"/>
              </a:rPr>
              <a:t>To maintain information of </a:t>
            </a:r>
            <a:r>
              <a:rPr lang="en-US" sz="1400" dirty="0" smtClean="0">
                <a:solidFill>
                  <a:schemeClr val="bg1"/>
                </a:solidFill>
                <a:ea typeface="Times New Roman"/>
                <a:cs typeface="Mangal"/>
              </a:rPr>
              <a:t>offices, for example, office </a:t>
            </a:r>
            <a:r>
              <a:rPr lang="en-US" sz="1400" dirty="0">
                <a:solidFill>
                  <a:schemeClr val="bg1"/>
                </a:solidFill>
                <a:ea typeface="Times New Roman"/>
                <a:cs typeface="Mangal"/>
              </a:rPr>
              <a:t>code, address, </a:t>
            </a:r>
            <a:r>
              <a:rPr lang="en-US" sz="1400" dirty="0" smtClean="0">
                <a:solidFill>
                  <a:schemeClr val="bg1"/>
                </a:solidFill>
                <a:ea typeface="Times New Roman"/>
                <a:cs typeface="Mangal"/>
              </a:rPr>
              <a:t>city, and so on. </a:t>
            </a:r>
            <a:endParaRPr lang="en-US" sz="1400" dirty="0">
              <a:solidFill>
                <a:schemeClr val="bg1"/>
              </a:solidFill>
              <a:ea typeface="Times New Roman"/>
              <a:cs typeface="Mangal"/>
            </a:endParaRPr>
          </a:p>
        </p:txBody>
      </p:sp>
      <p:sp>
        <p:nvSpPr>
          <p:cNvPr id="16" name="AutoShape 2"/>
          <p:cNvSpPr>
            <a:spLocks noChangeArrowheads="1"/>
          </p:cNvSpPr>
          <p:nvPr/>
        </p:nvSpPr>
        <p:spPr bwMode="auto">
          <a:xfrm rot="5400000">
            <a:off x="4904105" y="2102390"/>
            <a:ext cx="1789429" cy="2057400"/>
          </a:xfrm>
          <a:prstGeom prst="bracePair">
            <a:avLst>
              <a:gd name="adj" fmla="val 8333"/>
            </a:avLst>
          </a:prstGeom>
          <a:solidFill>
            <a:schemeClr val="accent6">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Employees</a:t>
            </a:r>
          </a:p>
          <a:p>
            <a:pPr algn="ctr">
              <a:lnSpc>
                <a:spcPct val="120000"/>
              </a:lnSpc>
            </a:pPr>
            <a:r>
              <a:rPr lang="en-US" sz="1400" b="1" dirty="0">
                <a:solidFill>
                  <a:schemeClr val="bg1"/>
                </a:solidFill>
                <a:ea typeface="Times New Roman"/>
                <a:cs typeface="Mangal"/>
              </a:rPr>
              <a:t>To maintain employee </a:t>
            </a:r>
          </a:p>
          <a:p>
            <a:pPr algn="ctr">
              <a:lnSpc>
                <a:spcPct val="120000"/>
              </a:lnSpc>
            </a:pPr>
            <a:r>
              <a:rPr lang="en-US" sz="1400" b="1" dirty="0">
                <a:solidFill>
                  <a:schemeClr val="bg1"/>
                </a:solidFill>
                <a:ea typeface="Times New Roman"/>
                <a:cs typeface="Mangal"/>
              </a:rPr>
              <a:t>details, for example, </a:t>
            </a:r>
            <a:r>
              <a:rPr lang="en-US" sz="1400" b="1" dirty="0" smtClean="0">
                <a:solidFill>
                  <a:schemeClr val="bg1"/>
                </a:solidFill>
                <a:ea typeface="Times New Roman"/>
                <a:cs typeface="Mangal"/>
              </a:rPr>
              <a:t>ID,</a:t>
            </a:r>
            <a:endParaRPr lang="en-US" sz="1400" b="1" dirty="0">
              <a:solidFill>
                <a:schemeClr val="bg1"/>
              </a:solidFill>
              <a:ea typeface="Times New Roman"/>
              <a:cs typeface="Mangal"/>
            </a:endParaRPr>
          </a:p>
          <a:p>
            <a:pPr algn="ctr">
              <a:lnSpc>
                <a:spcPct val="120000"/>
              </a:lnSpc>
            </a:pPr>
            <a:r>
              <a:rPr lang="en-US" sz="1400" b="1" dirty="0" smtClean="0">
                <a:solidFill>
                  <a:schemeClr val="bg1"/>
                </a:solidFill>
                <a:ea typeface="Times New Roman"/>
                <a:cs typeface="Mangal"/>
              </a:rPr>
              <a:t>name, </a:t>
            </a:r>
            <a:r>
              <a:rPr lang="en-US" sz="1400" dirty="0">
                <a:solidFill>
                  <a:schemeClr val="bg1"/>
                </a:solidFill>
                <a:ea typeface="Times New Roman"/>
                <a:cs typeface="Mangal"/>
              </a:rPr>
              <a:t>and so on</a:t>
            </a:r>
            <a:r>
              <a:rPr lang="en-US" sz="1400" b="1" dirty="0" smtClean="0">
                <a:solidFill>
                  <a:schemeClr val="bg1"/>
                </a:solidFill>
                <a:ea typeface="Times New Roman"/>
                <a:cs typeface="Mangal"/>
              </a:rPr>
              <a:t>. </a:t>
            </a:r>
            <a:endParaRPr lang="en-US" sz="1400" b="1" dirty="0">
              <a:solidFill>
                <a:schemeClr val="bg1"/>
              </a:solidFill>
              <a:ea typeface="Times New Roman"/>
              <a:cs typeface="Mangal"/>
            </a:endParaRPr>
          </a:p>
        </p:txBody>
      </p:sp>
      <p:sp>
        <p:nvSpPr>
          <p:cNvPr id="17" name="AutoShape 2"/>
          <p:cNvSpPr>
            <a:spLocks noChangeArrowheads="1"/>
          </p:cNvSpPr>
          <p:nvPr/>
        </p:nvSpPr>
        <p:spPr bwMode="auto">
          <a:xfrm rot="5400000">
            <a:off x="7068185" y="2071909"/>
            <a:ext cx="1789429" cy="2057400"/>
          </a:xfrm>
          <a:prstGeom prst="bracePair">
            <a:avLst>
              <a:gd name="adj" fmla="val 8333"/>
            </a:avLst>
          </a:prstGeom>
          <a:solidFill>
            <a:schemeClr val="accent4">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Products</a:t>
            </a:r>
          </a:p>
          <a:p>
            <a:pPr algn="ctr">
              <a:lnSpc>
                <a:spcPct val="120000"/>
              </a:lnSpc>
            </a:pPr>
            <a:r>
              <a:rPr lang="en-US" sz="1400" dirty="0">
                <a:solidFill>
                  <a:schemeClr val="bg1"/>
                </a:solidFill>
                <a:ea typeface="Times New Roman"/>
                <a:cs typeface="Mangal"/>
              </a:rPr>
              <a:t>To maintain information of </a:t>
            </a:r>
            <a:r>
              <a:rPr lang="en-US" sz="1400" dirty="0" smtClean="0">
                <a:solidFill>
                  <a:schemeClr val="bg1"/>
                </a:solidFill>
                <a:ea typeface="Times New Roman"/>
                <a:cs typeface="Mangal"/>
              </a:rPr>
              <a:t>products, </a:t>
            </a:r>
            <a:r>
              <a:rPr lang="en-US" sz="1400" dirty="0">
                <a:solidFill>
                  <a:schemeClr val="bg1"/>
                </a:solidFill>
                <a:ea typeface="Times New Roman"/>
                <a:cs typeface="Mangal"/>
              </a:rPr>
              <a:t>for example, </a:t>
            </a:r>
            <a:r>
              <a:rPr lang="en-US" sz="1400" dirty="0" smtClean="0">
                <a:solidFill>
                  <a:schemeClr val="bg1"/>
                </a:solidFill>
                <a:ea typeface="Times New Roman"/>
                <a:cs typeface="Mangal"/>
              </a:rPr>
              <a:t>product </a:t>
            </a:r>
            <a:r>
              <a:rPr lang="en-US" sz="1400" dirty="0">
                <a:solidFill>
                  <a:schemeClr val="bg1"/>
                </a:solidFill>
                <a:ea typeface="Times New Roman"/>
                <a:cs typeface="Mangal"/>
              </a:rPr>
              <a:t>id, </a:t>
            </a:r>
            <a:r>
              <a:rPr lang="en-US" sz="1400" dirty="0" smtClean="0">
                <a:solidFill>
                  <a:schemeClr val="bg1"/>
                </a:solidFill>
                <a:ea typeface="Times New Roman"/>
                <a:cs typeface="Mangal"/>
              </a:rPr>
              <a:t>name, </a:t>
            </a:r>
            <a:r>
              <a:rPr lang="en-US" sz="1400" dirty="0">
                <a:solidFill>
                  <a:schemeClr val="bg1"/>
                </a:solidFill>
                <a:ea typeface="Times New Roman"/>
                <a:cs typeface="Mangal"/>
              </a:rPr>
              <a:t>and so on. </a:t>
            </a:r>
          </a:p>
        </p:txBody>
      </p:sp>
      <p:sp>
        <p:nvSpPr>
          <p:cNvPr id="18" name="AutoShape 2"/>
          <p:cNvSpPr>
            <a:spLocks noChangeArrowheads="1"/>
          </p:cNvSpPr>
          <p:nvPr/>
        </p:nvSpPr>
        <p:spPr bwMode="auto">
          <a:xfrm rot="5400000">
            <a:off x="5940143" y="3755259"/>
            <a:ext cx="1886998" cy="2032483"/>
          </a:xfrm>
          <a:prstGeom prst="bracePair">
            <a:avLst>
              <a:gd name="adj" fmla="val 8333"/>
            </a:avLst>
          </a:prstGeom>
          <a:solidFill>
            <a:srgbClr val="BC4744"/>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Order Details</a:t>
            </a:r>
          </a:p>
          <a:p>
            <a:pPr algn="ctr">
              <a:lnSpc>
                <a:spcPct val="120000"/>
              </a:lnSpc>
            </a:pPr>
            <a:r>
              <a:rPr lang="en-US" sz="1400" dirty="0">
                <a:solidFill>
                  <a:schemeClr val="bg1"/>
                </a:solidFill>
                <a:ea typeface="Times New Roman"/>
                <a:cs typeface="Mangal"/>
              </a:rPr>
              <a:t>To maintain Orders done by customers, for example, order no, date, and so on. </a:t>
            </a:r>
          </a:p>
        </p:txBody>
      </p:sp>
      <p:sp>
        <p:nvSpPr>
          <p:cNvPr id="3" name="Slide Number Placeholder 2"/>
          <p:cNvSpPr>
            <a:spLocks noGrp="1"/>
          </p:cNvSpPr>
          <p:nvPr>
            <p:ph type="sldNum" sz="quarter" idx="4294967295"/>
          </p:nvPr>
        </p:nvSpPr>
        <p:spPr>
          <a:xfrm>
            <a:off x="8763000" y="6492081"/>
            <a:ext cx="736600" cy="228600"/>
          </a:xfrm>
          <a:prstGeom prst="rect">
            <a:avLst/>
          </a:prstGeom>
        </p:spPr>
        <p:txBody>
          <a:bodyPr/>
          <a:lstStyle/>
          <a:p>
            <a:fld id="{068D587B-6992-4B03-9EE1-58C2DD981ECA}" type="slidenum">
              <a:rPr lang="en-US" smtClean="0"/>
              <a:t>6</a:t>
            </a:fld>
            <a:endParaRPr lang="en-US"/>
          </a:p>
        </p:txBody>
      </p:sp>
    </p:spTree>
    <p:extLst>
      <p:ext uri="{BB962C8B-B14F-4D97-AF65-F5344CB8AC3E}">
        <p14:creationId xmlns:p14="http://schemas.microsoft.com/office/powerpoint/2010/main" val="3442160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noFill/>
          <a:ln>
            <a:noFill/>
          </a:ln>
        </p:spPr>
        <p:txBody>
          <a:bodyPr anchor="ctr"/>
          <a:lstStyle/>
          <a:p>
            <a:r>
              <a:rPr lang="en-US" dirty="0">
                <a:solidFill>
                  <a:schemeClr val="bg1"/>
                </a:solidFill>
                <a:latin typeface="Arial" panose="020B0604020202020204" pitchFamily="34" charset="0"/>
                <a:cs typeface="Arial" panose="020B0604020202020204" pitchFamily="34" charset="0"/>
              </a:rPr>
              <a:t>Schema Diagram</a:t>
            </a:r>
          </a:p>
        </p:txBody>
      </p:sp>
      <p:sp>
        <p:nvSpPr>
          <p:cNvPr id="3" name="Text Placeholder 2"/>
          <p:cNvSpPr>
            <a:spLocks noGrp="1"/>
          </p:cNvSpPr>
          <p:nvPr>
            <p:ph type="body" sz="quarter" idx="13"/>
          </p:nvPr>
        </p:nvSpPr>
        <p:spPr/>
        <p:txBody>
          <a:bodyPr/>
          <a:lstStyle/>
          <a:p>
            <a:endParaRPr lang="en-US" dirty="0"/>
          </a:p>
        </p:txBody>
      </p:sp>
      <p:pic>
        <p:nvPicPr>
          <p:cNvPr id="5" name="Picture 3" descr="C:\mysql\case study\ClassicModels\docs\dbschema\ClassicModelsDBSchema.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240" t="1358" r="1176" b="22555"/>
          <a:stretch/>
        </p:blipFill>
        <p:spPr bwMode="auto">
          <a:xfrm>
            <a:off x="390331" y="1160342"/>
            <a:ext cx="8696325" cy="48006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4294967295"/>
          </p:nvPr>
        </p:nvSpPr>
        <p:spPr>
          <a:xfrm>
            <a:off x="8763000" y="6492081"/>
            <a:ext cx="736600" cy="228600"/>
          </a:xfrm>
          <a:prstGeom prst="rect">
            <a:avLst/>
          </a:prstGeom>
        </p:spPr>
        <p:txBody>
          <a:bodyPr/>
          <a:lstStyle/>
          <a:p>
            <a:fld id="{068D587B-6992-4B03-9EE1-58C2DD981ECA}" type="slidenum">
              <a:rPr lang="en-US" smtClean="0"/>
              <a:t>7</a:t>
            </a:fld>
            <a:endParaRPr lang="en-US" dirty="0"/>
          </a:p>
        </p:txBody>
      </p:sp>
    </p:spTree>
    <p:extLst>
      <p:ext uri="{BB962C8B-B14F-4D97-AF65-F5344CB8AC3E}">
        <p14:creationId xmlns:p14="http://schemas.microsoft.com/office/powerpoint/2010/main" val="2935542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smtClean="0"/>
              <a:t>Sub Queries</a:t>
            </a:r>
            <a:endParaRPr lang="en-US" dirty="0"/>
          </a:p>
        </p:txBody>
      </p:sp>
    </p:spTree>
    <p:extLst>
      <p:ext uri="{BB962C8B-B14F-4D97-AF65-F5344CB8AC3E}">
        <p14:creationId xmlns:p14="http://schemas.microsoft.com/office/powerpoint/2010/main" val="3334651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1"/>
          <p:cNvSpPr>
            <a:spLocks noGrp="1"/>
          </p:cNvSpPr>
          <p:nvPr>
            <p:ph type="body" sz="quarter" idx="13"/>
          </p:nvPr>
        </p:nvSpPr>
        <p:spPr/>
        <p:txBody>
          <a:bodyPr/>
          <a:lstStyle/>
          <a:p>
            <a:r>
              <a:rPr lang="en-US" sz="2000" dirty="0" smtClean="0"/>
              <a:t>Have you heard about Nesting of Queries in SQL?</a:t>
            </a:r>
          </a:p>
          <a:p>
            <a:endParaRPr lang="en-US" sz="2000" dirty="0"/>
          </a:p>
          <a:p>
            <a:endParaRPr lang="en-US" sz="2000" dirty="0" smtClean="0"/>
          </a:p>
          <a:p>
            <a:endParaRPr lang="en-US" sz="2000" dirty="0"/>
          </a:p>
          <a:p>
            <a:r>
              <a:rPr lang="en-US" sz="2000" dirty="0"/>
              <a:t>Nested Queries can be applied only to SELECT </a:t>
            </a:r>
            <a:r>
              <a:rPr lang="en-US" sz="2000" dirty="0" smtClean="0"/>
              <a:t>clause?</a:t>
            </a:r>
          </a:p>
          <a:p>
            <a:endParaRPr lang="en-US" sz="2000" dirty="0"/>
          </a:p>
          <a:p>
            <a:endParaRPr lang="en-US" sz="2000" dirty="0" smtClean="0"/>
          </a:p>
          <a:p>
            <a:r>
              <a:rPr lang="en-US" sz="2000" dirty="0"/>
              <a:t>Answer: NO</a:t>
            </a:r>
          </a:p>
          <a:p>
            <a:endParaRPr lang="en-US" sz="2000" dirty="0"/>
          </a:p>
          <a:p>
            <a:endParaRPr lang="en-US" sz="2000" dirty="0"/>
          </a:p>
        </p:txBody>
      </p:sp>
      <p:sp>
        <p:nvSpPr>
          <p:cNvPr id="3" name="Title 2"/>
          <p:cNvSpPr>
            <a:spLocks noGrp="1"/>
          </p:cNvSpPr>
          <p:nvPr>
            <p:ph type="title"/>
          </p:nvPr>
        </p:nvSpPr>
        <p:spPr>
          <a:noFill/>
          <a:ln>
            <a:noFill/>
          </a:ln>
        </p:spPr>
        <p:txBody>
          <a:bodyPr anchor="ctr"/>
          <a:lstStyle/>
          <a:p>
            <a:r>
              <a:rPr lang="en-US" sz="1800" dirty="0"/>
              <a:t>Do You Know?</a:t>
            </a:r>
          </a:p>
        </p:txBody>
      </p:sp>
      <p:sp>
        <p:nvSpPr>
          <p:cNvPr id="4" name="Slide Number Placeholder 3"/>
          <p:cNvSpPr>
            <a:spLocks noGrp="1"/>
          </p:cNvSpPr>
          <p:nvPr>
            <p:ph type="sldNum" sz="quarter" idx="4294967295"/>
          </p:nvPr>
        </p:nvSpPr>
        <p:spPr>
          <a:xfrm>
            <a:off x="8686800" y="6492081"/>
            <a:ext cx="381000" cy="213519"/>
          </a:xfrm>
          <a:prstGeom prst="rect">
            <a:avLst/>
          </a:prstGeom>
        </p:spPr>
        <p:txBody>
          <a:bodyPr/>
          <a:lstStyle/>
          <a:p>
            <a:fld id="{068D587B-6992-4B03-9EE1-58C2DD981ECA}" type="slidenum">
              <a:rPr lang="en-US" smtClean="0"/>
              <a:t>9</a:t>
            </a:fld>
            <a:endParaRPr lang="en-US"/>
          </a:p>
        </p:txBody>
      </p:sp>
    </p:spTree>
    <p:extLst>
      <p:ext uri="{BB962C8B-B14F-4D97-AF65-F5344CB8AC3E}">
        <p14:creationId xmlns:p14="http://schemas.microsoft.com/office/powerpoint/2010/main" val="25641777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000"/>
                                        <p:tgtEl>
                                          <p:spTgt spid="9">
                                            <p:txEl>
                                              <p:pRg st="0" end="0"/>
                                            </p:txEl>
                                          </p:spTgt>
                                        </p:tgtEl>
                                      </p:cBhvr>
                                    </p:animEffect>
                                  </p:childTnLst>
                                  <p:subTnLst>
                                    <p:animClr clrSpc="rgb" dir="cw">
                                      <p:cBhvr override="childStyle">
                                        <p:cTn dur="1" fill="hold" display="0" masterRel="nextClick" afterEffect="1"/>
                                        <p:tgtEl>
                                          <p:spTgt spid="9">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4" end="4"/>
                                            </p:txEl>
                                          </p:spTgt>
                                        </p:tgtEl>
                                        <p:attrNameLst>
                                          <p:attrName>style.visibility</p:attrName>
                                        </p:attrNameLst>
                                      </p:cBhvr>
                                      <p:to>
                                        <p:strVal val="visible"/>
                                      </p:to>
                                    </p:set>
                                    <p:animEffect transition="in" filter="fade">
                                      <p:cBhvr>
                                        <p:cTn id="12" dur="2000"/>
                                        <p:tgtEl>
                                          <p:spTgt spid="9">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7" end="7"/>
                                            </p:txEl>
                                          </p:spTgt>
                                        </p:tgtEl>
                                        <p:attrNameLst>
                                          <p:attrName>style.visibility</p:attrName>
                                        </p:attrNameLst>
                                      </p:cBhvr>
                                      <p:to>
                                        <p:strVal val="visible"/>
                                      </p:to>
                                    </p:set>
                                    <p:animEffect transition="in" filter="fade">
                                      <p:cBhvr>
                                        <p:cTn id="17" dur="20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Academy LCD Compliant Template">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6E01E278A50734B8A721F01C1B19487" ma:contentTypeVersion="12" ma:contentTypeDescription="Create a new document." ma:contentTypeScope="" ma:versionID="e242aab5cd6de1005018a86c864f40bf">
  <xsd:schema xmlns:xsd="http://www.w3.org/2001/XMLSchema" xmlns:xs="http://www.w3.org/2001/XMLSchema" xmlns:p="http://schemas.microsoft.com/office/2006/metadata/properties" xmlns:ns2="951c5514-b77c-4532-82d5-a05f2f7d58e2" xmlns:ns3="c6f516c4-2602-422c-aa9a-755893ba4f98" targetNamespace="http://schemas.microsoft.com/office/2006/metadata/properties" ma:root="true" ma:fieldsID="aac0e3ca36e3d3717b9bb9c8f21b1ee1" ns2:_="" ns3:_="">
    <xsd:import namespace="951c5514-b77c-4532-82d5-a05f2f7d58e2"/>
    <xsd:import namespace="c6f516c4-2602-422c-aa9a-755893ba4f9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1c5514-b77c-4532-82d5-a05f2f7d58e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6f516c4-2602-422c-aa9a-755893ba4f98"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SharedWithUsers xmlns="951c5514-b77c-4532-82d5-a05f2f7d58e2">
      <UserInfo>
        <DisplayName/>
        <AccountId xsi:nil="true"/>
        <AccountType/>
      </UserInfo>
    </SharedWithUsers>
  </documentManagement>
</p:properties>
</file>

<file path=customXml/itemProps1.xml><?xml version="1.0" encoding="utf-8"?>
<ds:datastoreItem xmlns:ds="http://schemas.openxmlformats.org/officeDocument/2006/customXml" ds:itemID="{4587111D-7DFB-442C-9FE3-44380E208E2D}">
  <ds:schemaRefs>
    <ds:schemaRef ds:uri="http://schemas.microsoft.com/sharepoint/v3/contenttype/forms"/>
  </ds:schemaRefs>
</ds:datastoreItem>
</file>

<file path=customXml/itemProps2.xml><?xml version="1.0" encoding="utf-8"?>
<ds:datastoreItem xmlns:ds="http://schemas.openxmlformats.org/officeDocument/2006/customXml" ds:itemID="{5D2194A0-7B6B-4069-88E1-9616EA51B71B}"/>
</file>

<file path=customXml/itemProps3.xml><?xml version="1.0" encoding="utf-8"?>
<ds:datastoreItem xmlns:ds="http://schemas.openxmlformats.org/officeDocument/2006/customXml" ds:itemID="{A7C481EB-8F30-4DBE-97E4-C47F16554C60}">
  <ds:schemaRefs>
    <ds:schemaRef ds:uri="http://purl.org/dc/elements/1.1/"/>
    <ds:schemaRef ds:uri="http://purl.org/dc/terms/"/>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Theme_3</Template>
  <TotalTime>19308</TotalTime>
  <Words>997</Words>
  <Application>Microsoft Office PowerPoint</Application>
  <PresentationFormat>On-screen Show (4:3)</PresentationFormat>
  <Paragraphs>248</Paragraphs>
  <Slides>30</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 Unicode MS</vt:lpstr>
      <vt:lpstr>Arial</vt:lpstr>
      <vt:lpstr>Calibri</vt:lpstr>
      <vt:lpstr>Courier New</vt:lpstr>
      <vt:lpstr>Mangal</vt:lpstr>
      <vt:lpstr>Myriad Pro</vt:lpstr>
      <vt:lpstr>Times New Roman</vt:lpstr>
      <vt:lpstr>Verdana</vt:lpstr>
      <vt:lpstr>1_Academy LCD Compliant Template</vt:lpstr>
      <vt:lpstr>PowerPoint Presentation</vt:lpstr>
      <vt:lpstr>Overview</vt:lpstr>
      <vt:lpstr>Enabling Objectives</vt:lpstr>
      <vt:lpstr>PowerPoint Presentation</vt:lpstr>
      <vt:lpstr>Scenario</vt:lpstr>
      <vt:lpstr>Database Tables</vt:lpstr>
      <vt:lpstr>Schema Diagram</vt:lpstr>
      <vt:lpstr>PowerPoint Presentation</vt:lpstr>
      <vt:lpstr>Do You Know?</vt:lpstr>
      <vt:lpstr>Sub-queries</vt:lpstr>
      <vt:lpstr>Sub-queries</vt:lpstr>
      <vt:lpstr>Sub-query Rules</vt:lpstr>
      <vt:lpstr>Sub-query Rules</vt:lpstr>
      <vt:lpstr>PowerPoint Presentation</vt:lpstr>
      <vt:lpstr>Sub-query: SELECT Statement</vt:lpstr>
      <vt:lpstr>Sub-query: SELECT Statement</vt:lpstr>
      <vt:lpstr>PowerPoint Presentation</vt:lpstr>
      <vt:lpstr>Sub-query: INSERT Statement</vt:lpstr>
      <vt:lpstr>Sub-query: INSERT Statement</vt:lpstr>
      <vt:lpstr>Sub-query: INSERT Statement</vt:lpstr>
      <vt:lpstr>PowerPoint Presentation</vt:lpstr>
      <vt:lpstr>Subquery – UPDATE Statement</vt:lpstr>
      <vt:lpstr>Sub-query: UPDATE Statement</vt:lpstr>
      <vt:lpstr>PowerPoint Presentation</vt:lpstr>
      <vt:lpstr>Sub-query: DELETE Statement</vt:lpstr>
      <vt:lpstr>Subquery – DELETE Statement</vt:lpstr>
      <vt:lpstr>Check Your Understanding</vt:lpstr>
      <vt:lpstr>Recap</vt:lpstr>
      <vt:lpstr>Source</vt:lpstr>
      <vt:lpstr>PowerPoint Presentation</vt:lpstr>
    </vt:vector>
  </TitlesOfParts>
  <Company>CTS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Subqueries</dc:title>
  <dc:creator>176361</dc:creator>
  <cp:lastModifiedBy>S Gavade, Sheetal (Cognizant)</cp:lastModifiedBy>
  <cp:revision>861</cp:revision>
  <dcterms:created xsi:type="dcterms:W3CDTF">2011-06-15T11:24:59Z</dcterms:created>
  <dcterms:modified xsi:type="dcterms:W3CDTF">2018-09-10T10:25:17Z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0x010100D6E01E278A50734B8A721F01C1B19487</vt:lpwstr>
  </property>
  <property fmtid="{D5CDD505-2E9C-101B-9397-08002B2CF9AE}" pid="3" name="Order">
    <vt:r8>2402200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ies>
</file>