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123"/>
  </p:notesMasterIdLst>
  <p:sldIdLst>
    <p:sldId id="669" r:id="rId5"/>
    <p:sldId id="672" r:id="rId6"/>
    <p:sldId id="1245" r:id="rId7"/>
    <p:sldId id="1246" r:id="rId8"/>
    <p:sldId id="1247" r:id="rId9"/>
    <p:sldId id="994" r:id="rId10"/>
    <p:sldId id="995" r:id="rId11"/>
    <p:sldId id="996" r:id="rId12"/>
    <p:sldId id="998" r:id="rId13"/>
    <p:sldId id="797" r:id="rId14"/>
    <p:sldId id="1113" r:id="rId15"/>
    <p:sldId id="1114" r:id="rId16"/>
    <p:sldId id="1115" r:id="rId17"/>
    <p:sldId id="1116" r:id="rId18"/>
    <p:sldId id="1117" r:id="rId19"/>
    <p:sldId id="1118" r:id="rId20"/>
    <p:sldId id="1119" r:id="rId21"/>
    <p:sldId id="1120" r:id="rId22"/>
    <p:sldId id="1123" r:id="rId23"/>
    <p:sldId id="1124" r:id="rId24"/>
    <p:sldId id="1125" r:id="rId25"/>
    <p:sldId id="1253" r:id="rId26"/>
    <p:sldId id="1254" r:id="rId27"/>
    <p:sldId id="1255" r:id="rId28"/>
    <p:sldId id="1256" r:id="rId29"/>
    <p:sldId id="1248" r:id="rId30"/>
    <p:sldId id="1259" r:id="rId31"/>
    <p:sldId id="1260" r:id="rId32"/>
    <p:sldId id="1261" r:id="rId33"/>
    <p:sldId id="1262" r:id="rId34"/>
    <p:sldId id="1127" r:id="rId35"/>
    <p:sldId id="1128" r:id="rId36"/>
    <p:sldId id="1257" r:id="rId37"/>
    <p:sldId id="1250" r:id="rId38"/>
    <p:sldId id="1129" r:id="rId39"/>
    <p:sldId id="1258" r:id="rId40"/>
    <p:sldId id="1130" r:id="rId41"/>
    <p:sldId id="1131" r:id="rId42"/>
    <p:sldId id="1132" r:id="rId43"/>
    <p:sldId id="1133" r:id="rId44"/>
    <p:sldId id="1138" r:id="rId45"/>
    <p:sldId id="1140" r:id="rId46"/>
    <p:sldId id="1141" r:id="rId47"/>
    <p:sldId id="1142" r:id="rId48"/>
    <p:sldId id="1143" r:id="rId49"/>
    <p:sldId id="1041" r:id="rId50"/>
    <p:sldId id="1149" r:id="rId51"/>
    <p:sldId id="1153" r:id="rId52"/>
    <p:sldId id="1155" r:id="rId53"/>
    <p:sldId id="1156" r:id="rId54"/>
    <p:sldId id="1157" r:id="rId55"/>
    <p:sldId id="1160" r:id="rId56"/>
    <p:sldId id="1163" r:id="rId57"/>
    <p:sldId id="1167" r:id="rId58"/>
    <p:sldId id="1169" r:id="rId59"/>
    <p:sldId id="1282" r:id="rId60"/>
    <p:sldId id="1263" r:id="rId61"/>
    <p:sldId id="1264" r:id="rId62"/>
    <p:sldId id="1171" r:id="rId63"/>
    <p:sldId id="1265" r:id="rId64"/>
    <p:sldId id="1172" r:id="rId65"/>
    <p:sldId id="1283" r:id="rId66"/>
    <p:sldId id="1284" r:id="rId67"/>
    <p:sldId id="1285" r:id="rId68"/>
    <p:sldId id="1173" r:id="rId69"/>
    <p:sldId id="1175" r:id="rId70"/>
    <p:sldId id="1176" r:id="rId71"/>
    <p:sldId id="1268" r:id="rId72"/>
    <p:sldId id="1269" r:id="rId73"/>
    <p:sldId id="1270" r:id="rId74"/>
    <p:sldId id="1271" r:id="rId75"/>
    <p:sldId id="1275" r:id="rId76"/>
    <p:sldId id="1272" r:id="rId77"/>
    <p:sldId id="1273" r:id="rId78"/>
    <p:sldId id="1274" r:id="rId79"/>
    <p:sldId id="1286" r:id="rId80"/>
    <p:sldId id="1287" r:id="rId81"/>
    <p:sldId id="1276" r:id="rId82"/>
    <p:sldId id="875" r:id="rId83"/>
    <p:sldId id="877" r:id="rId84"/>
    <p:sldId id="879" r:id="rId85"/>
    <p:sldId id="1184" r:id="rId86"/>
    <p:sldId id="1005" r:id="rId87"/>
    <p:sldId id="1277" r:id="rId88"/>
    <p:sldId id="884" r:id="rId89"/>
    <p:sldId id="887" r:id="rId90"/>
    <p:sldId id="890" r:id="rId91"/>
    <p:sldId id="891" r:id="rId92"/>
    <p:sldId id="1033" r:id="rId93"/>
    <p:sldId id="894" r:id="rId94"/>
    <p:sldId id="1186" r:id="rId95"/>
    <p:sldId id="1187" r:id="rId96"/>
    <p:sldId id="1188" r:id="rId97"/>
    <p:sldId id="1189" r:id="rId98"/>
    <p:sldId id="914" r:id="rId99"/>
    <p:sldId id="1281" r:id="rId100"/>
    <p:sldId id="922" r:id="rId101"/>
    <p:sldId id="1196" r:id="rId102"/>
    <p:sldId id="1197" r:id="rId103"/>
    <p:sldId id="1198" r:id="rId104"/>
    <p:sldId id="1201" r:id="rId105"/>
    <p:sldId id="934" r:id="rId106"/>
    <p:sldId id="935" r:id="rId107"/>
    <p:sldId id="744" r:id="rId108"/>
    <p:sldId id="1226" r:id="rId109"/>
    <p:sldId id="1227" r:id="rId110"/>
    <p:sldId id="1231" r:id="rId111"/>
    <p:sldId id="1232" r:id="rId112"/>
    <p:sldId id="1237" r:id="rId113"/>
    <p:sldId id="987" r:id="rId114"/>
    <p:sldId id="1011" r:id="rId115"/>
    <p:sldId id="1012" r:id="rId116"/>
    <p:sldId id="1013" r:id="rId117"/>
    <p:sldId id="1016" r:id="rId118"/>
    <p:sldId id="973" r:id="rId119"/>
    <p:sldId id="990" r:id="rId120"/>
    <p:sldId id="1279" r:id="rId121"/>
    <p:sldId id="1280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73561" autoAdjust="0"/>
  </p:normalViewPr>
  <p:slideViewPr>
    <p:cSldViewPr>
      <p:cViewPr varScale="1">
        <p:scale>
          <a:sx n="54" d="100"/>
          <a:sy n="54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b0thckt(v=vs.80).asp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ah19swz4(v=vs.80).aspx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b0thckt(v=vs.80).asp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ah19swz4(v=vs.80).asp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b0thckt(v=vs.80)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ah19swz4(v=vs.80).aspx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3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8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Operators that take one operand are referred to as unary operators. For example, the increment </a:t>
            </a:r>
          </a:p>
          <a:p>
            <a:pPr>
              <a:buFont typeface="Wingdings" pitchFamily="2" charset="2"/>
              <a:buNone/>
            </a:pPr>
            <a:r>
              <a:rPr lang="en-US" sz="1200" dirty="0" smtClean="0"/>
              <a:t>    operator (++) .</a:t>
            </a:r>
          </a:p>
          <a:p>
            <a:r>
              <a:rPr lang="en-US" sz="1200" dirty="0" smtClean="0"/>
              <a:t>Operators that take two operands are referred to as binary operators. For example such as arithmetic operators (+,-,*,/),.</a:t>
            </a:r>
          </a:p>
          <a:p>
            <a:r>
              <a:rPr lang="en-US" sz="1200" dirty="0" smtClean="0"/>
              <a:t>The sole ternary operator in C#  is the conditional operator (?:) and takes three operands.</a:t>
            </a:r>
          </a:p>
          <a:p>
            <a:r>
              <a:rPr lang="en-US" sz="1200" dirty="0" smtClean="0"/>
              <a:t>C# has Primary Operators, Unary Operators, Multiplicative Operators, Additive Operators, Shift Operators, Relational and Type Operators, Equality Operators, Assignment and Anonymous Operator, Logical, Conditional</a:t>
            </a:r>
            <a:r>
              <a:rPr lang="en-US" sz="1200" dirty="0" smtClean="0">
                <a:solidFill>
                  <a:srgbClr val="FF0000"/>
                </a:solidFill>
              </a:rPr>
              <a:t>,</a:t>
            </a:r>
            <a:r>
              <a:rPr lang="en-US" sz="1200" dirty="0" smtClean="0"/>
              <a:t> and Null Operator</a:t>
            </a:r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Namespaces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Contain types and other namespaces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Type declarations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interfaces,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and delegates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3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Namespaces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Contain types and other namespaces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Type declarations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interfaces,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and delegates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4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Namespaces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Contain types and other namespaces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Type declarations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interfaces,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and delegates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Namespaces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Contain types and other namespaces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Type declarations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interfaces,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and delegates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72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Namespaces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Contain types and other namespaces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Type declarations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interfaces,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and delegates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Members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Constants, fields, methods, properties, indexers, events, operators, constructors, destructors</a:t>
            </a:r>
          </a:p>
          <a:p>
            <a:pPr marL="455613" indent="-455613" algn="just"/>
            <a:r>
              <a:rPr lang="en-US" sz="1800" dirty="0" smtClean="0">
                <a:solidFill>
                  <a:schemeClr val="tx1"/>
                </a:solidFill>
              </a:rPr>
              <a:t>Organization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header files, code written “in-line”</a:t>
            </a:r>
          </a:p>
          <a:p>
            <a:pPr marL="844550" lvl="1" indent="-387350" algn="just"/>
            <a:r>
              <a:rPr lang="en-US" dirty="0" smtClean="0">
                <a:solidFill>
                  <a:schemeClr val="tx1"/>
                </a:solidFill>
              </a:rPr>
              <a:t>No declaration order 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i="1" dirty="0" smtClean="0"/>
              <a:t>method</a:t>
            </a:r>
            <a:r>
              <a:rPr lang="en-US" altLang="en-US" dirty="0" smtClean="0"/>
              <a:t> is a code block containing a series of statements. In C#, every executed instruction is done so in the context of a method.</a:t>
            </a:r>
          </a:p>
          <a:p>
            <a:r>
              <a:rPr lang="en-US" altLang="en-US" dirty="0" smtClean="0"/>
              <a:t>Methods are declared within a </a:t>
            </a:r>
            <a:r>
              <a:rPr lang="en-US" altLang="en-US" dirty="0" smtClean="0">
                <a:hlinkClick r:id="rId3"/>
              </a:rPr>
              <a:t>class</a:t>
            </a:r>
            <a:r>
              <a:rPr lang="en-US" altLang="en-US" dirty="0" smtClean="0"/>
              <a:t> or </a:t>
            </a:r>
            <a:r>
              <a:rPr lang="en-US" altLang="en-US" dirty="0" smtClean="0">
                <a:hlinkClick r:id="rId4"/>
              </a:rPr>
              <a:t>struct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structure of method is composed of 4 elements</a:t>
            </a:r>
          </a:p>
          <a:p>
            <a:pPr lvl="1"/>
            <a:r>
              <a:rPr lang="en-US" altLang="en-US" dirty="0" smtClean="0"/>
              <a:t>Access level</a:t>
            </a:r>
          </a:p>
          <a:p>
            <a:pPr lvl="1"/>
            <a:r>
              <a:rPr lang="en-US" altLang="en-US" dirty="0" smtClean="0"/>
              <a:t>The return value </a:t>
            </a:r>
          </a:p>
          <a:p>
            <a:pPr lvl="1"/>
            <a:r>
              <a:rPr lang="en-US" altLang="en-US" dirty="0" smtClean="0"/>
              <a:t>The name of the method</a:t>
            </a:r>
          </a:p>
          <a:p>
            <a:pPr lvl="1"/>
            <a:r>
              <a:rPr lang="en-US" altLang="en-US" dirty="0" smtClean="0"/>
              <a:t>Any method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7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i="1" dirty="0" smtClean="0"/>
              <a:t>method</a:t>
            </a:r>
            <a:r>
              <a:rPr lang="en-US" altLang="en-US" dirty="0" smtClean="0"/>
              <a:t> is a code block containing a series of statements. In C#, every executed instruction is done so in the context of a method.</a:t>
            </a:r>
          </a:p>
          <a:p>
            <a:r>
              <a:rPr lang="en-US" altLang="en-US" dirty="0" smtClean="0"/>
              <a:t>Methods are declared within a </a:t>
            </a:r>
            <a:r>
              <a:rPr lang="en-US" altLang="en-US" dirty="0" smtClean="0">
                <a:hlinkClick r:id="rId3"/>
              </a:rPr>
              <a:t>class</a:t>
            </a:r>
            <a:r>
              <a:rPr lang="en-US" altLang="en-US" dirty="0" smtClean="0"/>
              <a:t> or </a:t>
            </a:r>
            <a:r>
              <a:rPr lang="en-US" altLang="en-US" dirty="0" smtClean="0">
                <a:hlinkClick r:id="rId4"/>
              </a:rPr>
              <a:t>struct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structure of method is composed of 4 elements</a:t>
            </a:r>
          </a:p>
          <a:p>
            <a:pPr lvl="1"/>
            <a:r>
              <a:rPr lang="en-US" altLang="en-US" dirty="0" smtClean="0"/>
              <a:t>Access level</a:t>
            </a:r>
          </a:p>
          <a:p>
            <a:pPr lvl="1"/>
            <a:r>
              <a:rPr lang="en-US" altLang="en-US" dirty="0" smtClean="0"/>
              <a:t>The return value </a:t>
            </a:r>
          </a:p>
          <a:p>
            <a:pPr lvl="1"/>
            <a:r>
              <a:rPr lang="en-US" altLang="en-US" dirty="0" smtClean="0"/>
              <a:t>The name of the method</a:t>
            </a:r>
          </a:p>
          <a:p>
            <a:pPr lvl="1"/>
            <a:r>
              <a:rPr lang="en-US" altLang="en-US" dirty="0" smtClean="0"/>
              <a:t>Any method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C# program is a collection of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Classes, </a:t>
            </a:r>
            <a:r>
              <a:rPr lang="en-US" dirty="0" err="1" smtClean="0">
                <a:solidFill>
                  <a:schemeClr val="tx1"/>
                </a:solidFill>
              </a:rPr>
              <a:t>structs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enums</a:t>
            </a:r>
            <a:r>
              <a:rPr lang="en-US" dirty="0" smtClean="0">
                <a:solidFill>
                  <a:schemeClr val="tx1"/>
                </a:solidFill>
              </a:rPr>
              <a:t>, interfaces, delegates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C# provides a set of predefined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, byte, char, string, object, …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You can create your own types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All data and code is defined within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 type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global variables, no global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0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i="1" dirty="0" smtClean="0"/>
              <a:t>method</a:t>
            </a:r>
            <a:r>
              <a:rPr lang="en-US" altLang="en-US" dirty="0" smtClean="0"/>
              <a:t> is a code block containing a series of statements. In C#, every executed instruction is done so in the context of a method.</a:t>
            </a:r>
          </a:p>
          <a:p>
            <a:r>
              <a:rPr lang="en-US" altLang="en-US" dirty="0" smtClean="0"/>
              <a:t>Methods are declared within a </a:t>
            </a:r>
            <a:r>
              <a:rPr lang="en-US" altLang="en-US" dirty="0" smtClean="0">
                <a:hlinkClick r:id="rId3"/>
              </a:rPr>
              <a:t>class</a:t>
            </a:r>
            <a:r>
              <a:rPr lang="en-US" altLang="en-US" dirty="0" smtClean="0"/>
              <a:t> or </a:t>
            </a:r>
            <a:r>
              <a:rPr lang="en-US" altLang="en-US" dirty="0" smtClean="0">
                <a:hlinkClick r:id="rId4"/>
              </a:rPr>
              <a:t>struct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structure of method is composed of 4 elements</a:t>
            </a:r>
          </a:p>
          <a:p>
            <a:pPr lvl="1"/>
            <a:r>
              <a:rPr lang="en-US" altLang="en-US" dirty="0" smtClean="0"/>
              <a:t>Access level</a:t>
            </a:r>
          </a:p>
          <a:p>
            <a:pPr lvl="1"/>
            <a:r>
              <a:rPr lang="en-US" altLang="en-US" dirty="0" smtClean="0"/>
              <a:t>The return value </a:t>
            </a:r>
          </a:p>
          <a:p>
            <a:pPr lvl="1"/>
            <a:r>
              <a:rPr lang="en-US" altLang="en-US" dirty="0" smtClean="0"/>
              <a:t>The name of the method</a:t>
            </a:r>
          </a:p>
          <a:p>
            <a:pPr lvl="1"/>
            <a:r>
              <a:rPr lang="en-US" altLang="en-US" dirty="0" smtClean="0"/>
              <a:t>Any method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5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method or a Property defined in the class can be invoked through instances only.</a:t>
            </a:r>
          </a:p>
          <a:p>
            <a:pPr>
              <a:defRPr/>
            </a:pPr>
            <a:r>
              <a:rPr lang="en-US" dirty="0" smtClean="0"/>
              <a:t>Instances are created using the “</a:t>
            </a:r>
            <a:r>
              <a:rPr lang="en-US" sz="105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 smtClean="0"/>
              <a:t>” operator</a:t>
            </a:r>
          </a:p>
          <a:p>
            <a:pPr>
              <a:defRPr/>
            </a:pPr>
            <a:r>
              <a:rPr lang="en-US" dirty="0" smtClean="0"/>
              <a:t>Use the (.) dot operator on the instance to invoke the method or property.</a:t>
            </a:r>
          </a:p>
          <a:p>
            <a:pPr>
              <a:defRPr/>
            </a:pPr>
            <a:r>
              <a:rPr lang="en-US" dirty="0" smtClean="0"/>
              <a:t>Only Public/protected methods/Properties can be invoked like this.</a:t>
            </a:r>
          </a:p>
          <a:p>
            <a:pPr>
              <a:defRPr/>
            </a:pPr>
            <a:r>
              <a:rPr lang="en-US" dirty="0" smtClean="0"/>
              <a:t>Private Method/Properties cannot be invoked using the above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7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98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5613" indent="-455613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5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is a data structure that contains several variables of the same type. Arrays are declared with a type.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three types of array. They are,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Single Dimensional</a:t>
            </a:r>
          </a:p>
          <a:p>
            <a:pPr marL="1714500" lvl="3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[] array1 = new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[5]; </a:t>
            </a:r>
            <a:endParaRPr lang="en-US" sz="18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[] array2 = new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[] { 1, 3, 5, 7, 9 }; </a:t>
            </a:r>
          </a:p>
          <a:p>
            <a:pPr marL="1714500" lvl="3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[] array3 = { 1, 2, 3, 4, 5, 6 }; </a:t>
            </a:r>
          </a:p>
          <a:p>
            <a:pPr marL="800100" lvl="2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Two / Multi Dimensional</a:t>
            </a:r>
          </a:p>
          <a:p>
            <a:pPr marL="1714500" lvl="4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[,] multiDimensionalArray1 = new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[2, 3]; </a:t>
            </a:r>
          </a:p>
          <a:p>
            <a:pPr marL="1714500" lvl="4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[,] multiDimensionalArray2 = { { 1, 2, 3 }, { 4, 5, 6 } }; </a:t>
            </a:r>
          </a:p>
          <a:p>
            <a:pPr marL="800100" lvl="2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Jagged Array</a:t>
            </a:r>
          </a:p>
          <a:p>
            <a:pPr marL="1714500" lvl="4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jaggedArray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[6][]; </a:t>
            </a:r>
          </a:p>
          <a:p>
            <a:pPr marL="1714500" lvl="4" indent="-342900"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jaggedArray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[0] = new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[4] { 1, 2, 3, 4 }; </a:t>
            </a:r>
            <a:endParaRPr lang="en-US" sz="18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3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Iteration statements</a:t>
            </a:r>
            <a:r>
              <a:rPr lang="en-US" sz="1800" dirty="0" smtClean="0">
                <a:solidFill>
                  <a:schemeClr val="tx1"/>
                </a:solidFill>
              </a:rPr>
              <a:t> are used to repeatedly execute an embedded statement. The statements in this group are the while, do, for, and </a:t>
            </a:r>
            <a:r>
              <a:rPr lang="en-US" sz="1800" dirty="0" err="1" smtClean="0">
                <a:solidFill>
                  <a:schemeClr val="tx1"/>
                </a:solidFill>
              </a:rPr>
              <a:t>foreach</a:t>
            </a:r>
            <a:r>
              <a:rPr lang="en-US" sz="1800" dirty="0" smtClean="0">
                <a:solidFill>
                  <a:schemeClr val="tx1"/>
                </a:solidFill>
              </a:rPr>
              <a:t> statements.</a:t>
            </a:r>
          </a:p>
          <a:p>
            <a:pPr algn="just"/>
            <a:r>
              <a:rPr lang="en-US" sz="1800" b="1" dirty="0" smtClean="0">
                <a:solidFill>
                  <a:schemeClr val="tx1"/>
                </a:solidFill>
              </a:rPr>
              <a:t>Jump statements</a:t>
            </a:r>
            <a:r>
              <a:rPr lang="en-US" sz="1800" dirty="0" smtClean="0">
                <a:solidFill>
                  <a:schemeClr val="tx1"/>
                </a:solidFill>
              </a:rPr>
              <a:t> are used to transfer control. The statements in this group are the break, continue, </a:t>
            </a:r>
            <a:r>
              <a:rPr lang="en-US" sz="1800" dirty="0" err="1" smtClean="0">
                <a:solidFill>
                  <a:schemeClr val="tx1"/>
                </a:solidFill>
              </a:rPr>
              <a:t>goto</a:t>
            </a:r>
            <a:r>
              <a:rPr lang="en-US" sz="1800" dirty="0" smtClean="0">
                <a:solidFill>
                  <a:schemeClr val="tx1"/>
                </a:solidFill>
              </a:rPr>
              <a:t>, throw, return, and yield statements.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The try...catch statement is used to catch exceptions that occur during execution of a block, and the try...finally statement is used to specify finalization code that is always executed, whether an exception occurred or not.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The checked and unchecked statements are used to control the overflow checking context for integral-type arithmetic operations and conversions.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4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7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07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Comments can be added in code thru // for single line comment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Multiline comment can be created</a:t>
            </a:r>
            <a:r>
              <a:rPr lang="en-US" baseline="0" dirty="0" smtClean="0">
                <a:solidFill>
                  <a:schemeClr val="tx1"/>
                </a:solidFill>
              </a:rPr>
              <a:t> by /* [Content] */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CC0EB-1FA0-493A-B287-3E9541DB3B93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8117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It is not necessary to tell the compiler an Int32 is boxed to an object, because it takes care of this itself.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First an Int32 is boxed to an object, and then it is unboxed again.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91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Types that you define by using the </a:t>
            </a:r>
            <a:r>
              <a:rPr lang="en-US" sz="1800" dirty="0" err="1" smtClean="0">
                <a:solidFill>
                  <a:schemeClr val="tx1"/>
                </a:solidFill>
              </a:rPr>
              <a:t>struct</a:t>
            </a:r>
            <a:r>
              <a:rPr lang="en-US" sz="1800" dirty="0" smtClean="0">
                <a:solidFill>
                  <a:schemeClr val="tx1"/>
                </a:solidFill>
              </a:rPr>
              <a:t> keyword are value types; all the built-in numeric types are </a:t>
            </a:r>
            <a:r>
              <a:rPr lang="en-US" sz="1800" dirty="0" err="1" smtClean="0">
                <a:solidFill>
                  <a:schemeClr val="tx1"/>
                </a:solidFill>
              </a:rPr>
              <a:t>structs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Value Types: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Value types derive from </a:t>
            </a:r>
            <a:r>
              <a:rPr lang="en-US" dirty="0" err="1" smtClean="0">
                <a:solidFill>
                  <a:schemeClr val="tx1"/>
                </a:solidFill>
              </a:rPr>
              <a:t>System.ValueType</a:t>
            </a:r>
            <a:r>
              <a:rPr lang="en-US" dirty="0" smtClean="0">
                <a:solidFill>
                  <a:schemeClr val="tx1"/>
                </a:solidFill>
              </a:rPr>
              <a:t>, which derives from </a:t>
            </a:r>
            <a:r>
              <a:rPr lang="en-US" dirty="0" err="1" smtClean="0">
                <a:solidFill>
                  <a:schemeClr val="tx1"/>
                </a:solidFill>
              </a:rPr>
              <a:t>System.Object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Value types directly contain their values, which means that the memory is allocated in the Stack registers.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There is no separate heap allocation or garbage collection overhead for value-type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27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Types that you define by using the class keyword are reference types. 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Reference types and value types have different compile-time rules, and different run-time behavior.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Reference Types: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 type that is defined as a class, delegate, array, or interface is a reference type.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When you declare a variable of a reference type, the actual type will be created in the </a:t>
            </a:r>
            <a:r>
              <a:rPr lang="en-US" b="1" dirty="0" smtClean="0">
                <a:solidFill>
                  <a:schemeClr val="tx1"/>
                </a:solidFill>
              </a:rPr>
              <a:t>heap memory </a:t>
            </a:r>
            <a:r>
              <a:rPr lang="en-US" dirty="0" smtClean="0">
                <a:solidFill>
                  <a:schemeClr val="tx1"/>
                </a:solidFill>
              </a:rPr>
              <a:t>and the address of the memory is stored in the stack.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38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Data types can be described as being either: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built-in data types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available with the language like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or char.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user-defined custom data types 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created by the user such as a class or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1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06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 dirty="0" smtClean="0"/>
              <a:t>Object Oriented Programming (OOP) is a software development paradigm that suggests developers to split a program in building blocks known as objects.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 dirty="0" smtClean="0"/>
              <a:t>Everything in OOP is grouped as "objects“.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 dirty="0" smtClean="0"/>
              <a:t>OOP is implemented by sending </a:t>
            </a:r>
            <a:r>
              <a:rPr lang="en-US" altLang="en-US" sz="1800" i="1" dirty="0" smtClean="0"/>
              <a:t>messages</a:t>
            </a:r>
            <a:r>
              <a:rPr lang="en-US" altLang="en-US" sz="1800" dirty="0" smtClean="0"/>
              <a:t> to </a:t>
            </a:r>
            <a:r>
              <a:rPr lang="en-US" altLang="en-US" sz="1800" i="1" dirty="0" smtClean="0"/>
              <a:t>object.</a:t>
            </a:r>
            <a:r>
              <a:rPr lang="en-US" altLang="en-US" sz="1800" dirty="0" smtClean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 dirty="0" smtClean="0"/>
              <a:t>It allows to define the objects data, functions, and its relationship with other objects.</a:t>
            </a:r>
          </a:p>
          <a:p>
            <a:pPr algn="just" eaLnBrk="1" hangingPunct="1">
              <a:lnSpc>
                <a:spcPct val="130000"/>
              </a:lnSpc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3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1800" dirty="0" smtClean="0"/>
              <a:t>A Class is a construct that enables you to create your own custom types by grouping together variables of other types, methods and events.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 dirty="0" smtClean="0"/>
              <a:t>It is a blueprint of an object.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 dirty="0" smtClean="0"/>
              <a:t>It defines the data and behavior of a type</a:t>
            </a:r>
          </a:p>
          <a:p>
            <a:pPr>
              <a:lnSpc>
                <a:spcPct val="140000"/>
              </a:lnSpc>
            </a:pPr>
            <a:r>
              <a:rPr lang="en-US" altLang="en-US" sz="1800" dirty="0" smtClean="0"/>
              <a:t>A class is an object factory. Once a class is defined, any number of objects can be created which belong to that class.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9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 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hold additional declarative information. </a:t>
            </a: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Modifiers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allowed modifiers are new, static, virtual, abstract, override, and a valid combination of the four access modifiers</a:t>
            </a: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the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Base-list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(Optional)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list contains the base class and any implemented interfaces, separated by commas</a:t>
            </a: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Class-body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of the class members –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and Methods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1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purpose of an abstract class is to provide a common definition of a base class that multiple derived classes can share.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CC0EB-1FA0-493A-B287-3E9541DB3B93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653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800" dirty="0" smtClean="0"/>
              <a:t>An object is a run-time instance of a class.</a:t>
            </a:r>
          </a:p>
          <a:p>
            <a:pPr>
              <a:lnSpc>
                <a:spcPct val="120000"/>
              </a:lnSpc>
            </a:pPr>
            <a:r>
              <a:rPr lang="en-US" altLang="en-US" sz="1800" dirty="0" smtClean="0"/>
              <a:t>It contains both data and procedures.</a:t>
            </a:r>
          </a:p>
          <a:p>
            <a:pPr>
              <a:lnSpc>
                <a:spcPct val="120000"/>
              </a:lnSpc>
            </a:pPr>
            <a:r>
              <a:rPr lang="en-US" altLang="en-US" sz="1800" dirty="0" smtClean="0"/>
              <a:t>Integration of state variables and behaviors result in an object. </a:t>
            </a:r>
          </a:p>
          <a:p>
            <a:pPr>
              <a:lnSpc>
                <a:spcPct val="120000"/>
              </a:lnSpc>
            </a:pPr>
            <a:r>
              <a:rPr lang="en-US" altLang="en-US" sz="1800" dirty="0" smtClean="0"/>
              <a:t>An object asks another object to perform an action by sending it a </a:t>
            </a:r>
            <a:r>
              <a:rPr lang="en-US" altLang="en-US" sz="1800" i="1" dirty="0" smtClean="0"/>
              <a:t>message</a:t>
            </a:r>
            <a:r>
              <a:rPr lang="en-US" altLang="en-US" sz="1800" dirty="0" smtClean="0"/>
              <a:t>. 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0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6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800" dirty="0" smtClean="0"/>
              <a:t>A normal class can have static Members</a:t>
            </a:r>
          </a:p>
          <a:p>
            <a:r>
              <a:rPr lang="en-US" altLang="en-US" sz="800" dirty="0" smtClean="0"/>
              <a:t>A static method, field, property, or event is callable on a class though no instance of the class is created.</a:t>
            </a:r>
          </a:p>
          <a:p>
            <a:r>
              <a:rPr lang="en-US" altLang="en-US" sz="800" dirty="0" smtClean="0"/>
              <a:t>Only one copy of the static members exists irrespective of the number of instances created for the class</a:t>
            </a:r>
          </a:p>
          <a:p>
            <a:r>
              <a:rPr lang="en-US" altLang="en-US" sz="800" dirty="0" smtClean="0"/>
              <a:t>Static methods and properties can only access static fields and static events.</a:t>
            </a:r>
          </a:p>
          <a:p>
            <a:r>
              <a:rPr lang="en-US" altLang="en-US" sz="800" dirty="0" smtClean="0"/>
              <a:t>Static class members are declared using the </a:t>
            </a:r>
            <a:r>
              <a:rPr lang="en-US" altLang="en-US" sz="800" b="1" dirty="0" smtClean="0"/>
              <a:t>static</a:t>
            </a:r>
            <a:r>
              <a:rPr lang="en-US" altLang="en-US" sz="800" dirty="0" smtClean="0"/>
              <a:t> keyword before the member declaration</a:t>
            </a: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9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74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01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Storing data and functions in a single unit (class) is known as encapsulation.</a:t>
            </a:r>
          </a:p>
          <a:p>
            <a:pPr lvl="1"/>
            <a:r>
              <a:rPr lang="en-US" altLang="en-US" dirty="0" smtClean="0"/>
              <a:t>Encapsulation promotes “information hiding”.</a:t>
            </a:r>
          </a:p>
          <a:p>
            <a:pPr lvl="1"/>
            <a:r>
              <a:rPr lang="en-US" altLang="en-US" dirty="0" smtClean="0"/>
              <a:t>Objects cannot “see” each other.</a:t>
            </a:r>
          </a:p>
          <a:p>
            <a:pPr lvl="1"/>
            <a:r>
              <a:rPr lang="en-US" altLang="en-US" dirty="0" smtClean="0"/>
              <a:t>Data cannot be accessible to the outside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92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 class can inherit the features of the another class and add its own modifications.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“Inheritance aids in the reuse of code”.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 subclass inherits all the attributes and behaviors of the superclass and may have additional attributes and behaviors.</a:t>
            </a:r>
          </a:p>
          <a:p>
            <a:pPr algn="just" eaLnBrk="1" hangingPunct="1">
              <a:lnSpc>
                <a:spcPct val="130000"/>
              </a:lnSpc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6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4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Abstraction refers to the act of representing essential features without including background details.</a:t>
            </a:r>
          </a:p>
          <a:p>
            <a:pPr lvl="1"/>
            <a:r>
              <a:rPr lang="en-US" altLang="en-US" dirty="0" smtClean="0"/>
              <a:t>Classes use the concept of abstraction and are defined as a list of abstract attributes. </a:t>
            </a:r>
          </a:p>
          <a:p>
            <a:pPr lvl="1"/>
            <a:r>
              <a:rPr lang="en-US" altLang="en-US" dirty="0" smtClean="0"/>
              <a:t>Abstraction is used to manage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4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Polymorphism is the ability to take on multiple forms.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The operation may exhibit different behaviors in different instances.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The behavior depends on the data types used in the operation.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Polymorphism is extensively used in inheritance</a:t>
            </a:r>
            <a:r>
              <a:rPr lang="en-US" altLang="en-US" sz="1100" dirty="0" smtClean="0"/>
              <a:t>.</a:t>
            </a:r>
            <a:endParaRPr lang="en-US" altLang="en-US" dirty="0" smtClean="0"/>
          </a:p>
          <a:p>
            <a:pPr algn="just" eaLnBrk="1" hangingPunct="1">
              <a:lnSpc>
                <a:spcPct val="130000"/>
              </a:lnSpc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0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CC0EB-1FA0-493A-B287-3E9541DB3B93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2765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61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6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1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9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6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4A3B3EC-D5A7-4FD8-830B-258BE0B7B3B8}" type="slidenum">
              <a:rPr lang="en-US" altLang="en-US" sz="1200" b="0" smtClean="0">
                <a:latin typeface="Arial" panose="020B0604020202020204" pitchFamily="34" charset="0"/>
              </a:rPr>
              <a:pPr/>
              <a:t>69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A C# exception is a  response to an exceptional circumstance that arises while a program is running, such as an  attempt to divide by zero. 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157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573E810-7D07-46A8-8697-D4539D901221}" type="slidenum">
              <a:rPr lang="en-US" altLang="en-US" sz="1200" b="0" smtClean="0">
                <a:latin typeface="Arial" panose="020B0604020202020204" pitchFamily="34" charset="0"/>
              </a:rPr>
              <a:pPr/>
              <a:t>70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A C# exception is a  response to an exceptional circumstance that arises while a program is running, such as an  attempt to divide by zero. 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693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A4E857-F948-4F89-8D7B-6D790368C8DC}" type="slidenum">
              <a:rPr lang="en-US" altLang="en-US" sz="1200" b="0" smtClean="0">
                <a:latin typeface="Arial" panose="020B0604020202020204" pitchFamily="34" charset="0"/>
              </a:rPr>
              <a:pPr/>
              <a:t>71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A Try block is followed by one or more catch blocks.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finally block is used to execute a given set of statements, whether an exception  is thrown or not thrown. 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01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63982C5-86D6-41EB-BF02-3CB65AB1FCB9}" type="slidenum">
              <a:rPr lang="en-US" altLang="en-US" sz="1200" b="0" smtClean="0">
                <a:latin typeface="Arial" panose="020B0604020202020204" pitchFamily="34" charset="0"/>
              </a:rPr>
              <a:pPr/>
              <a:t>74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This is the content slide. Enter the content for the topic in this slide. Ensure that comprehensive speaker notes are available for each slide.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12A137A-2FC8-4159-B14C-2EA06ACCAA3D}" type="slidenum">
              <a:rPr lang="en-US" altLang="en-US" sz="1200" b="0" smtClean="0">
                <a:latin typeface="Arial" panose="020B0604020202020204" pitchFamily="34" charset="0"/>
              </a:rPr>
              <a:pPr/>
              <a:t>75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This is the content slide. Enter the content for the topic in this slide. Ensure that comprehensive speaker notes are available for each slide.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2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Data types can be described as being either: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built-in data types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available with the language like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or char.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user-defined custom data types 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created by the user such as a class or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170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endParaRPr lang="en-US" altLang="en-US" sz="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697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Most collection classes implement the same interfaces, and these interfaces may be inherited to create new collection classes that fit more specialized data storage needs.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E115167-F694-4184-A965-4E8509CF8D3B}" type="slidenum">
              <a:rPr lang="en-US" altLang="en-US" sz="1200" b="0" smtClean="0">
                <a:latin typeface="Arial" panose="020B0604020202020204" pitchFamily="34" charset="0"/>
              </a:rPr>
              <a:pPr/>
              <a:t>79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b="0" smtClean="0">
                <a:latin typeface="Arial" panose="020B0604020202020204" pitchFamily="34" charset="0"/>
              </a:rPr>
              <a:t>© Cognizant 2018</a:t>
            </a:r>
          </a:p>
        </p:txBody>
      </p:sp>
    </p:spTree>
    <p:extLst>
      <p:ext uri="{BB962C8B-B14F-4D97-AF65-F5344CB8AC3E}">
        <p14:creationId xmlns:p14="http://schemas.microsoft.com/office/powerpoint/2010/main" val="33986188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80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8F6E458-6373-4815-A447-C3312098046A}" type="slidenum">
              <a:rPr lang="en-US" altLang="en-US" sz="1200" b="0" smtClean="0">
                <a:latin typeface="Arial" panose="020B0604020202020204" pitchFamily="34" charset="0"/>
              </a:rPr>
              <a:pPr/>
              <a:t>83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The session objectives will contain the list of learning objectives in a bulleted list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For example, the .NET Framework type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System.Collections.Generic.List</a:t>
            </a:r>
            <a:r>
              <a:rPr lang="en-US" altLang="en-US" sz="1600" dirty="0" smtClean="0">
                <a:latin typeface="Arial" panose="020B0604020202020204" pitchFamily="34" charset="0"/>
              </a:rPr>
              <a:t>&lt;T&gt; has one type parameter that by convention is given the name T. </a:t>
            </a:r>
          </a:p>
          <a:p>
            <a:pPr lvl="1"/>
            <a:r>
              <a:rPr lang="en-US" altLang="en-US" sz="1600" dirty="0" smtClean="0">
                <a:latin typeface="Arial" panose="020B0604020202020204" pitchFamily="34" charset="0"/>
              </a:rPr>
              <a:t>When an instance of the type is created the type of the objects that the list will contain is specified. 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b="0" smtClean="0">
                <a:latin typeface="Arial" panose="020B0604020202020204" pitchFamily="34" charset="0"/>
              </a:rPr>
              <a:t>© Cognizant 2018</a:t>
            </a:r>
          </a:p>
        </p:txBody>
      </p:sp>
    </p:spTree>
    <p:extLst>
      <p:ext uri="{BB962C8B-B14F-4D97-AF65-F5344CB8AC3E}">
        <p14:creationId xmlns:p14="http://schemas.microsoft.com/office/powerpoint/2010/main" val="30005677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C9175F4-5A9A-4984-89CD-B46A14D7AC47}" type="slidenum">
              <a:rPr lang="en-US" altLang="en-US" sz="1200" b="0" smtClean="0">
                <a:latin typeface="Arial" panose="020B0604020202020204" pitchFamily="34" charset="0"/>
              </a:rPr>
              <a:pPr/>
              <a:t>84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  <p:sp>
        <p:nvSpPr>
          <p:cNvPr id="4198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b="0" smtClean="0">
                <a:latin typeface="Arial" panose="020B0604020202020204" pitchFamily="34" charset="0"/>
              </a:rPr>
              <a:t>© Cognizant 2018</a:t>
            </a:r>
          </a:p>
        </p:txBody>
      </p:sp>
    </p:spTree>
    <p:extLst>
      <p:ext uri="{BB962C8B-B14F-4D97-AF65-F5344CB8AC3E}">
        <p14:creationId xmlns:p14="http://schemas.microsoft.com/office/powerpoint/2010/main" val="23769595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00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64528CDA-B241-4DDE-B2E9-9DB2018861EC}" type="slidenum">
              <a:rPr lang="en-US" altLang="en-US" sz="1200" b="0">
                <a:latin typeface="Arial" panose="020B0604020202020204" pitchFamily="34" charset="0"/>
              </a:rPr>
              <a:pPr algn="r" eaLnBrk="1" hangingPunct="1"/>
              <a:t>91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E167D67-174D-44A9-A25F-85D0F002FDC1}" type="slidenum">
              <a:rPr lang="en-US" altLang="en-US" sz="1200" b="0" smtClean="0">
                <a:latin typeface="Arial" panose="020B0604020202020204" pitchFamily="34" charset="0"/>
              </a:rPr>
              <a:pPr/>
              <a:t>91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152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3C3B36C3-68AE-49CE-A8EE-2353E04E4740}" type="slidenum">
              <a:rPr lang="en-US" altLang="en-US" sz="1200" b="0">
                <a:latin typeface="Arial" panose="020B0604020202020204" pitchFamily="34" charset="0"/>
              </a:rPr>
              <a:pPr algn="r" eaLnBrk="1" hangingPunct="1"/>
              <a:t>92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You define a method that contains code for performing various tasks when an event (such as a mouse click) takes place. </a:t>
            </a:r>
          </a:p>
          <a:p>
            <a:pPr lvl="1">
              <a:lnSpc>
                <a:spcPct val="16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This method needs to be invoked by the runtime when the event occurs. Hence this method, that you defined, is passed as a parameter to a delegate. </a:t>
            </a:r>
            <a:endParaRPr lang="en-US" altLang="en-US" sz="180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3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C1CD52-72B7-44D1-AEF6-3C8479746FD3}" type="slidenum">
              <a:rPr lang="en-US" altLang="en-US" sz="1200" b="0" smtClean="0">
                <a:latin typeface="Arial" panose="020B0604020202020204" pitchFamily="34" charset="0"/>
              </a:rPr>
              <a:pPr/>
              <a:t>92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756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3B941C7-07D9-4295-BDB3-38A9C65C5C8D}" type="slidenum">
              <a:rPr lang="en-US" altLang="en-US" sz="1200" b="0" smtClean="0">
                <a:latin typeface="Arial" panose="020B0604020202020204" pitchFamily="34" charset="0"/>
              </a:rPr>
              <a:pPr/>
              <a:t>93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817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kern="0" dirty="0" smtClean="0"/>
              <a:t>Event handlers are nothing more than methods that are invoked through delegates. You create a custom method, and a class such as a windows control can call your method when a certain event occurs.</a:t>
            </a:r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 smtClean="0"/>
          </a:p>
          <a:p>
            <a:pPr>
              <a:buFont typeface="Wingdings" pitchFamily="2" charset="2"/>
              <a:buChar char="§"/>
              <a:defRPr/>
            </a:pPr>
            <a:endParaRPr lang="en-US" kern="0" dirty="0"/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7B66444-9C9D-454C-BA54-633C31D73C54}" type="slidenum">
              <a:rPr lang="en-US" altLang="en-US" sz="1200" b="0" smtClean="0">
                <a:latin typeface="Arial" panose="020B0604020202020204" pitchFamily="34" charset="0"/>
              </a:rPr>
              <a:pPr/>
              <a:t>94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5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Data types can be described as being either: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built-in data types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available with the language like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or char.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>
                <a:solidFill>
                  <a:schemeClr val="tx1"/>
                </a:solidFill>
              </a:rPr>
              <a:t>A user-defined custom data types </a:t>
            </a:r>
          </a:p>
          <a:p>
            <a:pPr lvl="3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Types created by the user such as a class or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90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This is the content slide. Enter the content for the topic in this slide. Ensure that comprehensive speaker notes are available for each slide.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8580079-EE00-4D1F-AEF7-F786707C8CBC}" type="slidenum">
              <a:rPr lang="en-US" altLang="en-US" sz="1200" b="0" smtClean="0">
                <a:latin typeface="Arial" panose="020B0604020202020204" pitchFamily="34" charset="0"/>
              </a:rPr>
              <a:pPr/>
              <a:t>95</a:t>
            </a:fld>
            <a:endParaRPr lang="en-US" altLang="en-US" sz="1200" b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911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2A8D9CD2-D99B-4C8E-9367-F328E8237014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98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9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30" name="Slide Number Placeholder 2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7803E3-2C5B-4A38-B1A4-E8701A5A0B5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769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9AA002-2A85-48E3-8AA3-24435345351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562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Windows applications, this allows time-consuming tasks to be performed in the background while the application window and controls remain responsive. </a:t>
            </a:r>
          </a:p>
          <a:p>
            <a:pPr eaLnBrk="1" hangingPunct="1">
              <a:defRPr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3" name="Slide Number Placeholder 2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63D170-66F3-47EC-A9B0-9356C25FEA0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6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5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CC0EB-1FA0-493A-B287-3E9541DB3B93}" type="slidenum">
              <a:rPr lang="en-US" altLang="en-US"/>
              <a:pPr/>
              <a:t>105</a:t>
            </a:fld>
            <a:endParaRPr lang="en-US" altLang="en-US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67253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E8BCC-BC91-4813-8330-2E9BC5857AE3}" type="slidenum">
              <a:rPr lang="en-US" altLang="en-US"/>
              <a:pPr/>
              <a:t>106</a:t>
            </a:fld>
            <a:endParaRPr lang="en-US" alt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6912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CCEE665F-166B-48A1-AF85-01B2FA75F66C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107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650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38FDF384-1E59-4EBD-B57F-422EB0353E8F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108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6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Types that you define by using the </a:t>
            </a:r>
            <a:r>
              <a:rPr lang="en-US" sz="1800" dirty="0" err="1" smtClean="0">
                <a:solidFill>
                  <a:schemeClr val="tx1"/>
                </a:solidFill>
              </a:rPr>
              <a:t>struct</a:t>
            </a:r>
            <a:r>
              <a:rPr lang="en-US" sz="1800" dirty="0" smtClean="0">
                <a:solidFill>
                  <a:schemeClr val="tx1"/>
                </a:solidFill>
              </a:rPr>
              <a:t> keyword are value types; all the built-in numeric types are </a:t>
            </a:r>
            <a:r>
              <a:rPr lang="en-US" sz="1800" dirty="0" err="1" smtClean="0">
                <a:solidFill>
                  <a:schemeClr val="tx1"/>
                </a:solidFill>
              </a:rPr>
              <a:t>structs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Types that you define by using the class keyword are reference types. 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Reference types and value types have different compile-time rules, and different run-time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9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Anonymous Types: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Anonymous types encapsulate a set of read-only properties into a single object without having to explicitly define a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 in first place.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Type name is generated by the compiler and is not available at the source code level and properties type is inferred by the compiler. 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81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598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54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80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68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61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0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246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33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13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2008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6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Cognizant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/>
          <a:lstStyle/>
          <a:p>
            <a:fld id="{CC02088F-ACB3-4364-A9F4-9A26DC80E75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3" descr="D:\Images\Images\Objective\shutterstock_5612989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80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30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066A5-B6E5-4113-803A-3B24042A7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490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65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22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6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61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762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55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6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12365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k6sa6h87(v=vs.80).aspx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yminepapers.files.wordpress.com/2011/04/cup_generics-300x300.jpg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04800" y="2133600"/>
            <a:ext cx="8284633" cy="1446550"/>
          </a:xfrm>
        </p:spPr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  <a:latin typeface="Arial Rounded MT Bold"/>
                <a:cs typeface="Arial" pitchFamily="34" charset="0"/>
              </a:rPr>
              <a:t>C#</a:t>
            </a:r>
            <a:endParaRPr lang="en-US" sz="8800" dirty="0">
              <a:solidFill>
                <a:schemeClr val="bg1"/>
              </a:solidFill>
              <a:latin typeface="Arial Rounded MT Bold"/>
              <a:cs typeface="Arial" pitchFamily="34" charset="0"/>
            </a:endParaRPr>
          </a:p>
        </p:txBody>
      </p:sp>
      <p:sp>
        <p:nvSpPr>
          <p:cNvPr id="5" name="Text Placeholder 4" hidden="1"/>
          <p:cNvSpPr>
            <a:spLocks noGrp="1"/>
          </p:cNvSpPr>
          <p:nvPr>
            <p:ph type="body" sz="quarter" idx="15"/>
          </p:nvPr>
        </p:nvSpPr>
        <p:spPr>
          <a:xfrm>
            <a:off x="685800" y="3733800"/>
            <a:ext cx="7859311" cy="4191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8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rogramming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99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609600"/>
            <a:ext cx="8229600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Multithreading is managed internally by a thread scheduler.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On a single-processor computer 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a thread scheduler performs time-slicing, rapidly switching execution between each of the active threads.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On a multi-processor computer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multithreading is implemented with a mixture of time-slicing and genuine.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Different threads run code simultaneously on different Central Processing Units (CPUs) which is referred as Concurrency.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 smtClean="0">
                <a:solidFill>
                  <a:schemeClr val="bg1"/>
                </a:solidFill>
              </a:rPr>
              <a:t>DotNet</a:t>
            </a:r>
            <a:r>
              <a:rPr lang="en-US" altLang="en-US" sz="2000" dirty="0" smtClean="0">
                <a:solidFill>
                  <a:schemeClr val="bg1"/>
                </a:solidFill>
              </a:rPr>
              <a:t> provides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Threadpool</a:t>
            </a:r>
            <a:r>
              <a:rPr lang="en-US" altLang="en-US" sz="2000" dirty="0" smtClean="0">
                <a:solidFill>
                  <a:schemeClr val="bg1"/>
                </a:solidFill>
              </a:rPr>
              <a:t> for better thread management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How Threading Works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07400" y="6629400"/>
            <a:ext cx="736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6D220BE-4CA5-475C-89F5-4F7B32079CF6}" type="slidenum">
              <a:rPr lang="en-US" altLang="en-US" smtClean="0">
                <a:solidFill>
                  <a:schemeClr val="bg1"/>
                </a:solidFill>
              </a:rPr>
              <a:pPr/>
              <a:t>100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39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2000" b="1" dirty="0">
                <a:solidFill>
                  <a:schemeClr val="bg1"/>
                </a:solidFill>
              </a:rPr>
              <a:t>The thread facilities are </a:t>
            </a:r>
            <a:r>
              <a:rPr altLang="en-US" sz="2000" b="1" dirty="0" smtClean="0">
                <a:solidFill>
                  <a:schemeClr val="bg1"/>
                </a:solidFill>
              </a:rPr>
              <a:t>:</a:t>
            </a:r>
            <a:endParaRPr altLang="en-US" sz="2000" b="1" dirty="0">
              <a:solidFill>
                <a:schemeClr val="bg1"/>
              </a:solidFill>
            </a:endParaRP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Thread Creation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Mutual Exclusion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Waiting for Events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Getting a thread out of an unwanted long-term wait</a:t>
            </a: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endParaRPr altLang="en-US" sz="20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altLang="en-US" sz="2000" b="1" dirty="0">
                <a:solidFill>
                  <a:schemeClr val="bg1"/>
                </a:solidFill>
              </a:rPr>
              <a:t>C# Facility: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>
                <a:solidFill>
                  <a:schemeClr val="bg1"/>
                </a:solidFill>
              </a:rPr>
              <a:t>The </a:t>
            </a:r>
            <a:r>
              <a:rPr altLang="en-US" sz="2000" dirty="0" err="1">
                <a:solidFill>
                  <a:schemeClr val="bg1"/>
                </a:solidFill>
              </a:rPr>
              <a:t>System.Threading</a:t>
            </a:r>
            <a:r>
              <a:rPr altLang="en-US" sz="2000" dirty="0">
                <a:solidFill>
                  <a:schemeClr val="bg1"/>
                </a:solidFill>
              </a:rPr>
              <a:t> namespace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2000" dirty="0">
                <a:solidFill>
                  <a:schemeClr val="bg1"/>
                </a:solidFill>
              </a:rPr>
              <a:t>C# lock statement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Thread facilities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07400" y="6629400"/>
            <a:ext cx="736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299F5-D4A1-4B35-B8C8-E1D2574B6FD6}" type="slidenum">
              <a:rPr lang="en-US" altLang="en-US" smtClean="0">
                <a:solidFill>
                  <a:schemeClr val="bg1"/>
                </a:solidFill>
              </a:rPr>
              <a:pPr/>
              <a:t>101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9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830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 smtClean="0"/>
              <a:t>Attributes</a:t>
            </a:r>
          </a:p>
        </p:txBody>
      </p:sp>
      <p:sp>
        <p:nvSpPr>
          <p:cNvPr id="67587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8407400" y="6629400"/>
            <a:ext cx="736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0881529-A624-4A0C-A19A-2270DE69F0D1}" type="slidenum">
              <a:rPr lang="en-US" altLang="en-US" smtClean="0">
                <a:solidFill>
                  <a:schemeClr val="bg1"/>
                </a:solidFill>
              </a:rPr>
              <a:pPr/>
              <a:t>103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5334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533400" y="1066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US" sz="2000" kern="0" dirty="0">
              <a:latin typeface="+mn-lt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838200" y="1371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US" sz="2000" kern="0" dirty="0">
              <a:latin typeface="+mn-lt"/>
            </a:endParaRPr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533400" y="12192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What </a:t>
            </a:r>
            <a:r>
              <a:rPr lang="en-US" sz="2000" dirty="0">
                <a:solidFill>
                  <a:schemeClr val="bg1"/>
                </a:solidFill>
              </a:rPr>
              <a:t>is an Attribute?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An attribute is a declarative tag that is used to convey information to runtime about the behaviors of various elements like classes, methods, structures, enumerators, assemblies etc. in </a:t>
            </a:r>
            <a:r>
              <a:rPr lang="en-US" sz="2000" dirty="0" smtClean="0">
                <a:solidFill>
                  <a:schemeClr val="bg1"/>
                </a:solidFill>
              </a:rPr>
              <a:t>program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declarative tag is depicted by square ([ ]) brackets placed above the element it is used for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List of predefined attributes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Serializable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Conditional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Reference link: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https://www.tutorialspoint.com/csharp/csharp_attributes.htm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kern="0" dirty="0">
                <a:latin typeface="+mn-lt"/>
              </a:rPr>
              <a:t/>
            </a:r>
            <a:br>
              <a:rPr lang="en-US" sz="2000" kern="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716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Garbage collection and Memory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7620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4068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267200"/>
          </a:xfrm>
          <a:noFill/>
          <a:ln/>
        </p:spPr>
        <p:txBody>
          <a:bodyPr/>
          <a:lstStyle/>
          <a:p>
            <a:r>
              <a:rPr lang="en-US" altLang="en-US" sz="2000" dirty="0"/>
              <a:t>CLR works like a virtual machine in executing all languages. 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All </a:t>
            </a:r>
            <a:r>
              <a:rPr lang="en-US" altLang="en-US" sz="2000" dirty="0"/>
              <a:t>.NET languages must obey the rules and standards imposed by CLR.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smtClean="0"/>
              <a:t>Examples</a:t>
            </a:r>
            <a:r>
              <a:rPr lang="en-US" altLang="en-US" sz="2000" dirty="0"/>
              <a:t>:</a:t>
            </a:r>
          </a:p>
          <a:p>
            <a:pPr marL="457200" lvl="1" indent="-342900"/>
            <a:r>
              <a:rPr lang="en-US" altLang="en-US" sz="2000" dirty="0"/>
              <a:t>Object declaration, creation and use</a:t>
            </a:r>
          </a:p>
          <a:p>
            <a:pPr marL="457200" lvl="1" indent="-342900"/>
            <a:r>
              <a:rPr lang="en-US" altLang="en-US" sz="2000" dirty="0" smtClean="0"/>
              <a:t>Datatypes, language </a:t>
            </a:r>
            <a:r>
              <a:rPr lang="en-US" altLang="en-US" sz="2000" dirty="0"/>
              <a:t>libraries</a:t>
            </a:r>
          </a:p>
          <a:p>
            <a:pPr marL="457200" lvl="1" indent="-342900"/>
            <a:r>
              <a:rPr lang="en-US" altLang="en-US" sz="2000" dirty="0"/>
              <a:t>Error and exception handling</a:t>
            </a:r>
          </a:p>
          <a:p>
            <a:pPr marL="457200" lvl="1" indent="-342900"/>
            <a:r>
              <a:rPr lang="en-US" altLang="en-US" sz="2000" dirty="0"/>
              <a:t>Interactive Development Environment (IDE)</a:t>
            </a:r>
          </a:p>
          <a:p>
            <a:pPr marL="457200" lvl="1" indent="-34290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001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Common Language Runtime (CLR)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029"/>
          <p:cNvSpPr>
            <a:spLocks noGrp="1" noChangeArrowheads="1"/>
          </p:cNvSpPr>
          <p:nvPr>
            <p:ph idx="1"/>
          </p:nvPr>
        </p:nvSpPr>
        <p:spPr>
          <a:xfrm>
            <a:off x="217488" y="1143000"/>
            <a:ext cx="8763000" cy="3124574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 marL="506413" indent="-506413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b="1" dirty="0"/>
              <a:t>Development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Mixed language applications</a:t>
            </a:r>
          </a:p>
          <a:p>
            <a:pPr marL="1595438" lvl="2" indent="-439738"/>
            <a:r>
              <a:rPr lang="en-US" altLang="en-US" sz="2000" dirty="0"/>
              <a:t>Common Language Specification (CLS)</a:t>
            </a:r>
          </a:p>
          <a:p>
            <a:pPr marL="1595438" lvl="2" indent="-439738"/>
            <a:r>
              <a:rPr lang="en-US" altLang="en-US" sz="2000" dirty="0"/>
              <a:t>Common Type System (CTS)</a:t>
            </a:r>
          </a:p>
          <a:p>
            <a:pPr marL="1595438" lvl="2" indent="-439738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Standard class framework</a:t>
            </a:r>
          </a:p>
          <a:p>
            <a:pPr marL="1595438" lvl="2" indent="-439738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Automatic memory management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Consistent error handling and safer execution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/>
              <a:t>Potentially </a:t>
            </a:r>
            <a:r>
              <a:rPr lang="en-US" altLang="en-US" sz="2000" dirty="0" smtClean="0"/>
              <a:t>multi-platform</a:t>
            </a:r>
          </a:p>
          <a:p>
            <a:pPr marL="5080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en-US" sz="2000" dirty="0"/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17488" y="315663"/>
            <a:ext cx="8532812" cy="1016305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Common Language </a:t>
            </a:r>
            <a:r>
              <a:rPr lang="en-US" altLang="en-US" dirty="0" smtClean="0"/>
              <a:t>Runtime(CLR)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3200" dirty="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8"/>
          <p:cNvSpPr>
            <a:spLocks noGrp="1" noChangeArrowheads="1"/>
          </p:cNvSpPr>
          <p:nvPr>
            <p:ph idx="1"/>
          </p:nvPr>
        </p:nvSpPr>
        <p:spPr bwMode="auto">
          <a:xfrm>
            <a:off x="304800" y="8382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In an object-oriented environment, </a:t>
            </a:r>
          </a:p>
          <a:p>
            <a:pPr marL="857250" lvl="1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Every type identifies some resource available </a:t>
            </a:r>
          </a:p>
          <a:p>
            <a:pPr marL="857250" lvl="1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Use any of these resources requires memory </a:t>
            </a:r>
          </a:p>
          <a:p>
            <a:pPr marL="857250" lvl="1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There is always a fixed size of memory available in a system.</a:t>
            </a:r>
          </a:p>
          <a:p>
            <a:pPr marL="457200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marL="457200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Memory management is to free up the memory which was no longer used by system</a:t>
            </a:r>
          </a:p>
          <a:p>
            <a:pPr marL="457200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marL="457200" indent="-346075" eaLnBrk="1" hangingPunct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2000" dirty="0" smtClean="0">
                <a:solidFill>
                  <a:schemeClr val="bg1"/>
                </a:solidFill>
              </a:rPr>
              <a:t>The motivation for garbage-collected environments is to simplify memory management for a 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.Net</a:t>
            </a:r>
            <a:r>
              <a:rPr lang="en-US" altLang="en-US" sz="2000" dirty="0" smtClean="0">
                <a:solidFill>
                  <a:schemeClr val="bg1"/>
                </a:solidFill>
              </a:rPr>
              <a:t> developer. </a:t>
            </a:r>
            <a:r>
              <a:rPr lang="en-US" altLang="en-US" sz="2000" dirty="0" smtClean="0"/>
              <a:t>	</a:t>
            </a:r>
            <a:endParaRPr lang="en-US" altLang="en-US" sz="2000" b="1" dirty="0" smtClean="0"/>
          </a:p>
        </p:txBody>
      </p:sp>
      <p:sp>
        <p:nvSpPr>
          <p:cNvPr id="2867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Memory Management: Overview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8305800" y="6578600"/>
            <a:ext cx="806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B6C359A-1C36-4724-A201-64D6E98E5D39}" type="slidenum">
              <a:rPr lang="en-US" altLang="en-US" sz="900">
                <a:solidFill>
                  <a:srgbClr val="DF7A1C"/>
                </a:solidFill>
                <a:latin typeface="Verdana" panose="020B0604030504040204" pitchFamily="34" charset="0"/>
                <a:ea typeface="Arial Unicode MS" pitchFamily="34" charset="-128"/>
                <a:cs typeface="Arial" panose="020B0604020202020204" pitchFamily="34" charset="0"/>
              </a:rPr>
              <a:pPr algn="ctr" eaLnBrk="1" hangingPunct="1"/>
              <a:t>107</a:t>
            </a:fld>
            <a:endParaRPr lang="en-US" altLang="en-US" sz="900">
              <a:solidFill>
                <a:srgbClr val="DF7A1C"/>
              </a:solidFill>
              <a:latin typeface="Verdana" panose="020B060403050404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.NET framework stores items in either Stack or Heap memory as your code executes.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STACK</a:t>
            </a:r>
            <a:r>
              <a:rPr lang="en-US" altLang="en-US" sz="2000" dirty="0" smtClean="0">
                <a:solidFill>
                  <a:schemeClr val="bg1"/>
                </a:solidFill>
              </a:rPr>
              <a:t> and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HEAP</a:t>
            </a:r>
            <a:r>
              <a:rPr lang="en-US" altLang="en-US" sz="2000" dirty="0" smtClean="0">
                <a:solidFill>
                  <a:schemeClr val="bg1"/>
                </a:solidFill>
              </a:rPr>
              <a:t> help you to run your code.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They reside in the operating memory.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stack is responsible for keeping track of what is executing in your code </a:t>
            </a:r>
          </a:p>
          <a:p>
            <a:pPr eaLnBrk="1" hangingPunct="1">
              <a:lnSpc>
                <a:spcPct val="14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heap is responsible for keeping track of your objects</a:t>
            </a:r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6705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8743950" y="6578600"/>
            <a:ext cx="368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22A9CC13-8D47-4B0C-8AA5-F58C726F3913}" type="slidenum">
              <a:rPr lang="en-US" altLang="en-US" sz="900">
                <a:solidFill>
                  <a:srgbClr val="DF7A1C"/>
                </a:solidFill>
                <a:latin typeface="Verdana" panose="020B0604030504040204" pitchFamily="34" charset="0"/>
                <a:ea typeface="Arial Unicode MS" pitchFamily="34" charset="-128"/>
                <a:cs typeface="Arial" panose="020B0604020202020204" pitchFamily="34" charset="0"/>
              </a:rPr>
              <a:pPr algn="ctr" eaLnBrk="1" hangingPunct="1"/>
              <a:t>108</a:t>
            </a:fld>
            <a:endParaRPr lang="en-US" altLang="en-US" sz="900">
              <a:solidFill>
                <a:srgbClr val="DF7A1C"/>
              </a:solidFill>
              <a:latin typeface="Verdana" panose="020B060403050404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08038"/>
            <a:ext cx="8229600" cy="4906962"/>
          </a:xfrm>
        </p:spPr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CLR’s garbage collector is responsible to cleanup unused resources, that would not be required for the code</a:t>
            </a:r>
            <a:endParaRPr altLang="en-US" sz="2000" dirty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077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Memory Management: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35686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Predefined Types</a:t>
            </a:r>
          </a:p>
          <a:p>
            <a:pPr lvl="1"/>
            <a:r>
              <a:rPr lang="en-US" sz="2000" dirty="0" err="1" smtClean="0"/>
              <a:t>Int</a:t>
            </a:r>
            <a:endParaRPr lang="en-US" sz="2000" dirty="0" smtClean="0"/>
          </a:p>
          <a:p>
            <a:pPr lvl="1"/>
            <a:r>
              <a:rPr lang="en-US" sz="2000" dirty="0" smtClean="0"/>
              <a:t>Byte</a:t>
            </a:r>
          </a:p>
          <a:p>
            <a:pPr lvl="1"/>
            <a:r>
              <a:rPr lang="en-US" sz="2000" dirty="0" smtClean="0"/>
              <a:t>Char</a:t>
            </a:r>
          </a:p>
          <a:p>
            <a:pPr lvl="1"/>
            <a:r>
              <a:rPr lang="en-US" sz="2000" dirty="0" smtClean="0"/>
              <a:t>Object</a:t>
            </a:r>
          </a:p>
          <a:p>
            <a:pPr lvl="1"/>
            <a:r>
              <a:rPr lang="en-US" sz="2000" dirty="0" smtClean="0"/>
              <a:t>String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Possible to create own types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All Data and code is defined within a Type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846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6858000" cy="533400"/>
          </a:xfrm>
        </p:spPr>
        <p:txBody>
          <a:bodyPr/>
          <a:lstStyle/>
          <a:p>
            <a:r>
              <a:rPr lang="en-US" dirty="0"/>
              <a:t>LINQ-Getting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7BD3A-29CC-40F2-A7CA-C5475BAFE576}" type="slidenum">
              <a:rPr lang="en-US" altLang="en-US" smtClean="0"/>
              <a:pPr>
                <a:defRPr/>
              </a:pPr>
              <a:t>111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90601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Query is an expression that retrieves data from a data source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 LINQ simplifies the situation of learning query languages specific to the data sources, by offering a consistent model for working with data across various kinds of data sources and </a:t>
            </a:r>
            <a:r>
              <a:rPr lang="en-US" sz="2000" dirty="0" smtClean="0">
                <a:solidFill>
                  <a:schemeClr val="bg2"/>
                </a:solidFill>
              </a:rPr>
              <a:t>formats.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 a LINQ query developers are always working with collection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6375160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allows developers to use the same basic coding pattern to query and transform data in the following:</a:t>
            </a:r>
          </a:p>
          <a:p>
            <a:pPr lvl="1"/>
            <a:r>
              <a:rPr lang="en-US" sz="2000" dirty="0"/>
              <a:t>XML Documents</a:t>
            </a:r>
          </a:p>
          <a:p>
            <a:pPr lvl="1"/>
            <a:r>
              <a:rPr lang="en-US" sz="2000" dirty="0"/>
              <a:t>SQL Databases</a:t>
            </a:r>
          </a:p>
          <a:p>
            <a:pPr lvl="1"/>
            <a:r>
              <a:rPr lang="en-US" sz="2000" dirty="0"/>
              <a:t>ADO.NET Datasets</a:t>
            </a:r>
          </a:p>
          <a:p>
            <a:pPr lvl="1"/>
            <a:r>
              <a:rPr lang="en-US" sz="2000" dirty="0"/>
              <a:t>.NET Collections.</a:t>
            </a:r>
          </a:p>
          <a:p>
            <a:pPr lvl="1"/>
            <a:r>
              <a:rPr lang="en-US" sz="2000" dirty="0"/>
              <a:t> Other format for which LINQ format is available.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563"/>
            <a:ext cx="6858000" cy="533400"/>
          </a:xfrm>
        </p:spPr>
        <p:txBody>
          <a:bodyPr/>
          <a:lstStyle/>
          <a:p>
            <a:r>
              <a:rPr lang="en-US" dirty="0"/>
              <a:t>LINQ-Getting Started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7BD3A-29CC-40F2-A7CA-C5475BAFE576}" type="slidenum">
              <a:rPr lang="en-US" altLang="en-US" smtClean="0"/>
              <a:pPr>
                <a:defRPr/>
              </a:pPr>
              <a:t>112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5109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Query execution steps: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66700"/>
            <a:ext cx="6858000" cy="533400"/>
          </a:xfrm>
        </p:spPr>
        <p:txBody>
          <a:bodyPr/>
          <a:lstStyle/>
          <a:p>
            <a:r>
              <a:rPr lang="en-US" dirty="0"/>
              <a:t>LINQ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7BD3A-29CC-40F2-A7CA-C5475BAFE576}" type="slidenum">
              <a:rPr lang="en-US" altLang="en-US" smtClean="0"/>
              <a:pPr>
                <a:defRPr/>
              </a:pPr>
              <a:t>113</a:t>
            </a:fld>
            <a:endParaRPr lang="en-US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t="17332" b="13333"/>
          <a:stretch>
            <a:fillRect/>
          </a:stretch>
        </p:blipFill>
        <p:spPr bwMode="auto">
          <a:xfrm>
            <a:off x="381000" y="20574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941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Filtering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" y="182563"/>
            <a:ext cx="8610600" cy="533400"/>
          </a:xfrm>
        </p:spPr>
        <p:txBody>
          <a:bodyPr/>
          <a:lstStyle/>
          <a:p>
            <a:r>
              <a:rPr lang="en-US" dirty="0"/>
              <a:t>Standard Query Operators – Filtering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77BD3A-29CC-40F2-A7CA-C5475BAFE576}" type="slidenum">
              <a:rPr lang="en-US" altLang="en-US" smtClean="0"/>
              <a:pPr>
                <a:defRPr/>
              </a:pPr>
              <a:t>114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245" y="1905000"/>
            <a:ext cx="7745510" cy="3657600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3549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62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08038"/>
            <a:ext cx="8229600" cy="536416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en-US" sz="2000" dirty="0" smtClean="0"/>
              <a:t>Microsoft Team Foundation Server for Code repository maintenance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TFS provides feature to </a:t>
            </a:r>
          </a:p>
          <a:p>
            <a:pPr marL="857250" lvl="1" indent="-457200" algn="just">
              <a:lnSpc>
                <a:spcPct val="120000"/>
              </a:lnSpc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Create code branch to have a local code copy to work on</a:t>
            </a:r>
          </a:p>
          <a:p>
            <a:pPr marL="857250" lvl="1" indent="-457200" algn="just">
              <a:lnSpc>
                <a:spcPct val="120000"/>
              </a:lnSpc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Check-out the existing code branch to add/modify code</a:t>
            </a:r>
          </a:p>
          <a:p>
            <a:pPr marL="857250" lvl="1" indent="-457200" algn="just">
              <a:lnSpc>
                <a:spcPct val="120000"/>
              </a:lnSpc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Commit code thru Check-In</a:t>
            </a:r>
          </a:p>
          <a:p>
            <a:pPr marL="857250" lvl="1" indent="-457200" algn="just">
              <a:lnSpc>
                <a:spcPct val="120000"/>
              </a:lnSpc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Merge changes done on a branch to the master branch</a:t>
            </a:r>
          </a:p>
          <a:p>
            <a:pPr marL="857250" lvl="1" indent="-457200" algn="just">
              <a:lnSpc>
                <a:spcPct val="120000"/>
              </a:lnSpc>
              <a:defRPr/>
            </a:pPr>
            <a:endParaRPr lang="en-US" altLang="en-US" sz="1600" dirty="0">
              <a:solidFill>
                <a:schemeClr val="bg1"/>
              </a:solidFill>
            </a:endParaRPr>
          </a:p>
          <a:p>
            <a:pPr marL="857250" lvl="1" indent="-457200" algn="just">
              <a:lnSpc>
                <a:spcPct val="120000"/>
              </a:lnSpc>
              <a:defRPr/>
            </a:pPr>
            <a:endParaRPr lang="en-US" altLang="en-US" sz="1600" dirty="0">
              <a:solidFill>
                <a:schemeClr val="bg1"/>
              </a:solidFill>
            </a:endParaRP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Reference links:</a:t>
            </a:r>
          </a:p>
          <a:p>
            <a:pPr marL="685800" lvl="1">
              <a:lnSpc>
                <a:spcPct val="120000"/>
              </a:lnSpc>
              <a:defRPr/>
            </a:pPr>
            <a:r>
              <a:rPr lang="en-US" altLang="en-US" sz="1600" dirty="0">
                <a:solidFill>
                  <a:schemeClr val="bg1"/>
                </a:solidFill>
              </a:rPr>
              <a:t>https://blogs.msdn.microsoft.com/ukvsts/2009/03/27/team-foundation-server-benefits</a:t>
            </a:r>
            <a:r>
              <a:rPr lang="en-US" altLang="en-US" sz="1600" dirty="0" smtClean="0">
                <a:solidFill>
                  <a:schemeClr val="bg1"/>
                </a:solidFill>
              </a:rPr>
              <a:t>/</a:t>
            </a:r>
          </a:p>
          <a:p>
            <a:pPr marL="685800" lvl="1">
              <a:lnSpc>
                <a:spcPct val="120000"/>
              </a:lnSpc>
              <a:defRPr/>
            </a:pPr>
            <a:r>
              <a:rPr lang="en-US" altLang="en-US" sz="1600" dirty="0" smtClean="0">
                <a:solidFill>
                  <a:schemeClr val="bg1"/>
                </a:solidFill>
              </a:rPr>
              <a:t>https</a:t>
            </a:r>
            <a:r>
              <a:rPr lang="en-US" altLang="en-US" sz="1600" dirty="0">
                <a:solidFill>
                  <a:schemeClr val="bg1"/>
                </a:solidFill>
              </a:rPr>
              <a:t>://</a:t>
            </a:r>
            <a:r>
              <a:rPr lang="en-US" altLang="en-US" sz="1600" dirty="0" smtClean="0">
                <a:solidFill>
                  <a:schemeClr val="bg1"/>
                </a:solidFill>
              </a:rPr>
              <a:t>docs.microsoft.com/en-us/azure/devops/repos/git/commits?view=azure-devops&amp;tabs=visual-studio</a:t>
            </a:r>
          </a:p>
          <a:p>
            <a:pPr marL="685800" lvl="1">
              <a:lnSpc>
                <a:spcPct val="120000"/>
              </a:lnSpc>
              <a:defRPr/>
            </a:pPr>
            <a:r>
              <a:rPr lang="en-US" altLang="en-US" sz="1600" dirty="0">
                <a:solidFill>
                  <a:schemeClr val="bg1"/>
                </a:solidFill>
              </a:rPr>
              <a:t>https://www.youtube.com/watch?v=BwEePAcKzA4</a:t>
            </a:r>
            <a:endParaRPr lang="en-US" altLang="en-US" sz="1600" dirty="0" smtClean="0">
              <a:solidFill>
                <a:schemeClr val="bg1"/>
              </a:solidFill>
            </a:endParaRPr>
          </a:p>
          <a:p>
            <a:pPr marL="400050" lvl="1" indent="0" algn="just">
              <a:lnSpc>
                <a:spcPct val="120000"/>
              </a:lnSpc>
              <a:buNone/>
              <a:defRPr/>
            </a:pP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What is TFS?</a:t>
            </a:r>
            <a:endParaRPr lang="en-US" alt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C02088F-ACB3-4364-A9F4-9A26DC80E75E}" type="slidenum">
              <a:rPr lang="en-US" smtClean="0"/>
              <a:t>117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47591"/>
            <a:ext cx="89154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chapter, we have learnt about: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Concepts &amp; Exception Handling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&amp; Generics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Delegates &amp; Events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collection and Memory Management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81534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200" b="1" dirty="0">
              <a:latin typeface="Arial Rounded MT Bold"/>
            </a:endParaRPr>
          </a:p>
          <a:p>
            <a:pPr lvl="1">
              <a:defRPr/>
            </a:pPr>
            <a:r>
              <a:rPr lang="en-US" sz="2200" dirty="0" smtClean="0">
                <a:solidFill>
                  <a:schemeClr val="bg1"/>
                </a:solidFill>
                <a:latin typeface="Arial Rounded MT Bold"/>
                <a:ea typeface="+mj-ea"/>
                <a:cs typeface="+mj-cs"/>
              </a:rPr>
              <a:t>You have successfully completed – </a:t>
            </a:r>
          </a:p>
          <a:p>
            <a:pPr lvl="1">
              <a:defRPr/>
            </a:pPr>
            <a:endParaRPr lang="en-US" sz="2200" dirty="0" smtClean="0">
              <a:solidFill>
                <a:schemeClr val="bg1"/>
              </a:solidFill>
              <a:latin typeface="Arial Rounded MT Bold"/>
              <a:ea typeface="+mj-ea"/>
              <a:cs typeface="+mj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bg1"/>
                </a:solidFill>
                <a:ea typeface="+mj-ea"/>
                <a:cs typeface="+mj-cs"/>
              </a:rPr>
              <a:t>Learning on basics of </a:t>
            </a:r>
            <a:r>
              <a:rPr lang="en-US" sz="2200" b="1" dirty="0" err="1" smtClean="0">
                <a:solidFill>
                  <a:schemeClr val="bg1"/>
                </a:solidFill>
                <a:ea typeface="+mj-ea"/>
                <a:cs typeface="+mj-cs"/>
              </a:rPr>
              <a:t>CSharp</a:t>
            </a:r>
            <a:endParaRPr lang="en-US" sz="2200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60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267200"/>
          </a:xfrm>
          <a:noFill/>
          <a:ln/>
        </p:spPr>
        <p:txBody>
          <a:bodyPr/>
          <a:lstStyle/>
          <a:p>
            <a:pPr algn="just"/>
            <a:r>
              <a:rPr lang="en-US" sz="2000" dirty="0" smtClean="0"/>
              <a:t>Variables </a:t>
            </a:r>
            <a:r>
              <a:rPr lang="en-US" sz="2000" dirty="0"/>
              <a:t>are identifiers associated with values.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They are declared by writing the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variable's </a:t>
            </a:r>
            <a:r>
              <a:rPr lang="en-US" sz="2000" dirty="0"/>
              <a:t>type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name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</a:t>
            </a:r>
            <a:r>
              <a:rPr lang="en-US" sz="2000" dirty="0" smtClean="0"/>
              <a:t>ptionally </a:t>
            </a:r>
            <a:r>
              <a:rPr lang="en-US" sz="2000" dirty="0"/>
              <a:t>initialized in the same statement by assigning a 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001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lt1"/>
                </a:solidFill>
              </a:rPr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387350" y="1171574"/>
            <a:ext cx="8382000" cy="5000625"/>
          </a:xfrm>
          <a:noFill/>
          <a:ln/>
        </p:spPr>
        <p:txBody>
          <a:bodyPr/>
          <a:lstStyle/>
          <a:p>
            <a:pPr algn="just"/>
            <a:r>
              <a:rPr lang="en-US" sz="2000" dirty="0" smtClean="0"/>
              <a:t>Declare</a:t>
            </a:r>
            <a:endParaRPr lang="en-US" sz="2000" dirty="0"/>
          </a:p>
          <a:p>
            <a:pPr lvl="2" algn="just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iDefaultValue</a:t>
            </a:r>
            <a:r>
              <a:rPr lang="en-US" sz="2000" dirty="0" smtClean="0"/>
              <a:t>; </a:t>
            </a:r>
            <a:r>
              <a:rPr lang="en-US" sz="2000" dirty="0">
                <a:solidFill>
                  <a:schemeClr val="bg1"/>
                </a:solidFill>
              </a:rPr>
              <a:t>// Declaring an uninitialized variable called </a:t>
            </a:r>
            <a:r>
              <a:rPr lang="en-US" sz="2000" dirty="0" smtClean="0">
                <a:solidFill>
                  <a:schemeClr val="bg1"/>
                </a:solidFill>
              </a:rPr>
              <a:t>‘</a:t>
            </a:r>
            <a:r>
              <a:rPr lang="en-US" sz="2000" dirty="0" err="1" smtClean="0">
                <a:solidFill>
                  <a:schemeClr val="bg1"/>
                </a:solidFill>
              </a:rPr>
              <a:t>iDefaultValue</a:t>
            </a:r>
            <a:r>
              <a:rPr lang="en-US" sz="2000" dirty="0" smtClean="0">
                <a:solidFill>
                  <a:schemeClr val="bg1"/>
                </a:solidFill>
              </a:rPr>
              <a:t>', </a:t>
            </a:r>
            <a:r>
              <a:rPr lang="en-US" sz="2000" dirty="0">
                <a:solidFill>
                  <a:schemeClr val="bg1"/>
                </a:solidFill>
              </a:rPr>
              <a:t>of type '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'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2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Initialize</a:t>
            </a:r>
          </a:p>
          <a:p>
            <a:pPr lvl="2"/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 err="1" smtClean="0">
                <a:solidFill>
                  <a:schemeClr val="bg1"/>
                </a:solidFill>
              </a:rPr>
              <a:t>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iDefaultValue</a:t>
            </a:r>
            <a:r>
              <a:rPr lang="en-US" sz="2000" dirty="0">
                <a:solidFill>
                  <a:schemeClr val="bg1"/>
                </a:solidFill>
              </a:rPr>
              <a:t>; // Declaring an uninitialized variable </a:t>
            </a:r>
          </a:p>
          <a:p>
            <a:pPr marL="857250" lvl="2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   </a:t>
            </a:r>
            <a:r>
              <a:rPr lang="en-US" sz="2000" dirty="0" err="1" smtClean="0">
                <a:solidFill>
                  <a:schemeClr val="bg1"/>
                </a:solidFill>
              </a:rPr>
              <a:t>iDefaultValue</a:t>
            </a:r>
            <a:r>
              <a:rPr lang="en-US" sz="2000" dirty="0" smtClean="0">
                <a:solidFill>
                  <a:schemeClr val="bg1"/>
                </a:solidFill>
              </a:rPr>
              <a:t> = 35</a:t>
            </a:r>
            <a:r>
              <a:rPr lang="en-US" sz="2000" dirty="0">
                <a:solidFill>
                  <a:schemeClr val="bg1"/>
                </a:solidFill>
              </a:rPr>
              <a:t>; // Initializing the variable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Declare &amp; Initialize</a:t>
            </a:r>
          </a:p>
          <a:p>
            <a:pPr lvl="2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iDefaultValue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= 35</a:t>
            </a:r>
            <a:r>
              <a:rPr lang="en-US" sz="2000" dirty="0">
                <a:solidFill>
                  <a:schemeClr val="bg1"/>
                </a:solidFill>
              </a:rPr>
              <a:t>; // Declaring and initializing the variable at the same time </a:t>
            </a:r>
          </a:p>
          <a:p>
            <a:pPr marL="457200" lvl="1" indent="-342900">
              <a:buFontTx/>
              <a:buNone/>
            </a:pPr>
            <a:endParaRPr lang="en-US" altLang="en-U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001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lt1"/>
                </a:solidFill>
              </a:rPr>
              <a:t>Variables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368300" y="1181100"/>
            <a:ext cx="8382000" cy="4267200"/>
          </a:xfrm>
          <a:noFill/>
          <a:ln/>
        </p:spPr>
        <p:txBody>
          <a:bodyPr/>
          <a:lstStyle/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Multiple </a:t>
            </a:r>
            <a:r>
              <a:rPr lang="en-US" sz="2000" dirty="0"/>
              <a:t>variables of the same type can be declared and initialized in one statement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iSource</a:t>
            </a:r>
            <a:r>
              <a:rPr lang="en-US" sz="2000" dirty="0" smtClean="0"/>
              <a:t>, </a:t>
            </a:r>
            <a:r>
              <a:rPr lang="en-US" sz="2000" dirty="0" err="1" smtClean="0"/>
              <a:t>iDestination</a:t>
            </a:r>
            <a:r>
              <a:rPr lang="en-US" sz="2000" dirty="0" smtClean="0"/>
              <a:t>;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// </a:t>
            </a:r>
            <a:r>
              <a:rPr lang="en-US" sz="2000" dirty="0">
                <a:solidFill>
                  <a:schemeClr val="bg1"/>
                </a:solidFill>
              </a:rPr>
              <a:t>Declaring multiple variables of the same type </a:t>
            </a:r>
          </a:p>
          <a:p>
            <a:pPr marL="857250" lvl="2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57250" lvl="2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857250" lvl="2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   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iSource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= 2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iDestination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= 3</a:t>
            </a:r>
            <a:r>
              <a:rPr lang="en-US" sz="2000" dirty="0">
                <a:solidFill>
                  <a:schemeClr val="bg1"/>
                </a:solidFill>
              </a:rPr>
              <a:t>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57250" lvl="2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2000" dirty="0" smtClean="0">
                <a:solidFill>
                  <a:schemeClr val="bg1"/>
                </a:solidFill>
              </a:rPr>
              <a:t>  // </a:t>
            </a:r>
            <a:r>
              <a:rPr lang="en-US" sz="2000" dirty="0">
                <a:solidFill>
                  <a:schemeClr val="bg1"/>
                </a:solidFill>
              </a:rPr>
              <a:t>Declaring and initializing multiple variables of the same type </a:t>
            </a:r>
          </a:p>
          <a:p>
            <a:pPr marL="457200" lvl="1" indent="-342900">
              <a:buFontTx/>
              <a:buNone/>
            </a:pPr>
            <a:endParaRPr lang="en-US" altLang="en-U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001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lt1"/>
                </a:solidFill>
              </a:rPr>
              <a:t>Variables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Built-in </a:t>
            </a:r>
            <a:r>
              <a:rPr lang="en-US" sz="2000" dirty="0">
                <a:solidFill>
                  <a:schemeClr val="bg1"/>
                </a:solidFill>
              </a:rPr>
              <a:t>data </a:t>
            </a:r>
            <a:r>
              <a:rPr lang="en-US" sz="2000" dirty="0" smtClean="0">
                <a:solidFill>
                  <a:schemeClr val="bg1"/>
                </a:solidFill>
              </a:rPr>
              <a:t>types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types available with the language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Integer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Floating point values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Boolean Expressions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Text characters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Decimal values 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Other types of data.</a:t>
            </a:r>
          </a:p>
          <a:p>
            <a:pPr marL="457200" lvl="1" indent="0" algn="just">
              <a:lnSpc>
                <a:spcPct val="130000"/>
              </a:lnSpc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user-defined custom data types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Types created by the </a:t>
            </a:r>
            <a:r>
              <a:rPr lang="en-US" sz="2000" dirty="0" smtClean="0">
                <a:solidFill>
                  <a:schemeClr val="bg1"/>
                </a:solidFill>
              </a:rPr>
              <a:t>user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Struct</a:t>
            </a:r>
            <a:endParaRPr lang="en-US" sz="2000" dirty="0">
              <a:solidFill>
                <a:schemeClr val="bg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Interface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Enum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Each </a:t>
            </a:r>
            <a:r>
              <a:rPr lang="en-US" sz="2000" dirty="0">
                <a:solidFill>
                  <a:schemeClr val="bg1"/>
                </a:solidFill>
              </a:rPr>
              <a:t>type in the Common Type System is defined as either a 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Value </a:t>
            </a:r>
            <a:r>
              <a:rPr lang="en-US" sz="2000" dirty="0" smtClean="0">
                <a:solidFill>
                  <a:schemeClr val="bg1"/>
                </a:solidFill>
              </a:rPr>
              <a:t>type - </a:t>
            </a:r>
            <a:r>
              <a:rPr lang="en-US" sz="2000" dirty="0" err="1" smtClean="0">
                <a:solidFill>
                  <a:schemeClr val="bg1"/>
                </a:solidFill>
              </a:rPr>
              <a:t>struct</a:t>
            </a:r>
            <a:endParaRPr lang="en-US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Reference </a:t>
            </a:r>
            <a:r>
              <a:rPr lang="en-US" sz="2000" dirty="0" smtClean="0">
                <a:solidFill>
                  <a:schemeClr val="bg1"/>
                </a:solidFill>
              </a:rPr>
              <a:t>type - class</a:t>
            </a:r>
            <a:endParaRPr lang="en-US" sz="2000" dirty="0">
              <a:solidFill>
                <a:schemeClr val="bg1"/>
              </a:solidFill>
            </a:endParaRPr>
          </a:p>
          <a:p>
            <a:pPr lvl="2" algn="just">
              <a:lnSpc>
                <a:spcPct val="130000"/>
              </a:lnSpc>
            </a:pP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Anonymous Types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encapsulate </a:t>
            </a:r>
            <a:r>
              <a:rPr lang="en-US" sz="2000" dirty="0">
                <a:solidFill>
                  <a:schemeClr val="bg1"/>
                </a:solidFill>
              </a:rPr>
              <a:t>a set of read-only properties into a single object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No need to </a:t>
            </a:r>
            <a:r>
              <a:rPr lang="en-US" sz="2000" dirty="0">
                <a:solidFill>
                  <a:schemeClr val="bg1"/>
                </a:solidFill>
              </a:rPr>
              <a:t>define a Type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71600" y="3908911"/>
            <a:ext cx="5638800" cy="40011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person= new {Name=“Bob”, Age=“30”};</a:t>
            </a:r>
          </a:p>
        </p:txBody>
      </p:sp>
    </p:spTree>
    <p:extLst>
      <p:ext uri="{BB962C8B-B14F-4D97-AF65-F5344CB8AC3E}">
        <p14:creationId xmlns:p14="http://schemas.microsoft.com/office/powerpoint/2010/main" val="1134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Operators: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Unary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Binary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Ternary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Others</a:t>
            </a:r>
          </a:p>
          <a:p>
            <a:pPr lvl="1" algn="just"/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73791"/>
            <a:ext cx="8389665" cy="607259"/>
          </a:xfrm>
        </p:spPr>
        <p:txBody>
          <a:bodyPr/>
          <a:lstStyle/>
          <a:p>
            <a:r>
              <a:rPr lang="en-US" sz="2800" dirty="0" smtClean="0"/>
              <a:t>Objective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762000"/>
            <a:ext cx="8382000" cy="4998631"/>
          </a:xfrm>
          <a:prstGeom prst="rect">
            <a:avLst/>
          </a:prstGeo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C02088F-ACB3-4364-A9F4-9A26DC80E75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" y="762000"/>
            <a:ext cx="83896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module you would be able to explain the fundamentals of </a:t>
            </a:r>
            <a:r>
              <a:rPr lang="en-US" sz="20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CSharp</a:t>
            </a: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programming language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lvl="1" algn="just"/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Operators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5903"/>
              </p:ext>
            </p:extLst>
          </p:nvPr>
        </p:nvGraphicFramePr>
        <p:xfrm>
          <a:off x="346710" y="1397000"/>
          <a:ext cx="818769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690">
                  <a:extLst>
                    <a:ext uri="{9D8B030D-6E8A-4147-A177-3AD203B41FA5}">
                      <a16:colId xmlns:a16="http://schemas.microsoft.com/office/drawing/2014/main" val="410482824"/>
                    </a:ext>
                  </a:extLst>
                </a:gridCol>
                <a:gridCol w="2521093">
                  <a:extLst>
                    <a:ext uri="{9D8B030D-6E8A-4147-A177-3AD203B41FA5}">
                      <a16:colId xmlns:a16="http://schemas.microsoft.com/office/drawing/2014/main" val="866109075"/>
                    </a:ext>
                  </a:extLst>
                </a:gridCol>
                <a:gridCol w="3574907">
                  <a:extLst>
                    <a:ext uri="{9D8B030D-6E8A-4147-A177-3AD203B41FA5}">
                      <a16:colId xmlns:a16="http://schemas.microsoft.com/office/drawing/2014/main" val="410636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Operator Type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Operator Example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6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Unary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(One Operator)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Increment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i++;   --i;   i--,   ++I ,!(true)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3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(Two Operands)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i=i+1 , i=i/2; i=i*3 , i=5%2 , i=i&lt;&lt;8 , i==5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i!=10, I &lt;10, I &gt;10 , i&lt;=10 , i&gt;=10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7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(Three Operands)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OurScore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OpponentScore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? "We are Winners!" : “We are Losers”;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6903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Equality Operators,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 operator, as Operator,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(), checked(),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unChecked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5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8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455613" indent="-455613" algn="just"/>
            <a:r>
              <a:rPr lang="en-US" sz="2000" dirty="0" smtClean="0">
                <a:solidFill>
                  <a:schemeClr val="bg1"/>
                </a:solidFill>
              </a:rPr>
              <a:t>Organization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No header </a:t>
            </a:r>
            <a:r>
              <a:rPr lang="en-US" sz="2000" dirty="0" smtClean="0">
                <a:solidFill>
                  <a:schemeClr val="bg1"/>
                </a:solidFill>
              </a:rPr>
              <a:t>files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code </a:t>
            </a:r>
            <a:r>
              <a:rPr lang="en-US" sz="2000" dirty="0">
                <a:solidFill>
                  <a:schemeClr val="bg1"/>
                </a:solidFill>
              </a:rPr>
              <a:t>written “in-line”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Namespaces</a:t>
            </a:r>
            <a:endParaRPr lang="en-US" sz="2000" dirty="0"/>
          </a:p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Type declarations</a:t>
            </a:r>
          </a:p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Members</a:t>
            </a:r>
          </a:p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Organization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Namespaces</a:t>
            </a:r>
            <a:endParaRPr lang="en-US" sz="2000" dirty="0"/>
          </a:p>
          <a:p>
            <a:pPr marL="855663" lvl="1" indent="-455613" algn="just"/>
            <a:r>
              <a:rPr lang="en-US" sz="1800" dirty="0" smtClean="0"/>
              <a:t>Types</a:t>
            </a:r>
          </a:p>
          <a:p>
            <a:pPr marL="855663" lvl="1" indent="-455613" algn="just"/>
            <a:r>
              <a:rPr lang="en-US" sz="1800" dirty="0" smtClean="0"/>
              <a:t>Other Namespaces</a:t>
            </a:r>
          </a:p>
          <a:p>
            <a:pPr marL="400050" lvl="1" indent="0" algn="just">
              <a:buNone/>
            </a:pPr>
            <a:endParaRPr lang="en-US" sz="2000" dirty="0" smtClean="0"/>
          </a:p>
          <a:p>
            <a:pPr marL="455613" indent="-455613" algn="just"/>
            <a:endParaRPr lang="en-US" sz="2000" dirty="0"/>
          </a:p>
          <a:p>
            <a:pPr marL="455613" indent="-455613" algn="just"/>
            <a:r>
              <a:rPr lang="en-US" sz="2000" dirty="0" smtClean="0"/>
              <a:t>Type Declarations</a:t>
            </a:r>
          </a:p>
          <a:p>
            <a:pPr marL="855663" lvl="1" indent="-455613" algn="just"/>
            <a:r>
              <a:rPr lang="en-US" sz="1800" dirty="0" smtClean="0"/>
              <a:t>Class</a:t>
            </a:r>
          </a:p>
          <a:p>
            <a:pPr marL="855663" lvl="1" indent="-455613" algn="just"/>
            <a:r>
              <a:rPr lang="en-US" sz="1800" dirty="0" err="1" smtClean="0"/>
              <a:t>Structs</a:t>
            </a:r>
            <a:endParaRPr lang="en-US" sz="1800" dirty="0" smtClean="0"/>
          </a:p>
          <a:p>
            <a:pPr marL="855663" lvl="1" indent="-455613" algn="just"/>
            <a:r>
              <a:rPr lang="en-US" sz="1800" dirty="0" smtClean="0"/>
              <a:t>Interfaces</a:t>
            </a:r>
          </a:p>
          <a:p>
            <a:pPr marL="855663" lvl="1" indent="-455613" algn="just"/>
            <a:r>
              <a:rPr lang="en-US" sz="1800" dirty="0" err="1" smtClean="0"/>
              <a:t>Enums</a:t>
            </a:r>
            <a:endParaRPr lang="en-US" sz="1800" dirty="0" smtClean="0"/>
          </a:p>
          <a:p>
            <a:pPr marL="855663" lvl="1" indent="-455613" algn="just"/>
            <a:r>
              <a:rPr lang="en-US" sz="1800" dirty="0" smtClean="0"/>
              <a:t>Delegates</a:t>
            </a:r>
            <a:endParaRPr lang="en-US" sz="1800" dirty="0"/>
          </a:p>
          <a:p>
            <a:pPr marL="400050" lvl="1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C# Program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5613" indent="-455613" algn="just"/>
            <a:endParaRPr lang="en-US" sz="2000" dirty="0" smtClean="0"/>
          </a:p>
          <a:p>
            <a:pPr marL="455613" indent="-455613" algn="just"/>
            <a:r>
              <a:rPr lang="en-US" sz="2000" dirty="0" smtClean="0"/>
              <a:t>Members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Constants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Fields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Methods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Properties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Indexers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Events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Operators</a:t>
            </a:r>
          </a:p>
          <a:p>
            <a:pPr marL="855663" lvl="1" indent="-455613" algn="just"/>
            <a:r>
              <a:rPr lang="en-US" sz="1800" dirty="0" smtClean="0">
                <a:solidFill>
                  <a:schemeClr val="bg1"/>
                </a:solidFill>
              </a:rPr>
              <a:t>Constructors</a:t>
            </a:r>
          </a:p>
          <a:p>
            <a:pPr marL="855663" lvl="1" indent="-455613" algn="just"/>
            <a:r>
              <a:rPr lang="en-US" sz="1800" dirty="0">
                <a:solidFill>
                  <a:schemeClr val="bg1"/>
                </a:solidFill>
              </a:rPr>
              <a:t>D</a:t>
            </a:r>
            <a:r>
              <a:rPr lang="en-US" sz="1800" dirty="0" smtClean="0">
                <a:solidFill>
                  <a:schemeClr val="bg1"/>
                </a:solidFill>
              </a:rPr>
              <a:t>estructors</a:t>
            </a:r>
            <a:endParaRPr lang="en-US" sz="1800" dirty="0">
              <a:solidFill>
                <a:schemeClr val="bg1"/>
              </a:solidFill>
            </a:endParaRPr>
          </a:p>
          <a:p>
            <a:pPr marL="400050" lvl="1" indent="0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C# Program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455613" indent="-455613" algn="just"/>
            <a:r>
              <a:rPr lang="en-US" sz="2000" dirty="0" smtClean="0">
                <a:solidFill>
                  <a:schemeClr val="bg1"/>
                </a:solidFill>
              </a:rPr>
              <a:t>Organization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No header </a:t>
            </a:r>
            <a:r>
              <a:rPr lang="en-US" sz="1800" dirty="0" smtClean="0">
                <a:solidFill>
                  <a:schemeClr val="bg1"/>
                </a:solidFill>
              </a:rPr>
              <a:t>files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code </a:t>
            </a:r>
            <a:r>
              <a:rPr lang="en-US" sz="1800" dirty="0">
                <a:solidFill>
                  <a:schemeClr val="bg1"/>
                </a:solidFill>
              </a:rPr>
              <a:t>written “in-line”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25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// </a:t>
            </a:r>
            <a:r>
              <a:rPr lang="en-US" sz="1600" dirty="0">
                <a:solidFill>
                  <a:schemeClr val="bg1"/>
                </a:solidFill>
              </a:rPr>
              <a:t>A skeleton of a C# program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using System;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namespace </a:t>
            </a:r>
            <a:r>
              <a:rPr lang="en-US" sz="1600" dirty="0" err="1">
                <a:solidFill>
                  <a:schemeClr val="bg1"/>
                </a:solidFill>
              </a:rPr>
              <a:t>YourNamespace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class </a:t>
            </a:r>
            <a:r>
              <a:rPr lang="en-US" sz="1600" dirty="0" err="1">
                <a:solidFill>
                  <a:schemeClr val="bg1"/>
                </a:solidFill>
              </a:rPr>
              <a:t>YourClass</a:t>
            </a:r>
            <a:r>
              <a:rPr lang="en-US" sz="1600" dirty="0">
                <a:solidFill>
                  <a:schemeClr val="bg1"/>
                </a:solidFill>
              </a:rPr>
              <a:t>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interface </a:t>
            </a:r>
            <a:r>
              <a:rPr lang="en-US" sz="1600" dirty="0" err="1">
                <a:solidFill>
                  <a:schemeClr val="bg1"/>
                </a:solidFill>
              </a:rPr>
              <a:t>IYourInterface</a:t>
            </a:r>
            <a:r>
              <a:rPr lang="en-US" sz="1600" dirty="0">
                <a:solidFill>
                  <a:schemeClr val="bg1"/>
                </a:solidFill>
              </a:rPr>
              <a:t>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delegate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YourDelegate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enum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YourEnum</a:t>
            </a:r>
            <a:r>
              <a:rPr lang="en-US" sz="1600" dirty="0">
                <a:solidFill>
                  <a:schemeClr val="bg1"/>
                </a:solidFill>
              </a:rPr>
              <a:t>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namespace </a:t>
            </a:r>
            <a:r>
              <a:rPr lang="en-US" sz="1600" dirty="0" err="1">
                <a:solidFill>
                  <a:schemeClr val="bg1"/>
                </a:solidFill>
              </a:rPr>
              <a:t>YourNestedNamespace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struct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YourStruct</a:t>
            </a:r>
            <a:r>
              <a:rPr lang="en-US" sz="1600" dirty="0">
                <a:solidFill>
                  <a:schemeClr val="bg1"/>
                </a:solidFill>
              </a:rPr>
              <a:t> {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class </a:t>
            </a:r>
            <a:r>
              <a:rPr lang="en-US" sz="1600" dirty="0" err="1">
                <a:solidFill>
                  <a:schemeClr val="bg1"/>
                </a:solidFill>
              </a:rPr>
              <a:t>YourMainClass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static void Main(string[] </a:t>
            </a:r>
            <a:r>
              <a:rPr lang="en-US" sz="1600" dirty="0" err="1">
                <a:solidFill>
                  <a:schemeClr val="bg1"/>
                </a:solidFill>
              </a:rPr>
              <a:t>args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    //Your program starts here...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C# Program Structure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0000" y="1479074"/>
            <a:ext cx="5029200" cy="313932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C# is case sensitive.</a:t>
            </a:r>
          </a:p>
          <a:p>
            <a:pPr marL="171450" indent="-1714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 statements and expression must end with a semicolon (;).</a:t>
            </a:r>
          </a:p>
          <a:p>
            <a:pPr marL="171450" indent="-1714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program execution starts at the Main method.</a:t>
            </a:r>
          </a:p>
          <a:p>
            <a:pPr marL="171450" indent="-1714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Unlike Java, file name could be different from the class name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Class, Namespace, method name </a:t>
            </a:r>
            <a:r>
              <a:rPr lang="en-US" dirty="0" smtClean="0">
                <a:solidFill>
                  <a:schemeClr val="bg1"/>
                </a:solidFill>
              </a:rPr>
              <a:t>to follow Pascal casing</a:t>
            </a:r>
          </a:p>
          <a:p>
            <a:pPr marL="171450" indent="-17145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Variables, parameters naming to follow Camel casing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/>
              <a:t>A </a:t>
            </a:r>
            <a:r>
              <a:rPr lang="en-US" altLang="en-US" sz="2000" i="1" dirty="0"/>
              <a:t>method</a:t>
            </a:r>
            <a:r>
              <a:rPr lang="en-US" altLang="en-US" sz="2000" dirty="0"/>
              <a:t> is a code block containing a series of </a:t>
            </a:r>
            <a:r>
              <a:rPr lang="en-US" altLang="en-US" sz="2000" dirty="0" smtClean="0"/>
              <a:t>statements.</a:t>
            </a:r>
          </a:p>
          <a:p>
            <a:endParaRPr lang="en-US" sz="2000" dirty="0"/>
          </a:p>
          <a:p>
            <a:r>
              <a:rPr lang="en-US" sz="2000" dirty="0" smtClean="0"/>
              <a:t>Methods are declared within a class or struct</a:t>
            </a:r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Structure of Method</a:t>
            </a:r>
          </a:p>
          <a:p>
            <a:pPr lvl="1"/>
            <a:r>
              <a:rPr lang="en-US" sz="2000" dirty="0" smtClean="0"/>
              <a:t>Access Level</a:t>
            </a:r>
          </a:p>
          <a:p>
            <a:pPr lvl="1"/>
            <a:r>
              <a:rPr lang="en-US" sz="2000" dirty="0" smtClean="0"/>
              <a:t>Return Value</a:t>
            </a:r>
          </a:p>
          <a:p>
            <a:pPr lvl="1"/>
            <a:r>
              <a:rPr lang="en-US" sz="2000" dirty="0" smtClean="0"/>
              <a:t>Name of the method</a:t>
            </a:r>
          </a:p>
          <a:p>
            <a:pPr lvl="1"/>
            <a:r>
              <a:rPr lang="en-US" sz="2000" dirty="0" smtClean="0"/>
              <a:t>Any method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Methods</a:t>
            </a:r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05000" y="1295401"/>
            <a:ext cx="5791200" cy="3441618"/>
            <a:chOff x="4282239" y="3124200"/>
            <a:chExt cx="4648200" cy="2675548"/>
          </a:xfrm>
        </p:grpSpPr>
        <p:sp>
          <p:nvSpPr>
            <p:cNvPr id="6" name="TextBox 5"/>
            <p:cNvSpPr txBox="1"/>
            <p:nvPr/>
          </p:nvSpPr>
          <p:spPr>
            <a:xfrm>
              <a:off x="4648200" y="3124200"/>
              <a:ext cx="4267200" cy="23687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class Motorcycle </a:t>
              </a:r>
            </a:p>
            <a:p>
              <a:pPr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{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public void </a:t>
              </a:r>
              <a:r>
                <a:rPr lang="en-US" sz="1600" dirty="0" err="1">
                  <a:solidFill>
                    <a:schemeClr val="bg1"/>
                  </a:solidFill>
                </a:rPr>
                <a:t>StartEngine</a:t>
              </a:r>
              <a:r>
                <a:rPr lang="en-US" sz="1600" dirty="0">
                  <a:solidFill>
                    <a:schemeClr val="bg1"/>
                  </a:solidFill>
                </a:rPr>
                <a:t>()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{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}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public void </a:t>
              </a:r>
              <a:r>
                <a:rPr lang="en-US" sz="1600" dirty="0" err="1">
                  <a:solidFill>
                    <a:schemeClr val="bg1"/>
                  </a:solidFill>
                </a:rPr>
                <a:t>FillGas</a:t>
              </a:r>
              <a:r>
                <a:rPr lang="en-US" sz="1600" dirty="0">
                  <a:solidFill>
                    <a:schemeClr val="bg1"/>
                  </a:solidFill>
                </a:rPr>
                <a:t> 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gallons)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{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}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public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Drive 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miles,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speed)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{ return 0; </a:t>
              </a:r>
            </a:p>
            <a:p>
              <a:pPr lvl="1"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} </a:t>
              </a:r>
            </a:p>
            <a:p>
              <a:pPr algn="l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} </a:t>
              </a:r>
              <a:endParaRPr lang="en-US" sz="1600" b="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282239" y="4800600"/>
              <a:ext cx="4648200" cy="999148"/>
              <a:chOff x="4282239" y="4800600"/>
              <a:chExt cx="4648200" cy="999148"/>
            </a:xfrm>
          </p:grpSpPr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808119" y="4800600"/>
                <a:ext cx="3497681" cy="914400"/>
                <a:chOff x="4808119" y="4800600"/>
                <a:chExt cx="3497681" cy="914400"/>
              </a:xfrm>
            </p:grpSpPr>
            <p:cxnSp>
              <p:nvCxnSpPr>
                <p:cNvPr id="14" name="Straight Arrow Connector 12"/>
                <p:cNvCxnSpPr>
                  <a:cxnSpLocks noChangeShapeType="1"/>
                  <a:stCxn id="10" idx="0"/>
                </p:cNvCxnSpPr>
                <p:nvPr/>
              </p:nvCxnSpPr>
              <p:spPr bwMode="auto">
                <a:xfrm flipV="1">
                  <a:off x="4808119" y="4800604"/>
                  <a:ext cx="373480" cy="759875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D8750D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Arrow Connector 1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562600" y="4800600"/>
                  <a:ext cx="342900" cy="83820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D8750D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Straight Arrow Connector 14"/>
                <p:cNvCxnSpPr>
                  <a:cxnSpLocks noChangeShapeType="1"/>
                  <a:stCxn id="12" idx="0"/>
                </p:cNvCxnSpPr>
                <p:nvPr/>
              </p:nvCxnSpPr>
              <p:spPr bwMode="auto">
                <a:xfrm flipH="1" flipV="1">
                  <a:off x="6400801" y="4800601"/>
                  <a:ext cx="685799" cy="74413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D8750D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Straight Arrow Connector 1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581900" y="4876800"/>
                  <a:ext cx="723900" cy="83820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D8750D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4282239" y="5544737"/>
                <a:ext cx="4648200" cy="255011"/>
                <a:chOff x="4282239" y="5544737"/>
                <a:chExt cx="4648200" cy="255011"/>
              </a:xfrm>
            </p:grpSpPr>
            <p:sp>
              <p:nvSpPr>
                <p:cNvPr id="10" name="Rectangle 9"/>
                <p:cNvSpPr/>
                <p:nvPr/>
              </p:nvSpPr>
              <p:spPr bwMode="auto">
                <a:xfrm>
                  <a:off x="4282239" y="5560479"/>
                  <a:ext cx="1051760" cy="239269"/>
                </a:xfrm>
                <a:prstGeom prst="rect">
                  <a:avLst/>
                </a:prstGeom>
                <a:ln>
                  <a:headEnd type="none" w="med" len="med"/>
                  <a:tailEnd type="stealth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0" dirty="0">
                      <a:solidFill>
                        <a:schemeClr val="tx1"/>
                      </a:solidFill>
                    </a:rPr>
                    <a:t>Access level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5410199" y="5544737"/>
                  <a:ext cx="1066801" cy="239269"/>
                </a:xfrm>
                <a:prstGeom prst="rect">
                  <a:avLst/>
                </a:prstGeom>
                <a:ln>
                  <a:headEnd type="none" w="med" len="med"/>
                  <a:tailEnd type="stealth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0" dirty="0">
                      <a:solidFill>
                        <a:schemeClr val="tx1"/>
                      </a:solidFill>
                    </a:rPr>
                    <a:t>Return Value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6553199" y="5544737"/>
                  <a:ext cx="1066801" cy="239269"/>
                </a:xfrm>
                <a:prstGeom prst="rect">
                  <a:avLst/>
                </a:prstGeom>
                <a:ln>
                  <a:headEnd type="none" w="med" len="med"/>
                  <a:tailEnd type="stealth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0" dirty="0">
                      <a:solidFill>
                        <a:schemeClr val="tx1"/>
                      </a:solidFill>
                    </a:rPr>
                    <a:t>Method Name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7714423" y="5550669"/>
                  <a:ext cx="1216016" cy="239269"/>
                </a:xfrm>
                <a:prstGeom prst="rect">
                  <a:avLst/>
                </a:prstGeom>
                <a:ln>
                  <a:headEnd type="none" w="med" len="med"/>
                  <a:tailEnd type="stealth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0" dirty="0">
                      <a:solidFill>
                        <a:schemeClr val="tx1"/>
                      </a:solidFill>
                    </a:rPr>
                    <a:t>Parameters</a:t>
                  </a:r>
                </a:p>
              </p:txBody>
            </p:sp>
          </p:grpSp>
        </p:grpSp>
      </p:grpSp>
      <p:sp>
        <p:nvSpPr>
          <p:cNvPr id="18" name="Rectangle 17"/>
          <p:cNvSpPr/>
          <p:nvPr/>
        </p:nvSpPr>
        <p:spPr bwMode="auto">
          <a:xfrm>
            <a:off x="2452141" y="5358825"/>
            <a:ext cx="4177259" cy="584775"/>
          </a:xfrm>
          <a:prstGeom prst="rect">
            <a:avLst/>
          </a:prstGeom>
          <a:ln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tx1"/>
                </a:solidFill>
              </a:rPr>
              <a:t>Method Structures are also called as Method </a:t>
            </a:r>
            <a:r>
              <a:rPr lang="en-US" sz="1600" dirty="0">
                <a:solidFill>
                  <a:schemeClr val="tx1"/>
                </a:solidFill>
              </a:rPr>
              <a:t>Signature </a:t>
            </a:r>
            <a:r>
              <a:rPr lang="en-US" sz="1600" b="0" dirty="0">
                <a:solidFill>
                  <a:schemeClr val="tx1"/>
                </a:solidFill>
              </a:rPr>
              <a:t>or Method </a:t>
            </a:r>
            <a:r>
              <a:rPr lang="en-US" sz="1600" dirty="0">
                <a:solidFill>
                  <a:schemeClr val="tx1"/>
                </a:solidFill>
              </a:rPr>
              <a:t>Contract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4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73791"/>
            <a:ext cx="8389665" cy="607259"/>
          </a:xfrm>
        </p:spPr>
        <p:txBody>
          <a:bodyPr/>
          <a:lstStyle/>
          <a:p>
            <a:r>
              <a:rPr lang="en-US" sz="2800" dirty="0" smtClean="0"/>
              <a:t>Topics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>
          <a:xfrm>
            <a:off x="381000" y="762000"/>
            <a:ext cx="8382000" cy="4998631"/>
          </a:xfrm>
          <a:prstGeom prst="rect">
            <a:avLst/>
          </a:prstGeo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C02088F-ACB3-4364-A9F4-9A26DC80E75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6781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Oriented Concepts &amp; Exception </a:t>
            </a: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Delegates &amp; Events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US" sz="20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collection and Memory Management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TFS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Invoking the Method in a Class</a:t>
            </a:r>
          </a:p>
          <a:p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Method/ Property </a:t>
            </a:r>
            <a:r>
              <a:rPr lang="en-US" sz="2000" dirty="0"/>
              <a:t>defined in the class can be invoked through instances </a:t>
            </a:r>
            <a:r>
              <a:rPr lang="en-US" sz="2000" dirty="0" smtClean="0"/>
              <a:t>only.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 smtClean="0"/>
              <a:t>Instances </a:t>
            </a:r>
            <a:r>
              <a:rPr lang="en-US" sz="2000" dirty="0"/>
              <a:t>are created using the “new” </a:t>
            </a:r>
            <a:r>
              <a:rPr lang="en-US" sz="2000" dirty="0" smtClean="0"/>
              <a:t>operator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924800" cy="495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If-Else Statement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Conditional statements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310" y="1600200"/>
            <a:ext cx="3768090" cy="4648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 if-else </a:t>
            </a:r>
            <a:r>
              <a:rPr lang="en-US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(condition)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Then-statement;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Else-statement;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Else if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Else-if-statement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//Next statement in the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2743200"/>
            <a:ext cx="3505200" cy="2514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statement without an else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(condition)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Then-statement;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//Next statement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0442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924800" cy="525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000" dirty="0" smtClean="0"/>
              <a:t>If-Else Statement – Example:</a:t>
            </a:r>
            <a:endParaRPr lang="en-US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using System;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public class </a:t>
            </a:r>
            <a:r>
              <a:rPr lang="en-US" sz="1800" dirty="0" err="1">
                <a:solidFill>
                  <a:schemeClr val="bg1"/>
                </a:solidFill>
              </a:rPr>
              <a:t>IfTest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public static void Main()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err="1">
                <a:solidFill>
                  <a:schemeClr val="bg1"/>
                </a:solidFill>
              </a:rPr>
              <a:t>Console.Write</a:t>
            </a:r>
            <a:r>
              <a:rPr lang="en-US" sz="1800" dirty="0">
                <a:solidFill>
                  <a:schemeClr val="bg1"/>
                </a:solidFill>
              </a:rPr>
              <a:t>("Enter a character: ");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char c = (char) </a:t>
            </a:r>
            <a:r>
              <a:rPr lang="en-US" sz="1800" dirty="0" err="1">
                <a:solidFill>
                  <a:schemeClr val="bg1"/>
                </a:solidFill>
              </a:rPr>
              <a:t>Console.Read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if (</a:t>
            </a:r>
            <a:r>
              <a:rPr lang="en-US" sz="1800" dirty="0" err="1">
                <a:solidFill>
                  <a:schemeClr val="bg1"/>
                </a:solidFill>
              </a:rPr>
              <a:t>Char.IsLetter</a:t>
            </a:r>
            <a:r>
              <a:rPr lang="en-US" sz="1800" dirty="0">
                <a:solidFill>
                  <a:schemeClr val="bg1"/>
                </a:solidFill>
              </a:rPr>
              <a:t>(c))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if (</a:t>
            </a:r>
            <a:r>
              <a:rPr lang="en-US" sz="1800" dirty="0" err="1">
                <a:solidFill>
                  <a:schemeClr val="bg1"/>
                </a:solidFill>
              </a:rPr>
              <a:t>Char.IsLower</a:t>
            </a:r>
            <a:r>
              <a:rPr lang="en-US" sz="1800" dirty="0">
                <a:solidFill>
                  <a:schemeClr val="bg1"/>
                </a:solidFill>
              </a:rPr>
              <a:t>(c))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</a:rPr>
              <a:t>Console.WriteLine</a:t>
            </a:r>
            <a:r>
              <a:rPr lang="en-US" sz="1800" dirty="0">
                <a:solidFill>
                  <a:schemeClr val="bg1"/>
                </a:solidFill>
              </a:rPr>
              <a:t>("The character is lowercase.");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else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</a:rPr>
              <a:t>Console.WriteLine</a:t>
            </a:r>
            <a:r>
              <a:rPr lang="en-US" sz="1800" dirty="0">
                <a:solidFill>
                  <a:schemeClr val="bg1"/>
                </a:solidFill>
              </a:rPr>
              <a:t>("The character is uppercase.");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else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</a:t>
            </a:r>
            <a:r>
              <a:rPr lang="en-US" sz="1800" dirty="0" err="1">
                <a:solidFill>
                  <a:schemeClr val="bg1"/>
                </a:solidFill>
              </a:rPr>
              <a:t>Console.WriteLine</a:t>
            </a:r>
            <a:r>
              <a:rPr lang="en-US" sz="1800" dirty="0">
                <a:solidFill>
                  <a:schemeClr val="bg1"/>
                </a:solidFill>
              </a:rPr>
              <a:t>("The character is not an alphabetic character.");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}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 marL="0" indent="0" algn="just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C#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5165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455613" indent="-455613" algn="just"/>
            <a:r>
              <a:rPr lang="en-US" sz="2000" dirty="0" smtClean="0">
                <a:solidFill>
                  <a:schemeClr val="bg1"/>
                </a:solidFill>
              </a:rPr>
              <a:t>A datatype to store more than one element of same datatype</a:t>
            </a:r>
          </a:p>
          <a:p>
            <a:pPr marL="455613" indent="-455613" algn="just"/>
            <a:r>
              <a:rPr lang="en-US" sz="2000" dirty="0" smtClean="0">
                <a:solidFill>
                  <a:schemeClr val="bg1"/>
                </a:solidFill>
              </a:rPr>
              <a:t>Supports index based operations for search, update </a:t>
            </a:r>
            <a:r>
              <a:rPr lang="en-US" sz="2000" dirty="0" err="1" smtClean="0">
                <a:solidFill>
                  <a:schemeClr val="bg1"/>
                </a:solidFill>
              </a:rPr>
              <a:t>etc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Need and Benefits of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Arrays:</a:t>
            </a:r>
            <a:endParaRPr lang="en-US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ata </a:t>
            </a:r>
            <a:r>
              <a:rPr lang="en-US" sz="2000" dirty="0">
                <a:solidFill>
                  <a:schemeClr val="bg1"/>
                </a:solidFill>
              </a:rPr>
              <a:t>structure that contains </a:t>
            </a:r>
            <a:r>
              <a:rPr lang="en-US" sz="2000" dirty="0" smtClean="0">
                <a:solidFill>
                  <a:schemeClr val="bg1"/>
                </a:solidFill>
              </a:rPr>
              <a:t>variables </a:t>
            </a:r>
            <a:r>
              <a:rPr lang="en-US" sz="2000" dirty="0">
                <a:solidFill>
                  <a:schemeClr val="bg1"/>
                </a:solidFill>
              </a:rPr>
              <a:t>of the same type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Declared with a type</a:t>
            </a: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Array Types: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Single Dimensional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Multi/ Two Dimensional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Jagged Array</a:t>
            </a:r>
          </a:p>
          <a:p>
            <a:pPr marL="457200" lvl="1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0" algn="just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5613" indent="-455613" algn="just"/>
            <a:r>
              <a:rPr lang="en-US" sz="2000" dirty="0" smtClean="0"/>
              <a:t>Iteration </a:t>
            </a:r>
            <a:r>
              <a:rPr lang="en-US" sz="2000" dirty="0"/>
              <a:t>statements repeatedly execute an embedded </a:t>
            </a:r>
            <a:r>
              <a:rPr lang="en-US" sz="2000" dirty="0" smtClean="0"/>
              <a:t>statement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855663" lvl="1" indent="-455613" algn="just"/>
            <a:r>
              <a:rPr lang="en-US" sz="2000" dirty="0" smtClean="0">
                <a:solidFill>
                  <a:schemeClr val="bg1"/>
                </a:solidFill>
              </a:rPr>
              <a:t>while </a:t>
            </a:r>
          </a:p>
          <a:p>
            <a:pPr marL="855663" lvl="1" indent="-455613" algn="just"/>
            <a:r>
              <a:rPr lang="en-US" sz="2000" dirty="0" smtClean="0">
                <a:solidFill>
                  <a:schemeClr val="bg1"/>
                </a:solidFill>
              </a:rPr>
              <a:t>do </a:t>
            </a:r>
          </a:p>
          <a:p>
            <a:pPr marL="855663" lvl="1" indent="-455613" algn="just"/>
            <a:r>
              <a:rPr lang="en-US" sz="2000" dirty="0" smtClean="0">
                <a:solidFill>
                  <a:schemeClr val="bg1"/>
                </a:solidFill>
              </a:rPr>
              <a:t>for</a:t>
            </a:r>
          </a:p>
          <a:p>
            <a:pPr marL="855663" lvl="1" indent="-455613" algn="just"/>
            <a:r>
              <a:rPr lang="en-US" sz="2000" dirty="0" err="1" smtClean="0">
                <a:solidFill>
                  <a:schemeClr val="bg1"/>
                </a:solidFill>
              </a:rPr>
              <a:t>foreach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C#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1505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Visual studio enables debugging feature thru Breakpoints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Breakpoints can be set at any line of code. While debugging the code, the control will stop and wait for user’s command to proceed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Following commands are used in breakpoints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F9 - To set breakpoint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F10 – To Step Over to the next line of statement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F11 – To Step Into those lines of code, say inner method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F5 – To proceed with the execution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Type </a:t>
            </a:r>
            <a:r>
              <a:rPr lang="en-US" sz="2000" dirty="0"/>
              <a:t>Conversion</a:t>
            </a:r>
          </a:p>
          <a:p>
            <a:pPr lvl="1"/>
            <a:r>
              <a:rPr lang="en-US" sz="2000" dirty="0" smtClean="0"/>
              <a:t>Automatic </a:t>
            </a:r>
            <a:r>
              <a:rPr lang="en-US" sz="2000" dirty="0"/>
              <a:t>type </a:t>
            </a:r>
            <a:r>
              <a:rPr lang="en-US" sz="2000" dirty="0" smtClean="0"/>
              <a:t>conversions</a:t>
            </a:r>
            <a:endParaRPr lang="en-US" sz="2000" dirty="0"/>
          </a:p>
          <a:p>
            <a:pPr lvl="2"/>
            <a:r>
              <a:rPr lang="en-US" sz="2000" dirty="0" smtClean="0"/>
              <a:t>from </a:t>
            </a:r>
            <a:r>
              <a:rPr lang="en-US" sz="2000" dirty="0"/>
              <a:t>smaller to larger types</a:t>
            </a:r>
          </a:p>
          <a:p>
            <a:pPr lvl="1"/>
            <a:r>
              <a:rPr lang="en-US" sz="2000" dirty="0" smtClean="0"/>
              <a:t>cast </a:t>
            </a:r>
            <a:r>
              <a:rPr lang="en-US" sz="2000" dirty="0"/>
              <a:t>or an explicit </a:t>
            </a:r>
            <a:r>
              <a:rPr lang="en-US" sz="2000" dirty="0" smtClean="0"/>
              <a:t>conversion</a:t>
            </a:r>
            <a:endParaRPr lang="en-US" sz="2000" dirty="0"/>
          </a:p>
          <a:p>
            <a:pPr lvl="2"/>
            <a:r>
              <a:rPr lang="en-US" sz="2000" dirty="0" smtClean="0"/>
              <a:t>typecast </a:t>
            </a:r>
            <a:r>
              <a:rPr lang="en-US" sz="2000" dirty="0"/>
              <a:t>syntax is type name inside </a:t>
            </a:r>
            <a:r>
              <a:rPr lang="en-US" sz="2000" dirty="0" smtClean="0"/>
              <a:t>parentheses</a:t>
            </a:r>
          </a:p>
          <a:p>
            <a:pPr lvl="2"/>
            <a:r>
              <a:rPr lang="en-US" sz="2000" dirty="0"/>
              <a:t>conversion based on </a:t>
            </a:r>
            <a:r>
              <a:rPr lang="en-US" sz="2000" b="1" dirty="0"/>
              <a:t>System. Convert</a:t>
            </a:r>
            <a:r>
              <a:rPr lang="en-US" sz="2000" dirty="0"/>
              <a:t> class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257300" lvl="4" indent="-342900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Type Conversion 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blackWhite">
          <a:xfrm>
            <a:off x="3886200" y="3352800"/>
            <a:ext cx="5023340" cy="2554289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562" tIns="92075" rIns="182562" bIns="92075">
            <a:spAutoFit/>
          </a:bodyPr>
          <a:lstStyle/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smtClean="0">
                <a:solidFill>
                  <a:schemeClr val="bg1"/>
                </a:solidFill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= 5;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double</a:t>
            </a:r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dResult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= 3.2;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string</a:t>
            </a:r>
            <a:r>
              <a:rPr lang="en-US" b="0" dirty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sData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= "496";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0" dirty="0">
              <a:solidFill>
                <a:schemeClr val="bg1"/>
              </a:solidFill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dResult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;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0" dirty="0">
              <a:solidFill>
                <a:schemeClr val="bg1"/>
              </a:solidFill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 = (int) </a:t>
            </a: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dResult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;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0" dirty="0">
              <a:solidFill>
                <a:schemeClr val="bg1"/>
              </a:solidFill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 =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System.Convert</a:t>
            </a:r>
            <a:r>
              <a:rPr lang="en-US" b="0" dirty="0" smtClean="0">
                <a:solidFill>
                  <a:schemeClr val="bg1"/>
                </a:solidFill>
              </a:rPr>
              <a:t>.</a:t>
            </a:r>
            <a:r>
              <a:rPr lang="en-US" b="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ToInt32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cs typeface="Courier New" pitchFamily="49" charset="0"/>
              </a:rPr>
              <a:t>sData</a:t>
            </a:r>
            <a:r>
              <a:rPr lang="en-US" b="1" dirty="0">
                <a:solidFill>
                  <a:schemeClr val="bg1"/>
                </a:solidFill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;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blackWhite">
          <a:xfrm>
            <a:off x="1062164" y="4343400"/>
            <a:ext cx="1876172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conversion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blackWhite">
          <a:xfrm>
            <a:off x="3048000" y="4549775"/>
            <a:ext cx="533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blackWhite">
          <a:xfrm>
            <a:off x="1215525" y="4822825"/>
            <a:ext cx="1775825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 required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blackWhite">
          <a:xfrm>
            <a:off x="3048000" y="5019675"/>
            <a:ext cx="533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blackWhite">
          <a:xfrm>
            <a:off x="984740" y="5280025"/>
            <a:ext cx="2004034" cy="364748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required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blackWhite">
          <a:xfrm>
            <a:off x="3048000" y="5476875"/>
            <a:ext cx="533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Boxing </a:t>
            </a:r>
            <a:r>
              <a:rPr lang="en-US" sz="2000" dirty="0"/>
              <a:t>and Unboxing</a:t>
            </a:r>
          </a:p>
          <a:p>
            <a:pPr lvl="1"/>
            <a:r>
              <a:rPr lang="en-US" sz="2000" dirty="0" smtClean="0"/>
              <a:t>Auto-convert </a:t>
            </a:r>
            <a:r>
              <a:rPr lang="en-US" sz="2000" dirty="0"/>
              <a:t>value &lt;==&gt; object</a:t>
            </a:r>
          </a:p>
          <a:p>
            <a:pPr lvl="2"/>
            <a:r>
              <a:rPr lang="en-US" sz="2000" dirty="0"/>
              <a:t>value ==&gt; object is called "boxing"</a:t>
            </a:r>
          </a:p>
          <a:p>
            <a:pPr lvl="2"/>
            <a:r>
              <a:rPr lang="en-US" sz="2000" dirty="0"/>
              <a:t>object ==&gt; value is called "unboxing"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Type Conversion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838200" y="2743200"/>
            <a:ext cx="7086601" cy="308058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562" tIns="92075" rIns="182562" bIns="92075">
            <a:spAutoFit/>
          </a:bodyPr>
          <a:lstStyle/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nt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iSource,iPlaceholder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;</a:t>
            </a:r>
            <a:endParaRPr lang="en-US" dirty="0">
              <a:solidFill>
                <a:schemeClr val="bg1"/>
              </a:solidFill>
              <a:cs typeface="Courier New" pitchFamily="49" charset="0"/>
            </a:endParaRP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object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objBoxedValue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;</a:t>
            </a:r>
            <a:endParaRPr lang="en-US" dirty="0">
              <a:solidFill>
                <a:schemeClr val="bg1"/>
              </a:solidFill>
              <a:cs typeface="Courier New" pitchFamily="49" charset="0"/>
            </a:endParaRP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string  s;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dirty="0">
              <a:solidFill>
                <a:schemeClr val="bg1"/>
              </a:solidFill>
              <a:cs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  = 32;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objBoxedValue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;      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boxed copy!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iSource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   = 19;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iPlaceholder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= (int)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objBoxedValue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;// 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unboxed!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dirty="0">
              <a:solidFill>
                <a:schemeClr val="bg1"/>
              </a:solidFill>
              <a:cs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s = </a:t>
            </a:r>
            <a:r>
              <a:rPr lang="en-US" dirty="0" err="1">
                <a:solidFill>
                  <a:schemeClr val="bg1"/>
                </a:solidFill>
                <a:cs typeface="Courier New" pitchFamily="49" charset="0"/>
              </a:rPr>
              <a:t>iPlaceholder.</a:t>
            </a:r>
            <a:r>
              <a:rPr lang="en-US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();   // boxed!</a:t>
            </a:r>
          </a:p>
          <a:p>
            <a:pPr marL="9525" indent="-9525" algn="l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dirty="0">
                <a:solidFill>
                  <a:schemeClr val="bg1"/>
                </a:solidFill>
                <a:cs typeface="Courier New" pitchFamily="49" charset="0"/>
              </a:rPr>
              <a:t>s = 99.ToString();  // boxed!</a:t>
            </a:r>
          </a:p>
        </p:txBody>
      </p:sp>
    </p:spTree>
    <p:extLst>
      <p:ext uri="{BB962C8B-B14F-4D97-AF65-F5344CB8AC3E}">
        <p14:creationId xmlns:p14="http://schemas.microsoft.com/office/powerpoint/2010/main" val="27857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Boxing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Converting value types to reference </a:t>
            </a:r>
            <a:r>
              <a:rPr lang="en-US" sz="2000" dirty="0" smtClean="0"/>
              <a:t>types. 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Boxing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2352526"/>
            <a:ext cx="7696200" cy="92333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en-US" b="0" dirty="0" smtClean="0">
                <a:solidFill>
                  <a:schemeClr val="bg1"/>
                </a:solidFill>
              </a:rPr>
              <a:t>Int32 </a:t>
            </a:r>
            <a:r>
              <a:rPr lang="en-US" b="0" dirty="0" err="1" smtClean="0">
                <a:solidFill>
                  <a:schemeClr val="bg1"/>
                </a:solidFill>
              </a:rPr>
              <a:t>intVariable</a:t>
            </a:r>
            <a:r>
              <a:rPr lang="en-US" b="0" dirty="0" smtClean="0">
                <a:solidFill>
                  <a:schemeClr val="bg1"/>
                </a:solidFill>
              </a:rPr>
              <a:t> = 10; </a:t>
            </a:r>
          </a:p>
          <a:p>
            <a:pPr lvl="1"/>
            <a:r>
              <a:rPr lang="en-US" b="0" dirty="0" smtClean="0">
                <a:solidFill>
                  <a:schemeClr val="bg1"/>
                </a:solidFill>
              </a:rPr>
              <a:t>object </a:t>
            </a:r>
            <a:r>
              <a:rPr lang="en-US" b="0" dirty="0" err="1" smtClean="0">
                <a:solidFill>
                  <a:schemeClr val="bg1"/>
                </a:solidFill>
              </a:rPr>
              <a:t>objBoxed</a:t>
            </a:r>
            <a:r>
              <a:rPr lang="en-US" b="0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intVariable</a:t>
            </a:r>
            <a:r>
              <a:rPr lang="en-US" b="0" dirty="0" smtClean="0">
                <a:solidFill>
                  <a:schemeClr val="bg1"/>
                </a:solidFill>
              </a:rPr>
              <a:t>; 	// Implicit boxing </a:t>
            </a:r>
          </a:p>
          <a:p>
            <a:pPr lvl="1" algn="l"/>
            <a:r>
              <a:rPr lang="en-US" b="0" dirty="0" smtClean="0">
                <a:solidFill>
                  <a:schemeClr val="bg1"/>
                </a:solidFill>
              </a:rPr>
              <a:t>Console.WriteLine("The Object o = {0}",</a:t>
            </a:r>
            <a:r>
              <a:rPr lang="en-US" b="0" dirty="0" err="1" smtClean="0">
                <a:solidFill>
                  <a:schemeClr val="bg1"/>
                </a:solidFill>
              </a:rPr>
              <a:t>objBoxed</a:t>
            </a:r>
            <a:r>
              <a:rPr lang="en-US" b="0" dirty="0" smtClean="0">
                <a:solidFill>
                  <a:schemeClr val="bg1"/>
                </a:solidFill>
              </a:rPr>
              <a:t>); // prints out 10 </a:t>
            </a:r>
          </a:p>
        </p:txBody>
      </p:sp>
    </p:spTree>
    <p:extLst>
      <p:ext uri="{BB962C8B-B14F-4D97-AF65-F5344CB8AC3E}">
        <p14:creationId xmlns:p14="http://schemas.microsoft.com/office/powerpoint/2010/main" val="738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CSharp</a:t>
            </a:r>
            <a:r>
              <a:rPr lang="en-US" sz="2800" dirty="0"/>
              <a:t>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Evolution of C, C++ as programming language for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DotNet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CSharp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C# and VB are programming languages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DotNet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5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Unboxing:</a:t>
            </a:r>
          </a:p>
          <a:p>
            <a:pPr lvl="1"/>
            <a:r>
              <a:rPr lang="en-US" sz="2000" dirty="0" smtClean="0"/>
              <a:t>Converting value types to reference types</a:t>
            </a:r>
          </a:p>
          <a:p>
            <a:pPr lvl="1"/>
            <a:r>
              <a:rPr lang="en-US" sz="2000" dirty="0" smtClean="0"/>
              <a:t>Example: how to unbox a reference type back to a value type.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 smtClean="0"/>
              <a:t>C# Unboxing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57300" y="3154234"/>
            <a:ext cx="6477000" cy="92333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fr-FR" b="0" dirty="0" smtClean="0">
                <a:solidFill>
                  <a:schemeClr val="bg1"/>
                </a:solidFill>
              </a:rPr>
              <a:t>Int32 </a:t>
            </a:r>
            <a:r>
              <a:rPr lang="fr-FR" dirty="0" err="1" smtClean="0">
                <a:solidFill>
                  <a:schemeClr val="bg1"/>
                </a:solidFill>
              </a:rPr>
              <a:t>intVariable</a:t>
            </a:r>
            <a:r>
              <a:rPr lang="fr-FR" b="0" dirty="0" smtClean="0">
                <a:solidFill>
                  <a:schemeClr val="bg1"/>
                </a:solidFill>
              </a:rPr>
              <a:t> = 5; </a:t>
            </a:r>
          </a:p>
          <a:p>
            <a:pPr lvl="1"/>
            <a:r>
              <a:rPr lang="fr-FR" b="0" dirty="0" err="1" smtClean="0">
                <a:solidFill>
                  <a:schemeClr val="bg1"/>
                </a:solidFill>
              </a:rPr>
              <a:t>object</a:t>
            </a:r>
            <a:r>
              <a:rPr lang="fr-FR" b="0" dirty="0" smtClean="0">
                <a:solidFill>
                  <a:schemeClr val="bg1"/>
                </a:solidFill>
              </a:rPr>
              <a:t> </a:t>
            </a:r>
            <a:r>
              <a:rPr lang="fr-FR" b="0" dirty="0" err="1" smtClean="0">
                <a:solidFill>
                  <a:schemeClr val="bg1"/>
                </a:solidFill>
              </a:rPr>
              <a:t>objBoxed</a:t>
            </a:r>
            <a:r>
              <a:rPr lang="fr-FR" b="0" dirty="0" smtClean="0">
                <a:solidFill>
                  <a:schemeClr val="bg1"/>
                </a:solidFill>
              </a:rPr>
              <a:t> = </a:t>
            </a:r>
            <a:r>
              <a:rPr lang="fr-FR" b="0" dirty="0" err="1" smtClean="0">
                <a:solidFill>
                  <a:schemeClr val="bg1"/>
                </a:solidFill>
              </a:rPr>
              <a:t>i</a:t>
            </a:r>
            <a:r>
              <a:rPr lang="fr-FR" dirty="0" err="1" smtClean="0">
                <a:solidFill>
                  <a:schemeClr val="bg1"/>
                </a:solidFill>
              </a:rPr>
              <a:t>ntVariable</a:t>
            </a:r>
            <a:r>
              <a:rPr lang="fr-FR" b="0" dirty="0" smtClean="0">
                <a:solidFill>
                  <a:schemeClr val="bg1"/>
                </a:solidFill>
              </a:rPr>
              <a:t>; 	// </a:t>
            </a:r>
            <a:r>
              <a:rPr lang="fr-FR" b="0" dirty="0" err="1" smtClean="0">
                <a:solidFill>
                  <a:schemeClr val="bg1"/>
                </a:solidFill>
              </a:rPr>
              <a:t>Implicit</a:t>
            </a:r>
            <a:r>
              <a:rPr lang="fr-FR" b="0" dirty="0" smtClean="0">
                <a:solidFill>
                  <a:schemeClr val="bg1"/>
                </a:solidFill>
              </a:rPr>
              <a:t> </a:t>
            </a:r>
            <a:r>
              <a:rPr lang="fr-FR" b="0" dirty="0" err="1" smtClean="0">
                <a:solidFill>
                  <a:schemeClr val="bg1"/>
                </a:solidFill>
              </a:rPr>
              <a:t>Boxing</a:t>
            </a:r>
            <a:r>
              <a:rPr lang="fr-FR" b="0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fr-FR" b="0" dirty="0" err="1" smtClean="0">
                <a:solidFill>
                  <a:schemeClr val="bg1"/>
                </a:solidFill>
              </a:rPr>
              <a:t>i</a:t>
            </a:r>
            <a:r>
              <a:rPr lang="fr-FR" dirty="0" err="1">
                <a:solidFill>
                  <a:schemeClr val="bg1"/>
                </a:solidFill>
              </a:rPr>
              <a:t>ntVariable</a:t>
            </a:r>
            <a:r>
              <a:rPr lang="fr-FR" b="0" dirty="0" smtClean="0">
                <a:solidFill>
                  <a:schemeClr val="bg1"/>
                </a:solidFill>
              </a:rPr>
              <a:t> = (</a:t>
            </a:r>
            <a:r>
              <a:rPr lang="fr-FR" b="0" dirty="0" err="1" smtClean="0">
                <a:solidFill>
                  <a:schemeClr val="bg1"/>
                </a:solidFill>
              </a:rPr>
              <a:t>int</a:t>
            </a:r>
            <a:r>
              <a:rPr lang="fr-FR" b="0" dirty="0" smtClean="0">
                <a:solidFill>
                  <a:schemeClr val="bg1"/>
                </a:solidFill>
              </a:rPr>
              <a:t>)</a:t>
            </a:r>
            <a:r>
              <a:rPr lang="fr-FR" b="0" dirty="0" err="1" smtClean="0">
                <a:solidFill>
                  <a:schemeClr val="bg1"/>
                </a:solidFill>
              </a:rPr>
              <a:t>objBoxed</a:t>
            </a:r>
            <a:r>
              <a:rPr lang="fr-FR" b="0" dirty="0" smtClean="0">
                <a:solidFill>
                  <a:schemeClr val="bg1"/>
                </a:solidFill>
              </a:rPr>
              <a:t>; 	// Explicit </a:t>
            </a:r>
            <a:r>
              <a:rPr lang="fr-FR" b="0" dirty="0" err="1" smtClean="0">
                <a:solidFill>
                  <a:schemeClr val="bg1"/>
                </a:solidFill>
              </a:rPr>
              <a:t>Unboxing</a:t>
            </a:r>
            <a:r>
              <a:rPr lang="fr-FR" b="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DateTime</a:t>
            </a:r>
            <a:r>
              <a:rPr lang="en-US" sz="2000" dirty="0" smtClean="0"/>
              <a:t> datatype is for all operations pertaining to date and time</a:t>
            </a:r>
          </a:p>
          <a:p>
            <a:r>
              <a:rPr lang="en-US" sz="2000" dirty="0" smtClean="0"/>
              <a:t>Properties:</a:t>
            </a:r>
          </a:p>
          <a:p>
            <a:pPr lvl="1"/>
            <a:r>
              <a:rPr lang="en-US" sz="1600" dirty="0" smtClean="0"/>
              <a:t>Day</a:t>
            </a:r>
          </a:p>
          <a:p>
            <a:pPr lvl="1"/>
            <a:r>
              <a:rPr lang="en-US" sz="1600" dirty="0" smtClean="0"/>
              <a:t>Month</a:t>
            </a:r>
          </a:p>
          <a:p>
            <a:pPr lvl="1"/>
            <a:r>
              <a:rPr lang="en-US" sz="1600" dirty="0" smtClean="0"/>
              <a:t>Year</a:t>
            </a:r>
          </a:p>
          <a:p>
            <a:pPr lvl="1"/>
            <a:r>
              <a:rPr lang="en-US" sz="1600" dirty="0" smtClean="0"/>
              <a:t>Hour</a:t>
            </a:r>
          </a:p>
          <a:p>
            <a:pPr lvl="1"/>
            <a:r>
              <a:rPr lang="en-US" sz="1600" dirty="0" smtClean="0"/>
              <a:t>Minute</a:t>
            </a:r>
          </a:p>
          <a:p>
            <a:pPr lvl="1"/>
            <a:r>
              <a:rPr lang="en-US" sz="1600" dirty="0" smtClean="0"/>
              <a:t>Second</a:t>
            </a:r>
          </a:p>
          <a:p>
            <a:pPr lvl="1"/>
            <a:r>
              <a:rPr lang="en-US" sz="1600" dirty="0" smtClean="0"/>
              <a:t>Millisecond</a:t>
            </a:r>
          </a:p>
          <a:p>
            <a:pPr lvl="1"/>
            <a:r>
              <a:rPr lang="en-US" sz="1600" dirty="0" smtClean="0"/>
              <a:t>Timespan</a:t>
            </a:r>
          </a:p>
          <a:p>
            <a:r>
              <a:rPr lang="en-US" sz="2000" dirty="0" smtClean="0"/>
              <a:t>Functions:</a:t>
            </a:r>
          </a:p>
          <a:p>
            <a:pPr lvl="1"/>
            <a:r>
              <a:rPr lang="en-US" sz="1600" dirty="0" smtClean="0"/>
              <a:t>Add</a:t>
            </a:r>
          </a:p>
          <a:p>
            <a:pPr lvl="1"/>
            <a:r>
              <a:rPr lang="en-US" sz="1600" dirty="0" smtClean="0"/>
              <a:t>Subtract</a:t>
            </a:r>
          </a:p>
          <a:p>
            <a:r>
              <a:rPr lang="en-US" sz="2000" dirty="0" smtClean="0"/>
              <a:t>Reference link: https</a:t>
            </a:r>
            <a:r>
              <a:rPr lang="en-US" sz="2000" dirty="0"/>
              <a:t>://www.c-sharpcorner.com/article/datetime-in-c-sharp/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298180" cy="1143000"/>
          </a:xfrm>
        </p:spPr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/>
              <a:t>class and its features</a:t>
            </a:r>
          </a:p>
        </p:txBody>
      </p:sp>
    </p:spTree>
    <p:extLst>
      <p:ext uri="{BB962C8B-B14F-4D97-AF65-F5344CB8AC3E}">
        <p14:creationId xmlns:p14="http://schemas.microsoft.com/office/powerpoint/2010/main" val="194339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Value </a:t>
            </a:r>
            <a:r>
              <a:rPr lang="en-US" sz="2000" dirty="0">
                <a:solidFill>
                  <a:schemeClr val="bg1"/>
                </a:solidFill>
              </a:rPr>
              <a:t>Types: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Derives </a:t>
            </a:r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System.ValueType</a:t>
            </a:r>
            <a:endParaRPr lang="en-US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Contain values (memory </a:t>
            </a:r>
            <a:r>
              <a:rPr lang="en-US" sz="2000" dirty="0">
                <a:solidFill>
                  <a:schemeClr val="bg1"/>
                </a:solidFill>
              </a:rPr>
              <a:t>is allocated in the Stack </a:t>
            </a:r>
            <a:r>
              <a:rPr lang="en-US" sz="2000" dirty="0" smtClean="0">
                <a:solidFill>
                  <a:schemeClr val="bg1"/>
                </a:solidFill>
              </a:rPr>
              <a:t>registers)</a:t>
            </a:r>
            <a:endParaRPr lang="en-US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en-US" sz="2000" dirty="0" smtClean="0">
                <a:solidFill>
                  <a:schemeClr val="bg1"/>
                </a:solidFill>
              </a:rPr>
              <a:t>o </a:t>
            </a:r>
            <a:r>
              <a:rPr lang="en-US" sz="2000" dirty="0">
                <a:solidFill>
                  <a:schemeClr val="bg1"/>
                </a:solidFill>
              </a:rPr>
              <a:t>separate heap allocation or garbage </a:t>
            </a:r>
            <a:r>
              <a:rPr lang="en-US" sz="2000" dirty="0" smtClean="0">
                <a:solidFill>
                  <a:schemeClr val="bg1"/>
                </a:solidFill>
              </a:rPr>
              <a:t>collection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Reference Types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the actual type will be created in the heap memory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address </a:t>
            </a:r>
            <a:r>
              <a:rPr lang="en-US" sz="2000" dirty="0">
                <a:solidFill>
                  <a:schemeClr val="bg1"/>
                </a:solidFill>
              </a:rPr>
              <a:t>of the memory is stored in the </a:t>
            </a:r>
            <a:r>
              <a:rPr lang="en-US" sz="2000" dirty="0" smtClean="0">
                <a:solidFill>
                  <a:schemeClr val="bg1"/>
                </a:solidFill>
              </a:rPr>
              <a:t>stack.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Class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Delegate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Array</a:t>
            </a: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</a:rPr>
              <a:t>interface </a:t>
            </a:r>
          </a:p>
          <a:p>
            <a:pPr lvl="1" algn="just"/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382000" y="7162803"/>
            <a:ext cx="736596" cy="22859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A848F2B-EAFE-4ECC-AEEE-DF0855DFAC0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1828803"/>
            <a:ext cx="5486400" cy="2695576"/>
            <a:chOff x="609600" y="1295400"/>
            <a:chExt cx="5486400" cy="2695576"/>
          </a:xfrm>
          <a:solidFill>
            <a:schemeClr val="bg2">
              <a:lumMod val="5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609600" y="1295400"/>
              <a:ext cx="5486400" cy="2695576"/>
              <a:chOff x="1143000" y="1143000"/>
              <a:chExt cx="5486400" cy="2695576"/>
            </a:xfrm>
            <a:grpFill/>
          </p:grpSpPr>
          <p:pic>
            <p:nvPicPr>
              <p:cNvPr id="10" name="Picture 2" descr="http://foxcentral.net/microsoft/NETforVFPDevelopers_Chapter03_files/image01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43000" y="1143000"/>
                <a:ext cx="5486400" cy="2695576"/>
              </a:xfrm>
              <a:prstGeom prst="rect">
                <a:avLst/>
              </a:prstGeom>
              <a:grpFill/>
            </p:spPr>
          </p:pic>
          <p:sp>
            <p:nvSpPr>
              <p:cNvPr id="11" name="Rectangle 10"/>
              <p:cNvSpPr/>
              <p:nvPr/>
            </p:nvSpPr>
            <p:spPr bwMode="auto">
              <a:xfrm>
                <a:off x="5063285" y="3276601"/>
                <a:ext cx="338554" cy="457200"/>
              </a:xfrm>
              <a:prstGeom prst="rect">
                <a:avLst/>
              </a:prstGeom>
              <a:grpFill/>
              <a:ln w="9525" cap="flat" cmpd="sng" algn="ctr">
                <a:solidFill>
                  <a:srgbClr val="D8750D"/>
                </a:solidFill>
                <a:prstDash val="solid"/>
                <a:round/>
                <a:headEnd type="none" w="med" len="med"/>
                <a:tailEnd type="stealth" w="med" len="med"/>
              </a:ln>
              <a:effectLst/>
            </p:spPr>
            <p:txBody>
              <a:bodyPr vert="vert270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Verdana" pitchFamily="34" charset="0"/>
                  </a:rPr>
                  <a:t>4884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2438400" y="3505200"/>
              <a:ext cx="1371600" cy="276999"/>
            </a:xfrm>
            <a:prstGeom prst="rect">
              <a:avLst/>
            </a:prstGeom>
            <a:grpFill/>
            <a:ln w="9525" cap="flat" cmpd="sng" algn="ctr">
              <a:solidFill>
                <a:srgbClr val="D8750D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4884</a:t>
              </a:r>
            </a:p>
          </p:txBody>
        </p:sp>
      </p:grpSp>
      <p:sp>
        <p:nvSpPr>
          <p:cNvPr id="12" name="Rectangular Callout 11"/>
          <p:cNvSpPr/>
          <p:nvPr/>
        </p:nvSpPr>
        <p:spPr bwMode="auto">
          <a:xfrm>
            <a:off x="609600" y="2712426"/>
            <a:ext cx="2514600" cy="523220"/>
          </a:xfrm>
          <a:prstGeom prst="wedgeRectCallout">
            <a:avLst>
              <a:gd name="adj1" fmla="val 61645"/>
              <a:gd name="adj2" fmla="val 134452"/>
            </a:avLst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 types directly holds the value assigned.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010400" y="2864081"/>
            <a:ext cx="1447800" cy="738664"/>
          </a:xfrm>
          <a:prstGeom prst="wedgeRectCallout">
            <a:avLst>
              <a:gd name="adj1" fmla="val -56832"/>
              <a:gd name="adj2" fmla="val 121590"/>
            </a:avLst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types are created in Heap memory.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612648" y="4656484"/>
            <a:ext cx="2514600" cy="738664"/>
          </a:xfrm>
          <a:prstGeom prst="wedgeRectCallout">
            <a:avLst>
              <a:gd name="adj1" fmla="val 59756"/>
              <a:gd name="adj2" fmla="val -95370"/>
            </a:avLst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Stack reference of the object type contains the address of heap memory.</a:t>
            </a: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6477000" y="4908325"/>
            <a:ext cx="1981200" cy="738664"/>
          </a:xfrm>
          <a:prstGeom prst="wedgeRectCallout">
            <a:avLst>
              <a:gd name="adj1" fmla="val -63031"/>
              <a:gd name="adj2" fmla="val -109684"/>
            </a:avLst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type is here “Boxed” into heap memory</a:t>
            </a: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user-defined custom data types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</a:rPr>
              <a:t>Types created by the </a:t>
            </a:r>
            <a:r>
              <a:rPr lang="en-US" sz="2000" dirty="0" smtClean="0">
                <a:solidFill>
                  <a:schemeClr val="bg1"/>
                </a:solidFill>
              </a:rPr>
              <a:t>user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Struct</a:t>
            </a:r>
            <a:endParaRPr lang="en-US" sz="2000" dirty="0">
              <a:solidFill>
                <a:schemeClr val="bg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Enum</a:t>
            </a:r>
            <a:r>
              <a:rPr lang="en-US" sz="2000" dirty="0" smtClean="0">
                <a:solidFill>
                  <a:schemeClr val="bg1"/>
                </a:solidFill>
              </a:rPr>
              <a:t> – Used for meaningful enumeration set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7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OOP</a:t>
            </a:r>
            <a:endParaRPr lang="en-US" sz="2000" dirty="0"/>
          </a:p>
          <a:p>
            <a:pPr lvl="1"/>
            <a:r>
              <a:rPr lang="en-US" altLang="en-US" sz="2000" dirty="0"/>
              <a:t>software development paradigm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altLang="en-US" sz="2000" dirty="0"/>
              <a:t>split a program in building </a:t>
            </a:r>
            <a:r>
              <a:rPr lang="en-US" altLang="en-US" sz="2000" dirty="0" smtClean="0"/>
              <a:t>blocks called objects</a:t>
            </a:r>
            <a:r>
              <a:rPr lang="en-US" sz="2000" dirty="0" smtClean="0"/>
              <a:t> 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en-US" sz="2000" dirty="0"/>
              <a:t>A class is an object </a:t>
            </a:r>
            <a:r>
              <a:rPr lang="en-US" altLang="en-US" sz="2000" dirty="0" smtClean="0"/>
              <a:t>factory</a:t>
            </a:r>
          </a:p>
          <a:p>
            <a:pPr algn="just"/>
            <a:endParaRPr lang="en-US" sz="2000" dirty="0"/>
          </a:p>
          <a:p>
            <a:pPr algn="just"/>
            <a:r>
              <a:rPr lang="en-US" altLang="en-US" sz="2000" dirty="0"/>
              <a:t>Once a class is defined, any number of objects can be created which belong to that class</a:t>
            </a:r>
            <a:r>
              <a:rPr lang="en-US" altLang="en-US" sz="2000" dirty="0" smtClean="0"/>
              <a:t>.</a:t>
            </a:r>
          </a:p>
          <a:p>
            <a:pPr algn="just"/>
            <a:endParaRPr lang="en-US" altLang="en-US" sz="2000" dirty="0" smtClean="0"/>
          </a:p>
          <a:p>
            <a:pPr algn="just"/>
            <a:r>
              <a:rPr lang="en-US" altLang="en-US" sz="2000" dirty="0"/>
              <a:t>A Class is a construct</a:t>
            </a:r>
          </a:p>
          <a:p>
            <a:pPr lvl="1" algn="just"/>
            <a:r>
              <a:rPr lang="en-US" altLang="en-US" sz="2000" dirty="0"/>
              <a:t>enables you to create your own custom types </a:t>
            </a:r>
          </a:p>
          <a:p>
            <a:pPr lvl="1" algn="just"/>
            <a:r>
              <a:rPr lang="en-US" altLang="en-US" sz="2000" dirty="0"/>
              <a:t>groups together variables of other types, methods and events.</a:t>
            </a:r>
          </a:p>
          <a:p>
            <a:pPr algn="just"/>
            <a:endParaRPr lang="en-US" alt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Class </a:t>
            </a:r>
            <a:r>
              <a:rPr lang="en-US" altLang="en-US" sz="2000" dirty="0"/>
              <a:t>syntax</a:t>
            </a:r>
            <a:r>
              <a:rPr lang="en-US" altLang="en-US" sz="2000" dirty="0" smtClean="0"/>
              <a:t>: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i="1" dirty="0">
                <a:solidFill>
                  <a:schemeClr val="bg1"/>
                </a:solidFill>
                <a:latin typeface="Courier New" panose="02070309020205020404" pitchFamily="49" charset="0"/>
              </a:rPr>
              <a:t>attributes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] [</a:t>
            </a:r>
            <a:r>
              <a:rPr lang="en-US" altLang="en-US" sz="2000" i="1" dirty="0">
                <a:solidFill>
                  <a:schemeClr val="bg1"/>
                </a:solidFill>
                <a:latin typeface="Courier New" panose="02070309020205020404" pitchFamily="49" charset="0"/>
              </a:rPr>
              <a:t>modifiers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] class </a:t>
            </a:r>
            <a:r>
              <a:rPr lang="en-US" altLang="en-US" sz="2000" i="1" dirty="0">
                <a:solidFill>
                  <a:schemeClr val="bg1"/>
                </a:solidFill>
                <a:latin typeface="Courier New" panose="02070309020205020404" pitchFamily="49" charset="0"/>
              </a:rPr>
              <a:t>identifier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[:</a:t>
            </a:r>
            <a:r>
              <a:rPr lang="en-US" altLang="en-US" sz="2000" i="1" dirty="0">
                <a:solidFill>
                  <a:schemeClr val="bg1"/>
                </a:solidFill>
                <a:latin typeface="Courier New" panose="02070309020205020404" pitchFamily="49" charset="0"/>
              </a:rPr>
              <a:t>base-list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i="1" dirty="0">
                <a:solidFill>
                  <a:schemeClr val="bg1"/>
                </a:solidFill>
                <a:latin typeface="Courier New" panose="02070309020205020404" pitchFamily="49" charset="0"/>
              </a:rPr>
              <a:t>      class-body</a:t>
            </a: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 algn="just">
              <a:buNone/>
            </a:pP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First program using Notepad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file comprise of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Notepad to create a file and save with 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extension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with required Namespace reference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Compile code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CSharp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compiler and generate executable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the executable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9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Classes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21875" r="54684" b="27083"/>
          <a:stretch>
            <a:fillRect/>
          </a:stretch>
        </p:blipFill>
        <p:spPr bwMode="auto">
          <a:xfrm>
            <a:off x="914400" y="990600"/>
            <a:ext cx="7010400" cy="5051683"/>
          </a:xfrm>
          <a:prstGeom prst="rect">
            <a:avLst/>
          </a:prstGeom>
          <a:noFill/>
          <a:ln w="9525" algn="ctr">
            <a:solidFill>
              <a:schemeClr val="accent1">
                <a:alpha val="72156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16"/>
          <p:cNvSpPr>
            <a:spLocks/>
          </p:cNvSpPr>
          <p:nvPr/>
        </p:nvSpPr>
        <p:spPr bwMode="auto">
          <a:xfrm>
            <a:off x="1218978" y="2438400"/>
            <a:ext cx="457422" cy="2209800"/>
          </a:xfrm>
          <a:prstGeom prst="leftBrace">
            <a:avLst>
              <a:gd name="adj1" fmla="val 8324"/>
              <a:gd name="adj2" fmla="val 50000"/>
            </a:avLst>
          </a:prstGeom>
          <a:noFill/>
          <a:ln w="41275" algn="ctr">
            <a:solidFill>
              <a:srgbClr val="D8750D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36705" y="2616875"/>
            <a:ext cx="430887" cy="2031325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anchor="ctr">
            <a:spAutoFit/>
          </a:bodyPr>
          <a:lstStyle/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       Constructors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10"/>
          <p:cNvCxnSpPr>
            <a:cxnSpLocks noChangeShapeType="1"/>
          </p:cNvCxnSpPr>
          <p:nvPr/>
        </p:nvCxnSpPr>
        <p:spPr bwMode="auto">
          <a:xfrm>
            <a:off x="2286000" y="1371600"/>
            <a:ext cx="762000" cy="0"/>
          </a:xfrm>
          <a:prstGeom prst="line">
            <a:avLst/>
          </a:prstGeom>
          <a:noFill/>
          <a:ln w="476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ular Callout 8"/>
          <p:cNvSpPr/>
          <p:nvPr/>
        </p:nvSpPr>
        <p:spPr bwMode="auto">
          <a:xfrm>
            <a:off x="4114800" y="990600"/>
            <a:ext cx="1524000" cy="338138"/>
          </a:xfrm>
          <a:prstGeom prst="wedgeRectCallout">
            <a:avLst>
              <a:gd name="adj1" fmla="val -110801"/>
              <a:gd name="adj2" fmla="val 60525"/>
            </a:avLst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</a:rPr>
              <a:t>Class Name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248400" y="1617663"/>
            <a:ext cx="1447800" cy="338137"/>
          </a:xfrm>
          <a:prstGeom prst="wedgeRectCallout">
            <a:avLst>
              <a:gd name="adj1" fmla="val -49284"/>
              <a:gd name="adj2" fmla="val 20512"/>
            </a:avLst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</a:rPr>
              <a:t>Properties</a:t>
            </a:r>
          </a:p>
        </p:txBody>
      </p:sp>
      <p:sp>
        <p:nvSpPr>
          <p:cNvPr id="11" name="Right Brace 13"/>
          <p:cNvSpPr>
            <a:spLocks/>
          </p:cNvSpPr>
          <p:nvPr/>
        </p:nvSpPr>
        <p:spPr bwMode="auto">
          <a:xfrm>
            <a:off x="5791200" y="1447800"/>
            <a:ext cx="381000" cy="762000"/>
          </a:xfrm>
          <a:prstGeom prst="rightBrace">
            <a:avLst>
              <a:gd name="adj1" fmla="val 0"/>
              <a:gd name="adj2" fmla="val 50000"/>
            </a:avLst>
          </a:prstGeom>
          <a:noFill/>
          <a:ln w="476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257800" y="4572000"/>
            <a:ext cx="1524000" cy="338138"/>
          </a:xfrm>
          <a:prstGeom prst="wedgeRectCallout">
            <a:avLst>
              <a:gd name="adj1" fmla="val -95217"/>
              <a:gd name="adj2" fmla="val 60525"/>
            </a:avLst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6067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 smtClean="0"/>
              <a:t>Run-time </a:t>
            </a:r>
            <a:r>
              <a:rPr lang="en-US" altLang="en-US" sz="2000" dirty="0"/>
              <a:t>instance of a class.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</a:t>
            </a:r>
            <a:r>
              <a:rPr lang="en-US" altLang="en-US" sz="2000" dirty="0" smtClean="0"/>
              <a:t>ontains </a:t>
            </a:r>
            <a:r>
              <a:rPr lang="en-US" altLang="en-US" sz="2000" dirty="0"/>
              <a:t>both data and procedures.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Integration of state variables and behaviors result in an object. 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Objects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55756" y="6591476"/>
            <a:ext cx="457200" cy="277813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00337"/>
            <a:ext cx="65532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57737"/>
            <a:ext cx="456565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 bwMode="auto">
          <a:xfrm>
            <a:off x="5932893" y="2811779"/>
            <a:ext cx="2438400" cy="738188"/>
          </a:xfrm>
          <a:prstGeom prst="wedgeRectCallout">
            <a:avLst>
              <a:gd name="adj1" fmla="val -70509"/>
              <a:gd name="adj2" fmla="val 75766"/>
            </a:avLst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400" b="0" dirty="0">
                <a:solidFill>
                  <a:schemeClr val="tx1"/>
                </a:solidFill>
              </a:rPr>
              <a:t>Creating a new instance of Calculator class  with </a:t>
            </a:r>
            <a:r>
              <a:rPr lang="en-US" sz="1400" b="0" dirty="0">
                <a:solidFill>
                  <a:srgbClr val="0000CC"/>
                </a:solidFill>
              </a:rPr>
              <a:t>new</a:t>
            </a:r>
            <a:r>
              <a:rPr lang="en-US" sz="1400" b="0" dirty="0">
                <a:solidFill>
                  <a:schemeClr val="tx1"/>
                </a:solidFill>
              </a:rPr>
              <a:t> operator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3352802" y="3919535"/>
            <a:ext cx="5105399" cy="1851632"/>
            <a:chOff x="3064627" y="2664163"/>
            <a:chExt cx="5012573" cy="789308"/>
          </a:xfrm>
        </p:grpSpPr>
        <p:sp>
          <p:nvSpPr>
            <p:cNvPr id="12" name="Rectangular Callout 11"/>
            <p:cNvSpPr/>
            <p:nvPr/>
          </p:nvSpPr>
          <p:spPr bwMode="auto">
            <a:xfrm>
              <a:off x="5383876" y="3099236"/>
              <a:ext cx="2693324" cy="354235"/>
            </a:xfrm>
            <a:prstGeom prst="wedgeRectCallout">
              <a:avLst>
                <a:gd name="adj1" fmla="val 16974"/>
                <a:gd name="adj2" fmla="val -30376"/>
              </a:avLst>
            </a:prstGeom>
            <a:noFill/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600" dirty="0" err="1">
                  <a:solidFill>
                    <a:schemeClr val="bg1"/>
                  </a:solidFill>
                </a:rPr>
                <a:t>o</a:t>
              </a:r>
              <a:r>
                <a:rPr lang="en-US" sz="1600" b="0" dirty="0" err="1" smtClean="0">
                  <a:solidFill>
                    <a:schemeClr val="bg1"/>
                  </a:solidFill>
                </a:rPr>
                <a:t>bj</a:t>
              </a:r>
              <a:r>
                <a:rPr lang="en-US" sz="1600" b="0" dirty="0" smtClean="0">
                  <a:solidFill>
                    <a:schemeClr val="bg1"/>
                  </a:solidFill>
                </a:rPr>
                <a:t> </a:t>
              </a:r>
              <a:r>
                <a:rPr lang="en-US" sz="1600" b="0" dirty="0">
                  <a:solidFill>
                    <a:schemeClr val="bg1"/>
                  </a:solidFill>
                </a:rPr>
                <a:t>is the variable that holds the newly created instance of Calculator</a:t>
              </a: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 bwMode="auto">
            <a:xfrm flipH="1" flipV="1">
              <a:off x="3064627" y="2664163"/>
              <a:ext cx="3665911" cy="43507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9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Static classes </a:t>
            </a:r>
          </a:p>
          <a:p>
            <a:pPr lvl="1"/>
            <a:r>
              <a:rPr lang="en-US" altLang="en-US" sz="2000" dirty="0" smtClean="0"/>
              <a:t>used to create data and functions </a:t>
            </a:r>
          </a:p>
          <a:p>
            <a:pPr lvl="1"/>
            <a:r>
              <a:rPr lang="en-US" altLang="en-US" sz="2000" dirty="0" smtClean="0"/>
              <a:t>can be accessed without creating an instance of the class</a:t>
            </a:r>
          </a:p>
          <a:p>
            <a:pPr lvl="1"/>
            <a:r>
              <a:rPr lang="en-US" altLang="en-US" sz="2000" dirty="0" smtClean="0"/>
              <a:t>Used a separate data and independent of any object identity</a:t>
            </a:r>
          </a:p>
          <a:p>
            <a:pPr lvl="1"/>
            <a:r>
              <a:rPr lang="en-US" altLang="en-US" sz="2000" dirty="0"/>
              <a:t>Data and functions do not change regardless of what happens to the object</a:t>
            </a:r>
          </a:p>
          <a:p>
            <a:pPr lvl="1"/>
            <a:r>
              <a:rPr lang="en-US" altLang="en-US" sz="2000" dirty="0"/>
              <a:t>Class declared as static contains only static members</a:t>
            </a:r>
          </a:p>
          <a:p>
            <a:pPr lvl="1"/>
            <a:r>
              <a:rPr lang="en-US" altLang="en-US" sz="2000" dirty="0"/>
              <a:t>Not possible to create instance of a static class using new keyword</a:t>
            </a:r>
            <a:endParaRPr lang="en-US" altLang="en-US" sz="2000" dirty="0" smtClean="0"/>
          </a:p>
          <a:p>
            <a:pPr lvl="1"/>
            <a:endParaRPr lang="en-US" altLang="en-US" sz="1600" dirty="0" smtClean="0"/>
          </a:p>
          <a:p>
            <a:pPr>
              <a:defRPr/>
            </a:pPr>
            <a:r>
              <a:rPr lang="en-US" altLang="en-US" sz="2000" dirty="0"/>
              <a:t>Features </a:t>
            </a:r>
            <a:r>
              <a:rPr lang="en-US" sz="2000" dirty="0"/>
              <a:t>of a static class: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Contain only static members.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Cannot be instantiated.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Sealed.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/>
              <a:t>Cannot contain Instance constructors</a:t>
            </a:r>
            <a:r>
              <a:rPr lang="en-US" sz="2000" dirty="0">
                <a:hlinkClick r:id="rId3"/>
              </a:rPr>
              <a:t> </a:t>
            </a:r>
            <a:endParaRPr lang="en-US" sz="2000" dirty="0"/>
          </a:p>
          <a:p>
            <a:endParaRPr lang="en-US" altLang="en-US" sz="2000" dirty="0" smtClean="0"/>
          </a:p>
          <a:p>
            <a:pPr>
              <a:lnSpc>
                <a:spcPct val="130000"/>
              </a:lnSpc>
            </a:pPr>
            <a:endParaRPr lang="en-US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Static Methods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Declared </a:t>
            </a:r>
            <a:r>
              <a:rPr lang="en-US" altLang="en-US" sz="2000" dirty="0"/>
              <a:t>using the </a:t>
            </a:r>
            <a:r>
              <a:rPr lang="en-US" altLang="en-US" sz="2000" b="1" dirty="0"/>
              <a:t>static</a:t>
            </a:r>
            <a:r>
              <a:rPr lang="en-US" altLang="en-US" sz="2000" dirty="0"/>
              <a:t> keyword before the member </a:t>
            </a:r>
            <a:r>
              <a:rPr lang="en-US" altLang="en-US" sz="2000" dirty="0" smtClean="0"/>
              <a:t>declaration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Normal class can have static members</a:t>
            </a:r>
          </a:p>
          <a:p>
            <a:endParaRPr lang="en-US" altLang="en-US" sz="2000" dirty="0"/>
          </a:p>
          <a:p>
            <a:r>
              <a:rPr lang="en-US" altLang="en-US" sz="2000" dirty="0"/>
              <a:t>A static method, field, property, or event is callable on a class though no instance of the class is created.</a:t>
            </a:r>
          </a:p>
          <a:p>
            <a:endParaRPr lang="en-US" altLang="en-US" sz="2000" dirty="0"/>
          </a:p>
          <a:p>
            <a:pPr>
              <a:defRPr/>
            </a:pPr>
            <a:endParaRPr lang="en-US" sz="2000" dirty="0"/>
          </a:p>
          <a:p>
            <a:endParaRPr lang="en-US" altLang="en-US" sz="2000" dirty="0" smtClean="0"/>
          </a:p>
          <a:p>
            <a:pPr>
              <a:lnSpc>
                <a:spcPct val="130000"/>
              </a:lnSpc>
            </a:pPr>
            <a:endParaRPr lang="en-US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Static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All </a:t>
            </a:r>
            <a:r>
              <a:rPr lang="en-US" altLang="en-US" sz="2000" dirty="0"/>
              <a:t>types and type members have an accessibility </a:t>
            </a:r>
            <a:r>
              <a:rPr lang="en-US" altLang="en-US" sz="2000" dirty="0" smtClean="0"/>
              <a:t>level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Controls </a:t>
            </a:r>
            <a:r>
              <a:rPr lang="en-US" altLang="en-US" sz="2000" dirty="0"/>
              <a:t>whether they can be used from other code in your assembly or other </a:t>
            </a:r>
            <a:r>
              <a:rPr lang="en-US" altLang="en-US" sz="2000" dirty="0" smtClean="0"/>
              <a:t>assemblies</a:t>
            </a:r>
          </a:p>
          <a:p>
            <a:pPr>
              <a:lnSpc>
                <a:spcPct val="130000"/>
              </a:lnSpc>
            </a:pPr>
            <a:endParaRPr lang="en-US" altLang="en-US" sz="2000" dirty="0" smtClean="0"/>
          </a:p>
          <a:p>
            <a:pPr>
              <a:lnSpc>
                <a:spcPct val="130000"/>
              </a:lnSpc>
            </a:pPr>
            <a:endParaRPr lang="en-US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Access Modifiers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06294"/>
              </p:ext>
            </p:extLst>
          </p:nvPr>
        </p:nvGraphicFramePr>
        <p:xfrm>
          <a:off x="853158" y="3048000"/>
          <a:ext cx="75584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67">
                  <a:extLst>
                    <a:ext uri="{9D8B030D-6E8A-4147-A177-3AD203B41FA5}">
                      <a16:colId xmlns:a16="http://schemas.microsoft.com/office/drawing/2014/main" val="2943380422"/>
                    </a:ext>
                  </a:extLst>
                </a:gridCol>
                <a:gridCol w="4913009">
                  <a:extLst>
                    <a:ext uri="{9D8B030D-6E8A-4147-A177-3AD203B41FA5}">
                      <a16:colId xmlns:a16="http://schemas.microsoft.com/office/drawing/2014/main" val="4415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Declared Accessibility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0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is not restricted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1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is limited to the containing class or types derived from the containing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is limited to the current assembly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9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 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is limited to the current assembly or types derived from the containing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is limited to the containing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1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altLang="en-US" sz="2000" dirty="0" smtClean="0"/>
          </a:p>
          <a:p>
            <a:pPr>
              <a:lnSpc>
                <a:spcPct val="130000"/>
              </a:lnSpc>
            </a:pPr>
            <a:endParaRPr lang="en-US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Access Modifiers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59410"/>
            <a:ext cx="8310014" cy="53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Encapsulation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altLang="en-US" sz="2000" dirty="0"/>
              <a:t>Storing data and functions in a single unit (class) </a:t>
            </a:r>
            <a:endParaRPr lang="en-US" alt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encapsulate </a:t>
            </a:r>
            <a:r>
              <a:rPr lang="en-US" sz="2000" dirty="0"/>
              <a:t>the unnecessary things to outside the </a:t>
            </a:r>
            <a:r>
              <a:rPr lang="en-US" sz="2000" dirty="0" smtClean="0"/>
              <a:t>world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altLang="en-US" sz="2000" dirty="0"/>
              <a:t>Objects cannot “see” each other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Inheritance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-	C</a:t>
            </a:r>
            <a:r>
              <a:rPr lang="en-US" altLang="en-US" sz="2000" dirty="0" smtClean="0"/>
              <a:t>an </a:t>
            </a:r>
            <a:r>
              <a:rPr lang="en-US" altLang="en-US" sz="2000" dirty="0"/>
              <a:t>inherit the features of </a:t>
            </a:r>
            <a:r>
              <a:rPr lang="en-US" altLang="en-US" sz="2000" dirty="0" smtClean="0"/>
              <a:t>another </a:t>
            </a:r>
            <a:r>
              <a:rPr lang="en-US" altLang="en-US" sz="2000" dirty="0"/>
              <a:t>class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- 	One </a:t>
            </a:r>
            <a:r>
              <a:rPr lang="en-US" sz="2000" dirty="0"/>
              <a:t>class is the parent class of </a:t>
            </a:r>
            <a:r>
              <a:rPr lang="en-US" sz="2000" dirty="0" smtClean="0"/>
              <a:t>another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1758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14800" y="2927350"/>
            <a:ext cx="2514600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Superclass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19400" y="3938588"/>
            <a:ext cx="167640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Subclass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48200" y="3938588"/>
            <a:ext cx="167640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Subclass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477000" y="3938588"/>
            <a:ext cx="167640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Subclass</a:t>
            </a:r>
          </a:p>
        </p:txBody>
      </p:sp>
      <p:cxnSp>
        <p:nvCxnSpPr>
          <p:cNvPr id="9" name="Straight Arrow Connector 10"/>
          <p:cNvCxnSpPr>
            <a:cxnSpLocks noChangeShapeType="1"/>
            <a:stCxn id="6" idx="0"/>
          </p:cNvCxnSpPr>
          <p:nvPr/>
        </p:nvCxnSpPr>
        <p:spPr bwMode="auto">
          <a:xfrm rot="5400000" flipH="1" flipV="1">
            <a:off x="3902868" y="3040857"/>
            <a:ext cx="652463" cy="1143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2"/>
          <p:cNvCxnSpPr>
            <a:cxnSpLocks noChangeShapeType="1"/>
            <a:stCxn id="7" idx="0"/>
            <a:endCxn id="5" idx="2"/>
          </p:cNvCxnSpPr>
          <p:nvPr/>
        </p:nvCxnSpPr>
        <p:spPr bwMode="auto">
          <a:xfrm rot="16200000" flipV="1">
            <a:off x="5092700" y="3544888"/>
            <a:ext cx="673100" cy="1143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4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6226968" y="2850357"/>
            <a:ext cx="652463" cy="1524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362200" y="2819400"/>
            <a:ext cx="16764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Original or Parent Class</a:t>
            </a: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914400" y="3810000"/>
            <a:ext cx="16764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DF7A1C"/>
              </a:buClr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Child or Derived Class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Inheritance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87435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Properties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Mechanism to read, write, or compute values of private fields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Can be used as public data member but are special members called Accessor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Provides safety and flexibility of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Properties &amp; Indexers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7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Logical relationship between classes is Composition of Class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 A class on player skill could be instantiated in Player detail class</a:t>
            </a:r>
          </a:p>
          <a:p>
            <a:endParaRPr lang="en-US" sz="2000" dirty="0"/>
          </a:p>
          <a:p>
            <a:r>
              <a:rPr lang="en-US" sz="2000" dirty="0" smtClean="0"/>
              <a:t>Reference link: https</a:t>
            </a:r>
            <a:r>
              <a:rPr lang="en-US" sz="2000" dirty="0"/>
              <a:t>://social.msdn.microsoft.com/Forums/en-US/0b6677dc-3eb6-4eae-9c8f-c042ccbfefb3/what-is-composition-in-c-?forum=csharplanguage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-76200"/>
            <a:ext cx="8298180" cy="1143000"/>
          </a:xfrm>
        </p:spPr>
        <p:txBody>
          <a:bodyPr/>
          <a:lstStyle/>
          <a:p>
            <a:r>
              <a:rPr lang="en-US" dirty="0"/>
              <a:t>Explain what is Composition of Class</a:t>
            </a:r>
          </a:p>
        </p:txBody>
      </p:sp>
    </p:spTree>
    <p:extLst>
      <p:ext uri="{BB962C8B-B14F-4D97-AF65-F5344CB8AC3E}">
        <p14:creationId xmlns:p14="http://schemas.microsoft.com/office/powerpoint/2010/main" val="86131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Abstraction</a:t>
            </a:r>
            <a:endParaRPr lang="en-US" sz="2000" dirty="0"/>
          </a:p>
          <a:p>
            <a:pPr lvl="1"/>
            <a:r>
              <a:rPr lang="en-US" sz="2000" dirty="0"/>
              <a:t>used to display only necessary and essential features of an object</a:t>
            </a:r>
          </a:p>
          <a:p>
            <a:pPr lvl="1"/>
            <a:r>
              <a:rPr lang="en-US" altLang="en-US" sz="2000" dirty="0"/>
              <a:t>Classes use the concept of abstraction and are defined as a list of abstract </a:t>
            </a:r>
            <a:r>
              <a:rPr lang="en-US" altLang="en-US" sz="2000" dirty="0" smtClean="0"/>
              <a:t>attributes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219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Polymorphism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Exhibit different behaviors in different </a:t>
            </a:r>
            <a:r>
              <a:rPr lang="en-US" sz="2000" dirty="0" smtClean="0">
                <a:solidFill>
                  <a:schemeClr val="bg1"/>
                </a:solidFill>
              </a:rPr>
              <a:t>instances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bg1"/>
                </a:solidFill>
              </a:rPr>
              <a:t>Polymorphism </a:t>
            </a:r>
            <a:r>
              <a:rPr lang="en-US" altLang="en-US" sz="2000" dirty="0">
                <a:solidFill>
                  <a:schemeClr val="bg1"/>
                </a:solidFill>
              </a:rPr>
              <a:t>is extensively used in inheritance.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lvl="1" algn="just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pic>
        <p:nvPicPr>
          <p:cNvPr id="5" name="Picture 5" descr="Im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3810000"/>
            <a:ext cx="4538663" cy="1765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36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en-US" sz="2000" dirty="0" smtClean="0"/>
              <a:t>Method overloading 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more </a:t>
            </a:r>
            <a:r>
              <a:rPr lang="en-US" altLang="en-US" sz="2000" dirty="0"/>
              <a:t>than one method </a:t>
            </a:r>
            <a:endParaRPr lang="en-US" altLang="en-US" sz="2000" dirty="0" smtClean="0"/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has </a:t>
            </a:r>
            <a:r>
              <a:rPr lang="en-US" altLang="en-US" sz="2000" dirty="0"/>
              <a:t>the same </a:t>
            </a:r>
            <a:r>
              <a:rPr lang="en-US" altLang="en-US" sz="2000" dirty="0" smtClean="0"/>
              <a:t>name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each </a:t>
            </a:r>
            <a:r>
              <a:rPr lang="en-US" altLang="en-US" sz="2000" dirty="0"/>
              <a:t>method have a different </a:t>
            </a:r>
            <a:r>
              <a:rPr lang="en-US" altLang="en-US" sz="2000" dirty="0" smtClean="0"/>
              <a:t>signature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Different signatures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</a:p>
          <a:p>
            <a:pPr lvl="3">
              <a:lnSpc>
                <a:spcPct val="120000"/>
              </a:lnSpc>
            </a:pPr>
            <a:r>
              <a:rPr lang="en-US" altLang="en-US" dirty="0"/>
              <a:t>Different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parameters order or </a:t>
            </a:r>
          </a:p>
          <a:p>
            <a:pPr lvl="3">
              <a:lnSpc>
                <a:spcPct val="120000"/>
              </a:lnSpc>
            </a:pPr>
            <a:r>
              <a:rPr lang="en-US" altLang="en-US" dirty="0"/>
              <a:t>Different parameters data types or </a:t>
            </a:r>
          </a:p>
          <a:p>
            <a:pPr lvl="3">
              <a:lnSpc>
                <a:spcPct val="120000"/>
              </a:lnSpc>
            </a:pPr>
            <a:r>
              <a:rPr lang="en-US" altLang="en-US" dirty="0"/>
              <a:t>Different number of parameters for each method or</a:t>
            </a:r>
          </a:p>
          <a:p>
            <a:pPr lvl="3">
              <a:lnSpc>
                <a:spcPct val="120000"/>
              </a:lnSpc>
            </a:pPr>
            <a:r>
              <a:rPr lang="en-US" altLang="en-US" dirty="0"/>
              <a:t>Combination of all above.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en-US" alt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10668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altLang="en-US" sz="2000" dirty="0" smtClean="0"/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Feature in Polymorphism where child class provides a different implementation for the method defined in the parent class</a:t>
            </a:r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Parent class has to define a method to be </a:t>
            </a:r>
            <a:r>
              <a:rPr lang="en-US" altLang="en-US" sz="2000" dirty="0" err="1" smtClean="0"/>
              <a:t>overridable</a:t>
            </a:r>
            <a:r>
              <a:rPr lang="en-US" altLang="en-US" sz="2000" dirty="0" smtClean="0"/>
              <a:t> using the keyword ‘override’ for it to be </a:t>
            </a:r>
            <a:r>
              <a:rPr lang="en-US" altLang="en-US" sz="2000" dirty="0" err="1" smtClean="0"/>
              <a:t>overriden</a:t>
            </a: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C# Method Overriding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An interface in C# is a pure abstract class</a:t>
            </a:r>
          </a:p>
          <a:p>
            <a:r>
              <a:rPr lang="en-US" sz="2000" dirty="0"/>
              <a:t>Interfaces looks like a class, but has no implementation.</a:t>
            </a:r>
          </a:p>
          <a:p>
            <a:r>
              <a:rPr lang="en-US" sz="2000" dirty="0"/>
              <a:t>It contain only definition of events, indexers, methods and/or properties.</a:t>
            </a:r>
          </a:p>
          <a:p>
            <a:r>
              <a:rPr lang="en-US" sz="2000" dirty="0"/>
              <a:t>Interfaces inherited by classes and </a:t>
            </a:r>
            <a:r>
              <a:rPr lang="en-US" sz="2000" dirty="0" err="1"/>
              <a:t>structs</a:t>
            </a:r>
            <a:r>
              <a:rPr lang="en-US" sz="2000" dirty="0"/>
              <a:t>, which must provide an implementation for each interface member defined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All interfaces should be declared with the keyword interface.</a:t>
            </a:r>
          </a:p>
          <a:p>
            <a:r>
              <a:rPr lang="en-US" sz="2000" dirty="0"/>
              <a:t>It is possible to implement any number of interfaces in a single derived class, but you should provide signatures to all methods.</a:t>
            </a:r>
          </a:p>
          <a:p>
            <a:r>
              <a:rPr lang="en-US" sz="2000" dirty="0"/>
              <a:t>C# does not support multiple inheritance, but using interfaces it can do that.</a:t>
            </a:r>
          </a:p>
          <a:p>
            <a:r>
              <a:rPr lang="en-US" sz="2000" dirty="0"/>
              <a:t>In interface all the methods are abstract.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4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Defining an Interface: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		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an Interface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lvl="3"/>
            <a:endParaRPr lang="en-US" sz="1000" b="1" dirty="0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Interfaces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03860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048000"/>
            <a:ext cx="5791200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8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10453"/>
            <a:ext cx="7924800" cy="472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Multiple inheritance using interfaces</a:t>
            </a:r>
            <a:r>
              <a:rPr lang="en-US" sz="2000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" y="0"/>
            <a:ext cx="8298180" cy="1143000"/>
          </a:xfrm>
        </p:spPr>
        <p:txBody>
          <a:bodyPr/>
          <a:lstStyle/>
          <a:p>
            <a:r>
              <a:rPr lang="en-US" dirty="0"/>
              <a:t>Interfaces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410200" y="5257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Output: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Method1 Called</a:t>
            </a:r>
          </a:p>
          <a:p>
            <a:r>
              <a:rPr lang="en-US" dirty="0">
                <a:solidFill>
                  <a:schemeClr val="bg2"/>
                </a:solidFill>
              </a:rPr>
              <a:t>	Method2 Called</a:t>
            </a:r>
          </a:p>
        </p:txBody>
      </p:sp>
    </p:spTree>
    <p:extLst>
      <p:ext uri="{BB962C8B-B14F-4D97-AF65-F5344CB8AC3E}">
        <p14:creationId xmlns:p14="http://schemas.microsoft.com/office/powerpoint/2010/main" val="6582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9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8229600" cy="5867400"/>
          </a:xfrm>
        </p:spPr>
        <p:txBody>
          <a:bodyPr/>
          <a:lstStyle/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altLang="en-US" sz="1800" dirty="0" smtClean="0"/>
          </a:p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2000" dirty="0" smtClean="0"/>
              <a:t>An exception  </a:t>
            </a:r>
            <a:endParaRPr lang="en-US" altLang="en-US" sz="2000" dirty="0" smtClean="0"/>
          </a:p>
          <a:p>
            <a:pPr marL="857250" lvl="1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US" altLang="en-US" sz="1800" dirty="0" smtClean="0"/>
              <a:t>Is a </a:t>
            </a:r>
            <a:r>
              <a:rPr altLang="en-US" sz="1800" dirty="0" smtClean="0"/>
              <a:t>problem that arises during the execution of a program </a:t>
            </a:r>
            <a:endParaRPr lang="en-US" altLang="en-US" sz="1800" dirty="0" smtClean="0"/>
          </a:p>
          <a:p>
            <a:pPr marL="857250" lvl="1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1800" dirty="0" smtClean="0"/>
              <a:t>provide</a:t>
            </a:r>
            <a:r>
              <a:rPr lang="en-US" altLang="en-US" sz="1800" dirty="0" smtClean="0"/>
              <a:t>s</a:t>
            </a:r>
            <a:r>
              <a:rPr altLang="en-US" sz="1800" dirty="0" smtClean="0"/>
              <a:t> a way to transfer control from one part of a program to another. </a:t>
            </a:r>
            <a:endParaRPr lang="en-US" altLang="en-US" sz="1800" dirty="0" smtClean="0"/>
          </a:p>
          <a:p>
            <a:pPr marL="857250" lvl="1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lang="en-US" altLang="en-US" sz="1800" dirty="0"/>
              <a:t>C</a:t>
            </a:r>
            <a:r>
              <a:rPr altLang="en-US" sz="1800" dirty="0" smtClean="0"/>
              <a:t>an be generated by </a:t>
            </a:r>
            <a:endParaRPr lang="en-US" altLang="en-US" sz="1800" dirty="0" smtClean="0"/>
          </a:p>
          <a:p>
            <a:pPr marL="1311275" lvl="2" indent="-28575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520700" algn="l"/>
              </a:tabLst>
              <a:defRPr/>
            </a:pPr>
            <a:r>
              <a:rPr altLang="en-US" sz="1600" dirty="0" smtClean="0"/>
              <a:t>common language runtime (CLR), </a:t>
            </a:r>
            <a:endParaRPr lang="en-US" altLang="en-US" sz="1600" dirty="0" smtClean="0"/>
          </a:p>
          <a:p>
            <a:pPr marL="1254125" lvl="2" indent="-28575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520700" algn="l"/>
              </a:tabLst>
              <a:defRPr/>
            </a:pPr>
            <a:r>
              <a:rPr lang="en-US" altLang="en-US" sz="1600" dirty="0"/>
              <a:t>.</a:t>
            </a:r>
            <a:r>
              <a:rPr altLang="en-US" sz="1600" dirty="0" smtClean="0"/>
              <a:t>NET Framework or any third-party libraries </a:t>
            </a:r>
            <a:endParaRPr lang="en-US" altLang="en-US" sz="1600" dirty="0" smtClean="0"/>
          </a:p>
          <a:p>
            <a:pPr marL="1254125" lvl="2" indent="-28575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520700" algn="l"/>
              </a:tabLst>
              <a:defRPr/>
            </a:pPr>
            <a:r>
              <a:rPr lang="en-US" altLang="en-US" sz="1600" dirty="0" smtClean="0"/>
              <a:t>a</a:t>
            </a:r>
            <a:r>
              <a:rPr altLang="en-US" sz="1600" dirty="0" smtClean="0"/>
              <a:t>pplication code. </a:t>
            </a:r>
          </a:p>
          <a:p>
            <a:pPr marL="111125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tabLst>
                <a:tab pos="520700" algn="l"/>
              </a:tabLst>
              <a:defRPr/>
            </a:pPr>
            <a:endParaRPr lang="en-US" altLang="en-US" sz="1600" dirty="0" smtClean="0"/>
          </a:p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520700" algn="l"/>
              </a:tabLst>
              <a:defRPr/>
            </a:pPr>
            <a:endParaRPr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D4712013-97E0-49EE-930F-613B33C8B669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69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Rectangle 16"/>
          <p:cNvSpPr txBox="1">
            <a:spLocks noChangeArrowheads="1"/>
          </p:cNvSpPr>
          <p:nvPr/>
        </p:nvSpPr>
        <p:spPr bwMode="auto">
          <a:xfrm>
            <a:off x="304800" y="182563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bg1"/>
                </a:solidFill>
                <a:latin typeface="Arial" panose="020B0604020202020204" pitchFamily="34" charset="0"/>
              </a:rPr>
              <a:t>Exceptions – Overview</a:t>
            </a:r>
          </a:p>
        </p:txBody>
      </p:sp>
    </p:spTree>
    <p:extLst>
      <p:ext uri="{BB962C8B-B14F-4D97-AF65-F5344CB8AC3E}">
        <p14:creationId xmlns:p14="http://schemas.microsoft.com/office/powerpoint/2010/main" val="40120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One Integrated environment to create </a:t>
            </a:r>
          </a:p>
          <a:p>
            <a:pPr lvl="1"/>
            <a:r>
              <a:rPr lang="en-US" sz="2000" dirty="0"/>
              <a:t>Various project types</a:t>
            </a:r>
          </a:p>
          <a:p>
            <a:pPr lvl="1"/>
            <a:r>
              <a:rPr lang="en-US" sz="2000" dirty="0"/>
              <a:t>Choose any development language to create the </a:t>
            </a:r>
            <a:r>
              <a:rPr lang="en-US" sz="2000" dirty="0" smtClean="0"/>
              <a:t>application</a:t>
            </a:r>
          </a:p>
          <a:p>
            <a:pPr lvl="1"/>
            <a:endParaRPr lang="en-US" sz="2000" dirty="0" smtClean="0"/>
          </a:p>
          <a:p>
            <a:r>
              <a:rPr lang="en-US" sz="2000" dirty="0"/>
              <a:t>Has features to view complete solution with any number of </a:t>
            </a:r>
            <a:r>
              <a:rPr lang="en-US" sz="2000" dirty="0" smtClean="0"/>
              <a:t>projects</a:t>
            </a:r>
          </a:p>
          <a:p>
            <a:endParaRPr lang="en-US" sz="2000" dirty="0"/>
          </a:p>
          <a:p>
            <a:r>
              <a:rPr lang="en-US" sz="2000" dirty="0"/>
              <a:t>Has option of integration with Source control mechanisms for code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dirty="0"/>
              <a:t>Explain the need and benefits of Visual studio IDE</a:t>
            </a:r>
          </a:p>
        </p:txBody>
      </p:sp>
    </p:spTree>
    <p:extLst>
      <p:ext uri="{BB962C8B-B14F-4D97-AF65-F5344CB8AC3E}">
        <p14:creationId xmlns:p14="http://schemas.microsoft.com/office/powerpoint/2010/main" val="1210310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9"/>
          <p:cNvSpPr>
            <a:spLocks noGrp="1"/>
          </p:cNvSpPr>
          <p:nvPr>
            <p:ph idx="1"/>
          </p:nvPr>
        </p:nvSpPr>
        <p:spPr>
          <a:xfrm>
            <a:off x="0" y="533400"/>
            <a:ext cx="8229600" cy="5867400"/>
          </a:xfrm>
        </p:spPr>
        <p:txBody>
          <a:bodyPr/>
          <a:lstStyle/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altLang="en-US" sz="1800" dirty="0" smtClean="0"/>
          </a:p>
          <a:p>
            <a:pPr marL="111125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tabLst>
                <a:tab pos="520700" algn="l"/>
              </a:tabLst>
              <a:defRPr/>
            </a:pPr>
            <a:endParaRPr lang="en-US" altLang="en-US" sz="1600" dirty="0" smtClean="0"/>
          </a:p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2000" dirty="0" smtClean="0"/>
              <a:t>C# exception  handling is built upon four keywords: </a:t>
            </a:r>
            <a:endParaRPr lang="en-US" altLang="en-US" sz="20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1800" dirty="0" smtClean="0"/>
              <a:t>try, </a:t>
            </a: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1800" dirty="0" smtClean="0"/>
              <a:t>catch, </a:t>
            </a: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1800" dirty="0" smtClean="0"/>
              <a:t>finally, and </a:t>
            </a: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endParaRPr lang="en-US" altLang="en-US" sz="1800" dirty="0" smtClean="0"/>
          </a:p>
          <a:p>
            <a:pPr marL="1257300" lvl="2" indent="-346075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0700" algn="l"/>
              </a:tabLst>
              <a:defRPr/>
            </a:pPr>
            <a:r>
              <a:rPr altLang="en-US" sz="1800" dirty="0" smtClean="0"/>
              <a:t>throw.</a:t>
            </a:r>
          </a:p>
          <a:p>
            <a:pPr marL="457200" indent="-346075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520700" algn="l"/>
              </a:tabLst>
              <a:defRPr/>
            </a:pPr>
            <a:endParaRPr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BA308B4F-890B-4B3E-BD2B-083EAE57FA5A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70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0724" name="Rectangle 16"/>
          <p:cNvSpPr txBox="1">
            <a:spLocks noChangeArrowheads="1"/>
          </p:cNvSpPr>
          <p:nvPr/>
        </p:nvSpPr>
        <p:spPr bwMode="auto">
          <a:xfrm>
            <a:off x="304800" y="182563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chemeClr val="bg1"/>
                </a:solidFill>
                <a:latin typeface="Arial" panose="020B0604020202020204" pitchFamily="34" charset="0"/>
              </a:rPr>
              <a:t>Exceptions – Overview</a:t>
            </a:r>
          </a:p>
        </p:txBody>
      </p:sp>
    </p:spTree>
    <p:extLst>
      <p:ext uri="{BB962C8B-B14F-4D97-AF65-F5344CB8AC3E}">
        <p14:creationId xmlns:p14="http://schemas.microsoft.com/office/powerpoint/2010/main" val="39966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5867400"/>
          </a:xfrm>
        </p:spPr>
        <p:txBody>
          <a:bodyPr/>
          <a:lstStyle/>
          <a:p>
            <a:pPr marL="39370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/>
            </a:pPr>
            <a:endParaRPr altLang="en-US" sz="1800" b="1" dirty="0" smtClean="0">
              <a:solidFill>
                <a:srgbClr val="669900"/>
              </a:solidFill>
            </a:endParaRPr>
          </a:p>
          <a:p>
            <a:pPr marL="50800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altLang="en-US" sz="2000" b="1" dirty="0" smtClean="0">
                <a:solidFill>
                  <a:schemeClr val="bg1"/>
                </a:solidFill>
              </a:rPr>
              <a:t>try</a:t>
            </a:r>
            <a:r>
              <a:rPr altLang="en-US" sz="1800" dirty="0" smtClean="0">
                <a:solidFill>
                  <a:schemeClr val="bg1"/>
                </a:solidFill>
              </a:rPr>
              <a:t>:</a:t>
            </a:r>
            <a:endParaRPr lang="en-US" altLang="en-US" sz="1800" dirty="0" smtClean="0">
              <a:solidFill>
                <a:schemeClr val="bg1"/>
              </a:solidFill>
            </a:endParaRPr>
          </a:p>
          <a:p>
            <a:pPr marL="736600" lvl="1" algn="just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A </a:t>
            </a:r>
            <a:r>
              <a:rPr lang="en-US" altLang="en-US" sz="1800" dirty="0">
                <a:solidFill>
                  <a:schemeClr val="bg1"/>
                </a:solidFill>
              </a:rPr>
              <a:t>Identifies a block of code for which particular exceptions is </a:t>
            </a:r>
            <a:r>
              <a:rPr lang="en-US" altLang="en-US" sz="1800" dirty="0" smtClean="0">
                <a:solidFill>
                  <a:schemeClr val="bg1"/>
                </a:solidFill>
              </a:rPr>
              <a:t>activated</a:t>
            </a:r>
            <a:endParaRPr altLang="en-US" sz="1800" dirty="0">
              <a:solidFill>
                <a:schemeClr val="bg1"/>
              </a:solidFill>
            </a:endParaRPr>
          </a:p>
          <a:p>
            <a:pPr marL="50800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/>
            </a:pPr>
            <a:r>
              <a:rPr altLang="en-US" sz="2000" b="1" dirty="0" smtClean="0">
                <a:solidFill>
                  <a:schemeClr val="bg1"/>
                </a:solidFill>
              </a:rPr>
              <a:t>catch</a:t>
            </a:r>
            <a:r>
              <a:rPr altLang="en-US" sz="1800" dirty="0" smtClean="0">
                <a:solidFill>
                  <a:schemeClr val="bg1"/>
                </a:solidFill>
              </a:rPr>
              <a:t>: </a:t>
            </a:r>
            <a:endParaRPr lang="en-US" altLang="en-US" sz="1800" dirty="0" smtClean="0">
              <a:solidFill>
                <a:schemeClr val="bg1"/>
              </a:solidFill>
            </a:endParaRPr>
          </a:p>
          <a:p>
            <a:pPr marL="736600" lvl="1" algn="just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altLang="en-US" sz="1800" dirty="0" smtClean="0">
                <a:solidFill>
                  <a:schemeClr val="bg1"/>
                </a:solidFill>
              </a:rPr>
              <a:t>A program catches an exception with an exception handler at the place in a program  where you want to handle the problem</a:t>
            </a:r>
            <a:endParaRPr altLang="en-US" sz="1800" b="1" dirty="0" smtClean="0">
              <a:solidFill>
                <a:schemeClr val="bg1"/>
              </a:solidFill>
            </a:endParaRPr>
          </a:p>
          <a:p>
            <a:pPr marL="50800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altLang="en-US" sz="2000" b="1" dirty="0" smtClean="0">
                <a:solidFill>
                  <a:schemeClr val="bg1"/>
                </a:solidFill>
              </a:rPr>
              <a:t>finally</a:t>
            </a:r>
            <a:endParaRPr lang="en-US" altLang="en-US" sz="2000" b="1" dirty="0" smtClean="0">
              <a:solidFill>
                <a:schemeClr val="bg1"/>
              </a:solidFill>
            </a:endParaRPr>
          </a:p>
          <a:p>
            <a:pPr marL="736600" lvl="1" algn="just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The </a:t>
            </a:r>
            <a:r>
              <a:rPr lang="en-US" altLang="en-US" sz="1800" dirty="0">
                <a:solidFill>
                  <a:schemeClr val="bg1"/>
                </a:solidFill>
              </a:rPr>
              <a:t>finally block is used to execute a given set of statements, whether an exception  is thrown or not thrown. </a:t>
            </a:r>
            <a:r>
              <a:rPr lang="en-US" altLang="en-US" sz="1800" dirty="0" smtClean="0">
                <a:solidFill>
                  <a:schemeClr val="bg1"/>
                </a:solidFill>
              </a:rPr>
              <a:t>		</a:t>
            </a:r>
            <a:endParaRPr lang="en-US" altLang="en-US" sz="1600" dirty="0" smtClean="0">
              <a:solidFill>
                <a:schemeClr val="bg1"/>
              </a:solidFill>
            </a:endParaRPr>
          </a:p>
          <a:p>
            <a:pPr marL="50800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en-US" sz="2000" b="1" dirty="0" smtClean="0">
                <a:solidFill>
                  <a:schemeClr val="bg1"/>
                </a:solidFill>
              </a:rPr>
              <a:t> throw</a:t>
            </a:r>
          </a:p>
          <a:p>
            <a:pPr marL="736600" lvl="1" algn="just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>
                <a:solidFill>
                  <a:schemeClr val="bg1"/>
                </a:solidFill>
              </a:rPr>
              <a:t>Throw</a:t>
            </a:r>
            <a:r>
              <a:rPr lang="en-US" altLang="en-US" sz="1800" dirty="0" smtClean="0"/>
              <a:t>s the exception to the calling method</a:t>
            </a:r>
            <a:endParaRPr lang="en-US" altLang="en-US" sz="1800" dirty="0"/>
          </a:p>
          <a:p>
            <a:pPr marL="450850" lvl="1" indent="0" algn="just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en-US" sz="1800" dirty="0"/>
              <a:t>		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Exceptions – Overview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75700" y="6578600"/>
            <a:ext cx="3683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BA0D4734-473A-4BC6-BA36-C530393E6ADF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71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en-US" sz="2000" smtClean="0"/>
              <a:t>Exception Class has the following properties: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651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Properties of an Exception Class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775700" y="6578600"/>
            <a:ext cx="3683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ADA6E555-E972-44E5-A66B-C8BB856A0CE0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72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62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762000"/>
            <a:ext cx="8534400" cy="536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The Base Class Library provides two types that inherit directly from Exception: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err="1" smtClean="0"/>
              <a:t>Application.Exception</a:t>
            </a:r>
            <a:r>
              <a:rPr lang="en-US" altLang="en-US" sz="16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err="1" smtClean="0"/>
              <a:t>System.Exception</a:t>
            </a:r>
            <a:r>
              <a:rPr lang="en-US" altLang="en-US" sz="1600" dirty="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err="1" smtClean="0"/>
              <a:t>ApplicationException</a:t>
            </a:r>
            <a:r>
              <a:rPr lang="en-US" altLang="en-US" sz="2000" dirty="0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smtClean="0"/>
              <a:t>Is the base class for all exceptions defined by applications 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System.Exception</a:t>
            </a:r>
            <a:r>
              <a:rPr lang="en-US" altLang="en-US" sz="2000" dirty="0" smtClean="0"/>
              <a:t> class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smtClean="0">
                <a:solidFill>
                  <a:srgbClr val="FFFFFF"/>
                </a:solidFill>
              </a:rPr>
              <a:t>Is the base class for all exceptions defined by system 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Exception Class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775700" y="6578600"/>
            <a:ext cx="3683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61C2B7C8-B2D9-43DA-8DAD-D4D0C9A53F68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73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9"/>
          <p:cNvSpPr>
            <a:spLocks noGrp="1"/>
          </p:cNvSpPr>
          <p:nvPr>
            <p:ph idx="1"/>
          </p:nvPr>
        </p:nvSpPr>
        <p:spPr bwMode="auto">
          <a:xfrm>
            <a:off x="457200" y="762000"/>
            <a:ext cx="8229600" cy="581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indent="0" algn="just" eaLnBrk="1" hangingPunct="1">
              <a:spcBef>
                <a:spcPts val="1200"/>
              </a:spcBef>
              <a:buFont typeface="Arial" panose="020B0604020202020204" pitchFamily="34" charset="0"/>
              <a:buNone/>
              <a:tabLst>
                <a:tab pos="520700" algn="l"/>
              </a:tabLst>
            </a:pPr>
            <a:r>
              <a:rPr lang="en-US" altLang="en-US" sz="1800" dirty="0" err="1" smtClean="0"/>
              <a:t>System.Exception</a:t>
            </a:r>
            <a:r>
              <a:rPr lang="en-US" altLang="en-US" sz="1800" dirty="0" smtClean="0"/>
              <a:t> class:</a:t>
            </a:r>
          </a:p>
          <a:p>
            <a:pPr marL="857250" lvl="1" indent="-346075" algn="just" eaLnBrk="1" hangingPunct="1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1600" dirty="0" smtClean="0"/>
              <a:t>Exceptions class are derived from </a:t>
            </a:r>
            <a:r>
              <a:rPr lang="en-US" altLang="en-US" sz="1600" dirty="0" err="1" smtClean="0"/>
              <a:t>System.Exception</a:t>
            </a:r>
            <a:r>
              <a:rPr lang="en-US" altLang="en-US" sz="1600" dirty="0" smtClean="0"/>
              <a:t> class.</a:t>
            </a:r>
          </a:p>
          <a:p>
            <a:pPr marL="857250" lvl="1" indent="-346075" algn="just" eaLnBrk="1" hangingPunct="1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1600" dirty="0" smtClean="0"/>
              <a:t>Identifies the type of exception</a:t>
            </a:r>
          </a:p>
          <a:p>
            <a:pPr marL="857250" lvl="1" indent="-346075" algn="just" eaLnBrk="1" hangingPunct="1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520700" algn="l"/>
              </a:tabLst>
            </a:pPr>
            <a:r>
              <a:rPr lang="en-US" altLang="en-US" sz="1600" dirty="0" smtClean="0"/>
              <a:t>contains properties that have details about the exception. 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Exceptions Handling – System Exception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75700" y="6578600"/>
            <a:ext cx="3683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67BE5086-A77A-4AEB-A5FC-BF3598222EFF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74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9"/>
          <p:cNvSpPr>
            <a:spLocks noGrp="1"/>
          </p:cNvSpPr>
          <p:nvPr>
            <p:ph idx="1"/>
          </p:nvPr>
        </p:nvSpPr>
        <p:spPr bwMode="auto">
          <a:xfrm>
            <a:off x="457200" y="762000"/>
            <a:ext cx="8229600" cy="581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1125" indent="0" algn="just" eaLnBrk="1" hangingPunct="1">
              <a:spcBef>
                <a:spcPts val="1200"/>
              </a:spcBef>
              <a:buFont typeface="Arial" panose="020B0604020202020204" pitchFamily="34" charset="0"/>
              <a:buNone/>
              <a:tabLst>
                <a:tab pos="520700" algn="l"/>
              </a:tabLst>
            </a:pPr>
            <a:endParaRPr lang="en-US" altLang="en-US" sz="1600" dirty="0" smtClean="0"/>
          </a:p>
          <a:p>
            <a:pPr marL="111125" indent="0" algn="just" eaLnBrk="1" hangingPunct="1">
              <a:spcBef>
                <a:spcPts val="1200"/>
              </a:spcBef>
              <a:buFont typeface="Arial" panose="020B0604020202020204" pitchFamily="34" charset="0"/>
              <a:buNone/>
              <a:tabLst>
                <a:tab pos="520700" algn="l"/>
              </a:tabLst>
            </a:pPr>
            <a:r>
              <a:rPr lang="en-US" altLang="en-US" sz="1800" dirty="0" smtClean="0"/>
              <a:t>Some of the predefined exception classes are: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Exceptions Handling – Inbuilt exceptions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75700" y="6578600"/>
            <a:ext cx="3683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fld id="{70A46E7D-1A48-4BE0-870F-F18A3F08EFDA}" type="slidenum">
              <a:rPr lang="en-US" altLang="en-US" sz="900" smtClean="0">
                <a:solidFill>
                  <a:srgbClr val="DF7A1C"/>
                </a:solidFill>
                <a:ea typeface="Arial Unicode MS" pitchFamily="34" charset="-128"/>
                <a:cs typeface="Arial" panose="020B0604020202020204" pitchFamily="34" charset="0"/>
              </a:rPr>
              <a:pPr algn="ctr"/>
              <a:t>75</a:t>
            </a:fld>
            <a:endParaRPr lang="en-US" altLang="en-US" sz="900" smtClean="0">
              <a:solidFill>
                <a:srgbClr val="DF7A1C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640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0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75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36" y="838200"/>
            <a:ext cx="8503920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altLang="en-US" sz="2000" dirty="0" smtClean="0"/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Special datatype for textual operations</a:t>
            </a:r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Sequential collection of character objects</a:t>
            </a:r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Immutable</a:t>
            </a:r>
          </a:p>
          <a:p>
            <a:pPr>
              <a:lnSpc>
                <a:spcPct val="130000"/>
              </a:lnSpc>
            </a:pPr>
            <a:endParaRPr lang="en-US" altLang="en-US" sz="2000" dirty="0"/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Frequently used functions: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err="1" smtClean="0"/>
              <a:t>ToString</a:t>
            </a:r>
            <a:endParaRPr lang="en-US" altLang="en-US" sz="2000" dirty="0" smtClean="0"/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Split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Substring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Concatenate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err="1" smtClean="0"/>
              <a:t>ToUpper</a:t>
            </a:r>
            <a:endParaRPr lang="en-US" altLang="en-US" sz="2000" dirty="0" smtClean="0"/>
          </a:p>
          <a:p>
            <a:pPr lvl="1">
              <a:lnSpc>
                <a:spcPct val="130000"/>
              </a:lnSpc>
            </a:pPr>
            <a:r>
              <a:rPr lang="en-US" altLang="en-US" sz="2000" dirty="0" err="1" smtClean="0"/>
              <a:t>ToLower</a:t>
            </a: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55756" y="6591476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1"/>
                </a:solidFill>
              </a:rPr>
              <a:pPr/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696" y="30480"/>
            <a:ext cx="8450580" cy="1143000"/>
          </a:xfrm>
        </p:spPr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Collections &amp;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0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9906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Collections are data structures that holds data of different types for flexible operations.</a:t>
            </a:r>
          </a:p>
          <a:p>
            <a:r>
              <a:rPr lang="en-US" altLang="en-US" sz="2000" dirty="0" smtClean="0"/>
              <a:t>C# Collection classes are defined as part of the </a:t>
            </a:r>
            <a:r>
              <a:rPr lang="en-US" altLang="en-US" sz="2000" dirty="0" err="1" smtClean="0"/>
              <a:t>System.Collections</a:t>
            </a:r>
            <a:endParaRPr lang="en-US" altLang="en-US" sz="2000" dirty="0" smtClean="0"/>
          </a:p>
          <a:p>
            <a:endParaRPr lang="en-US" altLang="en-US" dirty="0" smtClean="0"/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 bwMode="auto">
          <a:xfrm>
            <a:off x="314325" y="226219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Collections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1E34F1-5CB6-4E55-9348-800ED473F64E}" type="slidenum">
              <a:rPr lang="en-US" altLang="en-US" sz="1200">
                <a:solidFill>
                  <a:schemeClr val="bg1"/>
                </a:solidFill>
              </a:rPr>
              <a:pPr/>
              <a:t>79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2438400"/>
            <a:ext cx="2133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0" dirty="0" err="1">
                <a:solidFill>
                  <a:schemeClr val="bg1"/>
                </a:solidFill>
              </a:rPr>
              <a:t>IEnumerable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505200"/>
            <a:ext cx="2133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ICollection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3300" y="4762500"/>
            <a:ext cx="2133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4729163"/>
            <a:ext cx="21336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7" idx="0"/>
            <a:endCxn id="2" idx="2"/>
          </p:cNvCxnSpPr>
          <p:nvPr/>
        </p:nvCxnSpPr>
        <p:spPr>
          <a:xfrm flipV="1">
            <a:off x="4038600" y="2895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3962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9" idx="0"/>
          </p:cNvCxnSpPr>
          <p:nvPr/>
        </p:nvCxnSpPr>
        <p:spPr>
          <a:xfrm rot="5400000" flipH="1" flipV="1">
            <a:off x="4028281" y="2770982"/>
            <a:ext cx="33337" cy="3949700"/>
          </a:xfrm>
          <a:prstGeom prst="bentConnector3">
            <a:avLst>
              <a:gd name="adj1" fmla="val 12444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Visual studio enables to create the following project types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Console application – Command prompt type of application</a:t>
            </a:r>
          </a:p>
          <a:p>
            <a:endParaRPr lang="en-US" sz="2000" dirty="0"/>
          </a:p>
          <a:p>
            <a:r>
              <a:rPr lang="en-US" sz="2000" dirty="0" smtClean="0"/>
              <a:t>Windows Forms application – Applications that run on Windows Operating System</a:t>
            </a:r>
          </a:p>
          <a:p>
            <a:endParaRPr lang="en-US" sz="2000" dirty="0"/>
          </a:p>
          <a:p>
            <a:r>
              <a:rPr lang="en-US" sz="2000" dirty="0" smtClean="0"/>
              <a:t>Web application – Applications that would be hosted on internet</a:t>
            </a:r>
          </a:p>
          <a:p>
            <a:endParaRPr lang="en-US" sz="2000" dirty="0"/>
          </a:p>
          <a:p>
            <a:r>
              <a:rPr lang="en-US" sz="2000" dirty="0" smtClean="0"/>
              <a:t>Windows Services – Batch job type of applications</a:t>
            </a:r>
          </a:p>
          <a:p>
            <a:endParaRPr lang="en-US" sz="2000" dirty="0"/>
          </a:p>
          <a:p>
            <a:r>
              <a:rPr lang="en-US" sz="2000" dirty="0" smtClean="0"/>
              <a:t>Web Services – Application logic exposed on the internet, thru web service and web method for other applications to consume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8298180" cy="1143000"/>
          </a:xfrm>
        </p:spPr>
        <p:txBody>
          <a:bodyPr/>
          <a:lstStyle/>
          <a:p>
            <a:r>
              <a:rPr lang="en-US" dirty="0"/>
              <a:t>Explain different project types that could be created thru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965571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2900" y="168275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Collections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75242F7-E908-45AB-868D-A3D4ECC52D0E}" type="slidenum">
              <a:rPr lang="en-US" altLang="en-US" sz="1200">
                <a:solidFill>
                  <a:schemeClr val="bg1"/>
                </a:solidFill>
              </a:rPr>
              <a:pPr/>
              <a:t>80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921" y="3101321"/>
            <a:ext cx="7505700" cy="28623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600" u="sng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ArrayList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ItemList</a:t>
            </a:r>
            <a:r>
              <a:rPr lang="en-US" b="0" dirty="0">
                <a:solidFill>
                  <a:schemeClr val="bg1"/>
                </a:solidFill>
              </a:rPr>
              <a:t> = new </a:t>
            </a:r>
            <a:r>
              <a:rPr lang="en-US" b="0" dirty="0" err="1">
                <a:solidFill>
                  <a:schemeClr val="bg1"/>
                </a:solidFill>
              </a:rPr>
              <a:t>ArrayList</a:t>
            </a:r>
            <a:r>
              <a:rPr lang="en-US" b="0" dirty="0">
                <a:solidFill>
                  <a:schemeClr val="bg1"/>
                </a:solidFill>
              </a:rPr>
              <a:t>(); 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ItemList.Add</a:t>
            </a:r>
            <a:r>
              <a:rPr lang="en-US" b="0" dirty="0">
                <a:solidFill>
                  <a:schemeClr val="bg1"/>
                </a:solidFill>
              </a:rPr>
              <a:t>(“Hello"); 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ItemList.Add</a:t>
            </a:r>
            <a:r>
              <a:rPr lang="en-US" b="0" dirty="0">
                <a:solidFill>
                  <a:schemeClr val="bg1"/>
                </a:solidFill>
              </a:rPr>
              <a:t>(3); 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ItemList.Add</a:t>
            </a:r>
            <a:r>
              <a:rPr lang="en-US" b="0" dirty="0">
                <a:solidFill>
                  <a:schemeClr val="bg1"/>
                </a:solidFill>
              </a:rPr>
              <a:t>(‘C’);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ItemList.Add</a:t>
            </a:r>
            <a:r>
              <a:rPr lang="en-US" b="0" dirty="0">
                <a:solidFill>
                  <a:schemeClr val="bg1"/>
                </a:solidFill>
              </a:rPr>
              <a:t>(4.4);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ItemList.Remove</a:t>
            </a:r>
            <a:r>
              <a:rPr lang="en-US" b="0" dirty="0">
                <a:solidFill>
                  <a:schemeClr val="bg1"/>
                </a:solidFill>
              </a:rPr>
              <a:t>(“Hello”);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ItemList.RemoveAt</a:t>
            </a:r>
            <a:r>
              <a:rPr lang="en-US" b="0" dirty="0">
                <a:solidFill>
                  <a:schemeClr val="bg1"/>
                </a:solidFill>
              </a:rPr>
              <a:t>(2);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ItemList.Sort</a:t>
            </a:r>
            <a:r>
              <a:rPr lang="en-US" b="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4971" y="932329"/>
            <a:ext cx="8229600" cy="1938338"/>
          </a:xfrm>
          <a:prstGeom prst="rect">
            <a:avLst/>
          </a:prstGeom>
          <a:noFill/>
          <a:ln>
            <a:noFill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/>
                </a:solidFill>
              </a:rPr>
              <a:t>ArrayList</a:t>
            </a:r>
            <a:r>
              <a:rPr lang="en-US" sz="2000" b="0" dirty="0">
                <a:solidFill>
                  <a:schemeClr val="bg1"/>
                </a:solidFill>
              </a:rPr>
              <a:t> contains a simple list of values.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It is very flexible because we can add without any size information, that is it will grow dynamically and also shrink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Allows duplicate items</a:t>
            </a:r>
          </a:p>
        </p:txBody>
      </p:sp>
    </p:spTree>
    <p:extLst>
      <p:ext uri="{BB962C8B-B14F-4D97-AF65-F5344CB8AC3E}">
        <p14:creationId xmlns:p14="http://schemas.microsoft.com/office/powerpoint/2010/main" val="15667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>
          <a:xfrm>
            <a:off x="304800" y="15875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Collections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953DB72-EA04-4917-AB08-D085E677A744}" type="slidenum">
              <a:rPr lang="en-US" altLang="en-US" sz="1200">
                <a:solidFill>
                  <a:schemeClr val="bg1"/>
                </a:solidFill>
              </a:rPr>
              <a:pPr/>
              <a:t>81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999628"/>
            <a:ext cx="8610600" cy="369331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600" u="sng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Hashtable</a:t>
            </a:r>
            <a:r>
              <a:rPr lang="en-US" b="0" dirty="0">
                <a:solidFill>
                  <a:schemeClr val="bg1"/>
                </a:solidFill>
              </a:rPr>
              <a:t> weeks = new </a:t>
            </a:r>
            <a:r>
              <a:rPr lang="en-US" b="0" dirty="0" err="1">
                <a:solidFill>
                  <a:schemeClr val="bg1"/>
                </a:solidFill>
              </a:rPr>
              <a:t>Hashtable</a:t>
            </a:r>
            <a:r>
              <a:rPr lang="en-US" b="0" dirty="0">
                <a:solidFill>
                  <a:schemeClr val="bg1"/>
                </a:solidFill>
              </a:rPr>
              <a:t>(); 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weeks.Add</a:t>
            </a:r>
            <a:r>
              <a:rPr lang="en-US" b="0" dirty="0">
                <a:solidFill>
                  <a:schemeClr val="bg1"/>
                </a:solidFill>
              </a:rPr>
              <a:t>("1", "</a:t>
            </a:r>
            <a:r>
              <a:rPr lang="en-US" b="0" dirty="0" err="1">
                <a:solidFill>
                  <a:schemeClr val="bg1"/>
                </a:solidFill>
              </a:rPr>
              <a:t>SunDay</a:t>
            </a:r>
            <a:r>
              <a:rPr lang="en-US" b="0" dirty="0">
                <a:solidFill>
                  <a:schemeClr val="bg1"/>
                </a:solidFill>
              </a:rPr>
              <a:t>"); </a:t>
            </a:r>
          </a:p>
          <a:p>
            <a:pPr>
              <a:defRPr/>
            </a:pPr>
            <a:r>
              <a:rPr lang="en-US" b="0" dirty="0" err="1">
                <a:solidFill>
                  <a:schemeClr val="bg1"/>
                </a:solidFill>
              </a:rPr>
              <a:t>weeks.Add</a:t>
            </a:r>
            <a:r>
              <a:rPr lang="en-US" b="0" dirty="0">
                <a:solidFill>
                  <a:schemeClr val="bg1"/>
                </a:solidFill>
              </a:rPr>
              <a:t>("2", "</a:t>
            </a:r>
            <a:r>
              <a:rPr lang="en-US" b="0" dirty="0" err="1">
                <a:solidFill>
                  <a:schemeClr val="bg1"/>
                </a:solidFill>
              </a:rPr>
              <a:t>MonDay</a:t>
            </a:r>
            <a:r>
              <a:rPr lang="en-US" b="0" dirty="0">
                <a:solidFill>
                  <a:schemeClr val="bg1"/>
                </a:solidFill>
              </a:rPr>
              <a:t>"); 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weeks.Add</a:t>
            </a:r>
            <a:r>
              <a:rPr lang="en-US" b="0" dirty="0">
                <a:solidFill>
                  <a:schemeClr val="bg1"/>
                </a:solidFill>
              </a:rPr>
              <a:t>("7", "</a:t>
            </a:r>
            <a:r>
              <a:rPr lang="en-US" b="0" dirty="0" err="1">
                <a:solidFill>
                  <a:schemeClr val="bg1"/>
                </a:solidFill>
              </a:rPr>
              <a:t>SatDay</a:t>
            </a:r>
            <a:r>
              <a:rPr lang="en-US" b="0" dirty="0">
                <a:solidFill>
                  <a:schemeClr val="bg1"/>
                </a:solidFill>
              </a:rPr>
              <a:t>");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If (</a:t>
            </a:r>
            <a:r>
              <a:rPr lang="en-US" b="0" dirty="0" err="1">
                <a:solidFill>
                  <a:schemeClr val="bg1"/>
                </a:solidFill>
              </a:rPr>
              <a:t>weeks.ContainsValue</a:t>
            </a:r>
            <a:r>
              <a:rPr lang="en-US" b="0" dirty="0">
                <a:solidFill>
                  <a:schemeClr val="bg1"/>
                </a:solidFill>
              </a:rPr>
              <a:t>(“</a:t>
            </a:r>
            <a:r>
              <a:rPr lang="en-US" b="0" dirty="0" err="1">
                <a:solidFill>
                  <a:schemeClr val="bg1"/>
                </a:solidFill>
              </a:rPr>
              <a:t>ThuDay</a:t>
            </a:r>
            <a:r>
              <a:rPr lang="en-US" b="0" dirty="0">
                <a:solidFill>
                  <a:schemeClr val="bg1"/>
                </a:solidFill>
              </a:rPr>
              <a:t>"))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{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     String </a:t>
            </a:r>
            <a:r>
              <a:rPr lang="en-US" b="0" dirty="0" err="1">
                <a:solidFill>
                  <a:schemeClr val="bg1"/>
                </a:solidFill>
              </a:rPr>
              <a:t>fifthday</a:t>
            </a:r>
            <a:r>
              <a:rPr lang="en-US" b="0" dirty="0">
                <a:solidFill>
                  <a:schemeClr val="bg1"/>
                </a:solidFill>
              </a:rPr>
              <a:t>=weeks["5"].</a:t>
            </a:r>
            <a:r>
              <a:rPr lang="en-US" b="0" dirty="0" err="1">
                <a:solidFill>
                  <a:schemeClr val="bg1"/>
                </a:solidFill>
              </a:rPr>
              <a:t>ToString</a:t>
            </a:r>
            <a:r>
              <a:rPr lang="en-US" b="0" dirty="0">
                <a:solidFill>
                  <a:schemeClr val="bg1"/>
                </a:solidFill>
              </a:rPr>
              <a:t>();</a:t>
            </a:r>
          </a:p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14400"/>
            <a:ext cx="8686800" cy="1939925"/>
          </a:xfrm>
          <a:prstGeom prst="rect">
            <a:avLst/>
          </a:prstGeom>
          <a:noFill/>
          <a:ln>
            <a:noFill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/>
                </a:solidFill>
              </a:rPr>
              <a:t>Hashtable</a:t>
            </a:r>
            <a:r>
              <a:rPr lang="en-US" sz="2000" b="0" dirty="0">
                <a:solidFill>
                  <a:schemeClr val="bg1"/>
                </a:solidFill>
              </a:rPr>
              <a:t> represents a collection of key/value pairs which maps keys to value.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Any non-null object can be used as a key but a value can be null.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We can retrieve items from </a:t>
            </a:r>
            <a:r>
              <a:rPr lang="en-US" sz="2000" b="0" dirty="0" err="1">
                <a:solidFill>
                  <a:schemeClr val="bg1"/>
                </a:solidFill>
              </a:rPr>
              <a:t>hashTable</a:t>
            </a:r>
            <a:r>
              <a:rPr lang="en-US" sz="2000" b="0" dirty="0">
                <a:solidFill>
                  <a:schemeClr val="bg1"/>
                </a:solidFill>
              </a:rPr>
              <a:t> to provide the key 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Both keys and values are Objects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chemeClr val="bg1"/>
                </a:solidFill>
              </a:rPr>
              <a:t>Cannot have duplicate keys</a:t>
            </a:r>
          </a:p>
        </p:txBody>
      </p:sp>
    </p:spTree>
    <p:extLst>
      <p:ext uri="{BB962C8B-B14F-4D97-AF65-F5344CB8AC3E}">
        <p14:creationId xmlns:p14="http://schemas.microsoft.com/office/powerpoint/2010/main" val="41249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839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Below are the few important collection objects found in </a:t>
            </a:r>
            <a:r>
              <a:rPr lang="en-US" altLang="en-US" sz="2000" dirty="0" err="1" smtClean="0"/>
              <a:t>System.Collections</a:t>
            </a:r>
            <a:r>
              <a:rPr lang="en-US" altLang="en-US" sz="2000" dirty="0" smtClean="0"/>
              <a:t> Namespace.</a:t>
            </a:r>
          </a:p>
          <a:p>
            <a:pPr lvl="1"/>
            <a:r>
              <a:rPr lang="en-US" altLang="en-US" sz="2000" dirty="0" err="1" smtClean="0"/>
              <a:t>ArrayList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2000" dirty="0" err="1" smtClean="0"/>
              <a:t>HashTable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2000" dirty="0" smtClean="0"/>
              <a:t>Dictionary </a:t>
            </a:r>
          </a:p>
          <a:p>
            <a:pPr lvl="1"/>
            <a:r>
              <a:rPr lang="en-US" altLang="en-US" sz="2000" dirty="0" smtClean="0"/>
              <a:t>Queue </a:t>
            </a:r>
          </a:p>
          <a:p>
            <a:pPr lvl="1"/>
            <a:r>
              <a:rPr lang="en-US" altLang="en-US" sz="2000" dirty="0" err="1" smtClean="0"/>
              <a:t>NameValueCollection</a:t>
            </a:r>
            <a:endParaRPr lang="en-US" altLang="en-US" sz="2000" dirty="0" smtClean="0"/>
          </a:p>
          <a:p>
            <a:r>
              <a:rPr lang="en-US" altLang="en-US" sz="2000" dirty="0" smtClean="0"/>
              <a:t>All the above collections support the basic operations like</a:t>
            </a:r>
          </a:p>
          <a:p>
            <a:pPr lvl="1"/>
            <a:r>
              <a:rPr lang="en-US" altLang="en-US" sz="2000" dirty="0" smtClean="0"/>
              <a:t>Add</a:t>
            </a:r>
          </a:p>
          <a:p>
            <a:pPr lvl="1"/>
            <a:r>
              <a:rPr lang="en-US" altLang="en-US" sz="2000" dirty="0" smtClean="0"/>
              <a:t>Remove</a:t>
            </a:r>
          </a:p>
          <a:p>
            <a:pPr lvl="1"/>
            <a:r>
              <a:rPr lang="en-US" altLang="en-US" sz="2000" dirty="0" err="1"/>
              <a:t>RemoveAt</a:t>
            </a:r>
            <a:endParaRPr lang="en-US" altLang="en-US" sz="2000" dirty="0"/>
          </a:p>
          <a:p>
            <a:pPr lvl="1"/>
            <a:r>
              <a:rPr lang="en-US" altLang="en-US" sz="2000" dirty="0"/>
              <a:t>Sort</a:t>
            </a:r>
          </a:p>
          <a:p>
            <a:pPr lvl="2"/>
            <a:endParaRPr lang="en-US" altLang="en-US" dirty="0" smtClean="0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 bwMode="auto">
          <a:xfrm>
            <a:off x="152400" y="2286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Collections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dirty="0" smtClean="0">
                <a:solidFill>
                  <a:schemeClr val="bg1"/>
                </a:solidFill>
              </a:rPr>
              <a:t>127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MS Generic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80557"/>
            <a:ext cx="1905000" cy="142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795" name="Rectangle 17"/>
          <p:cNvSpPr>
            <a:spLocks noGrp="1" noChangeArrowheads="1"/>
          </p:cNvSpPr>
          <p:nvPr>
            <p:ph idx="1"/>
          </p:nvPr>
        </p:nvSpPr>
        <p:spPr bwMode="auto">
          <a:xfrm>
            <a:off x="457200" y="573088"/>
            <a:ext cx="8458200" cy="257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dirty="0" smtClean="0"/>
              <a:t>Generic Types are Data Types which has place holders for other types to be passed on.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These place holders are referred as Generic Type Parameters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The client code that uses the generic type will provide the value for the placeholder parameter.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3379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21829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Generics Data Type</a:t>
            </a:r>
          </a:p>
        </p:txBody>
      </p:sp>
      <p:sp>
        <p:nvSpPr>
          <p:cNvPr id="3379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08DAD72-7186-4954-9B58-E03FC6398D99}" type="slidenum">
              <a:rPr lang="en-US" altLang="en-US" sz="1200" smtClean="0">
                <a:solidFill>
                  <a:schemeClr val="bg1"/>
                </a:solidFill>
              </a:rPr>
              <a:pPr/>
              <a:t>83</a:t>
            </a:fld>
            <a:endParaRPr lang="en-US" altLang="en-US" sz="120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943600" y="3889375"/>
            <a:ext cx="2819400" cy="862013"/>
          </a:xfrm>
          <a:prstGeom prst="wedgeRectCallout">
            <a:avLst>
              <a:gd name="adj1" fmla="val -97327"/>
              <a:gd name="adj2" fmla="val -29231"/>
            </a:avLst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 is a placeholder- (Generic Parameter) that can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accept any type supplied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761999" y="3765818"/>
            <a:ext cx="2362201" cy="1323439"/>
          </a:xfrm>
          <a:prstGeom prst="wedgeRectCallout">
            <a:avLst>
              <a:gd name="adj1" fmla="val 79592"/>
              <a:gd name="adj2" fmla="val -70698"/>
            </a:avLst>
          </a:prstGeom>
          <a:noFill/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bg1"/>
                </a:solidFill>
              </a:rPr>
              <a:t>Now </a:t>
            </a:r>
            <a:r>
              <a:rPr lang="en-US" sz="1600" dirty="0">
                <a:solidFill>
                  <a:schemeClr val="bg1"/>
                </a:solidFill>
              </a:rPr>
              <a:t>Cup</a:t>
            </a:r>
            <a:r>
              <a:rPr lang="en-US" sz="1600" b="0" dirty="0">
                <a:solidFill>
                  <a:schemeClr val="bg1"/>
                </a:solidFill>
              </a:rPr>
              <a:t> is a generic type that is programmed to work with any Type </a:t>
            </a: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b="0" dirty="0">
                <a:solidFill>
                  <a:schemeClr val="bg1"/>
                </a:solidFill>
              </a:rPr>
              <a:t> that is being supplied.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199" y="5291932"/>
            <a:ext cx="8202613" cy="1015663"/>
          </a:xfrm>
          <a:prstGeom prst="rect">
            <a:avLst/>
          </a:prstGeom>
          <a:noFill/>
          <a:ln>
            <a:noFill/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0" lvl="1">
              <a:defRPr/>
            </a:pPr>
            <a:r>
              <a:rPr lang="en-US" sz="2000" b="0" dirty="0">
                <a:solidFill>
                  <a:schemeClr val="bg1"/>
                </a:solidFill>
              </a:rPr>
              <a:t>For </a:t>
            </a:r>
            <a:r>
              <a:rPr lang="en-US" sz="2000" b="0" dirty="0" err="1">
                <a:solidFill>
                  <a:schemeClr val="bg1"/>
                </a:solidFill>
              </a:rPr>
              <a:t>eg</a:t>
            </a:r>
            <a:r>
              <a:rPr lang="en-US" sz="2000" b="0" dirty="0">
                <a:solidFill>
                  <a:schemeClr val="bg1"/>
                </a:solidFill>
              </a:rPr>
              <a:t>, the .NET Framework type </a:t>
            </a:r>
            <a:r>
              <a:rPr lang="en-US" sz="2000" dirty="0" err="1">
                <a:solidFill>
                  <a:schemeClr val="bg1"/>
                </a:solidFill>
              </a:rPr>
              <a:t>System.Collections.Generic.List</a:t>
            </a:r>
            <a:r>
              <a:rPr lang="en-US" sz="2000" dirty="0">
                <a:solidFill>
                  <a:schemeClr val="bg1"/>
                </a:solidFill>
              </a:rPr>
              <a:t>&lt;T&gt;</a:t>
            </a:r>
            <a:r>
              <a:rPr lang="en-US" sz="2000" b="0" dirty="0">
                <a:solidFill>
                  <a:schemeClr val="bg1"/>
                </a:solidFill>
              </a:rPr>
              <a:t> has one type parameter that by convention is given the name 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b="0" dirty="0">
                <a:solidFill>
                  <a:schemeClr val="bg1"/>
                </a:solidFill>
              </a:rPr>
              <a:t>. </a:t>
            </a:r>
          </a:p>
          <a:p>
            <a:pPr>
              <a:defRPr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1065213"/>
            <a:ext cx="8229600" cy="4756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sz="2000" dirty="0" smtClean="0"/>
              <a:t>Initializing Collections – C#3.0 feature.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 bwMode="auto">
          <a:xfrm>
            <a:off x="428625" y="227012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 smtClean="0"/>
              <a:t>Collection Initializers</a:t>
            </a: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EDDB112-0609-4D67-BEEF-6B0787C720A3}" type="slidenum">
              <a:rPr lang="en-US" altLang="en-US" sz="1200">
                <a:solidFill>
                  <a:schemeClr val="bg1"/>
                </a:solidFill>
              </a:rPr>
              <a:pPr/>
              <a:t>84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463" y="2100263"/>
            <a:ext cx="7145337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l-BE" b="0" dirty="0">
                <a:solidFill>
                  <a:schemeClr val="bg1"/>
                </a:solidFill>
              </a:rPr>
              <a:t>List&lt;int&gt; lst = new List&lt;int&gt;(); //eg. List Initialization</a:t>
            </a:r>
            <a:br>
              <a:rPr lang="nl-BE" b="0" dirty="0">
                <a:solidFill>
                  <a:schemeClr val="bg1"/>
                </a:solidFill>
              </a:rPr>
            </a:br>
            <a:r>
              <a:rPr lang="nl-BE" b="0" dirty="0">
                <a:solidFill>
                  <a:schemeClr val="bg1"/>
                </a:solidFill>
              </a:rPr>
              <a:t>lst.Add(1);</a:t>
            </a:r>
            <a:br>
              <a:rPr lang="nl-BE" b="0" dirty="0">
                <a:solidFill>
                  <a:schemeClr val="bg1"/>
                </a:solidFill>
              </a:rPr>
            </a:br>
            <a:r>
              <a:rPr lang="nl-BE" b="0" dirty="0">
                <a:solidFill>
                  <a:schemeClr val="bg1"/>
                </a:solidFill>
              </a:rPr>
              <a:t>lst.Add(2);</a:t>
            </a:r>
            <a:br>
              <a:rPr lang="nl-BE" b="0" dirty="0">
                <a:solidFill>
                  <a:schemeClr val="bg1"/>
                </a:solidFill>
              </a:rPr>
            </a:br>
            <a:r>
              <a:rPr lang="nl-BE" b="0" dirty="0">
                <a:solidFill>
                  <a:schemeClr val="bg1"/>
                </a:solidFill>
              </a:rPr>
              <a:t>lst.Add(3);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52400" y="2762250"/>
            <a:ext cx="609600" cy="1752600"/>
          </a:xfrm>
          <a:prstGeom prst="curvedRightArrow">
            <a:avLst>
              <a:gd name="adj1" fmla="val 48223"/>
              <a:gd name="adj2" fmla="val 161226"/>
              <a:gd name="adj3" fmla="val 33333"/>
            </a:avLst>
          </a:prstGeom>
          <a:solidFill>
            <a:schemeClr val="tx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nl-BE" altLang="en-US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701040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l-BE" b="0" dirty="0">
                <a:solidFill>
                  <a:schemeClr val="bg1"/>
                </a:solidFill>
              </a:rPr>
              <a:t>List&lt;int&gt; lst = new List&lt;int&gt;() { 1, 2, 3}; //New feature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962400" y="5022850"/>
            <a:ext cx="3556000" cy="914400"/>
          </a:xfrm>
          <a:prstGeom prst="wedgeRoundRectCallout">
            <a:avLst>
              <a:gd name="adj1" fmla="val -53506"/>
              <a:gd name="adj2" fmla="val -129017"/>
              <a:gd name="adj3" fmla="val 16667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b="0" dirty="0">
                <a:solidFill>
                  <a:schemeClr val="bg2"/>
                </a:solidFill>
                <a:latin typeface="+mn-lt"/>
              </a:rPr>
              <a:t>Works for any </a:t>
            </a:r>
            <a:r>
              <a:rPr lang="en-US" sz="2000" b="0" dirty="0" err="1">
                <a:solidFill>
                  <a:schemeClr val="bg2"/>
                </a:solidFill>
                <a:latin typeface="+mn-lt"/>
              </a:rPr>
              <a:t>ICollection</a:t>
            </a:r>
            <a:r>
              <a:rPr lang="en-US" sz="2000" b="0" dirty="0">
                <a:solidFill>
                  <a:schemeClr val="bg2"/>
                </a:solidFill>
                <a:latin typeface="+mn-lt"/>
              </a:rPr>
              <a:t> class by calling its Add method</a:t>
            </a:r>
          </a:p>
        </p:txBody>
      </p:sp>
    </p:spTree>
    <p:extLst>
      <p:ext uri="{BB962C8B-B14F-4D97-AF65-F5344CB8AC3E}">
        <p14:creationId xmlns:p14="http://schemas.microsoft.com/office/powerpoint/2010/main" val="36197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395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DotNet</a:t>
            </a:r>
            <a:r>
              <a:rPr lang="en-US" sz="2000" dirty="0" smtClean="0"/>
              <a:t> provides memory stream object to read thru and write file content</a:t>
            </a:r>
          </a:p>
          <a:p>
            <a:r>
              <a:rPr lang="en-US" sz="2000" dirty="0" err="1" smtClean="0"/>
              <a:t>FileReader</a:t>
            </a:r>
            <a:r>
              <a:rPr lang="en-US" sz="2000" dirty="0" smtClean="0"/>
              <a:t> and </a:t>
            </a:r>
            <a:r>
              <a:rPr lang="en-US" sz="2000" dirty="0" err="1" smtClean="0"/>
              <a:t>FileWriter</a:t>
            </a:r>
            <a:r>
              <a:rPr lang="en-US" sz="2000" dirty="0" smtClean="0"/>
              <a:t> are components for the file manipulation operation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46" y="183776"/>
            <a:ext cx="8298180" cy="1143000"/>
          </a:xfrm>
        </p:spPr>
        <p:txBody>
          <a:bodyPr/>
          <a:lstStyle/>
          <a:p>
            <a:r>
              <a:rPr lang="en-US" dirty="0" err="1" smtClean="0"/>
              <a:t>MemoryStream</a:t>
            </a:r>
            <a:r>
              <a:rPr lang="en-US" dirty="0" smtClean="0"/>
              <a:t>, </a:t>
            </a:r>
            <a:r>
              <a:rPr lang="en-US" dirty="0" err="1" smtClean="0"/>
              <a:t>FileReader</a:t>
            </a:r>
            <a:r>
              <a:rPr lang="en-US" dirty="0" smtClean="0"/>
              <a:t> and </a:t>
            </a:r>
            <a:r>
              <a:rPr lang="en-US" dirty="0" err="1" smtClean="0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4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XML stands for Extensible Markup Language</a:t>
            </a:r>
          </a:p>
          <a:p>
            <a:endParaRPr lang="en-US" sz="2000" dirty="0" smtClean="0"/>
          </a:p>
          <a:p>
            <a:r>
              <a:rPr lang="en-US" sz="2000" dirty="0" smtClean="0"/>
              <a:t>XML is used for describing data, holding data and transferring data between systems.</a:t>
            </a:r>
          </a:p>
          <a:p>
            <a:endParaRPr lang="en-US" sz="2000" dirty="0" smtClean="0"/>
          </a:p>
          <a:p>
            <a:r>
              <a:rPr lang="en-US" sz="2000" dirty="0" smtClean="0"/>
              <a:t>XML tags are to be defined by user.</a:t>
            </a:r>
          </a:p>
          <a:p>
            <a:endParaRPr lang="en-US" sz="2000" dirty="0" smtClean="0"/>
          </a:p>
          <a:p>
            <a:r>
              <a:rPr lang="en-US" sz="2000" dirty="0" smtClean="0"/>
              <a:t>XML is  a W3C recommendation.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Advantages:</a:t>
            </a:r>
          </a:p>
          <a:p>
            <a:pPr marL="0" indent="0">
              <a:buNone/>
            </a:pPr>
            <a:r>
              <a:rPr lang="en-US" sz="2000" dirty="0"/>
              <a:t>Interoperability:</a:t>
            </a:r>
          </a:p>
          <a:p>
            <a:r>
              <a:rPr lang="en-US" sz="2000" dirty="0"/>
              <a:t>Two different systems can interoperate by sending messages in the form of XML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641" y="-25400"/>
            <a:ext cx="9601200" cy="11430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079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following are the elements of XML document,</a:t>
            </a:r>
          </a:p>
          <a:p>
            <a:pPr lvl="1"/>
            <a:r>
              <a:rPr lang="en-US" sz="2000" dirty="0" smtClean="0"/>
              <a:t>Elements</a:t>
            </a:r>
          </a:p>
          <a:p>
            <a:pPr lvl="1"/>
            <a:r>
              <a:rPr lang="en-US" sz="2000" dirty="0" smtClean="0"/>
              <a:t>Attributes</a:t>
            </a:r>
          </a:p>
          <a:p>
            <a:pPr lvl="1"/>
            <a:r>
              <a:rPr lang="en-US" sz="2000" dirty="0" smtClean="0"/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220" y="76200"/>
            <a:ext cx="8298180" cy="1143000"/>
          </a:xfrm>
        </p:spPr>
        <p:txBody>
          <a:bodyPr/>
          <a:lstStyle/>
          <a:p>
            <a:r>
              <a:rPr lang="en-US" dirty="0" smtClean="0"/>
              <a:t>Building Blocks of XML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5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Elements are the main building blocks of an XML document</a:t>
            </a:r>
          </a:p>
          <a:p>
            <a:r>
              <a:rPr lang="en-US" sz="2000" dirty="0" smtClean="0"/>
              <a:t>An XML document contains one or more elements.</a:t>
            </a:r>
          </a:p>
          <a:p>
            <a:pPr lvl="1"/>
            <a:r>
              <a:rPr lang="en-US" sz="2000" dirty="0" smtClean="0"/>
              <a:t>Example: &lt;</a:t>
            </a:r>
            <a:r>
              <a:rPr lang="en-US" sz="2000" dirty="0" err="1" smtClean="0"/>
              <a:t>EmployeeName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EmployeeName</a:t>
            </a:r>
            <a:r>
              <a:rPr lang="en-US" sz="2000" dirty="0" smtClean="0"/>
              <a:t>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An Element can contain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Text -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&lt;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&gt;Raja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US" sz="2000" dirty="0" smtClean="0"/>
              <a:t>Another Element.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&lt;Employee&gt;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&gt;Raja&lt;/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&lt;Employee&gt;  </a:t>
            </a:r>
          </a:p>
          <a:p>
            <a:pPr marL="457200" lvl="1" indent="0">
              <a:buNone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Empty -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&gt;&lt;/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EmployeeName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387" y="-67788"/>
            <a:ext cx="8298180" cy="1143000"/>
          </a:xfrm>
        </p:spPr>
        <p:txBody>
          <a:bodyPr/>
          <a:lstStyle/>
          <a:p>
            <a:r>
              <a:rPr lang="en-US" dirty="0" smtClean="0"/>
              <a:t>XML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Feature in Visual studio IDE that will show the application related files, ordered logically as per the project </a:t>
            </a:r>
          </a:p>
          <a:p>
            <a:r>
              <a:rPr lang="en-US" sz="2000" dirty="0" smtClean="0"/>
              <a:t>An example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67788"/>
            <a:ext cx="8298180" cy="1143000"/>
          </a:xfrm>
        </p:spPr>
        <p:txBody>
          <a:bodyPr/>
          <a:lstStyle/>
          <a:p>
            <a:r>
              <a:rPr lang="en-US" dirty="0"/>
              <a:t>Describe Solution explorer options to view files in a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293072"/>
            <a:ext cx="5105400" cy="3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901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Delegates &amp;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498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0F66859-EFF7-42BD-A92B-3A848460D676}" type="slidenum">
              <a:rPr lang="en-US" altLang="en-US" sz="1200" smtClean="0">
                <a:solidFill>
                  <a:schemeClr val="bg1"/>
                </a:solidFill>
                <a:ea typeface="Arial Unicode MS" pitchFamily="34" charset="-128"/>
                <a:cs typeface="Arial" panose="020B0604020202020204" pitchFamily="34" charset="0"/>
              </a:rPr>
              <a:pPr/>
              <a:t>91</a:t>
            </a:fld>
            <a:endParaRPr lang="en-US" altLang="en-US" sz="1200" smtClean="0">
              <a:solidFill>
                <a:schemeClr val="bg1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5059" name="Rectangle 3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" y="304800"/>
            <a:ext cx="685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Need of Delegates</a:t>
            </a:r>
          </a:p>
        </p:txBody>
      </p:sp>
      <p:sp>
        <p:nvSpPr>
          <p:cNvPr id="16386" name="Rectangle 38"/>
          <p:cNvSpPr>
            <a:spLocks noGrp="1" noChangeArrowheads="1"/>
          </p:cNvSpPr>
          <p:nvPr>
            <p:ph idx="4294967295"/>
          </p:nvPr>
        </p:nvSpPr>
        <p:spPr>
          <a:xfrm>
            <a:off x="76200" y="1066800"/>
            <a:ext cx="8305800" cy="5195888"/>
          </a:xfrm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Consider a scenario where you need to make a ‘business decision’ in your program</a:t>
            </a:r>
            <a:r>
              <a:rPr lang="en-US" altLang="en-US" sz="2000" dirty="0" smtClean="0">
                <a:solidFill>
                  <a:schemeClr val="bg1"/>
                </a:solidFill>
              </a:rPr>
              <a:t>.</a:t>
            </a:r>
            <a:r>
              <a:rPr altLang="en-US" sz="2000" dirty="0" smtClean="0">
                <a:solidFill>
                  <a:schemeClr val="bg1"/>
                </a:solidFill>
              </a:rPr>
              <a:t> </a:t>
            </a:r>
          </a:p>
          <a:p>
            <a:pPr lvl="3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altLang="en-US" dirty="0" smtClean="0">
                <a:solidFill>
                  <a:schemeClr val="bg1"/>
                </a:solidFill>
              </a:rPr>
              <a:t>To make a decision you need data </a:t>
            </a:r>
          </a:p>
          <a:p>
            <a:pPr lvl="3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altLang="en-US" dirty="0" smtClean="0">
                <a:solidFill>
                  <a:schemeClr val="bg1"/>
                </a:solidFill>
              </a:rPr>
              <a:t>To get data you need to call a method 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altLang="en-US" dirty="0" smtClean="0">
                <a:solidFill>
                  <a:schemeClr val="bg1"/>
                </a:solidFill>
              </a:rPr>
              <a:t>When the method name is not known at design time</a:t>
            </a:r>
          </a:p>
          <a:p>
            <a:pPr lvl="3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Y</a:t>
            </a:r>
            <a:r>
              <a:rPr altLang="en-US" dirty="0" smtClean="0">
                <a:solidFill>
                  <a:schemeClr val="bg1"/>
                </a:solidFill>
              </a:rPr>
              <a:t>ou need to pass the unknown method as a parameter 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marL="0" lvl="3" indent="0" algn="just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altLang="en-US" dirty="0" smtClean="0">
                <a:solidFill>
                  <a:schemeClr val="bg1"/>
                </a:solidFill>
              </a:rPr>
              <a:t>The method passing is known as a Callback function </a:t>
            </a:r>
          </a:p>
          <a:p>
            <a:pPr lvl="4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altLang="en-US" dirty="0" smtClean="0">
                <a:solidFill>
                  <a:schemeClr val="bg1"/>
                </a:solidFill>
              </a:rPr>
              <a:t>Call back functions are pointers to methods </a:t>
            </a:r>
          </a:p>
          <a:p>
            <a:pPr lvl="4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altLang="en-US" b="1" dirty="0" smtClean="0">
                <a:solidFill>
                  <a:schemeClr val="bg1"/>
                </a:solidFill>
              </a:rPr>
              <a:t>.NET implements function pointers using delegates</a:t>
            </a:r>
          </a:p>
        </p:txBody>
      </p:sp>
    </p:spTree>
    <p:extLst>
      <p:ext uri="{BB962C8B-B14F-4D97-AF65-F5344CB8AC3E}">
        <p14:creationId xmlns:p14="http://schemas.microsoft.com/office/powerpoint/2010/main" val="23466439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8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229600" cy="5638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The most common usage of delegates is in events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60000"/>
              </a:lnSpc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Consider the implementation of a Button class by Microsoft 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Button class has an event(delegate) called </a:t>
            </a:r>
            <a:r>
              <a:rPr altLang="en-US" sz="2000" b="1" dirty="0" smtClean="0">
                <a:solidFill>
                  <a:schemeClr val="bg1"/>
                </a:solidFill>
              </a:rPr>
              <a:t>Click.</a:t>
            </a:r>
            <a:r>
              <a:rPr altLang="en-US" sz="2000" dirty="0" smtClean="0">
                <a:solidFill>
                  <a:schemeClr val="bg1"/>
                </a:solidFill>
              </a:rPr>
              <a:t> 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But </a:t>
            </a:r>
            <a:r>
              <a:rPr altLang="en-US" sz="2000" b="1" dirty="0" err="1" smtClean="0">
                <a:solidFill>
                  <a:schemeClr val="bg1"/>
                </a:solidFill>
              </a:rPr>
              <a:t>OnClick</a:t>
            </a:r>
            <a:r>
              <a:rPr altLang="en-US" sz="2000" dirty="0" smtClean="0">
                <a:solidFill>
                  <a:schemeClr val="bg1"/>
                </a:solidFill>
              </a:rPr>
              <a:t> it does not know what method it needs to call.</a:t>
            </a:r>
          </a:p>
          <a:p>
            <a:pPr lvl="1" algn="just">
              <a:lnSpc>
                <a:spcPct val="160000"/>
              </a:lnSpc>
              <a:buFont typeface="Courier New" panose="02070309020205020404" pitchFamily="49" charset="0"/>
              <a:buChar char="o"/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If you examine the </a:t>
            </a:r>
            <a:r>
              <a:rPr altLang="en-US" sz="2000" b="1" dirty="0" smtClean="0">
                <a:solidFill>
                  <a:schemeClr val="bg1"/>
                </a:solidFill>
              </a:rPr>
              <a:t>Click</a:t>
            </a:r>
            <a:r>
              <a:rPr altLang="en-US" sz="2000" dirty="0" smtClean="0">
                <a:solidFill>
                  <a:schemeClr val="bg1"/>
                </a:solidFill>
              </a:rPr>
              <a:t> event, it expects a method to be bound whose signature should match the event signature.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Event signature determines the signature of the methods to be passed/bound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60000"/>
              </a:lnSpc>
              <a:defRPr/>
            </a:pPr>
            <a:r>
              <a:rPr altLang="en-US" sz="2000" dirty="0" smtClean="0">
                <a:solidFill>
                  <a:schemeClr val="bg1"/>
                </a:solidFill>
              </a:rPr>
              <a:t>Here Name of the passed/binding method is irrelevant.</a:t>
            </a:r>
          </a:p>
          <a:p>
            <a:pPr lvl="1" eaLnBrk="1" hangingPunct="1">
              <a:lnSpc>
                <a:spcPct val="160000"/>
              </a:lnSpc>
              <a:buFontTx/>
              <a:buNone/>
              <a:defRPr/>
            </a:pPr>
            <a:endParaRPr altLang="en-US" dirty="0" smtClean="0"/>
          </a:p>
        </p:txBody>
      </p:sp>
      <p:sp>
        <p:nvSpPr>
          <p:cNvPr id="47107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6858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Delegates</a:t>
            </a: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9AAD0E-A0D6-4B01-9B5E-2030C305E531}" type="slidenum">
              <a:rPr lang="en-US" altLang="en-US" sz="1200" smtClean="0">
                <a:solidFill>
                  <a:schemeClr val="bg1"/>
                </a:solidFill>
                <a:ea typeface="Arial Unicode MS" pitchFamily="34" charset="-128"/>
                <a:cs typeface="Arial" panose="020B0604020202020204" pitchFamily="34" charset="0"/>
              </a:rPr>
              <a:pPr/>
              <a:t>92</a:t>
            </a:fld>
            <a:endParaRPr lang="en-US" altLang="en-US" sz="1200" smtClean="0">
              <a:solidFill>
                <a:schemeClr val="bg1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229600" cy="5364163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sz="2000" dirty="0">
                <a:solidFill>
                  <a:schemeClr val="bg1"/>
                </a:solidFill>
              </a:rPr>
              <a:t>An objectified Function:</a:t>
            </a:r>
          </a:p>
          <a:p>
            <a:pPr marL="1028700" lvl="3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chemeClr val="bg1"/>
                </a:solidFill>
              </a:rPr>
              <a:t>Inherits from </a:t>
            </a:r>
            <a:r>
              <a:rPr dirty="0" err="1">
                <a:solidFill>
                  <a:schemeClr val="bg1"/>
                </a:solidFill>
              </a:rPr>
              <a:t>System.Delegate</a:t>
            </a:r>
            <a:endParaRPr dirty="0">
              <a:solidFill>
                <a:schemeClr val="bg1"/>
              </a:solidFill>
            </a:endParaRPr>
          </a:p>
          <a:p>
            <a:pPr marL="1028700" lvl="3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chemeClr val="bg1"/>
                </a:solidFill>
              </a:rPr>
              <a:t>Sealed implicitly</a:t>
            </a:r>
          </a:p>
          <a:p>
            <a:pPr marL="1028700" lvl="3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chemeClr val="bg1"/>
                </a:solidFill>
              </a:rPr>
              <a:t>Looks much like C or C++ style function pointer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sz="2000" b="1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2000" b="1" dirty="0" smtClean="0">
                <a:solidFill>
                  <a:schemeClr val="bg1"/>
                </a:solidFill>
              </a:rPr>
              <a:t>Example: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2000" dirty="0" smtClean="0">
                <a:solidFill>
                  <a:schemeClr val="bg1"/>
                </a:solidFill>
              </a:rPr>
              <a:t>Declared </a:t>
            </a:r>
            <a:r>
              <a:rPr sz="2000" dirty="0">
                <a:solidFill>
                  <a:schemeClr val="bg1"/>
                </a:solidFill>
              </a:rPr>
              <a:t>like a function with an extra keyword delegate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2000" dirty="0" smtClean="0">
                <a:solidFill>
                  <a:schemeClr val="bg1"/>
                </a:solidFill>
              </a:rPr>
              <a:t>Stores </a:t>
            </a:r>
            <a:r>
              <a:rPr sz="2000" dirty="0">
                <a:solidFill>
                  <a:schemeClr val="bg1"/>
                </a:solidFill>
              </a:rPr>
              <a:t>a list of methods to call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6858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Delegates: Simplified</a:t>
            </a:r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B127F6A-0D30-47F9-9481-138E9257B119}" type="slidenum">
              <a:rPr lang="en-US" altLang="en-US" sz="1200" smtClean="0">
                <a:solidFill>
                  <a:schemeClr val="bg1"/>
                </a:solidFill>
                <a:ea typeface="Arial Unicode MS" pitchFamily="34" charset="-128"/>
                <a:cs typeface="Arial" panose="020B0604020202020204" pitchFamily="34" charset="0"/>
              </a:rPr>
              <a:pPr/>
              <a:t>93</a:t>
            </a:fld>
            <a:endParaRPr lang="en-US" altLang="en-US" sz="1200" smtClean="0">
              <a:solidFill>
                <a:schemeClr val="bg1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6858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Delegates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4F26B3F-E1BA-4C58-B5C5-AF339AE883E1}" type="slidenum">
              <a:rPr lang="en-US" altLang="en-US" sz="1200" smtClean="0">
                <a:solidFill>
                  <a:schemeClr val="bg1"/>
                </a:solidFill>
                <a:ea typeface="Arial Unicode MS" pitchFamily="34" charset="-128"/>
                <a:cs typeface="Arial" panose="020B0604020202020204" pitchFamily="34" charset="0"/>
              </a:rPr>
              <a:pPr/>
              <a:t>94</a:t>
            </a:fld>
            <a:endParaRPr lang="en-US" altLang="en-US" sz="1200" smtClean="0">
              <a:solidFill>
                <a:schemeClr val="bg1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5334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2000" b="0" kern="0" dirty="0">
              <a:latin typeface="+mn-lt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533400" y="1066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14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0" dirty="0">
                <a:ea typeface="Verdana" pitchFamily="34" charset="0"/>
                <a:cs typeface="Verdana" pitchFamily="34" charset="0"/>
              </a:rPr>
              <a:t/>
            </a:r>
            <a:br>
              <a:rPr lang="en-US" sz="2000" b="0" dirty="0">
                <a:ea typeface="Verdana" pitchFamily="34" charset="0"/>
                <a:cs typeface="Verdana" pitchFamily="34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kern="0" dirty="0">
                <a:latin typeface="+mn-lt"/>
              </a:rPr>
              <a:t/>
            </a:r>
            <a:br>
              <a:rPr lang="en-US" sz="2000" b="0" kern="0" dirty="0">
                <a:latin typeface="+mn-lt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0" kern="0" dirty="0">
              <a:latin typeface="+mn-lt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457200" y="8382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delegate is a type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defines a method signature to be passed/bind to it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you have create an instance to work with it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can be passed as arguments to other methods.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  <a:defRPr/>
            </a:pPr>
            <a:endParaRPr lang="en-US" sz="2000" b="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 instance of a delegate, you can associate any method with a compatible signature.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="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invoke (or call) the method through the delegate instance. </a:t>
            </a:r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2000" b="0" kern="0" dirty="0"/>
          </a:p>
          <a:p>
            <a:pPr>
              <a:defRPr/>
            </a:pPr>
            <a:endParaRPr lang="en-US" sz="14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>
              <a:defRPr/>
            </a:pPr>
            <a:endParaRPr lang="en-US" sz="2000" b="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b="0" dirty="0">
                <a:ea typeface="Verdana" pitchFamily="34" charset="0"/>
                <a:cs typeface="Verdana" pitchFamily="34" charset="0"/>
              </a:rPr>
              <a:t/>
            </a:r>
            <a:br>
              <a:rPr lang="en-US" sz="2000" b="0" dirty="0">
                <a:ea typeface="Verdana" pitchFamily="34" charset="0"/>
                <a:cs typeface="Verdana" pitchFamily="34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kern="0" dirty="0">
                <a:latin typeface="+mn-lt"/>
              </a:rPr>
              <a:t/>
            </a:r>
            <a:br>
              <a:rPr lang="en-US" sz="2000" b="0" kern="0" dirty="0">
                <a:latin typeface="+mn-lt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77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algn="just" eaLnBrk="1" hangingPunct="1">
              <a:defRPr/>
            </a:pPr>
            <a:endParaRPr lang="en-US" sz="2000" kern="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Events enable a class or object to notify other classes or objects when something of interest occurs. </a:t>
            </a:r>
          </a:p>
          <a:p>
            <a:pPr eaLnBrk="1" hangingPunct="1">
              <a:defRPr/>
            </a:pPr>
            <a:endParaRPr lang="en-US" sz="2000" kern="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The class that sends (or raises) the event is called the publisher and the classes that receive (or handle) the event are called subscribers.</a:t>
            </a:r>
          </a:p>
          <a:p>
            <a:pPr eaLnBrk="1" hangingPunct="1">
              <a:defRPr/>
            </a:pPr>
            <a:endParaRPr lang="en-US" sz="2000" kern="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sz="20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 a typical C# Windows Forms or Web application, you subscribe to events raised by controls such as buttons and list boxes. </a:t>
            </a:r>
          </a:p>
          <a:p>
            <a:pPr algn="just" eaLnBrk="1" hangingPunct="1">
              <a:defRPr/>
            </a:pPr>
            <a:endParaRPr lang="en-US" sz="2000" kern="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7168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910388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48A8AB-17A7-4B84-8755-0729859F3A0B}" type="slidenum">
              <a:rPr lang="en-US" altLang="en-US" sz="1200" smtClean="0">
                <a:solidFill>
                  <a:schemeClr val="bg1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pPr/>
              <a:t>95</a:t>
            </a:fld>
            <a:endParaRPr lang="en-US" altLang="en-US" sz="1200" dirty="0" smtClean="0">
              <a:solidFill>
                <a:schemeClr val="bg1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6096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smtClean="0">
                <a:solidFill>
                  <a:schemeClr val="bg1"/>
                </a:solidFill>
              </a:rPr>
              <a:t>To declare an event member, we put the </a:t>
            </a:r>
            <a:r>
              <a:rPr lang="en-US" altLang="en-US" sz="1800" b="1" smtClean="0">
                <a:solidFill>
                  <a:schemeClr val="bg1"/>
                </a:solidFill>
              </a:rPr>
              <a:t>event</a:t>
            </a:r>
            <a:r>
              <a:rPr lang="en-US" altLang="en-US" sz="1800" smtClean="0">
                <a:solidFill>
                  <a:schemeClr val="bg1"/>
                </a:solidFill>
              </a:rPr>
              <a:t> keyword in front of a delegate member. For example:</a:t>
            </a:r>
          </a:p>
          <a:p>
            <a:pPr eaLnBrk="1" hangingPunct="1"/>
            <a:endParaRPr lang="en-US" altLang="en-US" sz="1800" smtClean="0"/>
          </a:p>
          <a:p>
            <a:pPr eaLnBrk="1" hangingPunct="1"/>
            <a:endParaRPr lang="en-US" altLang="en-US" sz="1800" smtClean="0"/>
          </a:p>
          <a:p>
            <a:pPr eaLnBrk="1" hangingPunct="1"/>
            <a:endParaRPr lang="en-US" altLang="en-US" sz="1800" smtClean="0"/>
          </a:p>
          <a:p>
            <a:pPr eaLnBrk="1" hangingPunct="1"/>
            <a:endParaRPr lang="en-US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/>
            <a:endParaRPr lang="en-US" altLang="en-US" smtClean="0"/>
          </a:p>
        </p:txBody>
      </p:sp>
      <p:sp>
        <p:nvSpPr>
          <p:cNvPr id="78851" name="Title 1"/>
          <p:cNvSpPr>
            <a:spLocks noGrp="1"/>
          </p:cNvSpPr>
          <p:nvPr>
            <p:ph type="title"/>
          </p:nvPr>
        </p:nvSpPr>
        <p:spPr bwMode="auto">
          <a:xfrm>
            <a:off x="76200" y="76200"/>
            <a:ext cx="868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1800" smtClean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7885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CB750FA-B8E0-42D0-90A0-437D67BC4420}" type="slidenum">
              <a:rPr lang="en-US" altLang="en-US" sz="1200" smtClean="0">
                <a:solidFill>
                  <a:schemeClr val="bg1"/>
                </a:solidFill>
                <a:ea typeface="Arial Unicode MS" pitchFamily="34" charset="-128"/>
                <a:cs typeface="Arial" panose="020B0604020202020204" pitchFamily="34" charset="0"/>
              </a:rPr>
              <a:pPr/>
              <a:t>96</a:t>
            </a:fld>
            <a:endParaRPr lang="en-US" altLang="en-US" sz="1200" smtClean="0">
              <a:solidFill>
                <a:schemeClr val="bg1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057400"/>
            <a:ext cx="7772400" cy="1077913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US" sz="1600" b="0" dirty="0"/>
              <a:t>MyClass {</a:t>
            </a:r>
          </a:p>
          <a:p>
            <a:pPr>
              <a:defRPr/>
            </a:pP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delegate int </a:t>
            </a:r>
            <a:r>
              <a:rPr lang="en-US" sz="1600" b="0" dirty="0"/>
              <a:t>SimpleEventHandlerDelegate(</a:t>
            </a: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600" b="0" dirty="0"/>
              <a:t> obj1, </a:t>
            </a: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600" b="0" dirty="0"/>
              <a:t> obj2) </a:t>
            </a: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SimpleEventHandlerDelegate </a:t>
            </a:r>
            <a:r>
              <a:rPr lang="en-US" sz="1600" b="0" dirty="0"/>
              <a:t>SimpleEvent; </a:t>
            </a:r>
          </a:p>
          <a:p>
            <a:pPr>
              <a:defRPr/>
            </a:pPr>
            <a:r>
              <a:rPr lang="en-US" sz="1600" b="0" dirty="0"/>
              <a:t>} 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733800"/>
            <a:ext cx="7620000" cy="554038"/>
          </a:xfrm>
          <a:prstGeom prst="rect">
            <a:avLst/>
          </a:prstGeom>
          <a:ln>
            <a:solidFill>
              <a:schemeClr val="tx2"/>
            </a:solidFill>
            <a:headEnd type="none" w="med" len="med"/>
            <a:tailEnd type="stealth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1400" b="0" dirty="0"/>
              <a:t>Here,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1400" b="0" dirty="0"/>
              <a:t> is the Keyword, SimpleEventHandlerDelegate is the </a:t>
            </a:r>
            <a:r>
              <a:rPr lang="en-US" sz="1400" dirty="0"/>
              <a:t>Delegate</a:t>
            </a:r>
            <a:r>
              <a:rPr lang="en-US" sz="1400" b="0" dirty="0"/>
              <a:t> Type, and the </a:t>
            </a:r>
            <a:r>
              <a:rPr lang="en-US" sz="1400" dirty="0"/>
              <a:t>SimpleEvent</a:t>
            </a:r>
            <a:r>
              <a:rPr lang="en-US" sz="1400" b="0" dirty="0"/>
              <a:t>  is the Name of Event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56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8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" y="8382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 A thread </a:t>
            </a:r>
          </a:p>
          <a:p>
            <a:pPr lvl="1" eaLnBrk="1" hangingPunct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Is an independent execution path, which can run simultaneously with other threads.</a:t>
            </a:r>
          </a:p>
          <a:p>
            <a:pPr lvl="1" eaLnBrk="1" hangingPunct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S</a:t>
            </a:r>
            <a:r>
              <a:rPr lang="en-US" altLang="en-US" sz="2000" dirty="0" smtClean="0">
                <a:solidFill>
                  <a:schemeClr val="bg1"/>
                </a:solidFill>
              </a:rPr>
              <a:t>hare data, if they have a common reference to the same object instance.</a:t>
            </a:r>
          </a:p>
          <a:p>
            <a:pPr eaLnBrk="1" hangingPunct="1">
              <a:lnSpc>
                <a:spcPct val="17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C# program starts in a single thread created automatically by the Common Language Runtime and operating system.</a:t>
            </a:r>
          </a:p>
          <a:p>
            <a:pPr eaLnBrk="1" hangingPunct="1">
              <a:lnSpc>
                <a:spcPct val="17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5603" name="Rectangle 37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Threading: Overview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07400" y="6629400"/>
            <a:ext cx="736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7E0AB7-0B1A-4B32-B4A6-0E831F40E6AA}" type="slidenum">
              <a:rPr lang="en-US" altLang="en-US" smtClean="0">
                <a:solidFill>
                  <a:schemeClr val="bg1"/>
                </a:solidFill>
              </a:rPr>
              <a:pPr/>
              <a:t>98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8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Threads are lightweight (context switch and synchronization).</a:t>
            </a:r>
          </a:p>
          <a:p>
            <a:pPr eaLnBrk="1" hangingPunct="1">
              <a:lnSpc>
                <a:spcPct val="16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It is well-specified and have carefully designed primitives.</a:t>
            </a:r>
          </a:p>
          <a:p>
            <a:pPr eaLnBrk="1" hangingPunct="1">
              <a:lnSpc>
                <a:spcPct val="16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It is simplest sufficient solution.</a:t>
            </a:r>
            <a:endParaRPr lang="en-US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Why Threads?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07400" y="6629400"/>
            <a:ext cx="736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251A03-CF85-4655-8940-6115A7A29965}" type="slidenum">
              <a:rPr lang="en-US" altLang="en-US" smtClean="0">
                <a:solidFill>
                  <a:schemeClr val="bg1"/>
                </a:solidFill>
              </a:rPr>
              <a:pPr/>
              <a:t>99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31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C481EB-8F30-4DBE-97E4-C47F16554C60}">
  <ds:schemaRefs>
    <ds:schemaRef ds:uri="951c5514-b77c-4532-82d5-a05f2f7d58e2"/>
    <ds:schemaRef ds:uri="http://schemas.microsoft.com/office/2006/metadata/properties"/>
    <ds:schemaRef ds:uri="9f50c8a6-e5a4-43ce-b67f-ee4bc8ad8584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C7DDB-A379-4C20-8DE2-9197F9CF82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25551</TotalTime>
  <Words>6576</Words>
  <Application>Microsoft Office PowerPoint</Application>
  <PresentationFormat>On-screen Show (4:3)</PresentationFormat>
  <Paragraphs>1437</Paragraphs>
  <Slides>118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Arial Rounded MT Bold</vt:lpstr>
      <vt:lpstr>Arial Unicode MS</vt:lpstr>
      <vt:lpstr>Calibri</vt:lpstr>
      <vt:lpstr>Courier New</vt:lpstr>
      <vt:lpstr>Myriad Pro</vt:lpstr>
      <vt:lpstr>Times New Roman</vt:lpstr>
      <vt:lpstr>Verdana</vt:lpstr>
      <vt:lpstr>Wingdings</vt:lpstr>
      <vt:lpstr>Academy LCD Compliant Template</vt:lpstr>
      <vt:lpstr>PowerPoint Presentation</vt:lpstr>
      <vt:lpstr>Objective</vt:lpstr>
      <vt:lpstr>Topics</vt:lpstr>
      <vt:lpstr>CSharp programming</vt:lpstr>
      <vt:lpstr>First program using Notepad</vt:lpstr>
      <vt:lpstr>PowerPoint Presentation</vt:lpstr>
      <vt:lpstr>Explain the need and benefits of Visual studio IDE</vt:lpstr>
      <vt:lpstr>Explain different project types that could be created thru Visual studio</vt:lpstr>
      <vt:lpstr>Describe Solution explorer options to view files in a project</vt:lpstr>
      <vt:lpstr>PowerPoint Presentation</vt:lpstr>
      <vt:lpstr>DataTypes</vt:lpstr>
      <vt:lpstr>Variables</vt:lpstr>
      <vt:lpstr>Variables</vt:lpstr>
      <vt:lpstr>Variables</vt:lpstr>
      <vt:lpstr>C# Data Types</vt:lpstr>
      <vt:lpstr>C# Data Types</vt:lpstr>
      <vt:lpstr>C# Data Types</vt:lpstr>
      <vt:lpstr>C# Data Types</vt:lpstr>
      <vt:lpstr>C# Operators</vt:lpstr>
      <vt:lpstr>C# Operators</vt:lpstr>
      <vt:lpstr>C# Program Structure</vt:lpstr>
      <vt:lpstr>C# Program Structure</vt:lpstr>
      <vt:lpstr>C# Program Structure</vt:lpstr>
      <vt:lpstr>C# Program Structure</vt:lpstr>
      <vt:lpstr>C# Program Structure</vt:lpstr>
      <vt:lpstr>C# Program Structure</vt:lpstr>
      <vt:lpstr>C# Methods</vt:lpstr>
      <vt:lpstr>C# Methods</vt:lpstr>
      <vt:lpstr>C# Methods</vt:lpstr>
      <vt:lpstr>C# Methods</vt:lpstr>
      <vt:lpstr>C# Conditional statements</vt:lpstr>
      <vt:lpstr>C# Conditional statements</vt:lpstr>
      <vt:lpstr>Need and Benefits of Arrays</vt:lpstr>
      <vt:lpstr>C# Arrays</vt:lpstr>
      <vt:lpstr>C# Conditional statements</vt:lpstr>
      <vt:lpstr>Debugging</vt:lpstr>
      <vt:lpstr>Type Conversion </vt:lpstr>
      <vt:lpstr>Type Conversion </vt:lpstr>
      <vt:lpstr>C# Boxing</vt:lpstr>
      <vt:lpstr>C# Unboxing</vt:lpstr>
      <vt:lpstr>DateTime class and its features</vt:lpstr>
      <vt:lpstr>C# Data Types</vt:lpstr>
      <vt:lpstr>C# Data Types</vt:lpstr>
      <vt:lpstr>C# Data Types</vt:lpstr>
      <vt:lpstr>C# Data Types</vt:lpstr>
      <vt:lpstr>PowerPoint Presentation</vt:lpstr>
      <vt:lpstr>Object Oriented Programming</vt:lpstr>
      <vt:lpstr>C# Classes</vt:lpstr>
      <vt:lpstr>C# Classes</vt:lpstr>
      <vt:lpstr>C# Classes</vt:lpstr>
      <vt:lpstr>C# Objects</vt:lpstr>
      <vt:lpstr>C# Static Methods &amp; Variables</vt:lpstr>
      <vt:lpstr>C# Static Members</vt:lpstr>
      <vt:lpstr>C# Access Modifiers</vt:lpstr>
      <vt:lpstr>C# Access Modifiers</vt:lpstr>
      <vt:lpstr>Object Oriented Programming</vt:lpstr>
      <vt:lpstr>Object Oriented Programming</vt:lpstr>
      <vt:lpstr>Object Oriented Programming</vt:lpstr>
      <vt:lpstr>C# Properties &amp; Indexers</vt:lpstr>
      <vt:lpstr>Explain what is Composition of Class</vt:lpstr>
      <vt:lpstr>Object Oriented Programming</vt:lpstr>
      <vt:lpstr>Object Oriented Programming</vt:lpstr>
      <vt:lpstr>C# Method Overloading</vt:lpstr>
      <vt:lpstr>C# Method Overriding</vt:lpstr>
      <vt:lpstr>Interfaces</vt:lpstr>
      <vt:lpstr>Interfaces (Contd.)</vt:lpstr>
      <vt:lpstr>Interfaces (Contd.)</vt:lpstr>
      <vt:lpstr>PowerPoint Presentation</vt:lpstr>
      <vt:lpstr>PowerPoint Presentation</vt:lpstr>
      <vt:lpstr>PowerPoint Presentation</vt:lpstr>
      <vt:lpstr>Exceptions – Overview</vt:lpstr>
      <vt:lpstr>Properties of an Exception Class</vt:lpstr>
      <vt:lpstr>Exception Class</vt:lpstr>
      <vt:lpstr>Exceptions Handling – System Exception</vt:lpstr>
      <vt:lpstr>Exceptions Handling – Inbuilt exceptions</vt:lpstr>
      <vt:lpstr>PowerPoint Presentation</vt:lpstr>
      <vt:lpstr>String class</vt:lpstr>
      <vt:lpstr>PowerPoint Presentation</vt:lpstr>
      <vt:lpstr>Collections</vt:lpstr>
      <vt:lpstr>Collections</vt:lpstr>
      <vt:lpstr>Collections</vt:lpstr>
      <vt:lpstr>Collections</vt:lpstr>
      <vt:lpstr>Generics Data Type</vt:lpstr>
      <vt:lpstr>Collection Initializers</vt:lpstr>
      <vt:lpstr>PowerPoint Presentation</vt:lpstr>
      <vt:lpstr>MemoryStream, FileReader and FileWriter</vt:lpstr>
      <vt:lpstr>XML</vt:lpstr>
      <vt:lpstr>Building Blocks of XML Document</vt:lpstr>
      <vt:lpstr>XML Elements</vt:lpstr>
      <vt:lpstr>PowerPoint Presentation</vt:lpstr>
      <vt:lpstr>Need of Delegates</vt:lpstr>
      <vt:lpstr>Delegates</vt:lpstr>
      <vt:lpstr>Delegates: Simplified</vt:lpstr>
      <vt:lpstr>Delegates</vt:lpstr>
      <vt:lpstr>Events</vt:lpstr>
      <vt:lpstr>Events</vt:lpstr>
      <vt:lpstr>PowerPoint Presentation</vt:lpstr>
      <vt:lpstr>Threading: Overview</vt:lpstr>
      <vt:lpstr>Why Threads?</vt:lpstr>
      <vt:lpstr>How Threading Works</vt:lpstr>
      <vt:lpstr>Thread facilities</vt:lpstr>
      <vt:lpstr>PowerPoint Presentation</vt:lpstr>
      <vt:lpstr>Attributes</vt:lpstr>
      <vt:lpstr>PowerPoint Presentation</vt:lpstr>
      <vt:lpstr>Common Language Runtime (CLR)</vt:lpstr>
      <vt:lpstr>Common Language Runtime(CLR) </vt:lpstr>
      <vt:lpstr>Memory Management: Overview</vt:lpstr>
      <vt:lpstr>Memory Management</vt:lpstr>
      <vt:lpstr>Memory Management: Garbage collector</vt:lpstr>
      <vt:lpstr>PowerPoint Presentation</vt:lpstr>
      <vt:lpstr>LINQ-Getting Started</vt:lpstr>
      <vt:lpstr>LINQ-Getting Started (Contd.)</vt:lpstr>
      <vt:lpstr>LINQ Architecture</vt:lpstr>
      <vt:lpstr>Standard Query Operators – Filtering Data</vt:lpstr>
      <vt:lpstr>PowerPoint Presentation</vt:lpstr>
      <vt:lpstr>What is TFS?</vt:lpstr>
      <vt:lpstr>Recap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176361</dc:creator>
  <cp:lastModifiedBy>Ramasubramanian, Seshadri (Cognizant)</cp:lastModifiedBy>
  <cp:revision>1286</cp:revision>
  <dcterms:created xsi:type="dcterms:W3CDTF">2011-06-15T11:24:59Z</dcterms:created>
  <dcterms:modified xsi:type="dcterms:W3CDTF">2019-06-11T06:22:50Z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</Properties>
</file>